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29"/>
    <p:restoredTop sz="94646"/>
  </p:normalViewPr>
  <p:slideViewPr>
    <p:cSldViewPr snapToGrid="0">
      <p:cViewPr>
        <p:scale>
          <a:sx n="165" d="100"/>
          <a:sy n="165" d="100"/>
        </p:scale>
        <p:origin x="28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04EDB-C255-1442-9B20-8C68F8EF069A}" type="datetimeFigureOut">
              <a:rPr lang="de-DE" smtClean="0"/>
              <a:t>25.09.24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9E7B3-81DC-494F-9A1F-9685E7BB54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0425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49E7B3-81DC-494F-9A1F-9685E7BB54C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398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093001CF-1387-7FED-D169-C2EFC3C446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3392" y="1034739"/>
            <a:ext cx="5801207" cy="39211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1">
                <a:latin typeface="Comic Sans MS" panose="030F0902030302020204" pitchFamily="66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de-DE" dirty="0"/>
              <a:t>Überschrift</a:t>
            </a:r>
          </a:p>
        </p:txBody>
      </p: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1FB5B12C-9357-1F80-BC35-EC2E317AA49B}"/>
              </a:ext>
            </a:extLst>
          </p:cNvPr>
          <p:cNvCxnSpPr/>
          <p:nvPr userDrawn="1"/>
        </p:nvCxnSpPr>
        <p:spPr>
          <a:xfrm>
            <a:off x="524827" y="1439915"/>
            <a:ext cx="5808345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platzhalter 9">
            <a:extLst>
              <a:ext uri="{FF2B5EF4-FFF2-40B4-BE49-F238E27FC236}">
                <a16:creationId xmlns:a16="http://schemas.microsoft.com/office/drawing/2014/main" id="{08719848-094F-FD20-2E0B-3F206FF01C0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3391" y="1644338"/>
            <a:ext cx="5801207" cy="103788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 typeface="+mj-lt"/>
              <a:buNone/>
              <a:defRPr sz="1400" b="1">
                <a:latin typeface="Comic Sans MS" panose="030F0902030302020204" pitchFamily="66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de-DE" dirty="0"/>
              <a:t>Das ist ein Arbeitsauftrag (Schriftgröße 14 und F)</a:t>
            </a:r>
          </a:p>
          <a:p>
            <a:pPr lvl="0"/>
            <a:r>
              <a:rPr lang="de-DE" dirty="0"/>
              <a:t>Hinweis: Überflüssige Platzhalterfelder können gelöscht werden. Werden weitere Felder benötigt, das Feld mit der Entsprechenden Formatierung kopieren. </a:t>
            </a:r>
          </a:p>
        </p:txBody>
      </p:sp>
      <p:sp>
        <p:nvSpPr>
          <p:cNvPr id="26" name="Textplatzhalter 9">
            <a:extLst>
              <a:ext uri="{FF2B5EF4-FFF2-40B4-BE49-F238E27FC236}">
                <a16:creationId xmlns:a16="http://schemas.microsoft.com/office/drawing/2014/main" id="{10DA5DE2-08B7-0297-DF17-E9AA309FF0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3391" y="2787935"/>
            <a:ext cx="5801207" cy="490844"/>
          </a:xfrm>
          <a:prstGeom prst="rect">
            <a:avLst/>
          </a:prstGeom>
        </p:spPr>
        <p:txBody>
          <a:bodyPr/>
          <a:lstStyle>
            <a:lvl1pPr marL="184150" indent="-184150">
              <a:lnSpc>
                <a:spcPct val="100000"/>
              </a:lnSpc>
              <a:buFont typeface="+mj-lt"/>
              <a:buNone/>
              <a:tabLst/>
              <a:defRPr sz="1400" b="1">
                <a:latin typeface="Comic Sans MS" panose="030F0902030302020204" pitchFamily="66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de-DE" dirty="0"/>
              <a:t>1. Wenn es auf einem Arbeitsblatt mehrere Aufgaben gibt, werden diese durchnummeriert. (Schriftgröße 14 und F)</a:t>
            </a:r>
          </a:p>
        </p:txBody>
      </p:sp>
      <p:sp>
        <p:nvSpPr>
          <p:cNvPr id="27" name="Textplatzhalter 9">
            <a:extLst>
              <a:ext uri="{FF2B5EF4-FFF2-40B4-BE49-F238E27FC236}">
                <a16:creationId xmlns:a16="http://schemas.microsoft.com/office/drawing/2014/main" id="{C8A0773F-7897-EA6E-DC72-83596AE312F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6252" y="3384470"/>
            <a:ext cx="5801207" cy="730324"/>
          </a:xfrm>
          <a:prstGeom prst="rect">
            <a:avLst/>
          </a:prstGeom>
        </p:spPr>
        <p:txBody>
          <a:bodyPr/>
          <a:lstStyle>
            <a:lvl1pPr marL="227013" indent="-227013">
              <a:lnSpc>
                <a:spcPct val="100000"/>
              </a:lnSpc>
              <a:buFont typeface="+mj-lt"/>
              <a:buNone/>
              <a:tabLst/>
              <a:defRPr sz="1400" b="1">
                <a:latin typeface="Comic Sans MS" panose="030F0902030302020204" pitchFamily="66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de-DE" dirty="0"/>
              <a:t>2. Dann diese Formatierung wählen, jede Aufgabe aber in ein separates Textfeld einfügen, damit man besser verschieben kann. (Schriftgröße 14 und F)</a:t>
            </a:r>
          </a:p>
        </p:txBody>
      </p:sp>
    </p:spTree>
    <p:extLst>
      <p:ext uri="{BB962C8B-B14F-4D97-AF65-F5344CB8AC3E}">
        <p14:creationId xmlns:p14="http://schemas.microsoft.com/office/powerpoint/2010/main" val="3129545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: abgerundete Ecken 1">
            <a:extLst>
              <a:ext uri="{FF2B5EF4-FFF2-40B4-BE49-F238E27FC236}">
                <a16:creationId xmlns:a16="http://schemas.microsoft.com/office/drawing/2014/main" id="{8023F456-F1C1-03B8-8A6F-D7E9907C40F8}"/>
              </a:ext>
            </a:extLst>
          </p:cNvPr>
          <p:cNvSpPr/>
          <p:nvPr userDrawn="1"/>
        </p:nvSpPr>
        <p:spPr>
          <a:xfrm>
            <a:off x="524827" y="574722"/>
            <a:ext cx="5808345" cy="37084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1050" dirty="0">
                <a:solidFill>
                  <a:srgbClr val="000000"/>
                </a:solidFill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e-DE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D9E3769-F7EC-DECF-902D-C8D9C5818F87}"/>
              </a:ext>
            </a:extLst>
          </p:cNvPr>
          <p:cNvSpPr txBox="1"/>
          <p:nvPr userDrawn="1"/>
        </p:nvSpPr>
        <p:spPr>
          <a:xfrm>
            <a:off x="452637" y="1050770"/>
            <a:ext cx="3429000" cy="3891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de-DE" sz="1800" b="1" dirty="0">
              <a:effectLst/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E80AC8D3-F8DC-22B4-75F7-7112BFCD6D26}"/>
              </a:ext>
            </a:extLst>
          </p:cNvPr>
          <p:cNvCxnSpPr/>
          <p:nvPr userDrawn="1"/>
        </p:nvCxnSpPr>
        <p:spPr>
          <a:xfrm>
            <a:off x="524827" y="1439915"/>
            <a:ext cx="5808345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Grafik 11" descr="Piko Kontur Lösung ">
            <a:extLst>
              <a:ext uri="{FF2B5EF4-FFF2-40B4-BE49-F238E27FC236}">
                <a16:creationId xmlns:a16="http://schemas.microsoft.com/office/drawing/2014/main" id="{0056BE3B-B40E-63C3-2436-5BB4A15966E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087" y="589056"/>
            <a:ext cx="300622" cy="32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hteck: abgerundete Ecken 1">
            <a:extLst>
              <a:ext uri="{FF2B5EF4-FFF2-40B4-BE49-F238E27FC236}">
                <a16:creationId xmlns:a16="http://schemas.microsoft.com/office/drawing/2014/main" id="{118047CB-B4C0-73B6-9C4D-F77E68ED3B64}"/>
              </a:ext>
            </a:extLst>
          </p:cNvPr>
          <p:cNvSpPr/>
          <p:nvPr userDrawn="1"/>
        </p:nvSpPr>
        <p:spPr>
          <a:xfrm>
            <a:off x="3805997" y="574722"/>
            <a:ext cx="1877695" cy="370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1050" dirty="0">
                <a:solidFill>
                  <a:srgbClr val="000000"/>
                </a:solidFill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Datum:		</a:t>
            </a:r>
            <a:endParaRPr lang="de-DE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hteck: abgerundete Ecken 1">
            <a:extLst>
              <a:ext uri="{FF2B5EF4-FFF2-40B4-BE49-F238E27FC236}">
                <a16:creationId xmlns:a16="http://schemas.microsoft.com/office/drawing/2014/main" id="{73F6A47E-D084-46DF-12A3-2D702A21DEDE}"/>
              </a:ext>
            </a:extLst>
          </p:cNvPr>
          <p:cNvSpPr/>
          <p:nvPr userDrawn="1"/>
        </p:nvSpPr>
        <p:spPr>
          <a:xfrm>
            <a:off x="524827" y="563836"/>
            <a:ext cx="3281170" cy="370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1050" dirty="0">
                <a:solidFill>
                  <a:srgbClr val="000000"/>
                </a:solidFill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Name:	</a:t>
            </a:r>
            <a:endParaRPr lang="de-DE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314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B7ADF528-324D-99CB-8813-6D79C953E2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759" y="1007208"/>
            <a:ext cx="905849" cy="839285"/>
          </a:xfrm>
          <a:prstGeom prst="rect">
            <a:avLst/>
          </a:prstGeom>
        </p:spPr>
      </p:pic>
      <p:sp>
        <p:nvSpPr>
          <p:cNvPr id="2" name="Textplatzhalter 1">
            <a:extLst>
              <a:ext uri="{FF2B5EF4-FFF2-40B4-BE49-F238E27FC236}">
                <a16:creationId xmlns:a16="http://schemas.microsoft.com/office/drawing/2014/main" id="{9636F9D4-0025-833E-38A3-F7827BA3F94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Zahl unter der Lupe bis 20</a:t>
            </a: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CDFE99C6-DF2B-68E1-8F50-507997DDB8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076865"/>
              </p:ext>
            </p:extLst>
          </p:nvPr>
        </p:nvGraphicFramePr>
        <p:xfrm>
          <a:off x="528396" y="1918718"/>
          <a:ext cx="5801208" cy="75156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00604">
                  <a:extLst>
                    <a:ext uri="{9D8B030D-6E8A-4147-A177-3AD203B41FA5}">
                      <a16:colId xmlns:a16="http://schemas.microsoft.com/office/drawing/2014/main" val="320774641"/>
                    </a:ext>
                  </a:extLst>
                </a:gridCol>
                <a:gridCol w="2900604">
                  <a:extLst>
                    <a:ext uri="{9D8B030D-6E8A-4147-A177-3AD203B41FA5}">
                      <a16:colId xmlns:a16="http://schemas.microsoft.com/office/drawing/2014/main" val="230508677"/>
                    </a:ext>
                  </a:extLst>
                </a:gridCol>
              </a:tblGrid>
              <a:tr h="294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kern="100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Male so viele Punkte aus.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400" kern="100" dirty="0"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100" kern="100" dirty="0"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100" kern="100" dirty="0"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00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Trage in die Stellenwerttafel ein.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86255"/>
                  </a:ext>
                </a:extLst>
              </a:tr>
              <a:tr h="45189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kern="100" dirty="0">
                          <a:effectLst/>
                          <a:latin typeface="Comic Sans MS" panose="030F0902030302020204" pitchFamily="66" charset="0"/>
                        </a:rPr>
                        <a:t> Zeige am Zahlenstrahl.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400" kern="100" dirty="0">
                        <a:effectLst/>
                        <a:latin typeface="Comic Sans MS" panose="030F0902030302020204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400" kern="100" dirty="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0404587"/>
                  </a:ext>
                </a:extLst>
              </a:tr>
              <a:tr h="45189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kern="100" dirty="0">
                          <a:effectLst/>
                          <a:latin typeface="Comic Sans MS" panose="030F0902030302020204" pitchFamily="66" charset="0"/>
                        </a:rPr>
                        <a:t>Male.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400" kern="100" dirty="0">
                        <a:effectLst/>
                        <a:latin typeface="Comic Sans MS" panose="030F0902030302020204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400" kern="100" dirty="0">
                        <a:effectLst/>
                        <a:latin typeface="Comic Sans MS" panose="030F0902030302020204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400" kern="100" dirty="0">
                        <a:effectLst/>
                        <a:latin typeface="Comic Sans MS" panose="030F0902030302020204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400" kern="100" dirty="0">
                        <a:effectLst/>
                        <a:latin typeface="Comic Sans MS" panose="030F0902030302020204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400" kern="100" dirty="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234917"/>
                  </a:ext>
                </a:extLst>
              </a:tr>
              <a:tr h="451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kern="100" dirty="0">
                          <a:effectLst/>
                          <a:latin typeface="Comic Sans MS" panose="030F0902030302020204" pitchFamily="66" charset="0"/>
                        </a:rPr>
                        <a:t>Zerlege die Zahl.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400" kern="100" dirty="0">
                        <a:effectLst/>
                        <a:latin typeface="Comic Sans MS" panose="030F0902030302020204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400" kern="100" dirty="0">
                        <a:effectLst/>
                        <a:latin typeface="Comic Sans MS" panose="030F0902030302020204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400" kern="100" dirty="0">
                        <a:effectLst/>
                        <a:latin typeface="Comic Sans MS" panose="030F0902030302020204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400" kern="100" dirty="0">
                        <a:effectLst/>
                        <a:latin typeface="Comic Sans MS" panose="030F0902030302020204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400" kern="100" dirty="0">
                        <a:effectLst/>
                        <a:latin typeface="Comic Sans MS" panose="030F0902030302020204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400" kern="100" dirty="0">
                        <a:effectLst/>
                        <a:latin typeface="Comic Sans MS" panose="030F0902030302020204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400" kern="100" dirty="0">
                        <a:effectLst/>
                        <a:latin typeface="Comic Sans MS" panose="030F0902030302020204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400" kern="100" dirty="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kern="100" dirty="0">
                          <a:effectLst/>
                          <a:latin typeface="Comic Sans MS" panose="030F0902030302020204" pitchFamily="66" charset="0"/>
                        </a:rPr>
                        <a:t>Schreibe die Aufgaben.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190953"/>
                  </a:ext>
                </a:extLst>
              </a:tr>
            </a:tbl>
          </a:graphicData>
        </a:graphic>
      </p:graphicFrame>
      <p:pic>
        <p:nvPicPr>
          <p:cNvPr id="4" name="Grafik 1">
            <a:extLst>
              <a:ext uri="{FF2B5EF4-FFF2-40B4-BE49-F238E27FC236}">
                <a16:creationId xmlns:a16="http://schemas.microsoft.com/office/drawing/2014/main" id="{D1D64D23-A3BF-AC21-9C25-EBF1A8F979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28" y="2229342"/>
            <a:ext cx="2799998" cy="540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53837154-7429-7ABE-B702-3BDA55DA08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9646" y="2229342"/>
            <a:ext cx="1619250" cy="838835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DBC3C334-AFC1-6289-B176-7610F429194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11" y="3491524"/>
            <a:ext cx="5554168" cy="408620"/>
          </a:xfrm>
          <a:prstGeom prst="rect">
            <a:avLst/>
          </a:prstGeom>
        </p:spPr>
      </p:pic>
      <p:pic>
        <p:nvPicPr>
          <p:cNvPr id="22" name="Bild 1">
            <a:extLst>
              <a:ext uri="{FF2B5EF4-FFF2-40B4-BE49-F238E27FC236}">
                <a16:creationId xmlns:a16="http://schemas.microsoft.com/office/drawing/2014/main" id="{ED77F4D4-F027-3850-E3C0-C883EFBF38B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565" y="4187701"/>
            <a:ext cx="433305" cy="408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2F78E95C-7FE9-AC08-3C8C-A7677F1E6D9D}"/>
              </a:ext>
            </a:extLst>
          </p:cNvPr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8672"/>
          <a:stretch/>
        </p:blipFill>
        <p:spPr>
          <a:xfrm>
            <a:off x="1755827" y="6239996"/>
            <a:ext cx="1615099" cy="2050661"/>
          </a:xfrm>
          <a:prstGeom prst="rect">
            <a:avLst/>
          </a:prstGeom>
        </p:spPr>
      </p:pic>
      <p:sp>
        <p:nvSpPr>
          <p:cNvPr id="25" name="Minus 8">
            <a:extLst>
              <a:ext uri="{FF2B5EF4-FFF2-40B4-BE49-F238E27FC236}">
                <a16:creationId xmlns:a16="http://schemas.microsoft.com/office/drawing/2014/main" id="{15B9D77E-F620-C819-D52A-9B11D0A87364}"/>
              </a:ext>
            </a:extLst>
          </p:cNvPr>
          <p:cNvSpPr/>
          <p:nvPr/>
        </p:nvSpPr>
        <p:spPr>
          <a:xfrm>
            <a:off x="5881683" y="6259784"/>
            <a:ext cx="224214" cy="245250"/>
          </a:xfrm>
          <a:prstGeom prst="mathMinus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6" name="Plus 13">
            <a:extLst>
              <a:ext uri="{FF2B5EF4-FFF2-40B4-BE49-F238E27FC236}">
                <a16:creationId xmlns:a16="http://schemas.microsoft.com/office/drawing/2014/main" id="{11BAF9C8-6D59-07D4-356E-862ED49E0C94}"/>
              </a:ext>
            </a:extLst>
          </p:cNvPr>
          <p:cNvSpPr/>
          <p:nvPr/>
        </p:nvSpPr>
        <p:spPr>
          <a:xfrm>
            <a:off x="5519434" y="6239996"/>
            <a:ext cx="277084" cy="284826"/>
          </a:xfrm>
          <a:prstGeom prst="mathPlus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6808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34</Words>
  <Application>Microsoft Macintosh PowerPoint</Application>
  <PresentationFormat>A4-Papier (210 x 297 mm)</PresentationFormat>
  <Paragraphs>18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Comic Sans MS</vt:lpstr>
      <vt:lpstr>Office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Lara Wißing</dc:creator>
  <cp:keywords/>
  <dc:description/>
  <cp:lastModifiedBy>Julia Westerhaus</cp:lastModifiedBy>
  <cp:revision>8</cp:revision>
  <dcterms:created xsi:type="dcterms:W3CDTF">2024-08-22T20:22:44Z</dcterms:created>
  <dcterms:modified xsi:type="dcterms:W3CDTF">2024-09-25T09:17:16Z</dcterms:modified>
  <cp:category/>
</cp:coreProperties>
</file>