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79"/>
    <p:restoredTop sz="94658"/>
  </p:normalViewPr>
  <p:slideViewPr>
    <p:cSldViewPr snapToGrid="0">
      <p:cViewPr varScale="1">
        <p:scale>
          <a:sx n="83" d="100"/>
          <a:sy n="83" d="100"/>
        </p:scale>
        <p:origin x="324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093001CF-1387-7FED-D169-C2EFC3C446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3392" y="1034739"/>
            <a:ext cx="5801207" cy="39211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latin typeface="Comic Sans MS" panose="030F0902030302020204" pitchFamily="66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e-DE" dirty="0"/>
              <a:t>Überschrift</a:t>
            </a: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1FB5B12C-9357-1F80-BC35-EC2E317AA49B}"/>
              </a:ext>
            </a:extLst>
          </p:cNvPr>
          <p:cNvCxnSpPr/>
          <p:nvPr userDrawn="1"/>
        </p:nvCxnSpPr>
        <p:spPr>
          <a:xfrm>
            <a:off x="524827" y="1439915"/>
            <a:ext cx="580834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platzhalter 9">
            <a:extLst>
              <a:ext uri="{FF2B5EF4-FFF2-40B4-BE49-F238E27FC236}">
                <a16:creationId xmlns:a16="http://schemas.microsoft.com/office/drawing/2014/main" id="{08719848-094F-FD20-2E0B-3F206FF01C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3391" y="1644338"/>
            <a:ext cx="5801207" cy="10378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+mj-lt"/>
              <a:buNone/>
              <a:defRPr sz="1400" b="1">
                <a:latin typeface="Comic Sans MS" panose="030F0902030302020204" pitchFamily="66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e-DE" dirty="0"/>
              <a:t>Das ist ein Arbeitsauftrag (Schriftgröße 14 und F)</a:t>
            </a:r>
          </a:p>
          <a:p>
            <a:pPr lvl="0"/>
            <a:r>
              <a:rPr lang="de-DE" dirty="0"/>
              <a:t>Hinweis: Überflüssige Platzhalterfelder können gelöscht werden. Werden weitere Felder benötigt, das Feld mit der Entsprechenden Formatierung kopieren. </a:t>
            </a:r>
          </a:p>
        </p:txBody>
      </p:sp>
      <p:sp>
        <p:nvSpPr>
          <p:cNvPr id="26" name="Textplatzhalter 9">
            <a:extLst>
              <a:ext uri="{FF2B5EF4-FFF2-40B4-BE49-F238E27FC236}">
                <a16:creationId xmlns:a16="http://schemas.microsoft.com/office/drawing/2014/main" id="{10DA5DE2-08B7-0297-DF17-E9AA309FF0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3391" y="2787935"/>
            <a:ext cx="5801207" cy="490844"/>
          </a:xfrm>
          <a:prstGeom prst="rect">
            <a:avLst/>
          </a:prstGeom>
        </p:spPr>
        <p:txBody>
          <a:bodyPr/>
          <a:lstStyle>
            <a:lvl1pPr marL="184150" indent="-184150">
              <a:lnSpc>
                <a:spcPct val="100000"/>
              </a:lnSpc>
              <a:buFont typeface="+mj-lt"/>
              <a:buNone/>
              <a:tabLst/>
              <a:defRPr sz="1400" b="1">
                <a:latin typeface="Comic Sans MS" panose="030F0902030302020204" pitchFamily="66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e-DE" dirty="0"/>
              <a:t>1. Wenn es auf einem Arbeitsblatt mehrere Aufgaben gibt, werden diese durchnummeriert. (Schriftgröße 14 und F)</a:t>
            </a:r>
          </a:p>
        </p:txBody>
      </p:sp>
      <p:sp>
        <p:nvSpPr>
          <p:cNvPr id="27" name="Textplatzhalter 9">
            <a:extLst>
              <a:ext uri="{FF2B5EF4-FFF2-40B4-BE49-F238E27FC236}">
                <a16:creationId xmlns:a16="http://schemas.microsoft.com/office/drawing/2014/main" id="{C8A0773F-7897-EA6E-DC72-83596AE31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6252" y="3384470"/>
            <a:ext cx="5801207" cy="730324"/>
          </a:xfrm>
          <a:prstGeom prst="rect">
            <a:avLst/>
          </a:prstGeom>
        </p:spPr>
        <p:txBody>
          <a:bodyPr/>
          <a:lstStyle>
            <a:lvl1pPr marL="227013" indent="-227013">
              <a:lnSpc>
                <a:spcPct val="100000"/>
              </a:lnSpc>
              <a:buFont typeface="+mj-lt"/>
              <a:buNone/>
              <a:tabLst/>
              <a:defRPr sz="1400" b="1">
                <a:latin typeface="Comic Sans MS" panose="030F0902030302020204" pitchFamily="66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e-DE" dirty="0"/>
              <a:t>2. Dann diese Formatierung wählen, jede Aufgabe aber in ein separates Textfeld einfügen, damit man besser verschieben kann. (Schriftgröße 14 und F)</a:t>
            </a:r>
          </a:p>
        </p:txBody>
      </p:sp>
    </p:spTree>
    <p:extLst>
      <p:ext uri="{BB962C8B-B14F-4D97-AF65-F5344CB8AC3E}">
        <p14:creationId xmlns:p14="http://schemas.microsoft.com/office/powerpoint/2010/main" val="312954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: abgerundete Ecken 1">
            <a:extLst>
              <a:ext uri="{FF2B5EF4-FFF2-40B4-BE49-F238E27FC236}">
                <a16:creationId xmlns:a16="http://schemas.microsoft.com/office/drawing/2014/main" id="{8023F456-F1C1-03B8-8A6F-D7E9907C40F8}"/>
              </a:ext>
            </a:extLst>
          </p:cNvPr>
          <p:cNvSpPr/>
          <p:nvPr userDrawn="1"/>
        </p:nvSpPr>
        <p:spPr>
          <a:xfrm>
            <a:off x="524827" y="574722"/>
            <a:ext cx="5808345" cy="37084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1050" dirty="0">
                <a:solidFill>
                  <a:srgbClr val="000000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D9E3769-F7EC-DECF-902D-C8D9C5818F87}"/>
              </a:ext>
            </a:extLst>
          </p:cNvPr>
          <p:cNvSpPr txBox="1"/>
          <p:nvPr userDrawn="1"/>
        </p:nvSpPr>
        <p:spPr>
          <a:xfrm>
            <a:off x="452637" y="1050770"/>
            <a:ext cx="3429000" cy="389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de-DE" sz="1800" b="1" dirty="0">
              <a:effectLst/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E80AC8D3-F8DC-22B4-75F7-7112BFCD6D26}"/>
              </a:ext>
            </a:extLst>
          </p:cNvPr>
          <p:cNvCxnSpPr/>
          <p:nvPr userDrawn="1"/>
        </p:nvCxnSpPr>
        <p:spPr>
          <a:xfrm>
            <a:off x="524827" y="1439915"/>
            <a:ext cx="580834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Grafik 11" descr="Piko Kontur Lösung ">
            <a:extLst>
              <a:ext uri="{FF2B5EF4-FFF2-40B4-BE49-F238E27FC236}">
                <a16:creationId xmlns:a16="http://schemas.microsoft.com/office/drawing/2014/main" id="{0056BE3B-B40E-63C3-2436-5BB4A15966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087" y="589056"/>
            <a:ext cx="300622" cy="32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hteck: abgerundete Ecken 1">
            <a:extLst>
              <a:ext uri="{FF2B5EF4-FFF2-40B4-BE49-F238E27FC236}">
                <a16:creationId xmlns:a16="http://schemas.microsoft.com/office/drawing/2014/main" id="{118047CB-B4C0-73B6-9C4D-F77E68ED3B64}"/>
              </a:ext>
            </a:extLst>
          </p:cNvPr>
          <p:cNvSpPr/>
          <p:nvPr userDrawn="1"/>
        </p:nvSpPr>
        <p:spPr>
          <a:xfrm>
            <a:off x="3805997" y="574722"/>
            <a:ext cx="1877695" cy="370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1050" dirty="0">
                <a:solidFill>
                  <a:srgbClr val="000000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Datum:		</a:t>
            </a:r>
            <a:endParaRPr lang="de-D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hteck: abgerundete Ecken 1">
            <a:extLst>
              <a:ext uri="{FF2B5EF4-FFF2-40B4-BE49-F238E27FC236}">
                <a16:creationId xmlns:a16="http://schemas.microsoft.com/office/drawing/2014/main" id="{73F6A47E-D084-46DF-12A3-2D702A21DEDE}"/>
              </a:ext>
            </a:extLst>
          </p:cNvPr>
          <p:cNvSpPr/>
          <p:nvPr userDrawn="1"/>
        </p:nvSpPr>
        <p:spPr>
          <a:xfrm>
            <a:off x="524827" y="563836"/>
            <a:ext cx="3281170" cy="370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1050" dirty="0">
                <a:solidFill>
                  <a:srgbClr val="000000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Name:	</a:t>
            </a:r>
            <a:endParaRPr lang="de-D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1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0.jpe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B7ADF528-324D-99CB-8813-6D79C953E2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802" y="990884"/>
            <a:ext cx="1046806" cy="969884"/>
          </a:xfrm>
          <a:prstGeom prst="rect">
            <a:avLst/>
          </a:prstGeom>
        </p:spPr>
      </p:pic>
      <p:sp>
        <p:nvSpPr>
          <p:cNvPr id="2" name="Textplatzhalter 1">
            <a:extLst>
              <a:ext uri="{FF2B5EF4-FFF2-40B4-BE49-F238E27FC236}">
                <a16:creationId xmlns:a16="http://schemas.microsoft.com/office/drawing/2014/main" id="{9636F9D4-0025-833E-38A3-F7827BA3F9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Zahl unter der Lupe bis 100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DFE99C6-DF2B-68E1-8F50-507997DDB8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394439"/>
              </p:ext>
            </p:extLst>
          </p:nvPr>
        </p:nvGraphicFramePr>
        <p:xfrm>
          <a:off x="528396" y="1984389"/>
          <a:ext cx="5801208" cy="738562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00604">
                  <a:extLst>
                    <a:ext uri="{9D8B030D-6E8A-4147-A177-3AD203B41FA5}">
                      <a16:colId xmlns:a16="http://schemas.microsoft.com/office/drawing/2014/main" val="320774641"/>
                    </a:ext>
                  </a:extLst>
                </a:gridCol>
                <a:gridCol w="2900604">
                  <a:extLst>
                    <a:ext uri="{9D8B030D-6E8A-4147-A177-3AD203B41FA5}">
                      <a16:colId xmlns:a16="http://schemas.microsoft.com/office/drawing/2014/main" val="230508677"/>
                    </a:ext>
                  </a:extLst>
                </a:gridCol>
              </a:tblGrid>
              <a:tr h="43726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kern="100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Schreibe das Zahlwort.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710245"/>
                  </a:ext>
                </a:extLst>
              </a:tr>
              <a:tr h="138052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kern="100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Male so viele Punkte aus.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00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Trage in die Stellenwerttafel ein.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86255"/>
                  </a:ext>
                </a:extLst>
              </a:tr>
              <a:tr h="136680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kern="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Ergänze bis 100.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3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899891"/>
                  </a:ext>
                </a:extLst>
              </a:tr>
              <a:tr h="45189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kern="100" dirty="0">
                          <a:effectLst/>
                          <a:latin typeface="Comic Sans MS" panose="030F0902030302020204" pitchFamily="66" charset="0"/>
                        </a:rPr>
                        <a:t> Zeige am Zahlenstrahl.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404587"/>
                  </a:ext>
                </a:extLst>
              </a:tr>
              <a:tr h="1280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kern="100" dirty="0">
                          <a:effectLst/>
                          <a:latin typeface="Comic Sans MS" panose="030F0902030302020204" pitchFamily="66" charset="0"/>
                        </a:rPr>
                        <a:t>Trage ein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234917"/>
                  </a:ext>
                </a:extLst>
              </a:tr>
              <a:tr h="451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kern="100" dirty="0">
                          <a:effectLst/>
                          <a:latin typeface="Comic Sans MS" panose="030F0902030302020204" pitchFamily="66" charset="0"/>
                        </a:rPr>
                        <a:t>Schreibe Aufgaben.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kern="100" dirty="0">
                          <a:effectLst/>
                          <a:latin typeface="Comic Sans MS" panose="030F0902030302020204" pitchFamily="66" charset="0"/>
                        </a:rPr>
                        <a:t>Lege mit Geld.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190953"/>
                  </a:ext>
                </a:extLst>
              </a:tr>
            </a:tbl>
          </a:graphicData>
        </a:graphic>
      </p:graphicFrame>
      <p:cxnSp>
        <p:nvCxnSpPr>
          <p:cNvPr id="7" name="Gerade Verbindung 15">
            <a:extLst>
              <a:ext uri="{FF2B5EF4-FFF2-40B4-BE49-F238E27FC236}">
                <a16:creationId xmlns:a16="http://schemas.microsoft.com/office/drawing/2014/main" id="{97E696D6-FF93-D70D-6B4C-15C310B26303}"/>
              </a:ext>
            </a:extLst>
          </p:cNvPr>
          <p:cNvCxnSpPr>
            <a:cxnSpLocks/>
          </p:cNvCxnSpPr>
          <p:nvPr/>
        </p:nvCxnSpPr>
        <p:spPr>
          <a:xfrm>
            <a:off x="799605" y="2485655"/>
            <a:ext cx="51941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58316F55-2D14-D195-88A2-E3A0247600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07" y="2804750"/>
            <a:ext cx="2471835" cy="2479371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B1E9BA01-073A-0CB9-3209-CC1F5A9C60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120" y="3057449"/>
            <a:ext cx="2511173" cy="765921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611F19D5-A36B-D7B1-9791-B9DDA219968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561" y="4237212"/>
            <a:ext cx="1028700" cy="953135"/>
          </a:xfrm>
          <a:prstGeom prst="rect">
            <a:avLst/>
          </a:prstGeom>
        </p:spPr>
      </p:pic>
      <p:cxnSp>
        <p:nvCxnSpPr>
          <p:cNvPr id="12" name="Gerade Verbindung 18">
            <a:extLst>
              <a:ext uri="{FF2B5EF4-FFF2-40B4-BE49-F238E27FC236}">
                <a16:creationId xmlns:a16="http://schemas.microsoft.com/office/drawing/2014/main" id="{3E193B9B-03B9-8A77-209D-4D94BD9E679A}"/>
              </a:ext>
            </a:extLst>
          </p:cNvPr>
          <p:cNvCxnSpPr>
            <a:cxnSpLocks/>
          </p:cNvCxnSpPr>
          <p:nvPr/>
        </p:nvCxnSpPr>
        <p:spPr>
          <a:xfrm>
            <a:off x="4668101" y="4622924"/>
            <a:ext cx="395813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333B5B39-398B-EC40-7272-D9DAEA35C53E}"/>
              </a:ext>
            </a:extLst>
          </p:cNvPr>
          <p:cNvSpPr txBox="1"/>
          <p:nvPr/>
        </p:nvSpPr>
        <p:spPr>
          <a:xfrm>
            <a:off x="4318684" y="4331933"/>
            <a:ext cx="54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45115E4-363B-052F-5AA1-ABC80DCB1AA0}"/>
              </a:ext>
            </a:extLst>
          </p:cNvPr>
          <p:cNvSpPr txBox="1"/>
          <p:nvPr/>
        </p:nvSpPr>
        <p:spPr>
          <a:xfrm>
            <a:off x="5105319" y="4331933"/>
            <a:ext cx="935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omic Sans MS" panose="030F0702030302020204" pitchFamily="66" charset="0"/>
              </a:rPr>
              <a:t>= 100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7A9D516C-4F5D-8510-EE67-ABC8A88F0A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83" y="5840882"/>
            <a:ext cx="5287010" cy="638175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BC5336D5-0EF3-590D-D496-866B7574B2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1" y="6961387"/>
            <a:ext cx="5683474" cy="81997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FA7D6F89-C138-9CC2-6C06-30BC883D592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53226" y1="52838" x2="56855" y2="51528"/>
                        <a14:backgroundMark x1="55645" y1="10917" x2="72581" y2="31878"/>
                        <a14:backgroundMark x1="31855" y1="77293" x2="31855" y2="77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18388">
            <a:off x="2568292" y="7165959"/>
            <a:ext cx="1148045" cy="1062109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389B7FB1-4B26-B407-0D47-94E0713B5FB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17861">
            <a:off x="2177126" y="8110342"/>
            <a:ext cx="504825" cy="306705"/>
          </a:xfrm>
          <a:prstGeom prst="rect">
            <a:avLst/>
          </a:prstGeom>
        </p:spPr>
      </p:pic>
      <p:pic>
        <p:nvPicPr>
          <p:cNvPr id="20" name="Bild 7">
            <a:extLst>
              <a:ext uri="{FF2B5EF4-FFF2-40B4-BE49-F238E27FC236}">
                <a16:creationId xmlns:a16="http://schemas.microsoft.com/office/drawing/2014/main" id="{7D3D2F56-ABF2-DF37-3585-6C6744B0042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014" y="8043984"/>
            <a:ext cx="685800" cy="439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6808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43</Words>
  <Application>Microsoft Macintosh PowerPoint</Application>
  <PresentationFormat>A4-Papier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Lara Wißing</dc:creator>
  <cp:keywords/>
  <dc:description/>
  <cp:lastModifiedBy>Julia Westerhaus</cp:lastModifiedBy>
  <cp:revision>11</cp:revision>
  <dcterms:created xsi:type="dcterms:W3CDTF">2024-08-22T20:22:44Z</dcterms:created>
  <dcterms:modified xsi:type="dcterms:W3CDTF">2024-10-04T18:35:54Z</dcterms:modified>
  <cp:category/>
</cp:coreProperties>
</file>