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6"/>
  </p:notesMasterIdLst>
  <p:sldIdLst>
    <p:sldId id="292" r:id="rId2"/>
    <p:sldId id="325" r:id="rId3"/>
    <p:sldId id="323" r:id="rId4"/>
    <p:sldId id="277" r:id="rId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47CEF3-A315-D91C-9A6C-647DB946BD79}" name="LaraMarie Weber" initials="LW" userId="S::laramarie.weber@study.tu-dortmund.de::34e40487-5302-46ae-8ad8-783e44663b5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4951"/>
    <a:srgbClr val="ED9107"/>
    <a:srgbClr val="D8E5E8"/>
    <a:srgbClr val="317A85"/>
    <a:srgbClr val="C00000"/>
    <a:srgbClr val="9D9D9D"/>
    <a:srgbClr val="000000"/>
    <a:srgbClr val="008B50"/>
    <a:srgbClr val="F1EEEE"/>
    <a:srgbClr val="F8B4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37"/>
    <p:restoredTop sz="95859"/>
  </p:normalViewPr>
  <p:slideViewPr>
    <p:cSldViewPr snapToGrid="0" snapToObjects="1">
      <p:cViewPr varScale="1">
        <p:scale>
          <a:sx n="114" d="100"/>
          <a:sy n="114" d="100"/>
        </p:scale>
        <p:origin x="1824" y="17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12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2054-4460-E348-85D9-02C0275AE025}" type="datetimeFigureOut">
              <a:rPr lang="de-DE" smtClean="0"/>
              <a:t>14.08.23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5B6BB-B895-094E-91D3-BBFF3159E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29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83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F72774F-6681-DDBB-8C3B-A25917DAB056}"/>
              </a:ext>
            </a:extLst>
          </p:cNvPr>
          <p:cNvSpPr/>
          <p:nvPr userDrawn="1"/>
        </p:nvSpPr>
        <p:spPr>
          <a:xfrm>
            <a:off x="0" y="1"/>
            <a:ext cx="9906000" cy="873674"/>
          </a:xfrm>
          <a:prstGeom prst="rect">
            <a:avLst/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E80F3B6-E7E1-F166-A6B0-F8E8B1A28C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37237" y="161623"/>
            <a:ext cx="1089244" cy="60089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A5850E0-4C73-82E3-47DE-F77487540242}"/>
              </a:ext>
            </a:extLst>
          </p:cNvPr>
          <p:cNvSpPr txBox="1"/>
          <p:nvPr userDrawn="1"/>
        </p:nvSpPr>
        <p:spPr>
          <a:xfrm>
            <a:off x="8620116" y="542830"/>
            <a:ext cx="12701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PIKAS</a:t>
            </a:r>
            <a:r>
              <a:rPr lang="de-DE" sz="900" dirty="0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pikas.dzlm.de</a:t>
            </a:r>
            <a:endParaRPr lang="de-DE" sz="900" dirty="0">
              <a:solidFill>
                <a:srgbClr val="317A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38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1687-724A-BE4C-A3D1-5E05E40F5D0A}" type="datetimeFigureOut">
              <a:rPr lang="de-DE" smtClean="0"/>
              <a:t>14.08.23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2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slideLayout" Target="../slideLayouts/slideLayout2.xml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5" Type="http://schemas.openxmlformats.org/officeDocument/2006/relationships/image" Target="../media/image3.png"/><Relationship Id="rId10" Type="http://schemas.openxmlformats.org/officeDocument/2006/relationships/audio" Target="../media/media5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0.m4a"/><Relationship Id="rId13" Type="http://schemas.microsoft.com/office/2007/relationships/media" Target="../media/media13.m4a"/><Relationship Id="rId18" Type="http://schemas.openxmlformats.org/officeDocument/2006/relationships/image" Target="../media/image4.png"/><Relationship Id="rId3" Type="http://schemas.microsoft.com/office/2007/relationships/media" Target="../media/media8.m4a"/><Relationship Id="rId7" Type="http://schemas.microsoft.com/office/2007/relationships/media" Target="../media/media10.m4a"/><Relationship Id="rId12" Type="http://schemas.openxmlformats.org/officeDocument/2006/relationships/audio" Target="../media/media12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6" Type="http://schemas.openxmlformats.org/officeDocument/2006/relationships/audio" Target="../media/media14.m4a"/><Relationship Id="rId1" Type="http://schemas.microsoft.com/office/2007/relationships/media" Target="../media/media7.m4a"/><Relationship Id="rId6" Type="http://schemas.openxmlformats.org/officeDocument/2006/relationships/audio" Target="../media/media9.m4a"/><Relationship Id="rId11" Type="http://schemas.microsoft.com/office/2007/relationships/media" Target="../media/media12.m4a"/><Relationship Id="rId5" Type="http://schemas.microsoft.com/office/2007/relationships/media" Target="../media/media9.m4a"/><Relationship Id="rId15" Type="http://schemas.microsoft.com/office/2007/relationships/media" Target="../media/media14.m4a"/><Relationship Id="rId10" Type="http://schemas.openxmlformats.org/officeDocument/2006/relationships/audio" Target="../media/media11.m4a"/><Relationship Id="rId19" Type="http://schemas.openxmlformats.org/officeDocument/2006/relationships/image" Target="../media/image3.png"/><Relationship Id="rId4" Type="http://schemas.openxmlformats.org/officeDocument/2006/relationships/audio" Target="../media/media8.m4a"/><Relationship Id="rId9" Type="http://schemas.microsoft.com/office/2007/relationships/media" Target="../media/media11.m4a"/><Relationship Id="rId14" Type="http://schemas.openxmlformats.org/officeDocument/2006/relationships/audio" Target="../media/media13.m4a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16.m4a"/><Relationship Id="rId3" Type="http://schemas.microsoft.com/office/2007/relationships/media" Target="../media/media14.m4a"/><Relationship Id="rId7" Type="http://schemas.microsoft.com/office/2007/relationships/media" Target="../media/media16.m4a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audio" Target="../media/media10.m4a"/><Relationship Id="rId11" Type="http://schemas.openxmlformats.org/officeDocument/2006/relationships/image" Target="../media/image3.png"/><Relationship Id="rId5" Type="http://schemas.microsoft.com/office/2007/relationships/media" Target="../media/media10.m4a"/><Relationship Id="rId10" Type="http://schemas.openxmlformats.org/officeDocument/2006/relationships/image" Target="../media/image4.png"/><Relationship Id="rId4" Type="http://schemas.openxmlformats.org/officeDocument/2006/relationships/audio" Target="../media/media14.m4a"/><Relationship Id="rId9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20.m4a"/><Relationship Id="rId13" Type="http://schemas.microsoft.com/office/2007/relationships/media" Target="../media/media23.m4a"/><Relationship Id="rId18" Type="http://schemas.openxmlformats.org/officeDocument/2006/relationships/audio" Target="../media/media25.m4a"/><Relationship Id="rId26" Type="http://schemas.openxmlformats.org/officeDocument/2006/relationships/image" Target="../media/image3.png"/><Relationship Id="rId3" Type="http://schemas.microsoft.com/office/2007/relationships/media" Target="../media/media18.m4a"/><Relationship Id="rId21" Type="http://schemas.microsoft.com/office/2007/relationships/media" Target="../media/media27.m4a"/><Relationship Id="rId7" Type="http://schemas.microsoft.com/office/2007/relationships/media" Target="../media/media20.m4a"/><Relationship Id="rId12" Type="http://schemas.openxmlformats.org/officeDocument/2006/relationships/audio" Target="../media/media22.m4a"/><Relationship Id="rId17" Type="http://schemas.microsoft.com/office/2007/relationships/media" Target="../media/media25.m4a"/><Relationship Id="rId25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6" Type="http://schemas.openxmlformats.org/officeDocument/2006/relationships/audio" Target="../media/media24.m4a"/><Relationship Id="rId20" Type="http://schemas.openxmlformats.org/officeDocument/2006/relationships/audio" Target="../media/media26.m4a"/><Relationship Id="rId29" Type="http://schemas.openxmlformats.org/officeDocument/2006/relationships/image" Target="../media/image7.png"/><Relationship Id="rId1" Type="http://schemas.microsoft.com/office/2007/relationships/media" Target="../media/media17.m4a"/><Relationship Id="rId6" Type="http://schemas.openxmlformats.org/officeDocument/2006/relationships/audio" Target="../media/media19.m4a"/><Relationship Id="rId11" Type="http://schemas.microsoft.com/office/2007/relationships/media" Target="../media/media22.m4a"/><Relationship Id="rId24" Type="http://schemas.openxmlformats.org/officeDocument/2006/relationships/audio" Target="../media/media28.m4a"/><Relationship Id="rId5" Type="http://schemas.microsoft.com/office/2007/relationships/media" Target="../media/media19.m4a"/><Relationship Id="rId15" Type="http://schemas.microsoft.com/office/2007/relationships/media" Target="../media/media24.m4a"/><Relationship Id="rId23" Type="http://schemas.microsoft.com/office/2007/relationships/media" Target="../media/media28.m4a"/><Relationship Id="rId28" Type="http://schemas.openxmlformats.org/officeDocument/2006/relationships/image" Target="../media/image6.png"/><Relationship Id="rId10" Type="http://schemas.openxmlformats.org/officeDocument/2006/relationships/audio" Target="../media/media21.m4a"/><Relationship Id="rId19" Type="http://schemas.microsoft.com/office/2007/relationships/media" Target="../media/media26.m4a"/><Relationship Id="rId4" Type="http://schemas.openxmlformats.org/officeDocument/2006/relationships/audio" Target="../media/media18.m4a"/><Relationship Id="rId9" Type="http://schemas.microsoft.com/office/2007/relationships/media" Target="../media/media21.m4a"/><Relationship Id="rId14" Type="http://schemas.openxmlformats.org/officeDocument/2006/relationships/audio" Target="../media/media23.m4a"/><Relationship Id="rId22" Type="http://schemas.openxmlformats.org/officeDocument/2006/relationships/audio" Target="../media/media27.m4a"/><Relationship Id="rId2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340AEA6D-88BB-860C-684C-CA454E4F85E7}"/>
              </a:ext>
            </a:extLst>
          </p:cNvPr>
          <p:cNvSpPr/>
          <p:nvPr/>
        </p:nvSpPr>
        <p:spPr>
          <a:xfrm>
            <a:off x="144000" y="144316"/>
            <a:ext cx="2952799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Symmetrie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05D51DF-FC5B-9428-D9D7-C92E9C5DE8F7}"/>
              </a:ext>
            </a:extLst>
          </p:cNvPr>
          <p:cNvSpPr/>
          <p:nvPr/>
        </p:nvSpPr>
        <p:spPr>
          <a:xfrm>
            <a:off x="2425492" y="98275"/>
            <a:ext cx="412529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ru-RU" sz="2400" dirty="0" err="1">
                <a:solidFill>
                  <a:prstClr val="black"/>
                </a:solidFill>
              </a:rPr>
              <a:t>Симетрія</a:t>
            </a:r>
            <a:r>
              <a:rPr lang="ru-RU" sz="3600" dirty="0">
                <a:solidFill>
                  <a:prstClr val="black"/>
                </a:solidFill>
              </a:rPr>
              <a:t>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Symetriya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8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29" name="Smiley 28"/>
          <p:cNvSpPr/>
          <p:nvPr/>
        </p:nvSpPr>
        <p:spPr>
          <a:xfrm>
            <a:off x="1359976" y="2041329"/>
            <a:ext cx="1795362" cy="1801595"/>
          </a:xfrm>
          <a:prstGeom prst="smileyFac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cxnSp>
        <p:nvCxnSpPr>
          <p:cNvPr id="9" name="Gerade Verbindung 8"/>
          <p:cNvCxnSpPr/>
          <p:nvPr/>
        </p:nvCxnSpPr>
        <p:spPr>
          <a:xfrm>
            <a:off x="2257658" y="1774694"/>
            <a:ext cx="0" cy="241200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7" name="Textfeld 46">
            <a:extLst>
              <a:ext uri="{FF2B5EF4-FFF2-40B4-BE49-F238E27FC236}">
                <a16:creationId xmlns:a16="http://schemas.microsoft.com/office/drawing/2014/main" id="{62B4574A-D99E-5221-9CAA-89B91592A0AB}"/>
              </a:ext>
            </a:extLst>
          </p:cNvPr>
          <p:cNvSpPr txBox="1"/>
          <p:nvPr/>
        </p:nvSpPr>
        <p:spPr>
          <a:xfrm>
            <a:off x="5268803" y="2000478"/>
            <a:ext cx="22818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omic Sans MS" panose="030F0902030302020204" pitchFamily="66" charset="0"/>
              </a:rPr>
              <a:t>Die Figur ist symmetrisch.</a:t>
            </a:r>
          </a:p>
          <a:p>
            <a:endParaRPr lang="de-DE" dirty="0"/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41A214E2-6E4E-E364-F5A6-6B22180A5754}"/>
              </a:ext>
            </a:extLst>
          </p:cNvPr>
          <p:cNvSpPr txBox="1"/>
          <p:nvPr/>
        </p:nvSpPr>
        <p:spPr>
          <a:xfrm>
            <a:off x="5155641" y="4450233"/>
            <a:ext cx="24397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de-D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Ця</a:t>
            </a:r>
            <a:r>
              <a:rPr lang="ru-RU" altLang="de-D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de-D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фігура</a:t>
            </a:r>
            <a:r>
              <a:rPr lang="ru-RU" altLang="de-D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de-D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симетрична</a:t>
            </a:r>
            <a:r>
              <a:rPr lang="ru-RU" altLang="de-D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de-DE" altLang="de-DE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Tsya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fihura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symetrychna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.]</a:t>
            </a:r>
            <a:endParaRPr lang="de-DE" altLang="de-DE" sz="16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16" name="Bild 15" descr="Junge 1 spricht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417" y="2919891"/>
            <a:ext cx="1434344" cy="1993417"/>
          </a:xfrm>
          <a:prstGeom prst="rect">
            <a:avLst/>
          </a:prstGeom>
        </p:spPr>
      </p:pic>
      <p:pic>
        <p:nvPicPr>
          <p:cNvPr id="4" name="Audio Recording 16.01.2023, 11:33:03">
            <a:hlinkClick r:id="" action="ppaction://media"/>
            <a:extLst>
              <a:ext uri="{FF2B5EF4-FFF2-40B4-BE49-F238E27FC236}">
                <a16:creationId xmlns:a16="http://schemas.microsoft.com/office/drawing/2014/main" id="{0BA9F860-F273-6286-2C13-D69C8E1795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803759" y="214442"/>
            <a:ext cx="468000" cy="468000"/>
          </a:xfrm>
          <a:prstGeom prst="rect">
            <a:avLst/>
          </a:prstGeom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9B8E1FD8-7A8F-A09B-9882-1EE6B0FF354B}"/>
              </a:ext>
            </a:extLst>
          </p:cNvPr>
          <p:cNvGrpSpPr/>
          <p:nvPr/>
        </p:nvGrpSpPr>
        <p:grpSpPr>
          <a:xfrm>
            <a:off x="243376" y="4518203"/>
            <a:ext cx="3922896" cy="1619585"/>
            <a:chOff x="257217" y="4913311"/>
            <a:chExt cx="3922896" cy="1619585"/>
          </a:xfrm>
        </p:grpSpPr>
        <p:sp>
          <p:nvSpPr>
            <p:cNvPr id="11" name="Abgerundetes Rechteck 10">
              <a:extLst>
                <a:ext uri="{FF2B5EF4-FFF2-40B4-BE49-F238E27FC236}">
                  <a16:creationId xmlns:a16="http://schemas.microsoft.com/office/drawing/2014/main" id="{ACA96FF4-8986-9FF6-F422-6A63E72F2B6D}"/>
                </a:ext>
              </a:extLst>
            </p:cNvPr>
            <p:cNvSpPr/>
            <p:nvPr/>
          </p:nvSpPr>
          <p:spPr>
            <a:xfrm rot="5400000">
              <a:off x="1408872" y="3761656"/>
              <a:ext cx="1619585" cy="3922896"/>
            </a:xfrm>
            <a:prstGeom prst="roundRect">
              <a:avLst>
                <a:gd name="adj" fmla="val 2815"/>
              </a:avLst>
            </a:prstGeom>
            <a:solidFill>
              <a:srgbClr val="D8E5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/>
            </a:p>
          </p:txBody>
        </p:sp>
        <p:sp>
          <p:nvSpPr>
            <p:cNvPr id="103" name="Textfeld 102">
              <a:extLst>
                <a:ext uri="{FF2B5EF4-FFF2-40B4-BE49-F238E27FC236}">
                  <a16:creationId xmlns:a16="http://schemas.microsoft.com/office/drawing/2014/main" id="{B3EFE7BA-095E-1528-F747-42390A8B2565}"/>
                </a:ext>
              </a:extLst>
            </p:cNvPr>
            <p:cNvSpPr txBox="1"/>
            <p:nvPr/>
          </p:nvSpPr>
          <p:spPr>
            <a:xfrm>
              <a:off x="411658" y="5049961"/>
              <a:ext cx="3035462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die</a:t>
              </a:r>
              <a:r>
                <a:rPr lang="de-DE" sz="2000" dirty="0">
                  <a:solidFill>
                    <a:schemeClr val="accent6"/>
                  </a:solidFill>
                  <a:latin typeface="Comic Sans MS" panose="030F0902030302020204" pitchFamily="66" charset="0"/>
                </a:rPr>
                <a:t> Symmetrieachse</a:t>
              </a:r>
            </a:p>
          </p:txBody>
        </p:sp>
        <p:pic>
          <p:nvPicPr>
            <p:cNvPr id="8" name="Audio Recording 16.01.2023, 11:33:11">
              <a:hlinkClick r:id="" action="ppaction://media"/>
              <a:extLst>
                <a:ext uri="{FF2B5EF4-FFF2-40B4-BE49-F238E27FC236}">
                  <a16:creationId xmlns:a16="http://schemas.microsoft.com/office/drawing/2014/main" id="{AA088AC0-DCCC-3524-836F-D0FCE3D0D630}"/>
                </a:ext>
              </a:extLst>
            </p:cNvPr>
            <p:cNvPicPr>
              <a:picLocks noChangeAspect="1"/>
            </p:cNvPicPr>
            <p:nvPr>
              <a:audioFile r:link="rId12"/>
              <p:extLst>
                <p:ext uri="{DAA4B4D4-6D71-4841-9C94-3DE7FCFB9230}">
                  <p14:media xmlns:p14="http://schemas.microsoft.com/office/powerpoint/2010/main" r:embed="rId11"/>
                </p:ext>
              </p:extLst>
            </p:nvPr>
          </p:nvPicPr>
          <p:blipFill>
            <a:blip r:embed="rId15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579616" y="5069839"/>
              <a:ext cx="468000" cy="468000"/>
            </a:xfrm>
            <a:prstGeom prst="rect">
              <a:avLst/>
            </a:prstGeom>
          </p:spPr>
        </p:pic>
      </p:grpSp>
      <p:pic>
        <p:nvPicPr>
          <p:cNvPr id="10" name="Audio Recording 16.01.2023, 11:33:22">
            <a:hlinkClick r:id="" action="ppaction://media"/>
            <a:extLst>
              <a:ext uri="{FF2B5EF4-FFF2-40B4-BE49-F238E27FC236}">
                <a16:creationId xmlns:a16="http://schemas.microsoft.com/office/drawing/2014/main" id="{CC19D937-9A48-5D2B-8FFA-1C889C916DE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233868" y="2205514"/>
            <a:ext cx="468000" cy="468000"/>
          </a:xfrm>
          <a:prstGeom prst="rect">
            <a:avLst/>
          </a:prstGeom>
        </p:spPr>
      </p:pic>
      <p:sp>
        <p:nvSpPr>
          <p:cNvPr id="2" name="Abgerundete rechteckige Legende 1">
            <a:extLst>
              <a:ext uri="{FF2B5EF4-FFF2-40B4-BE49-F238E27FC236}">
                <a16:creationId xmlns:a16="http://schemas.microsoft.com/office/drawing/2014/main" id="{A97638D0-3131-B613-F295-65D5BFAAD0B2}"/>
              </a:ext>
            </a:extLst>
          </p:cNvPr>
          <p:cNvSpPr/>
          <p:nvPr/>
        </p:nvSpPr>
        <p:spPr>
          <a:xfrm>
            <a:off x="5155641" y="1799263"/>
            <a:ext cx="2618948" cy="1286298"/>
          </a:xfrm>
          <a:prstGeom prst="wedgeRoundRectCallout">
            <a:avLst>
              <a:gd name="adj1" fmla="val 40121"/>
              <a:gd name="adj2" fmla="val 74784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Abgerundete rechteckige Legende 2">
            <a:extLst>
              <a:ext uri="{FF2B5EF4-FFF2-40B4-BE49-F238E27FC236}">
                <a16:creationId xmlns:a16="http://schemas.microsoft.com/office/drawing/2014/main" id="{250CAE37-5669-12E1-DC45-F74331250C2C}"/>
              </a:ext>
            </a:extLst>
          </p:cNvPr>
          <p:cNvSpPr/>
          <p:nvPr/>
        </p:nvSpPr>
        <p:spPr>
          <a:xfrm>
            <a:off x="5316867" y="4238594"/>
            <a:ext cx="2258894" cy="1808922"/>
          </a:xfrm>
          <a:prstGeom prst="wedgeRoundRectCallout">
            <a:avLst>
              <a:gd name="adj1" fmla="val 60309"/>
              <a:gd name="adj2" fmla="val -47870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B0B0F63-3B9D-2987-7760-2BBC4ECE3C24}"/>
              </a:ext>
            </a:extLst>
          </p:cNvPr>
          <p:cNvSpPr txBox="1"/>
          <p:nvPr/>
        </p:nvSpPr>
        <p:spPr>
          <a:xfrm>
            <a:off x="393765" y="5213238"/>
            <a:ext cx="3035462" cy="748963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вісь симетрії</a:t>
            </a:r>
            <a:endParaRPr lang="de-DE" altLang="de-DE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[visʹ symetriyi]</a:t>
            </a:r>
            <a:endParaRPr lang="de-DE" altLang="de-DE" sz="28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13" name="Audio Recording 10.07.2023, 11:15:29">
            <a:hlinkClick r:id="" action="ppaction://media"/>
            <a:extLst>
              <a:ext uri="{FF2B5EF4-FFF2-40B4-BE49-F238E27FC236}">
                <a16:creationId xmlns:a16="http://schemas.microsoft.com/office/drawing/2014/main" id="{A9DF5FE4-4DEA-1E84-00C7-A81883659EB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134189" y="4531984"/>
            <a:ext cx="468000" cy="468000"/>
          </a:xfrm>
          <a:prstGeom prst="rect">
            <a:avLst/>
          </a:prstGeom>
        </p:spPr>
      </p:pic>
      <p:pic>
        <p:nvPicPr>
          <p:cNvPr id="14" name="Audio Recording 10.07.2023, 11:15:18">
            <a:hlinkClick r:id="" action="ppaction://media"/>
            <a:extLst>
              <a:ext uri="{FF2B5EF4-FFF2-40B4-BE49-F238E27FC236}">
                <a16:creationId xmlns:a16="http://schemas.microsoft.com/office/drawing/2014/main" id="{A7201CC9-DAB7-4D8F-E17F-B77DEA114FE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579616" y="5363856"/>
            <a:ext cx="468000" cy="468000"/>
          </a:xfrm>
          <a:prstGeom prst="rect">
            <a:avLst/>
          </a:prstGeom>
        </p:spPr>
      </p:pic>
      <p:pic>
        <p:nvPicPr>
          <p:cNvPr id="15" name="Audio Recording 10.07.2023, 11:15:07">
            <a:hlinkClick r:id="" action="ppaction://media"/>
            <a:extLst>
              <a:ext uri="{FF2B5EF4-FFF2-40B4-BE49-F238E27FC236}">
                <a16:creationId xmlns:a16="http://schemas.microsoft.com/office/drawing/2014/main" id="{97810D17-C289-42AD-7635-DAC6AE84609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974402" y="224271"/>
            <a:ext cx="468000" cy="468000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F0B9C925-92B2-C283-9E7A-E8A52F9D1A98}"/>
              </a:ext>
            </a:extLst>
          </p:cNvPr>
          <p:cNvSpPr>
            <a:spLocks noChangeAspect="1"/>
          </p:cNvSpPr>
          <p:nvPr/>
        </p:nvSpPr>
        <p:spPr>
          <a:xfrm>
            <a:off x="1878830" y="2583514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8F120D9-EBA4-EF7F-D673-BA3421A67855}"/>
              </a:ext>
            </a:extLst>
          </p:cNvPr>
          <p:cNvSpPr>
            <a:spLocks noChangeAspect="1"/>
          </p:cNvSpPr>
          <p:nvPr/>
        </p:nvSpPr>
        <p:spPr>
          <a:xfrm>
            <a:off x="2456487" y="2583514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783769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bgerundetes Rechteck 19">
            <a:extLst>
              <a:ext uri="{FF2B5EF4-FFF2-40B4-BE49-F238E27FC236}">
                <a16:creationId xmlns:a16="http://schemas.microsoft.com/office/drawing/2014/main" id="{95761D97-4931-566A-890F-CEE49D7DE5F0}"/>
              </a:ext>
            </a:extLst>
          </p:cNvPr>
          <p:cNvSpPr>
            <a:spLocks/>
          </p:cNvSpPr>
          <p:nvPr/>
        </p:nvSpPr>
        <p:spPr>
          <a:xfrm>
            <a:off x="222104" y="4076328"/>
            <a:ext cx="3059583" cy="1620000"/>
          </a:xfrm>
          <a:prstGeom prst="roundRect">
            <a:avLst>
              <a:gd name="adj" fmla="val 330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F279A6CF-0958-7BAB-4CEB-45CE6B7B9840}"/>
              </a:ext>
            </a:extLst>
          </p:cNvPr>
          <p:cNvSpPr>
            <a:spLocks/>
          </p:cNvSpPr>
          <p:nvPr/>
        </p:nvSpPr>
        <p:spPr>
          <a:xfrm>
            <a:off x="3421805" y="4076326"/>
            <a:ext cx="3059583" cy="1620000"/>
          </a:xfrm>
          <a:prstGeom prst="roundRect">
            <a:avLst>
              <a:gd name="adj" fmla="val 330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5F5BD4E6-27A0-C79C-3C3A-327B44F04B7A}"/>
              </a:ext>
            </a:extLst>
          </p:cNvPr>
          <p:cNvSpPr>
            <a:spLocks/>
          </p:cNvSpPr>
          <p:nvPr/>
        </p:nvSpPr>
        <p:spPr>
          <a:xfrm>
            <a:off x="6601904" y="4076327"/>
            <a:ext cx="3059583" cy="1620000"/>
          </a:xfrm>
          <a:prstGeom prst="roundRect">
            <a:avLst>
              <a:gd name="adj" fmla="val 330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05D51DF-FC5B-9428-D9D7-C92E9C5DE8F7}"/>
              </a:ext>
            </a:extLst>
          </p:cNvPr>
          <p:cNvSpPr/>
          <p:nvPr/>
        </p:nvSpPr>
        <p:spPr>
          <a:xfrm>
            <a:off x="2173973" y="144315"/>
            <a:ext cx="4340724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ru-RU" sz="2400" dirty="0" err="1">
                <a:solidFill>
                  <a:prstClr val="black"/>
                </a:solidFill>
              </a:rPr>
              <a:t>Відображення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Vidobrazhennya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8B11B219-1140-A5B8-E066-EC56FD9EFC1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0978" y="1647350"/>
            <a:ext cx="1698123" cy="2009231"/>
          </a:xfrm>
          <a:prstGeom prst="rect">
            <a:avLst/>
          </a:prstGeom>
        </p:spPr>
      </p:pic>
      <p:sp>
        <p:nvSpPr>
          <p:cNvPr id="38" name="Textfeld 37">
            <a:extLst>
              <a:ext uri="{FF2B5EF4-FFF2-40B4-BE49-F238E27FC236}">
                <a16:creationId xmlns:a16="http://schemas.microsoft.com/office/drawing/2014/main" id="{B099C72A-612C-962C-5462-02DAE952AD52}"/>
              </a:ext>
            </a:extLst>
          </p:cNvPr>
          <p:cNvSpPr txBox="1"/>
          <p:nvPr/>
        </p:nvSpPr>
        <p:spPr>
          <a:xfrm>
            <a:off x="355384" y="4215263"/>
            <a:ext cx="2268000" cy="442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der Spiegel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56517274-DC30-5EA1-19DC-B7A709F35C27}"/>
              </a:ext>
            </a:extLst>
          </p:cNvPr>
          <p:cNvSpPr txBox="1"/>
          <p:nvPr/>
        </p:nvSpPr>
        <p:spPr>
          <a:xfrm>
            <a:off x="3563077" y="4215263"/>
            <a:ext cx="2268000" cy="442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spiegeln</a:t>
            </a: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FDF8C052-C54C-7139-2DD6-55DB37EA8BA5}"/>
              </a:ext>
            </a:extLst>
          </p:cNvPr>
          <p:cNvGrpSpPr>
            <a:grpSpLocks noChangeAspect="1"/>
          </p:cNvGrpSpPr>
          <p:nvPr/>
        </p:nvGrpSpPr>
        <p:grpSpPr>
          <a:xfrm>
            <a:off x="3982808" y="1482121"/>
            <a:ext cx="1912195" cy="2262523"/>
            <a:chOff x="433302" y="995526"/>
            <a:chExt cx="2121380" cy="2510030"/>
          </a:xfrm>
        </p:grpSpPr>
        <p:sp>
          <p:nvSpPr>
            <p:cNvPr id="23" name="Herz 22">
              <a:extLst>
                <a:ext uri="{FF2B5EF4-FFF2-40B4-BE49-F238E27FC236}">
                  <a16:creationId xmlns:a16="http://schemas.microsoft.com/office/drawing/2014/main" id="{519ADDA6-F013-23C5-A4D7-8710820B8873}"/>
                </a:ext>
              </a:extLst>
            </p:cNvPr>
            <p:cNvSpPr/>
            <p:nvPr/>
          </p:nvSpPr>
          <p:spPr>
            <a:xfrm rot="17954946">
              <a:off x="692119" y="2195970"/>
              <a:ext cx="1235488" cy="1209718"/>
            </a:xfrm>
            <a:prstGeom prst="hear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0A4074FA-9C91-40CA-DC26-DB63FC7C8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33302" y="995526"/>
              <a:ext cx="2121380" cy="2510030"/>
            </a:xfrm>
            <a:prstGeom prst="rect">
              <a:avLst/>
            </a:prstGeom>
          </p:spPr>
        </p:pic>
      </p:grpSp>
      <p:pic>
        <p:nvPicPr>
          <p:cNvPr id="9" name="Audio Recording 16.01.2023, 11:33:56">
            <a:hlinkClick r:id="" action="ppaction://media"/>
            <a:extLst>
              <a:ext uri="{FF2B5EF4-FFF2-40B4-BE49-F238E27FC236}">
                <a16:creationId xmlns:a16="http://schemas.microsoft.com/office/drawing/2014/main" id="{BCF36B20-13A9-C45C-9982-F081CE6ADC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01540" y="4189937"/>
            <a:ext cx="468000" cy="468000"/>
          </a:xfrm>
          <a:prstGeom prst="rect">
            <a:avLst/>
          </a:prstGeom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8A8E5B97-536B-8791-8536-3998A3186E5D}"/>
              </a:ext>
            </a:extLst>
          </p:cNvPr>
          <p:cNvSpPr txBox="1"/>
          <p:nvPr/>
        </p:nvSpPr>
        <p:spPr>
          <a:xfrm>
            <a:off x="6743175" y="4215263"/>
            <a:ext cx="2339440" cy="442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rgbClr val="660066"/>
                </a:solidFill>
                <a:latin typeface="Comic Sans MS" panose="030F0902030302020204" pitchFamily="66" charset="0"/>
              </a:rPr>
              <a:t>das Spiegelbild</a:t>
            </a:r>
          </a:p>
        </p:txBody>
      </p: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A0A0AE73-E4B4-6374-B20C-E4BBCA5F2D3E}"/>
              </a:ext>
            </a:extLst>
          </p:cNvPr>
          <p:cNvGrpSpPr>
            <a:grpSpLocks noChangeAspect="1"/>
          </p:cNvGrpSpPr>
          <p:nvPr/>
        </p:nvGrpSpPr>
        <p:grpSpPr>
          <a:xfrm>
            <a:off x="7166907" y="1466199"/>
            <a:ext cx="2024533" cy="2395442"/>
            <a:chOff x="433302" y="995526"/>
            <a:chExt cx="2121380" cy="2510030"/>
          </a:xfrm>
        </p:grpSpPr>
        <p:sp>
          <p:nvSpPr>
            <p:cNvPr id="55" name="Herz 54">
              <a:extLst>
                <a:ext uri="{FF2B5EF4-FFF2-40B4-BE49-F238E27FC236}">
                  <a16:creationId xmlns:a16="http://schemas.microsoft.com/office/drawing/2014/main" id="{CC1A94DE-93FB-017B-FE79-F92CAFA2D63F}"/>
                </a:ext>
              </a:extLst>
            </p:cNvPr>
            <p:cNvSpPr/>
            <p:nvPr/>
          </p:nvSpPr>
          <p:spPr>
            <a:xfrm rot="17954946">
              <a:off x="692119" y="2195970"/>
              <a:ext cx="1235488" cy="1209718"/>
            </a:xfrm>
            <a:prstGeom prst="hear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6" name="Grafik 55">
              <a:extLst>
                <a:ext uri="{FF2B5EF4-FFF2-40B4-BE49-F238E27FC236}">
                  <a16:creationId xmlns:a16="http://schemas.microsoft.com/office/drawing/2014/main" id="{4FC74C12-F97C-5B1A-7A58-4CADD22A1C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33302" y="995526"/>
              <a:ext cx="2121380" cy="2510030"/>
            </a:xfrm>
            <a:prstGeom prst="rect">
              <a:avLst/>
            </a:prstGeom>
          </p:spPr>
        </p:pic>
      </p:grpSp>
      <p:cxnSp>
        <p:nvCxnSpPr>
          <p:cNvPr id="12" name="Gerade Verbindung mit Pfeil 11"/>
          <p:cNvCxnSpPr>
            <a:cxnSpLocks/>
          </p:cNvCxnSpPr>
          <p:nvPr/>
        </p:nvCxnSpPr>
        <p:spPr>
          <a:xfrm flipH="1" flipV="1">
            <a:off x="8144475" y="2927753"/>
            <a:ext cx="243219" cy="1427357"/>
          </a:xfrm>
          <a:prstGeom prst="straightConnector1">
            <a:avLst/>
          </a:prstGeom>
          <a:ln w="25400">
            <a:solidFill>
              <a:srgbClr val="66006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Audio Recording 16.01.2023, 11:34:04">
            <a:hlinkClick r:id="" action="ppaction://media"/>
            <a:extLst>
              <a:ext uri="{FF2B5EF4-FFF2-40B4-BE49-F238E27FC236}">
                <a16:creationId xmlns:a16="http://schemas.microsoft.com/office/drawing/2014/main" id="{BF118968-1610-1FBD-8E5B-A6FDB609715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24656" y="4199096"/>
            <a:ext cx="468000" cy="46800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D86BADFD-AF78-A46B-7101-30DF4235FA66}"/>
              </a:ext>
            </a:extLst>
          </p:cNvPr>
          <p:cNvSpPr/>
          <p:nvPr/>
        </p:nvSpPr>
        <p:spPr>
          <a:xfrm>
            <a:off x="144000" y="144316"/>
            <a:ext cx="2952799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Spiegeln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FC5179C-EDB8-02FD-1228-D2BA6F62C7C7}"/>
              </a:ext>
            </a:extLst>
          </p:cNvPr>
          <p:cNvSpPr txBox="1"/>
          <p:nvPr/>
        </p:nvSpPr>
        <p:spPr>
          <a:xfrm>
            <a:off x="355384" y="4790507"/>
            <a:ext cx="2268000" cy="781526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alt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дзеркало</a:t>
            </a:r>
            <a:endParaRPr lang="ru-RU" alt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altLang="de-DE" dirty="0">
                <a:solidFill>
                  <a:srgbClr val="9D9D9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dirty="0" err="1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dzerkalo</a:t>
            </a:r>
            <a:r>
              <a:rPr lang="ru-RU" altLang="de-DE" dirty="0">
                <a:solidFill>
                  <a:srgbClr val="9D9D9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8" name="Audio Recording 16.01.2023, 11:33:49">
            <a:hlinkClick r:id="" action="ppaction://media"/>
            <a:extLst>
              <a:ext uri="{FF2B5EF4-FFF2-40B4-BE49-F238E27FC236}">
                <a16:creationId xmlns:a16="http://schemas.microsoft.com/office/drawing/2014/main" id="{D246ACA4-A4B1-0FBD-5D20-7CB72E3E2BF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43900" y="4199096"/>
            <a:ext cx="468000" cy="468000"/>
          </a:xfrm>
          <a:prstGeom prst="rect">
            <a:avLst/>
          </a:prstGeom>
        </p:spPr>
      </p:pic>
      <p:sp>
        <p:nvSpPr>
          <p:cNvPr id="27" name="Textfeld 26">
            <a:extLst>
              <a:ext uri="{FF2B5EF4-FFF2-40B4-BE49-F238E27FC236}">
                <a16:creationId xmlns:a16="http://schemas.microsoft.com/office/drawing/2014/main" id="{B1E90161-365E-065E-B321-DFDF549D9BAA}"/>
              </a:ext>
            </a:extLst>
          </p:cNvPr>
          <p:cNvSpPr txBox="1"/>
          <p:nvPr/>
        </p:nvSpPr>
        <p:spPr>
          <a:xfrm>
            <a:off x="3575081" y="4790507"/>
            <a:ext cx="2268000" cy="781526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alt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відображати</a:t>
            </a:r>
            <a:endParaRPr lang="ru-RU" alt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altLang="de-DE" dirty="0">
                <a:solidFill>
                  <a:srgbClr val="9D9D9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dirty="0" err="1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vidobrazhaty</a:t>
            </a:r>
            <a:r>
              <a:rPr lang="ru-RU" altLang="de-DE" dirty="0">
                <a:solidFill>
                  <a:srgbClr val="9D9D9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C1B7F122-AE8A-D136-189C-343CBB0C5952}"/>
              </a:ext>
            </a:extLst>
          </p:cNvPr>
          <p:cNvSpPr txBox="1"/>
          <p:nvPr/>
        </p:nvSpPr>
        <p:spPr>
          <a:xfrm>
            <a:off x="6743174" y="4790507"/>
            <a:ext cx="2339441" cy="781526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alt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віддзеркалення</a:t>
            </a:r>
            <a:endParaRPr lang="ru-RU" alt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altLang="de-DE" dirty="0">
                <a:solidFill>
                  <a:srgbClr val="9D9D9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dirty="0" err="1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viddzerkalennya</a:t>
            </a:r>
            <a:r>
              <a:rPr lang="ru-RU" altLang="de-DE" dirty="0">
                <a:solidFill>
                  <a:srgbClr val="9D9D9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5" name="Audio Recording 10.07.2023, 11:15:37">
            <a:hlinkClick r:id="" action="ppaction://media"/>
            <a:extLst>
              <a:ext uri="{FF2B5EF4-FFF2-40B4-BE49-F238E27FC236}">
                <a16:creationId xmlns:a16="http://schemas.microsoft.com/office/drawing/2014/main" id="{C6594426-6C8A-041C-6CC6-2C20D1369B7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886241" y="223984"/>
            <a:ext cx="468000" cy="468000"/>
          </a:xfrm>
          <a:prstGeom prst="rect">
            <a:avLst/>
          </a:prstGeom>
        </p:spPr>
      </p:pic>
      <p:pic>
        <p:nvPicPr>
          <p:cNvPr id="7" name="Audio Recording 10.07.2023, 11:15:47">
            <a:hlinkClick r:id="" action="ppaction://media"/>
            <a:extLst>
              <a:ext uri="{FF2B5EF4-FFF2-40B4-BE49-F238E27FC236}">
                <a16:creationId xmlns:a16="http://schemas.microsoft.com/office/drawing/2014/main" id="{05F537AC-ACAD-859A-C468-DD5EF310BF67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2729115" y="4914520"/>
            <a:ext cx="468000" cy="468000"/>
          </a:xfrm>
          <a:prstGeom prst="rect">
            <a:avLst/>
          </a:prstGeom>
        </p:spPr>
      </p:pic>
      <p:pic>
        <p:nvPicPr>
          <p:cNvPr id="13" name="Audio Recording 10.07.2023, 11:16:02">
            <a:hlinkClick r:id="" action="ppaction://media"/>
            <a:extLst>
              <a:ext uri="{FF2B5EF4-FFF2-40B4-BE49-F238E27FC236}">
                <a16:creationId xmlns:a16="http://schemas.microsoft.com/office/drawing/2014/main" id="{7867597E-0663-A8F9-D50B-8C8F93EA82F8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904942" y="4921001"/>
            <a:ext cx="468000" cy="468000"/>
          </a:xfrm>
          <a:prstGeom prst="rect">
            <a:avLst/>
          </a:prstGeom>
        </p:spPr>
      </p:pic>
      <p:pic>
        <p:nvPicPr>
          <p:cNvPr id="15" name="Audio Recording 10.07.2023, 11:16:18">
            <a:hlinkClick r:id="" action="ppaction://media"/>
            <a:extLst>
              <a:ext uri="{FF2B5EF4-FFF2-40B4-BE49-F238E27FC236}">
                <a16:creationId xmlns:a16="http://schemas.microsoft.com/office/drawing/2014/main" id="{AA3B78E1-3019-6430-B0D9-3D237F61CE71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124656" y="4921051"/>
            <a:ext cx="468000" cy="468000"/>
          </a:xfrm>
          <a:prstGeom prst="rect">
            <a:avLst/>
          </a:prstGeom>
        </p:spPr>
      </p:pic>
      <p:pic>
        <p:nvPicPr>
          <p:cNvPr id="16" name="Audio Recording 16.01.2023, 11:34:12">
            <a:hlinkClick r:id="" action="ppaction://media"/>
            <a:extLst>
              <a:ext uri="{FF2B5EF4-FFF2-40B4-BE49-F238E27FC236}">
                <a16:creationId xmlns:a16="http://schemas.microsoft.com/office/drawing/2014/main" id="{C064019A-9664-DC28-77FB-5E8272A9268F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98017" y="200145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48801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C7AA6974-191A-2753-A61D-0FB3193167B8}"/>
              </a:ext>
            </a:extLst>
          </p:cNvPr>
          <p:cNvSpPr/>
          <p:nvPr/>
        </p:nvSpPr>
        <p:spPr>
          <a:xfrm>
            <a:off x="3598032" y="4810539"/>
            <a:ext cx="3521226" cy="1669774"/>
          </a:xfrm>
          <a:prstGeom prst="roundRect">
            <a:avLst>
              <a:gd name="adj" fmla="val 2917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2EBB2402-4669-95A1-63A2-DB0076DE7691}"/>
              </a:ext>
            </a:extLst>
          </p:cNvPr>
          <p:cNvSpPr txBox="1"/>
          <p:nvPr/>
        </p:nvSpPr>
        <p:spPr>
          <a:xfrm>
            <a:off x="3733689" y="5549787"/>
            <a:ext cx="2710649" cy="781526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alt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дзеркальна</a:t>
            </a:r>
            <a:r>
              <a:rPr lang="ru-RU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вісь</a:t>
            </a:r>
            <a:endParaRPr lang="ru-RU" alt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uk-UA" altLang="de-DE" sz="1600" dirty="0">
                <a:solidFill>
                  <a:srgbClr val="9D9D9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600" dirty="0" err="1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dzerkalʹna</a:t>
            </a:r>
            <a:r>
              <a:rPr lang="de-DE" altLang="de-DE" sz="16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vis</a:t>
            </a:r>
            <a:r>
              <a:rPr lang="de-DE" altLang="de-DE" sz="16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ʹ</a:t>
            </a:r>
            <a:r>
              <a:rPr lang="uk-UA" altLang="de-DE" sz="1600" dirty="0">
                <a:solidFill>
                  <a:srgbClr val="9D9D9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6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B3EFE7BA-095E-1528-F747-42390A8B2565}"/>
              </a:ext>
            </a:extLst>
          </p:cNvPr>
          <p:cNvSpPr txBox="1"/>
          <p:nvPr/>
        </p:nvSpPr>
        <p:spPr>
          <a:xfrm>
            <a:off x="3733690" y="4958826"/>
            <a:ext cx="2710649" cy="442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chemeClr val="accent6"/>
                </a:solidFill>
                <a:latin typeface="Comic Sans MS" panose="030F0902030302020204" pitchFamily="66" charset="0"/>
              </a:rPr>
              <a:t>die Spiegelachse</a:t>
            </a: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E862934A-9EBC-2D66-C153-9E769B4981BA}"/>
              </a:ext>
            </a:extLst>
          </p:cNvPr>
          <p:cNvGrpSpPr>
            <a:grpSpLocks noChangeAspect="1"/>
          </p:cNvGrpSpPr>
          <p:nvPr/>
        </p:nvGrpSpPr>
        <p:grpSpPr>
          <a:xfrm>
            <a:off x="937331" y="1221067"/>
            <a:ext cx="2660701" cy="3148161"/>
            <a:chOff x="2732965" y="1772279"/>
            <a:chExt cx="1235489" cy="1461839"/>
          </a:xfrm>
        </p:grpSpPr>
        <p:grpSp>
          <p:nvGrpSpPr>
            <p:cNvPr id="62" name="Gruppieren 61">
              <a:extLst>
                <a:ext uri="{FF2B5EF4-FFF2-40B4-BE49-F238E27FC236}">
                  <a16:creationId xmlns:a16="http://schemas.microsoft.com/office/drawing/2014/main" id="{3A7703F3-B6C2-0B64-9562-3F032A73156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732965" y="1772279"/>
              <a:ext cx="1235489" cy="1461839"/>
              <a:chOff x="433302" y="995526"/>
              <a:chExt cx="2121380" cy="2510030"/>
            </a:xfrm>
          </p:grpSpPr>
          <p:sp>
            <p:nvSpPr>
              <p:cNvPr id="63" name="Herz 62">
                <a:extLst>
                  <a:ext uri="{FF2B5EF4-FFF2-40B4-BE49-F238E27FC236}">
                    <a16:creationId xmlns:a16="http://schemas.microsoft.com/office/drawing/2014/main" id="{FEFDB99F-A299-2D6C-2094-9699CFAD4D18}"/>
                  </a:ext>
                </a:extLst>
              </p:cNvPr>
              <p:cNvSpPr/>
              <p:nvPr/>
            </p:nvSpPr>
            <p:spPr>
              <a:xfrm rot="17954946">
                <a:off x="692119" y="2195970"/>
                <a:ext cx="1235488" cy="1209718"/>
              </a:xfrm>
              <a:prstGeom prst="hear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64" name="Grafik 63">
                <a:extLst>
                  <a:ext uri="{FF2B5EF4-FFF2-40B4-BE49-F238E27FC236}">
                    <a16:creationId xmlns:a16="http://schemas.microsoft.com/office/drawing/2014/main" id="{2715A29B-9113-7694-C8A5-AE403C8320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3302" y="995526"/>
                <a:ext cx="2121380" cy="2510030"/>
              </a:xfrm>
              <a:prstGeom prst="rect">
                <a:avLst/>
              </a:prstGeom>
            </p:spPr>
          </p:pic>
        </p:grpSp>
        <p:cxnSp>
          <p:nvCxnSpPr>
            <p:cNvPr id="41" name="Gerade Verbindung 40"/>
            <p:cNvCxnSpPr>
              <a:cxnSpLocks/>
            </p:cNvCxnSpPr>
            <p:nvPr/>
          </p:nvCxnSpPr>
          <p:spPr>
            <a:xfrm>
              <a:off x="2931329" y="2641245"/>
              <a:ext cx="721645" cy="414667"/>
            </a:xfrm>
            <a:prstGeom prst="line">
              <a:avLst/>
            </a:prstGeom>
            <a:ln w="25400" cap="rnd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Audio Recording 16.01.2023, 11:33:41">
            <a:hlinkClick r:id="" action="ppaction://media"/>
            <a:extLst>
              <a:ext uri="{FF2B5EF4-FFF2-40B4-BE49-F238E27FC236}">
                <a16:creationId xmlns:a16="http://schemas.microsoft.com/office/drawing/2014/main" id="{907B5841-A095-56D4-3EBF-4824A79A71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533032" y="4963378"/>
            <a:ext cx="497532" cy="468000"/>
          </a:xfrm>
          <a:prstGeom prst="rect">
            <a:avLst/>
          </a:prstGeom>
        </p:spPr>
      </p:pic>
      <p:sp>
        <p:nvSpPr>
          <p:cNvPr id="16" name="Herz 15">
            <a:extLst>
              <a:ext uri="{FF2B5EF4-FFF2-40B4-BE49-F238E27FC236}">
                <a16:creationId xmlns:a16="http://schemas.microsoft.com/office/drawing/2014/main" id="{DBFDCFDA-C04C-8567-F567-91BB0C225AC1}"/>
              </a:ext>
            </a:extLst>
          </p:cNvPr>
          <p:cNvSpPr>
            <a:spLocks noChangeAspect="1"/>
          </p:cNvSpPr>
          <p:nvPr/>
        </p:nvSpPr>
        <p:spPr>
          <a:xfrm>
            <a:off x="6444340" y="2019012"/>
            <a:ext cx="2153416" cy="2108499"/>
          </a:xfrm>
          <a:prstGeom prst="hear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id="{CE71F91A-86D5-826E-61A2-3AA68B474943}"/>
              </a:ext>
            </a:extLst>
          </p:cNvPr>
          <p:cNvCxnSpPr>
            <a:cxnSpLocks noChangeAspect="1"/>
          </p:cNvCxnSpPr>
          <p:nvPr/>
        </p:nvCxnSpPr>
        <p:spPr>
          <a:xfrm>
            <a:off x="7519221" y="2208399"/>
            <a:ext cx="0" cy="2108499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hteck 8">
            <a:extLst>
              <a:ext uri="{FF2B5EF4-FFF2-40B4-BE49-F238E27FC236}">
                <a16:creationId xmlns:a16="http://schemas.microsoft.com/office/drawing/2014/main" id="{CBC111A3-A3E3-7B38-DA1F-FFE0FA204809}"/>
              </a:ext>
            </a:extLst>
          </p:cNvPr>
          <p:cNvSpPr/>
          <p:nvPr/>
        </p:nvSpPr>
        <p:spPr>
          <a:xfrm>
            <a:off x="144000" y="144316"/>
            <a:ext cx="2952799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Spiegeln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3E07344C-7A86-328E-4511-CEADA4DC190F}"/>
              </a:ext>
            </a:extLst>
          </p:cNvPr>
          <p:cNvSpPr/>
          <p:nvPr/>
        </p:nvSpPr>
        <p:spPr>
          <a:xfrm>
            <a:off x="2173973" y="144315"/>
            <a:ext cx="4340724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ru-RU" sz="2400" dirty="0" err="1">
                <a:solidFill>
                  <a:prstClr val="black"/>
                </a:solidFill>
              </a:rPr>
              <a:t>Відображення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Vidobrazhennya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6" name="Audio Recording 16.01.2023, 11:34:12">
            <a:hlinkClick r:id="" action="ppaction://media"/>
            <a:extLst>
              <a:ext uri="{FF2B5EF4-FFF2-40B4-BE49-F238E27FC236}">
                <a16:creationId xmlns:a16="http://schemas.microsoft.com/office/drawing/2014/main" id="{CC96E68C-C451-DC35-7A87-5B754A9950F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98017" y="200145"/>
            <a:ext cx="468000" cy="468000"/>
          </a:xfrm>
          <a:prstGeom prst="rect">
            <a:avLst/>
          </a:prstGeom>
        </p:spPr>
      </p:pic>
      <p:pic>
        <p:nvPicPr>
          <p:cNvPr id="3" name="Audio Recording 10.07.2023, 11:15:37">
            <a:hlinkClick r:id="" action="ppaction://media"/>
            <a:extLst>
              <a:ext uri="{FF2B5EF4-FFF2-40B4-BE49-F238E27FC236}">
                <a16:creationId xmlns:a16="http://schemas.microsoft.com/office/drawing/2014/main" id="{9707CC5B-339C-01B3-6261-6B1B09EE1A9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886241" y="223984"/>
            <a:ext cx="468000" cy="468000"/>
          </a:xfrm>
          <a:prstGeom prst="rect">
            <a:avLst/>
          </a:prstGeom>
        </p:spPr>
      </p:pic>
      <p:pic>
        <p:nvPicPr>
          <p:cNvPr id="5" name="Audio Recording 14.08.2023, 13:28:37">
            <a:hlinkClick r:id="" action="ppaction://media"/>
            <a:extLst>
              <a:ext uri="{FF2B5EF4-FFF2-40B4-BE49-F238E27FC236}">
                <a16:creationId xmlns:a16="http://schemas.microsoft.com/office/drawing/2014/main" id="{57B35089-1851-CE4E-F3E3-0B08F1ECAC1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562564" y="5777173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63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bgerundetes Rechteck 16">
            <a:extLst>
              <a:ext uri="{FF2B5EF4-FFF2-40B4-BE49-F238E27FC236}">
                <a16:creationId xmlns:a16="http://schemas.microsoft.com/office/drawing/2014/main" id="{D074E04A-D742-46AA-1C6B-C99E5D83B338}"/>
              </a:ext>
            </a:extLst>
          </p:cNvPr>
          <p:cNvSpPr/>
          <p:nvPr/>
        </p:nvSpPr>
        <p:spPr>
          <a:xfrm>
            <a:off x="6619551" y="2314814"/>
            <a:ext cx="3099514" cy="1368000"/>
          </a:xfrm>
          <a:prstGeom prst="roundRect">
            <a:avLst>
              <a:gd name="adj" fmla="val 2810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9AFA8ABB-4F5A-BC8D-5E7E-86730C143A71}"/>
              </a:ext>
            </a:extLst>
          </p:cNvPr>
          <p:cNvSpPr/>
          <p:nvPr/>
        </p:nvSpPr>
        <p:spPr>
          <a:xfrm>
            <a:off x="3403846" y="2314814"/>
            <a:ext cx="3099514" cy="1368000"/>
          </a:xfrm>
          <a:prstGeom prst="roundRect">
            <a:avLst>
              <a:gd name="adj" fmla="val 235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711CAC87-2877-5820-D214-36152E0F558E}"/>
              </a:ext>
            </a:extLst>
          </p:cNvPr>
          <p:cNvSpPr/>
          <p:nvPr/>
        </p:nvSpPr>
        <p:spPr>
          <a:xfrm>
            <a:off x="186935" y="2314815"/>
            <a:ext cx="3099514" cy="1368000"/>
          </a:xfrm>
          <a:prstGeom prst="roundRect">
            <a:avLst>
              <a:gd name="adj" fmla="val 326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3052F3D-A2D1-D5D0-A987-E7D6E30D4D9A}"/>
              </a:ext>
            </a:extLst>
          </p:cNvPr>
          <p:cNvSpPr txBox="1"/>
          <p:nvPr/>
        </p:nvSpPr>
        <p:spPr>
          <a:xfrm>
            <a:off x="306521" y="2437098"/>
            <a:ext cx="241200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 Lineal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A8AD91AD-7C71-078F-8BED-29E054D51D4E}"/>
              </a:ext>
            </a:extLst>
          </p:cNvPr>
          <p:cNvSpPr txBox="1"/>
          <p:nvPr/>
        </p:nvSpPr>
        <p:spPr>
          <a:xfrm>
            <a:off x="302428" y="2925360"/>
            <a:ext cx="2412000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лінійка</a:t>
            </a:r>
            <a:endParaRPr lang="ru-RU" alt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altLang="de-DE" sz="1400" dirty="0">
                <a:solidFill>
                  <a:srgbClr val="9D9D9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liniyka</a:t>
            </a:r>
            <a:r>
              <a:rPr lang="ru-RU" altLang="de-DE" sz="1400" dirty="0">
                <a:solidFill>
                  <a:srgbClr val="9D9D9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97" name="Textfeld 96">
            <a:extLst>
              <a:ext uri="{FF2B5EF4-FFF2-40B4-BE49-F238E27FC236}">
                <a16:creationId xmlns:a16="http://schemas.microsoft.com/office/drawing/2014/main" id="{0DAA7610-E3A9-C92B-69E2-2C060D8A44C7}"/>
              </a:ext>
            </a:extLst>
          </p:cNvPr>
          <p:cNvSpPr txBox="1"/>
          <p:nvPr/>
        </p:nvSpPr>
        <p:spPr>
          <a:xfrm>
            <a:off x="3503196" y="2428403"/>
            <a:ext cx="248748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 Geodreieck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sp>
        <p:nvSpPr>
          <p:cNvPr id="98" name="Textfeld 97">
            <a:extLst>
              <a:ext uri="{FF2B5EF4-FFF2-40B4-BE49-F238E27FC236}">
                <a16:creationId xmlns:a16="http://schemas.microsoft.com/office/drawing/2014/main" id="{1840A070-476B-C067-EA33-5C468F2A6F9F}"/>
              </a:ext>
            </a:extLst>
          </p:cNvPr>
          <p:cNvSpPr txBox="1"/>
          <p:nvPr/>
        </p:nvSpPr>
        <p:spPr>
          <a:xfrm>
            <a:off x="3503196" y="2906607"/>
            <a:ext cx="2487480" cy="639366"/>
          </a:xfrm>
          <a:prstGeom prst="roundRect">
            <a:avLst>
              <a:gd name="adj" fmla="val 6967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лінійка</a:t>
            </a:r>
            <a:r>
              <a:rPr lang="ru-RU" alt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-транспортир</a:t>
            </a:r>
          </a:p>
          <a:p>
            <a:pPr algn="ctr"/>
            <a:r>
              <a:rPr lang="ru-RU" altLang="de-DE" sz="1400" dirty="0">
                <a:solidFill>
                  <a:srgbClr val="9D9D9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liniyka-transportyr</a:t>
            </a:r>
            <a:r>
              <a:rPr lang="ru-RU" altLang="de-DE" sz="1400" dirty="0">
                <a:solidFill>
                  <a:srgbClr val="9D9D9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22" name="Textfeld 121">
            <a:extLst>
              <a:ext uri="{FF2B5EF4-FFF2-40B4-BE49-F238E27FC236}">
                <a16:creationId xmlns:a16="http://schemas.microsoft.com/office/drawing/2014/main" id="{5B069E69-F5F8-7346-BA76-E23C196ABCD6}"/>
              </a:ext>
            </a:extLst>
          </p:cNvPr>
          <p:cNvSpPr txBox="1"/>
          <p:nvPr/>
        </p:nvSpPr>
        <p:spPr>
          <a:xfrm>
            <a:off x="6717373" y="2410912"/>
            <a:ext cx="2412000" cy="397907"/>
          </a:xfrm>
          <a:prstGeom prst="roundRect">
            <a:avLst>
              <a:gd name="adj" fmla="val 12598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 Zirkel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sp>
        <p:nvSpPr>
          <p:cNvPr id="123" name="Textfeld 122">
            <a:extLst>
              <a:ext uri="{FF2B5EF4-FFF2-40B4-BE49-F238E27FC236}">
                <a16:creationId xmlns:a16="http://schemas.microsoft.com/office/drawing/2014/main" id="{30CBF0B0-1A78-B0C6-AF4D-2BCCFE62E456}"/>
              </a:ext>
            </a:extLst>
          </p:cNvPr>
          <p:cNvSpPr txBox="1"/>
          <p:nvPr/>
        </p:nvSpPr>
        <p:spPr>
          <a:xfrm>
            <a:off x="6717373" y="2908705"/>
            <a:ext cx="2412000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циркуль</a:t>
            </a:r>
          </a:p>
          <a:p>
            <a:pPr algn="ctr"/>
            <a:r>
              <a:rPr lang="uk-UA" altLang="de-DE" sz="14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tsyrkul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ʹ</a:t>
            </a:r>
            <a:r>
              <a:rPr lang="uk-UA" altLang="de-DE" sz="14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EACE741E-008A-D328-B972-26C08273FC93}"/>
              </a:ext>
            </a:extLst>
          </p:cNvPr>
          <p:cNvSpPr/>
          <p:nvPr/>
        </p:nvSpPr>
        <p:spPr>
          <a:xfrm>
            <a:off x="2829431" y="144000"/>
            <a:ext cx="4473220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ru-RU" sz="2400" dirty="0">
                <a:solidFill>
                  <a:prstClr val="black"/>
                </a:solidFill>
              </a:rPr>
              <a:t>Ми </a:t>
            </a:r>
            <a:r>
              <a:rPr lang="ru-RU" sz="2400" dirty="0" err="1">
                <a:solidFill>
                  <a:prstClr val="black"/>
                </a:solidFill>
              </a:rPr>
              <a:t>креслимо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My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kreslymo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18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2" name="Audio Recording 16.01.2023, 11:34:40">
            <a:hlinkClick r:id="" action="ppaction://media"/>
            <a:extLst>
              <a:ext uri="{FF2B5EF4-FFF2-40B4-BE49-F238E27FC236}">
                <a16:creationId xmlns:a16="http://schemas.microsoft.com/office/drawing/2014/main" id="{C1037F0A-5CB7-ADD8-56F3-927DB0A194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79367" y="2413634"/>
            <a:ext cx="468000" cy="468000"/>
          </a:xfrm>
          <a:prstGeom prst="rect">
            <a:avLst/>
          </a:prstGeom>
        </p:spPr>
      </p:pic>
      <p:pic>
        <p:nvPicPr>
          <p:cNvPr id="3" name="Audio Recording 16.01.2023, 11:34:49">
            <a:hlinkClick r:id="" action="ppaction://media"/>
            <a:extLst>
              <a:ext uri="{FF2B5EF4-FFF2-40B4-BE49-F238E27FC236}">
                <a16:creationId xmlns:a16="http://schemas.microsoft.com/office/drawing/2014/main" id="{21D55F14-EDEE-7C0B-3F2D-4CA9BFCBCE2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13018" y="2412886"/>
            <a:ext cx="468000" cy="468000"/>
          </a:xfrm>
          <a:prstGeom prst="rect">
            <a:avLst/>
          </a:prstGeom>
        </p:spPr>
      </p:pic>
      <p:pic>
        <p:nvPicPr>
          <p:cNvPr id="6" name="Audio Recording 16.01.2023, 11:34:56">
            <a:hlinkClick r:id="" action="ppaction://media"/>
            <a:extLst>
              <a:ext uri="{FF2B5EF4-FFF2-40B4-BE49-F238E27FC236}">
                <a16:creationId xmlns:a16="http://schemas.microsoft.com/office/drawing/2014/main" id="{8B1E0F8F-6727-9172-E826-9F195C160E1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90219" y="2401567"/>
            <a:ext cx="468000" cy="468000"/>
          </a:xfrm>
          <a:prstGeom prst="rect">
            <a:avLst/>
          </a:prstGeom>
        </p:spPr>
      </p:pic>
      <p:pic>
        <p:nvPicPr>
          <p:cNvPr id="10" name="Audio Recording 16.01.2023, 11:35:25">
            <a:hlinkClick r:id="" action="ppaction://media"/>
            <a:extLst>
              <a:ext uri="{FF2B5EF4-FFF2-40B4-BE49-F238E27FC236}">
                <a16:creationId xmlns:a16="http://schemas.microsoft.com/office/drawing/2014/main" id="{25BE6745-5E78-56DA-9538-D526E4D58C1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46428" y="201036"/>
            <a:ext cx="468000" cy="468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979F6E08-8E37-3DD6-AAF1-56F32ECBE93A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53784" y="1484341"/>
            <a:ext cx="2165815" cy="344561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1180942E-D342-D619-AB9A-41DC628E29AC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086163" y="1199918"/>
            <a:ext cx="1571530" cy="8128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E201F535-B770-19FC-CA52-DCF1D2576236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827168" y="1028489"/>
            <a:ext cx="522369" cy="1207189"/>
          </a:xfrm>
          <a:prstGeom prst="rect">
            <a:avLst/>
          </a:prstGeom>
        </p:spPr>
      </p:pic>
      <p:sp>
        <p:nvSpPr>
          <p:cNvPr id="18" name="Abgerundetes Rechteck 17">
            <a:extLst>
              <a:ext uri="{FF2B5EF4-FFF2-40B4-BE49-F238E27FC236}">
                <a16:creationId xmlns:a16="http://schemas.microsoft.com/office/drawing/2014/main" id="{BFEF4072-C248-BB42-97E2-64FF6B7B767F}"/>
              </a:ext>
            </a:extLst>
          </p:cNvPr>
          <p:cNvSpPr/>
          <p:nvPr/>
        </p:nvSpPr>
        <p:spPr>
          <a:xfrm>
            <a:off x="1256467" y="4152155"/>
            <a:ext cx="3189164" cy="2231053"/>
          </a:xfrm>
          <a:prstGeom prst="roundRect">
            <a:avLst>
              <a:gd name="adj" fmla="val 2877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F135B574-E6DB-F70E-448F-8CEE3B2DB687}"/>
              </a:ext>
            </a:extLst>
          </p:cNvPr>
          <p:cNvGrpSpPr/>
          <p:nvPr/>
        </p:nvGrpSpPr>
        <p:grpSpPr>
          <a:xfrm rot="16200000">
            <a:off x="-239219" y="5102500"/>
            <a:ext cx="1905745" cy="383103"/>
            <a:chOff x="373138" y="4317468"/>
            <a:chExt cx="1905745" cy="383103"/>
          </a:xfrm>
        </p:grpSpPr>
        <p:cxnSp>
          <p:nvCxnSpPr>
            <p:cNvPr id="12" name="Gerade Verbindung 11"/>
            <p:cNvCxnSpPr>
              <a:cxnSpLocks/>
            </p:cNvCxnSpPr>
            <p:nvPr/>
          </p:nvCxnSpPr>
          <p:spPr>
            <a:xfrm flipH="1">
              <a:off x="373138" y="4317468"/>
              <a:ext cx="1681147" cy="0"/>
            </a:xfrm>
            <a:prstGeom prst="line">
              <a:avLst/>
            </a:prstGeom>
            <a:ln w="25400">
              <a:solidFill>
                <a:srgbClr val="DC495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81"/>
            <p:cNvCxnSpPr>
              <a:cxnSpLocks/>
            </p:cNvCxnSpPr>
            <p:nvPr/>
          </p:nvCxnSpPr>
          <p:spPr>
            <a:xfrm flipH="1">
              <a:off x="608195" y="4700571"/>
              <a:ext cx="1670688" cy="0"/>
            </a:xfrm>
            <a:prstGeom prst="line">
              <a:avLst/>
            </a:prstGeom>
            <a:ln w="25400">
              <a:solidFill>
                <a:srgbClr val="DC495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" name="Textfeld 103">
            <a:extLst>
              <a:ext uri="{FF2B5EF4-FFF2-40B4-BE49-F238E27FC236}">
                <a16:creationId xmlns:a16="http://schemas.microsoft.com/office/drawing/2014/main" id="{B3EFE7BA-095E-1528-F747-42390A8B2565}"/>
              </a:ext>
            </a:extLst>
          </p:cNvPr>
          <p:cNvSpPr txBox="1"/>
          <p:nvPr/>
        </p:nvSpPr>
        <p:spPr>
          <a:xfrm>
            <a:off x="1351405" y="4221585"/>
            <a:ext cx="2527003" cy="677585"/>
          </a:xfrm>
          <a:prstGeom prst="roundRect">
            <a:avLst>
              <a:gd name="adj" fmla="val 869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Die Geraden sind </a:t>
            </a:r>
            <a:r>
              <a:rPr lang="de-DE" dirty="0">
                <a:solidFill>
                  <a:srgbClr val="DC4951"/>
                </a:solidFill>
                <a:latin typeface="Comic Sans MS" panose="030F0902030302020204" pitchFamily="66" charset="0"/>
              </a:rPr>
              <a:t>parallel</a:t>
            </a:r>
            <a:r>
              <a:rPr lang="de-DE" dirty="0">
                <a:solidFill>
                  <a:srgbClr val="FF6600"/>
                </a:solidFill>
                <a:latin typeface="Comic Sans MS" panose="030F0902030302020204" pitchFamily="66" charset="0"/>
              </a:rPr>
              <a:t> </a:t>
            </a:r>
            <a:r>
              <a:rPr lang="de-DE" dirty="0">
                <a:solidFill>
                  <a:srgbClr val="000000"/>
                </a:solidFill>
                <a:latin typeface="Comic Sans MS" panose="030F0902030302020204" pitchFamily="66" charset="0"/>
              </a:rPr>
              <a:t>zueinander</a:t>
            </a:r>
            <a:r>
              <a:rPr lang="de-DE" dirty="0">
                <a:latin typeface="Comic Sans MS" panose="030F0902030302020204" pitchFamily="66" charset="0"/>
              </a:rPr>
              <a:t>. </a:t>
            </a:r>
          </a:p>
        </p:txBody>
      </p:sp>
      <p:sp>
        <p:nvSpPr>
          <p:cNvPr id="106" name="Textfeld 105">
            <a:extLst>
              <a:ext uri="{FF2B5EF4-FFF2-40B4-BE49-F238E27FC236}">
                <a16:creationId xmlns:a16="http://schemas.microsoft.com/office/drawing/2014/main" id="{B174172A-B0B3-34E8-28E8-C4DED8B1ADC3}"/>
              </a:ext>
            </a:extLst>
          </p:cNvPr>
          <p:cNvSpPr txBox="1"/>
          <p:nvPr/>
        </p:nvSpPr>
        <p:spPr>
          <a:xfrm>
            <a:off x="1361929" y="4987499"/>
            <a:ext cx="2527003" cy="1204853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alt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Ці</a:t>
            </a:r>
            <a:r>
              <a:rPr lang="ru-RU" alt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прямі</a:t>
            </a:r>
            <a:r>
              <a:rPr lang="ru-RU" alt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паралельні</a:t>
            </a:r>
            <a:r>
              <a:rPr lang="ru-RU" alt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одна </a:t>
            </a:r>
            <a:r>
              <a:rPr lang="ru-RU" alt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одній</a:t>
            </a:r>
            <a:r>
              <a:rPr lang="ru-RU" alt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 algn="ctr"/>
            <a:r>
              <a:rPr lang="ru-RU" altLang="de-DE" sz="1400" dirty="0">
                <a:solidFill>
                  <a:srgbClr val="9D9D9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Tsi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pryami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paralelʹni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odna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odniy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.</a:t>
            </a:r>
            <a:r>
              <a:rPr lang="ru-RU" altLang="de-DE" sz="1400" dirty="0">
                <a:solidFill>
                  <a:srgbClr val="9D9D9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25" name="Abgerundetes Rechteck 24">
            <a:extLst>
              <a:ext uri="{FF2B5EF4-FFF2-40B4-BE49-F238E27FC236}">
                <a16:creationId xmlns:a16="http://schemas.microsoft.com/office/drawing/2014/main" id="{635FF99B-DFF4-A4BA-59A9-25E81FB3ECCB}"/>
              </a:ext>
            </a:extLst>
          </p:cNvPr>
          <p:cNvSpPr/>
          <p:nvPr/>
        </p:nvSpPr>
        <p:spPr>
          <a:xfrm>
            <a:off x="6019172" y="4152154"/>
            <a:ext cx="3444531" cy="2231054"/>
          </a:xfrm>
          <a:prstGeom prst="roundRect">
            <a:avLst>
              <a:gd name="adj" fmla="val 3420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08" name="Textfeld 107">
            <a:extLst>
              <a:ext uri="{FF2B5EF4-FFF2-40B4-BE49-F238E27FC236}">
                <a16:creationId xmlns:a16="http://schemas.microsoft.com/office/drawing/2014/main" id="{B3EFE7BA-095E-1528-F747-42390A8B2565}"/>
              </a:ext>
            </a:extLst>
          </p:cNvPr>
          <p:cNvSpPr txBox="1"/>
          <p:nvPr/>
        </p:nvSpPr>
        <p:spPr>
          <a:xfrm>
            <a:off x="6141332" y="4311944"/>
            <a:ext cx="2801470" cy="671334"/>
          </a:xfrm>
          <a:prstGeom prst="roundRect">
            <a:avLst>
              <a:gd name="adj" fmla="val 6515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Die Geraden sind </a:t>
            </a:r>
            <a:r>
              <a:rPr lang="de-DE" dirty="0">
                <a:solidFill>
                  <a:srgbClr val="008000"/>
                </a:solidFill>
                <a:latin typeface="Comic Sans MS" panose="030F0902030302020204" pitchFamily="66" charset="0"/>
              </a:rPr>
              <a:t>senkrecht </a:t>
            </a:r>
            <a:r>
              <a:rPr lang="de-DE" dirty="0">
                <a:solidFill>
                  <a:srgbClr val="000000"/>
                </a:solidFill>
                <a:latin typeface="Comic Sans MS" panose="030F0902030302020204" pitchFamily="66" charset="0"/>
              </a:rPr>
              <a:t>zueinander</a:t>
            </a:r>
            <a:r>
              <a:rPr lang="de-DE" dirty="0">
                <a:latin typeface="Comic Sans MS" panose="030F0902030302020204" pitchFamily="66" charset="0"/>
              </a:rPr>
              <a:t>. 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A8095C11-E45D-8442-9AB0-6CA38A2A4F7E}"/>
              </a:ext>
            </a:extLst>
          </p:cNvPr>
          <p:cNvSpPr txBox="1"/>
          <p:nvPr/>
        </p:nvSpPr>
        <p:spPr>
          <a:xfrm>
            <a:off x="6141332" y="5061544"/>
            <a:ext cx="2801470" cy="1108472"/>
          </a:xfrm>
          <a:prstGeom prst="roundRect">
            <a:avLst>
              <a:gd name="adj" fmla="val 6303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alt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Ці</a:t>
            </a:r>
            <a:r>
              <a:rPr lang="ru-RU" alt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прямі</a:t>
            </a:r>
            <a:r>
              <a:rPr lang="ru-RU" alt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перпендикулярні</a:t>
            </a:r>
            <a:r>
              <a:rPr lang="ru-RU" altLang="de-DE" dirty="0">
                <a:latin typeface="Calibri" panose="020F0502020204030204" pitchFamily="34" charset="0"/>
                <a:cs typeface="Calibri" panose="020F0502020204030204" pitchFamily="34" charset="0"/>
              </a:rPr>
              <a:t> одна </a:t>
            </a:r>
            <a:r>
              <a:rPr lang="ru-RU" alt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одній</a:t>
            </a:r>
            <a:r>
              <a:rPr lang="ru-RU" altLang="de-DE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 algn="ctr"/>
            <a:r>
              <a:rPr lang="ru-RU" altLang="de-DE" sz="1400" dirty="0">
                <a:solidFill>
                  <a:srgbClr val="9D9D9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Tsi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pryami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perpendykulyarni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odna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odniy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.</a:t>
            </a:r>
            <a:r>
              <a:rPr lang="ru-RU" altLang="de-DE" sz="1400" dirty="0">
                <a:solidFill>
                  <a:srgbClr val="9D9D9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75F3DF40-FFB5-B50F-8787-4F9EA64A5537}"/>
              </a:ext>
            </a:extLst>
          </p:cNvPr>
          <p:cNvGrpSpPr/>
          <p:nvPr/>
        </p:nvGrpSpPr>
        <p:grpSpPr>
          <a:xfrm rot="16200000">
            <a:off x="4520835" y="4896302"/>
            <a:ext cx="1601565" cy="853872"/>
            <a:chOff x="6056535" y="3812316"/>
            <a:chExt cx="1601565" cy="853872"/>
          </a:xfrm>
        </p:grpSpPr>
        <p:cxnSp>
          <p:nvCxnSpPr>
            <p:cNvPr id="78" name="Gerade Verbindung 77"/>
            <p:cNvCxnSpPr>
              <a:cxnSpLocks/>
            </p:cNvCxnSpPr>
            <p:nvPr/>
          </p:nvCxnSpPr>
          <p:spPr>
            <a:xfrm>
              <a:off x="6467972" y="3812316"/>
              <a:ext cx="0" cy="853872"/>
            </a:xfrm>
            <a:prstGeom prst="line">
              <a:avLst/>
            </a:prstGeom>
            <a:ln w="254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 Verbindung 80"/>
            <p:cNvCxnSpPr>
              <a:cxnSpLocks/>
            </p:cNvCxnSpPr>
            <p:nvPr/>
          </p:nvCxnSpPr>
          <p:spPr>
            <a:xfrm flipH="1">
              <a:off x="6056535" y="4446851"/>
              <a:ext cx="1601565" cy="0"/>
            </a:xfrm>
            <a:prstGeom prst="line">
              <a:avLst/>
            </a:prstGeom>
            <a:ln w="254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Audio Recording 16.01.2023, 11:35:16">
            <a:hlinkClick r:id="" action="ppaction://media"/>
            <a:extLst>
              <a:ext uri="{FF2B5EF4-FFF2-40B4-BE49-F238E27FC236}">
                <a16:creationId xmlns:a16="http://schemas.microsoft.com/office/drawing/2014/main" id="{AC758265-A483-D6CE-C318-18EF4416FCB1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88859" y="4398072"/>
            <a:ext cx="468000" cy="468000"/>
          </a:xfrm>
          <a:prstGeom prst="rect">
            <a:avLst/>
          </a:prstGeom>
        </p:spPr>
      </p:pic>
      <p:pic>
        <p:nvPicPr>
          <p:cNvPr id="7" name="Audio Recording 16.01.2023, 11:35:07">
            <a:hlinkClick r:id="" action="ppaction://media"/>
            <a:extLst>
              <a:ext uri="{FF2B5EF4-FFF2-40B4-BE49-F238E27FC236}">
                <a16:creationId xmlns:a16="http://schemas.microsoft.com/office/drawing/2014/main" id="{24DF98F2-D056-596B-DD84-84187C900EB3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24635" y="4315574"/>
            <a:ext cx="468000" cy="468000"/>
          </a:xfrm>
          <a:prstGeom prst="rect">
            <a:avLst/>
          </a:prstGeom>
        </p:spPr>
      </p:pic>
      <p:sp>
        <p:nvSpPr>
          <p:cNvPr id="19" name="Rechteck 18">
            <a:extLst>
              <a:ext uri="{FF2B5EF4-FFF2-40B4-BE49-F238E27FC236}">
                <a16:creationId xmlns:a16="http://schemas.microsoft.com/office/drawing/2014/main" id="{33A6E4C0-D44F-03A9-B770-913F0FD3A855}"/>
              </a:ext>
            </a:extLst>
          </p:cNvPr>
          <p:cNvSpPr/>
          <p:nvPr/>
        </p:nvSpPr>
        <p:spPr>
          <a:xfrm>
            <a:off x="144000" y="144316"/>
            <a:ext cx="2952799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Wir Zeichnen</a:t>
            </a:r>
          </a:p>
        </p:txBody>
      </p:sp>
      <p:pic>
        <p:nvPicPr>
          <p:cNvPr id="4" name="Audio Recording 10.07.2023, 11:16:41">
            <a:hlinkClick r:id="" action="ppaction://media"/>
            <a:extLst>
              <a:ext uri="{FF2B5EF4-FFF2-40B4-BE49-F238E27FC236}">
                <a16:creationId xmlns:a16="http://schemas.microsoft.com/office/drawing/2014/main" id="{576FC8E6-4662-556E-630F-816A6F63776D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2777360" y="3016623"/>
            <a:ext cx="468000" cy="468000"/>
          </a:xfrm>
          <a:prstGeom prst="rect">
            <a:avLst/>
          </a:prstGeom>
        </p:spPr>
      </p:pic>
      <p:pic>
        <p:nvPicPr>
          <p:cNvPr id="21" name="Audio Recording 10.07.2023, 11:16:53">
            <a:hlinkClick r:id="" action="ppaction://media"/>
            <a:extLst>
              <a:ext uri="{FF2B5EF4-FFF2-40B4-BE49-F238E27FC236}">
                <a16:creationId xmlns:a16="http://schemas.microsoft.com/office/drawing/2014/main" id="{CEFD1712-C4F7-04CF-F6A0-07F9658D410A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6013018" y="2998737"/>
            <a:ext cx="468000" cy="468000"/>
          </a:xfrm>
          <a:prstGeom prst="rect">
            <a:avLst/>
          </a:prstGeom>
        </p:spPr>
      </p:pic>
      <p:pic>
        <p:nvPicPr>
          <p:cNvPr id="22" name="Audio Recording 10.07.2023, 11:17:01">
            <a:hlinkClick r:id="" action="ppaction://media"/>
            <a:extLst>
              <a:ext uri="{FF2B5EF4-FFF2-40B4-BE49-F238E27FC236}">
                <a16:creationId xmlns:a16="http://schemas.microsoft.com/office/drawing/2014/main" id="{7B0D772E-8254-3391-F01B-882BA382697A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9190219" y="3007969"/>
            <a:ext cx="468000" cy="468000"/>
          </a:xfrm>
          <a:prstGeom prst="rect">
            <a:avLst/>
          </a:prstGeom>
        </p:spPr>
      </p:pic>
      <p:pic>
        <p:nvPicPr>
          <p:cNvPr id="23" name="Audio Recording 10.07.2023, 11:17:19">
            <a:hlinkClick r:id="" action="ppaction://media"/>
            <a:extLst>
              <a:ext uri="{FF2B5EF4-FFF2-40B4-BE49-F238E27FC236}">
                <a16:creationId xmlns:a16="http://schemas.microsoft.com/office/drawing/2014/main" id="{E895888E-73F3-E0E5-8D84-7BC3BAFA4B4C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24635" y="5305673"/>
            <a:ext cx="468000" cy="468000"/>
          </a:xfrm>
          <a:prstGeom prst="rect">
            <a:avLst/>
          </a:prstGeom>
        </p:spPr>
      </p:pic>
      <p:pic>
        <p:nvPicPr>
          <p:cNvPr id="24" name="Audio Recording 10.07.2023, 11:17:36">
            <a:hlinkClick r:id="" action="ppaction://media"/>
            <a:extLst>
              <a:ext uri="{FF2B5EF4-FFF2-40B4-BE49-F238E27FC236}">
                <a16:creationId xmlns:a16="http://schemas.microsoft.com/office/drawing/2014/main" id="{E2AB8166-486B-5E44-BA0E-4AD2E5C19C95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8995703" y="5305673"/>
            <a:ext cx="468000" cy="468000"/>
          </a:xfrm>
          <a:prstGeom prst="rect">
            <a:avLst/>
          </a:prstGeom>
        </p:spPr>
      </p:pic>
      <p:pic>
        <p:nvPicPr>
          <p:cNvPr id="26" name="Audio Recording 10.07.2023, 11:16:34">
            <a:hlinkClick r:id="" action="ppaction://media"/>
            <a:extLst>
              <a:ext uri="{FF2B5EF4-FFF2-40B4-BE49-F238E27FC236}">
                <a16:creationId xmlns:a16="http://schemas.microsoft.com/office/drawing/2014/main" id="{8D92203A-D468-40BD-35F8-88F530608486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6086588" y="213005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30540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aufschrif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135</Words>
  <Application>Microsoft Macintosh PowerPoint</Application>
  <PresentationFormat>A4-Papier (210 x 297 mm)</PresentationFormat>
  <Paragraphs>41</Paragraphs>
  <Slides>4</Slides>
  <Notes>0</Notes>
  <HiddenSlides>0</HiddenSlides>
  <MMClips>30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</vt:lpstr>
      <vt:lpstr>Calibri</vt:lpstr>
      <vt:lpstr>Comic Sans MS</vt:lpstr>
      <vt:lpstr>Office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Yannick Becker</dc:creator>
  <cp:lastModifiedBy>Katrin Gruhn</cp:lastModifiedBy>
  <cp:revision>69</cp:revision>
  <cp:lastPrinted>2022-05-18T12:46:11Z</cp:lastPrinted>
  <dcterms:created xsi:type="dcterms:W3CDTF">2022-05-10T12:43:55Z</dcterms:created>
  <dcterms:modified xsi:type="dcterms:W3CDTF">2023-08-14T11:33:24Z</dcterms:modified>
</cp:coreProperties>
</file>