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5"/>
  </p:notesMasterIdLst>
  <p:sldIdLst>
    <p:sldId id="297" r:id="rId2"/>
    <p:sldId id="298" r:id="rId3"/>
    <p:sldId id="312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6F80BE-FC43-5638-468D-5AC8329E371C}" name="Janos Meinbrok" initials="JM" userId="S::Janos.Meinbrok@study.tu-dortmund.de::cb2a67f2-9cea-4945-aaf8-8a1fa53f544b" providerId="AD"/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9107"/>
    <a:srgbClr val="317A85"/>
    <a:srgbClr val="008B50"/>
    <a:srgbClr val="9D9D9D"/>
    <a:srgbClr val="C02200"/>
    <a:srgbClr val="C00000"/>
    <a:srgbClr val="000000"/>
    <a:srgbClr val="F1EEEE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56"/>
    <p:restoredTop sz="95859"/>
  </p:normalViewPr>
  <p:slideViewPr>
    <p:cSldViewPr snapToGrid="0" snapToObjects="1">
      <p:cViewPr varScale="1">
        <p:scale>
          <a:sx n="110" d="100"/>
          <a:sy n="110" d="100"/>
        </p:scale>
        <p:origin x="1624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21.03.24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A8436BC-E7C5-5E44-BDB5-9FCAD5F50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3075" y="186519"/>
            <a:ext cx="553947" cy="58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21.03.24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5.m4a"/><Relationship Id="rId13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openxmlformats.org/officeDocument/2006/relationships/audio" Target="../media/media4.m4a"/><Relationship Id="rId12" Type="http://schemas.openxmlformats.org/officeDocument/2006/relationships/slideLayout" Target="../slideLayouts/slideLayout2.xml"/><Relationship Id="rId2" Type="http://schemas.microsoft.com/office/2007/relationships/media" Target="../media/media1.m4a"/><Relationship Id="rId16" Type="http://schemas.openxmlformats.org/officeDocument/2006/relationships/image" Target="../media/image5.png"/><Relationship Id="rId1" Type="http://schemas.openxmlformats.org/officeDocument/2006/relationships/audio" Target="NULL" TargetMode="External"/><Relationship Id="rId6" Type="http://schemas.microsoft.com/office/2007/relationships/media" Target="../media/media4.m4a"/><Relationship Id="rId11" Type="http://schemas.openxmlformats.org/officeDocument/2006/relationships/audio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4.png"/><Relationship Id="rId10" Type="http://schemas.microsoft.com/office/2007/relationships/media" Target="../media/media6.m4a"/><Relationship Id="rId4" Type="http://schemas.openxmlformats.org/officeDocument/2006/relationships/audio" Target="../media/media2.m4a"/><Relationship Id="rId9" Type="http://schemas.openxmlformats.org/officeDocument/2006/relationships/audio" Target="../media/media5.m4a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8.m4a"/><Relationship Id="rId7" Type="http://schemas.microsoft.com/office/2007/relationships/media" Target="../media/media10.m4a"/><Relationship Id="rId12" Type="http://schemas.openxmlformats.org/officeDocument/2006/relationships/image" Target="../media/image4.png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6" Type="http://schemas.openxmlformats.org/officeDocument/2006/relationships/audio" Target="../media/media9.m4a"/><Relationship Id="rId11" Type="http://schemas.openxmlformats.org/officeDocument/2006/relationships/slideLayout" Target="../slideLayouts/slideLayout2.xml"/><Relationship Id="rId5" Type="http://schemas.microsoft.com/office/2007/relationships/media" Target="../media/media9.m4a"/><Relationship Id="rId10" Type="http://schemas.openxmlformats.org/officeDocument/2006/relationships/audio" Target="../media/media11.m4a"/><Relationship Id="rId4" Type="http://schemas.openxmlformats.org/officeDocument/2006/relationships/audio" Target="../media/media8.m4a"/><Relationship Id="rId9" Type="http://schemas.microsoft.com/office/2007/relationships/media" Target="../media/media11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3" Type="http://schemas.microsoft.com/office/2007/relationships/media" Target="../media/media12.m4a"/><Relationship Id="rId7" Type="http://schemas.microsoft.com/office/2007/relationships/media" Target="../media/media14.m4a"/><Relationship Id="rId12" Type="http://schemas.openxmlformats.org/officeDocument/2006/relationships/image" Target="../media/image4.png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6" Type="http://schemas.openxmlformats.org/officeDocument/2006/relationships/audio" Target="../media/media13.m4a"/><Relationship Id="rId11" Type="http://schemas.openxmlformats.org/officeDocument/2006/relationships/slideLayout" Target="../slideLayouts/slideLayout2.xml"/><Relationship Id="rId5" Type="http://schemas.microsoft.com/office/2007/relationships/media" Target="../media/media13.m4a"/><Relationship Id="rId10" Type="http://schemas.openxmlformats.org/officeDocument/2006/relationships/audio" Target="../media/media15.m4a"/><Relationship Id="rId4" Type="http://schemas.openxmlformats.org/officeDocument/2006/relationships/audio" Target="../media/media12.m4a"/><Relationship Id="rId9" Type="http://schemas.microsoft.com/office/2007/relationships/media" Target="../media/media1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23390" y="158383"/>
            <a:ext cx="380102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Aufgabenformate</a:t>
            </a:r>
          </a:p>
        </p:txBody>
      </p:sp>
      <p:sp>
        <p:nvSpPr>
          <p:cNvPr id="103" name="Abgerundetes Rechteck 102">
            <a:extLst>
              <a:ext uri="{FF2B5EF4-FFF2-40B4-BE49-F238E27FC236}">
                <a16:creationId xmlns:a16="http://schemas.microsoft.com/office/drawing/2014/main" id="{17E7C1C8-9A2B-A0AD-2EFE-949338E27A4C}"/>
              </a:ext>
            </a:extLst>
          </p:cNvPr>
          <p:cNvSpPr/>
          <p:nvPr/>
        </p:nvSpPr>
        <p:spPr>
          <a:xfrm>
            <a:off x="3379068" y="2805009"/>
            <a:ext cx="3088767" cy="814679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22CD77B2-32C5-B597-89F8-E49703D1FA63}"/>
              </a:ext>
            </a:extLst>
          </p:cNvPr>
          <p:cNvSpPr txBox="1"/>
          <p:nvPr/>
        </p:nvSpPr>
        <p:spPr>
          <a:xfrm>
            <a:off x="3514519" y="2988908"/>
            <a:ext cx="236320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Rechendreieck</a:t>
            </a:r>
            <a:endParaRPr lang="de-DE" sz="20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9A02AF09-F662-E73D-A9D9-79175F60637F}"/>
              </a:ext>
            </a:extLst>
          </p:cNvPr>
          <p:cNvGrpSpPr/>
          <p:nvPr/>
        </p:nvGrpSpPr>
        <p:grpSpPr>
          <a:xfrm>
            <a:off x="5164901" y="4046959"/>
            <a:ext cx="3555155" cy="948503"/>
            <a:chOff x="335633" y="1269831"/>
            <a:chExt cx="4259444" cy="109067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2D17EF7E-1859-6D7E-5DDA-AE1D14199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35633" y="1269831"/>
              <a:ext cx="4259444" cy="1090675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86A17BAA-A362-EC1E-C8E7-FD259176E57D}"/>
                </a:ext>
              </a:extLst>
            </p:cNvPr>
            <p:cNvSpPr txBox="1"/>
            <p:nvPr/>
          </p:nvSpPr>
          <p:spPr>
            <a:xfrm>
              <a:off x="2301236" y="1590370"/>
              <a:ext cx="6158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>
                  <a:latin typeface="Comic Sans MS" panose="030F0702030302020204" pitchFamily="66" charset="0"/>
                </a:rPr>
                <a:t>7</a:t>
              </a:r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141E54B1-D17A-E962-8ED1-1F575BB78EA2}"/>
              </a:ext>
            </a:extLst>
          </p:cNvPr>
          <p:cNvGrpSpPr/>
          <p:nvPr/>
        </p:nvGrpSpPr>
        <p:grpSpPr>
          <a:xfrm>
            <a:off x="595173" y="1337873"/>
            <a:ext cx="2117449" cy="1355400"/>
            <a:chOff x="3890790" y="4348960"/>
            <a:chExt cx="2117449" cy="1355400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0B5D08BB-8BB6-AE1E-4C03-01546E049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890790" y="4348960"/>
              <a:ext cx="2117449" cy="1355400"/>
            </a:xfrm>
            <a:prstGeom prst="rect">
              <a:avLst/>
            </a:prstGeom>
          </p:spPr>
        </p:pic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BC785A5F-F00C-2DFE-9854-74E99E9E820F}"/>
                </a:ext>
              </a:extLst>
            </p:cNvPr>
            <p:cNvSpPr txBox="1"/>
            <p:nvPr/>
          </p:nvSpPr>
          <p:spPr>
            <a:xfrm>
              <a:off x="4251587" y="5206482"/>
              <a:ext cx="391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Comic Sans MS" panose="030F0902030302020204" pitchFamily="66" charset="0"/>
                </a:rPr>
                <a:t>1</a:t>
              </a: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EB6AF6B5-41CF-665B-09FF-1A3127B81367}"/>
                </a:ext>
              </a:extLst>
            </p:cNvPr>
            <p:cNvSpPr txBox="1"/>
            <p:nvPr/>
          </p:nvSpPr>
          <p:spPr>
            <a:xfrm>
              <a:off x="4804884" y="5210525"/>
              <a:ext cx="391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Comic Sans MS" panose="030F0902030302020204" pitchFamily="66" charset="0"/>
                </a:rPr>
                <a:t>4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B6CF4410-B916-8724-11B8-C2DB42A7DA78}"/>
                </a:ext>
              </a:extLst>
            </p:cNvPr>
            <p:cNvSpPr txBox="1"/>
            <p:nvPr/>
          </p:nvSpPr>
          <p:spPr>
            <a:xfrm>
              <a:off x="5406561" y="5204491"/>
              <a:ext cx="391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Comic Sans MS" panose="030F0902030302020204" pitchFamily="66" charset="0"/>
                </a:rPr>
                <a:t>3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54F5C2E7-49DE-019E-6598-ACD3026FD612}"/>
                </a:ext>
              </a:extLst>
            </p:cNvPr>
            <p:cNvSpPr txBox="1"/>
            <p:nvPr/>
          </p:nvSpPr>
          <p:spPr>
            <a:xfrm>
              <a:off x="5072361" y="4871971"/>
              <a:ext cx="391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Comic Sans MS" panose="030F0902030302020204" pitchFamily="66" charset="0"/>
                </a:rPr>
                <a:t>7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7A1C8435-095D-921C-546E-C8BC1AE6C00B}"/>
                </a:ext>
              </a:extLst>
            </p:cNvPr>
            <p:cNvSpPr txBox="1"/>
            <p:nvPr/>
          </p:nvSpPr>
          <p:spPr>
            <a:xfrm>
              <a:off x="4497104" y="4875153"/>
              <a:ext cx="391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Comic Sans MS" panose="030F0902030302020204" pitchFamily="66" charset="0"/>
                </a:rPr>
                <a:t>5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A0E83E26-B64C-3583-5E2C-959700C4956A}"/>
                </a:ext>
              </a:extLst>
            </p:cNvPr>
            <p:cNvSpPr txBox="1"/>
            <p:nvPr/>
          </p:nvSpPr>
          <p:spPr>
            <a:xfrm>
              <a:off x="4773887" y="4551002"/>
              <a:ext cx="4215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Comic Sans MS" panose="030F0902030302020204" pitchFamily="66" charset="0"/>
                </a:rPr>
                <a:t>12</a:t>
              </a:r>
            </a:p>
          </p:txBody>
        </p:sp>
      </p:grp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45F6C26-A1C4-3527-2E19-7E3346D3C9C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96696" y="208319"/>
            <a:ext cx="487363" cy="487363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0BD60FA-0057-F3F3-C213-61E3D70FE1E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929436" y="2955013"/>
            <a:ext cx="487363" cy="487363"/>
          </a:xfrm>
          <a:prstGeom prst="rect">
            <a:avLst/>
          </a:prstGeom>
        </p:spPr>
      </p:pic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5371609" y="5132906"/>
            <a:ext cx="3343262" cy="1046389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27" name="Textfeld 226">
            <a:extLst>
              <a:ext uri="{FF2B5EF4-FFF2-40B4-BE49-F238E27FC236}">
                <a16:creationId xmlns:a16="http://schemas.microsoft.com/office/drawing/2014/main" id="{B0091782-612A-AD63-0791-322EE8F65CC0}"/>
              </a:ext>
            </a:extLst>
          </p:cNvPr>
          <p:cNvSpPr txBox="1"/>
          <p:nvPr/>
        </p:nvSpPr>
        <p:spPr>
          <a:xfrm>
            <a:off x="5536651" y="5452661"/>
            <a:ext cx="2448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Zahlenkette</a:t>
            </a:r>
            <a:endParaRPr lang="de-DE" sz="20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2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6886409-9423-523A-22AA-88BD7B51198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367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45327" y="5376920"/>
            <a:ext cx="487363" cy="487363"/>
          </a:xfrm>
          <a:prstGeom prst="rect">
            <a:avLst/>
          </a:prstGeom>
        </p:spPr>
      </p:pic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516A1626-69D2-AC08-C527-A1EBBDD00652}"/>
              </a:ext>
            </a:extLst>
          </p:cNvPr>
          <p:cNvGrpSpPr/>
          <p:nvPr/>
        </p:nvGrpSpPr>
        <p:grpSpPr>
          <a:xfrm>
            <a:off x="1999739" y="4052387"/>
            <a:ext cx="2259231" cy="1080519"/>
            <a:chOff x="5997721" y="1272804"/>
            <a:chExt cx="2259231" cy="1080519"/>
          </a:xfrm>
        </p:grpSpPr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1DE8A2A1-512E-ECB8-04CE-C65A0C47B24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97721" y="1272804"/>
              <a:ext cx="2259231" cy="1080519"/>
              <a:chOff x="4747062" y="1044208"/>
              <a:chExt cx="2259231" cy="1080519"/>
            </a:xfrm>
          </p:grpSpPr>
          <p:grpSp>
            <p:nvGrpSpPr>
              <p:cNvPr id="36" name="Gruppieren 35">
                <a:extLst>
                  <a:ext uri="{FF2B5EF4-FFF2-40B4-BE49-F238E27FC236}">
                    <a16:creationId xmlns:a16="http://schemas.microsoft.com/office/drawing/2014/main" id="{D1DB0C03-9215-2239-87AA-5FBA6D26B413}"/>
                  </a:ext>
                </a:extLst>
              </p:cNvPr>
              <p:cNvGrpSpPr/>
              <p:nvPr/>
            </p:nvGrpSpPr>
            <p:grpSpPr>
              <a:xfrm>
                <a:off x="4747062" y="1044208"/>
                <a:ext cx="2254282" cy="1080519"/>
                <a:chOff x="861017" y="3458997"/>
                <a:chExt cx="2254282" cy="1080519"/>
              </a:xfrm>
            </p:grpSpPr>
            <p:sp>
              <p:nvSpPr>
                <p:cNvPr id="37" name="Textfeld 36">
                  <a:extLst>
                    <a:ext uri="{FF2B5EF4-FFF2-40B4-BE49-F238E27FC236}">
                      <a16:creationId xmlns:a16="http://schemas.microsoft.com/office/drawing/2014/main" id="{094A462C-D0BA-E63D-CC5C-174228197779}"/>
                    </a:ext>
                  </a:extLst>
                </p:cNvPr>
                <p:cNvSpPr txBox="1"/>
                <p:nvPr/>
              </p:nvSpPr>
              <p:spPr>
                <a:xfrm>
                  <a:off x="1313211" y="3458997"/>
                  <a:ext cx="166633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000" dirty="0">
                      <a:latin typeface="Comic Sans MS" panose="030F0902030302020204" pitchFamily="66" charset="0"/>
                    </a:rPr>
                    <a:t>3 + 1 = 4</a:t>
                  </a:r>
                </a:p>
              </p:txBody>
            </p:sp>
            <p:sp>
              <p:nvSpPr>
                <p:cNvPr id="38" name="Textfeld 37">
                  <a:extLst>
                    <a:ext uri="{FF2B5EF4-FFF2-40B4-BE49-F238E27FC236}">
                      <a16:creationId xmlns:a16="http://schemas.microsoft.com/office/drawing/2014/main" id="{FF4E0F29-6DA0-76F4-D00E-00F75E49ABE8}"/>
                    </a:ext>
                  </a:extLst>
                </p:cNvPr>
                <p:cNvSpPr txBox="1"/>
                <p:nvPr/>
              </p:nvSpPr>
              <p:spPr>
                <a:xfrm>
                  <a:off x="1314867" y="3797546"/>
                  <a:ext cx="174806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000" dirty="0">
                      <a:latin typeface="Comic Sans MS" panose="030F0902030302020204" pitchFamily="66" charset="0"/>
                    </a:rPr>
                    <a:t>2 + 1 = 3 </a:t>
                  </a:r>
                </a:p>
              </p:txBody>
            </p:sp>
            <p:sp>
              <p:nvSpPr>
                <p:cNvPr id="39" name="Textfeld 38">
                  <a:extLst>
                    <a:ext uri="{FF2B5EF4-FFF2-40B4-BE49-F238E27FC236}">
                      <a16:creationId xmlns:a16="http://schemas.microsoft.com/office/drawing/2014/main" id="{BB553817-7B55-08DC-C57A-E40D0ABE5B23}"/>
                    </a:ext>
                  </a:extLst>
                </p:cNvPr>
                <p:cNvSpPr txBox="1"/>
                <p:nvPr/>
              </p:nvSpPr>
              <p:spPr>
                <a:xfrm>
                  <a:off x="1343871" y="4139406"/>
                  <a:ext cx="177142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000" dirty="0">
                      <a:latin typeface="Comic Sans MS" panose="030F0902030302020204" pitchFamily="66" charset="0"/>
                    </a:rPr>
                    <a:t>1 + 1 = 2</a:t>
                  </a:r>
                </a:p>
              </p:txBody>
            </p:sp>
            <p:pic>
              <p:nvPicPr>
                <p:cNvPr id="40" name="Grafik 39">
                  <a:extLst>
                    <a:ext uri="{FF2B5EF4-FFF2-40B4-BE49-F238E27FC236}">
                      <a16:creationId xmlns:a16="http://schemas.microsoft.com/office/drawing/2014/main" id="{EBE40B07-E534-149B-4528-46BF9C9973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/>
                <a:srcRect l="69876" t="14560" r="18428" b="12158"/>
                <a:stretch/>
              </p:blipFill>
              <p:spPr>
                <a:xfrm flipH="1">
                  <a:off x="1123597" y="3586570"/>
                  <a:ext cx="255162" cy="452233"/>
                </a:xfrm>
                <a:prstGeom prst="rect">
                  <a:avLst/>
                </a:prstGeom>
              </p:spPr>
            </p:pic>
            <p:pic>
              <p:nvPicPr>
                <p:cNvPr id="41" name="Grafik 40">
                  <a:extLst>
                    <a:ext uri="{FF2B5EF4-FFF2-40B4-BE49-F238E27FC236}">
                      <a16:creationId xmlns:a16="http://schemas.microsoft.com/office/drawing/2014/main" id="{7E72F6CF-C980-1932-A312-EE423FF327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/>
                <a:srcRect l="69876" t="18356" r="18428" b="12158"/>
                <a:stretch/>
              </p:blipFill>
              <p:spPr>
                <a:xfrm flipH="1">
                  <a:off x="1146945" y="3984650"/>
                  <a:ext cx="261534" cy="439516"/>
                </a:xfrm>
                <a:prstGeom prst="rect">
                  <a:avLst/>
                </a:prstGeom>
              </p:spPr>
            </p:pic>
            <p:sp>
              <p:nvSpPr>
                <p:cNvPr id="42" name="Textfeld 41">
                  <a:extLst>
                    <a:ext uri="{FF2B5EF4-FFF2-40B4-BE49-F238E27FC236}">
                      <a16:creationId xmlns:a16="http://schemas.microsoft.com/office/drawing/2014/main" id="{0FC23445-2456-5635-1835-578C84F6F186}"/>
                    </a:ext>
                  </a:extLst>
                </p:cNvPr>
                <p:cNvSpPr txBox="1"/>
                <p:nvPr/>
              </p:nvSpPr>
              <p:spPr>
                <a:xfrm>
                  <a:off x="861017" y="3621870"/>
                  <a:ext cx="52924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dirty="0">
                      <a:latin typeface="Comic Sans MS" panose="030F0902030302020204" pitchFamily="66" charset="0"/>
                    </a:rPr>
                    <a:t>-1</a:t>
                  </a:r>
                </a:p>
              </p:txBody>
            </p:sp>
            <p:sp>
              <p:nvSpPr>
                <p:cNvPr id="43" name="Textfeld 42">
                  <a:extLst>
                    <a:ext uri="{FF2B5EF4-FFF2-40B4-BE49-F238E27FC236}">
                      <a16:creationId xmlns:a16="http://schemas.microsoft.com/office/drawing/2014/main" id="{8E0D743A-0549-E407-4C3B-53600FA4735A}"/>
                    </a:ext>
                  </a:extLst>
                </p:cNvPr>
                <p:cNvSpPr txBox="1"/>
                <p:nvPr/>
              </p:nvSpPr>
              <p:spPr>
                <a:xfrm>
                  <a:off x="867822" y="4033503"/>
                  <a:ext cx="52924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dirty="0">
                      <a:latin typeface="Comic Sans MS" panose="030F0902030302020204" pitchFamily="66" charset="0"/>
                    </a:rPr>
                    <a:t>-1</a:t>
                  </a:r>
                </a:p>
              </p:txBody>
            </p:sp>
          </p:grpSp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54ACC82E-5998-199E-CC20-F7E252559938}"/>
                  </a:ext>
                </a:extLst>
              </p:cNvPr>
              <p:cNvSpPr txBox="1"/>
              <p:nvPr/>
            </p:nvSpPr>
            <p:spPr>
              <a:xfrm flipH="1">
                <a:off x="6441029" y="1164221"/>
                <a:ext cx="5292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>
                    <a:latin typeface="Comic Sans MS" panose="030F0902030302020204" pitchFamily="66" charset="0"/>
                  </a:rPr>
                  <a:t>-1</a:t>
                </a:r>
              </a:p>
            </p:txBody>
          </p:sp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207CC4C1-FB9B-CE11-F9E8-69AC79376703}"/>
                  </a:ext>
                </a:extLst>
              </p:cNvPr>
              <p:cNvSpPr txBox="1"/>
              <p:nvPr/>
            </p:nvSpPr>
            <p:spPr>
              <a:xfrm flipH="1">
                <a:off x="6477051" y="1572526"/>
                <a:ext cx="5292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>
                    <a:latin typeface="Comic Sans MS" panose="030F0902030302020204" pitchFamily="66" charset="0"/>
                  </a:rPr>
                  <a:t>-1</a:t>
                </a:r>
              </a:p>
            </p:txBody>
          </p:sp>
        </p:grpSp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B9AC239C-55DD-B6E0-D713-A72E4A1501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69876" t="14560" r="18428" b="12158"/>
            <a:stretch/>
          </p:blipFill>
          <p:spPr>
            <a:xfrm>
              <a:off x="7540713" y="1375437"/>
              <a:ext cx="255162" cy="452233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6AD2148F-A880-CDA7-3F05-D105504D4E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69876" t="18356" r="18428" b="12158"/>
            <a:stretch/>
          </p:blipFill>
          <p:spPr>
            <a:xfrm>
              <a:off x="7564061" y="1773517"/>
              <a:ext cx="261534" cy="439516"/>
            </a:xfrm>
            <a:prstGeom prst="rect">
              <a:avLst/>
            </a:prstGeom>
          </p:spPr>
        </p:pic>
      </p:grpSp>
      <p:sp>
        <p:nvSpPr>
          <p:cNvPr id="52" name="Abgerundetes Rechteck 51">
            <a:extLst>
              <a:ext uri="{FF2B5EF4-FFF2-40B4-BE49-F238E27FC236}">
                <a16:creationId xmlns:a16="http://schemas.microsoft.com/office/drawing/2014/main" id="{3F163689-DA90-0A5B-2414-876F644E85C1}"/>
              </a:ext>
            </a:extLst>
          </p:cNvPr>
          <p:cNvSpPr/>
          <p:nvPr/>
        </p:nvSpPr>
        <p:spPr>
          <a:xfrm>
            <a:off x="1609068" y="5143099"/>
            <a:ext cx="3343263" cy="1036197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E01F0060-BB87-B176-CF37-B6A75CDBA54E}"/>
              </a:ext>
            </a:extLst>
          </p:cNvPr>
          <p:cNvSpPr txBox="1"/>
          <p:nvPr/>
        </p:nvSpPr>
        <p:spPr>
          <a:xfrm>
            <a:off x="1787232" y="5296972"/>
            <a:ext cx="2521186" cy="72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Entdeckerpäckchen</a:t>
            </a:r>
            <a:endParaRPr lang="de-DE" sz="20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2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CC3804B-61BD-8442-1B60-DEBF66FD9FED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409171" y="5376921"/>
            <a:ext cx="487363" cy="487363"/>
          </a:xfrm>
          <a:prstGeom prst="rect">
            <a:avLst/>
          </a:prstGeom>
        </p:spPr>
      </p:pic>
      <p:sp>
        <p:nvSpPr>
          <p:cNvPr id="162" name="Abgerundetes Rechteck 161">
            <a:extLst>
              <a:ext uri="{FF2B5EF4-FFF2-40B4-BE49-F238E27FC236}">
                <a16:creationId xmlns:a16="http://schemas.microsoft.com/office/drawing/2014/main" id="{74F1C0B4-3024-9E71-63E2-8899B31AA9ED}"/>
              </a:ext>
            </a:extLst>
          </p:cNvPr>
          <p:cNvSpPr/>
          <p:nvPr/>
        </p:nvSpPr>
        <p:spPr>
          <a:xfrm>
            <a:off x="227228" y="2805009"/>
            <a:ext cx="2960580" cy="81468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0" name="Textfeld 229">
            <a:extLst>
              <a:ext uri="{FF2B5EF4-FFF2-40B4-BE49-F238E27FC236}">
                <a16:creationId xmlns:a16="http://schemas.microsoft.com/office/drawing/2014/main" id="{B363A43E-B6D5-8111-B1F5-519600D1A27B}"/>
              </a:ext>
            </a:extLst>
          </p:cNvPr>
          <p:cNvSpPr txBox="1"/>
          <p:nvPr/>
        </p:nvSpPr>
        <p:spPr>
          <a:xfrm>
            <a:off x="371138" y="2988910"/>
            <a:ext cx="212736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Zahlenmauer</a:t>
            </a:r>
            <a:endParaRPr lang="de-DE" sz="20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2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13F596B-27C3-9A16-1D4C-3A2472C3DB97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606094" y="2973199"/>
            <a:ext cx="487363" cy="487363"/>
          </a:xfrm>
          <a:prstGeom prst="rect">
            <a:avLst/>
          </a:prstGeom>
        </p:spPr>
      </p:pic>
      <p:sp>
        <p:nvSpPr>
          <p:cNvPr id="54" name="Abgerundetes Rechteck 53">
            <a:extLst>
              <a:ext uri="{FF2B5EF4-FFF2-40B4-BE49-F238E27FC236}">
                <a16:creationId xmlns:a16="http://schemas.microsoft.com/office/drawing/2014/main" id="{C8512529-42AF-A92B-8849-9FE54B9731EC}"/>
              </a:ext>
            </a:extLst>
          </p:cNvPr>
          <p:cNvSpPr/>
          <p:nvPr/>
        </p:nvSpPr>
        <p:spPr>
          <a:xfrm>
            <a:off x="6696597" y="2795233"/>
            <a:ext cx="2956174" cy="814679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3" name="Textfeld 232">
            <a:extLst>
              <a:ext uri="{FF2B5EF4-FFF2-40B4-BE49-F238E27FC236}">
                <a16:creationId xmlns:a16="http://schemas.microsoft.com/office/drawing/2014/main" id="{F4DCC52F-AC14-F2CA-01F3-45DE2EFBA505}"/>
              </a:ext>
            </a:extLst>
          </p:cNvPr>
          <p:cNvSpPr txBox="1"/>
          <p:nvPr/>
        </p:nvSpPr>
        <p:spPr>
          <a:xfrm>
            <a:off x="6829163" y="2988908"/>
            <a:ext cx="213282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Zahlengitter</a:t>
            </a:r>
            <a:endParaRPr lang="de-DE" sz="20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739ABAE-2332-615B-2934-E071D51E5287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079388" y="2962890"/>
            <a:ext cx="487363" cy="487363"/>
          </a:xfrm>
          <a:prstGeom prst="rect">
            <a:avLst/>
          </a:prstGeom>
        </p:spPr>
      </p:pic>
      <p:graphicFrame>
        <p:nvGraphicFramePr>
          <p:cNvPr id="56" name="Tabelle 56">
            <a:extLst>
              <a:ext uri="{FF2B5EF4-FFF2-40B4-BE49-F238E27FC236}">
                <a16:creationId xmlns:a16="http://schemas.microsoft.com/office/drawing/2014/main" id="{2A40C422-37E5-02CB-6754-D748A61B7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151719"/>
              </p:ext>
            </p:extLst>
          </p:nvPr>
        </p:nvGraphicFramePr>
        <p:xfrm>
          <a:off x="7439518" y="1535493"/>
          <a:ext cx="1217650" cy="9778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08825">
                  <a:extLst>
                    <a:ext uri="{9D8B030D-6E8A-4147-A177-3AD203B41FA5}">
                      <a16:colId xmlns:a16="http://schemas.microsoft.com/office/drawing/2014/main" val="768005042"/>
                    </a:ext>
                  </a:extLst>
                </a:gridCol>
                <a:gridCol w="608825">
                  <a:extLst>
                    <a:ext uri="{9D8B030D-6E8A-4147-A177-3AD203B41FA5}">
                      <a16:colId xmlns:a16="http://schemas.microsoft.com/office/drawing/2014/main" val="1319411567"/>
                    </a:ext>
                  </a:extLst>
                </a:gridCol>
              </a:tblGrid>
              <a:tr h="48892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497716"/>
                  </a:ext>
                </a:extLst>
              </a:tr>
              <a:tr h="48892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72345"/>
                  </a:ext>
                </a:extLst>
              </a:tr>
            </a:tbl>
          </a:graphicData>
        </a:graphic>
      </p:graphicFrame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B62BDA2C-B46A-22E8-FD80-3380AB6AA8E6}"/>
              </a:ext>
            </a:extLst>
          </p:cNvPr>
          <p:cNvGrpSpPr/>
          <p:nvPr/>
        </p:nvGrpSpPr>
        <p:grpSpPr>
          <a:xfrm>
            <a:off x="6694774" y="987418"/>
            <a:ext cx="2224077" cy="1677536"/>
            <a:chOff x="3322433" y="4380996"/>
            <a:chExt cx="2224077" cy="1677536"/>
          </a:xfrm>
        </p:grpSpPr>
        <p:sp>
          <p:nvSpPr>
            <p:cNvPr id="163" name="Abgerundetes Rechteck 162">
              <a:extLst>
                <a:ext uri="{FF2B5EF4-FFF2-40B4-BE49-F238E27FC236}">
                  <a16:creationId xmlns:a16="http://schemas.microsoft.com/office/drawing/2014/main" id="{9EF17D0F-C925-9865-E030-3598AE483107}"/>
                </a:ext>
              </a:extLst>
            </p:cNvPr>
            <p:cNvSpPr/>
            <p:nvPr/>
          </p:nvSpPr>
          <p:spPr>
            <a:xfrm>
              <a:off x="3884456" y="4802981"/>
              <a:ext cx="372254" cy="328924"/>
            </a:xfrm>
            <a:prstGeom prst="roundRect">
              <a:avLst>
                <a:gd name="adj" fmla="val 10594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Grundschrift" panose="03010100010101010101" pitchFamily="66" charset="0"/>
              </a:endParaRPr>
            </a:p>
          </p:txBody>
        </p:sp>
        <p:sp>
          <p:nvSpPr>
            <p:cNvPr id="57" name="Abgerundetes Rechteck 56">
              <a:extLst>
                <a:ext uri="{FF2B5EF4-FFF2-40B4-BE49-F238E27FC236}">
                  <a16:creationId xmlns:a16="http://schemas.microsoft.com/office/drawing/2014/main" id="{9620BC65-1E85-79D9-AC3B-ACB85D478FAE}"/>
                </a:ext>
              </a:extLst>
            </p:cNvPr>
            <p:cNvSpPr/>
            <p:nvPr/>
          </p:nvSpPr>
          <p:spPr>
            <a:xfrm>
              <a:off x="3884456" y="5253529"/>
              <a:ext cx="372254" cy="328924"/>
            </a:xfrm>
            <a:prstGeom prst="roundRect">
              <a:avLst>
                <a:gd name="adj" fmla="val 10594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Grundschrift" panose="03010100010101010101" pitchFamily="66" charset="0"/>
              </a:endParaRPr>
            </a:p>
          </p:txBody>
        </p:sp>
        <p:sp>
          <p:nvSpPr>
            <p:cNvPr id="58" name="Abgerundetes Rechteck 57">
              <a:extLst>
                <a:ext uri="{FF2B5EF4-FFF2-40B4-BE49-F238E27FC236}">
                  <a16:creationId xmlns:a16="http://schemas.microsoft.com/office/drawing/2014/main" id="{BD001DD9-BC5F-BEE7-4762-113F6EAB708F}"/>
                </a:ext>
              </a:extLst>
            </p:cNvPr>
            <p:cNvSpPr/>
            <p:nvPr/>
          </p:nvSpPr>
          <p:spPr>
            <a:xfrm>
              <a:off x="3884456" y="5705543"/>
              <a:ext cx="372254" cy="328924"/>
            </a:xfrm>
            <a:prstGeom prst="roundRect">
              <a:avLst>
                <a:gd name="adj" fmla="val 10594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Grundschrift" panose="03010100010101010101" pitchFamily="66" charset="0"/>
              </a:endParaRPr>
            </a:p>
          </p:txBody>
        </p:sp>
        <p:sp>
          <p:nvSpPr>
            <p:cNvPr id="59" name="Abgerundetes Rechteck 58">
              <a:extLst>
                <a:ext uri="{FF2B5EF4-FFF2-40B4-BE49-F238E27FC236}">
                  <a16:creationId xmlns:a16="http://schemas.microsoft.com/office/drawing/2014/main" id="{75FBF01A-DA20-E388-97DD-BE00D6FFD1A9}"/>
                </a:ext>
              </a:extLst>
            </p:cNvPr>
            <p:cNvSpPr/>
            <p:nvPr/>
          </p:nvSpPr>
          <p:spPr>
            <a:xfrm>
              <a:off x="4489422" y="4802981"/>
              <a:ext cx="372254" cy="328924"/>
            </a:xfrm>
            <a:prstGeom prst="roundRect">
              <a:avLst>
                <a:gd name="adj" fmla="val 10594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Grundschrift" panose="03010100010101010101" pitchFamily="66" charset="0"/>
              </a:endParaRPr>
            </a:p>
          </p:txBody>
        </p:sp>
        <p:sp>
          <p:nvSpPr>
            <p:cNvPr id="60" name="Abgerundetes Rechteck 59">
              <a:extLst>
                <a:ext uri="{FF2B5EF4-FFF2-40B4-BE49-F238E27FC236}">
                  <a16:creationId xmlns:a16="http://schemas.microsoft.com/office/drawing/2014/main" id="{FF93EE1B-5C77-7D02-5FB3-17A405863D52}"/>
                </a:ext>
              </a:extLst>
            </p:cNvPr>
            <p:cNvSpPr/>
            <p:nvPr/>
          </p:nvSpPr>
          <p:spPr>
            <a:xfrm>
              <a:off x="4489422" y="5253529"/>
              <a:ext cx="372254" cy="328924"/>
            </a:xfrm>
            <a:prstGeom prst="roundRect">
              <a:avLst>
                <a:gd name="adj" fmla="val 10594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sp>
          <p:nvSpPr>
            <p:cNvPr id="61" name="Abgerundetes Rechteck 60">
              <a:extLst>
                <a:ext uri="{FF2B5EF4-FFF2-40B4-BE49-F238E27FC236}">
                  <a16:creationId xmlns:a16="http://schemas.microsoft.com/office/drawing/2014/main" id="{31234E66-AD94-CEA4-4617-3E59A354654D}"/>
                </a:ext>
              </a:extLst>
            </p:cNvPr>
            <p:cNvSpPr/>
            <p:nvPr/>
          </p:nvSpPr>
          <p:spPr>
            <a:xfrm>
              <a:off x="4489422" y="5705543"/>
              <a:ext cx="372254" cy="328924"/>
            </a:xfrm>
            <a:prstGeom prst="roundRect">
              <a:avLst>
                <a:gd name="adj" fmla="val 10594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sp>
          <p:nvSpPr>
            <p:cNvPr id="62" name="Abgerundetes Rechteck 61">
              <a:extLst>
                <a:ext uri="{FF2B5EF4-FFF2-40B4-BE49-F238E27FC236}">
                  <a16:creationId xmlns:a16="http://schemas.microsoft.com/office/drawing/2014/main" id="{F68BDB84-F44E-9864-9DFD-4DC5B64943E9}"/>
                </a:ext>
              </a:extLst>
            </p:cNvPr>
            <p:cNvSpPr/>
            <p:nvPr/>
          </p:nvSpPr>
          <p:spPr>
            <a:xfrm>
              <a:off x="5095134" y="4802981"/>
              <a:ext cx="372254" cy="328924"/>
            </a:xfrm>
            <a:prstGeom prst="roundRect">
              <a:avLst>
                <a:gd name="adj" fmla="val 10594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Grundschrift" panose="03010100010101010101" pitchFamily="66" charset="0"/>
              </a:endParaRPr>
            </a:p>
          </p:txBody>
        </p:sp>
        <p:sp>
          <p:nvSpPr>
            <p:cNvPr id="63" name="Abgerundetes Rechteck 62">
              <a:extLst>
                <a:ext uri="{FF2B5EF4-FFF2-40B4-BE49-F238E27FC236}">
                  <a16:creationId xmlns:a16="http://schemas.microsoft.com/office/drawing/2014/main" id="{00E4ABAE-67C9-039D-A6DF-EE683133D978}"/>
                </a:ext>
              </a:extLst>
            </p:cNvPr>
            <p:cNvSpPr/>
            <p:nvPr/>
          </p:nvSpPr>
          <p:spPr>
            <a:xfrm>
              <a:off x="5095134" y="5253529"/>
              <a:ext cx="372254" cy="328924"/>
            </a:xfrm>
            <a:prstGeom prst="roundRect">
              <a:avLst>
                <a:gd name="adj" fmla="val 10594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sp>
          <p:nvSpPr>
            <p:cNvPr id="64" name="Abgerundetes Rechteck 63">
              <a:extLst>
                <a:ext uri="{FF2B5EF4-FFF2-40B4-BE49-F238E27FC236}">
                  <a16:creationId xmlns:a16="http://schemas.microsoft.com/office/drawing/2014/main" id="{49A2E14D-B192-D6F1-BAA3-2E02C47CB391}"/>
                </a:ext>
              </a:extLst>
            </p:cNvPr>
            <p:cNvSpPr/>
            <p:nvPr/>
          </p:nvSpPr>
          <p:spPr>
            <a:xfrm>
              <a:off x="5095134" y="5705543"/>
              <a:ext cx="372254" cy="328924"/>
            </a:xfrm>
            <a:prstGeom prst="roundRect">
              <a:avLst>
                <a:gd name="adj" fmla="val 10594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cxnSp>
          <p:nvCxnSpPr>
            <p:cNvPr id="66" name="Gerade Verbindung mit Pfeil 65">
              <a:extLst>
                <a:ext uri="{FF2B5EF4-FFF2-40B4-BE49-F238E27FC236}">
                  <a16:creationId xmlns:a16="http://schemas.microsoft.com/office/drawing/2014/main" id="{39A6005A-117B-7A1F-387D-91C88905C111}"/>
                </a:ext>
              </a:extLst>
            </p:cNvPr>
            <p:cNvCxnSpPr>
              <a:cxnSpLocks/>
            </p:cNvCxnSpPr>
            <p:nvPr/>
          </p:nvCxnSpPr>
          <p:spPr>
            <a:xfrm>
              <a:off x="4266387" y="4638744"/>
              <a:ext cx="8287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7" name="Gerade Verbindung mit Pfeil 66">
              <a:extLst>
                <a:ext uri="{FF2B5EF4-FFF2-40B4-BE49-F238E27FC236}">
                  <a16:creationId xmlns:a16="http://schemas.microsoft.com/office/drawing/2014/main" id="{52EBED5C-5269-D8A8-38F3-36223FBD91C2}"/>
                </a:ext>
              </a:extLst>
            </p:cNvPr>
            <p:cNvCxnSpPr>
              <a:cxnSpLocks/>
            </p:cNvCxnSpPr>
            <p:nvPr/>
          </p:nvCxnSpPr>
          <p:spPr>
            <a:xfrm>
              <a:off x="3670899" y="5055701"/>
              <a:ext cx="0" cy="72457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B882DA6E-3B53-ED2D-141E-29561170BDDF}"/>
                </a:ext>
              </a:extLst>
            </p:cNvPr>
            <p:cNvSpPr txBox="1"/>
            <p:nvPr/>
          </p:nvSpPr>
          <p:spPr>
            <a:xfrm>
              <a:off x="4526720" y="4831544"/>
              <a:ext cx="309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Comic Sans MS" panose="030F0902030302020204" pitchFamily="66" charset="0"/>
                </a:rPr>
                <a:t>3</a:t>
              </a:r>
            </a:p>
          </p:txBody>
        </p:sp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0C491191-F8BB-4E8A-9659-21334C661E3A}"/>
                </a:ext>
              </a:extLst>
            </p:cNvPr>
            <p:cNvSpPr txBox="1"/>
            <p:nvPr/>
          </p:nvSpPr>
          <p:spPr>
            <a:xfrm>
              <a:off x="5140691" y="4831544"/>
              <a:ext cx="309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Comic Sans MS" panose="030F0902030302020204" pitchFamily="66" charset="0"/>
                </a:rPr>
                <a:t>6</a:t>
              </a: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C98AB0E8-56E5-A6CD-403E-155854535D77}"/>
                </a:ext>
              </a:extLst>
            </p:cNvPr>
            <p:cNvSpPr txBox="1"/>
            <p:nvPr/>
          </p:nvSpPr>
          <p:spPr>
            <a:xfrm>
              <a:off x="3931157" y="4831544"/>
              <a:ext cx="309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Comic Sans MS" panose="030F0902030302020204" pitchFamily="66" charset="0"/>
                </a:rPr>
                <a:t>0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69293449-0EC2-FF18-6746-98DB391F6401}"/>
                </a:ext>
              </a:extLst>
            </p:cNvPr>
            <p:cNvSpPr txBox="1"/>
            <p:nvPr/>
          </p:nvSpPr>
          <p:spPr>
            <a:xfrm>
              <a:off x="3931157" y="5285798"/>
              <a:ext cx="309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Comic Sans MS" panose="030F0902030302020204" pitchFamily="66" charset="0"/>
                </a:rPr>
                <a:t>5</a:t>
              </a: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880A237C-9C0D-DA40-3E69-10DC58164CEC}"/>
                </a:ext>
              </a:extLst>
            </p:cNvPr>
            <p:cNvSpPr txBox="1"/>
            <p:nvPr/>
          </p:nvSpPr>
          <p:spPr>
            <a:xfrm>
              <a:off x="4540068" y="5285798"/>
              <a:ext cx="309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Comic Sans MS" panose="030F0902030302020204" pitchFamily="66" charset="0"/>
                </a:rPr>
                <a:t>8</a:t>
              </a:r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381AF8ED-B43E-A36B-3B83-2A288C9CB600}"/>
                </a:ext>
              </a:extLst>
            </p:cNvPr>
            <p:cNvSpPr txBox="1"/>
            <p:nvPr/>
          </p:nvSpPr>
          <p:spPr>
            <a:xfrm>
              <a:off x="5109337" y="5285798"/>
              <a:ext cx="3722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Comic Sans MS" panose="030F0902030302020204" pitchFamily="66" charset="0"/>
                </a:rPr>
                <a:t>11</a:t>
              </a:r>
            </a:p>
          </p:txBody>
        </p: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0AE98068-BAD5-F65E-FB1D-E7E770CEC2B4}"/>
                </a:ext>
              </a:extLst>
            </p:cNvPr>
            <p:cNvSpPr txBox="1"/>
            <p:nvPr/>
          </p:nvSpPr>
          <p:spPr>
            <a:xfrm>
              <a:off x="3891675" y="5750755"/>
              <a:ext cx="3885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Comic Sans MS" panose="030F0902030302020204" pitchFamily="66" charset="0"/>
                </a:rPr>
                <a:t>10</a:t>
              </a:r>
            </a:p>
          </p:txBody>
        </p: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0ED21A2D-B737-0F0B-2A6B-1D39767C189B}"/>
                </a:ext>
              </a:extLst>
            </p:cNvPr>
            <p:cNvSpPr txBox="1"/>
            <p:nvPr/>
          </p:nvSpPr>
          <p:spPr>
            <a:xfrm>
              <a:off x="4500755" y="5750755"/>
              <a:ext cx="3881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Comic Sans MS" panose="030F0902030302020204" pitchFamily="66" charset="0"/>
                </a:rPr>
                <a:t>13</a:t>
              </a:r>
            </a:p>
          </p:txBody>
        </p: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AE431751-8A3A-F32B-4A74-56A0E1B44F43}"/>
                </a:ext>
              </a:extLst>
            </p:cNvPr>
            <p:cNvSpPr txBox="1"/>
            <p:nvPr/>
          </p:nvSpPr>
          <p:spPr>
            <a:xfrm>
              <a:off x="5097811" y="5750755"/>
              <a:ext cx="4486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Comic Sans MS" panose="030F0902030302020204" pitchFamily="66" charset="0"/>
                </a:rPr>
                <a:t>16</a:t>
              </a:r>
            </a:p>
          </p:txBody>
        </p: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D2C4F49D-5C66-EAEF-EAB5-3F0B7132F824}"/>
                </a:ext>
              </a:extLst>
            </p:cNvPr>
            <p:cNvSpPr txBox="1"/>
            <p:nvPr/>
          </p:nvSpPr>
          <p:spPr>
            <a:xfrm>
              <a:off x="4475996" y="4380996"/>
              <a:ext cx="4129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Comic Sans MS" panose="030F0902030302020204" pitchFamily="66" charset="0"/>
                </a:rPr>
                <a:t>+3</a:t>
              </a:r>
            </a:p>
          </p:txBody>
        </p:sp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8F111FDF-126A-617A-C27A-65ABA68D1798}"/>
                </a:ext>
              </a:extLst>
            </p:cNvPr>
            <p:cNvSpPr txBox="1"/>
            <p:nvPr/>
          </p:nvSpPr>
          <p:spPr>
            <a:xfrm>
              <a:off x="3322433" y="5253529"/>
              <a:ext cx="4418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Comic Sans MS" panose="030F0902030302020204" pitchFamily="66" charset="0"/>
                </a:rPr>
                <a:t>+5</a:t>
              </a:r>
            </a:p>
          </p:txBody>
        </p:sp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F2192B6A-56DB-E755-8808-8866AE62B7F5}"/>
              </a:ext>
            </a:extLst>
          </p:cNvPr>
          <p:cNvGrpSpPr/>
          <p:nvPr/>
        </p:nvGrpSpPr>
        <p:grpSpPr>
          <a:xfrm>
            <a:off x="3964446" y="1046909"/>
            <a:ext cx="1983794" cy="1801688"/>
            <a:chOff x="6052108" y="4261376"/>
            <a:chExt cx="1983794" cy="1801688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35B6E6FD-ACF6-23B1-8782-3202EF064092}"/>
                </a:ext>
              </a:extLst>
            </p:cNvPr>
            <p:cNvSpPr txBox="1"/>
            <p:nvPr/>
          </p:nvSpPr>
          <p:spPr>
            <a:xfrm>
              <a:off x="7613045" y="4641089"/>
              <a:ext cx="422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omic Sans MS" panose="030F0902030302020204" pitchFamily="66" charset="0"/>
                </a:rPr>
                <a:t>8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5F0E12D6-ECE2-4245-7529-CB8A30ED45E3}"/>
                </a:ext>
              </a:extLst>
            </p:cNvPr>
            <p:cNvSpPr txBox="1"/>
            <p:nvPr/>
          </p:nvSpPr>
          <p:spPr>
            <a:xfrm>
              <a:off x="6116666" y="4648177"/>
              <a:ext cx="422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omic Sans MS" panose="030F0902030302020204" pitchFamily="66" charset="0"/>
                </a:rPr>
                <a:t>9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7DAED08F-CE2E-94A6-3E6D-1199395B411D}"/>
                </a:ext>
              </a:extLst>
            </p:cNvPr>
            <p:cNvSpPr txBox="1"/>
            <p:nvPr/>
          </p:nvSpPr>
          <p:spPr>
            <a:xfrm>
              <a:off x="6841159" y="5693732"/>
              <a:ext cx="422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omic Sans MS" panose="030F0902030302020204" pitchFamily="66" charset="0"/>
                </a:rPr>
                <a:t>11</a:t>
              </a:r>
            </a:p>
          </p:txBody>
        </p:sp>
        <p:sp>
          <p:nvSpPr>
            <p:cNvPr id="83" name="Dreieck 82">
              <a:extLst>
                <a:ext uri="{FF2B5EF4-FFF2-40B4-BE49-F238E27FC236}">
                  <a16:creationId xmlns:a16="http://schemas.microsoft.com/office/drawing/2014/main" id="{43DBAC0B-6A24-423D-FDB5-8D86459DA503}"/>
                </a:ext>
              </a:extLst>
            </p:cNvPr>
            <p:cNvSpPr/>
            <p:nvPr/>
          </p:nvSpPr>
          <p:spPr>
            <a:xfrm>
              <a:off x="6224770" y="4261376"/>
              <a:ext cx="1623567" cy="1351458"/>
            </a:xfrm>
            <a:prstGeom prst="triangl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5" name="Gerade Verbindung 84">
              <a:extLst>
                <a:ext uri="{FF2B5EF4-FFF2-40B4-BE49-F238E27FC236}">
                  <a16:creationId xmlns:a16="http://schemas.microsoft.com/office/drawing/2014/main" id="{7DDC5A63-F626-A77C-F010-7423085919EC}"/>
                </a:ext>
              </a:extLst>
            </p:cNvPr>
            <p:cNvCxnSpPr>
              <a:cxnSpLocks/>
              <a:stCxn id="83" idx="1"/>
            </p:cNvCxnSpPr>
            <p:nvPr/>
          </p:nvCxnSpPr>
          <p:spPr>
            <a:xfrm>
              <a:off x="6630662" y="4937105"/>
              <a:ext cx="404551" cy="22565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Gerade Verbindung 85">
              <a:extLst>
                <a:ext uri="{FF2B5EF4-FFF2-40B4-BE49-F238E27FC236}">
                  <a16:creationId xmlns:a16="http://schemas.microsoft.com/office/drawing/2014/main" id="{3D745137-3ED4-23F2-0F67-C629188E4737}"/>
                </a:ext>
              </a:extLst>
            </p:cNvPr>
            <p:cNvCxnSpPr>
              <a:cxnSpLocks/>
            </p:cNvCxnSpPr>
            <p:nvPr/>
          </p:nvCxnSpPr>
          <p:spPr>
            <a:xfrm>
              <a:off x="7033018" y="5153891"/>
              <a:ext cx="0" cy="458943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0" name="Gerade Verbindung 89">
              <a:extLst>
                <a:ext uri="{FF2B5EF4-FFF2-40B4-BE49-F238E27FC236}">
                  <a16:creationId xmlns:a16="http://schemas.microsoft.com/office/drawing/2014/main" id="{047F9A0C-B34F-27C7-082D-C390B862722B}"/>
                </a:ext>
              </a:extLst>
            </p:cNvPr>
            <p:cNvCxnSpPr>
              <a:cxnSpLocks/>
              <a:endCxn id="83" idx="5"/>
            </p:cNvCxnSpPr>
            <p:nvPr/>
          </p:nvCxnSpPr>
          <p:spPr>
            <a:xfrm flipV="1">
              <a:off x="7030824" y="4937105"/>
              <a:ext cx="411621" cy="22565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4" name="Gerade Verbindung 93">
              <a:extLst>
                <a:ext uri="{FF2B5EF4-FFF2-40B4-BE49-F238E27FC236}">
                  <a16:creationId xmlns:a16="http://schemas.microsoft.com/office/drawing/2014/main" id="{D950FD00-8F0B-F3FB-1ABC-A7C652454578}"/>
                </a:ext>
              </a:extLst>
            </p:cNvPr>
            <p:cNvCxnSpPr>
              <a:cxnSpLocks/>
            </p:cNvCxnSpPr>
            <p:nvPr/>
          </p:nvCxnSpPr>
          <p:spPr>
            <a:xfrm>
              <a:off x="6829163" y="5966885"/>
              <a:ext cx="415727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7" name="Gerade Verbindung 96">
              <a:extLst>
                <a:ext uri="{FF2B5EF4-FFF2-40B4-BE49-F238E27FC236}">
                  <a16:creationId xmlns:a16="http://schemas.microsoft.com/office/drawing/2014/main" id="{098E7AA2-6E62-94C1-839B-05CAB6C328FD}"/>
                </a:ext>
              </a:extLst>
            </p:cNvPr>
            <p:cNvCxnSpPr>
              <a:cxnSpLocks/>
            </p:cNvCxnSpPr>
            <p:nvPr/>
          </p:nvCxnSpPr>
          <p:spPr>
            <a:xfrm>
              <a:off x="7557912" y="4908876"/>
              <a:ext cx="415727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8" name="Gerade Verbindung 97">
              <a:extLst>
                <a:ext uri="{FF2B5EF4-FFF2-40B4-BE49-F238E27FC236}">
                  <a16:creationId xmlns:a16="http://schemas.microsoft.com/office/drawing/2014/main" id="{A72DA287-80AF-9D1B-FF73-99C9FAD2C8A4}"/>
                </a:ext>
              </a:extLst>
            </p:cNvPr>
            <p:cNvCxnSpPr>
              <a:cxnSpLocks/>
            </p:cNvCxnSpPr>
            <p:nvPr/>
          </p:nvCxnSpPr>
          <p:spPr>
            <a:xfrm>
              <a:off x="6052108" y="4915536"/>
              <a:ext cx="415727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4918F4B2-7EB3-7878-F322-A6EDF553C952}"/>
                </a:ext>
              </a:extLst>
            </p:cNvPr>
            <p:cNvSpPr txBox="1"/>
            <p:nvPr/>
          </p:nvSpPr>
          <p:spPr>
            <a:xfrm>
              <a:off x="6883717" y="4676166"/>
              <a:ext cx="422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omic Sans MS" panose="030F0902030302020204" pitchFamily="66" charset="0"/>
                </a:rPr>
                <a:t>3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CF073576-AF5A-FF14-A4D4-D081FF4197FA}"/>
                </a:ext>
              </a:extLst>
            </p:cNvPr>
            <p:cNvSpPr txBox="1"/>
            <p:nvPr/>
          </p:nvSpPr>
          <p:spPr>
            <a:xfrm>
              <a:off x="7190109" y="5174325"/>
              <a:ext cx="422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omic Sans MS" panose="030F0902030302020204" pitchFamily="66" charset="0"/>
                </a:rPr>
                <a:t>5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2B58159-128F-D2C8-2B85-C1A3F73C8CD2}"/>
                </a:ext>
              </a:extLst>
            </p:cNvPr>
            <p:cNvSpPr txBox="1"/>
            <p:nvPr/>
          </p:nvSpPr>
          <p:spPr>
            <a:xfrm>
              <a:off x="6620383" y="5174325"/>
              <a:ext cx="422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omic Sans MS" panose="030F0902030302020204" pitchFamily="66" charset="0"/>
                </a:rPr>
                <a:t>6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7430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Abgerundetes Rechteck 139">
            <a:extLst>
              <a:ext uri="{FF2B5EF4-FFF2-40B4-BE49-F238E27FC236}">
                <a16:creationId xmlns:a16="http://schemas.microsoft.com/office/drawing/2014/main" id="{921C3479-C194-C37B-4D73-526E42A75D86}"/>
              </a:ext>
            </a:extLst>
          </p:cNvPr>
          <p:cNvSpPr/>
          <p:nvPr/>
        </p:nvSpPr>
        <p:spPr>
          <a:xfrm>
            <a:off x="6775722" y="2443748"/>
            <a:ext cx="2772000" cy="972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702030302020204" pitchFamily="66" charset="0"/>
            </a:endParaRPr>
          </a:p>
        </p:txBody>
      </p:sp>
      <p:sp>
        <p:nvSpPr>
          <p:cNvPr id="233" name="Textfeld 232">
            <a:extLst>
              <a:ext uri="{FF2B5EF4-FFF2-40B4-BE49-F238E27FC236}">
                <a16:creationId xmlns:a16="http://schemas.microsoft.com/office/drawing/2014/main" id="{F4DCC52F-AC14-F2CA-01F3-45DE2EFBA505}"/>
              </a:ext>
            </a:extLst>
          </p:cNvPr>
          <p:cNvSpPr txBox="1"/>
          <p:nvPr/>
        </p:nvSpPr>
        <p:spPr>
          <a:xfrm>
            <a:off x="6961236" y="2562401"/>
            <a:ext cx="1951819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702030302020204" pitchFamily="66" charset="0"/>
              </a:rPr>
              <a:t>die Umkehraufgabe</a:t>
            </a:r>
            <a:endParaRPr lang="de-DE" sz="2000" dirty="0">
              <a:solidFill>
                <a:srgbClr val="6FBECA"/>
              </a:solidFill>
              <a:latin typeface="Comic Sans MS" panose="030F0702030302020204" pitchFamily="66" charset="0"/>
            </a:endParaRPr>
          </a:p>
        </p:txBody>
      </p:sp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3684744" y="2449465"/>
            <a:ext cx="2772000" cy="972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702030302020204" pitchFamily="66" charset="0"/>
            </a:endParaRPr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E01F0060-BB87-B176-CF37-B6A75CDBA54E}"/>
              </a:ext>
            </a:extLst>
          </p:cNvPr>
          <p:cNvSpPr txBox="1"/>
          <p:nvPr/>
        </p:nvSpPr>
        <p:spPr>
          <a:xfrm>
            <a:off x="3851656" y="2587143"/>
            <a:ext cx="19501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702030302020204" pitchFamily="66" charset="0"/>
              </a:rPr>
              <a:t>die Tauschaufgabe</a:t>
            </a:r>
            <a:endParaRPr lang="de-DE" sz="2000" dirty="0">
              <a:solidFill>
                <a:srgbClr val="6FBECA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4CF5302-A813-9CE9-3336-922CF0B8C161}"/>
              </a:ext>
            </a:extLst>
          </p:cNvPr>
          <p:cNvGrpSpPr/>
          <p:nvPr/>
        </p:nvGrpSpPr>
        <p:grpSpPr>
          <a:xfrm>
            <a:off x="4403086" y="1222260"/>
            <a:ext cx="1180178" cy="1200329"/>
            <a:chOff x="3102862" y="4386803"/>
            <a:chExt cx="1180178" cy="1200329"/>
          </a:xfrm>
        </p:grpSpPr>
        <p:sp>
          <p:nvSpPr>
            <p:cNvPr id="255" name="Textfeld 254">
              <a:extLst>
                <a:ext uri="{FF2B5EF4-FFF2-40B4-BE49-F238E27FC236}">
                  <a16:creationId xmlns:a16="http://schemas.microsoft.com/office/drawing/2014/main" id="{046C0026-D83A-DD34-5797-04C20FD49F04}"/>
                </a:ext>
              </a:extLst>
            </p:cNvPr>
            <p:cNvSpPr txBox="1"/>
            <p:nvPr/>
          </p:nvSpPr>
          <p:spPr>
            <a:xfrm>
              <a:off x="3102862" y="4386803"/>
              <a:ext cx="11801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omic Sans MS" panose="030F0702030302020204" pitchFamily="66" charset="0"/>
                </a:rPr>
                <a:t>5 + 3 = 8</a:t>
              </a:r>
            </a:p>
            <a:p>
              <a:endParaRPr lang="de-DE" dirty="0">
                <a:latin typeface="Comic Sans MS" panose="030F0702030302020204" pitchFamily="66" charset="0"/>
              </a:endParaRPr>
            </a:p>
            <a:p>
              <a:endParaRPr lang="de-DE" dirty="0">
                <a:latin typeface="Comic Sans MS" panose="030F0702030302020204" pitchFamily="66" charset="0"/>
              </a:endParaRPr>
            </a:p>
            <a:p>
              <a:r>
                <a:rPr lang="de-DE" dirty="0">
                  <a:latin typeface="Comic Sans MS" panose="030F0702030302020204" pitchFamily="66" charset="0"/>
                </a:rPr>
                <a:t>3 + 5 = 8</a:t>
              </a:r>
            </a:p>
          </p:txBody>
        </p:sp>
        <p:cxnSp>
          <p:nvCxnSpPr>
            <p:cNvPr id="65" name="Gerade Verbindung mit Pfeil 64">
              <a:extLst>
                <a:ext uri="{FF2B5EF4-FFF2-40B4-BE49-F238E27FC236}">
                  <a16:creationId xmlns:a16="http://schemas.microsoft.com/office/drawing/2014/main" id="{B5B3D04D-6D45-6881-6A6E-5DEA41AB747B}"/>
                </a:ext>
              </a:extLst>
            </p:cNvPr>
            <p:cNvCxnSpPr/>
            <p:nvPr/>
          </p:nvCxnSpPr>
          <p:spPr>
            <a:xfrm>
              <a:off x="3290252" y="4688887"/>
              <a:ext cx="307910" cy="5318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mit Pfeil 66">
              <a:extLst>
                <a:ext uri="{FF2B5EF4-FFF2-40B4-BE49-F238E27FC236}">
                  <a16:creationId xmlns:a16="http://schemas.microsoft.com/office/drawing/2014/main" id="{22F90D10-7263-24B7-334A-56561097F5C7}"/>
                </a:ext>
              </a:extLst>
            </p:cNvPr>
            <p:cNvCxnSpPr/>
            <p:nvPr/>
          </p:nvCxnSpPr>
          <p:spPr>
            <a:xfrm flipH="1">
              <a:off x="3290252" y="4688887"/>
              <a:ext cx="307910" cy="5318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C03A3FE-961F-3CF8-64DC-6CFFA8540FD4}"/>
              </a:ext>
            </a:extLst>
          </p:cNvPr>
          <p:cNvGrpSpPr/>
          <p:nvPr/>
        </p:nvGrpSpPr>
        <p:grpSpPr>
          <a:xfrm>
            <a:off x="7603193" y="1166664"/>
            <a:ext cx="1180178" cy="1200329"/>
            <a:chOff x="4579291" y="1169968"/>
            <a:chExt cx="1180178" cy="1200329"/>
          </a:xfrm>
        </p:grpSpPr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425896DE-3A7C-FE3D-A487-F7D0CB1B0D9B}"/>
                </a:ext>
              </a:extLst>
            </p:cNvPr>
            <p:cNvSpPr txBox="1"/>
            <p:nvPr/>
          </p:nvSpPr>
          <p:spPr>
            <a:xfrm>
              <a:off x="4579291" y="1169968"/>
              <a:ext cx="11801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omic Sans MS" panose="030F0702030302020204" pitchFamily="66" charset="0"/>
                </a:rPr>
                <a:t>5 + 3 = 8</a:t>
              </a:r>
            </a:p>
            <a:p>
              <a:endParaRPr lang="de-DE" dirty="0">
                <a:latin typeface="Comic Sans MS" panose="030F0702030302020204" pitchFamily="66" charset="0"/>
              </a:endParaRPr>
            </a:p>
            <a:p>
              <a:endParaRPr lang="de-DE" dirty="0">
                <a:latin typeface="Comic Sans MS" panose="030F0702030302020204" pitchFamily="66" charset="0"/>
              </a:endParaRPr>
            </a:p>
            <a:p>
              <a:r>
                <a:rPr lang="de-DE" dirty="0">
                  <a:latin typeface="Comic Sans MS" panose="030F0702030302020204" pitchFamily="66" charset="0"/>
                </a:rPr>
                <a:t>8 - 3 = 5</a:t>
              </a:r>
            </a:p>
          </p:txBody>
        </p:sp>
        <p:cxnSp>
          <p:nvCxnSpPr>
            <p:cNvPr id="77" name="Gerade Verbindung mit Pfeil 76">
              <a:extLst>
                <a:ext uri="{FF2B5EF4-FFF2-40B4-BE49-F238E27FC236}">
                  <a16:creationId xmlns:a16="http://schemas.microsoft.com/office/drawing/2014/main" id="{EF2B1B7B-97CD-B9F1-2E3A-51E1CAE67256}"/>
                </a:ext>
              </a:extLst>
            </p:cNvPr>
            <p:cNvCxnSpPr>
              <a:cxnSpLocks/>
            </p:cNvCxnSpPr>
            <p:nvPr/>
          </p:nvCxnSpPr>
          <p:spPr>
            <a:xfrm>
              <a:off x="4766638" y="1452724"/>
              <a:ext cx="653143" cy="5892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mit Pfeil 78">
              <a:extLst>
                <a:ext uri="{FF2B5EF4-FFF2-40B4-BE49-F238E27FC236}">
                  <a16:creationId xmlns:a16="http://schemas.microsoft.com/office/drawing/2014/main" id="{B142D34B-5BFA-F756-6F54-DA49FE1AC6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66638" y="1452724"/>
              <a:ext cx="653143" cy="5892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Abgerundetes Rechteck 101">
            <a:extLst>
              <a:ext uri="{FF2B5EF4-FFF2-40B4-BE49-F238E27FC236}">
                <a16:creationId xmlns:a16="http://schemas.microsoft.com/office/drawing/2014/main" id="{4283EAAA-8D9D-B2A0-468E-9D3D8E9CAC7D}"/>
              </a:ext>
            </a:extLst>
          </p:cNvPr>
          <p:cNvSpPr/>
          <p:nvPr/>
        </p:nvSpPr>
        <p:spPr>
          <a:xfrm>
            <a:off x="437170" y="2452096"/>
            <a:ext cx="2772000" cy="972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702030302020204" pitchFamily="66" charset="0"/>
            </a:endParaRP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61101C50-0EEA-3689-A791-927A94B85B13}"/>
              </a:ext>
            </a:extLst>
          </p:cNvPr>
          <p:cNvSpPr txBox="1"/>
          <p:nvPr/>
        </p:nvSpPr>
        <p:spPr>
          <a:xfrm>
            <a:off x="582580" y="2559196"/>
            <a:ext cx="2040014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702030302020204" pitchFamily="66" charset="0"/>
              </a:rPr>
              <a:t>die Aufgabenfamilie</a:t>
            </a:r>
            <a:endParaRPr lang="de-DE" sz="2000" dirty="0">
              <a:solidFill>
                <a:srgbClr val="6FBECA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C3C0E45-CB7D-BE62-FEEC-19255E12069A}"/>
              </a:ext>
            </a:extLst>
          </p:cNvPr>
          <p:cNvGrpSpPr/>
          <p:nvPr/>
        </p:nvGrpSpPr>
        <p:grpSpPr>
          <a:xfrm>
            <a:off x="524942" y="1112148"/>
            <a:ext cx="2596455" cy="1278799"/>
            <a:chOff x="366201" y="1142791"/>
            <a:chExt cx="2596455" cy="1278799"/>
          </a:xfrm>
        </p:grpSpPr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A207153D-8FC5-F6C0-8749-FDF2999009EA}"/>
                </a:ext>
              </a:extLst>
            </p:cNvPr>
            <p:cNvSpPr txBox="1"/>
            <p:nvPr/>
          </p:nvSpPr>
          <p:spPr>
            <a:xfrm>
              <a:off x="1462317" y="1142791"/>
              <a:ext cx="406136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rgbClr val="ED9107"/>
                  </a:solidFill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89" name="Textfeld 88">
              <a:extLst>
                <a:ext uri="{FF2B5EF4-FFF2-40B4-BE49-F238E27FC236}">
                  <a16:creationId xmlns:a16="http://schemas.microsoft.com/office/drawing/2014/main" id="{E254CE3A-969A-CDED-8FC6-D9B4E5A1DF73}"/>
                </a:ext>
              </a:extLst>
            </p:cNvPr>
            <p:cNvSpPr txBox="1"/>
            <p:nvPr/>
          </p:nvSpPr>
          <p:spPr>
            <a:xfrm>
              <a:off x="366201" y="1775259"/>
              <a:ext cx="2596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omic Sans MS" panose="030F0702030302020204" pitchFamily="66" charset="0"/>
                </a:rPr>
                <a:t>5 + 3 = </a:t>
              </a:r>
              <a:r>
                <a:rPr lang="de-DE" dirty="0">
                  <a:solidFill>
                    <a:srgbClr val="ED9107"/>
                  </a:solidFill>
                  <a:latin typeface="Comic Sans MS" panose="030F0702030302020204" pitchFamily="66" charset="0"/>
                </a:rPr>
                <a:t>8</a:t>
              </a:r>
              <a:r>
                <a:rPr lang="de-DE" dirty="0">
                  <a:latin typeface="Comic Sans MS" panose="030F0702030302020204" pitchFamily="66" charset="0"/>
                </a:rPr>
                <a:t>	3 + 5 = </a:t>
              </a:r>
              <a:r>
                <a:rPr lang="de-DE" dirty="0">
                  <a:solidFill>
                    <a:srgbClr val="ED9107"/>
                  </a:solidFill>
                  <a:latin typeface="Comic Sans MS" panose="030F0702030302020204" pitchFamily="66" charset="0"/>
                </a:rPr>
                <a:t>8</a:t>
              </a:r>
            </a:p>
            <a:p>
              <a:r>
                <a:rPr lang="de-DE" dirty="0">
                  <a:solidFill>
                    <a:srgbClr val="ED9107"/>
                  </a:solidFill>
                  <a:latin typeface="Comic Sans MS" panose="030F0702030302020204" pitchFamily="66" charset="0"/>
                </a:rPr>
                <a:t>8</a:t>
              </a:r>
              <a:r>
                <a:rPr lang="de-DE" dirty="0">
                  <a:latin typeface="Comic Sans MS" panose="030F0702030302020204" pitchFamily="66" charset="0"/>
                </a:rPr>
                <a:t> - 3 = 5		</a:t>
              </a:r>
              <a:r>
                <a:rPr lang="de-DE" dirty="0">
                  <a:solidFill>
                    <a:srgbClr val="ED9107"/>
                  </a:solidFill>
                  <a:latin typeface="Comic Sans MS" panose="030F0702030302020204" pitchFamily="66" charset="0"/>
                </a:rPr>
                <a:t>8</a:t>
              </a:r>
              <a:r>
                <a:rPr lang="de-DE" dirty="0">
                  <a:latin typeface="Comic Sans MS" panose="030F0702030302020204" pitchFamily="66" charset="0"/>
                </a:rPr>
                <a:t> - 5 = 3 </a:t>
              </a:r>
            </a:p>
          </p:txBody>
        </p:sp>
      </p:grp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3400DF3-1AE5-25BE-4D5F-D0C3C4F40C2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7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017526" y="202186"/>
            <a:ext cx="487363" cy="487363"/>
          </a:xfrm>
          <a:prstGeom prst="rect">
            <a:avLst/>
          </a:prstGeom>
        </p:spPr>
      </p:pic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2133C65-0B33-96D1-840F-B5D67490DFA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737159" y="2665672"/>
            <a:ext cx="468000" cy="468000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81C125E3-271B-8486-8287-01990193E9D3}"/>
              </a:ext>
            </a:extLst>
          </p:cNvPr>
          <p:cNvGrpSpPr/>
          <p:nvPr/>
        </p:nvGrpSpPr>
        <p:grpSpPr>
          <a:xfrm>
            <a:off x="814984" y="4776210"/>
            <a:ext cx="3024000" cy="972000"/>
            <a:chOff x="3412225" y="5452924"/>
            <a:chExt cx="3024000" cy="972000"/>
          </a:xfrm>
        </p:grpSpPr>
        <p:sp>
          <p:nvSpPr>
            <p:cNvPr id="102" name="Abgerundetes Rechteck 101">
              <a:extLst>
                <a:ext uri="{FF2B5EF4-FFF2-40B4-BE49-F238E27FC236}">
                  <a16:creationId xmlns:a16="http://schemas.microsoft.com/office/drawing/2014/main" id="{6C7BA19B-A809-F895-56D3-33703E968997}"/>
                </a:ext>
              </a:extLst>
            </p:cNvPr>
            <p:cNvSpPr/>
            <p:nvPr/>
          </p:nvSpPr>
          <p:spPr>
            <a:xfrm>
              <a:off x="3412225" y="5452924"/>
              <a:ext cx="3024000" cy="972000"/>
            </a:xfrm>
            <a:prstGeom prst="roundRect">
              <a:avLst>
                <a:gd name="adj" fmla="val 10594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E2F0FD4A-6B1D-7E17-29D7-8147278D25DA}"/>
                </a:ext>
              </a:extLst>
            </p:cNvPr>
            <p:cNvSpPr txBox="1"/>
            <p:nvPr/>
          </p:nvSpPr>
          <p:spPr>
            <a:xfrm>
              <a:off x="3566421" y="5575222"/>
              <a:ext cx="2194569" cy="7150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702030302020204" pitchFamily="66" charset="0"/>
                </a:rPr>
                <a:t>die Nachbaraufgaben</a:t>
              </a:r>
              <a:endParaRPr lang="de-DE" sz="2000" dirty="0">
                <a:solidFill>
                  <a:srgbClr val="6FBECA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0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0B34159A-1D84-58F2-39A3-F12A7AA15A2A}"/>
                </a:ext>
              </a:extLst>
            </p:cNvPr>
            <p:cNvPicPr>
              <a:picLocks noChangeAspect="1"/>
            </p:cNvPicPr>
            <p:nvPr>
              <a:audioFile r:link="rId10"/>
              <p:extLst>
                <p:ext uri="{DAA4B4D4-6D71-4841-9C94-3DE7FCFB9230}">
                  <p14:media xmlns:p14="http://schemas.microsoft.com/office/powerpoint/2010/main" r:embed="rId9"/>
                </p:ext>
              </p:extLst>
            </p:nvPr>
          </p:nvPicPr>
          <p:blipFill>
            <a:blip r:embed="rId12"/>
            <a:stretch>
              <a:fillRect/>
            </a:stretch>
          </p:blipFill>
          <p:spPr>
            <a:xfrm>
              <a:off x="5853662" y="5697384"/>
              <a:ext cx="468000" cy="468000"/>
            </a:xfrm>
            <a:prstGeom prst="rect">
              <a:avLst/>
            </a:prstGeom>
          </p:spPr>
        </p:pic>
      </p:grpSp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486E3AE-65C6-986A-1DF5-5283785FB96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958319" y="2652485"/>
            <a:ext cx="468000" cy="468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C1C8585-10F9-8557-C056-26C30CAED1C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78974" y="2691784"/>
            <a:ext cx="468000" cy="468000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69196100-7D15-79F7-13BD-B662729C468F}"/>
              </a:ext>
            </a:extLst>
          </p:cNvPr>
          <p:cNvSpPr/>
          <p:nvPr/>
        </p:nvSpPr>
        <p:spPr>
          <a:xfrm>
            <a:off x="-125727" y="141889"/>
            <a:ext cx="738693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Verwandte Aufgaben Addition und Subtraktion</a:t>
            </a:r>
          </a:p>
        </p:txBody>
      </p:sp>
      <p:graphicFrame>
        <p:nvGraphicFramePr>
          <p:cNvPr id="2" name="Tabelle 56">
            <a:extLst>
              <a:ext uri="{FF2B5EF4-FFF2-40B4-BE49-F238E27FC236}">
                <a16:creationId xmlns:a16="http://schemas.microsoft.com/office/drawing/2014/main" id="{03AECEA7-FDE5-1459-75AA-08C9FC040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034700"/>
              </p:ext>
            </p:extLst>
          </p:nvPr>
        </p:nvGraphicFramePr>
        <p:xfrm>
          <a:off x="5561145" y="3981652"/>
          <a:ext cx="2376000" cy="2376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302346443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51971972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768005042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Comic Sans MS" panose="030F0902030302020204" pitchFamily="66" charset="0"/>
                        </a:rPr>
                        <a:t> 4 + 4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Comic Sans MS" panose="030F0902030302020204" pitchFamily="66" charset="0"/>
                        </a:rPr>
                        <a:t> 4 + 5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Comic Sans MS" panose="030F0902030302020204" pitchFamily="66" charset="0"/>
                        </a:rPr>
                        <a:t> 4 + 6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497716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Comic Sans MS" panose="030F0902030302020204" pitchFamily="66" charset="0"/>
                        </a:rPr>
                        <a:t> 5 + 4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Comic Sans MS" panose="030F0902030302020204" pitchFamily="66" charset="0"/>
                        </a:rPr>
                        <a:t> 5 + 5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Comic Sans MS" panose="030F0902030302020204" pitchFamily="66" charset="0"/>
                        </a:rPr>
                        <a:t> 5 + 6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72345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Comic Sans MS" panose="030F0902030302020204" pitchFamily="66" charset="0"/>
                        </a:rPr>
                        <a:t> 6 + 4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Comic Sans MS" panose="030F0902030302020204" pitchFamily="66" charset="0"/>
                        </a:rPr>
                        <a:t> 6 + 5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Comic Sans MS" panose="030F0902030302020204" pitchFamily="66" charset="0"/>
                        </a:rPr>
                        <a:t> 6 + 6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5090553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54AA599C-A7FD-AB23-EA5B-9D967D1D8107}"/>
              </a:ext>
            </a:extLst>
          </p:cNvPr>
          <p:cNvSpPr txBox="1"/>
          <p:nvPr/>
        </p:nvSpPr>
        <p:spPr>
          <a:xfrm>
            <a:off x="4482343" y="5070004"/>
            <a:ext cx="80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omic Sans MS" panose="030F0702030302020204" pitchFamily="66" charset="0"/>
              </a:rPr>
              <a:t>5 + 5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B09C9F-BC9D-8812-EEE7-BAA5EB3E3AA3}"/>
              </a:ext>
            </a:extLst>
          </p:cNvPr>
          <p:cNvSpPr/>
          <p:nvPr/>
        </p:nvSpPr>
        <p:spPr>
          <a:xfrm>
            <a:off x="5567896" y="4776210"/>
            <a:ext cx="774000" cy="77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B61ECB3-8D25-76EE-B328-8A486F64B0B9}"/>
              </a:ext>
            </a:extLst>
          </p:cNvPr>
          <p:cNvSpPr/>
          <p:nvPr/>
        </p:nvSpPr>
        <p:spPr>
          <a:xfrm>
            <a:off x="6362145" y="3996493"/>
            <a:ext cx="774000" cy="77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8F3D6C-9F25-A605-D101-E6CD7D8B9911}"/>
              </a:ext>
            </a:extLst>
          </p:cNvPr>
          <p:cNvSpPr/>
          <p:nvPr/>
        </p:nvSpPr>
        <p:spPr>
          <a:xfrm>
            <a:off x="7156394" y="4770493"/>
            <a:ext cx="774000" cy="77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63B187-7B0A-E7B6-984A-F60028C80154}"/>
              </a:ext>
            </a:extLst>
          </p:cNvPr>
          <p:cNvSpPr/>
          <p:nvPr/>
        </p:nvSpPr>
        <p:spPr>
          <a:xfrm>
            <a:off x="6362145" y="5582308"/>
            <a:ext cx="774000" cy="77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857447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bgerundetes Rechteck 100">
            <a:extLst>
              <a:ext uri="{FF2B5EF4-FFF2-40B4-BE49-F238E27FC236}">
                <a16:creationId xmlns:a16="http://schemas.microsoft.com/office/drawing/2014/main" id="{F63FD5C4-B7CB-CCB3-FA02-CD2A37F5DDC1}"/>
              </a:ext>
            </a:extLst>
          </p:cNvPr>
          <p:cNvSpPr/>
          <p:nvPr/>
        </p:nvSpPr>
        <p:spPr>
          <a:xfrm>
            <a:off x="5201249" y="1658383"/>
            <a:ext cx="3273156" cy="1016093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702030302020204" pitchFamily="66" charset="0"/>
            </a:endParaRPr>
          </a:p>
        </p:txBody>
      </p:sp>
      <p:sp>
        <p:nvSpPr>
          <p:cNvPr id="22" name="Abgerundetes Rechteck 100">
            <a:extLst>
              <a:ext uri="{FF2B5EF4-FFF2-40B4-BE49-F238E27FC236}">
                <a16:creationId xmlns:a16="http://schemas.microsoft.com/office/drawing/2014/main" id="{75943982-9519-2335-232D-3A22E65F41B8}"/>
              </a:ext>
            </a:extLst>
          </p:cNvPr>
          <p:cNvSpPr/>
          <p:nvPr/>
        </p:nvSpPr>
        <p:spPr>
          <a:xfrm>
            <a:off x="1236182" y="1658385"/>
            <a:ext cx="3273156" cy="1016092"/>
          </a:xfrm>
          <a:prstGeom prst="roundRect">
            <a:avLst>
              <a:gd name="adj" fmla="val 593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702030302020204" pitchFamily="66" charset="0"/>
            </a:endParaRP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-125727" y="141889"/>
            <a:ext cx="738693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Verwandte Aufgaben Addition und Subtraktion</a:t>
            </a:r>
          </a:p>
        </p:txBody>
      </p:sp>
      <p:sp>
        <p:nvSpPr>
          <p:cNvPr id="90" name="Abgerundetes Rechteck 100">
            <a:extLst>
              <a:ext uri="{FF2B5EF4-FFF2-40B4-BE49-F238E27FC236}">
                <a16:creationId xmlns:a16="http://schemas.microsoft.com/office/drawing/2014/main" id="{08B1A310-809D-B01D-8DA7-950798A323C5}"/>
              </a:ext>
            </a:extLst>
          </p:cNvPr>
          <p:cNvSpPr/>
          <p:nvPr/>
        </p:nvSpPr>
        <p:spPr>
          <a:xfrm>
            <a:off x="1236182" y="4645859"/>
            <a:ext cx="3273156" cy="1016092"/>
          </a:xfrm>
          <a:prstGeom prst="roundRect">
            <a:avLst>
              <a:gd name="adj" fmla="val 593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702030302020204" pitchFamily="66" charset="0"/>
            </a:endParaRPr>
          </a:p>
        </p:txBody>
      </p:sp>
      <p:sp>
        <p:nvSpPr>
          <p:cNvPr id="91" name="Abgerundetes Rechteck 100">
            <a:extLst>
              <a:ext uri="{FF2B5EF4-FFF2-40B4-BE49-F238E27FC236}">
                <a16:creationId xmlns:a16="http://schemas.microsoft.com/office/drawing/2014/main" id="{10F11597-FBBC-C61F-733D-AAD26ABE5CA8}"/>
              </a:ext>
            </a:extLst>
          </p:cNvPr>
          <p:cNvSpPr/>
          <p:nvPr/>
        </p:nvSpPr>
        <p:spPr>
          <a:xfrm>
            <a:off x="5201249" y="4645858"/>
            <a:ext cx="3273156" cy="1016093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702030302020204" pitchFamily="66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3502B9D-7604-6BD9-EF29-4D9CC28D1A96}"/>
              </a:ext>
            </a:extLst>
          </p:cNvPr>
          <p:cNvSpPr txBox="1"/>
          <p:nvPr/>
        </p:nvSpPr>
        <p:spPr>
          <a:xfrm>
            <a:off x="1429625" y="4781288"/>
            <a:ext cx="2268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702030302020204" pitchFamily="66" charset="0"/>
              </a:rPr>
              <a:t>die </a:t>
            </a:r>
          </a:p>
          <a:p>
            <a:pPr algn="ctr"/>
            <a:r>
              <a:rPr lang="de-DE" dirty="0">
                <a:latin typeface="Comic Sans MS" panose="030F0702030302020204" pitchFamily="66" charset="0"/>
              </a:rPr>
              <a:t>große Aufgabe</a:t>
            </a:r>
            <a:endParaRPr lang="de-DE" sz="2000" dirty="0">
              <a:solidFill>
                <a:srgbClr val="6FBECA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63B33A0-FEF5-6AD2-03E5-36C0593D6144}"/>
              </a:ext>
            </a:extLst>
          </p:cNvPr>
          <p:cNvSpPr txBox="1"/>
          <p:nvPr/>
        </p:nvSpPr>
        <p:spPr>
          <a:xfrm>
            <a:off x="1429626" y="1827270"/>
            <a:ext cx="2268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702030302020204" pitchFamily="66" charset="0"/>
              </a:rPr>
              <a:t>die </a:t>
            </a:r>
          </a:p>
          <a:p>
            <a:pPr algn="ctr"/>
            <a:r>
              <a:rPr lang="de-DE" dirty="0">
                <a:latin typeface="Comic Sans MS" panose="030F0702030302020204" pitchFamily="66" charset="0"/>
              </a:rPr>
              <a:t>kleine Aufgabe</a:t>
            </a:r>
            <a:endParaRPr lang="de-DE" sz="2000" dirty="0">
              <a:solidFill>
                <a:srgbClr val="6FBECA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A0783A5-3F38-BEA1-37BE-F003B2EAC546}"/>
              </a:ext>
            </a:extLst>
          </p:cNvPr>
          <p:cNvSpPr txBox="1"/>
          <p:nvPr/>
        </p:nvSpPr>
        <p:spPr>
          <a:xfrm>
            <a:off x="5363571" y="1827270"/>
            <a:ext cx="2520711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702030302020204" pitchFamily="66" charset="0"/>
              </a:rPr>
              <a:t>die  Verdopplungsaufgabe</a:t>
            </a:r>
            <a:endParaRPr lang="de-DE" sz="2000" dirty="0">
              <a:solidFill>
                <a:srgbClr val="6FBECA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C53AEC9-2295-BB85-DBF6-74D295B320D4}"/>
              </a:ext>
            </a:extLst>
          </p:cNvPr>
          <p:cNvSpPr txBox="1"/>
          <p:nvPr/>
        </p:nvSpPr>
        <p:spPr>
          <a:xfrm>
            <a:off x="5364105" y="4775123"/>
            <a:ext cx="2520177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702030302020204" pitchFamily="66" charset="0"/>
              </a:rPr>
              <a:t>d</a:t>
            </a:r>
            <a:r>
              <a:rPr lang="de-DE">
                <a:latin typeface="Comic Sans MS" panose="030F0702030302020204" pitchFamily="66" charset="0"/>
              </a:rPr>
              <a:t>ie  </a:t>
            </a:r>
            <a:r>
              <a:rPr lang="de-DE" dirty="0">
                <a:latin typeface="Comic Sans MS" panose="030F0702030302020204" pitchFamily="66" charset="0"/>
              </a:rPr>
              <a:t>Halbierungsaufgabe</a:t>
            </a:r>
            <a:endParaRPr lang="de-DE" sz="2000" dirty="0">
              <a:solidFill>
                <a:srgbClr val="6FBECA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61949CC-7E03-23F8-F8E3-1C97737D0CD2}"/>
              </a:ext>
            </a:extLst>
          </p:cNvPr>
          <p:cNvSpPr txBox="1"/>
          <p:nvPr/>
        </p:nvSpPr>
        <p:spPr>
          <a:xfrm>
            <a:off x="5752105" y="2863000"/>
            <a:ext cx="2106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sz="2400" dirty="0">
                <a:latin typeface="Comic Sans MS" panose="030F0702030302020204" pitchFamily="66" charset="0"/>
              </a:rPr>
              <a:t>2 + 2 = 4</a:t>
            </a:r>
          </a:p>
          <a:p>
            <a:endParaRPr lang="de-DE" sz="2400" dirty="0">
              <a:latin typeface="Comic Sans MS" panose="030F0702030302020204" pitchFamily="66" charset="0"/>
            </a:endParaRPr>
          </a:p>
          <a:p>
            <a:endParaRPr lang="de-DE" sz="2400" dirty="0">
              <a:latin typeface="Comic Sans MS" panose="030F0702030302020204" pitchFamily="66" charset="0"/>
            </a:endParaRPr>
          </a:p>
          <a:p>
            <a:r>
              <a:rPr lang="de-DE" sz="2400" dirty="0">
                <a:latin typeface="Comic Sans MS" panose="030F0702030302020204" pitchFamily="66" charset="0"/>
              </a:rPr>
              <a:t> 4 – 2 = 2 </a:t>
            </a:r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3400DF3-1AE5-25BE-4D5F-D0C3C4F40C2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7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017526" y="202186"/>
            <a:ext cx="487363" cy="487363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6E1CED8-29AF-1AA6-DF92-7284EC61E14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831842" y="4942950"/>
            <a:ext cx="468000" cy="468000"/>
          </a:xfrm>
          <a:prstGeom prst="rect">
            <a:avLst/>
          </a:prstGeom>
        </p:spPr>
      </p:pic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01E3ED2-A8D3-30FA-27B0-4B250966959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831842" y="1932429"/>
            <a:ext cx="468000" cy="468000"/>
          </a:xfrm>
          <a:prstGeom prst="rect">
            <a:avLst/>
          </a:prstGeom>
        </p:spPr>
      </p:pic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31E3E9E-052F-B15A-E73D-5878DEE076E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45343" y="1993278"/>
            <a:ext cx="468000" cy="468000"/>
          </a:xfrm>
          <a:prstGeom prst="rect">
            <a:avLst/>
          </a:prstGeom>
        </p:spPr>
      </p:pic>
      <p:pic>
        <p:nvPicPr>
          <p:cNvPr id="1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E3ABD2A-CE3F-D962-3F8E-678969036AB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45343" y="4919904"/>
            <a:ext cx="468000" cy="46800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D34203B1-1C11-CAD8-228F-48190DD90B86}"/>
              </a:ext>
            </a:extLst>
          </p:cNvPr>
          <p:cNvSpPr txBox="1"/>
          <p:nvPr/>
        </p:nvSpPr>
        <p:spPr>
          <a:xfrm>
            <a:off x="1879993" y="2875338"/>
            <a:ext cx="22168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omic Sans MS" panose="030F0702030302020204" pitchFamily="66" charset="0"/>
              </a:rPr>
              <a:t>  </a:t>
            </a:r>
            <a:r>
              <a:rPr lang="de-DE" sz="2400" dirty="0">
                <a:latin typeface="Comic Sans MS" panose="030F0702030302020204" pitchFamily="66" charset="0"/>
              </a:rPr>
              <a:t>5 + 3 =   8</a:t>
            </a:r>
          </a:p>
          <a:p>
            <a:endParaRPr lang="de-DE" sz="2400" dirty="0">
              <a:latin typeface="Comic Sans MS" panose="030F0702030302020204" pitchFamily="66" charset="0"/>
            </a:endParaRPr>
          </a:p>
          <a:p>
            <a:endParaRPr lang="de-DE" sz="2400" dirty="0">
              <a:latin typeface="Comic Sans MS" panose="030F0702030302020204" pitchFamily="66" charset="0"/>
            </a:endParaRPr>
          </a:p>
          <a:p>
            <a:r>
              <a:rPr lang="de-DE" sz="2400" dirty="0">
                <a:latin typeface="Comic Sans MS" panose="030F0702030302020204" pitchFamily="66" charset="0"/>
              </a:rPr>
              <a:t>15 + 3 =  18</a:t>
            </a:r>
          </a:p>
        </p:txBody>
      </p:sp>
    </p:spTree>
    <p:extLst>
      <p:ext uri="{BB962C8B-B14F-4D97-AF65-F5344CB8AC3E}">
        <p14:creationId xmlns:p14="http://schemas.microsoft.com/office/powerpoint/2010/main" val="18166863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195</Words>
  <Application>Microsoft Macintosh PowerPoint</Application>
  <PresentationFormat>A4-Papier (210 x 297 mm)</PresentationFormat>
  <Paragraphs>78</Paragraphs>
  <Slides>3</Slides>
  <Notes>0</Notes>
  <HiddenSlides>0</HiddenSlides>
  <MMClips>16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Comic Sans MS</vt:lpstr>
      <vt:lpstr>Grundschrift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70</cp:revision>
  <cp:lastPrinted>2022-05-18T12:46:11Z</cp:lastPrinted>
  <dcterms:created xsi:type="dcterms:W3CDTF">2022-05-10T12:43:55Z</dcterms:created>
  <dcterms:modified xsi:type="dcterms:W3CDTF">2024-03-21T07:51:53Z</dcterms:modified>
</cp:coreProperties>
</file>