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6"/>
  </p:notesMasterIdLst>
  <p:sldIdLst>
    <p:sldId id="297" r:id="rId2"/>
    <p:sldId id="303" r:id="rId3"/>
    <p:sldId id="298" r:id="rId4"/>
    <p:sldId id="302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AB3"/>
    <a:srgbClr val="F8B44E"/>
    <a:srgbClr val="008B50"/>
    <a:srgbClr val="317A85"/>
    <a:srgbClr val="9D9D9D"/>
    <a:srgbClr val="C02200"/>
    <a:srgbClr val="C00000"/>
    <a:srgbClr val="000000"/>
    <a:srgbClr val="F1EEEE"/>
    <a:srgbClr val="ED9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AA7A8-56EA-428E-A03C-C02FDA5DEBB8}" v="4" dt="2023-08-01T11:32:01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312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15.08.23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ED1C0C-67FF-412B-E5D9-42055AD2E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9489" y="179648"/>
            <a:ext cx="553947" cy="5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15.08.23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3.jp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2.xml"/><Relationship Id="rId5" Type="http://schemas.microsoft.com/office/2007/relationships/media" Target="../media/media8.m4a"/><Relationship Id="rId10" Type="http://schemas.openxmlformats.org/officeDocument/2006/relationships/audio" Target="../media/media1.m4a"/><Relationship Id="rId4" Type="http://schemas.openxmlformats.org/officeDocument/2006/relationships/audio" Target="../media/media7.m4a"/><Relationship Id="rId9" Type="http://schemas.microsoft.com/office/2007/relationships/media" Target="../media/media1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1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.m4a"/><Relationship Id="rId11" Type="http://schemas.openxmlformats.org/officeDocument/2006/relationships/image" Target="../media/image3.jpg"/><Relationship Id="rId5" Type="http://schemas.microsoft.com/office/2007/relationships/media" Target="../media/media1.m4a"/><Relationship Id="rId10" Type="http://schemas.openxmlformats.org/officeDocument/2006/relationships/image" Target="../media/image4.png"/><Relationship Id="rId4" Type="http://schemas.openxmlformats.org/officeDocument/2006/relationships/audio" Target="../media/media11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1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.m4a"/><Relationship Id="rId5" Type="http://schemas.microsoft.com/office/2007/relationships/media" Target="../media/media1.m4a"/><Relationship Id="rId10" Type="http://schemas.openxmlformats.org/officeDocument/2006/relationships/image" Target="../media/image5.png"/><Relationship Id="rId4" Type="http://schemas.openxmlformats.org/officeDocument/2006/relationships/audio" Target="../media/media13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339520" y="1071986"/>
            <a:ext cx="2884943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470294" y="1535872"/>
            <a:ext cx="216853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Multiplikation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D0F05B-8CFE-50B3-207E-64131399BC73}"/>
              </a:ext>
            </a:extLst>
          </p:cNvPr>
          <p:cNvSpPr txBox="1"/>
          <p:nvPr/>
        </p:nvSpPr>
        <p:spPr>
          <a:xfrm>
            <a:off x="6625019" y="4938171"/>
            <a:ext cx="2158103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das</a:t>
            </a:r>
            <a:r>
              <a:rPr lang="de-DE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 Produkt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C8A10F4-7516-F56C-6BBE-6D03AA0B446C}"/>
              </a:ext>
            </a:extLst>
          </p:cNvPr>
          <p:cNvSpPr txBox="1"/>
          <p:nvPr/>
        </p:nvSpPr>
        <p:spPr>
          <a:xfrm>
            <a:off x="596608" y="4938171"/>
            <a:ext cx="2112357" cy="411718"/>
          </a:xfrm>
          <a:prstGeom prst="roundRect">
            <a:avLst>
              <a:gd name="adj" fmla="val 58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</a:t>
            </a:r>
            <a:r>
              <a:rPr lang="de-DE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1. Faktor  </a:t>
            </a:r>
            <a:endParaRPr lang="de-DE" sz="24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FDA69F0-2F9C-A22F-9B4C-FE7BF3959B76}"/>
              </a:ext>
            </a:extLst>
          </p:cNvPr>
          <p:cNvSpPr txBox="1"/>
          <p:nvPr/>
        </p:nvSpPr>
        <p:spPr>
          <a:xfrm>
            <a:off x="3618110" y="4932043"/>
            <a:ext cx="209912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</a:t>
            </a:r>
            <a:r>
              <a:rPr lang="de-DE" sz="2000" dirty="0">
                <a:solidFill>
                  <a:schemeClr val="accent2"/>
                </a:solidFill>
                <a:latin typeface="Comic Sans MS" panose="030F0902030302020204" pitchFamily="66" charset="0"/>
              </a:rPr>
              <a:t>2. Faktor  </a:t>
            </a:r>
            <a:endParaRPr lang="de-DE" sz="2400" dirty="0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DAC16207-A940-8B05-6192-35D515E195AA}"/>
              </a:ext>
            </a:extLst>
          </p:cNvPr>
          <p:cNvCxnSpPr>
            <a:cxnSpLocks/>
          </p:cNvCxnSpPr>
          <p:nvPr/>
        </p:nvCxnSpPr>
        <p:spPr>
          <a:xfrm flipV="1">
            <a:off x="2023421" y="3748887"/>
            <a:ext cx="615412" cy="7305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81CE56E-575E-D69A-E770-C9DAB73D4FAA}"/>
              </a:ext>
            </a:extLst>
          </p:cNvPr>
          <p:cNvCxnSpPr>
            <a:cxnSpLocks/>
          </p:cNvCxnSpPr>
          <p:nvPr/>
        </p:nvCxnSpPr>
        <p:spPr>
          <a:xfrm flipV="1">
            <a:off x="4603338" y="3835668"/>
            <a:ext cx="0" cy="647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 flipV="1">
            <a:off x="6833375" y="3748887"/>
            <a:ext cx="553108" cy="7222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E8FBC9D4-9C50-3B0E-52A2-EAFA3649CC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6463" y="197353"/>
            <a:ext cx="468000" cy="468000"/>
          </a:xfrm>
          <a:prstGeom prst="rect">
            <a:avLst/>
          </a:prstGeom>
        </p:spPr>
      </p:pic>
      <p:pic>
        <p:nvPicPr>
          <p:cNvPr id="3" name="Audio Recording 16.01.2023, 19:00:38">
            <a:hlinkClick r:id="" action="ppaction://media"/>
            <a:extLst>
              <a:ext uri="{FF2B5EF4-FFF2-40B4-BE49-F238E27FC236}">
                <a16:creationId xmlns:a16="http://schemas.microsoft.com/office/drawing/2014/main" id="{40D77B1E-A951-CCC5-2231-806EFC94DF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5848" y="1497427"/>
            <a:ext cx="468000" cy="468000"/>
          </a:xfrm>
          <a:prstGeom prst="rect">
            <a:avLst/>
          </a:prstGeom>
        </p:spPr>
      </p:pic>
      <p:pic>
        <p:nvPicPr>
          <p:cNvPr id="4" name="Audio Recording 16.01.2023, 19:00:47">
            <a:hlinkClick r:id="" action="ppaction://media"/>
            <a:extLst>
              <a:ext uri="{FF2B5EF4-FFF2-40B4-BE49-F238E27FC236}">
                <a16:creationId xmlns:a16="http://schemas.microsoft.com/office/drawing/2014/main" id="{7A9C7968-65FE-3A21-1017-E5D3BDF6E8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5237" y="4938171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9:00:55">
            <a:hlinkClick r:id="" action="ppaction://media"/>
            <a:extLst>
              <a:ext uri="{FF2B5EF4-FFF2-40B4-BE49-F238E27FC236}">
                <a16:creationId xmlns:a16="http://schemas.microsoft.com/office/drawing/2014/main" id="{71018878-0FED-6AD8-5D81-9CA7719C808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9654" y="4932043"/>
            <a:ext cx="468000" cy="468000"/>
          </a:xfrm>
          <a:prstGeom prst="rect">
            <a:avLst/>
          </a:prstGeom>
        </p:spPr>
      </p:pic>
      <p:pic>
        <p:nvPicPr>
          <p:cNvPr id="11" name="Audio Recording 16.01.2023, 19:01:05">
            <a:hlinkClick r:id="" action="ppaction://media"/>
            <a:extLst>
              <a:ext uri="{FF2B5EF4-FFF2-40B4-BE49-F238E27FC236}">
                <a16:creationId xmlns:a16="http://schemas.microsoft.com/office/drawing/2014/main" id="{C6A0DDC9-29BC-A313-3195-468A3508F04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51781" y="4919380"/>
            <a:ext cx="468000" cy="468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42B92C2-F2A0-12D7-6DEE-30B9EABA3207}"/>
              </a:ext>
            </a:extLst>
          </p:cNvPr>
          <p:cNvSpPr txBox="1"/>
          <p:nvPr/>
        </p:nvSpPr>
        <p:spPr>
          <a:xfrm>
            <a:off x="2638833" y="3037120"/>
            <a:ext cx="57969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7</a:t>
            </a:r>
            <a:r>
              <a:rPr lang="de-DE" sz="4400" b="1" dirty="0">
                <a:latin typeface="Comic Sans MS" panose="030F0902030302020204" pitchFamily="66" charset="0"/>
              </a:rPr>
              <a:t>  ·  </a:t>
            </a:r>
            <a:r>
              <a:rPr lang="de-DE" sz="4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15</a:t>
            </a:r>
            <a:r>
              <a:rPr lang="de-DE" sz="4400" b="1" dirty="0">
                <a:latin typeface="Comic Sans MS" panose="030F0902030302020204" pitchFamily="66" charset="0"/>
              </a:rPr>
              <a:t>  =  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00554155-C33D-66E6-C09A-12A537BBE18C}"/>
              </a:ext>
            </a:extLst>
          </p:cNvPr>
          <p:cNvSpPr/>
          <p:nvPr/>
        </p:nvSpPr>
        <p:spPr>
          <a:xfrm>
            <a:off x="339520" y="2695290"/>
            <a:ext cx="3088449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78280CD-2D11-90C4-948F-EEF4E1B9172A}"/>
              </a:ext>
            </a:extLst>
          </p:cNvPr>
          <p:cNvSpPr/>
          <p:nvPr/>
        </p:nvSpPr>
        <p:spPr>
          <a:xfrm>
            <a:off x="339520" y="4869980"/>
            <a:ext cx="3088449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64A2D79-A8CF-936B-8102-D4BB36ABAD98}"/>
              </a:ext>
            </a:extLst>
          </p:cNvPr>
          <p:cNvSpPr/>
          <p:nvPr/>
        </p:nvSpPr>
        <p:spPr>
          <a:xfrm>
            <a:off x="339520" y="1071986"/>
            <a:ext cx="3088449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246936" y="2892597"/>
            <a:ext cx="252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Comic Sans MS"/>
                <a:cs typeface="Comic Sans MS"/>
              </a:rPr>
              <a:t>Sieben</a:t>
            </a:r>
            <a:r>
              <a:rPr lang="de-DE" dirty="0">
                <a:latin typeface="Comic Sans MS"/>
                <a:cs typeface="Comic Sans MS"/>
              </a:rPr>
              <a:t> mal </a:t>
            </a:r>
            <a:r>
              <a:rPr lang="de-DE" dirty="0">
                <a:solidFill>
                  <a:srgbClr val="92D050"/>
                </a:solidFill>
                <a:latin typeface="Comic Sans MS"/>
                <a:cs typeface="Comic Sans MS"/>
              </a:rPr>
              <a:t>fünfzehn</a:t>
            </a:r>
            <a:r>
              <a:rPr lang="de-DE" dirty="0">
                <a:latin typeface="Comic Sans MS"/>
                <a:cs typeface="Comic Sans MS"/>
              </a:rPr>
              <a:t> ist gleich </a:t>
            </a:r>
            <a:r>
              <a:rPr lang="de-DE" dirty="0">
                <a:solidFill>
                  <a:srgbClr val="418AB3"/>
                </a:solidFill>
                <a:latin typeface="Comic Sans MS"/>
                <a:cs typeface="Comic Sans MS"/>
              </a:rPr>
              <a:t>einhundertfünf</a:t>
            </a:r>
            <a:r>
              <a:rPr lang="de-DE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431316" y="1550608"/>
            <a:ext cx="2293402" cy="442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Malaufgabe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697CCE9-CB2D-D73C-3588-7F3AD4B2C7DA}"/>
              </a:ext>
            </a:extLst>
          </p:cNvPr>
          <p:cNvSpPr txBox="1"/>
          <p:nvPr/>
        </p:nvSpPr>
        <p:spPr>
          <a:xfrm>
            <a:off x="580808" y="3722350"/>
            <a:ext cx="2095031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Gleichung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0FA1CD7-995A-6B3D-AC4F-AE1E78192008}"/>
              </a:ext>
            </a:extLst>
          </p:cNvPr>
          <p:cNvSpPr txBox="1"/>
          <p:nvPr/>
        </p:nvSpPr>
        <p:spPr>
          <a:xfrm>
            <a:off x="605325" y="3161417"/>
            <a:ext cx="2496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7 </a:t>
            </a:r>
            <a:r>
              <a:rPr lang="de-DE" sz="2400" b="1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15 = 105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01F0060-BB87-B176-CF37-B6A75CDBA54E}"/>
              </a:ext>
            </a:extLst>
          </p:cNvPr>
          <p:cNvSpPr txBox="1"/>
          <p:nvPr/>
        </p:nvSpPr>
        <p:spPr>
          <a:xfrm>
            <a:off x="488851" y="5343340"/>
            <a:ext cx="2218733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Rechenweg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7" name="Audio Recording 16.01.2023, 19:01:46">
            <a:hlinkClick r:id="" action="ppaction://media"/>
            <a:extLst>
              <a:ext uri="{FF2B5EF4-FFF2-40B4-BE49-F238E27FC236}">
                <a16:creationId xmlns:a16="http://schemas.microsoft.com/office/drawing/2014/main" id="{97442188-290E-389E-66B1-87B12E2BE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1444" y="1582568"/>
            <a:ext cx="468000" cy="468000"/>
          </a:xfrm>
          <a:prstGeom prst="rect">
            <a:avLst/>
          </a:prstGeom>
        </p:spPr>
      </p:pic>
      <p:pic>
        <p:nvPicPr>
          <p:cNvPr id="8" name="Audio Recording 16.01.2023, 19:02:01">
            <a:hlinkClick r:id="" action="ppaction://media"/>
            <a:extLst>
              <a:ext uri="{FF2B5EF4-FFF2-40B4-BE49-F238E27FC236}">
                <a16:creationId xmlns:a16="http://schemas.microsoft.com/office/drawing/2014/main" id="{49827EEA-7DC5-0371-C779-996015F7B7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25703" y="3197715"/>
            <a:ext cx="468000" cy="468000"/>
          </a:xfrm>
          <a:prstGeom prst="rect">
            <a:avLst/>
          </a:prstGeom>
        </p:spPr>
      </p:pic>
      <p:pic>
        <p:nvPicPr>
          <p:cNvPr id="11" name="Audio Recording 16.01.2023, 19:03:18">
            <a:hlinkClick r:id="" action="ppaction://media"/>
            <a:extLst>
              <a:ext uri="{FF2B5EF4-FFF2-40B4-BE49-F238E27FC236}">
                <a16:creationId xmlns:a16="http://schemas.microsoft.com/office/drawing/2014/main" id="{E4746C49-053E-4211-7A9D-60E5E0656D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7999" y="3743067"/>
            <a:ext cx="468000" cy="468000"/>
          </a:xfrm>
          <a:prstGeom prst="rect">
            <a:avLst/>
          </a:prstGeom>
        </p:spPr>
      </p:pic>
      <p:pic>
        <p:nvPicPr>
          <p:cNvPr id="12" name="Audio Recording 16.01.2023, 19:03:25">
            <a:hlinkClick r:id="" action="ppaction://media"/>
            <a:extLst>
              <a:ext uri="{FF2B5EF4-FFF2-40B4-BE49-F238E27FC236}">
                <a16:creationId xmlns:a16="http://schemas.microsoft.com/office/drawing/2014/main" id="{5EBED8B1-BAD9-5F96-3CC4-F9CC5EA54BC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6463" y="5351847"/>
            <a:ext cx="468000" cy="468000"/>
          </a:xfrm>
          <a:prstGeom prst="rect">
            <a:avLst/>
          </a:prstGeom>
        </p:spPr>
      </p:pic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525804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38723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  <a:latin typeface="Comic Sans MS" panose="030F0902030302020204" pitchFamily="66" charset="0"/>
              </a:rPr>
              <a:t>7</a:t>
            </a:r>
            <a:r>
              <a:rPr lang="de-DE" sz="4400" dirty="0">
                <a:latin typeface="Comic Sans MS" panose="030F0902030302020204" pitchFamily="66" charset="0"/>
              </a:rPr>
              <a:t> ·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15</a:t>
            </a:r>
            <a:r>
              <a:rPr lang="de-DE" sz="4400" dirty="0">
                <a:latin typeface="Comic Sans MS" panose="030F0902030302020204" pitchFamily="66" charset="0"/>
              </a:rPr>
              <a:t>  =  </a:t>
            </a:r>
            <a:r>
              <a:rPr lang="de-DE" sz="4400" dirty="0">
                <a:solidFill>
                  <a:srgbClr val="418AB3"/>
                </a:solidFill>
                <a:latin typeface="Comic Sans MS" panose="030F0902030302020204" pitchFamily="66" charset="0"/>
              </a:rPr>
              <a:t>105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118089-8141-C522-DAD0-E013ADFE7FA8}"/>
              </a:ext>
            </a:extLst>
          </p:cNvPr>
          <p:cNvSpPr txBox="1"/>
          <p:nvPr/>
        </p:nvSpPr>
        <p:spPr>
          <a:xfrm>
            <a:off x="819613" y="3068782"/>
            <a:ext cx="37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B2C23C-8A83-9D7B-5875-3AF595388304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pic>
        <p:nvPicPr>
          <p:cNvPr id="28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1C30759E-DFF8-6FA1-38C2-B25DC536C58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6463" y="19735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718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821167" y="5279544"/>
            <a:ext cx="1865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Calibri" panose="020F0502020204030204" pitchFamily="34" charset="0"/>
                <a:cs typeface="Comic Sans MS"/>
              </a:rPr>
              <a:t>7 </a:t>
            </a:r>
            <a:r>
              <a:rPr lang="de-DE" altLang="de-DE" sz="2400" b="1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de-DE" altLang="de-DE" sz="2000" b="1" dirty="0">
                <a:latin typeface="Comic Sans MS"/>
                <a:ea typeface="Wingdings"/>
                <a:cs typeface="Comic Sans MS"/>
                <a:sym typeface="Wingdings"/>
              </a:rPr>
              <a:t> </a:t>
            </a:r>
            <a:r>
              <a:rPr lang="de-DE" altLang="de-DE" sz="1050" b="1" dirty="0">
                <a:latin typeface="Comic Sans MS"/>
                <a:ea typeface="Wingdings"/>
                <a:cs typeface="Comic Sans MS"/>
                <a:sym typeface="Wingdings"/>
              </a:rPr>
              <a:t>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5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=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35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7" y="1066870"/>
            <a:ext cx="4461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0BBCC2-6CD0-E36F-DD73-E93A054FA93B}"/>
              </a:ext>
            </a:extLst>
          </p:cNvPr>
          <p:cNvSpPr txBox="1"/>
          <p:nvPr/>
        </p:nvSpPr>
        <p:spPr>
          <a:xfrm>
            <a:off x="545765" y="1491566"/>
            <a:ext cx="3558258" cy="7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Comic Sans MS" panose="030F0902030302020204" pitchFamily="66" charset="0"/>
              </a:rPr>
              <a:t>Schrittweise Multiplizieren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Malaufgaben.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2" y="4411356"/>
            <a:ext cx="3835193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 · 15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rgbClr val="F8B44E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105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Audio Recording 16.01.2023, 19:05:52">
            <a:hlinkClick r:id="" action="ppaction://media"/>
            <a:extLst>
              <a:ext uri="{FF2B5EF4-FFF2-40B4-BE49-F238E27FC236}">
                <a16:creationId xmlns:a16="http://schemas.microsoft.com/office/drawing/2014/main" id="{E0DEE79E-F263-A166-3275-0D899D5B74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39792" y="1587120"/>
            <a:ext cx="468000" cy="468000"/>
          </a:xfrm>
          <a:prstGeom prst="rect">
            <a:avLst/>
          </a:prstGeom>
        </p:spPr>
      </p:pic>
      <p:pic>
        <p:nvPicPr>
          <p:cNvPr id="7" name="Audio Recording 16.01.2023, 19:06:08">
            <a:hlinkClick r:id="" action="ppaction://media"/>
            <a:extLst>
              <a:ext uri="{FF2B5EF4-FFF2-40B4-BE49-F238E27FC236}">
                <a16:creationId xmlns:a16="http://schemas.microsoft.com/office/drawing/2014/main" id="{F72E7759-AD0D-76FB-F77C-CA75CFAE1F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22261" y="3337326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0C849DA-1D72-48FF-85DD-AEE67658454A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81D048-FBBE-5DA9-11A7-8ADB8C1C3CED}"/>
              </a:ext>
            </a:extLst>
          </p:cNvPr>
          <p:cNvGrpSpPr>
            <a:grpSpLocks noChangeAspect="1"/>
          </p:cNvGrpSpPr>
          <p:nvPr/>
        </p:nvGrpSpPr>
        <p:grpSpPr>
          <a:xfrm>
            <a:off x="5551774" y="1905683"/>
            <a:ext cx="3829795" cy="1927948"/>
            <a:chOff x="5207754" y="1579766"/>
            <a:chExt cx="4945690" cy="248969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966AECC-AC83-0047-91E1-B6B12810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7754" y="1579766"/>
              <a:ext cx="2472845" cy="2487115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4FFE1BB-4605-F818-D677-2CBEAEA44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80599" y="1582349"/>
              <a:ext cx="2472845" cy="2487115"/>
            </a:xfrm>
            <a:prstGeom prst="rect">
              <a:avLst/>
            </a:prstGeom>
          </p:spPr>
        </p:pic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5545968" y="1903683"/>
            <a:ext cx="1911559" cy="1360512"/>
          </a:xfrm>
          <a:prstGeom prst="roundRect">
            <a:avLst>
              <a:gd name="adj" fmla="val 4192"/>
            </a:avLst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2BCAC9BA-93B8-F275-6135-02DFF18D2848}"/>
              </a:ext>
            </a:extLst>
          </p:cNvPr>
          <p:cNvSpPr/>
          <p:nvPr/>
        </p:nvSpPr>
        <p:spPr>
          <a:xfrm>
            <a:off x="7488299" y="1903683"/>
            <a:ext cx="934094" cy="1360512"/>
          </a:xfrm>
          <a:prstGeom prst="roundRect">
            <a:avLst>
              <a:gd name="adj" fmla="val 4192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5500620" y="1878657"/>
            <a:ext cx="3924000" cy="1980000"/>
          </a:xfrm>
          <a:prstGeom prst="corner">
            <a:avLst>
              <a:gd name="adj1" fmla="val 28979"/>
              <a:gd name="adj2" fmla="val 50000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842646" y="4864280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de-DE" altLang="de-DE" sz="2400" b="1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70</a:t>
            </a:r>
            <a:endParaRPr lang="de-DE" altLang="de-DE" sz="2400" u="sng" dirty="0">
              <a:solidFill>
                <a:srgbClr val="000000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cxnSpLocks/>
            <a:stCxn id="59" idx="1"/>
            <a:endCxn id="59" idx="3"/>
          </p:cNvCxnSpPr>
          <p:nvPr/>
        </p:nvCxnSpPr>
        <p:spPr>
          <a:xfrm>
            <a:off x="5768812" y="4850965"/>
            <a:ext cx="383519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pic>
        <p:nvPicPr>
          <p:cNvPr id="33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E7C99280-0871-8C61-15B0-72D657DB0F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6463" y="19735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08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277442" y="1108287"/>
            <a:ext cx="6526067" cy="2101367"/>
          </a:xfrm>
          <a:prstGeom prst="roundRect">
            <a:avLst>
              <a:gd name="adj" fmla="val 761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0BBCC2-6CD0-E36F-DD73-E93A054FA93B}"/>
              </a:ext>
            </a:extLst>
          </p:cNvPr>
          <p:cNvSpPr txBox="1"/>
          <p:nvPr/>
        </p:nvSpPr>
        <p:spPr>
          <a:xfrm>
            <a:off x="347007" y="1848444"/>
            <a:ext cx="5726247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</a:t>
            </a:r>
            <a:r>
              <a:rPr lang="de-DE" sz="2000">
                <a:latin typeface="Comic Sans MS" panose="030F0902030302020204" pitchFamily="66" charset="0"/>
              </a:rPr>
              <a:t>tellenweise </a:t>
            </a:r>
            <a:r>
              <a:rPr lang="de-DE" sz="2000" dirty="0">
                <a:latin typeface="Comic Sans MS" panose="030F0902030302020204" pitchFamily="66" charset="0"/>
              </a:rPr>
              <a:t>Multiplizieren mit dem </a:t>
            </a:r>
            <a:r>
              <a:rPr lang="de-DE" sz="2000" dirty="0" err="1">
                <a:latin typeface="Comic Sans MS" panose="030F0902030302020204" pitchFamily="66" charset="0"/>
              </a:rPr>
              <a:t>Malkreuz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803509" y="2225941"/>
            <a:ext cx="2565095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rechne die Aufgabe mit dem </a:t>
            </a:r>
            <a:r>
              <a:rPr lang="de-DE" dirty="0" err="1">
                <a:latin typeface="Comic Sans MS" panose="030F0902030302020204" pitchFamily="66" charset="0"/>
              </a:rPr>
              <a:t>Malkreuz</a:t>
            </a:r>
            <a:r>
              <a:rPr lang="de-DE" dirty="0">
                <a:latin typeface="Comic Sans MS" panose="030F0902030302020204" pitchFamily="66" charset="0"/>
              </a:rPr>
              <a:t> aus.</a:t>
            </a:r>
          </a:p>
        </p:txBody>
      </p:sp>
      <p:pic>
        <p:nvPicPr>
          <p:cNvPr id="6" name="Audio Recording 16.01.2023, 19:06:39">
            <a:hlinkClick r:id="" action="ppaction://media"/>
            <a:extLst>
              <a:ext uri="{FF2B5EF4-FFF2-40B4-BE49-F238E27FC236}">
                <a16:creationId xmlns:a16="http://schemas.microsoft.com/office/drawing/2014/main" id="{56214687-A5E5-26FC-338D-EE88721DD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68064" y="1839658"/>
            <a:ext cx="468000" cy="468000"/>
          </a:xfrm>
          <a:prstGeom prst="rect">
            <a:avLst/>
          </a:prstGeom>
        </p:spPr>
      </p:pic>
      <p:pic>
        <p:nvPicPr>
          <p:cNvPr id="7" name="Audio Recording 16.01.2023, 19:06:56">
            <a:hlinkClick r:id="" action="ppaction://media"/>
            <a:extLst>
              <a:ext uri="{FF2B5EF4-FFF2-40B4-BE49-F238E27FC236}">
                <a16:creationId xmlns:a16="http://schemas.microsoft.com/office/drawing/2014/main" id="{DBF4B556-3C94-7C47-D7B0-CBA24E8AD3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3113" y="2247298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5549CB6-827E-6500-6EAC-1E0950EF0045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</a:t>
            </a:r>
          </a:p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Multiplikation</a:t>
            </a:r>
          </a:p>
        </p:txBody>
      </p:sp>
      <p:graphicFrame>
        <p:nvGraphicFramePr>
          <p:cNvPr id="13" name="Tabelle 13">
            <a:extLst>
              <a:ext uri="{FF2B5EF4-FFF2-40B4-BE49-F238E27FC236}">
                <a16:creationId xmlns:a16="http://schemas.microsoft.com/office/drawing/2014/main" id="{D79F8970-72DA-2F22-3922-FC8CA789F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2104"/>
              </p:ext>
            </p:extLst>
          </p:nvPr>
        </p:nvGraphicFramePr>
        <p:xfrm>
          <a:off x="470885" y="4138064"/>
          <a:ext cx="4007636" cy="181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909">
                  <a:extLst>
                    <a:ext uri="{9D8B030D-6E8A-4147-A177-3AD203B41FA5}">
                      <a16:colId xmlns:a16="http://schemas.microsoft.com/office/drawing/2014/main" val="339433820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793187184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3173998882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3629823873"/>
                    </a:ext>
                  </a:extLst>
                </a:gridCol>
              </a:tblGrid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·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accent3"/>
                          </a:solidFill>
                        </a:rPr>
                        <a:t>  10</a:t>
                      </a:r>
                    </a:p>
                  </a:txBody>
                  <a:tcPr marL="86719" marR="86719" marT="43360" marB="433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accent3"/>
                          </a:solidFill>
                        </a:rPr>
                        <a:t>  3</a:t>
                      </a:r>
                    </a:p>
                  </a:txBody>
                  <a:tcPr marL="86719" marR="86719" marT="43360" marB="433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6952195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92D050"/>
                          </a:solidFill>
                        </a:rPr>
                        <a:t>10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 130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1315763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008B50"/>
                          </a:solidFill>
                        </a:rPr>
                        <a:t>  </a:t>
                      </a:r>
                      <a:r>
                        <a:rPr lang="de-DE" sz="2400" dirty="0">
                          <a:solidFill>
                            <a:srgbClr val="92D050"/>
                          </a:solidFill>
                        </a:rPr>
                        <a:t>6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60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18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   78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7032054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160</a:t>
                      </a:r>
                    </a:p>
                  </a:txBody>
                  <a:tcPr marL="86719" marR="86719" marT="43360" marB="433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48</a:t>
                      </a:r>
                    </a:p>
                  </a:txBody>
                  <a:tcPr marL="86719" marR="86719" marT="43360" marB="433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208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4333"/>
                  </a:ext>
                </a:extLst>
              </a:tr>
            </a:tbl>
          </a:graphicData>
        </a:graphic>
      </p:graphicFrame>
      <p:sp>
        <p:nvSpPr>
          <p:cNvPr id="29" name="Textfeld 28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558972" y="3459062"/>
            <a:ext cx="2257156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92D050"/>
                </a:solidFill>
                <a:latin typeface="Comic Sans MS" panose="030F0902030302020204" pitchFamily="66" charset="0"/>
              </a:rPr>
              <a:t>16 </a:t>
            </a:r>
            <a:r>
              <a:rPr lang="de-DE" sz="2400" b="1" dirty="0">
                <a:latin typeface="Comic Sans MS" panose="030F0902030302020204" pitchFamily="66" charset="0"/>
              </a:rPr>
              <a:t>·</a:t>
            </a:r>
            <a:r>
              <a:rPr lang="de-DE" sz="2400" dirty="0">
                <a:solidFill>
                  <a:srgbClr val="92D050"/>
                </a:solidFill>
                <a:latin typeface="Comic Sans MS" panose="030F0902030302020204" pitchFamily="66" charset="0"/>
              </a:rPr>
              <a:t> </a:t>
            </a:r>
            <a:r>
              <a:rPr lang="de-DE" sz="2400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de-DE" sz="2400" dirty="0">
                <a:solidFill>
                  <a:schemeClr val="accent3"/>
                </a:solidFill>
                <a:latin typeface="Comic Sans MS" panose="030F0902030302020204" pitchFamily="66" charset="0"/>
                <a:sym typeface="Wingdings"/>
              </a:rPr>
              <a:t>13</a:t>
            </a:r>
            <a:r>
              <a:rPr lang="de-DE" sz="2400" dirty="0">
                <a:latin typeface="Comic Sans MS" panose="030F0902030302020204" pitchFamily="66" charset="0"/>
                <a:sym typeface="Wingdings"/>
              </a:rPr>
              <a:t> = 208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51A5F15-1CE5-BCAD-5107-C8E62F5111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2581" y="3827274"/>
            <a:ext cx="1175281" cy="1579479"/>
          </a:xfrm>
          <a:prstGeom prst="rect">
            <a:avLst/>
          </a:prstGeom>
        </p:spPr>
      </p:pic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18BE9253-B9C8-B590-0C45-B639D4D0C923}"/>
              </a:ext>
            </a:extLst>
          </p:cNvPr>
          <p:cNvSpPr/>
          <p:nvPr/>
        </p:nvSpPr>
        <p:spPr>
          <a:xfrm>
            <a:off x="6992688" y="2154733"/>
            <a:ext cx="2635870" cy="1147901"/>
          </a:xfrm>
          <a:prstGeom prst="wedgeRoundRectCallout">
            <a:avLst>
              <a:gd name="adj1" fmla="val 21899"/>
              <a:gd name="adj2" fmla="val 7006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F06B980A-7717-C92B-1327-9477B2ACE94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6463" y="19836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33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120</Words>
  <Application>Microsoft Macintosh PowerPoint</Application>
  <PresentationFormat>A4-Papier (210 x 297 mm)</PresentationFormat>
  <Paragraphs>45</Paragraphs>
  <Slides>4</Slides>
  <Notes>2</Notes>
  <HiddenSlides>0</HiddenSlides>
  <MMClips>16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73</cp:revision>
  <cp:lastPrinted>2022-05-18T12:46:11Z</cp:lastPrinted>
  <dcterms:created xsi:type="dcterms:W3CDTF">2022-05-10T12:43:55Z</dcterms:created>
  <dcterms:modified xsi:type="dcterms:W3CDTF">2023-08-15T04:52:21Z</dcterms:modified>
</cp:coreProperties>
</file>