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3"/>
  </p:notesMasterIdLst>
  <p:sldIdLst>
    <p:sldId id="29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847CEF3-A315-D91C-9A6C-647DB946BD79}" name="LaraMarie Weber" initials="LW" userId="S::laramarie.weber@study.tu-dortmund.de::34e40487-5302-46ae-8ad8-783e44663b5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7A85"/>
    <a:srgbClr val="008B50"/>
    <a:srgbClr val="9D9D9D"/>
    <a:srgbClr val="C02200"/>
    <a:srgbClr val="C00000"/>
    <a:srgbClr val="000000"/>
    <a:srgbClr val="F1EEEE"/>
    <a:srgbClr val="ED9107"/>
    <a:srgbClr val="F8B44E"/>
    <a:srgbClr val="00B2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68"/>
    <p:restoredTop sz="95859"/>
  </p:normalViewPr>
  <p:slideViewPr>
    <p:cSldViewPr snapToGrid="0" snapToObjects="1">
      <p:cViewPr varScale="1">
        <p:scale>
          <a:sx n="113" d="100"/>
          <a:sy n="113" d="100"/>
        </p:scale>
        <p:origin x="1696" y="17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F2054-4460-E348-85D9-02C0275AE025}" type="datetimeFigureOut">
              <a:rPr lang="de-DE" smtClean="0"/>
              <a:t>27.07.23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5B6BB-B895-094E-91D3-BBFF3159E1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929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283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FF72774F-6681-DDBB-8C3B-A25917DAB056}"/>
              </a:ext>
            </a:extLst>
          </p:cNvPr>
          <p:cNvSpPr/>
          <p:nvPr userDrawn="1"/>
        </p:nvSpPr>
        <p:spPr>
          <a:xfrm>
            <a:off x="0" y="1"/>
            <a:ext cx="9906000" cy="873674"/>
          </a:xfrm>
          <a:prstGeom prst="rect">
            <a:avLst/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E80F3B6-E7E1-F166-A6B0-F8E8B1A28C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844848" y="161623"/>
            <a:ext cx="1074021" cy="600893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7A5850E0-4C73-82E3-47DE-F77487540242}"/>
              </a:ext>
            </a:extLst>
          </p:cNvPr>
          <p:cNvSpPr txBox="1"/>
          <p:nvPr userDrawn="1"/>
        </p:nvSpPr>
        <p:spPr>
          <a:xfrm>
            <a:off x="8620116" y="542830"/>
            <a:ext cx="12701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PIKAS</a:t>
            </a:r>
            <a:r>
              <a:rPr lang="de-DE" sz="900" dirty="0">
                <a:solidFill>
                  <a:srgbClr val="317A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dirty="0" err="1">
                <a:solidFill>
                  <a:srgbClr val="317A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pikas.dzlm.de</a:t>
            </a:r>
            <a:endParaRPr lang="de-DE" sz="900" dirty="0">
              <a:solidFill>
                <a:srgbClr val="317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38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41687-724A-BE4C-A3D1-5E05E40F5D0A}" type="datetimeFigureOut">
              <a:rPr lang="de-DE" smtClean="0"/>
              <a:t>27.07.23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21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3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13" Type="http://schemas.microsoft.com/office/2007/relationships/media" Target="../media/media7.m4a"/><Relationship Id="rId18" Type="http://schemas.openxmlformats.org/officeDocument/2006/relationships/image" Target="../media/image2.png"/><Relationship Id="rId3" Type="http://schemas.microsoft.com/office/2007/relationships/media" Target="../media/media2.m4a"/><Relationship Id="rId21" Type="http://schemas.openxmlformats.org/officeDocument/2006/relationships/image" Target="../media/image5.png"/><Relationship Id="rId7" Type="http://schemas.microsoft.com/office/2007/relationships/media" Target="../media/media4.m4a"/><Relationship Id="rId12" Type="http://schemas.openxmlformats.org/officeDocument/2006/relationships/audio" Target="../media/media6.m4a"/><Relationship Id="rId17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6" Type="http://schemas.openxmlformats.org/officeDocument/2006/relationships/audio" Target="../media/media8.m4a"/><Relationship Id="rId20" Type="http://schemas.openxmlformats.org/officeDocument/2006/relationships/image" Target="../media/image4.png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microsoft.com/office/2007/relationships/media" Target="../media/media6.m4a"/><Relationship Id="rId5" Type="http://schemas.microsoft.com/office/2007/relationships/media" Target="../media/media3.m4a"/><Relationship Id="rId15" Type="http://schemas.microsoft.com/office/2007/relationships/media" Target="../media/media8.m4a"/><Relationship Id="rId10" Type="http://schemas.openxmlformats.org/officeDocument/2006/relationships/audio" Target="../media/media5.m4a"/><Relationship Id="rId19" Type="http://schemas.openxmlformats.org/officeDocument/2006/relationships/image" Target="../media/image3.png"/><Relationship Id="rId4" Type="http://schemas.openxmlformats.org/officeDocument/2006/relationships/audio" Target="../media/media2.m4a"/><Relationship Id="rId9" Type="http://schemas.microsoft.com/office/2007/relationships/media" Target="../media/media5.m4a"/><Relationship Id="rId14" Type="http://schemas.openxmlformats.org/officeDocument/2006/relationships/audio" Target="../media/media7.m4a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hteck 107">
            <a:extLst>
              <a:ext uri="{FF2B5EF4-FFF2-40B4-BE49-F238E27FC236}">
                <a16:creationId xmlns:a16="http://schemas.microsoft.com/office/drawing/2014/main" id="{B34A942B-A82A-40D4-48CE-DDFBF7F121C4}"/>
              </a:ext>
            </a:extLst>
          </p:cNvPr>
          <p:cNvSpPr/>
          <p:nvPr/>
        </p:nvSpPr>
        <p:spPr>
          <a:xfrm>
            <a:off x="291195" y="409213"/>
            <a:ext cx="3918813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endParaRPr lang="de-DE" sz="3200" dirty="0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2B88613E-5FE7-7735-FFD0-A2CA57392F59}"/>
              </a:ext>
            </a:extLst>
          </p:cNvPr>
          <p:cNvSpPr/>
          <p:nvPr/>
        </p:nvSpPr>
        <p:spPr>
          <a:xfrm>
            <a:off x="2473173" y="184859"/>
            <a:ext cx="5420855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pPr lvl="0"/>
            <a:r>
              <a:rPr lang="bg-BG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Произнасяне и записване на числа</a:t>
            </a:r>
            <a:r>
              <a:rPr lang="de-DE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[</a:t>
            </a:r>
            <a:r>
              <a:rPr lang="de-DE" sz="1600" dirty="0" err="1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Proiznasyane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 i </a:t>
            </a:r>
            <a:r>
              <a:rPr lang="de-DE" sz="1600" dirty="0" err="1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zapisvane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 na </a:t>
            </a:r>
            <a:r>
              <a:rPr lang="de-DE" sz="1600" dirty="0" err="1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chisla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]</a:t>
            </a:r>
            <a:endParaRPr lang="de-DE" sz="32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3" name="Abgerundetes Rechteck 162">
            <a:extLst>
              <a:ext uri="{FF2B5EF4-FFF2-40B4-BE49-F238E27FC236}">
                <a16:creationId xmlns:a16="http://schemas.microsoft.com/office/drawing/2014/main" id="{9EF17D0F-C925-9865-E030-3598AE483107}"/>
              </a:ext>
            </a:extLst>
          </p:cNvPr>
          <p:cNvSpPr/>
          <p:nvPr/>
        </p:nvSpPr>
        <p:spPr>
          <a:xfrm>
            <a:off x="6498591" y="3658912"/>
            <a:ext cx="3181244" cy="2339954"/>
          </a:xfrm>
          <a:prstGeom prst="roundRect">
            <a:avLst>
              <a:gd name="adj" fmla="val 5261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101" name="Abgerundetes Rechteck 100">
            <a:extLst>
              <a:ext uri="{FF2B5EF4-FFF2-40B4-BE49-F238E27FC236}">
                <a16:creationId xmlns:a16="http://schemas.microsoft.com/office/drawing/2014/main" id="{4A1A625F-E273-CE25-6D5A-36E36487D13D}"/>
              </a:ext>
            </a:extLst>
          </p:cNvPr>
          <p:cNvSpPr/>
          <p:nvPr/>
        </p:nvSpPr>
        <p:spPr>
          <a:xfrm>
            <a:off x="232111" y="3649002"/>
            <a:ext cx="2787334" cy="2350472"/>
          </a:xfrm>
          <a:prstGeom prst="roundRect">
            <a:avLst>
              <a:gd name="adj" fmla="val 6208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Abgerundetes Rechteck 102">
            <a:extLst>
              <a:ext uri="{FF2B5EF4-FFF2-40B4-BE49-F238E27FC236}">
                <a16:creationId xmlns:a16="http://schemas.microsoft.com/office/drawing/2014/main" id="{17E7C1C8-9A2B-A0AD-2EFE-949338E27A4C}"/>
              </a:ext>
            </a:extLst>
          </p:cNvPr>
          <p:cNvSpPr/>
          <p:nvPr/>
        </p:nvSpPr>
        <p:spPr>
          <a:xfrm>
            <a:off x="3165631" y="3658912"/>
            <a:ext cx="3181244" cy="2339954"/>
          </a:xfrm>
          <a:prstGeom prst="roundRect">
            <a:avLst>
              <a:gd name="adj" fmla="val 3928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22CD77B2-32C5-B597-89F8-E49703D1FA63}"/>
              </a:ext>
            </a:extLst>
          </p:cNvPr>
          <p:cNvSpPr txBox="1"/>
          <p:nvPr/>
        </p:nvSpPr>
        <p:spPr>
          <a:xfrm>
            <a:off x="3232165" y="3778683"/>
            <a:ext cx="2721149" cy="64698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Comic Sans MS" panose="030F0902030302020204" pitchFamily="66" charset="0"/>
              </a:rPr>
              <a:t>Schreibe zuerst den </a:t>
            </a:r>
            <a:r>
              <a:rPr lang="de-DE" sz="1600" dirty="0">
                <a:solidFill>
                  <a:srgbClr val="0070C0"/>
                </a:solidFill>
                <a:latin typeface="Comic Sans MS" panose="030F0902030302020204" pitchFamily="66" charset="0"/>
              </a:rPr>
              <a:t>Zehner</a:t>
            </a:r>
            <a:r>
              <a:rPr lang="de-DE" sz="1600" dirty="0">
                <a:latin typeface="Comic Sans MS" panose="030F0902030302020204" pitchFamily="66" charset="0"/>
              </a:rPr>
              <a:t>, dann den </a:t>
            </a:r>
            <a:r>
              <a:rPr lang="de-DE" sz="1600" dirty="0">
                <a:solidFill>
                  <a:schemeClr val="accent6"/>
                </a:solidFill>
                <a:latin typeface="Comic Sans MS" panose="030F0902030302020204" pitchFamily="66" charset="0"/>
              </a:rPr>
              <a:t>Einer</a:t>
            </a:r>
            <a:r>
              <a:rPr lang="de-DE" sz="1600" dirty="0">
                <a:latin typeface="Comic Sans MS" panose="030F0902030302020204" pitchFamily="66" charset="0"/>
              </a:rPr>
              <a:t>.</a:t>
            </a:r>
            <a:endParaRPr lang="de-DE" dirty="0">
              <a:latin typeface="Comic Sans MS" panose="030F0902030302020204" pitchFamily="66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15AB399-A8E9-7E72-3FD8-164351A739B6}"/>
              </a:ext>
            </a:extLst>
          </p:cNvPr>
          <p:cNvSpPr txBox="1"/>
          <p:nvPr/>
        </p:nvSpPr>
        <p:spPr>
          <a:xfrm>
            <a:off x="1271253" y="1138563"/>
            <a:ext cx="629759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Comic Sans MS" panose="030F0902030302020204" pitchFamily="66" charset="0"/>
              </a:rPr>
              <a:t>34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D75D153-6179-33D6-B2BD-54360DF2801E}"/>
              </a:ext>
            </a:extLst>
          </p:cNvPr>
          <p:cNvSpPr txBox="1"/>
          <p:nvPr/>
        </p:nvSpPr>
        <p:spPr>
          <a:xfrm>
            <a:off x="3887772" y="1366781"/>
            <a:ext cx="209568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0070C0"/>
                </a:solidFill>
                <a:latin typeface="Comic Sans MS" panose="030F0902030302020204" pitchFamily="66" charset="0"/>
              </a:rPr>
              <a:t>3</a:t>
            </a:r>
            <a:r>
              <a:rPr lang="de-DE" sz="2400" dirty="0">
                <a:solidFill>
                  <a:schemeClr val="accent6"/>
                </a:solidFill>
                <a:latin typeface="Comic Sans MS" panose="030F0902030302020204" pitchFamily="66" charset="0"/>
              </a:rPr>
              <a:t>4</a:t>
            </a:r>
            <a:r>
              <a:rPr lang="de-DE" sz="2400" dirty="0">
                <a:latin typeface="Comic Sans MS" panose="030F0902030302020204" pitchFamily="66" charset="0"/>
              </a:rPr>
              <a:t> = </a:t>
            </a:r>
            <a:r>
              <a:rPr lang="de-DE" sz="2400" dirty="0">
                <a:solidFill>
                  <a:srgbClr val="0070C0"/>
                </a:solidFill>
                <a:latin typeface="Comic Sans MS" panose="030F0902030302020204" pitchFamily="66" charset="0"/>
              </a:rPr>
              <a:t>30</a:t>
            </a:r>
            <a:r>
              <a:rPr lang="de-DE" sz="2400" dirty="0">
                <a:latin typeface="Comic Sans MS" panose="030F0902030302020204" pitchFamily="66" charset="0"/>
              </a:rPr>
              <a:t> + </a:t>
            </a:r>
            <a:r>
              <a:rPr lang="de-DE" sz="2400" dirty="0">
                <a:solidFill>
                  <a:schemeClr val="accent6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B593BFB-4CC0-AFE5-1117-2B76A21F59B0}"/>
              </a:ext>
            </a:extLst>
          </p:cNvPr>
          <p:cNvSpPr txBox="1"/>
          <p:nvPr/>
        </p:nvSpPr>
        <p:spPr>
          <a:xfrm>
            <a:off x="3226202" y="4547394"/>
            <a:ext cx="2727112" cy="1335107"/>
          </a:xfrm>
          <a:prstGeom prst="roundRect">
            <a:avLst>
              <a:gd name="adj" fmla="val 10040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g-BG" altLang="de-DE" sz="1600" dirty="0"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Записваме първо </a:t>
            </a:r>
            <a:r>
              <a:rPr lang="bg-BG" altLang="de-DE" sz="16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десетиците</a:t>
            </a:r>
            <a:r>
              <a:rPr lang="bg-BG" altLang="de-DE" sz="1600" dirty="0"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, после </a:t>
            </a:r>
            <a:r>
              <a:rPr lang="bg-BG" altLang="de-DE" sz="1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единиците</a:t>
            </a:r>
            <a:r>
              <a:rPr lang="bg-BG" altLang="de-DE" sz="1600" dirty="0"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de-DE" altLang="de-DE" sz="1600" dirty="0">
              <a:latin typeface="Comic Sans MS" panose="030F0702030302020204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Zapisvame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purvo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desetitsite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posle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edinitsite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.]</a:t>
            </a:r>
            <a:endParaRPr lang="de-DE" altLang="de-DE" sz="24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3FD975A3-9C01-253F-049E-8427CCB868F2}"/>
              </a:ext>
            </a:extLst>
          </p:cNvPr>
          <p:cNvCxnSpPr>
            <a:cxnSpLocks/>
          </p:cNvCxnSpPr>
          <p:nvPr/>
        </p:nvCxnSpPr>
        <p:spPr>
          <a:xfrm>
            <a:off x="7718100" y="2717796"/>
            <a:ext cx="516583" cy="4348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002DBFD6-9AE5-0130-45D0-7321EED6CC7C}"/>
              </a:ext>
            </a:extLst>
          </p:cNvPr>
          <p:cNvCxnSpPr>
            <a:cxnSpLocks/>
          </p:cNvCxnSpPr>
          <p:nvPr/>
        </p:nvCxnSpPr>
        <p:spPr>
          <a:xfrm flipH="1">
            <a:off x="7632646" y="2719794"/>
            <a:ext cx="493666" cy="4348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6B206B3F-C6C7-F470-CE76-50D6DD4C92D1}"/>
              </a:ext>
            </a:extLst>
          </p:cNvPr>
          <p:cNvSpPr txBox="1"/>
          <p:nvPr/>
        </p:nvSpPr>
        <p:spPr>
          <a:xfrm>
            <a:off x="7317841" y="3141041"/>
            <a:ext cx="154274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accent6"/>
                </a:solidFill>
                <a:latin typeface="Comic Sans MS" panose="030F0902030302020204" pitchFamily="66" charset="0"/>
              </a:rPr>
              <a:t>vier</a:t>
            </a:r>
            <a:r>
              <a:rPr lang="de-DE" sz="1600" dirty="0">
                <a:latin typeface="Comic Sans MS" panose="030F0902030302020204" pitchFamily="66" charset="0"/>
              </a:rPr>
              <a:t>und</a:t>
            </a:r>
            <a:r>
              <a:rPr lang="de-DE" sz="1600" dirty="0">
                <a:solidFill>
                  <a:srgbClr val="0070C0"/>
                </a:solidFill>
                <a:latin typeface="Comic Sans MS" panose="030F0902030302020204" pitchFamily="66" charset="0"/>
              </a:rPr>
              <a:t>dreißig</a:t>
            </a:r>
            <a:endParaRPr lang="de-DE" sz="1600" dirty="0">
              <a:latin typeface="Comic Sans MS" panose="030F0902030302020204" pitchFamily="66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5E96AF93-3173-6FA2-3129-32EA1C5295D3}"/>
              </a:ext>
            </a:extLst>
          </p:cNvPr>
          <p:cNvSpPr txBox="1"/>
          <p:nvPr/>
        </p:nvSpPr>
        <p:spPr>
          <a:xfrm>
            <a:off x="6571588" y="3778683"/>
            <a:ext cx="2727111" cy="64698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Comic Sans MS" panose="030F0902030302020204" pitchFamily="66" charset="0"/>
              </a:rPr>
              <a:t>Spreche zuerst den </a:t>
            </a:r>
            <a:r>
              <a:rPr lang="de-DE" sz="1600" dirty="0">
                <a:solidFill>
                  <a:schemeClr val="accent6"/>
                </a:solidFill>
                <a:latin typeface="Comic Sans MS" panose="030F0902030302020204" pitchFamily="66" charset="0"/>
              </a:rPr>
              <a:t>Einer</a:t>
            </a:r>
            <a:r>
              <a:rPr lang="de-DE" sz="1600" dirty="0">
                <a:latin typeface="Comic Sans MS" panose="030F0902030302020204" pitchFamily="66" charset="0"/>
              </a:rPr>
              <a:t>, dann den </a:t>
            </a:r>
            <a:r>
              <a:rPr lang="de-DE" sz="1600" dirty="0">
                <a:solidFill>
                  <a:srgbClr val="0070C0"/>
                </a:solidFill>
                <a:latin typeface="Comic Sans MS" panose="030F0902030302020204" pitchFamily="66" charset="0"/>
              </a:rPr>
              <a:t>Zehner</a:t>
            </a:r>
            <a:r>
              <a:rPr lang="de-DE" sz="1600" dirty="0">
                <a:latin typeface="Comic Sans MS" panose="030F0902030302020204" pitchFamily="66" charset="0"/>
              </a:rPr>
              <a:t>.</a:t>
            </a:r>
            <a:endParaRPr lang="de-DE" dirty="0">
              <a:latin typeface="Comic Sans MS" panose="030F0902030302020204" pitchFamily="66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8F964733-5541-70CB-B26C-759C97161BFB}"/>
              </a:ext>
            </a:extLst>
          </p:cNvPr>
          <p:cNvSpPr txBox="1"/>
          <p:nvPr/>
        </p:nvSpPr>
        <p:spPr>
          <a:xfrm>
            <a:off x="6571588" y="4573063"/>
            <a:ext cx="2727111" cy="1335107"/>
          </a:xfrm>
          <a:prstGeom prst="roundRect">
            <a:avLst>
              <a:gd name="adj" fmla="val 10040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g-BG" altLang="de-DE" sz="1600" dirty="0"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Произнасяме първо </a:t>
            </a:r>
            <a:r>
              <a:rPr lang="bg-BG" altLang="de-DE" sz="1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единиците</a:t>
            </a:r>
            <a:r>
              <a:rPr lang="bg-BG" altLang="de-DE" sz="1600" dirty="0"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, после </a:t>
            </a:r>
            <a:r>
              <a:rPr lang="bg-BG" altLang="de-DE" sz="16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десетиците</a:t>
            </a:r>
            <a:r>
              <a:rPr lang="bg-BG" altLang="de-DE" sz="1600" dirty="0"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de-DE" altLang="de-DE" sz="1600" dirty="0">
              <a:latin typeface="Comic Sans MS" panose="030F0702030302020204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Proiznasyame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purvo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edinitsite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posle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desetitsite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.]</a:t>
            </a:r>
            <a:endParaRPr lang="de-DE" altLang="de-DE" sz="24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A004B0AD-CD1D-E964-EF13-A2A27F235A80}"/>
              </a:ext>
            </a:extLst>
          </p:cNvPr>
          <p:cNvSpPr/>
          <p:nvPr/>
        </p:nvSpPr>
        <p:spPr>
          <a:xfrm>
            <a:off x="162855" y="194907"/>
            <a:ext cx="3918813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de-DE" sz="2000" dirty="0">
                <a:solidFill>
                  <a:schemeClr val="tx1"/>
                </a:solidFill>
                <a:latin typeface="Comic Sans MS" panose="030F0902030302020204" pitchFamily="66" charset="0"/>
              </a:rPr>
              <a:t>Zahlen sprechen </a:t>
            </a:r>
          </a:p>
          <a:p>
            <a:r>
              <a:rPr lang="de-DE" sz="2000" dirty="0">
                <a:solidFill>
                  <a:schemeClr val="tx1"/>
                </a:solidFill>
                <a:latin typeface="Comic Sans MS" panose="030F0902030302020204" pitchFamily="66" charset="0"/>
              </a:rPr>
              <a:t>und schreiben</a:t>
            </a:r>
          </a:p>
        </p:txBody>
      </p:sp>
      <p:pic>
        <p:nvPicPr>
          <p:cNvPr id="3" name="Audio Recording 21.11.2022, 10:02:35">
            <a:hlinkClick r:id="" action="ppaction://media"/>
            <a:extLst>
              <a:ext uri="{FF2B5EF4-FFF2-40B4-BE49-F238E27FC236}">
                <a16:creationId xmlns:a16="http://schemas.microsoft.com/office/drawing/2014/main" id="{C954D846-6436-ACD4-C94F-5D587EE415D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8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891809" y="3864021"/>
            <a:ext cx="468000" cy="468000"/>
          </a:xfrm>
          <a:prstGeom prst="rect">
            <a:avLst/>
          </a:prstGeom>
        </p:spPr>
      </p:pic>
      <p:pic>
        <p:nvPicPr>
          <p:cNvPr id="4" name="Audio Recording 21.11.2022, 10:04:26">
            <a:hlinkClick r:id="" action="ppaction://media"/>
            <a:extLst>
              <a:ext uri="{FF2B5EF4-FFF2-40B4-BE49-F238E27FC236}">
                <a16:creationId xmlns:a16="http://schemas.microsoft.com/office/drawing/2014/main" id="{31B8E7D9-3FEF-0264-0FD0-67301838B230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8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252490" y="3864021"/>
            <a:ext cx="468000" cy="468000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FCB93D2C-1E74-E1C0-642A-BA6E8F12A94C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35346" y="2904483"/>
            <a:ext cx="180000" cy="180000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6D6F6498-3DA3-DFE7-3BD3-F1220B70E211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14205" y="2076322"/>
            <a:ext cx="2150440" cy="216000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7E63D0DF-B9E0-0835-A2C7-04D677C9EF1A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10913" y="1790139"/>
            <a:ext cx="2150440" cy="216000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525802E4-BB24-C9AC-D82B-69486A7DCC8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14205" y="2364873"/>
            <a:ext cx="2150440" cy="216000"/>
          </a:xfrm>
          <a:prstGeom prst="rect">
            <a:avLst/>
          </a:prstGeom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1D48C42B-3028-2011-6C0F-F86DF128DBB6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14205" y="2642968"/>
            <a:ext cx="2150440" cy="216000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1DAC7266-5B33-7673-6063-DF045B29C12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57912" y="2904483"/>
            <a:ext cx="180000" cy="180000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2FB24BA1-8EE5-C799-2E33-1A8336FC0CF1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70585" y="2904483"/>
            <a:ext cx="180000" cy="18000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6A20AB8E-AE74-5672-7264-28924D99D631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86776" y="2904483"/>
            <a:ext cx="180000" cy="180000"/>
          </a:xfrm>
          <a:prstGeom prst="rect">
            <a:avLst/>
          </a:prstGeom>
        </p:spPr>
      </p:pic>
      <p:sp>
        <p:nvSpPr>
          <p:cNvPr id="40" name="Textfeld 39">
            <a:extLst>
              <a:ext uri="{FF2B5EF4-FFF2-40B4-BE49-F238E27FC236}">
                <a16:creationId xmlns:a16="http://schemas.microsoft.com/office/drawing/2014/main" id="{24EC49DB-B286-1C77-7F2D-9980A01B6CC9}"/>
              </a:ext>
            </a:extLst>
          </p:cNvPr>
          <p:cNvSpPr txBox="1"/>
          <p:nvPr/>
        </p:nvSpPr>
        <p:spPr>
          <a:xfrm>
            <a:off x="326589" y="3774021"/>
            <a:ext cx="2060095" cy="648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Comic Sans MS" panose="030F0902030302020204" pitchFamily="66" charset="0"/>
              </a:rPr>
              <a:t>Vierunddreißig</a:t>
            </a:r>
            <a:endParaRPr lang="de-DE" sz="2400" dirty="0">
              <a:latin typeface="Comic Sans MS" panose="030F0902030302020204" pitchFamily="66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92F336D5-6C48-61DF-7998-4C48A31DEC50}"/>
              </a:ext>
            </a:extLst>
          </p:cNvPr>
          <p:cNvSpPr txBox="1"/>
          <p:nvPr/>
        </p:nvSpPr>
        <p:spPr>
          <a:xfrm>
            <a:off x="326589" y="4547039"/>
            <a:ext cx="2060095" cy="68103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uk-UA" dirty="0"/>
              <a:t>Тридцять чотири</a:t>
            </a:r>
            <a:endParaRPr lang="de-DE" dirty="0"/>
          </a:p>
          <a:p>
            <a:pPr lvl="0" algn="ctr"/>
            <a:r>
              <a:rPr lang="de-DE" sz="1600" dirty="0">
                <a:solidFill>
                  <a:srgbClr val="9D9D9D"/>
                </a:solidFill>
              </a:rPr>
              <a:t>[</a:t>
            </a:r>
            <a:r>
              <a:rPr lang="de-DE" sz="1600" dirty="0" err="1">
                <a:solidFill>
                  <a:srgbClr val="9D9D9D"/>
                </a:solidFill>
              </a:rPr>
              <a:t>Trydtsyat</a:t>
            </a:r>
            <a:r>
              <a:rPr lang="de-DE" sz="1600" dirty="0">
                <a:solidFill>
                  <a:srgbClr val="9D9D9D"/>
                </a:solidFill>
              </a:rPr>
              <a:t>ʹ </a:t>
            </a:r>
            <a:r>
              <a:rPr lang="de-DE" sz="1600" dirty="0" err="1">
                <a:solidFill>
                  <a:srgbClr val="9D9D9D"/>
                </a:solidFill>
              </a:rPr>
              <a:t>chotyry</a:t>
            </a:r>
            <a:r>
              <a:rPr lang="de-DE" sz="1600" dirty="0">
                <a:solidFill>
                  <a:srgbClr val="9D9D9D"/>
                </a:solidFill>
              </a:rPr>
              <a:t>]</a:t>
            </a:r>
            <a:endParaRPr lang="de-DE" altLang="de-DE" sz="1600" dirty="0">
              <a:solidFill>
                <a:srgbClr val="9D9D9D"/>
              </a:solidFill>
              <a:latin typeface="Comic Sans MS" panose="030F0902030302020204" pitchFamily="66" charset="0"/>
              <a:cs typeface="Calibri" panose="020F0502020204030204" pitchFamily="34" charset="0"/>
            </a:endParaRPr>
          </a:p>
        </p:txBody>
      </p:sp>
      <p:graphicFrame>
        <p:nvGraphicFramePr>
          <p:cNvPr id="5" name="Tabelle 7">
            <a:extLst>
              <a:ext uri="{FF2B5EF4-FFF2-40B4-BE49-F238E27FC236}">
                <a16:creationId xmlns:a16="http://schemas.microsoft.com/office/drawing/2014/main" id="{E792EF32-719E-4EDD-F1D7-6EFA9B1E6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870197"/>
              </p:ext>
            </p:extLst>
          </p:nvPr>
        </p:nvGraphicFramePr>
        <p:xfrm>
          <a:off x="4009944" y="2016735"/>
          <a:ext cx="1473200" cy="9271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736600">
                  <a:extLst>
                    <a:ext uri="{9D8B030D-6E8A-4147-A177-3AD203B41FA5}">
                      <a16:colId xmlns:a16="http://schemas.microsoft.com/office/drawing/2014/main" val="3472273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893030249"/>
                    </a:ext>
                  </a:extLst>
                </a:gridCol>
              </a:tblGrid>
              <a:tr h="46355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Z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832470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solidFill>
                            <a:srgbClr val="0070C0"/>
                          </a:solidFill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solidFill>
                            <a:schemeClr val="accent6"/>
                          </a:solidFill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702440"/>
                  </a:ext>
                </a:extLst>
              </a:tr>
            </a:tbl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FCC37C08-5769-ADDB-3E79-166DBB4D8F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047906"/>
              </p:ext>
            </p:extLst>
          </p:nvPr>
        </p:nvGraphicFramePr>
        <p:xfrm>
          <a:off x="7157428" y="1731379"/>
          <a:ext cx="1473200" cy="9271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736600">
                  <a:extLst>
                    <a:ext uri="{9D8B030D-6E8A-4147-A177-3AD203B41FA5}">
                      <a16:colId xmlns:a16="http://schemas.microsoft.com/office/drawing/2014/main" val="3472273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893030249"/>
                    </a:ext>
                  </a:extLst>
                </a:gridCol>
              </a:tblGrid>
              <a:tr h="46355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Z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832470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solidFill>
                            <a:srgbClr val="0070C0"/>
                          </a:solidFill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solidFill>
                            <a:schemeClr val="accent6"/>
                          </a:solidFill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702440"/>
                  </a:ext>
                </a:extLst>
              </a:tr>
            </a:tbl>
          </a:graphicData>
        </a:graphic>
      </p:graphicFrame>
      <p:pic>
        <p:nvPicPr>
          <p:cNvPr id="12" name="Neue Aufnahme 431.m4a">
            <a:hlinkClick r:id="" action="ppaction://media"/>
            <a:extLst>
              <a:ext uri="{FF2B5EF4-FFF2-40B4-BE49-F238E27FC236}">
                <a16:creationId xmlns:a16="http://schemas.microsoft.com/office/drawing/2014/main" id="{009093F6-4462-302A-B0D6-54B2DC9AB082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8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960420" y="411976"/>
            <a:ext cx="468000" cy="468000"/>
          </a:xfrm>
          <a:prstGeom prst="rect">
            <a:avLst/>
          </a:prstGeom>
        </p:spPr>
      </p:pic>
      <p:pic>
        <p:nvPicPr>
          <p:cNvPr id="21" name="Neue Aufnahme 430.m4a">
            <a:hlinkClick r:id="" action="ppaction://media"/>
            <a:extLst>
              <a:ext uri="{FF2B5EF4-FFF2-40B4-BE49-F238E27FC236}">
                <a16:creationId xmlns:a16="http://schemas.microsoft.com/office/drawing/2014/main" id="{D1813F98-E13E-5688-BF37-7E99B3CD012E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8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62937" y="3910419"/>
            <a:ext cx="468000" cy="468000"/>
          </a:xfrm>
          <a:prstGeom prst="rect">
            <a:avLst/>
          </a:prstGeom>
        </p:spPr>
      </p:pic>
      <p:pic>
        <p:nvPicPr>
          <p:cNvPr id="2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DB61F5E8-00D7-6AD5-20F7-5337E829DC63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1">
            <a:biLevel thresh="25000"/>
          </a:blip>
          <a:stretch>
            <a:fillRect/>
          </a:stretch>
        </p:blipFill>
        <p:spPr>
          <a:xfrm>
            <a:off x="6520326" y="444131"/>
            <a:ext cx="468000" cy="468000"/>
          </a:xfrm>
          <a:prstGeom prst="rect">
            <a:avLst/>
          </a:prstGeom>
        </p:spPr>
      </p:pic>
      <p:pic>
        <p:nvPicPr>
          <p:cNvPr id="9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0A1A745D-4159-00FB-20CB-692CF14F2207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1">
            <a:biLevel thresh="25000"/>
          </a:blip>
          <a:stretch>
            <a:fillRect/>
          </a:stretch>
        </p:blipFill>
        <p:spPr>
          <a:xfrm>
            <a:off x="5922570" y="4653558"/>
            <a:ext cx="468000" cy="468000"/>
          </a:xfrm>
          <a:prstGeom prst="rect">
            <a:avLst/>
          </a:prstGeom>
        </p:spPr>
      </p:pic>
      <p:pic>
        <p:nvPicPr>
          <p:cNvPr id="10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1084536A-232D-27FC-9878-AC9A7FF0E68C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1">
            <a:biLevel thresh="25000"/>
          </a:blip>
          <a:stretch>
            <a:fillRect/>
          </a:stretch>
        </p:blipFill>
        <p:spPr>
          <a:xfrm>
            <a:off x="9252490" y="4697443"/>
            <a:ext cx="468000" cy="468000"/>
          </a:xfrm>
          <a:prstGeom prst="rect">
            <a:avLst/>
          </a:prstGeom>
        </p:spPr>
      </p:pic>
      <p:pic>
        <p:nvPicPr>
          <p:cNvPr id="13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D80C75FE-52E8-764E-7E09-6C2ABC4665E2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1">
            <a:biLevel thresh="25000"/>
          </a:blip>
          <a:stretch>
            <a:fillRect/>
          </a:stretch>
        </p:blipFill>
        <p:spPr>
          <a:xfrm>
            <a:off x="2481162" y="4686618"/>
            <a:ext cx="4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430909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 vol="8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audio>
              <p:cMediaNode vol="80000">
                <p:cTn id="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>
                <p:cTn id="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Laufschrif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87</Words>
  <Application>Microsoft Macintosh PowerPoint</Application>
  <PresentationFormat>A4-Papier (210 x 297 mm)</PresentationFormat>
  <Paragraphs>23</Paragraphs>
  <Slides>1</Slides>
  <Notes>0</Notes>
  <HiddenSlides>0</HiddenSlides>
  <MMClips>8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Yannick Becker</dc:creator>
  <cp:lastModifiedBy>Katrin Gruhn</cp:lastModifiedBy>
  <cp:revision>74</cp:revision>
  <cp:lastPrinted>2022-05-18T12:46:11Z</cp:lastPrinted>
  <dcterms:created xsi:type="dcterms:W3CDTF">2022-05-10T12:43:55Z</dcterms:created>
  <dcterms:modified xsi:type="dcterms:W3CDTF">2023-07-27T09:02:01Z</dcterms:modified>
</cp:coreProperties>
</file>