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6"/>
  </p:notesMasterIdLst>
  <p:sldIdLst>
    <p:sldId id="298" r:id="rId2"/>
    <p:sldId id="301" r:id="rId3"/>
    <p:sldId id="302" r:id="rId4"/>
    <p:sldId id="321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317A85"/>
    <a:srgbClr val="000000"/>
    <a:srgbClr val="008B50"/>
    <a:srgbClr val="C02200"/>
    <a:srgbClr val="C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/>
    <p:restoredTop sz="95859"/>
  </p:normalViewPr>
  <p:slideViewPr>
    <p:cSldViewPr snapToGrid="0" snapToObjects="1">
      <p:cViewPr varScale="1">
        <p:scale>
          <a:sx n="110" d="100"/>
          <a:sy n="110" d="100"/>
        </p:scale>
        <p:origin x="192" y="2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45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70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40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2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7.m4a"/><Relationship Id="rId7" Type="http://schemas.microsoft.com/office/2007/relationships/media" Target="../media/media8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9.m4a"/><Relationship Id="rId7" Type="http://schemas.microsoft.com/office/2007/relationships/media" Target="../media/media10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9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13" Type="http://schemas.openxmlformats.org/officeDocument/2006/relationships/slideLayout" Target="../slideLayouts/slideLayout2.xml"/><Relationship Id="rId3" Type="http://schemas.microsoft.com/office/2007/relationships/media" Target="../media/media12.m4a"/><Relationship Id="rId7" Type="http://schemas.microsoft.com/office/2007/relationships/media" Target="../media/media3.m4a"/><Relationship Id="rId12" Type="http://schemas.openxmlformats.org/officeDocument/2006/relationships/audio" Target="../media/media13.m4a"/><Relationship Id="rId2" Type="http://schemas.openxmlformats.org/officeDocument/2006/relationships/audio" Target="../media/media11.m4a"/><Relationship Id="rId16" Type="http://schemas.openxmlformats.org/officeDocument/2006/relationships/image" Target="../media/image2.png"/><Relationship Id="rId1" Type="http://schemas.microsoft.com/office/2007/relationships/media" Target="../media/media11.m4a"/><Relationship Id="rId6" Type="http://schemas.openxmlformats.org/officeDocument/2006/relationships/audio" Target="../media/media1.m4a"/><Relationship Id="rId11" Type="http://schemas.microsoft.com/office/2007/relationships/media" Target="../media/media13.m4a"/><Relationship Id="rId5" Type="http://schemas.microsoft.com/office/2007/relationships/media" Target="../media/media1.m4a"/><Relationship Id="rId15" Type="http://schemas.openxmlformats.org/officeDocument/2006/relationships/image" Target="../media/image3.png"/><Relationship Id="rId10" Type="http://schemas.openxmlformats.org/officeDocument/2006/relationships/audio" Target="../media/media6.m4a"/><Relationship Id="rId4" Type="http://schemas.openxmlformats.org/officeDocument/2006/relationships/audio" Target="../media/media12.m4a"/><Relationship Id="rId9" Type="http://schemas.microsoft.com/office/2007/relationships/media" Target="../media/media6.m4a"/><Relationship Id="rId1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151755" y="131587"/>
            <a:ext cx="46518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Division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B88613E-5FE7-7735-FFD0-A2CA57392F59}"/>
              </a:ext>
            </a:extLst>
          </p:cNvPr>
          <p:cNvSpPr/>
          <p:nvPr/>
        </p:nvSpPr>
        <p:spPr>
          <a:xfrm>
            <a:off x="3940661" y="139456"/>
            <a:ext cx="288718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деление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delenie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32" name="Abgerundetes Rechteck 131">
            <a:extLst>
              <a:ext uri="{FF2B5EF4-FFF2-40B4-BE49-F238E27FC236}">
                <a16:creationId xmlns:a16="http://schemas.microsoft.com/office/drawing/2014/main" id="{CF9E0651-0D79-99F9-A0AA-33454FF38BAB}"/>
              </a:ext>
            </a:extLst>
          </p:cNvPr>
          <p:cNvSpPr/>
          <p:nvPr/>
        </p:nvSpPr>
        <p:spPr>
          <a:xfrm>
            <a:off x="4911058" y="1552837"/>
            <a:ext cx="4699480" cy="4628507"/>
          </a:xfrm>
          <a:prstGeom prst="roundRect">
            <a:avLst>
              <a:gd name="adj" fmla="val 246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3" name="Audio Recording 16.01.2023, 19:08:50">
            <a:hlinkClick r:id="" action="ppaction://media"/>
            <a:extLst>
              <a:ext uri="{FF2B5EF4-FFF2-40B4-BE49-F238E27FC236}">
                <a16:creationId xmlns:a16="http://schemas.microsoft.com/office/drawing/2014/main" id="{5E164143-26E6-2693-B73E-CEE4C4A70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55800" y="184457"/>
            <a:ext cx="468000" cy="468000"/>
          </a:xfrm>
          <a:prstGeom prst="rect">
            <a:avLst/>
          </a:prstGeom>
        </p:spPr>
      </p:pic>
      <p:pic>
        <p:nvPicPr>
          <p:cNvPr id="5" name="Audio Recording 16.01.2023, 19:09:28">
            <a:hlinkClick r:id="" action="ppaction://media"/>
            <a:extLst>
              <a:ext uri="{FF2B5EF4-FFF2-40B4-BE49-F238E27FC236}">
                <a16:creationId xmlns:a16="http://schemas.microsoft.com/office/drawing/2014/main" id="{8EDF46C5-E023-6889-FC34-49512C951A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2656" y="2230541"/>
            <a:ext cx="468000" cy="468000"/>
          </a:xfrm>
          <a:prstGeom prst="rect">
            <a:avLst/>
          </a:prstGeom>
        </p:spPr>
      </p:pic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7BE5DF4C-9DFA-80A9-2959-30583F0AC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276366"/>
              </p:ext>
            </p:extLst>
          </p:nvPr>
        </p:nvGraphicFramePr>
        <p:xfrm>
          <a:off x="295462" y="2564547"/>
          <a:ext cx="4320000" cy="388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506015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93892077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026618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7347586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3619349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94586447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32800399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85358407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46000329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995107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1969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=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6932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6682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371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150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22506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0426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4809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932695"/>
                  </a:ext>
                </a:extLst>
              </a:tr>
            </a:tbl>
          </a:graphicData>
        </a:graphic>
      </p:graphicFrame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A8C7CB3-5536-4935-74C4-C7908E915B29}"/>
              </a:ext>
            </a:extLst>
          </p:cNvPr>
          <p:cNvCxnSpPr>
            <a:cxnSpLocks/>
          </p:cNvCxnSpPr>
          <p:nvPr/>
        </p:nvCxnSpPr>
        <p:spPr>
          <a:xfrm>
            <a:off x="295462" y="3867008"/>
            <a:ext cx="43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D98D11C-05D1-DB10-1A5B-76FFF259C3FE}"/>
              </a:ext>
            </a:extLst>
          </p:cNvPr>
          <p:cNvSpPr/>
          <p:nvPr/>
        </p:nvSpPr>
        <p:spPr>
          <a:xfrm>
            <a:off x="2878664" y="2985031"/>
            <a:ext cx="432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037316" y="1692594"/>
            <a:ext cx="3779082" cy="172587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 panose="030F0902030302020204" pitchFamily="66" charset="0"/>
              </a:rPr>
              <a:t>Beginne ganz links</a:t>
            </a:r>
          </a:p>
          <a:p>
            <a:r>
              <a:rPr lang="de-DE" sz="2000" dirty="0">
                <a:latin typeface="Comic Sans MS" panose="030F0902030302020204" pitchFamily="66" charset="0"/>
              </a:rPr>
              <a:t>8 passt 1-mal in die 9</a:t>
            </a:r>
            <a:r>
              <a:rPr lang="de-DE" sz="2000" dirty="0">
                <a:latin typeface="Comic Sans MS" panose="030F0902030302020204" pitchFamily="66" charset="0"/>
                <a:sym typeface="Wingdings"/>
              </a:rPr>
              <a:t>, </a:t>
            </a:r>
            <a:r>
              <a:rPr lang="de-DE" sz="2000" b="1" dirty="0">
                <a:solidFill>
                  <a:srgbClr val="FF6600"/>
                </a:solidFill>
                <a:latin typeface="Comic Sans MS" panose="030F0902030302020204" pitchFamily="66" charset="0"/>
              </a:rPr>
              <a:t>schreibe </a:t>
            </a:r>
            <a:r>
              <a:rPr lang="de-DE" sz="2000" dirty="0">
                <a:solidFill>
                  <a:srgbClr val="FF6600"/>
                </a:solidFill>
                <a:latin typeface="Comic Sans MS" panose="030F0902030302020204" pitchFamily="66" charset="0"/>
              </a:rPr>
              <a:t>1 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1 </a:t>
            </a:r>
            <a:r>
              <a:rPr lang="de-DE" sz="2000" b="1" dirty="0">
                <a:latin typeface="Comic Sans MS"/>
                <a:ea typeface="Wingdings"/>
                <a:cs typeface="Comic Sans MS"/>
                <a:sym typeface="Wingdings"/>
              </a:rPr>
              <a:t>· </a:t>
            </a: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8 = 8, </a:t>
            </a:r>
            <a:r>
              <a:rPr lang="de-DE" sz="2000" b="1" dirty="0">
                <a:latin typeface="Comic Sans MS"/>
                <a:ea typeface="Wingdings"/>
                <a:cs typeface="Comic Sans MS"/>
                <a:sym typeface="Wingdings"/>
              </a:rPr>
              <a:t>schreibe</a:t>
            </a: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 8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9 – 8 = 1, </a:t>
            </a:r>
            <a:r>
              <a:rPr lang="de-DE" sz="2000" b="1" dirty="0">
                <a:latin typeface="Comic Sans MS"/>
                <a:ea typeface="Wingdings"/>
                <a:cs typeface="Comic Sans MS"/>
                <a:sym typeface="Wingdings"/>
              </a:rPr>
              <a:t>schreibe</a:t>
            </a: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 1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042680" y="3581215"/>
            <a:ext cx="3779082" cy="2429589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Започвам най-отляво.</a:t>
            </a:r>
          </a:p>
          <a:p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 се съдържа 1 път в 9, </a:t>
            </a:r>
            <a:r>
              <a:rPr lang="bg-BG" altLang="de-DE" b="1" dirty="0">
                <a:solidFill>
                  <a:srgbClr val="FF66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записвам</a:t>
            </a:r>
            <a:r>
              <a:rPr lang="bg-BG" altLang="de-DE" dirty="0">
                <a:solidFill>
                  <a:srgbClr val="FF66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</a:p>
          <a:p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dirty="0">
                <a:latin typeface="Comic Sans MS" panose="030F0702030302020204" pitchFamily="66" charset="0"/>
                <a:ea typeface="Wingdings"/>
                <a:cs typeface="Wingdings"/>
                <a:sym typeface="Wingdings"/>
              </a:rPr>
              <a:t>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8=8</a:t>
            </a:r>
            <a:r>
              <a:rPr lang="en-US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bg-BG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записвам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8</a:t>
            </a:r>
          </a:p>
          <a:p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9-8=1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bg-BG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записвам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Zapochvam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nai-otlyavo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 se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sudurzha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put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v 9,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1.</a:t>
            </a:r>
          </a:p>
          <a:p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8=8,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8</a:t>
            </a:r>
          </a:p>
          <a:p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9-8=1,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1]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326D72-A79F-BBD8-69F8-FFDE994F57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6810706" y="184457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F2DB60-43E2-439A-AB84-296AD4F365B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8942656" y="4402163"/>
            <a:ext cx="468000" cy="468000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748C6562-0414-60FF-AF99-DDF29444906E}"/>
              </a:ext>
            </a:extLst>
          </p:cNvPr>
          <p:cNvSpPr/>
          <p:nvPr/>
        </p:nvSpPr>
        <p:spPr>
          <a:xfrm>
            <a:off x="398260" y="1095463"/>
            <a:ext cx="4320000" cy="1322369"/>
          </a:xfrm>
          <a:prstGeom prst="roundRect">
            <a:avLst>
              <a:gd name="adj" fmla="val 757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2369D5-B69D-8A10-E264-1366C5A0A24B}"/>
              </a:ext>
            </a:extLst>
          </p:cNvPr>
          <p:cNvSpPr txBox="1"/>
          <p:nvPr/>
        </p:nvSpPr>
        <p:spPr>
          <a:xfrm>
            <a:off x="500302" y="1191189"/>
            <a:ext cx="3462098" cy="42332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Schriftlich Dividieren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54756B9-4931-592B-9678-011E6A2378D0}"/>
              </a:ext>
            </a:extLst>
          </p:cNvPr>
          <p:cNvSpPr txBox="1"/>
          <p:nvPr/>
        </p:nvSpPr>
        <p:spPr>
          <a:xfrm>
            <a:off x="500302" y="1665695"/>
            <a:ext cx="3462098" cy="671334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Писмено деление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[Pismeno delenie]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7760F7-1CF2-EDD3-FC20-73233D1541A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4088658" y="1798162"/>
            <a:ext cx="468000" cy="468000"/>
          </a:xfrm>
          <a:prstGeom prst="rect">
            <a:avLst/>
          </a:prstGeom>
        </p:spPr>
      </p:pic>
      <p:pic>
        <p:nvPicPr>
          <p:cNvPr id="12" name="Audio Recording 24.07.2023, 09:42:26">
            <a:hlinkClick r:id="" action="ppaction://media"/>
            <a:extLst>
              <a:ext uri="{FF2B5EF4-FFF2-40B4-BE49-F238E27FC236}">
                <a16:creationId xmlns:a16="http://schemas.microsoft.com/office/drawing/2014/main" id="{DA3BE9B5-E68F-5425-1771-9C984B77610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06330" y="117538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082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151755" y="131587"/>
            <a:ext cx="46518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Division</a:t>
            </a:r>
          </a:p>
        </p:txBody>
      </p:sp>
      <p:sp>
        <p:nvSpPr>
          <p:cNvPr id="132" name="Abgerundetes Rechteck 131">
            <a:extLst>
              <a:ext uri="{FF2B5EF4-FFF2-40B4-BE49-F238E27FC236}">
                <a16:creationId xmlns:a16="http://schemas.microsoft.com/office/drawing/2014/main" id="{CF9E0651-0D79-99F9-A0AA-33454FF38BAB}"/>
              </a:ext>
            </a:extLst>
          </p:cNvPr>
          <p:cNvSpPr/>
          <p:nvPr/>
        </p:nvSpPr>
        <p:spPr>
          <a:xfrm>
            <a:off x="4911058" y="1552837"/>
            <a:ext cx="4699480" cy="4628507"/>
          </a:xfrm>
          <a:prstGeom prst="roundRect">
            <a:avLst>
              <a:gd name="adj" fmla="val 246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3" name="Audio Recording 16.01.2023, 19:08:50">
            <a:hlinkClick r:id="" action="ppaction://media"/>
            <a:extLst>
              <a:ext uri="{FF2B5EF4-FFF2-40B4-BE49-F238E27FC236}">
                <a16:creationId xmlns:a16="http://schemas.microsoft.com/office/drawing/2014/main" id="{5E164143-26E6-2693-B73E-CEE4C4A70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55800" y="184457"/>
            <a:ext cx="468000" cy="468000"/>
          </a:xfrm>
          <a:prstGeom prst="rect">
            <a:avLst/>
          </a:prstGeom>
        </p:spPr>
      </p:pic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7BE5DF4C-9DFA-80A9-2959-30583F0AC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07174"/>
              </p:ext>
            </p:extLst>
          </p:nvPr>
        </p:nvGraphicFramePr>
        <p:xfrm>
          <a:off x="295462" y="1961659"/>
          <a:ext cx="4320000" cy="388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506015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93892077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026618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7347586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3619349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94586447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32800399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85358407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46000329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995107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1969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=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6932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6682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371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150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22506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0426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4809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932695"/>
                  </a:ext>
                </a:extLst>
              </a:tr>
            </a:tbl>
          </a:graphicData>
        </a:graphic>
      </p:graphicFrame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A8C7CB3-5536-4935-74C4-C7908E915B29}"/>
              </a:ext>
            </a:extLst>
          </p:cNvPr>
          <p:cNvCxnSpPr>
            <a:cxnSpLocks/>
          </p:cNvCxnSpPr>
          <p:nvPr/>
        </p:nvCxnSpPr>
        <p:spPr>
          <a:xfrm>
            <a:off x="295462" y="3264120"/>
            <a:ext cx="43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D98D11C-05D1-DB10-1A5B-76FFF259C3FE}"/>
              </a:ext>
            </a:extLst>
          </p:cNvPr>
          <p:cNvSpPr/>
          <p:nvPr/>
        </p:nvSpPr>
        <p:spPr>
          <a:xfrm>
            <a:off x="3313568" y="2382143"/>
            <a:ext cx="432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Audio Recording 16.01.2023, 19:11:02">
            <a:hlinkClick r:id="" action="ppaction://media"/>
            <a:extLst>
              <a:ext uri="{FF2B5EF4-FFF2-40B4-BE49-F238E27FC236}">
                <a16:creationId xmlns:a16="http://schemas.microsoft.com/office/drawing/2014/main" id="{F5299889-A6FC-DC1A-4CDC-DB29AC3D09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64276" y="2321529"/>
            <a:ext cx="468000" cy="468000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96C4881-4BEF-3640-231A-EE656933B50D}"/>
              </a:ext>
            </a:extLst>
          </p:cNvPr>
          <p:cNvCxnSpPr/>
          <p:nvPr/>
        </p:nvCxnSpPr>
        <p:spPr>
          <a:xfrm>
            <a:off x="939896" y="2814143"/>
            <a:ext cx="0" cy="4499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3EE10EC2-C21B-AEE3-9068-ABBD052C3E86}"/>
              </a:ext>
            </a:extLst>
          </p:cNvPr>
          <p:cNvCxnSpPr>
            <a:cxnSpLocks/>
          </p:cNvCxnSpPr>
          <p:nvPr/>
        </p:nvCxnSpPr>
        <p:spPr>
          <a:xfrm>
            <a:off x="295462" y="4111464"/>
            <a:ext cx="864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037316" y="1692594"/>
            <a:ext cx="3960000" cy="172587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8 Zehner dazu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8 passt 2-mal in die 18, </a:t>
            </a:r>
            <a:r>
              <a:rPr lang="de-DE" sz="2000" b="1" dirty="0">
                <a:solidFill>
                  <a:srgbClr val="FF6600"/>
                </a:solidFill>
                <a:latin typeface="Comic Sans MS"/>
                <a:ea typeface="Wingdings"/>
                <a:cs typeface="Comic Sans MS"/>
                <a:sym typeface="Wingdings"/>
              </a:rPr>
              <a:t>schreibe</a:t>
            </a:r>
            <a:r>
              <a:rPr lang="de-DE" sz="2000" dirty="0">
                <a:solidFill>
                  <a:srgbClr val="FF6600"/>
                </a:solidFill>
                <a:latin typeface="Comic Sans MS"/>
                <a:ea typeface="Wingdings"/>
                <a:cs typeface="Comic Sans MS"/>
                <a:sym typeface="Wingdings"/>
              </a:rPr>
              <a:t> 2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2 </a:t>
            </a:r>
            <a:r>
              <a:rPr lang="de-DE" sz="2000" b="1" dirty="0">
                <a:latin typeface="Comic Sans MS"/>
                <a:ea typeface="Wingdings"/>
                <a:cs typeface="Comic Sans MS"/>
                <a:sym typeface="Wingdings"/>
              </a:rPr>
              <a:t>· </a:t>
            </a: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8 = 16, </a:t>
            </a:r>
            <a:r>
              <a:rPr lang="de-DE" sz="2000" b="1" dirty="0">
                <a:latin typeface="Comic Sans MS"/>
                <a:ea typeface="Wingdings"/>
                <a:cs typeface="Comic Sans MS"/>
                <a:sym typeface="Wingdings"/>
              </a:rPr>
              <a:t>schreibe</a:t>
            </a: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 16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18 - 16 = 2, </a:t>
            </a:r>
            <a:r>
              <a:rPr lang="de-DE" sz="2000" b="1" dirty="0">
                <a:latin typeface="Comic Sans MS"/>
                <a:ea typeface="Wingdings"/>
                <a:cs typeface="Comic Sans MS"/>
                <a:sym typeface="Wingdings"/>
              </a:rPr>
              <a:t>schreibe</a:t>
            </a: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 2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042680" y="3581215"/>
            <a:ext cx="3960000" cy="2429589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десетици</a:t>
            </a:r>
          </a:p>
          <a:p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 се съдържа 2 пъти в 18, </a:t>
            </a:r>
            <a:r>
              <a:rPr lang="bg-BG" altLang="de-DE" b="1" dirty="0">
                <a:solidFill>
                  <a:srgbClr val="FF66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записвам</a:t>
            </a:r>
            <a:r>
              <a:rPr lang="bg-BG" altLang="de-DE" dirty="0">
                <a:solidFill>
                  <a:srgbClr val="FF66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</a:p>
          <a:p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dirty="0">
                <a:latin typeface="Comic Sans MS" panose="030F0702030302020204" pitchFamily="66" charset="0"/>
                <a:ea typeface="Wingdings"/>
                <a:cs typeface="Wingdings"/>
                <a:sym typeface="Wingdings"/>
              </a:rPr>
              <a:t>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8=16, </a:t>
            </a:r>
            <a:r>
              <a:rPr lang="bg-BG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записвам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16</a:t>
            </a:r>
          </a:p>
          <a:p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18-16=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bg-BG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записвам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bg-BG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desetitsi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 se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sudurzha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puti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v 18,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</a:p>
          <a:p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Wingdings"/>
                <a:cs typeface="Wingdings"/>
                <a:sym typeface="Wingdings"/>
              </a:rPr>
              <a:t></a:t>
            </a:r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8=16,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16</a:t>
            </a:r>
          </a:p>
          <a:p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18-16=2,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6C55606-4A24-DF0F-7C92-59BDED138217}"/>
              </a:ext>
            </a:extLst>
          </p:cNvPr>
          <p:cNvSpPr/>
          <p:nvPr/>
        </p:nvSpPr>
        <p:spPr>
          <a:xfrm>
            <a:off x="3940661" y="139456"/>
            <a:ext cx="288718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деление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delenie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27E1F4-1A5B-E8AF-61D7-C8A593E57E9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6810706" y="184457"/>
            <a:ext cx="468000" cy="468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86284F-F376-B451-AAE8-79D411F1D1B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9064276" y="437880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313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151755" y="131587"/>
            <a:ext cx="46518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Division</a:t>
            </a:r>
          </a:p>
        </p:txBody>
      </p:sp>
      <p:sp>
        <p:nvSpPr>
          <p:cNvPr id="132" name="Abgerundetes Rechteck 131">
            <a:extLst>
              <a:ext uri="{FF2B5EF4-FFF2-40B4-BE49-F238E27FC236}">
                <a16:creationId xmlns:a16="http://schemas.microsoft.com/office/drawing/2014/main" id="{CF9E0651-0D79-99F9-A0AA-33454FF38BAB}"/>
              </a:ext>
            </a:extLst>
          </p:cNvPr>
          <p:cNvSpPr/>
          <p:nvPr/>
        </p:nvSpPr>
        <p:spPr>
          <a:xfrm>
            <a:off x="4911058" y="1552837"/>
            <a:ext cx="4699480" cy="4628507"/>
          </a:xfrm>
          <a:prstGeom prst="roundRect">
            <a:avLst>
              <a:gd name="adj" fmla="val 246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3" name="Audio Recording 16.01.2023, 19:08:50">
            <a:hlinkClick r:id="" action="ppaction://media"/>
            <a:extLst>
              <a:ext uri="{FF2B5EF4-FFF2-40B4-BE49-F238E27FC236}">
                <a16:creationId xmlns:a16="http://schemas.microsoft.com/office/drawing/2014/main" id="{5E164143-26E6-2693-B73E-CEE4C4A70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55800" y="184457"/>
            <a:ext cx="468000" cy="468000"/>
          </a:xfrm>
          <a:prstGeom prst="rect">
            <a:avLst/>
          </a:prstGeom>
        </p:spPr>
      </p:pic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7BE5DF4C-9DFA-80A9-2959-30583F0AC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88147"/>
              </p:ext>
            </p:extLst>
          </p:nvPr>
        </p:nvGraphicFramePr>
        <p:xfrm>
          <a:off x="295462" y="1961659"/>
          <a:ext cx="4320000" cy="388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506015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93892077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026618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7347586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3619349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94586447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32800399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85358407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46000329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995107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1969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=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6932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6682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371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150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22506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0426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4809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932695"/>
                  </a:ext>
                </a:extLst>
              </a:tr>
            </a:tbl>
          </a:graphicData>
        </a:graphic>
      </p:graphicFrame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A8C7CB3-5536-4935-74C4-C7908E915B29}"/>
              </a:ext>
            </a:extLst>
          </p:cNvPr>
          <p:cNvCxnSpPr>
            <a:cxnSpLocks/>
          </p:cNvCxnSpPr>
          <p:nvPr/>
        </p:nvCxnSpPr>
        <p:spPr>
          <a:xfrm>
            <a:off x="295462" y="3264120"/>
            <a:ext cx="43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D98D11C-05D1-DB10-1A5B-76FFF259C3FE}"/>
              </a:ext>
            </a:extLst>
          </p:cNvPr>
          <p:cNvSpPr/>
          <p:nvPr/>
        </p:nvSpPr>
        <p:spPr>
          <a:xfrm>
            <a:off x="3745834" y="2387242"/>
            <a:ext cx="432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96C4881-4BEF-3640-231A-EE656933B50D}"/>
              </a:ext>
            </a:extLst>
          </p:cNvPr>
          <p:cNvCxnSpPr>
            <a:cxnSpLocks/>
          </p:cNvCxnSpPr>
          <p:nvPr/>
        </p:nvCxnSpPr>
        <p:spPr>
          <a:xfrm>
            <a:off x="1360520" y="2814143"/>
            <a:ext cx="0" cy="12973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3EE10EC2-C21B-AEE3-9068-ABBD052C3E86}"/>
              </a:ext>
            </a:extLst>
          </p:cNvPr>
          <p:cNvCxnSpPr>
            <a:cxnSpLocks/>
          </p:cNvCxnSpPr>
          <p:nvPr/>
        </p:nvCxnSpPr>
        <p:spPr>
          <a:xfrm>
            <a:off x="295462" y="4111464"/>
            <a:ext cx="864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CBD6C405-63FB-E3C0-4923-ACA6E4ACC806}"/>
              </a:ext>
            </a:extLst>
          </p:cNvPr>
          <p:cNvCxnSpPr>
            <a:cxnSpLocks/>
          </p:cNvCxnSpPr>
          <p:nvPr/>
        </p:nvCxnSpPr>
        <p:spPr>
          <a:xfrm>
            <a:off x="745750" y="5014025"/>
            <a:ext cx="864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udio Recording 16.01.2023, 19:11:54">
            <a:hlinkClick r:id="" action="ppaction://media"/>
            <a:extLst>
              <a:ext uri="{FF2B5EF4-FFF2-40B4-BE49-F238E27FC236}">
                <a16:creationId xmlns:a16="http://schemas.microsoft.com/office/drawing/2014/main" id="{4570753B-3819-FBD0-D277-3EF6D1049D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69104" y="2306400"/>
            <a:ext cx="468000" cy="4680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037316" y="1692594"/>
            <a:ext cx="3960000" cy="172587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4 Einer dazu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8 passt 3-mal in die 24, </a:t>
            </a:r>
            <a:r>
              <a:rPr lang="de-DE" sz="2000" b="1" dirty="0">
                <a:solidFill>
                  <a:srgbClr val="FF6600"/>
                </a:solidFill>
                <a:latin typeface="Comic Sans MS"/>
                <a:ea typeface="Wingdings"/>
                <a:cs typeface="Comic Sans MS"/>
                <a:sym typeface="Wingdings"/>
              </a:rPr>
              <a:t>schreibe</a:t>
            </a:r>
            <a:r>
              <a:rPr lang="de-DE" sz="2000" dirty="0">
                <a:solidFill>
                  <a:srgbClr val="FF6600"/>
                </a:solidFill>
                <a:latin typeface="Comic Sans MS"/>
                <a:ea typeface="Wingdings"/>
                <a:cs typeface="Comic Sans MS"/>
                <a:sym typeface="Wingdings"/>
              </a:rPr>
              <a:t> 3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3 · 8 = 24, </a:t>
            </a:r>
            <a:r>
              <a:rPr lang="de-DE" sz="2000" b="1" dirty="0">
                <a:latin typeface="Comic Sans MS"/>
                <a:ea typeface="Wingdings"/>
                <a:cs typeface="Comic Sans MS"/>
                <a:sym typeface="Wingdings"/>
              </a:rPr>
              <a:t>schreibe</a:t>
            </a: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 24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24 - 24 = 0, </a:t>
            </a:r>
            <a:r>
              <a:rPr lang="de-DE" sz="2000" b="1" dirty="0">
                <a:latin typeface="Comic Sans MS"/>
                <a:ea typeface="Wingdings"/>
                <a:cs typeface="Comic Sans MS"/>
                <a:sym typeface="Wingdings"/>
              </a:rPr>
              <a:t>schreibe</a:t>
            </a: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 0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042680" y="3581215"/>
            <a:ext cx="3960000" cy="2429589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de-DE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bg-BG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диници</a:t>
            </a:r>
            <a:endParaRPr lang="bg-BG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 се съдържа </a:t>
            </a:r>
            <a:r>
              <a:rPr lang="en-US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пъти в 24, </a:t>
            </a:r>
            <a:r>
              <a:rPr lang="bg-BG" altLang="de-DE" b="1" dirty="0">
                <a:solidFill>
                  <a:srgbClr val="FF66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записвам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*8=24,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записвам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24</a:t>
            </a:r>
            <a:endParaRPr lang="en-US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24-24=0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bg-BG" altLang="de-DE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записвам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0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bg-BG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edinitsi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 se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sudurzha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puti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v 24,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</a:t>
            </a:r>
          </a:p>
          <a:p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Wingdings"/>
                <a:cs typeface="Wingdings"/>
                <a:sym typeface="Wingdings"/>
              </a:rPr>
              <a:t></a:t>
            </a:r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8=24,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24</a:t>
            </a:r>
          </a:p>
          <a:p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24-24=0,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0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847DD1B-DF35-353B-7DBE-7129050409E8}"/>
              </a:ext>
            </a:extLst>
          </p:cNvPr>
          <p:cNvSpPr/>
          <p:nvPr/>
        </p:nvSpPr>
        <p:spPr>
          <a:xfrm>
            <a:off x="3940661" y="139456"/>
            <a:ext cx="288718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деление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delenie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94B8E2-E48D-BFA0-0ACB-6C6A4E2C5FA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6810706" y="184457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7A88A8-A092-E0A9-97D4-881E7097BAA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9069104" y="454602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348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bgerundetes Rechteck 131">
            <a:extLst>
              <a:ext uri="{FF2B5EF4-FFF2-40B4-BE49-F238E27FC236}">
                <a16:creationId xmlns:a16="http://schemas.microsoft.com/office/drawing/2014/main" id="{CF9E0651-0D79-99F9-A0AA-33454FF38BAB}"/>
              </a:ext>
            </a:extLst>
          </p:cNvPr>
          <p:cNvSpPr/>
          <p:nvPr/>
        </p:nvSpPr>
        <p:spPr>
          <a:xfrm>
            <a:off x="5616403" y="1095464"/>
            <a:ext cx="4006568" cy="5348880"/>
          </a:xfrm>
          <a:prstGeom prst="roundRect">
            <a:avLst>
              <a:gd name="adj" fmla="val 246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728483" y="3169766"/>
            <a:ext cx="3121603" cy="1822192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не пасва изцяло в 4.</a:t>
            </a:r>
          </a:p>
          <a:p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остава като остатък.</a:t>
            </a:r>
          </a:p>
          <a:p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Записваме остатък 4.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[8 ne pasva izcyalo v 4.</a:t>
            </a:r>
          </a:p>
          <a:p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4 ostava kato ostatuk.</a:t>
            </a:r>
          </a:p>
          <a:p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Zapisvame ostatuk 4.]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728483" y="1191189"/>
            <a:ext cx="3121603" cy="172587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In die 4 passt die 8 nicht mehr ganz. 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Es bleiben 4 als Rest übrig. </a:t>
            </a:r>
          </a:p>
          <a:p>
            <a:r>
              <a:rPr lang="de-DE" sz="2000" dirty="0">
                <a:solidFill>
                  <a:srgbClr val="FF0000"/>
                </a:solidFill>
                <a:latin typeface="Comic Sans MS"/>
                <a:ea typeface="Wingdings"/>
                <a:cs typeface="Comic Sans MS"/>
                <a:sym typeface="Wingdings"/>
              </a:rPr>
              <a:t>Schreibe Rest 4</a:t>
            </a:r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7BE5DF4C-9DFA-80A9-2959-30583F0AC450}"/>
              </a:ext>
            </a:extLst>
          </p:cNvPr>
          <p:cNvGraphicFramePr>
            <a:graphicFrameLocks noGrp="1"/>
          </p:cNvGraphicFramePr>
          <p:nvPr/>
        </p:nvGraphicFramePr>
        <p:xfrm>
          <a:off x="266155" y="2572749"/>
          <a:ext cx="5140800" cy="3855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28400">
                  <a:extLst>
                    <a:ext uri="{9D8B030D-6E8A-4147-A177-3AD203B41FA5}">
                      <a16:colId xmlns:a16="http://schemas.microsoft.com/office/drawing/2014/main" val="365060152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938920770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102661811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673475863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136193491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3945864472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328003993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1853584075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460003299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699510759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905832756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1058622103"/>
                    </a:ext>
                  </a:extLst>
                </a:gridCol>
              </a:tblGrid>
              <a:tr h="4284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19695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=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69323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668268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371653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15085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225065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04261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480952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932695"/>
                  </a:ext>
                </a:extLst>
              </a:tr>
            </a:tbl>
          </a:graphicData>
        </a:graphic>
      </p:graphicFrame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A8C7CB3-5536-4935-74C4-C7908E915B29}"/>
              </a:ext>
            </a:extLst>
          </p:cNvPr>
          <p:cNvCxnSpPr>
            <a:cxnSpLocks/>
          </p:cNvCxnSpPr>
          <p:nvPr/>
        </p:nvCxnSpPr>
        <p:spPr>
          <a:xfrm>
            <a:off x="266155" y="3862158"/>
            <a:ext cx="42753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96C4881-4BEF-3640-231A-EE656933B50D}"/>
              </a:ext>
            </a:extLst>
          </p:cNvPr>
          <p:cNvCxnSpPr>
            <a:cxnSpLocks/>
          </p:cNvCxnSpPr>
          <p:nvPr/>
        </p:nvCxnSpPr>
        <p:spPr>
          <a:xfrm>
            <a:off x="1314397" y="3425233"/>
            <a:ext cx="0" cy="1297321"/>
          </a:xfrm>
          <a:prstGeom prst="straightConnector1">
            <a:avLst/>
          </a:prstGeom>
          <a:ln w="38100">
            <a:solidFill>
              <a:srgbClr val="317A85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3EE10EC2-C21B-AEE3-9068-ABBD052C3E86}"/>
              </a:ext>
            </a:extLst>
          </p:cNvPr>
          <p:cNvCxnSpPr>
            <a:cxnSpLocks/>
          </p:cNvCxnSpPr>
          <p:nvPr/>
        </p:nvCxnSpPr>
        <p:spPr>
          <a:xfrm>
            <a:off x="266155" y="4724732"/>
            <a:ext cx="85507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CBD6C405-63FB-E3C0-4923-ACA6E4ACC806}"/>
              </a:ext>
            </a:extLst>
          </p:cNvPr>
          <p:cNvCxnSpPr>
            <a:cxnSpLocks/>
          </p:cNvCxnSpPr>
          <p:nvPr/>
        </p:nvCxnSpPr>
        <p:spPr>
          <a:xfrm>
            <a:off x="693692" y="5576057"/>
            <a:ext cx="861976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55381E1-2C49-64DA-44D6-827FB171E9D4}"/>
              </a:ext>
            </a:extLst>
          </p:cNvPr>
          <p:cNvCxnSpPr>
            <a:cxnSpLocks/>
          </p:cNvCxnSpPr>
          <p:nvPr/>
        </p:nvCxnSpPr>
        <p:spPr>
          <a:xfrm flipV="1">
            <a:off x="1555668" y="3508770"/>
            <a:ext cx="2910006" cy="2222205"/>
          </a:xfrm>
          <a:prstGeom prst="straightConnector1">
            <a:avLst/>
          </a:prstGeom>
          <a:ln w="38100">
            <a:solidFill>
              <a:srgbClr val="317A85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44A4DB89-3360-B60A-98F8-533EEE9700A5}"/>
              </a:ext>
            </a:extLst>
          </p:cNvPr>
          <p:cNvSpPr/>
          <p:nvPr/>
        </p:nvSpPr>
        <p:spPr>
          <a:xfrm>
            <a:off x="4547596" y="2996981"/>
            <a:ext cx="859359" cy="428252"/>
          </a:xfrm>
          <a:prstGeom prst="roundRect">
            <a:avLst>
              <a:gd name="adj" fmla="val 755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4F82287B-EFCF-562D-54A7-8BCB70CE6525}"/>
              </a:ext>
            </a:extLst>
          </p:cNvPr>
          <p:cNvSpPr/>
          <p:nvPr/>
        </p:nvSpPr>
        <p:spPr>
          <a:xfrm>
            <a:off x="266155" y="1095463"/>
            <a:ext cx="5140800" cy="1322369"/>
          </a:xfrm>
          <a:prstGeom prst="roundRect">
            <a:avLst>
              <a:gd name="adj" fmla="val 757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2D0EFE6-4FA0-2084-88D6-7D6F6C43F265}"/>
              </a:ext>
            </a:extLst>
          </p:cNvPr>
          <p:cNvSpPr txBox="1"/>
          <p:nvPr/>
        </p:nvSpPr>
        <p:spPr>
          <a:xfrm>
            <a:off x="368197" y="1191189"/>
            <a:ext cx="4278231" cy="42332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Schriftlich Dividieren mit Rest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FBD2CC2-5019-F390-2686-BDD6860BCF77}"/>
              </a:ext>
            </a:extLst>
          </p:cNvPr>
          <p:cNvSpPr txBox="1"/>
          <p:nvPr/>
        </p:nvSpPr>
        <p:spPr>
          <a:xfrm>
            <a:off x="368197" y="1665695"/>
            <a:ext cx="4278231" cy="671334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Писмено деление с остатък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[Pismeno delenie s ostatuk]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A75D3E-132E-A99C-9D32-69C1A4AA6B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4758508" y="1798162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4FDE00-FE88-9853-1EA0-10801A0871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9009444" y="3877662"/>
            <a:ext cx="468000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25B7CAA-D6A5-9FD8-ABB3-35A6E0D3C8A1}"/>
              </a:ext>
            </a:extLst>
          </p:cNvPr>
          <p:cNvSpPr/>
          <p:nvPr/>
        </p:nvSpPr>
        <p:spPr>
          <a:xfrm>
            <a:off x="151755" y="131587"/>
            <a:ext cx="46518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Division</a:t>
            </a:r>
          </a:p>
        </p:txBody>
      </p:sp>
      <p:pic>
        <p:nvPicPr>
          <p:cNvPr id="8" name="Audio Recording 16.01.2023, 19:08:50">
            <a:hlinkClick r:id="" action="ppaction://media"/>
            <a:extLst>
              <a:ext uri="{FF2B5EF4-FFF2-40B4-BE49-F238E27FC236}">
                <a16:creationId xmlns:a16="http://schemas.microsoft.com/office/drawing/2014/main" id="{5FBADD4F-4D38-612A-D364-13187915923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55800" y="184457"/>
            <a:ext cx="468000" cy="468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A20312EF-4780-7719-6BC2-B49439E34F78}"/>
              </a:ext>
            </a:extLst>
          </p:cNvPr>
          <p:cNvSpPr/>
          <p:nvPr/>
        </p:nvSpPr>
        <p:spPr>
          <a:xfrm>
            <a:off x="3940661" y="139456"/>
            <a:ext cx="288718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деление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delenie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4F5B80-CDCE-6F36-CC51-7232FAD934B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6810706" y="184457"/>
            <a:ext cx="468000" cy="468000"/>
          </a:xfrm>
          <a:prstGeom prst="rect">
            <a:avLst/>
          </a:prstGeom>
        </p:spPr>
      </p:pic>
      <p:pic>
        <p:nvPicPr>
          <p:cNvPr id="2" name="Audio Recording 24.07.2023, 09:42:26">
            <a:hlinkClick r:id="" action="ppaction://media"/>
            <a:extLst>
              <a:ext uri="{FF2B5EF4-FFF2-40B4-BE49-F238E27FC236}">
                <a16:creationId xmlns:a16="http://schemas.microsoft.com/office/drawing/2014/main" id="{809988DB-CA5B-5BA6-7148-ACB7EF1E35B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77583" y="1162317"/>
            <a:ext cx="468000" cy="468000"/>
          </a:xfrm>
          <a:prstGeom prst="rect">
            <a:avLst/>
          </a:prstGeom>
        </p:spPr>
      </p:pic>
      <p:pic>
        <p:nvPicPr>
          <p:cNvPr id="3" name="Audio Recording 21.07.2023, 18:34:51">
            <a:hlinkClick r:id="" action="ppaction://media"/>
            <a:extLst>
              <a:ext uri="{FF2B5EF4-FFF2-40B4-BE49-F238E27FC236}">
                <a16:creationId xmlns:a16="http://schemas.microsoft.com/office/drawing/2014/main" id="{4402BC3F-3BD0-0D60-F05F-58522A2010A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02528" y="182012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242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421</Words>
  <Application>Microsoft Macintosh PowerPoint</Application>
  <PresentationFormat>A4-Papier (210 x 297 mm)</PresentationFormat>
  <Paragraphs>147</Paragraphs>
  <Slides>4</Slides>
  <Notes>4</Notes>
  <HiddenSlides>0</HiddenSlides>
  <MMClips>20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Comic Sans MS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73</cp:revision>
  <cp:lastPrinted>2022-05-18T12:46:11Z</cp:lastPrinted>
  <dcterms:created xsi:type="dcterms:W3CDTF">2022-05-10T12:43:55Z</dcterms:created>
  <dcterms:modified xsi:type="dcterms:W3CDTF">2023-09-05T10:50:49Z</dcterms:modified>
</cp:coreProperties>
</file>