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13"/>
  </p:notesMasterIdLst>
  <p:sldIdLst>
    <p:sldId id="297" r:id="rId2"/>
    <p:sldId id="298" r:id="rId3"/>
    <p:sldId id="281" r:id="rId4"/>
    <p:sldId id="284" r:id="rId5"/>
    <p:sldId id="279" r:id="rId6"/>
    <p:sldId id="280" r:id="rId7"/>
    <p:sldId id="282" r:id="rId8"/>
    <p:sldId id="283" r:id="rId9"/>
    <p:sldId id="291" r:id="rId10"/>
    <p:sldId id="278" r:id="rId11"/>
    <p:sldId id="292" r:id="rId1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7A85"/>
    <a:srgbClr val="D8E5E8"/>
    <a:srgbClr val="C00000"/>
    <a:srgbClr val="9D9D9D"/>
    <a:srgbClr val="000000"/>
    <a:srgbClr val="008B50"/>
    <a:srgbClr val="F1EEEE"/>
    <a:srgbClr val="ED9107"/>
    <a:srgbClr val="F8B44E"/>
    <a:srgbClr val="00B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38"/>
    <p:restoredTop sz="95859"/>
  </p:normalViewPr>
  <p:slideViewPr>
    <p:cSldViewPr snapToGrid="0" snapToObjects="1">
      <p:cViewPr varScale="1">
        <p:scale>
          <a:sx n="110" d="100"/>
          <a:sy n="110" d="100"/>
        </p:scale>
        <p:origin x="1648" y="17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29.02.24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4921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1691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E80F3B6-E7E1-F166-A6B0-F8E8B1A28C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844848" y="161623"/>
            <a:ext cx="1074021" cy="60089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29.02.24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audio" Target="NULL" TargetMode="External"/><Relationship Id="rId18" Type="http://schemas.openxmlformats.org/officeDocument/2006/relationships/audio" Target="../media/media9.m4a"/><Relationship Id="rId26" Type="http://schemas.openxmlformats.org/officeDocument/2006/relationships/audio" Target="../media/media13.m4a"/><Relationship Id="rId3" Type="http://schemas.microsoft.com/office/2007/relationships/media" Target="../media/media2.m4a"/><Relationship Id="rId21" Type="http://schemas.microsoft.com/office/2007/relationships/media" Target="../media/media11.m4a"/><Relationship Id="rId34" Type="http://schemas.openxmlformats.org/officeDocument/2006/relationships/image" Target="../media/image6.png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microsoft.com/office/2007/relationships/media" Target="../media/media13.m4a"/><Relationship Id="rId33" Type="http://schemas.openxmlformats.org/officeDocument/2006/relationships/image" Target="../media/image5.png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29" Type="http://schemas.openxmlformats.org/officeDocument/2006/relationships/slideLayout" Target="../slideLayouts/slideLayout2.xml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audio" Target="../media/media12.m4a"/><Relationship Id="rId32" Type="http://schemas.openxmlformats.org/officeDocument/2006/relationships/image" Target="../media/image4.png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microsoft.com/office/2007/relationships/media" Target="../media/media12.m4a"/><Relationship Id="rId28" Type="http://schemas.openxmlformats.org/officeDocument/2006/relationships/audio" Target="../media/media14.m4a"/><Relationship Id="rId36" Type="http://schemas.openxmlformats.org/officeDocument/2006/relationships/image" Target="../media/image8.png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31" Type="http://schemas.openxmlformats.org/officeDocument/2006/relationships/image" Target="../media/image3.pn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microsoft.com/office/2007/relationships/media" Target="../media/media7.m4a"/><Relationship Id="rId22" Type="http://schemas.openxmlformats.org/officeDocument/2006/relationships/audio" Target="../media/media11.m4a"/><Relationship Id="rId27" Type="http://schemas.microsoft.com/office/2007/relationships/media" Target="../media/media14.m4a"/><Relationship Id="rId30" Type="http://schemas.openxmlformats.org/officeDocument/2006/relationships/image" Target="../media/image2.png"/><Relationship Id="rId35" Type="http://schemas.openxmlformats.org/officeDocument/2006/relationships/image" Target="../media/image7.png"/><Relationship Id="rId8" Type="http://schemas.openxmlformats.org/officeDocument/2006/relationships/audio" Target="../media/media4.m4a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19.m4a"/><Relationship Id="rId7" Type="http://schemas.openxmlformats.org/officeDocument/2006/relationships/image" Target="../media/image2.png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9.m4a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0.m4a"/><Relationship Id="rId7" Type="http://schemas.openxmlformats.org/officeDocument/2006/relationships/image" Target="../media/image9.png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0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8.m4a"/><Relationship Id="rId13" Type="http://schemas.openxmlformats.org/officeDocument/2006/relationships/slideLayout" Target="../slideLayouts/slideLayout2.xml"/><Relationship Id="rId3" Type="http://schemas.microsoft.com/office/2007/relationships/media" Target="../media/media16.m4a"/><Relationship Id="rId7" Type="http://schemas.microsoft.com/office/2007/relationships/media" Target="../media/media18.m4a"/><Relationship Id="rId12" Type="http://schemas.openxmlformats.org/officeDocument/2006/relationships/audio" Target="../media/media20.m4a"/><Relationship Id="rId17" Type="http://schemas.openxmlformats.org/officeDocument/2006/relationships/image" Target="../media/image2.png"/><Relationship Id="rId2" Type="http://schemas.openxmlformats.org/officeDocument/2006/relationships/audio" Target="../media/media15.m4a"/><Relationship Id="rId16" Type="http://schemas.openxmlformats.org/officeDocument/2006/relationships/image" Target="../media/image10.png"/><Relationship Id="rId1" Type="http://schemas.microsoft.com/office/2007/relationships/media" Target="../media/media15.m4a"/><Relationship Id="rId6" Type="http://schemas.openxmlformats.org/officeDocument/2006/relationships/audio" Target="../media/media17.m4a"/><Relationship Id="rId11" Type="http://schemas.microsoft.com/office/2007/relationships/media" Target="../media/media20.m4a"/><Relationship Id="rId5" Type="http://schemas.microsoft.com/office/2007/relationships/media" Target="../media/media17.m4a"/><Relationship Id="rId15" Type="http://schemas.openxmlformats.org/officeDocument/2006/relationships/image" Target="../media/image9.png"/><Relationship Id="rId10" Type="http://schemas.openxmlformats.org/officeDocument/2006/relationships/audio" Target="../media/media19.m4a"/><Relationship Id="rId4" Type="http://schemas.openxmlformats.org/officeDocument/2006/relationships/audio" Target="../media/media16.m4a"/><Relationship Id="rId9" Type="http://schemas.microsoft.com/office/2007/relationships/media" Target="../media/media19.m4a"/><Relationship Id="rId1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12.m4a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2.m4a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13.m4a"/><Relationship Id="rId7" Type="http://schemas.openxmlformats.org/officeDocument/2006/relationships/image" Target="../media/image4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3.m4a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14.m4a"/><Relationship Id="rId7" Type="http://schemas.openxmlformats.org/officeDocument/2006/relationships/image" Target="../media/image5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4.m4a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9.m4a"/><Relationship Id="rId7" Type="http://schemas.openxmlformats.org/officeDocument/2006/relationships/image" Target="../media/image6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9.m4a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10.m4a"/><Relationship Id="rId7" Type="http://schemas.openxmlformats.org/officeDocument/2006/relationships/image" Target="../media/image7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m4a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11.m4a"/><Relationship Id="rId7" Type="http://schemas.openxmlformats.org/officeDocument/2006/relationships/image" Target="../media/image11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1.m4a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18.m4a"/><Relationship Id="rId7" Type="http://schemas.openxmlformats.org/officeDocument/2006/relationships/image" Target="../media/image10.pn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8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bgerundetes Rechteck 36">
            <a:extLst>
              <a:ext uri="{FF2B5EF4-FFF2-40B4-BE49-F238E27FC236}">
                <a16:creationId xmlns:a16="http://schemas.microsoft.com/office/drawing/2014/main" id="{D56C0C5F-8170-FC5C-3AD6-FE6D64040C4C}"/>
              </a:ext>
            </a:extLst>
          </p:cNvPr>
          <p:cNvSpPr>
            <a:spLocks/>
          </p:cNvSpPr>
          <p:nvPr/>
        </p:nvSpPr>
        <p:spPr>
          <a:xfrm rot="5400000">
            <a:off x="4249689" y="1655623"/>
            <a:ext cx="1368000" cy="2785814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6" name="Abgerundetes Rechteck 35">
            <a:extLst>
              <a:ext uri="{FF2B5EF4-FFF2-40B4-BE49-F238E27FC236}">
                <a16:creationId xmlns:a16="http://schemas.microsoft.com/office/drawing/2014/main" id="{E2EA0EFE-D7E8-9804-C869-F6ADC5D21FCB}"/>
              </a:ext>
            </a:extLst>
          </p:cNvPr>
          <p:cNvSpPr>
            <a:spLocks/>
          </p:cNvSpPr>
          <p:nvPr/>
        </p:nvSpPr>
        <p:spPr>
          <a:xfrm rot="5400000">
            <a:off x="1021809" y="4448269"/>
            <a:ext cx="1368000" cy="2785814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5" name="Abgerundetes Rechteck 34">
            <a:extLst>
              <a:ext uri="{FF2B5EF4-FFF2-40B4-BE49-F238E27FC236}">
                <a16:creationId xmlns:a16="http://schemas.microsoft.com/office/drawing/2014/main" id="{8DDBE77A-15C3-B898-F538-1025D4081D13}"/>
              </a:ext>
            </a:extLst>
          </p:cNvPr>
          <p:cNvSpPr/>
          <p:nvPr/>
        </p:nvSpPr>
        <p:spPr>
          <a:xfrm rot="5400000">
            <a:off x="1021809" y="1655623"/>
            <a:ext cx="1368000" cy="2785814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4" name="Abgerundetes Rechteck 33">
            <a:extLst>
              <a:ext uri="{FF2B5EF4-FFF2-40B4-BE49-F238E27FC236}">
                <a16:creationId xmlns:a16="http://schemas.microsoft.com/office/drawing/2014/main" id="{3661CC06-72E9-87E5-ECFC-460E3A78C0FE}"/>
              </a:ext>
            </a:extLst>
          </p:cNvPr>
          <p:cNvSpPr>
            <a:spLocks/>
          </p:cNvSpPr>
          <p:nvPr/>
        </p:nvSpPr>
        <p:spPr>
          <a:xfrm rot="5400000">
            <a:off x="7488455" y="1655623"/>
            <a:ext cx="1368000" cy="2785814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063470F9-CC98-FBDD-BE0B-A88EEFC9F68E}"/>
              </a:ext>
            </a:extLst>
          </p:cNvPr>
          <p:cNvSpPr/>
          <p:nvPr/>
        </p:nvSpPr>
        <p:spPr>
          <a:xfrm rot="5400000">
            <a:off x="4249689" y="4448269"/>
            <a:ext cx="1368000" cy="2785814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ECD9D858-270B-678E-6E7F-880C4625E099}"/>
              </a:ext>
            </a:extLst>
          </p:cNvPr>
          <p:cNvSpPr/>
          <p:nvPr/>
        </p:nvSpPr>
        <p:spPr>
          <a:xfrm rot="5400000">
            <a:off x="7477569" y="4490309"/>
            <a:ext cx="1368000" cy="2785814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18797450-AFEE-9AF2-8C4B-B9F49963E63E}"/>
              </a:ext>
            </a:extLst>
          </p:cNvPr>
          <p:cNvSpPr/>
          <p:nvPr/>
        </p:nvSpPr>
        <p:spPr>
          <a:xfrm>
            <a:off x="666958" y="5306038"/>
            <a:ext cx="1800000" cy="396000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die Pyramide</a:t>
            </a:r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23E546CA-8161-B9FB-0301-799EE1D5DDA6}"/>
              </a:ext>
            </a:extLst>
          </p:cNvPr>
          <p:cNvSpPr/>
          <p:nvPr/>
        </p:nvSpPr>
        <p:spPr>
          <a:xfrm>
            <a:off x="667532" y="5770193"/>
            <a:ext cx="1800000" cy="576000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err="1">
                <a:latin typeface="Comic Sans MS" panose="030F0702030302020204" pitchFamily="66" charset="0"/>
              </a:rPr>
              <a:t>пирамида</a:t>
            </a:r>
            <a:endParaRPr lang="de-DE" sz="3200" dirty="0">
              <a:latin typeface="Comic Sans MS" panose="030F0702030302020204" pitchFamily="66" charset="0"/>
            </a:endParaRPr>
          </a:p>
          <a:p>
            <a:pPr algn="ctr"/>
            <a:r>
              <a:rPr lang="de-DE" sz="1400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piramida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]</a:t>
            </a:r>
          </a:p>
        </p:txBody>
      </p:sp>
      <p:sp>
        <p:nvSpPr>
          <p:cNvPr id="16" name="Abgerundetes Rechteck 15">
            <a:extLst>
              <a:ext uri="{FF2B5EF4-FFF2-40B4-BE49-F238E27FC236}">
                <a16:creationId xmlns:a16="http://schemas.microsoft.com/office/drawing/2014/main" id="{5AD3D061-0E07-01CC-DC49-FE8A27BDB778}"/>
              </a:ext>
            </a:extLst>
          </p:cNvPr>
          <p:cNvSpPr/>
          <p:nvPr/>
        </p:nvSpPr>
        <p:spPr>
          <a:xfrm>
            <a:off x="3924978" y="5306038"/>
            <a:ext cx="1728000" cy="396000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Kegel</a:t>
            </a:r>
          </a:p>
        </p:txBody>
      </p:sp>
      <p:sp>
        <p:nvSpPr>
          <p:cNvPr id="17" name="Abgerundetes Rechteck 16">
            <a:extLst>
              <a:ext uri="{FF2B5EF4-FFF2-40B4-BE49-F238E27FC236}">
                <a16:creationId xmlns:a16="http://schemas.microsoft.com/office/drawing/2014/main" id="{D90259A9-A855-80CD-6AE6-4CA6877446FD}"/>
              </a:ext>
            </a:extLst>
          </p:cNvPr>
          <p:cNvSpPr/>
          <p:nvPr/>
        </p:nvSpPr>
        <p:spPr>
          <a:xfrm>
            <a:off x="3924978" y="5770193"/>
            <a:ext cx="1728000" cy="576000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Comic Sans MS" panose="030F0702030302020204" pitchFamily="66" charset="0"/>
              </a:rPr>
              <a:t>конус</a:t>
            </a:r>
            <a:endParaRPr lang="de-DE" sz="3200" dirty="0">
              <a:latin typeface="Comic Sans MS" panose="030F0702030302020204" pitchFamily="66" charset="0"/>
            </a:endParaRPr>
          </a:p>
          <a:p>
            <a:pPr algn="ctr"/>
            <a:r>
              <a:rPr lang="de-DE" sz="1400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konus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latin typeface="Comic Sans MS" panose="030F0902030302020204" pitchFamily="66" charset="0"/>
              </a:rPr>
              <a:t>]</a:t>
            </a:r>
          </a:p>
        </p:txBody>
      </p:sp>
      <p:sp>
        <p:nvSpPr>
          <p:cNvPr id="26" name="Abgerundetes Rechteck 25">
            <a:extLst>
              <a:ext uri="{FF2B5EF4-FFF2-40B4-BE49-F238E27FC236}">
                <a16:creationId xmlns:a16="http://schemas.microsoft.com/office/drawing/2014/main" id="{CA2D9F81-AC69-43B5-A7F3-3F272EC8531D}"/>
              </a:ext>
            </a:extLst>
          </p:cNvPr>
          <p:cNvSpPr/>
          <p:nvPr/>
        </p:nvSpPr>
        <p:spPr>
          <a:xfrm>
            <a:off x="7155640" y="5306038"/>
            <a:ext cx="1728000" cy="396000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Zylinder</a:t>
            </a:r>
          </a:p>
        </p:txBody>
      </p:sp>
      <p:sp>
        <p:nvSpPr>
          <p:cNvPr id="27" name="Abgerundetes Rechteck 26">
            <a:extLst>
              <a:ext uri="{FF2B5EF4-FFF2-40B4-BE49-F238E27FC236}">
                <a16:creationId xmlns:a16="http://schemas.microsoft.com/office/drawing/2014/main" id="{B1EE73EC-8E92-ACC6-ACE9-D91D2E013C1F}"/>
              </a:ext>
            </a:extLst>
          </p:cNvPr>
          <p:cNvSpPr/>
          <p:nvPr/>
        </p:nvSpPr>
        <p:spPr>
          <a:xfrm>
            <a:off x="7155640" y="5770193"/>
            <a:ext cx="1728000" cy="576000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err="1">
                <a:latin typeface="Comic Sans MS" panose="030F0702030302020204" pitchFamily="66" charset="0"/>
              </a:rPr>
              <a:t>цилиндър</a:t>
            </a:r>
            <a:endParaRPr lang="de-DE" sz="3200" dirty="0">
              <a:latin typeface="Comic Sans MS" panose="030F0702030302020204" pitchFamily="66" charset="0"/>
            </a:endParaRPr>
          </a:p>
          <a:p>
            <a:pPr algn="ctr"/>
            <a:r>
              <a:rPr lang="de-DE" sz="1400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tsilindar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]</a:t>
            </a:r>
          </a:p>
        </p:txBody>
      </p:sp>
      <p:sp>
        <p:nvSpPr>
          <p:cNvPr id="30" name="Abgerundetes Rechteck 29">
            <a:extLst>
              <a:ext uri="{FF2B5EF4-FFF2-40B4-BE49-F238E27FC236}">
                <a16:creationId xmlns:a16="http://schemas.microsoft.com/office/drawing/2014/main" id="{A20AC536-641C-C5F6-E249-D18B88D3572D}"/>
              </a:ext>
            </a:extLst>
          </p:cNvPr>
          <p:cNvSpPr/>
          <p:nvPr/>
        </p:nvSpPr>
        <p:spPr>
          <a:xfrm>
            <a:off x="685772" y="2501642"/>
            <a:ext cx="1728000" cy="396000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Würfel</a:t>
            </a:r>
          </a:p>
        </p:txBody>
      </p:sp>
      <p:sp>
        <p:nvSpPr>
          <p:cNvPr id="31" name="Abgerundetes Rechteck 30">
            <a:extLst>
              <a:ext uri="{FF2B5EF4-FFF2-40B4-BE49-F238E27FC236}">
                <a16:creationId xmlns:a16="http://schemas.microsoft.com/office/drawing/2014/main" id="{A0C4E402-106B-DD40-9F98-3461864A474D}"/>
              </a:ext>
            </a:extLst>
          </p:cNvPr>
          <p:cNvSpPr/>
          <p:nvPr/>
        </p:nvSpPr>
        <p:spPr>
          <a:xfrm>
            <a:off x="685772" y="2973656"/>
            <a:ext cx="1728000" cy="576000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err="1">
                <a:latin typeface="Comic Sans MS" panose="030F0702030302020204" pitchFamily="66" charset="0"/>
              </a:rPr>
              <a:t>к</a:t>
            </a:r>
            <a:r>
              <a:rPr lang="de-DE" dirty="0" err="1">
                <a:latin typeface="Comic Sans MS" panose="030F0702030302020204" pitchFamily="66" charset="0"/>
              </a:rPr>
              <a:t>уб</a:t>
            </a:r>
            <a:endParaRPr lang="de-DE" sz="3200" dirty="0">
              <a:latin typeface="Comic Sans MS" panose="030F0702030302020204" pitchFamily="66" charset="0"/>
            </a:endParaRPr>
          </a:p>
          <a:p>
            <a:pPr algn="ctr"/>
            <a:r>
              <a:rPr lang="de-DE" sz="1400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kub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]</a:t>
            </a:r>
          </a:p>
        </p:txBody>
      </p:sp>
      <p:sp>
        <p:nvSpPr>
          <p:cNvPr id="43" name="Abgerundetes Rechteck 42">
            <a:extLst>
              <a:ext uri="{FF2B5EF4-FFF2-40B4-BE49-F238E27FC236}">
                <a16:creationId xmlns:a16="http://schemas.microsoft.com/office/drawing/2014/main" id="{C7FF306C-5648-3281-B360-5DE275C7272C}"/>
              </a:ext>
            </a:extLst>
          </p:cNvPr>
          <p:cNvSpPr/>
          <p:nvPr/>
        </p:nvSpPr>
        <p:spPr>
          <a:xfrm>
            <a:off x="3768357" y="2501642"/>
            <a:ext cx="2029539" cy="396000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Quader</a:t>
            </a:r>
          </a:p>
        </p:txBody>
      </p:sp>
      <p:sp>
        <p:nvSpPr>
          <p:cNvPr id="44" name="Abgerundetes Rechteck 43">
            <a:extLst>
              <a:ext uri="{FF2B5EF4-FFF2-40B4-BE49-F238E27FC236}">
                <a16:creationId xmlns:a16="http://schemas.microsoft.com/office/drawing/2014/main" id="{977B8FBE-EEDD-8EF4-97E2-F32C2331B3E0}"/>
              </a:ext>
            </a:extLst>
          </p:cNvPr>
          <p:cNvSpPr/>
          <p:nvPr/>
        </p:nvSpPr>
        <p:spPr>
          <a:xfrm>
            <a:off x="3768358" y="2973656"/>
            <a:ext cx="2029540" cy="576000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  <a:p>
            <a:pPr algn="ctr"/>
            <a:r>
              <a:rPr lang="uk-UA" dirty="0" err="1">
                <a:latin typeface="Comic Sans MS" panose="030F0702030302020204" pitchFamily="66" charset="0"/>
              </a:rPr>
              <a:t>паралелепипед</a:t>
            </a:r>
            <a:endParaRPr lang="de-DE" dirty="0">
              <a:latin typeface="Comic Sans MS" panose="030F0702030302020204" pitchFamily="66" charset="0"/>
            </a:endParaRPr>
          </a:p>
          <a:p>
            <a:pPr algn="ctr"/>
            <a:r>
              <a:rPr lang="de-DE" sz="1400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paralelepiped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]</a:t>
            </a:r>
          </a:p>
          <a:p>
            <a:pPr algn="ctr"/>
            <a:endParaRPr lang="de-DE" dirty="0">
              <a:solidFill>
                <a:schemeClr val="accent3"/>
              </a:solidFill>
            </a:endParaRPr>
          </a:p>
        </p:txBody>
      </p:sp>
      <p:sp>
        <p:nvSpPr>
          <p:cNvPr id="65" name="Abgerundetes Rechteck 64">
            <a:extLst>
              <a:ext uri="{FF2B5EF4-FFF2-40B4-BE49-F238E27FC236}">
                <a16:creationId xmlns:a16="http://schemas.microsoft.com/office/drawing/2014/main" id="{F77334F1-B449-27EE-EC06-C6D59B6E86E0}"/>
              </a:ext>
            </a:extLst>
          </p:cNvPr>
          <p:cNvSpPr/>
          <p:nvPr/>
        </p:nvSpPr>
        <p:spPr>
          <a:xfrm>
            <a:off x="7155640" y="2501642"/>
            <a:ext cx="1728000" cy="396000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die Kugel</a:t>
            </a:r>
          </a:p>
        </p:txBody>
      </p:sp>
      <p:sp>
        <p:nvSpPr>
          <p:cNvPr id="66" name="Abgerundetes Rechteck 65">
            <a:extLst>
              <a:ext uri="{FF2B5EF4-FFF2-40B4-BE49-F238E27FC236}">
                <a16:creationId xmlns:a16="http://schemas.microsoft.com/office/drawing/2014/main" id="{BE6ADC64-95E6-990C-C0E1-3534412FD292}"/>
              </a:ext>
            </a:extLst>
          </p:cNvPr>
          <p:cNvSpPr/>
          <p:nvPr/>
        </p:nvSpPr>
        <p:spPr>
          <a:xfrm>
            <a:off x="7155640" y="2973656"/>
            <a:ext cx="1728000" cy="576000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err="1">
                <a:latin typeface="Comic Sans MS" panose="030F0702030302020204" pitchFamily="66" charset="0"/>
              </a:rPr>
              <a:t>Кълбо</a:t>
            </a:r>
            <a:endParaRPr lang="de-DE" sz="3200" dirty="0">
              <a:latin typeface="Comic Sans MS" panose="030F0702030302020204" pitchFamily="66" charset="0"/>
            </a:endParaRPr>
          </a:p>
          <a:p>
            <a:pPr algn="ctr"/>
            <a:r>
              <a:rPr lang="de-DE" sz="1400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kulbo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]</a:t>
            </a:r>
          </a:p>
        </p:txBody>
      </p:sp>
      <p:pic>
        <p:nvPicPr>
          <p:cNvPr id="7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75C47C04-909A-1D2D-F79E-8C7605DCE6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2533416" y="2540040"/>
            <a:ext cx="360000" cy="360000"/>
          </a:xfrm>
          <a:prstGeom prst="rect">
            <a:avLst/>
          </a:prstGeom>
        </p:spPr>
      </p:pic>
      <p:pic>
        <p:nvPicPr>
          <p:cNvPr id="8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D16BE50-04F6-BCDB-C3BD-A6CF1CD7C40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5843993" y="2540040"/>
            <a:ext cx="360000" cy="360000"/>
          </a:xfrm>
          <a:prstGeom prst="rect">
            <a:avLst/>
          </a:prstGeom>
        </p:spPr>
      </p:pic>
      <p:pic>
        <p:nvPicPr>
          <p:cNvPr id="8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3365249-F98F-99B4-E59F-029FD49BAB0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9003284" y="2551594"/>
            <a:ext cx="360000" cy="360000"/>
          </a:xfrm>
          <a:prstGeom prst="rect">
            <a:avLst/>
          </a:prstGeom>
        </p:spPr>
      </p:pic>
      <p:pic>
        <p:nvPicPr>
          <p:cNvPr id="8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705541B-9B6D-DA37-A532-247BB1D676B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2574958" y="5331572"/>
            <a:ext cx="360000" cy="360000"/>
          </a:xfrm>
          <a:prstGeom prst="rect">
            <a:avLst/>
          </a:prstGeom>
        </p:spPr>
      </p:pic>
      <p:pic>
        <p:nvPicPr>
          <p:cNvPr id="8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3D9509D-5EB7-B509-A140-126A685A2B44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5764709" y="5331572"/>
            <a:ext cx="360000" cy="360000"/>
          </a:xfrm>
          <a:prstGeom prst="rect">
            <a:avLst/>
          </a:prstGeom>
        </p:spPr>
      </p:pic>
      <p:pic>
        <p:nvPicPr>
          <p:cNvPr id="9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C1F7A91C-D6F5-FB89-BD84-CB975F559F6F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9003284" y="5331572"/>
            <a:ext cx="360000" cy="3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BA8B8ED-5D51-BDBB-0AC5-F03DBC0EFE9A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133159" y="919706"/>
            <a:ext cx="1411961" cy="141196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017E903-6DC1-5415-F015-BCB4157AE865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155609" y="869574"/>
            <a:ext cx="1601596" cy="154538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E7177E47-C992-BD52-C56F-10A95A1D86D6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7439760" y="974456"/>
            <a:ext cx="1462502" cy="1462502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47C0802-B0A7-D2E5-04D6-5BE2C94AF53F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936457" y="3718254"/>
            <a:ext cx="1485810" cy="148581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E0C8316D-DD84-E3DF-F842-9D8796870FB8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4250182" y="3765984"/>
            <a:ext cx="1485811" cy="148581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89D57A12-537B-1A81-B26A-37F460B6FFF1}"/>
              </a:ext>
            </a:extLst>
          </p:cNvPr>
          <p:cNvSpPr txBox="1"/>
          <p:nvPr/>
        </p:nvSpPr>
        <p:spPr>
          <a:xfrm>
            <a:off x="140773" y="178577"/>
            <a:ext cx="1725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omic Sans MS" panose="030F0902030302020204" pitchFamily="66" charset="0"/>
              </a:rPr>
              <a:t>Körper</a:t>
            </a:r>
            <a:r>
              <a:rPr lang="de-DE" sz="1801" dirty="0"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CE75588-2CCB-F280-016C-C18B862AC847}"/>
              </a:ext>
            </a:extLst>
          </p:cNvPr>
          <p:cNvSpPr txBox="1"/>
          <p:nvPr/>
        </p:nvSpPr>
        <p:spPr>
          <a:xfrm>
            <a:off x="1705809" y="200338"/>
            <a:ext cx="4805523" cy="738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>
                <a:latin typeface="Comic Sans MS" panose="030F0702030302020204" pitchFamily="66" charset="0"/>
              </a:rPr>
              <a:t>Геометрични тела</a:t>
            </a:r>
            <a:r>
              <a:rPr lang="de-DE" sz="2400" dirty="0">
                <a:latin typeface="Comic Sans MS" panose="030F0702030302020204" pitchFamily="66" charset="0"/>
              </a:rPr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geometrichni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tela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</a:p>
          <a:p>
            <a:endParaRPr lang="de-DE" sz="1801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1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6F6C3A8-1E08-183F-A8B2-953BBA16D0FA}"/>
              </a:ext>
            </a:extLst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4">
                  <p14:trim st="297"/>
                </p14:media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291965" y="249381"/>
            <a:ext cx="354550" cy="35455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E2C2092-DF84-CD88-491F-7FBE501DB46F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7268529" y="3797214"/>
            <a:ext cx="1485811" cy="1485811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0B19D87-E707-D498-22BD-9DD1C8638D4D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0">
            <a:biLevel thresh="25000"/>
          </a:blip>
          <a:stretch>
            <a:fillRect/>
          </a:stretch>
        </p:blipFill>
        <p:spPr>
          <a:xfrm>
            <a:off x="6511332" y="243931"/>
            <a:ext cx="360000" cy="3600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5AB3C74-931C-2D24-AEAD-11E2BD805AEB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0">
            <a:biLevel thresh="25000"/>
          </a:blip>
          <a:stretch>
            <a:fillRect/>
          </a:stretch>
        </p:blipFill>
        <p:spPr>
          <a:xfrm>
            <a:off x="2574958" y="5876251"/>
            <a:ext cx="360000" cy="3600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1DF6C00-BE12-B609-C43C-179ADD68014B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0">
            <a:biLevel thresh="25000"/>
          </a:blip>
          <a:stretch>
            <a:fillRect/>
          </a:stretch>
        </p:blipFill>
        <p:spPr>
          <a:xfrm>
            <a:off x="5740153" y="5883216"/>
            <a:ext cx="360000" cy="3600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CE2FC0A-840F-1405-5583-43001DE874A9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0">
            <a:biLevel thresh="25000"/>
          </a:blip>
          <a:stretch>
            <a:fillRect/>
          </a:stretch>
        </p:blipFill>
        <p:spPr>
          <a:xfrm>
            <a:off x="9003284" y="5883216"/>
            <a:ext cx="360000" cy="3600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8AA06CE-2549-A5C3-BD68-6C4B3232ECFA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0">
            <a:biLevel thresh="25000"/>
          </a:blip>
          <a:stretch>
            <a:fillRect/>
          </a:stretch>
        </p:blipFill>
        <p:spPr>
          <a:xfrm>
            <a:off x="2533416" y="3084719"/>
            <a:ext cx="360000" cy="360000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9F71F9A-D801-B4CE-03F5-45EAB84C53F5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0">
            <a:biLevel thresh="25000"/>
          </a:blip>
          <a:stretch>
            <a:fillRect/>
          </a:stretch>
        </p:blipFill>
        <p:spPr>
          <a:xfrm>
            <a:off x="5858201" y="3081656"/>
            <a:ext cx="360000" cy="3600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953DCF7-8B9A-89FC-5339-C2F6EC292592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0">
            <a:biLevel thresh="25000"/>
          </a:blip>
          <a:stretch>
            <a:fillRect/>
          </a:stretch>
        </p:blipFill>
        <p:spPr>
          <a:xfrm>
            <a:off x="9003284" y="3081656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6796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3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7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9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1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B31D2228-B220-D7DC-BB9C-9F9DF1ADF9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146" y="1100874"/>
            <a:ext cx="3671251" cy="4656251"/>
          </a:xfrm>
          <a:prstGeom prst="rect">
            <a:avLst/>
          </a:prstGeom>
        </p:spPr>
      </p:pic>
      <p:sp>
        <p:nvSpPr>
          <p:cNvPr id="4" name="Parallelogramm 3">
            <a:extLst>
              <a:ext uri="{FF2B5EF4-FFF2-40B4-BE49-F238E27FC236}">
                <a16:creationId xmlns:a16="http://schemas.microsoft.com/office/drawing/2014/main" id="{36A621D5-46AB-07A3-8404-3CB8E39D8803}"/>
              </a:ext>
            </a:extLst>
          </p:cNvPr>
          <p:cNvSpPr/>
          <p:nvPr/>
        </p:nvSpPr>
        <p:spPr>
          <a:xfrm rot="10344401">
            <a:off x="1455097" y="2774311"/>
            <a:ext cx="1988340" cy="2303872"/>
          </a:xfrm>
          <a:prstGeom prst="parallelogram">
            <a:avLst>
              <a:gd name="adj" fmla="val 1565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22CEA2D5-08CC-DBFE-14DD-0D68DBD5A218}"/>
              </a:ext>
            </a:extLst>
          </p:cNvPr>
          <p:cNvSpPr/>
          <p:nvPr/>
        </p:nvSpPr>
        <p:spPr>
          <a:xfrm>
            <a:off x="4147930" y="2230722"/>
            <a:ext cx="5184000" cy="3348000"/>
          </a:xfrm>
          <a:prstGeom prst="roundRect">
            <a:avLst>
              <a:gd name="adj" fmla="val 457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34FB7504-6BA1-DD3B-7FA3-BE4456FDF73E}"/>
              </a:ext>
            </a:extLst>
          </p:cNvPr>
          <p:cNvGrpSpPr/>
          <p:nvPr/>
        </p:nvGrpSpPr>
        <p:grpSpPr>
          <a:xfrm>
            <a:off x="4493634" y="2726998"/>
            <a:ext cx="4176000" cy="2362373"/>
            <a:chOff x="8065862" y="3394395"/>
            <a:chExt cx="1393040" cy="788234"/>
          </a:xfrm>
        </p:grpSpPr>
        <p:sp>
          <p:nvSpPr>
            <p:cNvPr id="103" name="Textfeld 102">
              <a:extLst>
                <a:ext uri="{FF2B5EF4-FFF2-40B4-BE49-F238E27FC236}">
                  <a16:creationId xmlns:a16="http://schemas.microsoft.com/office/drawing/2014/main" id="{B3EFE7BA-095E-1528-F747-42390A8B2565}"/>
                </a:ext>
              </a:extLst>
            </p:cNvPr>
            <p:cNvSpPr txBox="1"/>
            <p:nvPr/>
          </p:nvSpPr>
          <p:spPr>
            <a:xfrm>
              <a:off x="8065862" y="3394395"/>
              <a:ext cx="1393040" cy="30676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800" dirty="0">
                  <a:latin typeface="Comic Sans MS" panose="030F0902030302020204" pitchFamily="66" charset="0"/>
                </a:rPr>
                <a:t>Die</a:t>
              </a:r>
              <a:r>
                <a:rPr lang="de-DE" sz="4800" dirty="0">
                  <a:solidFill>
                    <a:srgbClr val="317A85"/>
                  </a:solidFill>
                  <a:latin typeface="Comic Sans MS" panose="030F0902030302020204" pitchFamily="66" charset="0"/>
                </a:rPr>
                <a:t> </a:t>
              </a:r>
              <a:r>
                <a:rPr lang="de-DE" sz="4800" dirty="0">
                  <a:solidFill>
                    <a:srgbClr val="FFC000"/>
                  </a:solidFill>
                  <a:latin typeface="Comic Sans MS" panose="030F0902030302020204" pitchFamily="66" charset="0"/>
                </a:rPr>
                <a:t>Fläche</a:t>
              </a:r>
            </a:p>
          </p:txBody>
        </p:sp>
        <p:sp>
          <p:nvSpPr>
            <p:cNvPr id="104" name="Textfeld 103">
              <a:extLst>
                <a:ext uri="{FF2B5EF4-FFF2-40B4-BE49-F238E27FC236}">
                  <a16:creationId xmlns:a16="http://schemas.microsoft.com/office/drawing/2014/main" id="{8DDDF508-418D-694D-ACCE-19DAFF89B5D3}"/>
                </a:ext>
              </a:extLst>
            </p:cNvPr>
            <p:cNvSpPr txBox="1"/>
            <p:nvPr/>
          </p:nvSpPr>
          <p:spPr>
            <a:xfrm>
              <a:off x="8065862" y="3758885"/>
              <a:ext cx="1393040" cy="423744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4400" dirty="0">
                  <a:latin typeface="Comic Sans MS" panose="030F0702030302020204" pitchFamily="66" charset="0"/>
                </a:rPr>
                <a:t>стена</a:t>
              </a:r>
              <a:endParaRPr lang="de-DE" sz="3200" dirty="0">
                <a:solidFill>
                  <a:srgbClr val="9D9D9D"/>
                </a:solidFill>
                <a:latin typeface="Comic Sans MS" panose="030F0902030302020204" pitchFamily="66" charset="0"/>
              </a:endParaRPr>
            </a:p>
            <a:p>
              <a:pPr algn="ctr"/>
              <a:r>
                <a:rPr lang="de-DE" sz="2800" dirty="0">
                  <a:solidFill>
                    <a:srgbClr val="9D9D9D"/>
                  </a:solidFill>
                  <a:latin typeface="Comic Sans MS" panose="030F0902030302020204" pitchFamily="66" charset="0"/>
                </a:rPr>
                <a:t>[</a:t>
              </a:r>
              <a:r>
                <a:rPr lang="de-DE" sz="2800" dirty="0" err="1">
                  <a:solidFill>
                    <a:srgbClr val="9D9D9D"/>
                  </a:solidFill>
                  <a:latin typeface="Comic Sans MS" panose="030F0902030302020204" pitchFamily="66" charset="0"/>
                </a:rPr>
                <a:t>stena</a:t>
              </a:r>
              <a:r>
                <a:rPr lang="de-DE" sz="2800" dirty="0">
                  <a:solidFill>
                    <a:srgbClr val="9D9D9D"/>
                  </a:solidFill>
                  <a:latin typeface="Comic Sans MS" panose="030F0902030302020204" pitchFamily="66" charset="0"/>
                </a:rPr>
                <a:t>]</a:t>
              </a:r>
              <a:endParaRPr lang="de-DE" altLang="de-DE" sz="2800" dirty="0">
                <a:solidFill>
                  <a:schemeClr val="accent5"/>
                </a:solidFill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CBC9259-545E-E1E5-7528-B17D94002F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00167" y="3006699"/>
            <a:ext cx="360000" cy="360000"/>
          </a:xfrm>
          <a:prstGeom prst="rect">
            <a:avLst/>
          </a:prstGeom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2F9D7B9E-E490-D397-4FCB-6879083B58AD}"/>
              </a:ext>
            </a:extLst>
          </p:cNvPr>
          <p:cNvCxnSpPr>
            <a:cxnSpLocks/>
          </p:cNvCxnSpPr>
          <p:nvPr/>
        </p:nvCxnSpPr>
        <p:spPr>
          <a:xfrm flipH="1">
            <a:off x="2622345" y="3186699"/>
            <a:ext cx="161098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8C2E383-AECE-8DCB-931D-9AD41927E80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biLevel thresh="25000"/>
          </a:blip>
          <a:stretch>
            <a:fillRect/>
          </a:stretch>
        </p:blipFill>
        <p:spPr>
          <a:xfrm>
            <a:off x="8800167" y="4274381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63583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3CA4012-C0CE-AB44-A996-C9BE18FBAA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416" y="1969361"/>
            <a:ext cx="3870721" cy="3870721"/>
          </a:xfrm>
          <a:prstGeom prst="rect">
            <a:avLst/>
          </a:prstGeom>
        </p:spPr>
      </p:pic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729895E7-3669-7717-0D15-0FE0D35B8919}"/>
              </a:ext>
            </a:extLst>
          </p:cNvPr>
          <p:cNvSpPr/>
          <p:nvPr/>
        </p:nvSpPr>
        <p:spPr>
          <a:xfrm>
            <a:off x="4147930" y="2230722"/>
            <a:ext cx="5184000" cy="3348000"/>
          </a:xfrm>
          <a:prstGeom prst="roundRect">
            <a:avLst>
              <a:gd name="adj" fmla="val 457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b="1" dirty="0"/>
          </a:p>
        </p:txBody>
      </p:sp>
      <p:sp>
        <p:nvSpPr>
          <p:cNvPr id="99" name="Textfeld 98">
            <a:extLst>
              <a:ext uri="{FF2B5EF4-FFF2-40B4-BE49-F238E27FC236}">
                <a16:creationId xmlns:a16="http://schemas.microsoft.com/office/drawing/2014/main" id="{41A8F428-E13F-A804-66DE-A0E9F8356812}"/>
              </a:ext>
            </a:extLst>
          </p:cNvPr>
          <p:cNvSpPr txBox="1"/>
          <p:nvPr/>
        </p:nvSpPr>
        <p:spPr>
          <a:xfrm>
            <a:off x="4493636" y="2726865"/>
            <a:ext cx="4176000" cy="919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800" dirty="0">
                <a:latin typeface="Comic Sans MS" panose="030F0902030302020204" pitchFamily="66" charset="0"/>
              </a:rPr>
              <a:t>die </a:t>
            </a:r>
            <a:r>
              <a:rPr lang="de-DE" sz="4800" dirty="0">
                <a:solidFill>
                  <a:srgbClr val="ED9107"/>
                </a:solidFill>
                <a:latin typeface="Comic Sans MS" panose="030F0902030302020204" pitchFamily="66" charset="0"/>
              </a:rPr>
              <a:t>Kante</a:t>
            </a:r>
          </a:p>
        </p:txBody>
      </p:sp>
      <p:sp>
        <p:nvSpPr>
          <p:cNvPr id="100" name="Textfeld 99">
            <a:extLst>
              <a:ext uri="{FF2B5EF4-FFF2-40B4-BE49-F238E27FC236}">
                <a16:creationId xmlns:a16="http://schemas.microsoft.com/office/drawing/2014/main" id="{8E535055-8B53-79B3-27BF-2D10061FE34F}"/>
              </a:ext>
            </a:extLst>
          </p:cNvPr>
          <p:cNvSpPr txBox="1"/>
          <p:nvPr/>
        </p:nvSpPr>
        <p:spPr>
          <a:xfrm>
            <a:off x="4493636" y="3752794"/>
            <a:ext cx="4176000" cy="126998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lIns="36000" rIns="36000" rtlCol="0">
            <a:spAutoFit/>
          </a:bodyPr>
          <a:lstStyle/>
          <a:p>
            <a:pPr algn="ctr"/>
            <a:r>
              <a:rPr lang="az-Cyrl-AZ" sz="4400" dirty="0">
                <a:latin typeface="Comic Sans MS" panose="030F0702030302020204" pitchFamily="66" charset="0"/>
              </a:rPr>
              <a:t>Страна</a:t>
            </a:r>
            <a:endParaRPr lang="de-DE" sz="4400" dirty="0">
              <a:latin typeface="Comic Sans MS" panose="030F0702030302020204" pitchFamily="66" charset="0"/>
            </a:endParaRPr>
          </a:p>
          <a:p>
            <a:pPr algn="ctr"/>
            <a:r>
              <a:rPr lang="de-DE" sz="28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28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strana</a:t>
            </a:r>
            <a:r>
              <a:rPr lang="de-DE" sz="28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endParaRPr lang="de-DE" altLang="de-DE" sz="44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8F4A9CF-F9AA-3E68-9F76-D7C9106165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759883" y="2980407"/>
            <a:ext cx="360000" cy="360000"/>
          </a:xfrm>
          <a:prstGeom prst="rect">
            <a:avLst/>
          </a:prstGeom>
        </p:spPr>
      </p:pic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A97C1761-AA8B-7D17-5304-181E0C8166D6}"/>
              </a:ext>
            </a:extLst>
          </p:cNvPr>
          <p:cNvCxnSpPr>
            <a:cxnSpLocks/>
          </p:cNvCxnSpPr>
          <p:nvPr/>
        </p:nvCxnSpPr>
        <p:spPr>
          <a:xfrm flipH="1" flipV="1">
            <a:off x="3397956" y="3510844"/>
            <a:ext cx="982133" cy="3938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0A17C47-D454-0E81-541A-2EE24501FBB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8759883" y="4207784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43968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rafik 46">
            <a:extLst>
              <a:ext uri="{FF2B5EF4-FFF2-40B4-BE49-F238E27FC236}">
                <a16:creationId xmlns:a16="http://schemas.microsoft.com/office/drawing/2014/main" id="{3951A7EB-B011-EF17-E858-2F941DEAD76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15087" y="704803"/>
            <a:ext cx="2494796" cy="3164152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3C2124F3-FB06-FBB4-EEB2-038203838D3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15305" y="982031"/>
            <a:ext cx="2841794" cy="2841794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97B1C74D-1A56-207D-B968-B6F9F5FFE81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64505" y="1198964"/>
            <a:ext cx="2494796" cy="2494796"/>
          </a:xfrm>
          <a:prstGeom prst="rect">
            <a:avLst/>
          </a:prstGeom>
        </p:spPr>
      </p:pic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E42FFED7-229C-62A5-7B9D-B74210C78065}"/>
              </a:ext>
            </a:extLst>
          </p:cNvPr>
          <p:cNvSpPr/>
          <p:nvPr/>
        </p:nvSpPr>
        <p:spPr>
          <a:xfrm rot="5400000">
            <a:off x="3783892" y="3597685"/>
            <a:ext cx="2336591" cy="2695220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1" name="Abgerundetes Rechteck 40">
            <a:extLst>
              <a:ext uri="{FF2B5EF4-FFF2-40B4-BE49-F238E27FC236}">
                <a16:creationId xmlns:a16="http://schemas.microsoft.com/office/drawing/2014/main" id="{A4CE1E59-855B-9637-A69E-926F8126CD11}"/>
              </a:ext>
            </a:extLst>
          </p:cNvPr>
          <p:cNvSpPr/>
          <p:nvPr/>
        </p:nvSpPr>
        <p:spPr>
          <a:xfrm rot="5400000">
            <a:off x="543395" y="3607104"/>
            <a:ext cx="2336591" cy="2695221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19" name="Textfeld 118">
            <a:extLst>
              <a:ext uri="{FF2B5EF4-FFF2-40B4-BE49-F238E27FC236}">
                <a16:creationId xmlns:a16="http://schemas.microsoft.com/office/drawing/2014/main" id="{C71FCD9F-146F-E731-4EC3-5EE3E4AA5206}"/>
              </a:ext>
            </a:extLst>
          </p:cNvPr>
          <p:cNvSpPr txBox="1"/>
          <p:nvPr/>
        </p:nvSpPr>
        <p:spPr>
          <a:xfrm>
            <a:off x="581242" y="4177844"/>
            <a:ext cx="1833366" cy="57888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Comic Sans MS" panose="030F0902030302020204" pitchFamily="66" charset="0"/>
              </a:rPr>
              <a:t>die </a:t>
            </a:r>
            <a:r>
              <a:rPr lang="de-DE" sz="2800" dirty="0">
                <a:solidFill>
                  <a:schemeClr val="accent6"/>
                </a:solidFill>
                <a:latin typeface="Comic Sans MS" panose="030F0902030302020204" pitchFamily="66" charset="0"/>
              </a:rPr>
              <a:t>Ecke</a:t>
            </a:r>
          </a:p>
        </p:txBody>
      </p:sp>
      <p:sp>
        <p:nvSpPr>
          <p:cNvPr id="121" name="Textfeld 120">
            <a:extLst>
              <a:ext uri="{FF2B5EF4-FFF2-40B4-BE49-F238E27FC236}">
                <a16:creationId xmlns:a16="http://schemas.microsoft.com/office/drawing/2014/main" id="{44A87BF3-A741-5B6F-AC4F-59B6D116D10E}"/>
              </a:ext>
            </a:extLst>
          </p:cNvPr>
          <p:cNvSpPr txBox="1"/>
          <p:nvPr/>
        </p:nvSpPr>
        <p:spPr>
          <a:xfrm>
            <a:off x="566638" y="4961925"/>
            <a:ext cx="1847970" cy="879217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sz="2800" dirty="0">
                <a:solidFill>
                  <a:schemeClr val="accent6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ъгъл</a:t>
            </a:r>
            <a:endParaRPr lang="de-DE" altLang="de-DE" sz="3600" dirty="0">
              <a:solidFill>
                <a:schemeClr val="accent6"/>
              </a:solidFill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sz="2000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de-DE" sz="2000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ugul</a:t>
            </a:r>
            <a:r>
              <a:rPr lang="de-DE" sz="2000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]</a:t>
            </a:r>
          </a:p>
        </p:txBody>
      </p:sp>
      <p:sp>
        <p:nvSpPr>
          <p:cNvPr id="124" name="Textfeld 123">
            <a:extLst>
              <a:ext uri="{FF2B5EF4-FFF2-40B4-BE49-F238E27FC236}">
                <a16:creationId xmlns:a16="http://schemas.microsoft.com/office/drawing/2014/main" id="{394DC75C-7A42-D4F0-7A9D-F255FA25D9C9}"/>
              </a:ext>
            </a:extLst>
          </p:cNvPr>
          <p:cNvSpPr txBox="1"/>
          <p:nvPr/>
        </p:nvSpPr>
        <p:spPr>
          <a:xfrm>
            <a:off x="3790663" y="4177844"/>
            <a:ext cx="1944000" cy="57888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Comic Sans MS" panose="030F0902030302020204" pitchFamily="66" charset="0"/>
              </a:rPr>
              <a:t>die </a:t>
            </a:r>
            <a:r>
              <a:rPr lang="de-DE" sz="2800" dirty="0">
                <a:solidFill>
                  <a:schemeClr val="accent5"/>
                </a:solidFill>
                <a:latin typeface="Comic Sans MS" panose="030F0902030302020204" pitchFamily="66" charset="0"/>
              </a:rPr>
              <a:t>Fläche</a:t>
            </a:r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8FA05D83-26AC-7B7B-4260-5B1193BBD030}"/>
              </a:ext>
            </a:extLst>
          </p:cNvPr>
          <p:cNvSpPr/>
          <p:nvPr/>
        </p:nvSpPr>
        <p:spPr>
          <a:xfrm>
            <a:off x="3790663" y="4961926"/>
            <a:ext cx="1944000" cy="944344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altLang="de-DE" sz="2800" dirty="0">
                <a:solidFill>
                  <a:schemeClr val="accent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стена</a:t>
            </a:r>
            <a:endParaRPr lang="de-DE" altLang="de-DE" sz="3600" dirty="0">
              <a:solidFill>
                <a:schemeClr val="accent5"/>
              </a:solidFill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sz="2000" dirty="0">
                <a:solidFill>
                  <a:srgbClr val="9D9D9D"/>
                </a:solidFill>
                <a:latin typeface="Comic Sans MS" panose="030F0702030302020204" pitchFamily="66" charset="0"/>
              </a:rPr>
              <a:t>[</a:t>
            </a:r>
            <a:r>
              <a:rPr lang="de-DE" sz="2000" dirty="0" err="1">
                <a:solidFill>
                  <a:srgbClr val="9D9D9D"/>
                </a:solidFill>
                <a:latin typeface="Comic Sans MS" panose="030F0702030302020204" pitchFamily="66" charset="0"/>
              </a:rPr>
              <a:t>stena</a:t>
            </a:r>
            <a:r>
              <a:rPr lang="de-DE" sz="2000" dirty="0">
                <a:solidFill>
                  <a:srgbClr val="9D9D9D"/>
                </a:solidFill>
                <a:latin typeface="Comic Sans MS" panose="030F0702030302020204" pitchFamily="66" charset="0"/>
              </a:rPr>
              <a:t>]</a:t>
            </a:r>
          </a:p>
        </p:txBody>
      </p: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6A8BE1F3-BC82-E6B9-8BFF-C324FDAAC630}"/>
              </a:ext>
            </a:extLst>
          </p:cNvPr>
          <p:cNvSpPr/>
          <p:nvPr/>
        </p:nvSpPr>
        <p:spPr>
          <a:xfrm rot="5400000">
            <a:off x="7024390" y="3597685"/>
            <a:ext cx="2336591" cy="2695220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2" name="Abgerundetes Rechteck 11">
            <a:extLst>
              <a:ext uri="{FF2B5EF4-FFF2-40B4-BE49-F238E27FC236}">
                <a16:creationId xmlns:a16="http://schemas.microsoft.com/office/drawing/2014/main" id="{359D9BEA-DC88-C7D8-88AC-1E977F370F83}"/>
              </a:ext>
            </a:extLst>
          </p:cNvPr>
          <p:cNvSpPr/>
          <p:nvPr/>
        </p:nvSpPr>
        <p:spPr>
          <a:xfrm>
            <a:off x="7037213" y="4164730"/>
            <a:ext cx="1944000" cy="576000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dirty="0">
                <a:latin typeface="Comic Sans MS" panose="030F0902030302020204" pitchFamily="66" charset="0"/>
              </a:rPr>
              <a:t>die </a:t>
            </a:r>
            <a:r>
              <a:rPr lang="de-DE" sz="2800" dirty="0">
                <a:solidFill>
                  <a:schemeClr val="accent3"/>
                </a:solidFill>
                <a:latin typeface="Comic Sans MS" panose="030F0902030302020204" pitchFamily="66" charset="0"/>
              </a:rPr>
              <a:t>Kante</a:t>
            </a:r>
          </a:p>
        </p:txBody>
      </p:sp>
      <p:sp>
        <p:nvSpPr>
          <p:cNvPr id="13" name="Abgerundetes Rechteck 12">
            <a:extLst>
              <a:ext uri="{FF2B5EF4-FFF2-40B4-BE49-F238E27FC236}">
                <a16:creationId xmlns:a16="http://schemas.microsoft.com/office/drawing/2014/main" id="{175C3F40-8D7F-63B7-97FD-A1CD1084BDE4}"/>
              </a:ext>
            </a:extLst>
          </p:cNvPr>
          <p:cNvSpPr/>
          <p:nvPr/>
        </p:nvSpPr>
        <p:spPr>
          <a:xfrm>
            <a:off x="7037213" y="4961925"/>
            <a:ext cx="1944000" cy="944343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z-Cyrl-AZ" sz="2800" dirty="0">
                <a:solidFill>
                  <a:schemeClr val="accent3"/>
                </a:solidFill>
                <a:latin typeface="Comic Sans MS" panose="030F0702030302020204" pitchFamily="66" charset="0"/>
              </a:rPr>
              <a:t>страна</a:t>
            </a:r>
            <a:r>
              <a:rPr lang="de-DE" sz="2800" dirty="0">
                <a:latin typeface="Comic Sans MS" panose="030F0702030302020204" pitchFamily="66" charset="0"/>
              </a:rPr>
              <a:t>  </a:t>
            </a:r>
            <a:endParaRPr lang="de-DE" altLang="de-DE" sz="2800" dirty="0">
              <a:solidFill>
                <a:schemeClr val="tx1"/>
              </a:solidFill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sz="2000" dirty="0">
                <a:solidFill>
                  <a:srgbClr val="9D9D9D"/>
                </a:solidFill>
                <a:latin typeface="Comic Sans MS" panose="030F0702030302020204" pitchFamily="66" charset="0"/>
              </a:rPr>
              <a:t>[</a:t>
            </a:r>
            <a:r>
              <a:rPr lang="de-DE" sz="2000" dirty="0" err="1">
                <a:solidFill>
                  <a:srgbClr val="9D9D9D"/>
                </a:solidFill>
                <a:latin typeface="Comic Sans MS" panose="030F0702030302020204" pitchFamily="66" charset="0"/>
              </a:rPr>
              <a:t>strana</a:t>
            </a:r>
            <a:r>
              <a:rPr lang="de-DE" sz="20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2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CBFCB64-85A6-744F-31C5-CEFD47C125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556954" y="4290838"/>
            <a:ext cx="360000" cy="360000"/>
          </a:xfrm>
          <a:prstGeom prst="rect">
            <a:avLst/>
          </a:prstGeom>
        </p:spPr>
      </p:pic>
      <p:pic>
        <p:nvPicPr>
          <p:cNvPr id="2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3CF23FD6-F491-900A-51CF-659B4EB56BA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792576" y="4278390"/>
            <a:ext cx="360000" cy="360000"/>
          </a:xfrm>
          <a:prstGeom prst="rect">
            <a:avLst/>
          </a:prstGeom>
        </p:spPr>
      </p:pic>
      <p:pic>
        <p:nvPicPr>
          <p:cNvPr id="2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D91E776-289C-9EA3-ABED-D71E3217E25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9080754" y="4290838"/>
            <a:ext cx="360000" cy="360000"/>
          </a:xfrm>
          <a:prstGeom prst="rect">
            <a:avLst/>
          </a:prstGeom>
        </p:spPr>
      </p:pic>
      <p:cxnSp>
        <p:nvCxnSpPr>
          <p:cNvPr id="46" name="Gerade Verbindung mit Pfeil 45">
            <a:extLst>
              <a:ext uri="{FF2B5EF4-FFF2-40B4-BE49-F238E27FC236}">
                <a16:creationId xmlns:a16="http://schemas.microsoft.com/office/drawing/2014/main" id="{DD748BD8-FAE2-8354-4345-C68F465DE053}"/>
              </a:ext>
            </a:extLst>
          </p:cNvPr>
          <p:cNvCxnSpPr>
            <a:cxnSpLocks/>
          </p:cNvCxnSpPr>
          <p:nvPr/>
        </p:nvCxnSpPr>
        <p:spPr>
          <a:xfrm flipH="1">
            <a:off x="2640923" y="1521234"/>
            <a:ext cx="576000" cy="432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47">
            <a:extLst>
              <a:ext uri="{FF2B5EF4-FFF2-40B4-BE49-F238E27FC236}">
                <a16:creationId xmlns:a16="http://schemas.microsoft.com/office/drawing/2014/main" id="{5BB2B480-3B12-3B32-84C6-BA936AA8DFE4}"/>
              </a:ext>
            </a:extLst>
          </p:cNvPr>
          <p:cNvCxnSpPr>
            <a:cxnSpLocks/>
          </p:cNvCxnSpPr>
          <p:nvPr/>
        </p:nvCxnSpPr>
        <p:spPr>
          <a:xfrm flipH="1">
            <a:off x="8192685" y="1508594"/>
            <a:ext cx="260850" cy="58061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Parallelogramm 49">
            <a:extLst>
              <a:ext uri="{FF2B5EF4-FFF2-40B4-BE49-F238E27FC236}">
                <a16:creationId xmlns:a16="http://schemas.microsoft.com/office/drawing/2014/main" id="{9D1131A1-C210-8BDD-57F4-F558922693EE}"/>
              </a:ext>
            </a:extLst>
          </p:cNvPr>
          <p:cNvSpPr/>
          <p:nvPr/>
        </p:nvSpPr>
        <p:spPr>
          <a:xfrm rot="10344401">
            <a:off x="4470496" y="1849172"/>
            <a:ext cx="1351175" cy="1572834"/>
          </a:xfrm>
          <a:prstGeom prst="parallelogram">
            <a:avLst>
              <a:gd name="adj" fmla="val 14636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8C1046E3-EFBF-C19E-800C-340AD3E9019B}"/>
              </a:ext>
            </a:extLst>
          </p:cNvPr>
          <p:cNvCxnSpPr>
            <a:cxnSpLocks/>
          </p:cNvCxnSpPr>
          <p:nvPr/>
        </p:nvCxnSpPr>
        <p:spPr>
          <a:xfrm flipH="1">
            <a:off x="5490992" y="1873208"/>
            <a:ext cx="576000" cy="432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62F1D27-376C-205D-F674-050485DA223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>
            <a:biLevel thresh="25000"/>
          </a:blip>
          <a:stretch>
            <a:fillRect/>
          </a:stretch>
        </p:blipFill>
        <p:spPr>
          <a:xfrm>
            <a:off x="2556954" y="5221533"/>
            <a:ext cx="360000" cy="3600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BD558AA-2D74-DB82-0F60-6B23F883C3D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>
            <a:biLevel thresh="25000"/>
          </a:blip>
          <a:stretch>
            <a:fillRect/>
          </a:stretch>
        </p:blipFill>
        <p:spPr>
          <a:xfrm>
            <a:off x="5792576" y="5225097"/>
            <a:ext cx="360000" cy="3600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FA47495-DDA4-2788-2D89-301C737A31E8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>
            <a:biLevel thresh="25000"/>
          </a:blip>
          <a:stretch>
            <a:fillRect/>
          </a:stretch>
        </p:blipFill>
        <p:spPr>
          <a:xfrm>
            <a:off x="9080754" y="5221533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96329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4570615F-B207-BE43-345C-D05950BA6A06}"/>
              </a:ext>
            </a:extLst>
          </p:cNvPr>
          <p:cNvSpPr/>
          <p:nvPr/>
        </p:nvSpPr>
        <p:spPr>
          <a:xfrm>
            <a:off x="4147930" y="2230722"/>
            <a:ext cx="5184000" cy="3348000"/>
          </a:xfrm>
          <a:prstGeom prst="roundRect">
            <a:avLst>
              <a:gd name="adj" fmla="val 457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89" name="Textfeld 88">
            <a:extLst>
              <a:ext uri="{FF2B5EF4-FFF2-40B4-BE49-F238E27FC236}">
                <a16:creationId xmlns:a16="http://schemas.microsoft.com/office/drawing/2014/main" id="{E30B4596-F04B-9010-9636-A73DDC830786}"/>
              </a:ext>
            </a:extLst>
          </p:cNvPr>
          <p:cNvSpPr txBox="1"/>
          <p:nvPr/>
        </p:nvSpPr>
        <p:spPr>
          <a:xfrm>
            <a:off x="4448417" y="2742724"/>
            <a:ext cx="4176000" cy="9194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800" dirty="0">
                <a:latin typeface="Comic Sans MS" panose="030F0902030302020204" pitchFamily="66" charset="0"/>
              </a:rPr>
              <a:t>der Würfel</a:t>
            </a:r>
            <a:endParaRPr lang="de-DE" sz="4800" dirty="0">
              <a:solidFill>
                <a:srgbClr val="00B267"/>
              </a:solidFill>
              <a:latin typeface="Comic Sans MS" panose="030F0902030302020204" pitchFamily="66" charset="0"/>
            </a:endParaRPr>
          </a:p>
        </p:txBody>
      </p:sp>
      <p:sp>
        <p:nvSpPr>
          <p:cNvPr id="90" name="Textfeld 89">
            <a:extLst>
              <a:ext uri="{FF2B5EF4-FFF2-40B4-BE49-F238E27FC236}">
                <a16:creationId xmlns:a16="http://schemas.microsoft.com/office/drawing/2014/main" id="{A5839FFC-93B3-350D-56C3-5073E5CD3898}"/>
              </a:ext>
            </a:extLst>
          </p:cNvPr>
          <p:cNvSpPr txBox="1"/>
          <p:nvPr/>
        </p:nvSpPr>
        <p:spPr>
          <a:xfrm>
            <a:off x="4448435" y="3858916"/>
            <a:ext cx="4176000" cy="126998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400" dirty="0" err="1">
                <a:latin typeface="Comic Sans MS" panose="030F0702030302020204" pitchFamily="66" charset="0"/>
              </a:rPr>
              <a:t>Куб</a:t>
            </a:r>
            <a:br>
              <a:rPr lang="de-DE" altLang="de-DE" sz="72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28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2800" dirty="0" err="1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kub</a:t>
            </a:r>
            <a:r>
              <a:rPr lang="de-DE" altLang="de-DE" sz="28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28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endParaRPr lang="de-DE" altLang="de-DE" sz="7200" dirty="0">
              <a:solidFill>
                <a:srgbClr val="9D9D9D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5D6619D3-0758-3A33-02F9-95DAE0D6BD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08358" y="3022424"/>
            <a:ext cx="360000" cy="360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D03A64C-1661-40FD-98C1-A3BD7B0355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886" y="1765645"/>
            <a:ext cx="3792959" cy="3792959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692A972-9705-0C42-4C5C-983CF704F56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8708358" y="4313906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24424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3EF73CDA-286D-57C3-B19D-9C034313566E}"/>
              </a:ext>
            </a:extLst>
          </p:cNvPr>
          <p:cNvSpPr/>
          <p:nvPr/>
        </p:nvSpPr>
        <p:spPr>
          <a:xfrm>
            <a:off x="4147930" y="2230722"/>
            <a:ext cx="5184000" cy="3348000"/>
          </a:xfrm>
          <a:prstGeom prst="roundRect">
            <a:avLst>
              <a:gd name="adj" fmla="val 457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103" name="Textfeld 102">
            <a:extLst>
              <a:ext uri="{FF2B5EF4-FFF2-40B4-BE49-F238E27FC236}">
                <a16:creationId xmlns:a16="http://schemas.microsoft.com/office/drawing/2014/main" id="{B3EFE7BA-095E-1528-F747-42390A8B2565}"/>
              </a:ext>
            </a:extLst>
          </p:cNvPr>
          <p:cNvSpPr txBox="1"/>
          <p:nvPr/>
        </p:nvSpPr>
        <p:spPr>
          <a:xfrm>
            <a:off x="4380562" y="2729974"/>
            <a:ext cx="4687325" cy="9194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800" dirty="0">
                <a:latin typeface="Comic Sans MS" panose="030F0902030302020204" pitchFamily="66" charset="0"/>
              </a:rPr>
              <a:t>der Quader</a:t>
            </a:r>
            <a:endParaRPr lang="de-DE" sz="54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104" name="Textfeld 103">
            <a:extLst>
              <a:ext uri="{FF2B5EF4-FFF2-40B4-BE49-F238E27FC236}">
                <a16:creationId xmlns:a16="http://schemas.microsoft.com/office/drawing/2014/main" id="{8DDDF508-418D-694D-ACCE-19DAFF89B5D3}"/>
              </a:ext>
            </a:extLst>
          </p:cNvPr>
          <p:cNvSpPr txBox="1"/>
          <p:nvPr/>
        </p:nvSpPr>
        <p:spPr>
          <a:xfrm>
            <a:off x="4359214" y="3793340"/>
            <a:ext cx="4708674" cy="126998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4400" dirty="0" err="1">
                <a:latin typeface="Comic Sans MS" panose="030F0702030302020204" pitchFamily="66" charset="0"/>
              </a:rPr>
              <a:t>паралелепипед</a:t>
            </a:r>
            <a:endParaRPr lang="de-DE" sz="4400" dirty="0">
              <a:latin typeface="Comic Sans MS" panose="030F0702030302020204" pitchFamily="66" charset="0"/>
            </a:endParaRPr>
          </a:p>
          <a:p>
            <a:pPr algn="ctr"/>
            <a:r>
              <a:rPr lang="de-DE" sz="2800" dirty="0">
                <a:solidFill>
                  <a:schemeClr val="bg2">
                    <a:lumMod val="7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2800" dirty="0" err="1">
                <a:solidFill>
                  <a:schemeClr val="bg2">
                    <a:lumMod val="75000"/>
                  </a:schemeClr>
                </a:solidFill>
                <a:latin typeface="Comic Sans MS" panose="030F0902030302020204" pitchFamily="66" charset="0"/>
              </a:rPr>
              <a:t>paralelepiped</a:t>
            </a:r>
            <a:r>
              <a:rPr lang="de-DE" sz="2800" dirty="0">
                <a:solidFill>
                  <a:schemeClr val="bg2">
                    <a:lumMod val="75000"/>
                  </a:schemeClr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6EC3C146-8177-7B38-5BCF-3CCD02D2D0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67887" y="3009674"/>
            <a:ext cx="360000" cy="360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662951F-E439-EEC9-DE97-7E16EE40AC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907" y="1767364"/>
            <a:ext cx="3764023" cy="3764023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521FAAC-31F3-7383-FC83-C7DB192AD10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9067887" y="4248327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78565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E2FDB618-9F37-0B0C-FD63-EB39F1C1B39F}"/>
              </a:ext>
            </a:extLst>
          </p:cNvPr>
          <p:cNvSpPr/>
          <p:nvPr/>
        </p:nvSpPr>
        <p:spPr>
          <a:xfrm>
            <a:off x="4147930" y="2230722"/>
            <a:ext cx="5184000" cy="3348000"/>
          </a:xfrm>
          <a:prstGeom prst="roundRect">
            <a:avLst>
              <a:gd name="adj" fmla="val 457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3052F3D-A2D1-D5D0-A987-E7D6E30D4D9A}"/>
              </a:ext>
            </a:extLst>
          </p:cNvPr>
          <p:cNvSpPr txBox="1"/>
          <p:nvPr/>
        </p:nvSpPr>
        <p:spPr>
          <a:xfrm>
            <a:off x="4454604" y="2751088"/>
            <a:ext cx="4176000" cy="9194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800" dirty="0">
                <a:latin typeface="Comic Sans MS" panose="030F0902030302020204" pitchFamily="66" charset="0"/>
              </a:rPr>
              <a:t>die Kugel</a:t>
            </a:r>
            <a:endParaRPr lang="de-DE" sz="54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8AD91AD-7C71-078F-8BED-29E054D51D4E}"/>
              </a:ext>
            </a:extLst>
          </p:cNvPr>
          <p:cNvSpPr txBox="1"/>
          <p:nvPr/>
        </p:nvSpPr>
        <p:spPr>
          <a:xfrm>
            <a:off x="4454604" y="3821966"/>
            <a:ext cx="4176000" cy="126998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4400" dirty="0" err="1">
                <a:latin typeface="Comic Sans MS" panose="030F0702030302020204" pitchFamily="66" charset="0"/>
              </a:rPr>
              <a:t>кълбо</a:t>
            </a:r>
            <a:br>
              <a:rPr lang="de-DE" altLang="de-DE" sz="8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28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2800" dirty="0" err="1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sz="2800" dirty="0" err="1">
                <a:solidFill>
                  <a:srgbClr val="9D9D9D"/>
                </a:solidFill>
                <a:latin typeface="Comic Sans MS" panose="030F0702030302020204" pitchFamily="66" charset="0"/>
              </a:rPr>
              <a:t>ulbo</a:t>
            </a:r>
            <a:r>
              <a:rPr lang="de-DE" altLang="de-DE" sz="28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28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endParaRPr lang="de-DE" altLang="de-DE" sz="8000" dirty="0">
              <a:solidFill>
                <a:srgbClr val="9D9D9D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314F60F-9882-D768-6411-9502B87020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37219" y="3030788"/>
            <a:ext cx="360000" cy="360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584990C-3AC0-F186-B453-60A8E418D2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963" y="1693783"/>
            <a:ext cx="4147930" cy="414793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56C4AC1-9A5A-E659-B29D-A388D86053C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8737219" y="4276956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1750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C616919D-0B90-FE9A-D1A2-CDF4EDD1BA5F}"/>
              </a:ext>
            </a:extLst>
          </p:cNvPr>
          <p:cNvSpPr/>
          <p:nvPr/>
        </p:nvSpPr>
        <p:spPr>
          <a:xfrm>
            <a:off x="4147930" y="2230722"/>
            <a:ext cx="5184000" cy="3348000"/>
          </a:xfrm>
          <a:prstGeom prst="roundRect">
            <a:avLst>
              <a:gd name="adj" fmla="val 457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84" name="Textfeld 83">
            <a:extLst>
              <a:ext uri="{FF2B5EF4-FFF2-40B4-BE49-F238E27FC236}">
                <a16:creationId xmlns:a16="http://schemas.microsoft.com/office/drawing/2014/main" id="{BC25A970-F637-F25B-E769-30DDAE334C6F}"/>
              </a:ext>
            </a:extLst>
          </p:cNvPr>
          <p:cNvSpPr txBox="1"/>
          <p:nvPr/>
        </p:nvSpPr>
        <p:spPr>
          <a:xfrm>
            <a:off x="4454604" y="2741280"/>
            <a:ext cx="4176000" cy="9194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800" dirty="0">
                <a:latin typeface="Comic Sans MS" panose="030F0902030302020204" pitchFamily="66" charset="0"/>
              </a:rPr>
              <a:t>die Pyramide</a:t>
            </a:r>
            <a:endParaRPr lang="de-DE" sz="4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85" name="Textfeld 84">
            <a:extLst>
              <a:ext uri="{FF2B5EF4-FFF2-40B4-BE49-F238E27FC236}">
                <a16:creationId xmlns:a16="http://schemas.microsoft.com/office/drawing/2014/main" id="{351469AE-BABC-7070-3123-F2D9A9D9ED31}"/>
              </a:ext>
            </a:extLst>
          </p:cNvPr>
          <p:cNvSpPr txBox="1"/>
          <p:nvPr/>
        </p:nvSpPr>
        <p:spPr>
          <a:xfrm>
            <a:off x="4454628" y="3837158"/>
            <a:ext cx="4176000" cy="126998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4400" dirty="0" err="1">
                <a:latin typeface="Comic Sans MS" panose="030F0702030302020204" pitchFamily="66" charset="0"/>
              </a:rPr>
              <a:t>пирамида</a:t>
            </a:r>
            <a:br>
              <a:rPr lang="de-DE" altLang="de-DE" sz="44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28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2800" dirty="0" err="1">
                <a:solidFill>
                  <a:srgbClr val="9D9D9D"/>
                </a:solidFill>
                <a:latin typeface="Comic Sans MS" panose="030F0702030302020204" pitchFamily="66" charset="0"/>
              </a:rPr>
              <a:t>piramida</a:t>
            </a:r>
            <a:r>
              <a:rPr lang="de-DE" altLang="de-DE" sz="28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28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endParaRPr lang="de-DE" altLang="de-DE" sz="4400" dirty="0">
              <a:solidFill>
                <a:srgbClr val="9D9D9D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C513B419-1573-ACA6-D6F4-9A15BF80A9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57278" y="3020980"/>
            <a:ext cx="360000" cy="360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8B5D6FB6-2BE7-C479-954F-5A67335AAE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29" y="1625305"/>
            <a:ext cx="4070752" cy="4070752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B425B71-AB41-C3B0-111C-77C66E2BD8E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8757278" y="4292148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41720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6B738624-7AED-F258-EBE5-6800142736ED}"/>
              </a:ext>
            </a:extLst>
          </p:cNvPr>
          <p:cNvSpPr/>
          <p:nvPr/>
        </p:nvSpPr>
        <p:spPr>
          <a:xfrm>
            <a:off x="4147930" y="2230722"/>
            <a:ext cx="5184000" cy="3348000"/>
          </a:xfrm>
          <a:prstGeom prst="roundRect">
            <a:avLst>
              <a:gd name="adj" fmla="val 457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93" name="Textfeld 92">
            <a:extLst>
              <a:ext uri="{FF2B5EF4-FFF2-40B4-BE49-F238E27FC236}">
                <a16:creationId xmlns:a16="http://schemas.microsoft.com/office/drawing/2014/main" id="{7C400942-2492-8824-B4E5-1AB17BD735F8}"/>
              </a:ext>
            </a:extLst>
          </p:cNvPr>
          <p:cNvSpPr txBox="1"/>
          <p:nvPr/>
        </p:nvSpPr>
        <p:spPr>
          <a:xfrm>
            <a:off x="4453942" y="2735758"/>
            <a:ext cx="4176000" cy="9194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800" dirty="0">
                <a:latin typeface="Comic Sans MS" panose="030F0902030302020204" pitchFamily="66" charset="0"/>
              </a:rPr>
              <a:t>der Kegel</a:t>
            </a:r>
            <a:endParaRPr lang="de-DE" sz="4800" dirty="0">
              <a:solidFill>
                <a:srgbClr val="00B267"/>
              </a:solidFill>
              <a:latin typeface="Comic Sans MS" panose="030F0902030302020204" pitchFamily="66" charset="0"/>
            </a:endParaRPr>
          </a:p>
        </p:txBody>
      </p:sp>
      <p:sp>
        <p:nvSpPr>
          <p:cNvPr id="95" name="Textfeld 94">
            <a:extLst>
              <a:ext uri="{FF2B5EF4-FFF2-40B4-BE49-F238E27FC236}">
                <a16:creationId xmlns:a16="http://schemas.microsoft.com/office/drawing/2014/main" id="{71377AC4-79B8-7343-B99F-43C2143A5118}"/>
              </a:ext>
            </a:extLst>
          </p:cNvPr>
          <p:cNvSpPr txBox="1"/>
          <p:nvPr/>
        </p:nvSpPr>
        <p:spPr>
          <a:xfrm>
            <a:off x="4453942" y="3802851"/>
            <a:ext cx="4176000" cy="126998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4400" dirty="0">
                <a:latin typeface="Comic Sans MS" panose="030F0702030302020204" pitchFamily="66" charset="0"/>
              </a:rPr>
              <a:t>конус</a:t>
            </a:r>
            <a:br>
              <a:rPr lang="de-DE" altLang="de-DE" sz="6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28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2800" dirty="0" err="1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sz="2800" dirty="0" err="1">
                <a:solidFill>
                  <a:srgbClr val="9D9D9D"/>
                </a:solidFill>
                <a:latin typeface="Comic Sans MS" panose="030F0702030302020204" pitchFamily="66" charset="0"/>
              </a:rPr>
              <a:t>onus</a:t>
            </a:r>
            <a:r>
              <a:rPr lang="de-DE" altLang="de-DE" sz="28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28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endParaRPr lang="de-DE" altLang="de-DE" sz="6600" dirty="0">
              <a:solidFill>
                <a:srgbClr val="9D9D9D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6E25E7EF-D9E1-BD21-5701-3AE34A49B8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29827" y="3015458"/>
            <a:ext cx="360000" cy="360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6B2363E-97A2-3E1A-070E-45F5A530E6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35543" y="1431468"/>
            <a:ext cx="4447382" cy="4447382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81798F5-046F-558D-DD03-35B2B0DF792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8729827" y="4257841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71828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92FA3945-2AA7-8DAD-957F-51BEFE88309B}"/>
              </a:ext>
            </a:extLst>
          </p:cNvPr>
          <p:cNvSpPr/>
          <p:nvPr/>
        </p:nvSpPr>
        <p:spPr>
          <a:xfrm>
            <a:off x="4147930" y="2230722"/>
            <a:ext cx="5184000" cy="3348000"/>
          </a:xfrm>
          <a:prstGeom prst="roundRect">
            <a:avLst>
              <a:gd name="adj" fmla="val 457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99" name="Textfeld 98">
            <a:extLst>
              <a:ext uri="{FF2B5EF4-FFF2-40B4-BE49-F238E27FC236}">
                <a16:creationId xmlns:a16="http://schemas.microsoft.com/office/drawing/2014/main" id="{41A8F428-E13F-A804-66DE-A0E9F8356812}"/>
              </a:ext>
            </a:extLst>
          </p:cNvPr>
          <p:cNvSpPr txBox="1"/>
          <p:nvPr/>
        </p:nvSpPr>
        <p:spPr>
          <a:xfrm>
            <a:off x="4352995" y="2869426"/>
            <a:ext cx="4417706" cy="784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sz="4000" dirty="0">
                <a:latin typeface="Comic Sans MS" panose="030F0902030302020204" pitchFamily="66" charset="0"/>
              </a:rPr>
              <a:t>der Zylinder</a:t>
            </a:r>
          </a:p>
        </p:txBody>
      </p:sp>
      <p:sp>
        <p:nvSpPr>
          <p:cNvPr id="100" name="Textfeld 99">
            <a:extLst>
              <a:ext uri="{FF2B5EF4-FFF2-40B4-BE49-F238E27FC236}">
                <a16:creationId xmlns:a16="http://schemas.microsoft.com/office/drawing/2014/main" id="{8E535055-8B53-79B3-27BF-2D10061FE34F}"/>
              </a:ext>
            </a:extLst>
          </p:cNvPr>
          <p:cNvSpPr txBox="1"/>
          <p:nvPr/>
        </p:nvSpPr>
        <p:spPr>
          <a:xfrm>
            <a:off x="4352995" y="3754801"/>
            <a:ext cx="4417709" cy="126998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4400" dirty="0" err="1">
                <a:latin typeface="Comic Sans MS" panose="030F0702030302020204" pitchFamily="66" charset="0"/>
              </a:rPr>
              <a:t>цилиндър</a:t>
            </a:r>
            <a:br>
              <a:rPr lang="de-DE" altLang="de-DE" sz="54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28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2800" dirty="0" err="1">
                <a:solidFill>
                  <a:srgbClr val="9D9D9D"/>
                </a:solidFill>
                <a:latin typeface="Comic Sans MS" panose="030F0702030302020204" pitchFamily="66" charset="0"/>
              </a:rPr>
              <a:t>tsilindar</a:t>
            </a:r>
            <a:r>
              <a:rPr lang="de-DE" altLang="de-DE" sz="28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28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endParaRPr lang="de-DE" altLang="de-DE" sz="5400" dirty="0">
              <a:solidFill>
                <a:srgbClr val="9D9D9D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E9F2868-CB0F-7FA5-3779-F4D05DA438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81648" y="3081828"/>
            <a:ext cx="360000" cy="360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5A3491F-7457-79BB-02DE-204F5E6B7D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35339" y="1462593"/>
            <a:ext cx="4383269" cy="4383269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0A08D9C-606C-73DC-7BFF-92FDF25E91E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8881648" y="4209791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26186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F7808BB9-071A-E669-0ADC-7F3AB1F29F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698" y="1713491"/>
            <a:ext cx="3865232" cy="3865232"/>
          </a:xfrm>
          <a:prstGeom prst="rect">
            <a:avLst/>
          </a:prstGeom>
        </p:spPr>
      </p:pic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595A8875-D522-CF2E-BC1A-32E1A3B71B36}"/>
              </a:ext>
            </a:extLst>
          </p:cNvPr>
          <p:cNvSpPr/>
          <p:nvPr/>
        </p:nvSpPr>
        <p:spPr>
          <a:xfrm>
            <a:off x="4147930" y="2230722"/>
            <a:ext cx="5184000" cy="3348000"/>
          </a:xfrm>
          <a:prstGeom prst="roundRect">
            <a:avLst>
              <a:gd name="adj" fmla="val 457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99" name="Textfeld 98">
            <a:extLst>
              <a:ext uri="{FF2B5EF4-FFF2-40B4-BE49-F238E27FC236}">
                <a16:creationId xmlns:a16="http://schemas.microsoft.com/office/drawing/2014/main" id="{41A8F428-E13F-A804-66DE-A0E9F8356812}"/>
              </a:ext>
            </a:extLst>
          </p:cNvPr>
          <p:cNvSpPr txBox="1"/>
          <p:nvPr/>
        </p:nvSpPr>
        <p:spPr>
          <a:xfrm>
            <a:off x="4493636" y="2724904"/>
            <a:ext cx="4176000" cy="9194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800" dirty="0">
                <a:latin typeface="Comic Sans MS" panose="030F0902030302020204" pitchFamily="66" charset="0"/>
              </a:rPr>
              <a:t>die </a:t>
            </a:r>
            <a:r>
              <a:rPr lang="de-DE" sz="4800" dirty="0">
                <a:solidFill>
                  <a:schemeClr val="accent6"/>
                </a:solidFill>
                <a:latin typeface="Comic Sans MS" panose="030F0902030302020204" pitchFamily="66" charset="0"/>
              </a:rPr>
              <a:t>Ecke</a:t>
            </a:r>
          </a:p>
        </p:txBody>
      </p:sp>
      <p:sp>
        <p:nvSpPr>
          <p:cNvPr id="100" name="Textfeld 99">
            <a:extLst>
              <a:ext uri="{FF2B5EF4-FFF2-40B4-BE49-F238E27FC236}">
                <a16:creationId xmlns:a16="http://schemas.microsoft.com/office/drawing/2014/main" id="{8E535055-8B53-79B3-27BF-2D10061FE34F}"/>
              </a:ext>
            </a:extLst>
          </p:cNvPr>
          <p:cNvSpPr txBox="1"/>
          <p:nvPr/>
        </p:nvSpPr>
        <p:spPr>
          <a:xfrm>
            <a:off x="4493636" y="3762408"/>
            <a:ext cx="4176000" cy="126998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lIns="36000" rIns="36000" rtlCol="0">
            <a:spAutoFit/>
          </a:bodyPr>
          <a:lstStyle/>
          <a:p>
            <a:pPr algn="ctr"/>
            <a:r>
              <a:rPr lang="bg-BG" altLang="de-DE" sz="4400" dirty="0">
                <a:solidFill>
                  <a:schemeClr val="accent6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ъгъл</a:t>
            </a:r>
            <a:endParaRPr lang="de-DE" altLang="de-DE" sz="6000" dirty="0">
              <a:solidFill>
                <a:schemeClr val="accent6"/>
              </a:solidFill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sz="2800" dirty="0">
                <a:solidFill>
                  <a:schemeClr val="bg2">
                    <a:lumMod val="7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2800" dirty="0" err="1">
                <a:solidFill>
                  <a:schemeClr val="bg2">
                    <a:lumMod val="75000"/>
                  </a:schemeClr>
                </a:solidFill>
                <a:latin typeface="Comic Sans MS" panose="030F0902030302020204" pitchFamily="66" charset="0"/>
              </a:rPr>
              <a:t>ugul</a:t>
            </a:r>
            <a:r>
              <a:rPr lang="de-DE" sz="2800" dirty="0">
                <a:solidFill>
                  <a:schemeClr val="bg2">
                    <a:lumMod val="75000"/>
                  </a:schemeClr>
                </a:solidFill>
                <a:latin typeface="Comic Sans MS" panose="030F0902030302020204" pitchFamily="66" charset="0"/>
              </a:rPr>
              <a:t>]</a:t>
            </a:r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BA3492BE-3891-871E-B16B-C2B9BD99C33B}"/>
              </a:ext>
            </a:extLst>
          </p:cNvPr>
          <p:cNvCxnSpPr>
            <a:cxnSpLocks/>
          </p:cNvCxnSpPr>
          <p:nvPr/>
        </p:nvCxnSpPr>
        <p:spPr>
          <a:xfrm flipH="1">
            <a:off x="3447245" y="2956113"/>
            <a:ext cx="79737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3EFE8218-EA83-933E-FA44-FCAD8A0059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765978" y="3004605"/>
            <a:ext cx="360000" cy="3600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FC0B6F5-9682-54F3-3EDF-401CCC1E88D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8765978" y="4217398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41996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123</Words>
  <Application>Microsoft Macintosh PowerPoint</Application>
  <PresentationFormat>A4-Papier (210 x 297 mm)</PresentationFormat>
  <Paragraphs>54</Paragraphs>
  <Slides>11</Slides>
  <Notes>2</Notes>
  <HiddenSlides>0</HiddenSlides>
  <MMClips>38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Arial</vt:lpstr>
      <vt:lpstr>Calibri</vt:lpstr>
      <vt:lpstr>Comic Sans MS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Katrin Gruhn</cp:lastModifiedBy>
  <cp:revision>75</cp:revision>
  <cp:lastPrinted>2022-05-18T12:46:11Z</cp:lastPrinted>
  <dcterms:created xsi:type="dcterms:W3CDTF">2022-05-10T12:43:55Z</dcterms:created>
  <dcterms:modified xsi:type="dcterms:W3CDTF">2024-02-29T12:19:46Z</dcterms:modified>
</cp:coreProperties>
</file>