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12"/>
  </p:notesMasterIdLst>
  <p:sldIdLst>
    <p:sldId id="297" r:id="rId2"/>
    <p:sldId id="294" r:id="rId3"/>
    <p:sldId id="296" r:id="rId4"/>
    <p:sldId id="298" r:id="rId5"/>
    <p:sldId id="299" r:id="rId6"/>
    <p:sldId id="300" r:id="rId7"/>
    <p:sldId id="302" r:id="rId8"/>
    <p:sldId id="303" r:id="rId9"/>
    <p:sldId id="304" r:id="rId10"/>
    <p:sldId id="305" r:id="rId11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B50"/>
    <a:srgbClr val="317A85"/>
    <a:srgbClr val="9D9D9D"/>
    <a:srgbClr val="C02200"/>
    <a:srgbClr val="C00000"/>
    <a:srgbClr val="000000"/>
    <a:srgbClr val="F1EEEE"/>
    <a:srgbClr val="ED9107"/>
    <a:srgbClr val="F8B44E"/>
    <a:srgbClr val="00B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854"/>
    <p:restoredTop sz="95859"/>
  </p:normalViewPr>
  <p:slideViewPr>
    <p:cSldViewPr snapToGrid="0" snapToObjects="1">
      <p:cViewPr varScale="1">
        <p:scale>
          <a:sx n="113" d="100"/>
          <a:sy n="113" d="100"/>
        </p:scale>
        <p:origin x="744" y="17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05.09.23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Das sind alles Platzhalterbilder und mögliche Vorschläge für entsprechende </a:t>
            </a:r>
            <a:r>
              <a:rPr lang="de-DE" dirty="0" err="1"/>
              <a:t>Repräsentaten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9464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Bild mit Messbecher, der auf der einen Seite der Skala 1/ 0,5/ 0,25l und auf der andern 1000/ 500/ 250ml stehen hat?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6386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8907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5469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7118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3179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E80F3B6-E7E1-F166-A6B0-F8E8B1A28C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844848" y="161623"/>
            <a:ext cx="1074021" cy="60089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05.09.23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26" Type="http://schemas.openxmlformats.org/officeDocument/2006/relationships/notesSlide" Target="../notesSlides/notesSlide1.xml"/><Relationship Id="rId3" Type="http://schemas.microsoft.com/office/2007/relationships/media" Target="../media/media2.m4a"/><Relationship Id="rId21" Type="http://schemas.microsoft.com/office/2007/relationships/media" Target="../media/media11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8.png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29" Type="http://schemas.openxmlformats.org/officeDocument/2006/relationships/image" Target="../media/image4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audio" Target="../media/media12.m4a"/><Relationship Id="rId32" Type="http://schemas.openxmlformats.org/officeDocument/2006/relationships/image" Target="../media/image7.png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microsoft.com/office/2007/relationships/media" Target="../media/media12.m4a"/><Relationship Id="rId28" Type="http://schemas.openxmlformats.org/officeDocument/2006/relationships/image" Target="../media/image3.png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31" Type="http://schemas.openxmlformats.org/officeDocument/2006/relationships/image" Target="../media/image6.pn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audio" Target="../media/media11.m4a"/><Relationship Id="rId27" Type="http://schemas.openxmlformats.org/officeDocument/2006/relationships/image" Target="../media/image2.png"/><Relationship Id="rId30" Type="http://schemas.openxmlformats.org/officeDocument/2006/relationships/image" Target="../media/image5.png"/><Relationship Id="rId8" Type="http://schemas.openxmlformats.org/officeDocument/2006/relationships/audio" Target="../media/media4.m4a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media" Target="../media/media18.m4a"/><Relationship Id="rId7" Type="http://schemas.openxmlformats.org/officeDocument/2006/relationships/image" Target="../media/image2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8.m4a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microsoft.com/office/2007/relationships/media" Target="../media/media17.m4a"/><Relationship Id="rId18" Type="http://schemas.openxmlformats.org/officeDocument/2006/relationships/notesSlide" Target="../notesSlides/notesSlide2.xml"/><Relationship Id="rId3" Type="http://schemas.microsoft.com/office/2007/relationships/media" Target="../media/media14.m4a"/><Relationship Id="rId21" Type="http://schemas.openxmlformats.org/officeDocument/2006/relationships/image" Target="../media/image10.png"/><Relationship Id="rId7" Type="http://schemas.microsoft.com/office/2007/relationships/media" Target="../media/media6.m4a"/><Relationship Id="rId12" Type="http://schemas.openxmlformats.org/officeDocument/2006/relationships/audio" Target="../media/media16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6" Type="http://schemas.openxmlformats.org/officeDocument/2006/relationships/audio" Target="../media/media18.m4a"/><Relationship Id="rId20" Type="http://schemas.openxmlformats.org/officeDocument/2006/relationships/image" Target="../media/image9.png"/><Relationship Id="rId1" Type="http://schemas.microsoft.com/office/2007/relationships/media" Target="../media/media13.m4a"/><Relationship Id="rId6" Type="http://schemas.openxmlformats.org/officeDocument/2006/relationships/audio" Target="../media/media15.m4a"/><Relationship Id="rId11" Type="http://schemas.microsoft.com/office/2007/relationships/media" Target="../media/media16.m4a"/><Relationship Id="rId5" Type="http://schemas.microsoft.com/office/2007/relationships/media" Target="../media/media15.m4a"/><Relationship Id="rId15" Type="http://schemas.microsoft.com/office/2007/relationships/media" Target="../media/media18.m4a"/><Relationship Id="rId23" Type="http://schemas.openxmlformats.org/officeDocument/2006/relationships/image" Target="../media/image8.png"/><Relationship Id="rId10" Type="http://schemas.openxmlformats.org/officeDocument/2006/relationships/audio" Target="../media/media7.m4a"/><Relationship Id="rId19" Type="http://schemas.openxmlformats.org/officeDocument/2006/relationships/image" Target="../media/image2.png"/><Relationship Id="rId4" Type="http://schemas.openxmlformats.org/officeDocument/2006/relationships/audio" Target="../media/media14.m4a"/><Relationship Id="rId9" Type="http://schemas.microsoft.com/office/2007/relationships/media" Target="../media/media7.m4a"/><Relationship Id="rId14" Type="http://schemas.openxmlformats.org/officeDocument/2006/relationships/audio" Target="../media/media17.m4a"/><Relationship Id="rId2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8.m4a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8.m4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9.m4a"/><Relationship Id="rId7" Type="http://schemas.openxmlformats.org/officeDocument/2006/relationships/image" Target="../media/image4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9.m4a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10.m4a"/><Relationship Id="rId7" Type="http://schemas.openxmlformats.org/officeDocument/2006/relationships/image" Target="../media/image5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m4a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11.m4a"/><Relationship Id="rId7" Type="http://schemas.openxmlformats.org/officeDocument/2006/relationships/image" Target="../media/image7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1.m4a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12.m4a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2.m4a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16.m4a"/><Relationship Id="rId7" Type="http://schemas.openxmlformats.org/officeDocument/2006/relationships/image" Target="../media/image2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6.m4a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17.m4a"/><Relationship Id="rId7" Type="http://schemas.openxmlformats.org/officeDocument/2006/relationships/image" Target="../media/image2.pn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7.m4a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hteck 107">
            <a:extLst>
              <a:ext uri="{FF2B5EF4-FFF2-40B4-BE49-F238E27FC236}">
                <a16:creationId xmlns:a16="http://schemas.microsoft.com/office/drawing/2014/main" id="{B34A942B-A82A-40D4-48CE-DDFBF7F121C4}"/>
              </a:ext>
            </a:extLst>
          </p:cNvPr>
          <p:cNvSpPr/>
          <p:nvPr/>
        </p:nvSpPr>
        <p:spPr>
          <a:xfrm>
            <a:off x="291195" y="409213"/>
            <a:ext cx="39188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endParaRPr lang="de-DE" sz="3200"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  <p:sp>
        <p:nvSpPr>
          <p:cNvPr id="140" name="Abgerundetes Rechteck 139">
            <a:extLst>
              <a:ext uri="{FF2B5EF4-FFF2-40B4-BE49-F238E27FC236}">
                <a16:creationId xmlns:a16="http://schemas.microsoft.com/office/drawing/2014/main" id="{921C3479-C194-C37B-4D73-526E42A75D86}"/>
              </a:ext>
            </a:extLst>
          </p:cNvPr>
          <p:cNvSpPr/>
          <p:nvPr/>
        </p:nvSpPr>
        <p:spPr>
          <a:xfrm>
            <a:off x="1093510" y="5200368"/>
            <a:ext cx="3375070" cy="1332000"/>
          </a:xfrm>
          <a:prstGeom prst="roundRect">
            <a:avLst>
              <a:gd name="adj" fmla="val 5878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62" name="Abgerundetes Rechteck 161">
            <a:extLst>
              <a:ext uri="{FF2B5EF4-FFF2-40B4-BE49-F238E27FC236}">
                <a16:creationId xmlns:a16="http://schemas.microsoft.com/office/drawing/2014/main" id="{74F1C0B4-3024-9E71-63E2-8899B31AA9ED}"/>
              </a:ext>
            </a:extLst>
          </p:cNvPr>
          <p:cNvSpPr/>
          <p:nvPr/>
        </p:nvSpPr>
        <p:spPr>
          <a:xfrm>
            <a:off x="5184497" y="5200369"/>
            <a:ext cx="2710992" cy="1332000"/>
          </a:xfrm>
          <a:prstGeom prst="roundRect">
            <a:avLst>
              <a:gd name="adj" fmla="val 5021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800" dirty="0">
              <a:latin typeface="Apple Color Emoji" pitchFamily="2" charset="0"/>
            </a:endParaRPr>
          </a:p>
          <a:p>
            <a:pPr algn="ctr"/>
            <a:endParaRPr lang="de-DE" sz="2800" dirty="0"/>
          </a:p>
        </p:txBody>
      </p:sp>
      <p:grpSp>
        <p:nvGrpSpPr>
          <p:cNvPr id="229" name="Gruppieren 228">
            <a:extLst>
              <a:ext uri="{FF2B5EF4-FFF2-40B4-BE49-F238E27FC236}">
                <a16:creationId xmlns:a16="http://schemas.microsoft.com/office/drawing/2014/main" id="{454F6B10-5B89-57EE-9540-11ABD2A79486}"/>
              </a:ext>
            </a:extLst>
          </p:cNvPr>
          <p:cNvGrpSpPr/>
          <p:nvPr/>
        </p:nvGrpSpPr>
        <p:grpSpPr>
          <a:xfrm>
            <a:off x="5310446" y="5277982"/>
            <a:ext cx="1902371" cy="1121999"/>
            <a:chOff x="-1557600" y="1609700"/>
            <a:chExt cx="1549674" cy="1121999"/>
          </a:xfrm>
        </p:grpSpPr>
        <p:sp>
          <p:nvSpPr>
            <p:cNvPr id="230" name="Textfeld 229">
              <a:extLst>
                <a:ext uri="{FF2B5EF4-FFF2-40B4-BE49-F238E27FC236}">
                  <a16:creationId xmlns:a16="http://schemas.microsoft.com/office/drawing/2014/main" id="{B363A43E-B6D5-8111-B1F5-519600D1A27B}"/>
                </a:ext>
              </a:extLst>
            </p:cNvPr>
            <p:cNvSpPr txBox="1"/>
            <p:nvPr/>
          </p:nvSpPr>
          <p:spPr>
            <a:xfrm>
              <a:off x="-1557600" y="1609700"/>
              <a:ext cx="1549674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ein Milliliter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231" name="Textfeld 230">
              <a:extLst>
                <a:ext uri="{FF2B5EF4-FFF2-40B4-BE49-F238E27FC236}">
                  <a16:creationId xmlns:a16="http://schemas.microsoft.com/office/drawing/2014/main" id="{B6241147-DA06-85ED-62CC-EA0C211DFA49}"/>
                </a:ext>
              </a:extLst>
            </p:cNvPr>
            <p:cNvSpPr txBox="1"/>
            <p:nvPr/>
          </p:nvSpPr>
          <p:spPr>
            <a:xfrm>
              <a:off x="-1557600" y="2080427"/>
              <a:ext cx="1549674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Милилитър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mililitur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32" name="Gruppieren 231">
            <a:extLst>
              <a:ext uri="{FF2B5EF4-FFF2-40B4-BE49-F238E27FC236}">
                <a16:creationId xmlns:a16="http://schemas.microsoft.com/office/drawing/2014/main" id="{4D973E6A-1414-0E10-647C-4B8E93A96393}"/>
              </a:ext>
            </a:extLst>
          </p:cNvPr>
          <p:cNvGrpSpPr/>
          <p:nvPr/>
        </p:nvGrpSpPr>
        <p:grpSpPr>
          <a:xfrm>
            <a:off x="1224809" y="5277982"/>
            <a:ext cx="2529791" cy="1121999"/>
            <a:chOff x="-2021552" y="1562985"/>
            <a:chExt cx="1824391" cy="1121999"/>
          </a:xfrm>
        </p:grpSpPr>
        <p:sp>
          <p:nvSpPr>
            <p:cNvPr id="233" name="Textfeld 232">
              <a:extLst>
                <a:ext uri="{FF2B5EF4-FFF2-40B4-BE49-F238E27FC236}">
                  <a16:creationId xmlns:a16="http://schemas.microsoft.com/office/drawing/2014/main" id="{F4DCC52F-AC14-F2CA-01F3-45DE2EFBA505}"/>
                </a:ext>
              </a:extLst>
            </p:cNvPr>
            <p:cNvSpPr txBox="1"/>
            <p:nvPr/>
          </p:nvSpPr>
          <p:spPr>
            <a:xfrm>
              <a:off x="-2018468" y="1562985"/>
              <a:ext cx="1821307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ein viertel Liter</a:t>
              </a:r>
              <a:endParaRPr lang="de-DE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234" name="Textfeld 233">
              <a:extLst>
                <a:ext uri="{FF2B5EF4-FFF2-40B4-BE49-F238E27FC236}">
                  <a16:creationId xmlns:a16="http://schemas.microsoft.com/office/drawing/2014/main" id="{363BF049-4D5A-DEB9-56FF-B4EA2CB9DFBD}"/>
                </a:ext>
              </a:extLst>
            </p:cNvPr>
            <p:cNvSpPr txBox="1"/>
            <p:nvPr/>
          </p:nvSpPr>
          <p:spPr>
            <a:xfrm>
              <a:off x="-2021552" y="2033712"/>
              <a:ext cx="1818055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Четвърт литър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chetvurt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litur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101" name="Abgerundetes Rechteck 100">
            <a:extLst>
              <a:ext uri="{FF2B5EF4-FFF2-40B4-BE49-F238E27FC236}">
                <a16:creationId xmlns:a16="http://schemas.microsoft.com/office/drawing/2014/main" id="{4A1A625F-E273-CE25-6D5A-36E36487D13D}"/>
              </a:ext>
            </a:extLst>
          </p:cNvPr>
          <p:cNvSpPr/>
          <p:nvPr/>
        </p:nvSpPr>
        <p:spPr>
          <a:xfrm>
            <a:off x="273576" y="2663371"/>
            <a:ext cx="2880000" cy="1332000"/>
          </a:xfrm>
          <a:prstGeom prst="roundRect">
            <a:avLst>
              <a:gd name="adj" fmla="val 5021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latin typeface="Apple Color Emoji" pitchFamily="2" charset="0"/>
            </a:endParaRPr>
          </a:p>
          <a:p>
            <a:pPr algn="ctr"/>
            <a:endParaRPr lang="de-DE" sz="2800" dirty="0"/>
          </a:p>
        </p:txBody>
      </p:sp>
      <p:sp>
        <p:nvSpPr>
          <p:cNvPr id="102" name="Abgerundetes Rechteck 101">
            <a:extLst>
              <a:ext uri="{FF2B5EF4-FFF2-40B4-BE49-F238E27FC236}">
                <a16:creationId xmlns:a16="http://schemas.microsoft.com/office/drawing/2014/main" id="{6C7BA19B-A809-F895-56D3-33703E968997}"/>
              </a:ext>
            </a:extLst>
          </p:cNvPr>
          <p:cNvSpPr/>
          <p:nvPr/>
        </p:nvSpPr>
        <p:spPr>
          <a:xfrm>
            <a:off x="3528856" y="2663371"/>
            <a:ext cx="2880000" cy="1332000"/>
          </a:xfrm>
          <a:prstGeom prst="roundRect">
            <a:avLst>
              <a:gd name="adj" fmla="val 544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03" name="Abgerundetes Rechteck 102">
            <a:extLst>
              <a:ext uri="{FF2B5EF4-FFF2-40B4-BE49-F238E27FC236}">
                <a16:creationId xmlns:a16="http://schemas.microsoft.com/office/drawing/2014/main" id="{17E7C1C8-9A2B-A0AD-2EFE-949338E27A4C}"/>
              </a:ext>
            </a:extLst>
          </p:cNvPr>
          <p:cNvSpPr/>
          <p:nvPr/>
        </p:nvSpPr>
        <p:spPr>
          <a:xfrm>
            <a:off x="6733867" y="2663371"/>
            <a:ext cx="2880000" cy="1332000"/>
          </a:xfrm>
          <a:prstGeom prst="roundRect">
            <a:avLst>
              <a:gd name="adj" fmla="val 434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6C6AAEB9-935A-2FBA-AF7F-BEDD82C0A39F}"/>
              </a:ext>
            </a:extLst>
          </p:cNvPr>
          <p:cNvGrpSpPr/>
          <p:nvPr/>
        </p:nvGrpSpPr>
        <p:grpSpPr>
          <a:xfrm>
            <a:off x="6891090" y="2762146"/>
            <a:ext cx="2092829" cy="1104863"/>
            <a:chOff x="-1549678" y="1609700"/>
            <a:chExt cx="1549674" cy="1104863"/>
          </a:xfrm>
        </p:grpSpPr>
        <p:sp>
          <p:nvSpPr>
            <p:cNvPr id="105" name="Textfeld 104">
              <a:extLst>
                <a:ext uri="{FF2B5EF4-FFF2-40B4-BE49-F238E27FC236}">
                  <a16:creationId xmlns:a16="http://schemas.microsoft.com/office/drawing/2014/main" id="{22CD77B2-32C5-B597-89F8-E49703D1FA63}"/>
                </a:ext>
              </a:extLst>
            </p:cNvPr>
            <p:cNvSpPr txBox="1"/>
            <p:nvPr/>
          </p:nvSpPr>
          <p:spPr>
            <a:xfrm>
              <a:off x="-1549678" y="1609700"/>
              <a:ext cx="1549674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der Messbecher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106" name="Textfeld 105">
              <a:extLst>
                <a:ext uri="{FF2B5EF4-FFF2-40B4-BE49-F238E27FC236}">
                  <a16:creationId xmlns:a16="http://schemas.microsoft.com/office/drawing/2014/main" id="{5BEE8C7B-80A7-34F9-890F-F2DC7B0F9F4A}"/>
                </a:ext>
              </a:extLst>
            </p:cNvPr>
            <p:cNvSpPr txBox="1"/>
            <p:nvPr/>
          </p:nvSpPr>
          <p:spPr>
            <a:xfrm>
              <a:off x="-1549678" y="2063291"/>
              <a:ext cx="1549674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Мерителна кана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rgbClr val="C0BEBE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rgbClr val="C0BEBE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meritelna</a:t>
              </a:r>
              <a:r>
                <a:rPr lang="de-DE" altLang="de-DE" sz="1400" dirty="0">
                  <a:solidFill>
                    <a:srgbClr val="C0BEBE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rgbClr val="C0BEBE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kana</a:t>
              </a:r>
              <a:r>
                <a:rPr lang="de-DE" altLang="de-DE" sz="1400" dirty="0">
                  <a:solidFill>
                    <a:srgbClr val="C0BEBE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rgbClr val="C0BEBE"/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8" name="Gruppieren 117">
            <a:extLst>
              <a:ext uri="{FF2B5EF4-FFF2-40B4-BE49-F238E27FC236}">
                <a16:creationId xmlns:a16="http://schemas.microsoft.com/office/drawing/2014/main" id="{3B8DBEED-B83C-80F2-AF84-48D31AA3E71D}"/>
              </a:ext>
            </a:extLst>
          </p:cNvPr>
          <p:cNvGrpSpPr/>
          <p:nvPr/>
        </p:nvGrpSpPr>
        <p:grpSpPr>
          <a:xfrm>
            <a:off x="3698677" y="2768598"/>
            <a:ext cx="1916479" cy="1098411"/>
            <a:chOff x="-1549679" y="1653244"/>
            <a:chExt cx="1641047" cy="1098411"/>
          </a:xfrm>
        </p:grpSpPr>
        <p:sp>
          <p:nvSpPr>
            <p:cNvPr id="119" name="Textfeld 118">
              <a:extLst>
                <a:ext uri="{FF2B5EF4-FFF2-40B4-BE49-F238E27FC236}">
                  <a16:creationId xmlns:a16="http://schemas.microsoft.com/office/drawing/2014/main" id="{E2F0FD4A-6B1D-7E17-29D7-8147278D25DA}"/>
                </a:ext>
              </a:extLst>
            </p:cNvPr>
            <p:cNvSpPr txBox="1"/>
            <p:nvPr/>
          </p:nvSpPr>
          <p:spPr>
            <a:xfrm>
              <a:off x="-1549678" y="1653244"/>
              <a:ext cx="1641046" cy="374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ein halber Liter</a:t>
              </a:r>
              <a:endParaRPr lang="de-DE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120" name="Textfeld 119">
              <a:extLst>
                <a:ext uri="{FF2B5EF4-FFF2-40B4-BE49-F238E27FC236}">
                  <a16:creationId xmlns:a16="http://schemas.microsoft.com/office/drawing/2014/main" id="{1F41EED3-A8CB-0013-4ED3-FE47679B4846}"/>
                </a:ext>
              </a:extLst>
            </p:cNvPr>
            <p:cNvSpPr txBox="1"/>
            <p:nvPr/>
          </p:nvSpPr>
          <p:spPr>
            <a:xfrm>
              <a:off x="-1549679" y="2100383"/>
              <a:ext cx="1641047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Половин литър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polovin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litur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91C2DC70-DB6E-7810-4088-ED97803F8D1B}"/>
              </a:ext>
            </a:extLst>
          </p:cNvPr>
          <p:cNvGrpSpPr/>
          <p:nvPr/>
        </p:nvGrpSpPr>
        <p:grpSpPr>
          <a:xfrm>
            <a:off x="436061" y="2756621"/>
            <a:ext cx="1820752" cy="1110388"/>
            <a:chOff x="-1560857" y="1641267"/>
            <a:chExt cx="2045240" cy="1110388"/>
          </a:xfrm>
        </p:grpSpPr>
        <p:sp>
          <p:nvSpPr>
            <p:cNvPr id="122" name="Textfeld 121">
              <a:extLst>
                <a:ext uri="{FF2B5EF4-FFF2-40B4-BE49-F238E27FC236}">
                  <a16:creationId xmlns:a16="http://schemas.microsoft.com/office/drawing/2014/main" id="{E01F0060-BB87-B176-CF37-B6A75CDBA54E}"/>
                </a:ext>
              </a:extLst>
            </p:cNvPr>
            <p:cNvSpPr txBox="1"/>
            <p:nvPr/>
          </p:nvSpPr>
          <p:spPr>
            <a:xfrm>
              <a:off x="-1549678" y="1641267"/>
              <a:ext cx="2034061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ein Liter</a:t>
              </a:r>
              <a:endParaRPr lang="de-DE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123" name="Textfeld 122">
              <a:extLst>
                <a:ext uri="{FF2B5EF4-FFF2-40B4-BE49-F238E27FC236}">
                  <a16:creationId xmlns:a16="http://schemas.microsoft.com/office/drawing/2014/main" id="{321BCA81-72FA-81B3-E390-B05A4BF0FE54}"/>
                </a:ext>
              </a:extLst>
            </p:cNvPr>
            <p:cNvSpPr txBox="1"/>
            <p:nvPr/>
          </p:nvSpPr>
          <p:spPr>
            <a:xfrm>
              <a:off x="-1560857" y="2100383"/>
              <a:ext cx="2034056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Литър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litur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" name="Audio Recording 09.11.2022, 11:12:41">
            <a:hlinkClick r:id="" action="ppaction://media"/>
            <a:extLst>
              <a:ext uri="{FF2B5EF4-FFF2-40B4-BE49-F238E27FC236}">
                <a16:creationId xmlns:a16="http://schemas.microsoft.com/office/drawing/2014/main" id="{BE915CAB-0584-731C-7983-A59F895334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79445" y="2721883"/>
            <a:ext cx="468000" cy="468000"/>
          </a:xfrm>
          <a:prstGeom prst="rect">
            <a:avLst/>
          </a:prstGeom>
        </p:spPr>
      </p:pic>
      <p:pic>
        <p:nvPicPr>
          <p:cNvPr id="5" name="Audio Recording 09.11.2022, 11:13:00">
            <a:hlinkClick r:id="" action="ppaction://media"/>
            <a:extLst>
              <a:ext uri="{FF2B5EF4-FFF2-40B4-BE49-F238E27FC236}">
                <a16:creationId xmlns:a16="http://schemas.microsoft.com/office/drawing/2014/main" id="{BFFB8700-9706-4575-77F1-A92A1099E3B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24652" y="2721883"/>
            <a:ext cx="468000" cy="468000"/>
          </a:xfrm>
          <a:prstGeom prst="rect">
            <a:avLst/>
          </a:prstGeom>
        </p:spPr>
      </p:pic>
      <p:pic>
        <p:nvPicPr>
          <p:cNvPr id="7" name="Audio Recording 09.11.2022, 11:13:39">
            <a:hlinkClick r:id="" action="ppaction://media"/>
            <a:extLst>
              <a:ext uri="{FF2B5EF4-FFF2-40B4-BE49-F238E27FC236}">
                <a16:creationId xmlns:a16="http://schemas.microsoft.com/office/drawing/2014/main" id="{69C5E5D2-E003-F5FF-5E57-23F2DEB7E37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08280" y="5231267"/>
            <a:ext cx="468000" cy="468000"/>
          </a:xfrm>
          <a:prstGeom prst="rect">
            <a:avLst/>
          </a:prstGeom>
        </p:spPr>
      </p:pic>
      <p:pic>
        <p:nvPicPr>
          <p:cNvPr id="10" name="Audio Recording 09.11.2022, 11:13:58">
            <a:hlinkClick r:id="" action="ppaction://media"/>
            <a:extLst>
              <a:ext uri="{FF2B5EF4-FFF2-40B4-BE49-F238E27FC236}">
                <a16:creationId xmlns:a16="http://schemas.microsoft.com/office/drawing/2014/main" id="{B3E6B88A-3975-035E-5696-AB834BF7067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29956" y="5231267"/>
            <a:ext cx="468000" cy="468000"/>
          </a:xfrm>
          <a:prstGeom prst="rect">
            <a:avLst/>
          </a:prstGeom>
        </p:spPr>
      </p:pic>
      <p:pic>
        <p:nvPicPr>
          <p:cNvPr id="12" name="Audio Recording 09.11.2022, 11:14:10">
            <a:hlinkClick r:id="" action="ppaction://media"/>
            <a:extLst>
              <a:ext uri="{FF2B5EF4-FFF2-40B4-BE49-F238E27FC236}">
                <a16:creationId xmlns:a16="http://schemas.microsoft.com/office/drawing/2014/main" id="{FD021DC1-28AC-E7C1-444C-B06B3EB84E3F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087823" y="2715431"/>
            <a:ext cx="468000" cy="468000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EA08F535-463E-137A-AA65-EB9AD14AA75C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177673" y="1187175"/>
            <a:ext cx="626431" cy="1337460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04BD67AE-8233-5BBD-8DEA-E596261023D7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487299" y="1241312"/>
            <a:ext cx="392127" cy="1310530"/>
          </a:xfrm>
          <a:prstGeom prst="rect">
            <a:avLst/>
          </a:prstGeom>
        </p:spPr>
      </p:pic>
      <p:pic>
        <p:nvPicPr>
          <p:cNvPr id="54" name="Grafik 53">
            <a:extLst>
              <a:ext uri="{FF2B5EF4-FFF2-40B4-BE49-F238E27FC236}">
                <a16:creationId xmlns:a16="http://schemas.microsoft.com/office/drawing/2014/main" id="{7730BF19-3224-F020-224B-6226217CBAE1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586695" y="4187280"/>
            <a:ext cx="504375" cy="911460"/>
          </a:xfrm>
          <a:prstGeom prst="rect">
            <a:avLst/>
          </a:prstGeom>
        </p:spPr>
      </p:pic>
      <p:pic>
        <p:nvPicPr>
          <p:cNvPr id="56" name="Grafik 55">
            <a:extLst>
              <a:ext uri="{FF2B5EF4-FFF2-40B4-BE49-F238E27FC236}">
                <a16:creationId xmlns:a16="http://schemas.microsoft.com/office/drawing/2014/main" id="{039E4FCB-7985-8256-8F2A-762E94F48734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366394" y="1292518"/>
            <a:ext cx="1361933" cy="1296297"/>
          </a:xfrm>
          <a:prstGeom prst="rect">
            <a:avLst/>
          </a:prstGeom>
        </p:spPr>
      </p:pic>
      <p:pic>
        <p:nvPicPr>
          <p:cNvPr id="57" name="Grafik 56">
            <a:extLst>
              <a:ext uri="{FF2B5EF4-FFF2-40B4-BE49-F238E27FC236}">
                <a16:creationId xmlns:a16="http://schemas.microsoft.com/office/drawing/2014/main" id="{6EBDA467-3CBB-E4B3-215F-24D80CFB0D5A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134610" y="4403242"/>
            <a:ext cx="302620" cy="454461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8F6FF60-D0CB-8D94-0CDA-59D3F52150CC}"/>
              </a:ext>
            </a:extLst>
          </p:cNvPr>
          <p:cNvSpPr/>
          <p:nvPr/>
        </p:nvSpPr>
        <p:spPr>
          <a:xfrm>
            <a:off x="144000" y="144000"/>
            <a:ext cx="153804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Hohlmaße</a:t>
            </a:r>
          </a:p>
        </p:txBody>
      </p:sp>
      <p:pic>
        <p:nvPicPr>
          <p:cNvPr id="6" name="Audio Recording 28.06.2023, 09:43:22">
            <a:hlinkClick r:id="" action="ppaction://media"/>
            <a:extLst>
              <a:ext uri="{FF2B5EF4-FFF2-40B4-BE49-F238E27FC236}">
                <a16:creationId xmlns:a16="http://schemas.microsoft.com/office/drawing/2014/main" id="{D5AB5E5B-F9D5-02F7-3778-DD98932071CF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50720" y="175213"/>
            <a:ext cx="468000" cy="468000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A7DD5087-DAC0-1F42-A0E2-1B5BE1C7E4F3}"/>
              </a:ext>
            </a:extLst>
          </p:cNvPr>
          <p:cNvSpPr/>
          <p:nvPr/>
        </p:nvSpPr>
        <p:spPr>
          <a:xfrm>
            <a:off x="2221964" y="114233"/>
            <a:ext cx="4039667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bg-BG" sz="2400" dirty="0">
                <a:solidFill>
                  <a:prstClr val="black"/>
                </a:solidFill>
              </a:rPr>
              <a:t>Мерки за обем</a:t>
            </a:r>
            <a:r>
              <a:rPr lang="de-DE" sz="2400" dirty="0">
                <a:solidFill>
                  <a:prstClr val="black"/>
                </a:solidFill>
                <a:latin typeface="Comic Sans MS" panose="030F09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[Merki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za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obem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8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E7E2404-88C3-9E1D-776C-7714CAC650EF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3">
            <a:biLevel thresh="25000"/>
          </a:blip>
          <a:stretch>
            <a:fillRect/>
          </a:stretch>
        </p:blipFill>
        <p:spPr>
          <a:xfrm>
            <a:off x="6203230" y="175213"/>
            <a:ext cx="468000" cy="4680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037ABAA-5BBC-AA50-990A-8C903D14B3FE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3">
            <a:biLevel thresh="25000"/>
          </a:blip>
          <a:stretch>
            <a:fillRect/>
          </a:stretch>
        </p:blipFill>
        <p:spPr>
          <a:xfrm>
            <a:off x="2388983" y="3323149"/>
            <a:ext cx="468000" cy="4680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8B796D3-1241-0F84-976D-93BF2CF59EAF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3">
            <a:biLevel thresh="25000"/>
          </a:blip>
          <a:stretch>
            <a:fillRect/>
          </a:stretch>
        </p:blipFill>
        <p:spPr>
          <a:xfrm>
            <a:off x="5772379" y="3325661"/>
            <a:ext cx="468000" cy="4680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6BEF67B-E37D-48E7-2DF7-69128C59C11D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3">
            <a:biLevel thresh="25000"/>
          </a:blip>
          <a:stretch>
            <a:fillRect/>
          </a:stretch>
        </p:blipFill>
        <p:spPr>
          <a:xfrm>
            <a:off x="3808280" y="5840345"/>
            <a:ext cx="468000" cy="4680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792C131-5816-FF89-CE85-8992A3F44496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3">
            <a:biLevel thresh="25000"/>
          </a:blip>
          <a:stretch>
            <a:fillRect/>
          </a:stretch>
        </p:blipFill>
        <p:spPr>
          <a:xfrm>
            <a:off x="7329956" y="5840345"/>
            <a:ext cx="468000" cy="4680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5D3ECB9-CA52-2E11-2302-57E4D4458804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3">
            <a:biLevel thresh="25000"/>
          </a:blip>
          <a:stretch>
            <a:fillRect/>
          </a:stretch>
        </p:blipFill>
        <p:spPr>
          <a:xfrm>
            <a:off x="9087823" y="3307373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43090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1588F9B7-DF32-271A-A968-F6145D3CE32D}"/>
              </a:ext>
            </a:extLst>
          </p:cNvPr>
          <p:cNvSpPr/>
          <p:nvPr/>
        </p:nvSpPr>
        <p:spPr>
          <a:xfrm>
            <a:off x="4477411" y="1797525"/>
            <a:ext cx="4898936" cy="4348632"/>
          </a:xfrm>
          <a:prstGeom prst="roundRect">
            <a:avLst>
              <a:gd name="adj" fmla="val 4622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28D74BCB-CB67-C9E8-7D63-E46B705BF1A7}"/>
              </a:ext>
            </a:extLst>
          </p:cNvPr>
          <p:cNvGrpSpPr/>
          <p:nvPr/>
        </p:nvGrpSpPr>
        <p:grpSpPr>
          <a:xfrm>
            <a:off x="4647270" y="1972099"/>
            <a:ext cx="4086135" cy="3929284"/>
            <a:chOff x="1528511" y="1596150"/>
            <a:chExt cx="1473815" cy="1310395"/>
          </a:xfrm>
        </p:grpSpPr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3540877B-D778-492A-E392-9C78B4A7A718}"/>
                </a:ext>
              </a:extLst>
            </p:cNvPr>
            <p:cNvSpPr txBox="1"/>
            <p:nvPr/>
          </p:nvSpPr>
          <p:spPr>
            <a:xfrm>
              <a:off x="1528511" y="1596150"/>
              <a:ext cx="1467442" cy="462702"/>
            </a:xfrm>
            <a:prstGeom prst="roundRect">
              <a:avLst>
                <a:gd name="adj" fmla="val 9435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000" dirty="0">
                  <a:latin typeface="Comic Sans MS" panose="030F0902030302020204" pitchFamily="66" charset="0"/>
                </a:rPr>
                <a:t>ein viertel Liter hat 250 ml.</a:t>
              </a:r>
              <a:endParaRPr lang="de-DE" sz="4400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F0A9338D-8491-D0AC-626E-0B70297F0B87}"/>
                </a:ext>
              </a:extLst>
            </p:cNvPr>
            <p:cNvSpPr txBox="1"/>
            <p:nvPr/>
          </p:nvSpPr>
          <p:spPr>
            <a:xfrm>
              <a:off x="1534884" y="2114396"/>
              <a:ext cx="1467442" cy="792149"/>
            </a:xfrm>
            <a:prstGeom prst="roundRect">
              <a:avLst>
                <a:gd name="adj" fmla="val 5301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4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Четвърт литър има 250 мл.</a:t>
              </a:r>
              <a:endParaRPr lang="de-DE" altLang="de-DE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28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Chetvurt</a:t>
              </a:r>
              <a:r>
                <a:rPr lang="de-DE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28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litur</a:t>
              </a:r>
              <a:r>
                <a:rPr lang="de-DE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28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ima</a:t>
              </a:r>
              <a:r>
                <a:rPr lang="de-DE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250 ml.]</a:t>
              </a:r>
              <a:endPara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" name="Audio Recording 21.11.2022, 09:58:50">
            <a:hlinkClick r:id="" action="ppaction://media"/>
            <a:extLst>
              <a:ext uri="{FF2B5EF4-FFF2-40B4-BE49-F238E27FC236}">
                <a16:creationId xmlns:a16="http://schemas.microsoft.com/office/drawing/2014/main" id="{551E0783-7A74-74BF-6CAA-CA9834104F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12041" y="2466541"/>
            <a:ext cx="468000" cy="468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A2BB78CE-1D5F-7744-087E-64C8D39F9B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0264" y="2517145"/>
            <a:ext cx="2664000" cy="2535613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1ACE345-B35E-147C-3BD3-C1E11E4B99F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biLevel thresh="25000"/>
          </a:blip>
          <a:stretch>
            <a:fillRect/>
          </a:stretch>
        </p:blipFill>
        <p:spPr>
          <a:xfrm>
            <a:off x="8820876" y="4479734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27170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bgerundetes Rechteck 16">
            <a:extLst>
              <a:ext uri="{FF2B5EF4-FFF2-40B4-BE49-F238E27FC236}">
                <a16:creationId xmlns:a16="http://schemas.microsoft.com/office/drawing/2014/main" id="{7D55F170-6E02-704E-FE51-6413908876A3}"/>
              </a:ext>
            </a:extLst>
          </p:cNvPr>
          <p:cNvSpPr/>
          <p:nvPr/>
        </p:nvSpPr>
        <p:spPr>
          <a:xfrm>
            <a:off x="6603417" y="3457892"/>
            <a:ext cx="2880000" cy="2500948"/>
          </a:xfrm>
          <a:prstGeom prst="roundRect">
            <a:avLst>
              <a:gd name="adj" fmla="val 3992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40" name="Abgerundetes Rechteck 139">
            <a:extLst>
              <a:ext uri="{FF2B5EF4-FFF2-40B4-BE49-F238E27FC236}">
                <a16:creationId xmlns:a16="http://schemas.microsoft.com/office/drawing/2014/main" id="{921C3479-C194-C37B-4D73-526E42A75D86}"/>
              </a:ext>
            </a:extLst>
          </p:cNvPr>
          <p:cNvSpPr/>
          <p:nvPr/>
        </p:nvSpPr>
        <p:spPr>
          <a:xfrm>
            <a:off x="422585" y="3457892"/>
            <a:ext cx="2880000" cy="2500948"/>
          </a:xfrm>
          <a:prstGeom prst="roundRect">
            <a:avLst>
              <a:gd name="adj" fmla="val 3305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63" name="Abgerundetes Rechteck 162">
            <a:extLst>
              <a:ext uri="{FF2B5EF4-FFF2-40B4-BE49-F238E27FC236}">
                <a16:creationId xmlns:a16="http://schemas.microsoft.com/office/drawing/2014/main" id="{9EF17D0F-C925-9865-E030-3598AE483107}"/>
              </a:ext>
            </a:extLst>
          </p:cNvPr>
          <p:cNvSpPr/>
          <p:nvPr/>
        </p:nvSpPr>
        <p:spPr>
          <a:xfrm>
            <a:off x="3513520" y="3457892"/>
            <a:ext cx="2878961" cy="2500948"/>
          </a:xfrm>
          <a:prstGeom prst="roundRect">
            <a:avLst>
              <a:gd name="adj" fmla="val 3992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28" name="Textfeld 227">
            <a:extLst>
              <a:ext uri="{FF2B5EF4-FFF2-40B4-BE49-F238E27FC236}">
                <a16:creationId xmlns:a16="http://schemas.microsoft.com/office/drawing/2014/main" id="{5F6D2301-71A9-1851-A5AC-E4F8C9917DC8}"/>
              </a:ext>
            </a:extLst>
          </p:cNvPr>
          <p:cNvSpPr txBox="1"/>
          <p:nvPr/>
        </p:nvSpPr>
        <p:spPr>
          <a:xfrm>
            <a:off x="6752201" y="4504468"/>
            <a:ext cx="2088000" cy="1204853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Четвърт литър има 250 мл.</a:t>
            </a:r>
            <a:endParaRPr lang="de-DE" altLang="de-D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Chetvurt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litur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ima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250 ml.]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grpSp>
        <p:nvGrpSpPr>
          <p:cNvPr id="229" name="Gruppieren 228">
            <a:extLst>
              <a:ext uri="{FF2B5EF4-FFF2-40B4-BE49-F238E27FC236}">
                <a16:creationId xmlns:a16="http://schemas.microsoft.com/office/drawing/2014/main" id="{454F6B10-5B89-57EE-9540-11ABD2A79486}"/>
              </a:ext>
            </a:extLst>
          </p:cNvPr>
          <p:cNvGrpSpPr/>
          <p:nvPr/>
        </p:nvGrpSpPr>
        <p:grpSpPr>
          <a:xfrm>
            <a:off x="3705719" y="3627247"/>
            <a:ext cx="5134482" cy="2087871"/>
            <a:chOff x="-2842979" y="1600412"/>
            <a:chExt cx="2333108" cy="2087871"/>
          </a:xfrm>
        </p:grpSpPr>
        <p:sp>
          <p:nvSpPr>
            <p:cNvPr id="230" name="Textfeld 229">
              <a:extLst>
                <a:ext uri="{FF2B5EF4-FFF2-40B4-BE49-F238E27FC236}">
                  <a16:creationId xmlns:a16="http://schemas.microsoft.com/office/drawing/2014/main" id="{B363A43E-B6D5-8111-B1F5-519600D1A27B}"/>
                </a:ext>
              </a:extLst>
            </p:cNvPr>
            <p:cNvSpPr txBox="1"/>
            <p:nvPr/>
          </p:nvSpPr>
          <p:spPr>
            <a:xfrm>
              <a:off x="-1458658" y="1600412"/>
              <a:ext cx="948787" cy="720000"/>
            </a:xfrm>
            <a:prstGeom prst="roundRect">
              <a:avLst>
                <a:gd name="adj" fmla="val 1207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Ein viertel Liter hat 250ml.</a:t>
              </a:r>
              <a:endParaRPr lang="de-DE" sz="2000" dirty="0">
                <a:latin typeface="Comic Sans MS" panose="030F0902030302020204" pitchFamily="66" charset="0"/>
              </a:endParaRPr>
            </a:p>
          </p:txBody>
        </p:sp>
        <p:sp>
          <p:nvSpPr>
            <p:cNvPr id="231" name="Textfeld 230">
              <a:extLst>
                <a:ext uri="{FF2B5EF4-FFF2-40B4-BE49-F238E27FC236}">
                  <a16:creationId xmlns:a16="http://schemas.microsoft.com/office/drawing/2014/main" id="{B6241147-DA06-85ED-62CC-EA0C211DFA49}"/>
                </a:ext>
              </a:extLst>
            </p:cNvPr>
            <p:cNvSpPr txBox="1"/>
            <p:nvPr/>
          </p:nvSpPr>
          <p:spPr>
            <a:xfrm>
              <a:off x="-2842979" y="2483430"/>
              <a:ext cx="956932" cy="1204853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Половин литър има 500 мл.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Polovin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litur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ima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500 ml.]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32" name="Gruppieren 231">
            <a:extLst>
              <a:ext uri="{FF2B5EF4-FFF2-40B4-BE49-F238E27FC236}">
                <a16:creationId xmlns:a16="http://schemas.microsoft.com/office/drawing/2014/main" id="{4D973E6A-1414-0E10-647C-4B8E93A96393}"/>
              </a:ext>
            </a:extLst>
          </p:cNvPr>
          <p:cNvGrpSpPr/>
          <p:nvPr/>
        </p:nvGrpSpPr>
        <p:grpSpPr>
          <a:xfrm>
            <a:off x="572114" y="3624079"/>
            <a:ext cx="2108962" cy="2085242"/>
            <a:chOff x="-1545268" y="1566419"/>
            <a:chExt cx="958310" cy="2085242"/>
          </a:xfrm>
        </p:grpSpPr>
        <p:sp>
          <p:nvSpPr>
            <p:cNvPr id="233" name="Textfeld 232">
              <a:extLst>
                <a:ext uri="{FF2B5EF4-FFF2-40B4-BE49-F238E27FC236}">
                  <a16:creationId xmlns:a16="http://schemas.microsoft.com/office/drawing/2014/main" id="{F4DCC52F-AC14-F2CA-01F3-45DE2EFBA505}"/>
                </a:ext>
              </a:extLst>
            </p:cNvPr>
            <p:cNvSpPr txBox="1"/>
            <p:nvPr/>
          </p:nvSpPr>
          <p:spPr>
            <a:xfrm>
              <a:off x="-1543887" y="1566419"/>
              <a:ext cx="956929" cy="683835"/>
            </a:xfrm>
            <a:prstGeom prst="roundRect">
              <a:avLst>
                <a:gd name="adj" fmla="val 1092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Ein Liter hat 1000ml.</a:t>
              </a:r>
              <a:endParaRPr lang="de-DE" sz="2000" dirty="0">
                <a:latin typeface="Comic Sans MS" panose="030F0902030302020204" pitchFamily="66" charset="0"/>
              </a:endParaRPr>
            </a:p>
          </p:txBody>
        </p:sp>
        <p:sp>
          <p:nvSpPr>
            <p:cNvPr id="234" name="Textfeld 233">
              <a:extLst>
                <a:ext uri="{FF2B5EF4-FFF2-40B4-BE49-F238E27FC236}">
                  <a16:creationId xmlns:a16="http://schemas.microsoft.com/office/drawing/2014/main" id="{363BF049-4D5A-DEB9-56FF-B4EA2CB9DFBD}"/>
                </a:ext>
              </a:extLst>
            </p:cNvPr>
            <p:cNvSpPr txBox="1"/>
            <p:nvPr/>
          </p:nvSpPr>
          <p:spPr>
            <a:xfrm>
              <a:off x="-1545268" y="2446808"/>
              <a:ext cx="956929" cy="1204853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Един литър има 1000 мл.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[Edin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litur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ima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1000 ml.]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4" name="Rechteck 3">
            <a:extLst>
              <a:ext uri="{FF2B5EF4-FFF2-40B4-BE49-F238E27FC236}">
                <a16:creationId xmlns:a16="http://schemas.microsoft.com/office/drawing/2014/main" id="{C0F55785-4EFA-59E4-0278-4756039EAAE6}"/>
              </a:ext>
            </a:extLst>
          </p:cNvPr>
          <p:cNvSpPr/>
          <p:nvPr/>
        </p:nvSpPr>
        <p:spPr>
          <a:xfrm>
            <a:off x="291195" y="409213"/>
            <a:ext cx="39188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endParaRPr lang="de-DE" sz="3200"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  <p:pic>
        <p:nvPicPr>
          <p:cNvPr id="3" name="Audio Recording 21.11.2022, 09:57:54">
            <a:hlinkClick r:id="" action="ppaction://media"/>
            <a:extLst>
              <a:ext uri="{FF2B5EF4-FFF2-40B4-BE49-F238E27FC236}">
                <a16:creationId xmlns:a16="http://schemas.microsoft.com/office/drawing/2014/main" id="{A2F1FA0D-0F9F-F682-5252-239DFE24AB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55468" y="3759352"/>
            <a:ext cx="468000" cy="468000"/>
          </a:xfrm>
          <a:prstGeom prst="rect">
            <a:avLst/>
          </a:prstGeom>
        </p:spPr>
      </p:pic>
      <p:pic>
        <p:nvPicPr>
          <p:cNvPr id="15" name="Audio Recording 21.11.2022, 09:58:50">
            <a:hlinkClick r:id="" action="ppaction://media"/>
            <a:extLst>
              <a:ext uri="{FF2B5EF4-FFF2-40B4-BE49-F238E27FC236}">
                <a16:creationId xmlns:a16="http://schemas.microsoft.com/office/drawing/2014/main" id="{5A6D304F-4785-9268-0662-40B5DA60107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27809" y="3759352"/>
            <a:ext cx="468000" cy="468000"/>
          </a:xfrm>
          <a:prstGeom prst="rect">
            <a:avLst/>
          </a:prstGeom>
        </p:spPr>
      </p:pic>
      <p:pic>
        <p:nvPicPr>
          <p:cNvPr id="16" name="Audio Recording 21.11.2022, 09:58:22">
            <a:hlinkClick r:id="" action="ppaction://media"/>
            <a:extLst>
              <a:ext uri="{FF2B5EF4-FFF2-40B4-BE49-F238E27FC236}">
                <a16:creationId xmlns:a16="http://schemas.microsoft.com/office/drawing/2014/main" id="{2D1410DE-472D-67B4-CAFD-5D7FBD1B964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30645" y="3759352"/>
            <a:ext cx="468000" cy="468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6F8DD197-CB9C-D7E2-A9C9-86F33FE1688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66306" y="1527478"/>
            <a:ext cx="1702025" cy="1620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59BB0E01-14F9-2C5A-B63F-1D002F01F55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004293" y="1527478"/>
            <a:ext cx="1702023" cy="16200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A4208F90-3A7A-9174-0E27-E9C23D26805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042278" y="1527478"/>
            <a:ext cx="1702026" cy="1620000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10E8272E-93B5-4C0F-28A3-CDA6CB18F5D3}"/>
              </a:ext>
            </a:extLst>
          </p:cNvPr>
          <p:cNvSpPr txBox="1"/>
          <p:nvPr/>
        </p:nvSpPr>
        <p:spPr>
          <a:xfrm>
            <a:off x="3705719" y="3624079"/>
            <a:ext cx="2088000" cy="720000"/>
          </a:xfrm>
          <a:prstGeom prst="roundRect">
            <a:avLst>
              <a:gd name="adj" fmla="val 1207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Ein halber Liter hat 500ml.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878A2413-6EC9-3540-75EC-67E43A7A5C17}"/>
              </a:ext>
            </a:extLst>
          </p:cNvPr>
          <p:cNvSpPr/>
          <p:nvPr/>
        </p:nvSpPr>
        <p:spPr>
          <a:xfrm>
            <a:off x="144000" y="144000"/>
            <a:ext cx="153804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Hohlmaße</a:t>
            </a:r>
          </a:p>
        </p:txBody>
      </p:sp>
      <p:pic>
        <p:nvPicPr>
          <p:cNvPr id="24" name="Audio Recording 28.06.2023, 09:43:22">
            <a:hlinkClick r:id="" action="ppaction://media"/>
            <a:extLst>
              <a:ext uri="{FF2B5EF4-FFF2-40B4-BE49-F238E27FC236}">
                <a16:creationId xmlns:a16="http://schemas.microsoft.com/office/drawing/2014/main" id="{D96A40AF-1E1A-5851-0110-257A3EF9EFC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50720" y="175213"/>
            <a:ext cx="468000" cy="46800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6FF0A8AC-E4DE-7EDC-9866-CC87CA8948C9}"/>
              </a:ext>
            </a:extLst>
          </p:cNvPr>
          <p:cNvSpPr/>
          <p:nvPr/>
        </p:nvSpPr>
        <p:spPr>
          <a:xfrm>
            <a:off x="2221964" y="114233"/>
            <a:ext cx="4039667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bg-BG" sz="2400" dirty="0">
                <a:solidFill>
                  <a:prstClr val="black"/>
                </a:solidFill>
              </a:rPr>
              <a:t>Мерки за обем</a:t>
            </a:r>
            <a:r>
              <a:rPr lang="de-DE" sz="2400" dirty="0">
                <a:solidFill>
                  <a:prstClr val="black"/>
                </a:solidFill>
                <a:latin typeface="Comic Sans MS" panose="030F09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[Merki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za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obem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8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E32AD8D-379E-2216-6DE8-C46F064B6C7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6203230" y="175213"/>
            <a:ext cx="468000" cy="4680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8C842DD-1FE3-4D5F-A002-731065F2E101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2765645" y="4872894"/>
            <a:ext cx="468000" cy="4680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C0BE194-CE1E-610B-6C7C-839991F187F4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5835690" y="4872894"/>
            <a:ext cx="468000" cy="4680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0CACD90-91B3-6D13-2269-800F12E2CE82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8927809" y="4872894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38896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711CAC87-2877-5820-D214-36152E0F558E}"/>
              </a:ext>
            </a:extLst>
          </p:cNvPr>
          <p:cNvSpPr/>
          <p:nvPr/>
        </p:nvSpPr>
        <p:spPr>
          <a:xfrm>
            <a:off x="4477411" y="2063743"/>
            <a:ext cx="4898936" cy="3168014"/>
          </a:xfrm>
          <a:prstGeom prst="roundRect">
            <a:avLst>
              <a:gd name="adj" fmla="val 4622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FFBF8594-62A2-74E2-7126-AB865A298EE6}"/>
              </a:ext>
            </a:extLst>
          </p:cNvPr>
          <p:cNvGrpSpPr/>
          <p:nvPr/>
        </p:nvGrpSpPr>
        <p:grpSpPr>
          <a:xfrm>
            <a:off x="4709046" y="2338167"/>
            <a:ext cx="3983134" cy="2438706"/>
            <a:chOff x="1550793" y="1617866"/>
            <a:chExt cx="1436664" cy="813295"/>
          </a:xfrm>
        </p:grpSpPr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E3052F3D-A2D1-D5D0-A987-E7D6E30D4D9A}"/>
                </a:ext>
              </a:extLst>
            </p:cNvPr>
            <p:cNvSpPr txBox="1"/>
            <p:nvPr/>
          </p:nvSpPr>
          <p:spPr>
            <a:xfrm>
              <a:off x="1550793" y="1617866"/>
              <a:ext cx="1436664" cy="30661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800" dirty="0">
                  <a:latin typeface="Comic Sans MS" panose="030F0902030302020204" pitchFamily="66" charset="0"/>
                </a:rPr>
                <a:t>ein Liter</a:t>
              </a:r>
              <a:endParaRPr lang="de-DE" sz="5400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A8AD91AD-7C71-078F-8BED-29E054D51D4E}"/>
                </a:ext>
              </a:extLst>
            </p:cNvPr>
            <p:cNvSpPr txBox="1"/>
            <p:nvPr/>
          </p:nvSpPr>
          <p:spPr>
            <a:xfrm>
              <a:off x="1550797" y="1985910"/>
              <a:ext cx="1436660" cy="445251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4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Литър</a:t>
              </a:r>
              <a:endParaRPr lang="de-DE" altLang="de-DE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28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litur</a:t>
              </a:r>
              <a:r>
                <a:rPr lang="de-DE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" name="Audio Recording 09.11.2022, 11:12:41">
            <a:hlinkClick r:id="" action="ppaction://media"/>
            <a:extLst>
              <a:ext uri="{FF2B5EF4-FFF2-40B4-BE49-F238E27FC236}">
                <a16:creationId xmlns:a16="http://schemas.microsoft.com/office/drawing/2014/main" id="{00BE1F52-F863-58C6-4A38-BA1651C0BD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00263" y="2563873"/>
            <a:ext cx="468000" cy="468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76BB906-A142-CAA2-473D-67C77A65D9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5336" y="1356401"/>
            <a:ext cx="2106111" cy="4496646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062FD0B-923B-0C19-7D73-8B68433FFC1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8800263" y="3875319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57009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E4A88AFA-67D1-A16D-69E5-1BD5F22AEFE0}"/>
              </a:ext>
            </a:extLst>
          </p:cNvPr>
          <p:cNvSpPr/>
          <p:nvPr/>
        </p:nvSpPr>
        <p:spPr>
          <a:xfrm>
            <a:off x="4477411" y="1936421"/>
            <a:ext cx="4898936" cy="3642576"/>
          </a:xfrm>
          <a:prstGeom prst="roundRect">
            <a:avLst>
              <a:gd name="adj" fmla="val 4622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3" name="Audio Recording 09.11.2022, 11:13:00">
            <a:hlinkClick r:id="" action="ppaction://media"/>
            <a:extLst>
              <a:ext uri="{FF2B5EF4-FFF2-40B4-BE49-F238E27FC236}">
                <a16:creationId xmlns:a16="http://schemas.microsoft.com/office/drawing/2014/main" id="{596E59BB-0D3E-274E-6DC2-6722B6A210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00263" y="2756644"/>
            <a:ext cx="468000" cy="468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BDA9D2D-28B7-9C39-69B8-B661B5A1CF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5749" y="1606032"/>
            <a:ext cx="1225712" cy="4096459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44AA41D6-44E8-9FD2-14DF-CC2E8FA893A9}"/>
              </a:ext>
            </a:extLst>
          </p:cNvPr>
          <p:cNvGrpSpPr/>
          <p:nvPr/>
        </p:nvGrpSpPr>
        <p:grpSpPr>
          <a:xfrm>
            <a:off x="4709046" y="2122319"/>
            <a:ext cx="3983134" cy="3171010"/>
            <a:chOff x="1550793" y="1588342"/>
            <a:chExt cx="1436664" cy="1057512"/>
          </a:xfrm>
        </p:grpSpPr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CE942D22-3750-9F43-1147-7889A436D17E}"/>
                </a:ext>
              </a:extLst>
            </p:cNvPr>
            <p:cNvSpPr txBox="1"/>
            <p:nvPr/>
          </p:nvSpPr>
          <p:spPr>
            <a:xfrm>
              <a:off x="1550793" y="1588342"/>
              <a:ext cx="1436664" cy="579161"/>
            </a:xfrm>
            <a:prstGeom prst="roundRect">
              <a:avLst>
                <a:gd name="adj" fmla="val 9234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800" dirty="0">
                  <a:latin typeface="Comic Sans MS" panose="030F0902030302020204" pitchFamily="66" charset="0"/>
                </a:rPr>
                <a:t>ein halber Liter</a:t>
              </a:r>
              <a:endParaRPr lang="de-DE" sz="5400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6D55FAAD-8D4D-0E69-5AEA-C78240EDEC36}"/>
                </a:ext>
              </a:extLst>
            </p:cNvPr>
            <p:cNvSpPr txBox="1"/>
            <p:nvPr/>
          </p:nvSpPr>
          <p:spPr>
            <a:xfrm>
              <a:off x="1550797" y="2222324"/>
              <a:ext cx="1436660" cy="423530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4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Половин литър</a:t>
              </a:r>
              <a:endParaRPr lang="de-DE" altLang="de-DE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28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polovin</a:t>
              </a:r>
              <a:r>
                <a:rPr lang="de-DE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28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litur</a:t>
              </a:r>
              <a:r>
                <a:rPr lang="de-DE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7E7D3B1-3195-47DA-0334-5CCA5855364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8800263" y="4424339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87027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51611733-C17A-CB4A-B8DD-76DF90B1EBBB}"/>
              </a:ext>
            </a:extLst>
          </p:cNvPr>
          <p:cNvSpPr/>
          <p:nvPr/>
        </p:nvSpPr>
        <p:spPr>
          <a:xfrm>
            <a:off x="4477411" y="1662898"/>
            <a:ext cx="4898936" cy="4182319"/>
          </a:xfrm>
          <a:prstGeom prst="roundRect">
            <a:avLst>
              <a:gd name="adj" fmla="val 4622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3" name="Audio Recording 09.11.2022, 11:13:39">
            <a:hlinkClick r:id="" action="ppaction://media"/>
            <a:extLst>
              <a:ext uri="{FF2B5EF4-FFF2-40B4-BE49-F238E27FC236}">
                <a16:creationId xmlns:a16="http://schemas.microsoft.com/office/drawing/2014/main" id="{63B44EFF-F59A-69A8-D78F-42F0D4E7C0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00263" y="2565721"/>
            <a:ext cx="468000" cy="468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64AFD68-6225-39B1-F007-12289E3EF4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7532" y="2260699"/>
            <a:ext cx="1514341" cy="2736577"/>
          </a:xfrm>
          <a:prstGeom prst="rect">
            <a:avLst/>
          </a:prstGeom>
        </p:spPr>
      </p:pic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5C303154-D504-B7F7-7317-F9E8B0DC1DEB}"/>
              </a:ext>
            </a:extLst>
          </p:cNvPr>
          <p:cNvGrpSpPr/>
          <p:nvPr/>
        </p:nvGrpSpPr>
        <p:grpSpPr>
          <a:xfrm>
            <a:off x="4709045" y="1892613"/>
            <a:ext cx="3983134" cy="3113139"/>
            <a:chOff x="1550793" y="1588342"/>
            <a:chExt cx="1436664" cy="1038212"/>
          </a:xfrm>
        </p:grpSpPr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AF5EFA05-C236-80A5-ADBB-E6E500E0C877}"/>
                </a:ext>
              </a:extLst>
            </p:cNvPr>
            <p:cNvSpPr txBox="1"/>
            <p:nvPr/>
          </p:nvSpPr>
          <p:spPr>
            <a:xfrm>
              <a:off x="1550793" y="1588342"/>
              <a:ext cx="1436664" cy="548785"/>
            </a:xfrm>
            <a:prstGeom prst="roundRect">
              <a:avLst>
                <a:gd name="adj" fmla="val 9234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800" dirty="0">
                  <a:latin typeface="Comic Sans MS" panose="030F0902030302020204" pitchFamily="66" charset="0"/>
                </a:rPr>
                <a:t>ein viertel Liter</a:t>
              </a:r>
              <a:endParaRPr lang="de-DE" sz="5400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904C5AF9-6D29-8951-091F-F48A5FF4E59E}"/>
                </a:ext>
              </a:extLst>
            </p:cNvPr>
            <p:cNvSpPr txBox="1"/>
            <p:nvPr/>
          </p:nvSpPr>
          <p:spPr>
            <a:xfrm>
              <a:off x="1550797" y="2203024"/>
              <a:ext cx="1436660" cy="423530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4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Четвърт литър</a:t>
              </a:r>
              <a:endParaRPr lang="de-DE" altLang="de-DE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28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chetvurt</a:t>
              </a:r>
              <a:r>
                <a:rPr lang="de-DE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28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litur</a:t>
              </a:r>
              <a:r>
                <a:rPr lang="de-DE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DF71693-A2E3-FE2D-7D04-32E7BEB0570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8800263" y="413676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37696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A7E9E22B-A939-A410-C7B0-8187B5008D4E}"/>
              </a:ext>
            </a:extLst>
          </p:cNvPr>
          <p:cNvSpPr/>
          <p:nvPr/>
        </p:nvSpPr>
        <p:spPr>
          <a:xfrm>
            <a:off x="4477411" y="2191066"/>
            <a:ext cx="4898936" cy="3040693"/>
          </a:xfrm>
          <a:prstGeom prst="roundRect">
            <a:avLst>
              <a:gd name="adj" fmla="val 4622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3" name="Audio Recording 09.11.2022, 11:13:58">
            <a:hlinkClick r:id="" action="ppaction://media"/>
            <a:extLst>
              <a:ext uri="{FF2B5EF4-FFF2-40B4-BE49-F238E27FC236}">
                <a16:creationId xmlns:a16="http://schemas.microsoft.com/office/drawing/2014/main" id="{CF45476B-4CB9-7144-0C29-A1A7750B66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00263" y="2691196"/>
            <a:ext cx="468000" cy="468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742E3C7-258F-D889-83A6-BD629882EE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8278" y="2533278"/>
            <a:ext cx="1300751" cy="1953408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179399ED-B38D-B704-32AD-1271D3062349}"/>
              </a:ext>
            </a:extLst>
          </p:cNvPr>
          <p:cNvGrpSpPr/>
          <p:nvPr/>
        </p:nvGrpSpPr>
        <p:grpSpPr>
          <a:xfrm>
            <a:off x="4709046" y="2465495"/>
            <a:ext cx="3983134" cy="2364557"/>
            <a:chOff x="1550793" y="1617866"/>
            <a:chExt cx="1436664" cy="788566"/>
          </a:xfrm>
        </p:grpSpPr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2478406B-6C8D-D917-9939-EDD3C30C6D8F}"/>
                </a:ext>
              </a:extLst>
            </p:cNvPr>
            <p:cNvSpPr txBox="1"/>
            <p:nvPr/>
          </p:nvSpPr>
          <p:spPr>
            <a:xfrm>
              <a:off x="1550793" y="1617866"/>
              <a:ext cx="1436664" cy="30661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800" dirty="0">
                  <a:latin typeface="Comic Sans MS" panose="030F0902030302020204" pitchFamily="66" charset="0"/>
                </a:rPr>
                <a:t>ein Milliliter</a:t>
              </a:r>
              <a:endParaRPr lang="de-DE" sz="5400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241D1A92-2799-8675-C4C3-35224BEEB9C0}"/>
                </a:ext>
              </a:extLst>
            </p:cNvPr>
            <p:cNvSpPr txBox="1"/>
            <p:nvPr/>
          </p:nvSpPr>
          <p:spPr>
            <a:xfrm>
              <a:off x="1550797" y="1982901"/>
              <a:ext cx="1436660" cy="423531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4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Милилитър</a:t>
              </a:r>
              <a:endParaRPr lang="de-DE" altLang="de-DE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28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mililitur</a:t>
              </a:r>
              <a:r>
                <a:rPr lang="de-DE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F899A94-F808-4887-AC52-B2EE0FFD193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8800263" y="396106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88215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1588F9B7-DF32-271A-A968-F6145D3CE32D}"/>
              </a:ext>
            </a:extLst>
          </p:cNvPr>
          <p:cNvSpPr/>
          <p:nvPr/>
        </p:nvSpPr>
        <p:spPr>
          <a:xfrm>
            <a:off x="4248295" y="2306675"/>
            <a:ext cx="5139627" cy="3029118"/>
          </a:xfrm>
          <a:prstGeom prst="roundRect">
            <a:avLst>
              <a:gd name="adj" fmla="val 4622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3" name="Audio Recording 09.11.2022, 11:14:10">
            <a:hlinkClick r:id="" action="ppaction://media"/>
            <a:extLst>
              <a:ext uri="{FF2B5EF4-FFF2-40B4-BE49-F238E27FC236}">
                <a16:creationId xmlns:a16="http://schemas.microsoft.com/office/drawing/2014/main" id="{166F7EAF-C4C3-7BDD-F8C7-24AFB12EEC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11838" y="2839791"/>
            <a:ext cx="468000" cy="468000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8A1D92F6-C420-6024-0F7F-35191A297F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737" y="2173045"/>
            <a:ext cx="3322887" cy="3162748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28D74BCB-CB67-C9E8-7D63-E46B705BF1A7}"/>
              </a:ext>
            </a:extLst>
          </p:cNvPr>
          <p:cNvGrpSpPr/>
          <p:nvPr/>
        </p:nvGrpSpPr>
        <p:grpSpPr>
          <a:xfrm>
            <a:off x="4497400" y="2624320"/>
            <a:ext cx="4206355" cy="2358671"/>
            <a:chOff x="1550793" y="1617866"/>
            <a:chExt cx="1517177" cy="786603"/>
          </a:xfrm>
        </p:grpSpPr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3540877B-D778-492A-E392-9C78B4A7A718}"/>
                </a:ext>
              </a:extLst>
            </p:cNvPr>
            <p:cNvSpPr txBox="1"/>
            <p:nvPr/>
          </p:nvSpPr>
          <p:spPr>
            <a:xfrm>
              <a:off x="1550793" y="1617866"/>
              <a:ext cx="1517177" cy="30014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000" dirty="0">
                  <a:latin typeface="Comic Sans MS" panose="030F0902030302020204" pitchFamily="66" charset="0"/>
                </a:rPr>
                <a:t>der Messbecher</a:t>
              </a:r>
              <a:endParaRPr lang="de-DE" sz="4400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F0A9338D-8491-D0AC-626E-0B70297F0B87}"/>
                </a:ext>
              </a:extLst>
            </p:cNvPr>
            <p:cNvSpPr txBox="1"/>
            <p:nvPr/>
          </p:nvSpPr>
          <p:spPr>
            <a:xfrm>
              <a:off x="1551221" y="1980938"/>
              <a:ext cx="1516320" cy="423531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4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Мерителна кана</a:t>
              </a:r>
              <a:endParaRPr lang="de-DE" altLang="de-DE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2800" dirty="0">
                  <a:solidFill>
                    <a:srgbClr val="C0BEBE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2800" dirty="0" err="1">
                  <a:solidFill>
                    <a:srgbClr val="C0BEBE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meritelna</a:t>
              </a:r>
              <a:r>
                <a:rPr lang="de-DE" altLang="de-DE" sz="2800" dirty="0">
                  <a:solidFill>
                    <a:srgbClr val="C0BEBE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2800" dirty="0" err="1">
                  <a:solidFill>
                    <a:srgbClr val="C0BEBE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kana</a:t>
              </a:r>
              <a:r>
                <a:rPr lang="de-DE" altLang="de-DE" sz="2800" dirty="0">
                  <a:solidFill>
                    <a:srgbClr val="C0BEBE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800" dirty="0">
                <a:solidFill>
                  <a:srgbClr val="C0BEBE"/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686C936-D9E3-3AEE-118D-CE84A442816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biLevel thresh="25000"/>
          </a:blip>
          <a:stretch>
            <a:fillRect/>
          </a:stretch>
        </p:blipFill>
        <p:spPr>
          <a:xfrm>
            <a:off x="8811838" y="4147091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01750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1588F9B7-DF32-271A-A968-F6145D3CE32D}"/>
              </a:ext>
            </a:extLst>
          </p:cNvPr>
          <p:cNvSpPr/>
          <p:nvPr/>
        </p:nvSpPr>
        <p:spPr>
          <a:xfrm>
            <a:off x="4477411" y="1417320"/>
            <a:ext cx="4898936" cy="4508918"/>
          </a:xfrm>
          <a:prstGeom prst="roundRect">
            <a:avLst>
              <a:gd name="adj" fmla="val 4622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80D40E1D-B671-CB4F-C5EF-A9175024B2D7}"/>
              </a:ext>
            </a:extLst>
          </p:cNvPr>
          <p:cNvGrpSpPr/>
          <p:nvPr/>
        </p:nvGrpSpPr>
        <p:grpSpPr>
          <a:xfrm>
            <a:off x="4646504" y="1640609"/>
            <a:ext cx="4068466" cy="3968515"/>
            <a:chOff x="1528511" y="1596150"/>
            <a:chExt cx="1467442" cy="1323478"/>
          </a:xfrm>
        </p:grpSpPr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F3ADE3AE-8F56-DADC-026C-9570548C0CEC}"/>
                </a:ext>
              </a:extLst>
            </p:cNvPr>
            <p:cNvSpPr txBox="1"/>
            <p:nvPr/>
          </p:nvSpPr>
          <p:spPr>
            <a:xfrm>
              <a:off x="1528511" y="1596150"/>
              <a:ext cx="1467442" cy="462702"/>
            </a:xfrm>
            <a:prstGeom prst="roundRect">
              <a:avLst>
                <a:gd name="adj" fmla="val 9435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000" dirty="0">
                  <a:latin typeface="Comic Sans MS" panose="030F0902030302020204" pitchFamily="66" charset="0"/>
                </a:rPr>
                <a:t>ein Liter hat 1000 ml.</a:t>
              </a:r>
              <a:endParaRPr lang="de-DE" sz="4400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6C5F62C7-4DF5-A3AC-863F-9A5BAEC45BC4}"/>
                </a:ext>
              </a:extLst>
            </p:cNvPr>
            <p:cNvSpPr txBox="1"/>
            <p:nvPr/>
          </p:nvSpPr>
          <p:spPr>
            <a:xfrm>
              <a:off x="1528511" y="2127480"/>
              <a:ext cx="1467442" cy="792148"/>
            </a:xfrm>
            <a:prstGeom prst="roundRect">
              <a:avLst>
                <a:gd name="adj" fmla="val 5301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4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Един литър има 1000 мл.</a:t>
              </a:r>
              <a:endParaRPr lang="de-DE" altLang="de-DE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[Edin </a:t>
              </a:r>
              <a:r>
                <a:rPr lang="de-DE" altLang="de-DE" sz="28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litur</a:t>
              </a:r>
              <a:r>
                <a:rPr lang="de-DE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28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ima</a:t>
              </a:r>
              <a:r>
                <a:rPr lang="de-DE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1000 ml.]</a:t>
              </a:r>
              <a:endPara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6" name="Audio Recording 21.11.2022, 09:57:54">
            <a:hlinkClick r:id="" action="ppaction://media"/>
            <a:extLst>
              <a:ext uri="{FF2B5EF4-FFF2-40B4-BE49-F238E27FC236}">
                <a16:creationId xmlns:a16="http://schemas.microsoft.com/office/drawing/2014/main" id="{4F5A90DB-F4F2-7CDE-B1B7-BA8332D48F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32352" y="2114918"/>
            <a:ext cx="468000" cy="468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3038D23-AB68-C373-B433-104E488F89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1030" y="2520289"/>
            <a:ext cx="2664000" cy="2535615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89C5A9B-66E5-C3C2-DDF5-F65050E7367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biLevel thresh="25000"/>
          </a:blip>
          <a:stretch>
            <a:fillRect/>
          </a:stretch>
        </p:blipFill>
        <p:spPr>
          <a:xfrm>
            <a:off x="8832352" y="4187476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5774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1588F9B7-DF32-271A-A968-F6145D3CE32D}"/>
              </a:ext>
            </a:extLst>
          </p:cNvPr>
          <p:cNvSpPr/>
          <p:nvPr/>
        </p:nvSpPr>
        <p:spPr>
          <a:xfrm>
            <a:off x="4477411" y="1797524"/>
            <a:ext cx="4898936" cy="4372163"/>
          </a:xfrm>
          <a:prstGeom prst="roundRect">
            <a:avLst>
              <a:gd name="adj" fmla="val 4622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DA1B2153-EC9B-F070-BA57-D6A4C59C2812}"/>
              </a:ext>
            </a:extLst>
          </p:cNvPr>
          <p:cNvGrpSpPr/>
          <p:nvPr/>
        </p:nvGrpSpPr>
        <p:grpSpPr>
          <a:xfrm>
            <a:off x="4647270" y="2006823"/>
            <a:ext cx="4068466" cy="3994358"/>
            <a:chOff x="1528511" y="1596150"/>
            <a:chExt cx="1467442" cy="1332097"/>
          </a:xfrm>
        </p:grpSpPr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C137D523-8AAD-DEEF-C599-513B96EC633B}"/>
                </a:ext>
              </a:extLst>
            </p:cNvPr>
            <p:cNvSpPr txBox="1"/>
            <p:nvPr/>
          </p:nvSpPr>
          <p:spPr>
            <a:xfrm>
              <a:off x="1528511" y="1596150"/>
              <a:ext cx="1467442" cy="462702"/>
            </a:xfrm>
            <a:prstGeom prst="roundRect">
              <a:avLst>
                <a:gd name="adj" fmla="val 9435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000" dirty="0">
                  <a:latin typeface="Comic Sans MS" panose="030F0902030302020204" pitchFamily="66" charset="0"/>
                </a:rPr>
                <a:t>ein halber Liter hat 500 ml.</a:t>
              </a:r>
              <a:endParaRPr lang="de-DE" sz="4400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85DB7830-112A-9E7F-40BA-C1C8FC2AA546}"/>
                </a:ext>
              </a:extLst>
            </p:cNvPr>
            <p:cNvSpPr txBox="1"/>
            <p:nvPr/>
          </p:nvSpPr>
          <p:spPr>
            <a:xfrm>
              <a:off x="1528511" y="2128653"/>
              <a:ext cx="1467442" cy="799594"/>
            </a:xfrm>
            <a:prstGeom prst="roundRect">
              <a:avLst>
                <a:gd name="adj" fmla="val 7126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4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Половин литър има 500 мл.</a:t>
              </a:r>
              <a:endParaRPr lang="de-DE" altLang="de-DE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28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Polovin</a:t>
              </a:r>
              <a:r>
                <a:rPr lang="de-DE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28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litur</a:t>
              </a:r>
              <a:r>
                <a:rPr lang="de-DE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28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ima</a:t>
              </a:r>
              <a:r>
                <a:rPr lang="de-DE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500 ml.]</a:t>
              </a:r>
              <a:endPara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" name="Audio Recording 21.11.2022, 09:58:22">
            <a:hlinkClick r:id="" action="ppaction://media"/>
            <a:extLst>
              <a:ext uri="{FF2B5EF4-FFF2-40B4-BE49-F238E27FC236}">
                <a16:creationId xmlns:a16="http://schemas.microsoft.com/office/drawing/2014/main" id="{C67B852C-C337-4434-3E04-78E9F01E8C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12041" y="2466541"/>
            <a:ext cx="468000" cy="468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3200A35-8B36-EBC6-97CA-B1F810F34A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0263" y="2520287"/>
            <a:ext cx="2664000" cy="2535618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BEBD775-C120-440E-2656-A029DC8B67F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biLevel thresh="25000"/>
          </a:blip>
          <a:stretch>
            <a:fillRect/>
          </a:stretch>
        </p:blipFill>
        <p:spPr>
          <a:xfrm>
            <a:off x="8812041" y="4568370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31684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253</Words>
  <Application>Microsoft Macintosh PowerPoint</Application>
  <PresentationFormat>A4-Papier (210 x 297 mm)</PresentationFormat>
  <Paragraphs>60</Paragraphs>
  <Slides>10</Slides>
  <Notes>6</Notes>
  <HiddenSlides>0</HiddenSlides>
  <MMClips>36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Apple Color Emoji</vt:lpstr>
      <vt:lpstr>Arial</vt:lpstr>
      <vt:lpstr>Calibri</vt:lpstr>
      <vt:lpstr>Comic Sans MS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Katrin Gruhn</cp:lastModifiedBy>
  <cp:revision>69</cp:revision>
  <cp:lastPrinted>2022-05-18T12:46:11Z</cp:lastPrinted>
  <dcterms:created xsi:type="dcterms:W3CDTF">2022-05-10T12:43:55Z</dcterms:created>
  <dcterms:modified xsi:type="dcterms:W3CDTF">2023-09-05T10:55:51Z</dcterms:modified>
</cp:coreProperties>
</file>