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6"/>
  </p:notesMasterIdLst>
  <p:sldIdLst>
    <p:sldId id="297" r:id="rId2"/>
    <p:sldId id="303" r:id="rId3"/>
    <p:sldId id="298" r:id="rId4"/>
    <p:sldId id="302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44E"/>
    <a:srgbClr val="008B50"/>
    <a:srgbClr val="317A85"/>
    <a:srgbClr val="9D9D9D"/>
    <a:srgbClr val="C02200"/>
    <a:srgbClr val="C00000"/>
    <a:srgbClr val="000000"/>
    <a:srgbClr val="F1EEEE"/>
    <a:srgbClr val="ED9107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/>
    <p:restoredTop sz="95859"/>
  </p:normalViewPr>
  <p:slideViewPr>
    <p:cSldViewPr snapToGrid="0" snapToObjects="1">
      <p:cViewPr varScale="1">
        <p:scale>
          <a:sx n="113" d="100"/>
          <a:sy n="113" d="100"/>
        </p:scale>
        <p:origin x="1312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75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75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4848" y="161623"/>
            <a:ext cx="1074021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slideLayout" Target="../slideLayouts/slideLayout2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microsoft.com/office/2007/relationships/media" Target="../media/media15.m4a"/><Relationship Id="rId18" Type="http://schemas.openxmlformats.org/officeDocument/2006/relationships/audio" Target="../media/media17.m4a"/><Relationship Id="rId3" Type="http://schemas.microsoft.com/office/2007/relationships/media" Target="../media/media12.m4a"/><Relationship Id="rId21" Type="http://schemas.openxmlformats.org/officeDocument/2006/relationships/slideLayout" Target="../slideLayouts/slideLayout2.xml"/><Relationship Id="rId7" Type="http://schemas.microsoft.com/office/2007/relationships/media" Target="../media/media14.m4a"/><Relationship Id="rId12" Type="http://schemas.openxmlformats.org/officeDocument/2006/relationships/audio" Target="../media/media6.m4a"/><Relationship Id="rId17" Type="http://schemas.microsoft.com/office/2007/relationships/media" Target="../media/media17.m4a"/><Relationship Id="rId2" Type="http://schemas.openxmlformats.org/officeDocument/2006/relationships/audio" Target="../media/media11.m4a"/><Relationship Id="rId16" Type="http://schemas.openxmlformats.org/officeDocument/2006/relationships/audio" Target="../media/media16.m4a"/><Relationship Id="rId20" Type="http://schemas.openxmlformats.org/officeDocument/2006/relationships/audio" Target="../media/media18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microsoft.com/office/2007/relationships/media" Target="../media/media6.m4a"/><Relationship Id="rId24" Type="http://schemas.openxmlformats.org/officeDocument/2006/relationships/image" Target="../media/image3.png"/><Relationship Id="rId5" Type="http://schemas.microsoft.com/office/2007/relationships/media" Target="../media/media13.m4a"/><Relationship Id="rId15" Type="http://schemas.microsoft.com/office/2007/relationships/media" Target="../media/media16.m4a"/><Relationship Id="rId23" Type="http://schemas.openxmlformats.org/officeDocument/2006/relationships/image" Target="../media/image4.jpg"/><Relationship Id="rId10" Type="http://schemas.openxmlformats.org/officeDocument/2006/relationships/audio" Target="../media/media1.m4a"/><Relationship Id="rId19" Type="http://schemas.microsoft.com/office/2007/relationships/media" Target="../media/media18.m4a"/><Relationship Id="rId4" Type="http://schemas.openxmlformats.org/officeDocument/2006/relationships/audio" Target="../media/media12.m4a"/><Relationship Id="rId9" Type="http://schemas.microsoft.com/office/2007/relationships/media" Target="../media/media1.m4a"/><Relationship Id="rId14" Type="http://schemas.openxmlformats.org/officeDocument/2006/relationships/audio" Target="../media/media15.m4a"/><Relationship Id="rId2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.png"/><Relationship Id="rId3" Type="http://schemas.microsoft.com/office/2007/relationships/media" Target="../media/media20.m4a"/><Relationship Id="rId7" Type="http://schemas.microsoft.com/office/2007/relationships/media" Target="../media/media6.m4a"/><Relationship Id="rId12" Type="http://schemas.openxmlformats.org/officeDocument/2006/relationships/audio" Target="../media/media22.m4a"/><Relationship Id="rId17" Type="http://schemas.openxmlformats.org/officeDocument/2006/relationships/image" Target="../media/image4.jpg"/><Relationship Id="rId2" Type="http://schemas.openxmlformats.org/officeDocument/2006/relationships/audio" Target="../media/media19.m4a"/><Relationship Id="rId16" Type="http://schemas.openxmlformats.org/officeDocument/2006/relationships/image" Target="../media/image5.png"/><Relationship Id="rId1" Type="http://schemas.microsoft.com/office/2007/relationships/media" Target="../media/media19.m4a"/><Relationship Id="rId6" Type="http://schemas.openxmlformats.org/officeDocument/2006/relationships/audio" Target="../media/media1.m4a"/><Relationship Id="rId11" Type="http://schemas.microsoft.com/office/2007/relationships/media" Target="../media/media22.m4a"/><Relationship Id="rId5" Type="http://schemas.microsoft.com/office/2007/relationships/media" Target="../media/media1.m4a"/><Relationship Id="rId15" Type="http://schemas.openxmlformats.org/officeDocument/2006/relationships/image" Target="../media/image2.png"/><Relationship Id="rId10" Type="http://schemas.openxmlformats.org/officeDocument/2006/relationships/audio" Target="../media/media21.m4a"/><Relationship Id="rId4" Type="http://schemas.openxmlformats.org/officeDocument/2006/relationships/audio" Target="../media/media20.m4a"/><Relationship Id="rId9" Type="http://schemas.microsoft.com/office/2007/relationships/media" Target="../media/media21.m4a"/><Relationship Id="rId1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slideLayout" Target="../slideLayouts/slideLayout2.xml"/><Relationship Id="rId3" Type="http://schemas.microsoft.com/office/2007/relationships/media" Target="../media/media24.m4a"/><Relationship Id="rId7" Type="http://schemas.microsoft.com/office/2007/relationships/media" Target="../media/media6.m4a"/><Relationship Id="rId12" Type="http://schemas.openxmlformats.org/officeDocument/2006/relationships/audio" Target="../media/media26.m4a"/><Relationship Id="rId17" Type="http://schemas.openxmlformats.org/officeDocument/2006/relationships/image" Target="../media/image3.png"/><Relationship Id="rId2" Type="http://schemas.openxmlformats.org/officeDocument/2006/relationships/audio" Target="../media/media23.m4a"/><Relationship Id="rId16" Type="http://schemas.openxmlformats.org/officeDocument/2006/relationships/image" Target="../media/image6.png"/><Relationship Id="rId1" Type="http://schemas.microsoft.com/office/2007/relationships/media" Target="../media/media23.m4a"/><Relationship Id="rId6" Type="http://schemas.openxmlformats.org/officeDocument/2006/relationships/audio" Target="../media/media1.m4a"/><Relationship Id="rId11" Type="http://schemas.microsoft.com/office/2007/relationships/media" Target="../media/media26.m4a"/><Relationship Id="rId5" Type="http://schemas.microsoft.com/office/2007/relationships/media" Target="../media/media1.m4a"/><Relationship Id="rId15" Type="http://schemas.openxmlformats.org/officeDocument/2006/relationships/image" Target="../media/image2.png"/><Relationship Id="rId10" Type="http://schemas.openxmlformats.org/officeDocument/2006/relationships/audio" Target="../media/media25.m4a"/><Relationship Id="rId4" Type="http://schemas.openxmlformats.org/officeDocument/2006/relationships/audio" Target="../media/media24.m4a"/><Relationship Id="rId9" Type="http://schemas.microsoft.com/office/2007/relationships/media" Target="../media/media25.m4a"/><Relationship Id="rId1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227284" y="-46517"/>
            <a:ext cx="5147288" cy="9577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</a:t>
            </a:r>
          </a:p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Multiplikation</a:t>
            </a:r>
          </a:p>
        </p:txBody>
      </p:sp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339520" y="1071986"/>
            <a:ext cx="2884943" cy="1425662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70294" y="1193460"/>
            <a:ext cx="2168539" cy="1143095"/>
            <a:chOff x="-1549678" y="1609700"/>
            <a:chExt cx="1549674" cy="1143095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Multiplikation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8" y="2068960"/>
              <a:ext cx="1549674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Умножение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umnozhenie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E3DA0B8-6A48-2AA1-2245-D66E6A318550}"/>
              </a:ext>
            </a:extLst>
          </p:cNvPr>
          <p:cNvSpPr/>
          <p:nvPr/>
        </p:nvSpPr>
        <p:spPr>
          <a:xfrm>
            <a:off x="6503499" y="4411407"/>
            <a:ext cx="2884942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722D629-2618-FA74-34CC-1F35B0EA6D9D}"/>
              </a:ext>
            </a:extLst>
          </p:cNvPr>
          <p:cNvGrpSpPr/>
          <p:nvPr/>
        </p:nvGrpSpPr>
        <p:grpSpPr>
          <a:xfrm>
            <a:off x="6625019" y="4530815"/>
            <a:ext cx="2158103" cy="1213098"/>
            <a:chOff x="-1678703" y="1454324"/>
            <a:chExt cx="2263704" cy="1213098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9D0F05B-8CFE-50B3-207E-64131399BC73}"/>
                </a:ext>
              </a:extLst>
            </p:cNvPr>
            <p:cNvSpPr txBox="1"/>
            <p:nvPr/>
          </p:nvSpPr>
          <p:spPr>
            <a:xfrm>
              <a:off x="-1678703" y="1454324"/>
              <a:ext cx="226370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das</a:t>
              </a:r>
              <a:r>
                <a:rPr lang="de-DE" sz="2000" dirty="0">
                  <a:solidFill>
                    <a:schemeClr val="accent1"/>
                  </a:solidFill>
                  <a:latin typeface="Comic Sans MS" panose="030F0902030302020204" pitchFamily="66" charset="0"/>
                </a:rPr>
                <a:t> Produkt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8DEEF64-CB59-FD36-802B-A8FE6441C07B}"/>
                </a:ext>
              </a:extLst>
            </p:cNvPr>
            <p:cNvSpPr txBox="1"/>
            <p:nvPr/>
          </p:nvSpPr>
          <p:spPr>
            <a:xfrm>
              <a:off x="-1678703" y="1983587"/>
              <a:ext cx="2263704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Произведение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proizvedenie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9652129B-CFE9-2D47-4CF8-244E58B3F101}"/>
              </a:ext>
            </a:extLst>
          </p:cNvPr>
          <p:cNvSpPr/>
          <p:nvPr/>
        </p:nvSpPr>
        <p:spPr>
          <a:xfrm>
            <a:off x="470294" y="4411407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2D9A2A2-3388-A685-EBC3-54930B9CB4C1}"/>
              </a:ext>
            </a:extLst>
          </p:cNvPr>
          <p:cNvGrpSpPr/>
          <p:nvPr/>
        </p:nvGrpSpPr>
        <p:grpSpPr>
          <a:xfrm>
            <a:off x="546363" y="4540165"/>
            <a:ext cx="2416183" cy="1201848"/>
            <a:chOff x="-1658875" y="1508804"/>
            <a:chExt cx="2034694" cy="1201848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C8A10F4-7516-F56C-6BBE-6D03AA0B446C}"/>
                </a:ext>
              </a:extLst>
            </p:cNvPr>
            <p:cNvSpPr txBox="1"/>
            <p:nvPr/>
          </p:nvSpPr>
          <p:spPr>
            <a:xfrm>
              <a:off x="-1658875" y="1508804"/>
              <a:ext cx="2034694" cy="411718"/>
            </a:xfrm>
            <a:prstGeom prst="roundRect">
              <a:avLst>
                <a:gd name="adj" fmla="val 589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</a:t>
              </a:r>
              <a:r>
                <a:rPr lang="de-DE" sz="2000" dirty="0">
                  <a:solidFill>
                    <a:srgbClr val="C00000"/>
                  </a:solidFill>
                  <a:latin typeface="Comic Sans MS" panose="030F0902030302020204" pitchFamily="66" charset="0"/>
                </a:rPr>
                <a:t>1. Faktor  </a:t>
              </a:r>
              <a:endParaRPr lang="de-DE" sz="2400" dirty="0">
                <a:solidFill>
                  <a:srgbClr val="C0000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C1CB1B5-DA29-3062-2DA5-FFA670D66A1C}"/>
                </a:ext>
              </a:extLst>
            </p:cNvPr>
            <p:cNvSpPr txBox="1"/>
            <p:nvPr/>
          </p:nvSpPr>
          <p:spPr>
            <a:xfrm>
              <a:off x="-1658875" y="2026817"/>
              <a:ext cx="2034694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Първи множител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purvi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mnozhitel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8AAF059A-80A5-519D-D645-5730784A1F26}"/>
              </a:ext>
            </a:extLst>
          </p:cNvPr>
          <p:cNvSpPr/>
          <p:nvPr/>
        </p:nvSpPr>
        <p:spPr>
          <a:xfrm>
            <a:off x="3487343" y="4411407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444E745-DE6F-1473-8EB5-B7E7ACDC06C7}"/>
              </a:ext>
            </a:extLst>
          </p:cNvPr>
          <p:cNvGrpSpPr/>
          <p:nvPr/>
        </p:nvGrpSpPr>
        <p:grpSpPr>
          <a:xfrm>
            <a:off x="3556526" y="4547712"/>
            <a:ext cx="2413358" cy="1194301"/>
            <a:chOff x="-1642122" y="1525598"/>
            <a:chExt cx="1603884" cy="1194301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FDA69F0-2F9C-A22F-9B4C-FE7BF3959B76}"/>
                </a:ext>
              </a:extLst>
            </p:cNvPr>
            <p:cNvSpPr txBox="1"/>
            <p:nvPr/>
          </p:nvSpPr>
          <p:spPr>
            <a:xfrm>
              <a:off x="-1641175" y="1525598"/>
              <a:ext cx="1602937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</a:t>
              </a:r>
              <a:r>
                <a:rPr lang="de-DE" sz="20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2. Faktor  </a:t>
              </a:r>
              <a:endParaRPr lang="de-DE" sz="2400" dirty="0">
                <a:solidFill>
                  <a:schemeClr val="accent2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1D2703F-19F9-62B6-9444-563D421DF6D2}"/>
                </a:ext>
              </a:extLst>
            </p:cNvPr>
            <p:cNvSpPr txBox="1"/>
            <p:nvPr/>
          </p:nvSpPr>
          <p:spPr>
            <a:xfrm>
              <a:off x="-1642122" y="2036064"/>
              <a:ext cx="1596063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Втори множител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vtori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mnozhitel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DAC16207-A940-8B05-6192-35D515E195AA}"/>
              </a:ext>
            </a:extLst>
          </p:cNvPr>
          <p:cNvCxnSpPr>
            <a:cxnSpLocks/>
          </p:cNvCxnSpPr>
          <p:nvPr/>
        </p:nvCxnSpPr>
        <p:spPr>
          <a:xfrm flipV="1">
            <a:off x="2023421" y="3723010"/>
            <a:ext cx="1049639" cy="7564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581CE56E-575E-D69A-E770-C9DAB73D4FAA}"/>
              </a:ext>
            </a:extLst>
          </p:cNvPr>
          <p:cNvCxnSpPr>
            <a:cxnSpLocks/>
          </p:cNvCxnSpPr>
          <p:nvPr/>
        </p:nvCxnSpPr>
        <p:spPr>
          <a:xfrm flipV="1">
            <a:off x="4603338" y="3835668"/>
            <a:ext cx="0" cy="6474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45A508A-9691-BC8C-6144-1E5F71EC0BA8}"/>
              </a:ext>
            </a:extLst>
          </p:cNvPr>
          <p:cNvCxnSpPr>
            <a:cxnSpLocks/>
          </p:cNvCxnSpPr>
          <p:nvPr/>
        </p:nvCxnSpPr>
        <p:spPr>
          <a:xfrm flipH="1" flipV="1">
            <a:off x="6539714" y="3775789"/>
            <a:ext cx="846769" cy="6953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Recording 16.01.2023, 19:00:25">
            <a:hlinkClick r:id="" action="ppaction://media"/>
            <a:extLst>
              <a:ext uri="{FF2B5EF4-FFF2-40B4-BE49-F238E27FC236}">
                <a16:creationId xmlns:a16="http://schemas.microsoft.com/office/drawing/2014/main" id="{E8FBC9D4-9C50-3B0E-52A2-EAFA3649CC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56463" y="197353"/>
            <a:ext cx="468000" cy="468000"/>
          </a:xfrm>
          <a:prstGeom prst="rect">
            <a:avLst/>
          </a:prstGeom>
        </p:spPr>
      </p:pic>
      <p:pic>
        <p:nvPicPr>
          <p:cNvPr id="3" name="Audio Recording 16.01.2023, 19:00:38">
            <a:hlinkClick r:id="" action="ppaction://media"/>
            <a:extLst>
              <a:ext uri="{FF2B5EF4-FFF2-40B4-BE49-F238E27FC236}">
                <a16:creationId xmlns:a16="http://schemas.microsoft.com/office/drawing/2014/main" id="{40D77B1E-A951-CCC5-2231-806EFC94DF4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95848" y="1155015"/>
            <a:ext cx="468000" cy="468000"/>
          </a:xfrm>
          <a:prstGeom prst="rect">
            <a:avLst/>
          </a:prstGeom>
        </p:spPr>
      </p:pic>
      <p:pic>
        <p:nvPicPr>
          <p:cNvPr id="4" name="Audio Recording 16.01.2023, 19:00:47">
            <a:hlinkClick r:id="" action="ppaction://media"/>
            <a:extLst>
              <a:ext uri="{FF2B5EF4-FFF2-40B4-BE49-F238E27FC236}">
                <a16:creationId xmlns:a16="http://schemas.microsoft.com/office/drawing/2014/main" id="{7A9C7968-65FE-3A21-1017-E5D3BDF6E84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63306" y="4530815"/>
            <a:ext cx="468000" cy="468000"/>
          </a:xfrm>
          <a:prstGeom prst="rect">
            <a:avLst/>
          </a:prstGeom>
        </p:spPr>
      </p:pic>
      <p:pic>
        <p:nvPicPr>
          <p:cNvPr id="10" name="Audio Recording 16.01.2023, 19:00:55">
            <a:hlinkClick r:id="" action="ppaction://media"/>
            <a:extLst>
              <a:ext uri="{FF2B5EF4-FFF2-40B4-BE49-F238E27FC236}">
                <a16:creationId xmlns:a16="http://schemas.microsoft.com/office/drawing/2014/main" id="{71018878-0FED-6AD8-5D81-9CA7719C808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69893" y="4522386"/>
            <a:ext cx="468000" cy="468000"/>
          </a:xfrm>
          <a:prstGeom prst="rect">
            <a:avLst/>
          </a:prstGeom>
        </p:spPr>
      </p:pic>
      <p:pic>
        <p:nvPicPr>
          <p:cNvPr id="11" name="Audio Recording 16.01.2023, 19:01:05">
            <a:hlinkClick r:id="" action="ppaction://media"/>
            <a:extLst>
              <a:ext uri="{FF2B5EF4-FFF2-40B4-BE49-F238E27FC236}">
                <a16:creationId xmlns:a16="http://schemas.microsoft.com/office/drawing/2014/main" id="{C6A0DDC9-29BC-A313-3195-468A3508F04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51781" y="4512024"/>
            <a:ext cx="468000" cy="468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42B92C2-F2A0-12D7-6DEE-30B9EABA3207}"/>
              </a:ext>
            </a:extLst>
          </p:cNvPr>
          <p:cNvSpPr txBox="1"/>
          <p:nvPr/>
        </p:nvSpPr>
        <p:spPr>
          <a:xfrm>
            <a:off x="3094593" y="3066227"/>
            <a:ext cx="387236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7</a:t>
            </a:r>
            <a:r>
              <a:rPr lang="de-DE" sz="4400" b="1" dirty="0">
                <a:latin typeface="Comic Sans MS" panose="030F0902030302020204" pitchFamily="66" charset="0"/>
              </a:rPr>
              <a:t>  ·  </a:t>
            </a:r>
            <a:r>
              <a:rPr lang="de-DE" sz="4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15</a:t>
            </a:r>
            <a:r>
              <a:rPr lang="de-DE" sz="4400" b="1" dirty="0">
                <a:latin typeface="Comic Sans MS" panose="030F0902030302020204" pitchFamily="66" charset="0"/>
              </a:rPr>
              <a:t>  = </a:t>
            </a:r>
            <a:r>
              <a:rPr lang="de-DE" sz="4400" b="1" dirty="0">
                <a:solidFill>
                  <a:schemeClr val="accent1"/>
                </a:solidFill>
                <a:latin typeface="Comic Sans MS" panose="030F0902030302020204" pitchFamily="66" charset="0"/>
              </a:rPr>
              <a:t>105</a:t>
            </a:r>
          </a:p>
        </p:txBody>
      </p:sp>
      <p:sp>
        <p:nvSpPr>
          <p:cNvPr id="30" name="Rechteck 108">
            <a:extLst>
              <a:ext uri="{FF2B5EF4-FFF2-40B4-BE49-F238E27FC236}">
                <a16:creationId xmlns:a16="http://schemas.microsoft.com/office/drawing/2014/main" id="{0BF960B7-E1A8-B736-AF71-4A4D12132DC3}"/>
              </a:ext>
            </a:extLst>
          </p:cNvPr>
          <p:cNvSpPr/>
          <p:nvPr/>
        </p:nvSpPr>
        <p:spPr>
          <a:xfrm>
            <a:off x="3427969" y="-46517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Полуписмено умножение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Polupismeno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umnozhenie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9B4BF4-BDC2-E3B0-9E84-8C5784E89EF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6828078" y="404953"/>
            <a:ext cx="468000" cy="4680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21B87A-C791-5B43-E9A9-D23C78810A0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2695848" y="1807388"/>
            <a:ext cx="468000" cy="468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F4D0C8-AE0E-5C6B-0090-FA57168548D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2983699" y="5166095"/>
            <a:ext cx="468000" cy="468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61BDE2-392E-2ED3-FF88-9E8EB1639693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5939930" y="5166095"/>
            <a:ext cx="468000" cy="468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A2E504-3AE0-B6B2-332A-16BDA37DF509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851781" y="516957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30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00554155-C33D-66E6-C09A-12A537BBE18C}"/>
              </a:ext>
            </a:extLst>
          </p:cNvPr>
          <p:cNvSpPr/>
          <p:nvPr/>
        </p:nvSpPr>
        <p:spPr>
          <a:xfrm>
            <a:off x="339520" y="2695290"/>
            <a:ext cx="3088449" cy="2015739"/>
          </a:xfrm>
          <a:prstGeom prst="roundRect">
            <a:avLst>
              <a:gd name="adj" fmla="val 538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F78280CD-2D11-90C4-948F-EEF4E1B9172A}"/>
              </a:ext>
            </a:extLst>
          </p:cNvPr>
          <p:cNvSpPr/>
          <p:nvPr/>
        </p:nvSpPr>
        <p:spPr>
          <a:xfrm>
            <a:off x="339520" y="4869980"/>
            <a:ext cx="3088449" cy="1440000"/>
          </a:xfrm>
          <a:prstGeom prst="roundRect">
            <a:avLst>
              <a:gd name="adj" fmla="val 548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264A2D79-A8CF-936B-8102-D4BB36ABAD98}"/>
              </a:ext>
            </a:extLst>
          </p:cNvPr>
          <p:cNvSpPr/>
          <p:nvPr/>
        </p:nvSpPr>
        <p:spPr>
          <a:xfrm>
            <a:off x="339520" y="1071986"/>
            <a:ext cx="3088449" cy="1425662"/>
          </a:xfrm>
          <a:prstGeom prst="roundRect">
            <a:avLst>
              <a:gd name="adj" fmla="val 395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5202196" y="2876966"/>
            <a:ext cx="2528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C00000"/>
                </a:solidFill>
                <a:latin typeface="Comic Sans MS"/>
                <a:cs typeface="Comic Sans MS"/>
              </a:rPr>
              <a:t>Sieben</a:t>
            </a:r>
            <a:r>
              <a:rPr lang="de-DE" dirty="0">
                <a:latin typeface="Comic Sans MS"/>
                <a:cs typeface="Comic Sans MS"/>
              </a:rPr>
              <a:t> mal </a:t>
            </a:r>
            <a:r>
              <a:rPr lang="de-DE" dirty="0">
                <a:solidFill>
                  <a:srgbClr val="92D050"/>
                </a:solidFill>
                <a:latin typeface="Comic Sans MS"/>
                <a:cs typeface="Comic Sans MS"/>
              </a:rPr>
              <a:t>fünfzehn</a:t>
            </a:r>
            <a:r>
              <a:rPr lang="de-DE" dirty="0">
                <a:latin typeface="Comic Sans MS"/>
                <a:cs typeface="Comic Sans MS"/>
              </a:rPr>
              <a:t> ist gleich einhundertfünf.</a:t>
            </a:r>
          </a:p>
        </p:txBody>
      </p:sp>
      <p:grpSp>
        <p:nvGrpSpPr>
          <p:cNvPr id="37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02773" y="1194587"/>
            <a:ext cx="2631538" cy="1152436"/>
            <a:chOff x="-1588218" y="1625085"/>
            <a:chExt cx="1682249" cy="989788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88218" y="1625085"/>
              <a:ext cx="1682247" cy="3801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Malaufgabe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88217" y="2083486"/>
              <a:ext cx="1682248" cy="53138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18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Задача за умножение</a:t>
              </a:r>
              <a:endParaRPr lang="de-DE" altLang="de-DE" sz="18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Zadacha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umnozhenie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uppieren 5">
            <a:extLst>
              <a:ext uri="{FF2B5EF4-FFF2-40B4-BE49-F238E27FC236}">
                <a16:creationId xmlns:a16="http://schemas.microsoft.com/office/drawing/2014/main" id="{4E06E014-A47B-0677-69D1-D5609883FE0C}"/>
              </a:ext>
            </a:extLst>
          </p:cNvPr>
          <p:cNvGrpSpPr/>
          <p:nvPr/>
        </p:nvGrpSpPr>
        <p:grpSpPr>
          <a:xfrm>
            <a:off x="449402" y="3392248"/>
            <a:ext cx="2095031" cy="1148466"/>
            <a:chOff x="-1549677" y="1609700"/>
            <a:chExt cx="1262234" cy="1108169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7697CCE9-CB2D-D73C-3588-7F3AD4B2C7DA}"/>
                </a:ext>
              </a:extLst>
            </p:cNvPr>
            <p:cNvSpPr txBox="1"/>
            <p:nvPr/>
          </p:nvSpPr>
          <p:spPr>
            <a:xfrm>
              <a:off x="-1549677" y="1609700"/>
              <a:ext cx="1262234" cy="427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Gleichung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FEAA649-F105-471C-A2A7-C40D27E3CDBD}"/>
                </a:ext>
              </a:extLst>
            </p:cNvPr>
            <p:cNvSpPr txBox="1"/>
            <p:nvPr/>
          </p:nvSpPr>
          <p:spPr>
            <a:xfrm>
              <a:off x="-1549675" y="2120870"/>
              <a:ext cx="1262232" cy="59699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Уравнение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Uravnenie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44" name="Textfeld 43">
            <a:extLst>
              <a:ext uri="{FF2B5EF4-FFF2-40B4-BE49-F238E27FC236}">
                <a16:creationId xmlns:a16="http://schemas.microsoft.com/office/drawing/2014/main" id="{C0FA1CD7-995A-6B3D-AC4F-AE1E78192008}"/>
              </a:ext>
            </a:extLst>
          </p:cNvPr>
          <p:cNvSpPr txBox="1"/>
          <p:nvPr/>
        </p:nvSpPr>
        <p:spPr>
          <a:xfrm>
            <a:off x="597621" y="2843716"/>
            <a:ext cx="2496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7 </a:t>
            </a:r>
            <a:r>
              <a:rPr lang="de-DE" sz="2400" b="1" dirty="0">
                <a:latin typeface="Comic Sans MS" panose="030F0902030302020204" pitchFamily="66" charset="0"/>
                <a:sym typeface="Wingdings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15 = 105</a:t>
            </a:r>
          </a:p>
        </p:txBody>
      </p:sp>
      <p:grpSp>
        <p:nvGrpSpPr>
          <p:cNvPr id="45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57106" y="4983039"/>
            <a:ext cx="2267612" cy="1130431"/>
            <a:chOff x="-1549680" y="1609700"/>
            <a:chExt cx="1366208" cy="970889"/>
          </a:xfrm>
        </p:grpSpPr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80" y="1609700"/>
              <a:ext cx="1366208" cy="3801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Rechenweg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4749" y="2049201"/>
              <a:ext cx="1361277" cy="53138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Начин на решение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Nachin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reshenie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Audio Recording 16.01.2023, 19:01:46">
            <a:hlinkClick r:id="" action="ppaction://media"/>
            <a:extLst>
              <a:ext uri="{FF2B5EF4-FFF2-40B4-BE49-F238E27FC236}">
                <a16:creationId xmlns:a16="http://schemas.microsoft.com/office/drawing/2014/main" id="{97442188-290E-389E-66B1-87B12E2BE9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34311" y="1229948"/>
            <a:ext cx="468000" cy="468000"/>
          </a:xfrm>
          <a:prstGeom prst="rect">
            <a:avLst/>
          </a:prstGeom>
        </p:spPr>
      </p:pic>
      <p:pic>
        <p:nvPicPr>
          <p:cNvPr id="8" name="Audio Recording 16.01.2023, 19:02:01">
            <a:hlinkClick r:id="" action="ppaction://media"/>
            <a:extLst>
              <a:ext uri="{FF2B5EF4-FFF2-40B4-BE49-F238E27FC236}">
                <a16:creationId xmlns:a16="http://schemas.microsoft.com/office/drawing/2014/main" id="{49827EEA-7DC5-0371-C779-996015F7B72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20116" y="3176972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93795A0-87A3-FC42-389C-ED5F08395326}"/>
              </a:ext>
            </a:extLst>
          </p:cNvPr>
          <p:cNvSpPr txBox="1"/>
          <p:nvPr/>
        </p:nvSpPr>
        <p:spPr>
          <a:xfrm>
            <a:off x="4053097" y="4557993"/>
            <a:ext cx="3306606" cy="133510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Седем</a:t>
            </a:r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по </a:t>
            </a:r>
            <a:r>
              <a:rPr lang="bg-BG" altLang="de-DE" sz="2000" dirty="0"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петнадесет</a:t>
            </a:r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е равно на сто и пет.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Sedem</a:t>
            </a:r>
            <a:r>
              <a: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petnadeset</a:t>
            </a:r>
            <a:r>
              <a: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ravno</a:t>
            </a:r>
            <a:r>
              <a: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de-DE" alt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sto</a:t>
            </a:r>
            <a:r>
              <a: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de-DE" alt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pet</a:t>
            </a:r>
            <a:r>
              <a: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32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1" name="Audio Recording 16.01.2023, 19:03:18">
            <a:hlinkClick r:id="" action="ppaction://media"/>
            <a:extLst>
              <a:ext uri="{FF2B5EF4-FFF2-40B4-BE49-F238E27FC236}">
                <a16:creationId xmlns:a16="http://schemas.microsoft.com/office/drawing/2014/main" id="{E4746C49-053E-4211-7A9D-60E5E0656D0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26593" y="3412967"/>
            <a:ext cx="468000" cy="468000"/>
          </a:xfrm>
          <a:prstGeom prst="rect">
            <a:avLst/>
          </a:prstGeom>
        </p:spPr>
      </p:pic>
      <p:pic>
        <p:nvPicPr>
          <p:cNvPr id="12" name="Audio Recording 16.01.2023, 19:03:25">
            <a:hlinkClick r:id="" action="ppaction://media"/>
            <a:extLst>
              <a:ext uri="{FF2B5EF4-FFF2-40B4-BE49-F238E27FC236}">
                <a16:creationId xmlns:a16="http://schemas.microsoft.com/office/drawing/2014/main" id="{5EBED8B1-BAD9-5F96-3CC4-F9CC5EA54BC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64910" y="4991547"/>
            <a:ext cx="468000" cy="468000"/>
          </a:xfrm>
          <a:prstGeom prst="rect">
            <a:avLst/>
          </a:prstGeom>
        </p:spPr>
      </p:pic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ABDB611A-D1AF-5FE7-2A19-593A83E4B220}"/>
              </a:ext>
            </a:extLst>
          </p:cNvPr>
          <p:cNvSpPr/>
          <p:nvPr/>
        </p:nvSpPr>
        <p:spPr>
          <a:xfrm>
            <a:off x="5204688" y="2658386"/>
            <a:ext cx="2525804" cy="1338921"/>
          </a:xfrm>
          <a:prstGeom prst="wedgeRoundRectCallout">
            <a:avLst>
              <a:gd name="adj1" fmla="val 63933"/>
              <a:gd name="adj2" fmla="val 4251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250E18EB-71DF-7183-55A6-C36FD50F532B}"/>
              </a:ext>
            </a:extLst>
          </p:cNvPr>
          <p:cNvSpPr/>
          <p:nvPr/>
        </p:nvSpPr>
        <p:spPr>
          <a:xfrm>
            <a:off x="3937624" y="4154659"/>
            <a:ext cx="3516492" cy="2247338"/>
          </a:xfrm>
          <a:prstGeom prst="wedgeRoundRectCallout">
            <a:avLst>
              <a:gd name="adj1" fmla="val 61255"/>
              <a:gd name="adj2" fmla="val -2577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431CC07-6CED-BFC9-69D2-DBA8B7050635}"/>
              </a:ext>
            </a:extLst>
          </p:cNvPr>
          <p:cNvSpPr txBox="1"/>
          <p:nvPr/>
        </p:nvSpPr>
        <p:spPr>
          <a:xfrm>
            <a:off x="4264440" y="1327399"/>
            <a:ext cx="387236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C00000"/>
                </a:solidFill>
                <a:latin typeface="Comic Sans MS" panose="030F0902030302020204" pitchFamily="66" charset="0"/>
              </a:rPr>
              <a:t>7</a:t>
            </a:r>
            <a:r>
              <a:rPr lang="de-DE" sz="4400" dirty="0">
                <a:latin typeface="Comic Sans MS" panose="030F0902030302020204" pitchFamily="66" charset="0"/>
              </a:rPr>
              <a:t> · </a:t>
            </a:r>
            <a:r>
              <a:rPr lang="de-DE" sz="4400" dirty="0">
                <a:solidFill>
                  <a:srgbClr val="92D050"/>
                </a:solidFill>
                <a:latin typeface="Comic Sans MS" panose="030F0902030302020204" pitchFamily="66" charset="0"/>
              </a:rPr>
              <a:t>15</a:t>
            </a:r>
            <a:r>
              <a:rPr lang="de-DE" sz="4400" dirty="0">
                <a:latin typeface="Comic Sans MS" panose="030F0902030302020204" pitchFamily="66" charset="0"/>
              </a:rPr>
              <a:t>  =  105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7118089-8141-C522-DAD0-E013ADFE7FA8}"/>
              </a:ext>
            </a:extLst>
          </p:cNvPr>
          <p:cNvSpPr txBox="1"/>
          <p:nvPr/>
        </p:nvSpPr>
        <p:spPr>
          <a:xfrm>
            <a:off x="811909" y="2751081"/>
            <a:ext cx="37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FB2C23C-8A83-9D7B-5875-3AF595388304}"/>
              </a:ext>
            </a:extLst>
          </p:cNvPr>
          <p:cNvSpPr/>
          <p:nvPr/>
        </p:nvSpPr>
        <p:spPr>
          <a:xfrm>
            <a:off x="227284" y="-46517"/>
            <a:ext cx="5147288" cy="9577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</a:t>
            </a:r>
          </a:p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Multiplikation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759BEF72-29DF-DE1A-D40B-FEC674C1DF4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flipH="1">
            <a:off x="8136805" y="3834923"/>
            <a:ext cx="1495765" cy="1761143"/>
          </a:xfrm>
          <a:prstGeom prst="rect">
            <a:avLst/>
          </a:prstGeom>
        </p:spPr>
      </p:pic>
      <p:pic>
        <p:nvPicPr>
          <p:cNvPr id="28" name="Audio Recording 16.01.2023, 19:00:25">
            <a:hlinkClick r:id="" action="ppaction://media"/>
            <a:extLst>
              <a:ext uri="{FF2B5EF4-FFF2-40B4-BE49-F238E27FC236}">
                <a16:creationId xmlns:a16="http://schemas.microsoft.com/office/drawing/2014/main" id="{1C30759E-DFF8-6FA1-38C2-B25DC536C58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56463" y="197353"/>
            <a:ext cx="468000" cy="468000"/>
          </a:xfrm>
          <a:prstGeom prst="rect">
            <a:avLst/>
          </a:prstGeom>
        </p:spPr>
      </p:pic>
      <p:sp>
        <p:nvSpPr>
          <p:cNvPr id="2" name="Rechteck 108">
            <a:extLst>
              <a:ext uri="{FF2B5EF4-FFF2-40B4-BE49-F238E27FC236}">
                <a16:creationId xmlns:a16="http://schemas.microsoft.com/office/drawing/2014/main" id="{347FFDE0-21A3-E84A-2E42-D37970AD1DB8}"/>
              </a:ext>
            </a:extLst>
          </p:cNvPr>
          <p:cNvSpPr/>
          <p:nvPr/>
        </p:nvSpPr>
        <p:spPr>
          <a:xfrm>
            <a:off x="3427969" y="-46517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Полуписмено умножение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Polupismeno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umnozhenie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EA48A4-313D-1C6E-EF4A-8B99243B2FB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6828078" y="404953"/>
            <a:ext cx="468000" cy="46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2D57AC-BA82-25A7-0607-B52F4441129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3034311" y="1803669"/>
            <a:ext cx="468000" cy="468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3A0CCA-61E4-1DF1-24DB-295DFF8FF76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2616545" y="4019822"/>
            <a:ext cx="468000" cy="468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F67F12-3F59-ECCF-1F02-D9A2F20E857D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2770164" y="5572879"/>
            <a:ext cx="468000" cy="468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4C9F9E-A6CF-AE35-70EC-2F90A5D5BF14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828078" y="567710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718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0A9F3CEE-AF89-9275-4140-51B0B6AD14B9}"/>
              </a:ext>
            </a:extLst>
          </p:cNvPr>
          <p:cNvSpPr txBox="1"/>
          <p:nvPr/>
        </p:nvSpPr>
        <p:spPr>
          <a:xfrm>
            <a:off x="5783100" y="5281832"/>
            <a:ext cx="2255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solidFill>
                  <a:srgbClr val="92D050"/>
                </a:solidFill>
                <a:latin typeface="Comic Sans MS"/>
                <a:ea typeface="Calibri" panose="020F0502020204030204" pitchFamily="34" charset="0"/>
                <a:cs typeface="Comic Sans MS"/>
              </a:rPr>
              <a:t>7 </a:t>
            </a:r>
            <a:r>
              <a:rPr lang="de-DE" altLang="de-DE" sz="2000" b="1" dirty="0">
                <a:latin typeface="Comic Sans MS"/>
                <a:ea typeface="Wingdings"/>
                <a:cs typeface="Comic Sans MS"/>
                <a:sym typeface="Wingdings"/>
              </a:rPr>
              <a:t>·  </a:t>
            </a:r>
            <a:r>
              <a:rPr lang="de-DE" altLang="de-DE" sz="2400" dirty="0">
                <a:solidFill>
                  <a:srgbClr val="92D050"/>
                </a:solidFill>
                <a:latin typeface="Comic Sans MS"/>
                <a:ea typeface="Wingdings"/>
                <a:cs typeface="Comic Sans MS"/>
                <a:sym typeface="Wingdings"/>
              </a:rPr>
              <a:t> 5 </a:t>
            </a:r>
            <a:r>
              <a:rPr lang="de-DE" altLang="de-DE" sz="2400" dirty="0">
                <a:latin typeface="Comic Sans MS"/>
                <a:ea typeface="Wingdings"/>
                <a:cs typeface="Comic Sans MS"/>
                <a:sym typeface="Wingdings"/>
              </a:rPr>
              <a:t>=</a:t>
            </a:r>
            <a:r>
              <a:rPr lang="de-DE" altLang="de-DE" sz="2400" dirty="0">
                <a:solidFill>
                  <a:srgbClr val="92D050"/>
                </a:solidFill>
                <a:latin typeface="Comic Sans MS"/>
                <a:ea typeface="Wingdings"/>
                <a:cs typeface="Comic Sans MS"/>
                <a:sym typeface="Wingdings"/>
              </a:rPr>
              <a:t> 35</a:t>
            </a:r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D9AF41B-E714-74C5-5B34-71C327EA2DFF}"/>
              </a:ext>
            </a:extLst>
          </p:cNvPr>
          <p:cNvSpPr/>
          <p:nvPr/>
        </p:nvSpPr>
        <p:spPr>
          <a:xfrm>
            <a:off x="407697" y="1066870"/>
            <a:ext cx="4461807" cy="1603016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489BD67-F4E1-4443-9307-D685FDAD0E96}"/>
              </a:ext>
            </a:extLst>
          </p:cNvPr>
          <p:cNvGrpSpPr/>
          <p:nvPr/>
        </p:nvGrpSpPr>
        <p:grpSpPr>
          <a:xfrm>
            <a:off x="571212" y="1173071"/>
            <a:ext cx="3694028" cy="1159374"/>
            <a:chOff x="-1549678" y="1580204"/>
            <a:chExt cx="1525414" cy="1159374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00BBCC2-6CD0-E36F-DD73-E93A054FA93B}"/>
                </a:ext>
              </a:extLst>
            </p:cNvPr>
            <p:cNvSpPr txBox="1"/>
            <p:nvPr/>
          </p:nvSpPr>
          <p:spPr>
            <a:xfrm>
              <a:off x="-1549678" y="1580204"/>
              <a:ext cx="152541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>
                  <a:latin typeface="Comic Sans MS" panose="030F0902030302020204" pitchFamily="66" charset="0"/>
                </a:rPr>
                <a:t>Schrittweise Multiplizieren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A6FB1A89-3508-57C4-8742-81601C71A345}"/>
                </a:ext>
              </a:extLst>
            </p:cNvPr>
            <p:cNvSpPr txBox="1"/>
            <p:nvPr/>
          </p:nvSpPr>
          <p:spPr>
            <a:xfrm>
              <a:off x="-1549674" y="2120870"/>
              <a:ext cx="1525409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Умножаване стъпка по стъпка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Umnozhavane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stupka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stupka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57" name="Textfeld 56">
            <a:extLst>
              <a:ext uri="{FF2B5EF4-FFF2-40B4-BE49-F238E27FC236}">
                <a16:creationId xmlns:a16="http://schemas.microsoft.com/office/drawing/2014/main" id="{74EC1E40-512C-A94B-3261-70CBE31B8ADE}"/>
              </a:ext>
            </a:extLst>
          </p:cNvPr>
          <p:cNvSpPr txBox="1"/>
          <p:nvPr/>
        </p:nvSpPr>
        <p:spPr>
          <a:xfrm>
            <a:off x="603652" y="3022133"/>
            <a:ext cx="3525818" cy="7831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Ich zerlege die Aufgabe in zwei Malaufgaben.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2101449" y="5064531"/>
            <a:ext cx="3070057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Разлагам задачата на две задачи за умножение.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Razlagam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zadachata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dve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zadachi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umnozhenie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9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321BCA81-72FA-81B3-E390-B05A4BF0FE54}"/>
              </a:ext>
            </a:extLst>
          </p:cNvPr>
          <p:cNvSpPr txBox="1"/>
          <p:nvPr/>
        </p:nvSpPr>
        <p:spPr>
          <a:xfrm>
            <a:off x="5768812" y="4411356"/>
            <a:ext cx="3353509" cy="87921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7 · 15 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de-DE" altLang="de-DE" sz="2400" dirty="0">
                <a:solidFill>
                  <a:srgbClr val="F8B44E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105</a:t>
            </a:r>
            <a:endParaRPr lang="de-DE" altLang="de-DE" sz="2000" dirty="0">
              <a:solidFill>
                <a:srgbClr val="000000"/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Audio Recording 16.01.2023, 19:05:52">
            <a:hlinkClick r:id="" action="ppaction://media"/>
            <a:extLst>
              <a:ext uri="{FF2B5EF4-FFF2-40B4-BE49-F238E27FC236}">
                <a16:creationId xmlns:a16="http://schemas.microsoft.com/office/drawing/2014/main" id="{E0DEE79E-F263-A166-3275-0D899D5B74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25528" y="1144446"/>
            <a:ext cx="468000" cy="468000"/>
          </a:xfrm>
          <a:prstGeom prst="rect">
            <a:avLst/>
          </a:prstGeom>
        </p:spPr>
      </p:pic>
      <p:pic>
        <p:nvPicPr>
          <p:cNvPr id="7" name="Audio Recording 16.01.2023, 19:06:08">
            <a:hlinkClick r:id="" action="ppaction://media"/>
            <a:extLst>
              <a:ext uri="{FF2B5EF4-FFF2-40B4-BE49-F238E27FC236}">
                <a16:creationId xmlns:a16="http://schemas.microsoft.com/office/drawing/2014/main" id="{F72E7759-AD0D-76FB-F77C-CA75CFAE1F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22261" y="3337326"/>
            <a:ext cx="468000" cy="468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0C849DA-1D72-48FF-85DD-AEE67658454A}"/>
              </a:ext>
            </a:extLst>
          </p:cNvPr>
          <p:cNvSpPr/>
          <p:nvPr/>
        </p:nvSpPr>
        <p:spPr>
          <a:xfrm>
            <a:off x="227284" y="-46517"/>
            <a:ext cx="5147288" cy="9577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</a:t>
            </a:r>
          </a:p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Multiplikation</a:t>
            </a: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8FF475FA-0D00-0A7C-7EC8-6D6FD9362154}"/>
              </a:ext>
            </a:extLst>
          </p:cNvPr>
          <p:cNvSpPr/>
          <p:nvPr/>
        </p:nvSpPr>
        <p:spPr>
          <a:xfrm>
            <a:off x="490716" y="2915781"/>
            <a:ext cx="3919238" cy="1013342"/>
          </a:xfrm>
          <a:prstGeom prst="wedgeRoundRectCallout">
            <a:avLst>
              <a:gd name="adj1" fmla="val -26523"/>
              <a:gd name="adj2" fmla="val 6250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481D048-FBBE-5DA9-11A7-8ADB8C1C3CED}"/>
              </a:ext>
            </a:extLst>
          </p:cNvPr>
          <p:cNvGrpSpPr>
            <a:grpSpLocks noChangeAspect="1"/>
          </p:cNvGrpSpPr>
          <p:nvPr/>
        </p:nvGrpSpPr>
        <p:grpSpPr>
          <a:xfrm>
            <a:off x="5551774" y="1905683"/>
            <a:ext cx="3829795" cy="1927948"/>
            <a:chOff x="5207754" y="1579766"/>
            <a:chExt cx="4945690" cy="2489698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B966AECC-AC83-0047-91E1-B6B12810D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207754" y="1579766"/>
              <a:ext cx="2472845" cy="2487115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04FFE1BB-4605-F818-D677-2CBEAEA44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80599" y="1582349"/>
              <a:ext cx="2472845" cy="2487115"/>
            </a:xfrm>
            <a:prstGeom prst="rect">
              <a:avLst/>
            </a:prstGeom>
          </p:spPr>
        </p:pic>
      </p:grp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E5166C08-0818-D6DE-3594-9C4C1F903B7C}"/>
              </a:ext>
            </a:extLst>
          </p:cNvPr>
          <p:cNvSpPr/>
          <p:nvPr/>
        </p:nvSpPr>
        <p:spPr>
          <a:xfrm>
            <a:off x="5545968" y="1903683"/>
            <a:ext cx="1911559" cy="1360512"/>
          </a:xfrm>
          <a:prstGeom prst="roundRect">
            <a:avLst>
              <a:gd name="adj" fmla="val 4192"/>
            </a:avLst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2BCAC9BA-93B8-F275-6135-02DFF18D2848}"/>
              </a:ext>
            </a:extLst>
          </p:cNvPr>
          <p:cNvSpPr/>
          <p:nvPr/>
        </p:nvSpPr>
        <p:spPr>
          <a:xfrm>
            <a:off x="7488299" y="1903683"/>
            <a:ext cx="934094" cy="1360512"/>
          </a:xfrm>
          <a:prstGeom prst="roundRect">
            <a:avLst>
              <a:gd name="adj" fmla="val 4192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L-Form 21">
            <a:extLst>
              <a:ext uri="{FF2B5EF4-FFF2-40B4-BE49-F238E27FC236}">
                <a16:creationId xmlns:a16="http://schemas.microsoft.com/office/drawing/2014/main" id="{3C70E2DA-9F5C-4D30-2C22-3740C6D704F3}"/>
              </a:ext>
            </a:extLst>
          </p:cNvPr>
          <p:cNvSpPr/>
          <p:nvPr/>
        </p:nvSpPr>
        <p:spPr>
          <a:xfrm flipH="1">
            <a:off x="5500620" y="1878657"/>
            <a:ext cx="3924000" cy="1980000"/>
          </a:xfrm>
          <a:prstGeom prst="corner">
            <a:avLst>
              <a:gd name="adj1" fmla="val 28979"/>
              <a:gd name="adj2" fmla="val 50000"/>
            </a:avLst>
          </a:prstGeom>
          <a:solidFill>
            <a:schemeClr val="bg1">
              <a:lumMod val="65000"/>
              <a:alpha val="60000"/>
            </a:schemeClr>
          </a:solidFill>
          <a:ln>
            <a:solidFill>
              <a:srgbClr val="9D9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0ECF477-C766-BFF8-E207-73E0D849615B}"/>
              </a:ext>
            </a:extLst>
          </p:cNvPr>
          <p:cNvSpPr txBox="1"/>
          <p:nvPr/>
        </p:nvSpPr>
        <p:spPr>
          <a:xfrm>
            <a:off x="5786548" y="4864280"/>
            <a:ext cx="235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de-DE" altLang="de-DE" sz="2400" b="1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70</a:t>
            </a:r>
            <a:endParaRPr lang="de-DE" altLang="de-DE" sz="2400" u="sng" dirty="0">
              <a:solidFill>
                <a:srgbClr val="000000"/>
              </a:solidFill>
              <a:latin typeface="Comic Sans MS"/>
              <a:ea typeface="Calibri" panose="020F0502020204030204" pitchFamily="34" charset="0"/>
              <a:cs typeface="Comic Sans MS"/>
            </a:endParaRPr>
          </a:p>
        </p:txBody>
      </p: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9AE7F484-87C9-9BC1-D455-3247A312AD85}"/>
              </a:ext>
            </a:extLst>
          </p:cNvPr>
          <p:cNvCxnSpPr>
            <a:stCxn id="59" idx="1"/>
            <a:endCxn id="59" idx="3"/>
          </p:cNvCxnSpPr>
          <p:nvPr/>
        </p:nvCxnSpPr>
        <p:spPr>
          <a:xfrm>
            <a:off x="5768812" y="4850965"/>
            <a:ext cx="3353509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Grafik 30">
            <a:extLst>
              <a:ext uri="{FF2B5EF4-FFF2-40B4-BE49-F238E27FC236}">
                <a16:creationId xmlns:a16="http://schemas.microsoft.com/office/drawing/2014/main" id="{18745C56-11A7-B70C-8153-1D7445052A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5765" y="4241334"/>
            <a:ext cx="1275809" cy="1502163"/>
          </a:xfrm>
          <a:prstGeom prst="rect">
            <a:avLst/>
          </a:prstGeom>
        </p:spPr>
      </p:pic>
      <p:pic>
        <p:nvPicPr>
          <p:cNvPr id="33" name="Audio Recording 16.01.2023, 19:00:25">
            <a:hlinkClick r:id="" action="ppaction://media"/>
            <a:extLst>
              <a:ext uri="{FF2B5EF4-FFF2-40B4-BE49-F238E27FC236}">
                <a16:creationId xmlns:a16="http://schemas.microsoft.com/office/drawing/2014/main" id="{E7C99280-0871-8C61-15B0-72D657DB0F6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56463" y="197353"/>
            <a:ext cx="468000" cy="468000"/>
          </a:xfrm>
          <a:prstGeom prst="rect">
            <a:avLst/>
          </a:prstGeom>
        </p:spPr>
      </p:pic>
      <p:sp>
        <p:nvSpPr>
          <p:cNvPr id="36" name="Abgerundete rechteckige Legende 35">
            <a:extLst>
              <a:ext uri="{FF2B5EF4-FFF2-40B4-BE49-F238E27FC236}">
                <a16:creationId xmlns:a16="http://schemas.microsoft.com/office/drawing/2014/main" id="{E4EB3475-8F18-2A7F-A7FB-CED2B146FCDF}"/>
              </a:ext>
            </a:extLst>
          </p:cNvPr>
          <p:cNvSpPr/>
          <p:nvPr/>
        </p:nvSpPr>
        <p:spPr>
          <a:xfrm>
            <a:off x="2021063" y="4893004"/>
            <a:ext cx="3353509" cy="1502162"/>
          </a:xfrm>
          <a:prstGeom prst="wedgeRoundRectCallout">
            <a:avLst>
              <a:gd name="adj1" fmla="val -55273"/>
              <a:gd name="adj2" fmla="val -3852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108">
            <a:extLst>
              <a:ext uri="{FF2B5EF4-FFF2-40B4-BE49-F238E27FC236}">
                <a16:creationId xmlns:a16="http://schemas.microsoft.com/office/drawing/2014/main" id="{16AA6037-AA21-7A8D-07D2-A47434C2FF05}"/>
              </a:ext>
            </a:extLst>
          </p:cNvPr>
          <p:cNvSpPr/>
          <p:nvPr/>
        </p:nvSpPr>
        <p:spPr>
          <a:xfrm>
            <a:off x="3427969" y="-46517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Полуписмено умножение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Polupismeno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umnozhenie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38E30A-0CA6-F3DD-740C-CC5639BC722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6828078" y="404953"/>
            <a:ext cx="468000" cy="468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A7D14F-D222-A08F-4EEE-92461BB2B50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4354519" y="1789091"/>
            <a:ext cx="468000" cy="468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6918B9-6D3F-29CF-6A9E-06521944199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869504" y="583171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0082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D9AF41B-E714-74C5-5B34-71C327EA2DFF}"/>
              </a:ext>
            </a:extLst>
          </p:cNvPr>
          <p:cNvSpPr/>
          <p:nvPr/>
        </p:nvSpPr>
        <p:spPr>
          <a:xfrm>
            <a:off x="277442" y="1108287"/>
            <a:ext cx="6526067" cy="2101367"/>
          </a:xfrm>
          <a:prstGeom prst="roundRect">
            <a:avLst>
              <a:gd name="adj" fmla="val 761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489BD67-F4E1-4443-9307-D685FDAD0E96}"/>
              </a:ext>
            </a:extLst>
          </p:cNvPr>
          <p:cNvGrpSpPr/>
          <p:nvPr/>
        </p:nvGrpSpPr>
        <p:grpSpPr>
          <a:xfrm>
            <a:off x="329877" y="1267016"/>
            <a:ext cx="5910821" cy="1559853"/>
            <a:chOff x="-1573797" y="1590818"/>
            <a:chExt cx="1588175" cy="1559853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00BBCC2-6CD0-E36F-DD73-E93A054FA93B}"/>
                </a:ext>
              </a:extLst>
            </p:cNvPr>
            <p:cNvSpPr txBox="1"/>
            <p:nvPr/>
          </p:nvSpPr>
          <p:spPr>
            <a:xfrm>
              <a:off x="-1573797" y="1590818"/>
              <a:ext cx="1588175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>
                  <a:latin typeface="Comic Sans MS" panose="030F0902030302020204" pitchFamily="66" charset="0"/>
                </a:rPr>
                <a:t>Stellenweise Multiplizieren mit dem </a:t>
              </a:r>
              <a:r>
                <a:rPr lang="de-DE" sz="2000" b="1" dirty="0" err="1">
                  <a:latin typeface="Comic Sans MS" panose="030F0902030302020204" pitchFamily="66" charset="0"/>
                </a:rPr>
                <a:t>Malkreuz</a:t>
              </a:r>
              <a:endParaRPr lang="de-DE" sz="2000" b="1" dirty="0">
                <a:latin typeface="Comic Sans MS" panose="030F0902030302020204" pitchFamily="66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A6FB1A89-3508-57C4-8742-81601C71A345}"/>
                </a:ext>
              </a:extLst>
            </p:cNvPr>
            <p:cNvSpPr txBox="1"/>
            <p:nvPr/>
          </p:nvSpPr>
          <p:spPr>
            <a:xfrm>
              <a:off x="-1571666" y="2108636"/>
              <a:ext cx="1583569" cy="10420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Умножение по десетици и единици чрез таблица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Umnozhenie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desetitsi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i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edinitsi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chrez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tablitsa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57" name="Textfeld 56">
            <a:extLst>
              <a:ext uri="{FF2B5EF4-FFF2-40B4-BE49-F238E27FC236}">
                <a16:creationId xmlns:a16="http://schemas.microsoft.com/office/drawing/2014/main" id="{74EC1E40-512C-A94B-3261-70CBE31B8ADE}"/>
              </a:ext>
            </a:extLst>
          </p:cNvPr>
          <p:cNvSpPr txBox="1"/>
          <p:nvPr/>
        </p:nvSpPr>
        <p:spPr>
          <a:xfrm>
            <a:off x="6803509" y="2225941"/>
            <a:ext cx="2565095" cy="102155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rechne die Aufgabe mit dem </a:t>
            </a:r>
            <a:r>
              <a:rPr lang="de-DE" dirty="0" err="1">
                <a:latin typeface="Comic Sans MS" panose="030F0902030302020204" pitchFamily="66" charset="0"/>
              </a:rPr>
              <a:t>Malkreuz</a:t>
            </a:r>
            <a:r>
              <a:rPr lang="de-DE" dirty="0">
                <a:latin typeface="Comic Sans MS" panose="030F0902030302020204" pitchFamily="66" charset="0"/>
              </a:rPr>
              <a:t> aus.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4714626" y="4727288"/>
            <a:ext cx="3374295" cy="1432798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Решавам задачата с умножение по десетици и единици чрез таблица.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Reshavam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zadachata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umnozhenie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desetitsi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edinitsi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chrez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tablitsa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pic>
        <p:nvPicPr>
          <p:cNvPr id="6" name="Audio Recording 16.01.2023, 19:06:39">
            <a:hlinkClick r:id="" action="ppaction://media"/>
            <a:extLst>
              <a:ext uri="{FF2B5EF4-FFF2-40B4-BE49-F238E27FC236}">
                <a16:creationId xmlns:a16="http://schemas.microsoft.com/office/drawing/2014/main" id="{56214687-A5E5-26FC-338D-EE88721DD0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40699" y="1247616"/>
            <a:ext cx="468000" cy="468000"/>
          </a:xfrm>
          <a:prstGeom prst="rect">
            <a:avLst/>
          </a:prstGeom>
        </p:spPr>
      </p:pic>
      <p:pic>
        <p:nvPicPr>
          <p:cNvPr id="7" name="Audio Recording 16.01.2023, 19:06:56">
            <a:hlinkClick r:id="" action="ppaction://media"/>
            <a:extLst>
              <a:ext uri="{FF2B5EF4-FFF2-40B4-BE49-F238E27FC236}">
                <a16:creationId xmlns:a16="http://schemas.microsoft.com/office/drawing/2014/main" id="{DBF4B556-3C94-7C47-D7B0-CBA24E8AD3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3113" y="2247298"/>
            <a:ext cx="468000" cy="468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25549CB6-827E-6500-6EAC-1E0950EF0045}"/>
              </a:ext>
            </a:extLst>
          </p:cNvPr>
          <p:cNvSpPr/>
          <p:nvPr/>
        </p:nvSpPr>
        <p:spPr>
          <a:xfrm>
            <a:off x="227284" y="-46517"/>
            <a:ext cx="5147288" cy="9577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</a:t>
            </a:r>
          </a:p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Multiplikation</a:t>
            </a:r>
          </a:p>
        </p:txBody>
      </p:sp>
      <p:graphicFrame>
        <p:nvGraphicFramePr>
          <p:cNvPr id="13" name="Tabelle 13">
            <a:extLst>
              <a:ext uri="{FF2B5EF4-FFF2-40B4-BE49-F238E27FC236}">
                <a16:creationId xmlns:a16="http://schemas.microsoft.com/office/drawing/2014/main" id="{D79F8970-72DA-2F22-3922-FC8CA789F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62104"/>
              </p:ext>
            </p:extLst>
          </p:nvPr>
        </p:nvGraphicFramePr>
        <p:xfrm>
          <a:off x="470885" y="4138064"/>
          <a:ext cx="4007636" cy="181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1909">
                  <a:extLst>
                    <a:ext uri="{9D8B030D-6E8A-4147-A177-3AD203B41FA5}">
                      <a16:colId xmlns:a16="http://schemas.microsoft.com/office/drawing/2014/main" val="339433820"/>
                    </a:ext>
                  </a:extLst>
                </a:gridCol>
                <a:gridCol w="1001909">
                  <a:extLst>
                    <a:ext uri="{9D8B030D-6E8A-4147-A177-3AD203B41FA5}">
                      <a16:colId xmlns:a16="http://schemas.microsoft.com/office/drawing/2014/main" val="793187184"/>
                    </a:ext>
                  </a:extLst>
                </a:gridCol>
                <a:gridCol w="1001909">
                  <a:extLst>
                    <a:ext uri="{9D8B030D-6E8A-4147-A177-3AD203B41FA5}">
                      <a16:colId xmlns:a16="http://schemas.microsoft.com/office/drawing/2014/main" val="3173998882"/>
                    </a:ext>
                  </a:extLst>
                </a:gridCol>
                <a:gridCol w="1001909">
                  <a:extLst>
                    <a:ext uri="{9D8B030D-6E8A-4147-A177-3AD203B41FA5}">
                      <a16:colId xmlns:a16="http://schemas.microsoft.com/office/drawing/2014/main" val="3629823873"/>
                    </a:ext>
                  </a:extLst>
                </a:gridCol>
              </a:tblGrid>
              <a:tr h="45270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·</a:t>
                      </a:r>
                    </a:p>
                  </a:txBody>
                  <a:tcPr marL="86719" marR="86719" marT="43360" marB="43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accent3"/>
                          </a:solidFill>
                        </a:rPr>
                        <a:t>  10</a:t>
                      </a:r>
                    </a:p>
                  </a:txBody>
                  <a:tcPr marL="86719" marR="86719" marT="43360" marB="4336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accent3"/>
                          </a:solidFill>
                        </a:rPr>
                        <a:t>  3</a:t>
                      </a:r>
                    </a:p>
                  </a:txBody>
                  <a:tcPr marL="86719" marR="86719" marT="43360" marB="4336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/>
                    </a:p>
                  </a:txBody>
                  <a:tcPr marL="86719" marR="86719" marT="43360" marB="433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6952195"/>
                  </a:ext>
                </a:extLst>
              </a:tr>
              <a:tr h="45270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rgbClr val="92D050"/>
                          </a:solidFill>
                        </a:rPr>
                        <a:t>10</a:t>
                      </a:r>
                    </a:p>
                  </a:txBody>
                  <a:tcPr marL="86719" marR="86719" marT="43360" marB="43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100</a:t>
                      </a:r>
                    </a:p>
                  </a:txBody>
                  <a:tcPr marL="86719" marR="86719" marT="43360" marB="43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30</a:t>
                      </a:r>
                    </a:p>
                  </a:txBody>
                  <a:tcPr marL="86719" marR="86719" marT="43360" marB="43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   130</a:t>
                      </a:r>
                    </a:p>
                  </a:txBody>
                  <a:tcPr marL="86719" marR="86719" marT="43360" marB="433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1315763"/>
                  </a:ext>
                </a:extLst>
              </a:tr>
              <a:tr h="45270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rgbClr val="008B50"/>
                          </a:solidFill>
                        </a:rPr>
                        <a:t>  </a:t>
                      </a:r>
                      <a:r>
                        <a:rPr lang="de-DE" sz="2400" dirty="0">
                          <a:solidFill>
                            <a:srgbClr val="92D050"/>
                          </a:solidFill>
                        </a:rPr>
                        <a:t>6</a:t>
                      </a:r>
                    </a:p>
                  </a:txBody>
                  <a:tcPr marL="86719" marR="86719" marT="43360" marB="43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  60</a:t>
                      </a:r>
                    </a:p>
                  </a:txBody>
                  <a:tcPr marL="86719" marR="86719" marT="43360" marB="43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18</a:t>
                      </a:r>
                    </a:p>
                  </a:txBody>
                  <a:tcPr marL="86719" marR="86719" marT="43360" marB="43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     78</a:t>
                      </a:r>
                    </a:p>
                  </a:txBody>
                  <a:tcPr marL="86719" marR="86719" marT="43360" marB="433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7032054"/>
                  </a:ext>
                </a:extLst>
              </a:tr>
              <a:tr h="452700">
                <a:tc>
                  <a:txBody>
                    <a:bodyPr/>
                    <a:lstStyle/>
                    <a:p>
                      <a:pPr algn="ctr"/>
                      <a:endParaRPr lang="de-DE" sz="2400"/>
                    </a:p>
                  </a:txBody>
                  <a:tcPr marL="86719" marR="86719" marT="43360" marB="43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160</a:t>
                      </a:r>
                    </a:p>
                  </a:txBody>
                  <a:tcPr marL="86719" marR="86719" marT="43360" marB="4336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48</a:t>
                      </a:r>
                    </a:p>
                  </a:txBody>
                  <a:tcPr marL="86719" marR="86719" marT="43360" marB="4336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  208</a:t>
                      </a:r>
                    </a:p>
                  </a:txBody>
                  <a:tcPr marL="86719" marR="86719" marT="43360" marB="433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4333"/>
                  </a:ext>
                </a:extLst>
              </a:tr>
            </a:tbl>
          </a:graphicData>
        </a:graphic>
      </p:graphicFrame>
      <p:sp>
        <p:nvSpPr>
          <p:cNvPr id="29" name="Textfeld 28">
            <a:extLst>
              <a:ext uri="{FF2B5EF4-FFF2-40B4-BE49-F238E27FC236}">
                <a16:creationId xmlns:a16="http://schemas.microsoft.com/office/drawing/2014/main" id="{74EC1E40-512C-A94B-3261-70CBE31B8ADE}"/>
              </a:ext>
            </a:extLst>
          </p:cNvPr>
          <p:cNvSpPr txBox="1"/>
          <p:nvPr/>
        </p:nvSpPr>
        <p:spPr>
          <a:xfrm>
            <a:off x="558972" y="3459062"/>
            <a:ext cx="2197491" cy="510778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92D050"/>
                </a:solidFill>
                <a:latin typeface="Comic Sans MS" panose="030F0902030302020204" pitchFamily="66" charset="0"/>
              </a:rPr>
              <a:t>16 </a:t>
            </a:r>
            <a:r>
              <a:rPr lang="de-DE" sz="2400" b="1" dirty="0">
                <a:latin typeface="Comic Sans MS" panose="030F0902030302020204" pitchFamily="66" charset="0"/>
              </a:rPr>
              <a:t>·</a:t>
            </a:r>
            <a:r>
              <a:rPr lang="de-DE" sz="2400" dirty="0">
                <a:solidFill>
                  <a:srgbClr val="92D050"/>
                </a:solidFill>
                <a:latin typeface="Comic Sans MS" panose="030F0902030302020204" pitchFamily="66" charset="0"/>
              </a:rPr>
              <a:t> </a:t>
            </a:r>
            <a:r>
              <a:rPr lang="de-DE" sz="2400" dirty="0">
                <a:latin typeface="Comic Sans MS" panose="030F0902030302020204" pitchFamily="66" charset="0"/>
                <a:sym typeface="Wingdings"/>
              </a:rPr>
              <a:t> </a:t>
            </a:r>
            <a:r>
              <a:rPr lang="de-DE" sz="2400" dirty="0">
                <a:solidFill>
                  <a:schemeClr val="accent3"/>
                </a:solidFill>
                <a:latin typeface="Comic Sans MS" panose="030F0902030302020204" pitchFamily="66" charset="0"/>
                <a:sym typeface="Wingdings"/>
              </a:rPr>
              <a:t>13</a:t>
            </a:r>
            <a:r>
              <a:rPr lang="de-DE" sz="2400" dirty="0">
                <a:latin typeface="Comic Sans MS" panose="030F0902030302020204" pitchFamily="66" charset="0"/>
                <a:sym typeface="Wingdings"/>
              </a:rPr>
              <a:t> = 208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51A5F15-1CE5-BCAD-5107-C8E62F5111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22581" y="3827274"/>
            <a:ext cx="1175281" cy="1579479"/>
          </a:xfrm>
          <a:prstGeom prst="rect">
            <a:avLst/>
          </a:prstGeom>
        </p:spPr>
      </p:pic>
      <p:sp>
        <p:nvSpPr>
          <p:cNvPr id="17" name="Abgerundete rechteckige Legende 16">
            <a:extLst>
              <a:ext uri="{FF2B5EF4-FFF2-40B4-BE49-F238E27FC236}">
                <a16:creationId xmlns:a16="http://schemas.microsoft.com/office/drawing/2014/main" id="{18BE9253-B9C8-B590-0C45-B639D4D0C923}"/>
              </a:ext>
            </a:extLst>
          </p:cNvPr>
          <p:cNvSpPr/>
          <p:nvPr/>
        </p:nvSpPr>
        <p:spPr>
          <a:xfrm>
            <a:off x="6992688" y="2154733"/>
            <a:ext cx="2635870" cy="1147901"/>
          </a:xfrm>
          <a:prstGeom prst="wedgeRoundRectCallout">
            <a:avLst>
              <a:gd name="adj1" fmla="val 21899"/>
              <a:gd name="adj2" fmla="val 7006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bgerundete rechteckige Legende 18">
            <a:extLst>
              <a:ext uri="{FF2B5EF4-FFF2-40B4-BE49-F238E27FC236}">
                <a16:creationId xmlns:a16="http://schemas.microsoft.com/office/drawing/2014/main" id="{0952BB01-912D-8B7B-6F2E-BA8899145D2D}"/>
              </a:ext>
            </a:extLst>
          </p:cNvPr>
          <p:cNvSpPr/>
          <p:nvPr/>
        </p:nvSpPr>
        <p:spPr>
          <a:xfrm>
            <a:off x="4681046" y="4672151"/>
            <a:ext cx="3658535" cy="1516362"/>
          </a:xfrm>
          <a:prstGeom prst="wedgeRoundRectCallout">
            <a:avLst>
              <a:gd name="adj1" fmla="val 55433"/>
              <a:gd name="adj2" fmla="val -36434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Audio Recording 16.01.2023, 19:00:25">
            <a:hlinkClick r:id="" action="ppaction://media"/>
            <a:extLst>
              <a:ext uri="{FF2B5EF4-FFF2-40B4-BE49-F238E27FC236}">
                <a16:creationId xmlns:a16="http://schemas.microsoft.com/office/drawing/2014/main" id="{F06B980A-7717-C92B-1327-9477B2ACE94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56463" y="198365"/>
            <a:ext cx="468000" cy="468000"/>
          </a:xfrm>
          <a:prstGeom prst="rect">
            <a:avLst/>
          </a:prstGeom>
        </p:spPr>
      </p:pic>
      <p:sp>
        <p:nvSpPr>
          <p:cNvPr id="5" name="Rechteck 108">
            <a:extLst>
              <a:ext uri="{FF2B5EF4-FFF2-40B4-BE49-F238E27FC236}">
                <a16:creationId xmlns:a16="http://schemas.microsoft.com/office/drawing/2014/main" id="{E6521002-9E8F-5B06-9AFF-D341B2726E35}"/>
              </a:ext>
            </a:extLst>
          </p:cNvPr>
          <p:cNvSpPr/>
          <p:nvPr/>
        </p:nvSpPr>
        <p:spPr>
          <a:xfrm>
            <a:off x="3427969" y="-46517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Полуписмено умножение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Polupismeno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umnozhenie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512AF8-0520-C82D-3ABD-772D3F2B61B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>
            <a:biLevel thresh="25000"/>
          </a:blip>
          <a:stretch>
            <a:fillRect/>
          </a:stretch>
        </p:blipFill>
        <p:spPr>
          <a:xfrm>
            <a:off x="6828078" y="404953"/>
            <a:ext cx="468000" cy="468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937012-0837-A78D-6CEE-1584AA440A0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>
            <a:biLevel thresh="25000"/>
          </a:blip>
          <a:stretch>
            <a:fillRect/>
          </a:stretch>
        </p:blipFill>
        <p:spPr>
          <a:xfrm>
            <a:off x="6258699" y="2089851"/>
            <a:ext cx="432000" cy="432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3EF98E-BAA8-6AED-462E-7074532402E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868400" y="529622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3336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271</Words>
  <Application>Microsoft Macintosh PowerPoint</Application>
  <PresentationFormat>A4-Papier (210 x 297 mm)</PresentationFormat>
  <Paragraphs>73</Paragraphs>
  <Slides>4</Slides>
  <Notes>2</Notes>
  <HiddenSlides>0</HiddenSlides>
  <MMClips>32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72</cp:revision>
  <cp:lastPrinted>2022-05-18T12:46:11Z</cp:lastPrinted>
  <dcterms:created xsi:type="dcterms:W3CDTF">2022-05-10T12:43:55Z</dcterms:created>
  <dcterms:modified xsi:type="dcterms:W3CDTF">2023-09-05T10:48:33Z</dcterms:modified>
</cp:coreProperties>
</file>