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04" r:id="rId3"/>
    <p:sldId id="305" r:id="rId4"/>
    <p:sldId id="308" r:id="rId5"/>
    <p:sldId id="307" r:id="rId6"/>
    <p:sldId id="306" r:id="rId7"/>
    <p:sldId id="309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8BB4"/>
    <a:srgbClr val="ED9107"/>
    <a:srgbClr val="008B50"/>
    <a:srgbClr val="317A85"/>
    <a:srgbClr val="9D9D9D"/>
    <a:srgbClr val="C02200"/>
    <a:srgbClr val="C00000"/>
    <a:srgbClr val="000000"/>
    <a:srgbClr val="F1EEEE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95"/>
    <p:restoredTop sz="95859"/>
  </p:normalViewPr>
  <p:slideViewPr>
    <p:cSldViewPr snapToGrid="0" snapToObjects="1">
      <p:cViewPr varScale="1">
        <p:scale>
          <a:sx n="94" d="100"/>
          <a:sy n="94" d="100"/>
        </p:scale>
        <p:origin x="200" y="6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1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2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microsoft.com/office/2007/relationships/media" Target="../media/media15.m4a"/><Relationship Id="rId18" Type="http://schemas.openxmlformats.org/officeDocument/2006/relationships/audio" Target="../media/media17.m4a"/><Relationship Id="rId3" Type="http://schemas.microsoft.com/office/2007/relationships/media" Target="../media/media12.m4a"/><Relationship Id="rId21" Type="http://schemas.openxmlformats.org/officeDocument/2006/relationships/slideLayout" Target="../slideLayouts/slideLayout2.xml"/><Relationship Id="rId7" Type="http://schemas.microsoft.com/office/2007/relationships/media" Target="../media/media14.m4a"/><Relationship Id="rId12" Type="http://schemas.openxmlformats.org/officeDocument/2006/relationships/audio" Target="../media/media6.m4a"/><Relationship Id="rId17" Type="http://schemas.microsoft.com/office/2007/relationships/media" Target="../media/media17.m4a"/><Relationship Id="rId2" Type="http://schemas.openxmlformats.org/officeDocument/2006/relationships/audio" Target="../media/media11.m4a"/><Relationship Id="rId16" Type="http://schemas.openxmlformats.org/officeDocument/2006/relationships/audio" Target="../media/media16.m4a"/><Relationship Id="rId20" Type="http://schemas.openxmlformats.org/officeDocument/2006/relationships/audio" Target="../media/media18.m4a"/><Relationship Id="rId1" Type="http://schemas.microsoft.com/office/2007/relationships/media" Target="../media/media11.m4a"/><Relationship Id="rId6" Type="http://schemas.openxmlformats.org/officeDocument/2006/relationships/audio" Target="../media/media13.m4a"/><Relationship Id="rId11" Type="http://schemas.microsoft.com/office/2007/relationships/media" Target="../media/media6.m4a"/><Relationship Id="rId24" Type="http://schemas.openxmlformats.org/officeDocument/2006/relationships/image" Target="../media/image3.png"/><Relationship Id="rId5" Type="http://schemas.microsoft.com/office/2007/relationships/media" Target="../media/media13.m4a"/><Relationship Id="rId15" Type="http://schemas.microsoft.com/office/2007/relationships/media" Target="../media/media16.m4a"/><Relationship Id="rId23" Type="http://schemas.openxmlformats.org/officeDocument/2006/relationships/image" Target="../media/image2.png"/><Relationship Id="rId10" Type="http://schemas.openxmlformats.org/officeDocument/2006/relationships/audio" Target="../media/media1.m4a"/><Relationship Id="rId19" Type="http://schemas.microsoft.com/office/2007/relationships/media" Target="../media/media18.m4a"/><Relationship Id="rId4" Type="http://schemas.openxmlformats.org/officeDocument/2006/relationships/audio" Target="../media/media12.m4a"/><Relationship Id="rId9" Type="http://schemas.microsoft.com/office/2007/relationships/media" Target="../media/media1.m4a"/><Relationship Id="rId14" Type="http://schemas.openxmlformats.org/officeDocument/2006/relationships/audio" Target="../media/media15.m4a"/><Relationship Id="rId2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microsoft.com/office/2007/relationships/media" Target="../media/media6.m4a"/><Relationship Id="rId12" Type="http://schemas.openxmlformats.org/officeDocument/2006/relationships/audio" Target="../media/media22.m4a"/><Relationship Id="rId17" Type="http://schemas.openxmlformats.org/officeDocument/2006/relationships/image" Target="../media/image2.png"/><Relationship Id="rId2" Type="http://schemas.openxmlformats.org/officeDocument/2006/relationships/audio" Target="../media/media19.m4a"/><Relationship Id="rId16" Type="http://schemas.openxmlformats.org/officeDocument/2006/relationships/image" Target="../media/image5.png"/><Relationship Id="rId1" Type="http://schemas.microsoft.com/office/2007/relationships/media" Target="../media/media19.m4a"/><Relationship Id="rId6" Type="http://schemas.openxmlformats.org/officeDocument/2006/relationships/audio" Target="../media/media1.m4a"/><Relationship Id="rId11" Type="http://schemas.microsoft.com/office/2007/relationships/media" Target="../media/media22.m4a"/><Relationship Id="rId5" Type="http://schemas.microsoft.com/office/2007/relationships/media" Target="../media/media1.m4a"/><Relationship Id="rId15" Type="http://schemas.openxmlformats.org/officeDocument/2006/relationships/image" Target="../media/image4.jpg"/><Relationship Id="rId10" Type="http://schemas.openxmlformats.org/officeDocument/2006/relationships/audio" Target="../media/media21.m4a"/><Relationship Id="rId4" Type="http://schemas.openxmlformats.org/officeDocument/2006/relationships/audio" Target="../media/media20.m4a"/><Relationship Id="rId9" Type="http://schemas.microsoft.com/office/2007/relationships/media" Target="../media/media21.m4a"/><Relationship Id="rId1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3.m4a"/><Relationship Id="rId13" Type="http://schemas.microsoft.com/office/2007/relationships/media" Target="../media/media26.m4a"/><Relationship Id="rId18" Type="http://schemas.openxmlformats.org/officeDocument/2006/relationships/audio" Target="../media/media1.m4a"/><Relationship Id="rId26" Type="http://schemas.openxmlformats.org/officeDocument/2006/relationships/image" Target="../media/image2.png"/><Relationship Id="rId3" Type="http://schemas.microsoft.com/office/2007/relationships/media" Target="../media/media4.m4a"/><Relationship Id="rId21" Type="http://schemas.microsoft.com/office/2007/relationships/media" Target="../media/media28.m4a"/><Relationship Id="rId7" Type="http://schemas.microsoft.com/office/2007/relationships/media" Target="../media/media23.m4a"/><Relationship Id="rId12" Type="http://schemas.openxmlformats.org/officeDocument/2006/relationships/audio" Target="../media/media25.m4a"/><Relationship Id="rId17" Type="http://schemas.microsoft.com/office/2007/relationships/media" Target="../media/media1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6" Type="http://schemas.openxmlformats.org/officeDocument/2006/relationships/audio" Target="../media/media27.m4a"/><Relationship Id="rId20" Type="http://schemas.openxmlformats.org/officeDocument/2006/relationships/audio" Target="../media/media6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media" Target="../media/media25.m4a"/><Relationship Id="rId24" Type="http://schemas.openxmlformats.org/officeDocument/2006/relationships/audio" Target="../media/media29.m4a"/><Relationship Id="rId5" Type="http://schemas.microsoft.com/office/2007/relationships/media" Target="../media/media5.m4a"/><Relationship Id="rId15" Type="http://schemas.microsoft.com/office/2007/relationships/media" Target="../media/media27.m4a"/><Relationship Id="rId23" Type="http://schemas.microsoft.com/office/2007/relationships/media" Target="../media/media29.m4a"/><Relationship Id="rId10" Type="http://schemas.openxmlformats.org/officeDocument/2006/relationships/audio" Target="../media/media24.m4a"/><Relationship Id="rId19" Type="http://schemas.microsoft.com/office/2007/relationships/media" Target="../media/media6.m4a"/><Relationship Id="rId4" Type="http://schemas.openxmlformats.org/officeDocument/2006/relationships/audio" Target="../media/media4.m4a"/><Relationship Id="rId9" Type="http://schemas.microsoft.com/office/2007/relationships/media" Target="../media/media24.m4a"/><Relationship Id="rId14" Type="http://schemas.openxmlformats.org/officeDocument/2006/relationships/audio" Target="../media/media26.m4a"/><Relationship Id="rId22" Type="http://schemas.openxmlformats.org/officeDocument/2006/relationships/audio" Target="../media/media28.m4a"/><Relationship Id="rId27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0.m4a"/><Relationship Id="rId13" Type="http://schemas.microsoft.com/office/2007/relationships/media" Target="../media/media33.m4a"/><Relationship Id="rId18" Type="http://schemas.openxmlformats.org/officeDocument/2006/relationships/audio" Target="../media/media6.m4a"/><Relationship Id="rId3" Type="http://schemas.microsoft.com/office/2007/relationships/media" Target="../media/media13.m4a"/><Relationship Id="rId21" Type="http://schemas.openxmlformats.org/officeDocument/2006/relationships/slideLayout" Target="../slideLayouts/slideLayout2.xml"/><Relationship Id="rId7" Type="http://schemas.microsoft.com/office/2007/relationships/media" Target="../media/media30.m4a"/><Relationship Id="rId12" Type="http://schemas.openxmlformats.org/officeDocument/2006/relationships/audio" Target="../media/media32.m4a"/><Relationship Id="rId17" Type="http://schemas.microsoft.com/office/2007/relationships/media" Target="../media/media6.m4a"/><Relationship Id="rId2" Type="http://schemas.openxmlformats.org/officeDocument/2006/relationships/audio" Target="../media/media11.m4a"/><Relationship Id="rId16" Type="http://schemas.openxmlformats.org/officeDocument/2006/relationships/audio" Target="../media/media1.m4a"/><Relationship Id="rId20" Type="http://schemas.openxmlformats.org/officeDocument/2006/relationships/audio" Target="../media/media34.m4a"/><Relationship Id="rId1" Type="http://schemas.microsoft.com/office/2007/relationships/media" Target="../media/media11.m4a"/><Relationship Id="rId6" Type="http://schemas.openxmlformats.org/officeDocument/2006/relationships/audio" Target="../media/media14.m4a"/><Relationship Id="rId11" Type="http://schemas.microsoft.com/office/2007/relationships/media" Target="../media/media32.m4a"/><Relationship Id="rId24" Type="http://schemas.openxmlformats.org/officeDocument/2006/relationships/image" Target="../media/image3.png"/><Relationship Id="rId5" Type="http://schemas.microsoft.com/office/2007/relationships/media" Target="../media/media14.m4a"/><Relationship Id="rId15" Type="http://schemas.microsoft.com/office/2007/relationships/media" Target="../media/media1.m4a"/><Relationship Id="rId23" Type="http://schemas.openxmlformats.org/officeDocument/2006/relationships/image" Target="../media/image2.png"/><Relationship Id="rId10" Type="http://schemas.openxmlformats.org/officeDocument/2006/relationships/audio" Target="../media/media31.m4a"/><Relationship Id="rId19" Type="http://schemas.microsoft.com/office/2007/relationships/media" Target="../media/media34.m4a"/><Relationship Id="rId4" Type="http://schemas.openxmlformats.org/officeDocument/2006/relationships/audio" Target="../media/media13.m4a"/><Relationship Id="rId9" Type="http://schemas.microsoft.com/office/2007/relationships/media" Target="../media/media31.m4a"/><Relationship Id="rId14" Type="http://schemas.openxmlformats.org/officeDocument/2006/relationships/audio" Target="../media/media33.m4a"/><Relationship Id="rId2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6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20.m4a"/><Relationship Id="rId7" Type="http://schemas.microsoft.com/office/2007/relationships/media" Target="../media/media36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19.m4a"/><Relationship Id="rId16" Type="http://schemas.openxmlformats.org/officeDocument/2006/relationships/image" Target="../media/image5.png"/><Relationship Id="rId1" Type="http://schemas.microsoft.com/office/2007/relationships/media" Target="../media/media19.m4a"/><Relationship Id="rId6" Type="http://schemas.openxmlformats.org/officeDocument/2006/relationships/audio" Target="../media/media35.m4a"/><Relationship Id="rId11" Type="http://schemas.microsoft.com/office/2007/relationships/media" Target="../media/media6.m4a"/><Relationship Id="rId5" Type="http://schemas.microsoft.com/office/2007/relationships/media" Target="../media/media35.m4a"/><Relationship Id="rId15" Type="http://schemas.openxmlformats.org/officeDocument/2006/relationships/image" Target="../media/image4.jpg"/><Relationship Id="rId10" Type="http://schemas.openxmlformats.org/officeDocument/2006/relationships/audio" Target="../media/media1.m4a"/><Relationship Id="rId4" Type="http://schemas.openxmlformats.org/officeDocument/2006/relationships/audio" Target="../media/media20.m4a"/><Relationship Id="rId9" Type="http://schemas.microsoft.com/office/2007/relationships/media" Target="../media/media1.m4a"/><Relationship Id="rId1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35.m4a"/><Relationship Id="rId7" Type="http://schemas.microsoft.com/office/2007/relationships/media" Target="../media/media1.m4a"/><Relationship Id="rId12" Type="http://schemas.openxmlformats.org/officeDocument/2006/relationships/audio" Target="../media/media38.m4a"/><Relationship Id="rId17" Type="http://schemas.openxmlformats.org/officeDocument/2006/relationships/image" Target="../media/image2.png"/><Relationship Id="rId2" Type="http://schemas.openxmlformats.org/officeDocument/2006/relationships/audio" Target="../media/media19.m4a"/><Relationship Id="rId16" Type="http://schemas.openxmlformats.org/officeDocument/2006/relationships/image" Target="../media/image5.png"/><Relationship Id="rId1" Type="http://schemas.microsoft.com/office/2007/relationships/media" Target="../media/media19.m4a"/><Relationship Id="rId6" Type="http://schemas.openxmlformats.org/officeDocument/2006/relationships/audio" Target="../media/media37.m4a"/><Relationship Id="rId11" Type="http://schemas.microsoft.com/office/2007/relationships/media" Target="../media/media38.m4a"/><Relationship Id="rId5" Type="http://schemas.microsoft.com/office/2007/relationships/media" Target="../media/media37.m4a"/><Relationship Id="rId15" Type="http://schemas.openxmlformats.org/officeDocument/2006/relationships/image" Target="../media/image4.jpg"/><Relationship Id="rId10" Type="http://schemas.openxmlformats.org/officeDocument/2006/relationships/audio" Target="../media/media6.m4a"/><Relationship Id="rId4" Type="http://schemas.openxmlformats.org/officeDocument/2006/relationships/audio" Target="../media/media35.m4a"/><Relationship Id="rId9" Type="http://schemas.microsoft.com/office/2007/relationships/media" Target="../media/media6.m4a"/><Relationship Id="rId1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D5AFE9D-513B-4153-B843-4A360AEC9D2F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B3B09B-35D6-1080-6B12-F1FBB56D18EA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DBFB26A5-964D-7C8D-9F19-0659FC837D53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7224" y="1161960"/>
            <a:ext cx="2168545" cy="1255473"/>
            <a:chOff x="-1549678" y="1609700"/>
            <a:chExt cx="1549678" cy="125547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Division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81338"/>
              <a:ext cx="154967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деление</a:t>
              </a:r>
              <a:endParaRPr lang="de-DE" altLang="de-DE" sz="2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delenie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72346" y="4538213"/>
            <a:ext cx="2081462" cy="1221814"/>
            <a:chOff x="-2279366" y="1582890"/>
            <a:chExt cx="2183314" cy="122181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2276121" y="1582890"/>
              <a:ext cx="2180068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Quotient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2279366" y="2120869"/>
              <a:ext cx="218331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частно</a:t>
              </a:r>
              <a:endParaRPr lang="de-DE" altLang="de-DE" sz="32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chastno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23529" y="4538213"/>
            <a:ext cx="2105754" cy="1195005"/>
            <a:chOff x="-1549679" y="1609700"/>
            <a:chExt cx="1773279" cy="119500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Dividend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делимо</a:t>
              </a:r>
              <a:endParaRPr lang="de-DE" altLang="de-DE" sz="2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delimo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28642" y="4538213"/>
            <a:ext cx="2204802" cy="1195005"/>
            <a:chOff x="-1549677" y="1609700"/>
            <a:chExt cx="1465282" cy="1195005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549677" y="1609700"/>
              <a:ext cx="14652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Divisor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549674" y="2120870"/>
              <a:ext cx="146527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делител</a:t>
              </a:r>
              <a:endParaRPr lang="de-DE" altLang="de-DE" sz="28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delitel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hteck 108">
            <a:extLst>
              <a:ext uri="{FF2B5EF4-FFF2-40B4-BE49-F238E27FC236}">
                <a16:creationId xmlns:a16="http://schemas.microsoft.com/office/drawing/2014/main" id="{2D495E0E-3E5B-A10C-0148-6170BE9F405D}"/>
              </a:ext>
            </a:extLst>
          </p:cNvPr>
          <p:cNvSpPr/>
          <p:nvPr/>
        </p:nvSpPr>
        <p:spPr>
          <a:xfrm>
            <a:off x="4319667" y="-4803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деление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884658" y="3843774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3094593" y="3066227"/>
            <a:ext cx="48195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b="1" dirty="0">
                <a:latin typeface="Comic Sans MS" panose="030F0902030302020204" pitchFamily="66" charset="0"/>
              </a:rPr>
              <a:t>  :  </a:t>
            </a:r>
            <a:r>
              <a:rPr lang="de-DE" sz="4400" b="1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33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192A5BCC-8FFF-D355-8E83-D39D3457D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34" name="Audio Recording 16.01.2023, 18:55:56">
            <a:hlinkClick r:id="" action="ppaction://media"/>
            <a:extLst>
              <a:ext uri="{FF2B5EF4-FFF2-40B4-BE49-F238E27FC236}">
                <a16:creationId xmlns:a16="http://schemas.microsoft.com/office/drawing/2014/main" id="{AB18319C-27AB-EC80-0169-785E82900B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97668" y="1183245"/>
            <a:ext cx="468000" cy="468000"/>
          </a:xfrm>
          <a:prstGeom prst="rect">
            <a:avLst/>
          </a:prstGeom>
        </p:spPr>
      </p:pic>
      <p:pic>
        <p:nvPicPr>
          <p:cNvPr id="35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6D61E0DB-465F-58A7-B9BA-FDD36E5ED9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8254" y="4550354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4954B631-8ECF-C502-5E61-8462B1F9A6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536524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985A548F-7677-3175-1C9A-33C824353DF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536524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2F777BD-127F-0823-8762-488262A0663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6626683" y="497904"/>
            <a:ext cx="360000" cy="36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8D2AAC-4ACF-6770-EB5A-BBEB20F6253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697668" y="1841515"/>
            <a:ext cx="468000" cy="468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17776F-4EFB-9F6E-3C14-C515E944CC6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2838349" y="5157301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11FF2B-F704-B148-6C81-FC2996AEA4B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5904286" y="5157300"/>
            <a:ext cx="468000" cy="468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9861E8-7186-731C-11E1-EE53FBCA1E5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biLevel thresh="25000"/>
          </a:blip>
          <a:stretch>
            <a:fillRect/>
          </a:stretch>
        </p:blipFill>
        <p:spPr>
          <a:xfrm>
            <a:off x="8837124" y="515730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48504" y="2843500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omic Sans MS"/>
                <a:cs typeface="Comic Sans MS"/>
              </a:rPr>
              <a:t>Fünfundsiebzig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gleich fünfzehn.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2040" y="1176161"/>
            <a:ext cx="2525804" cy="1224001"/>
            <a:chOff x="-1549679" y="1619556"/>
            <a:chExt cx="1614657" cy="1051253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614656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</a:t>
              </a:r>
              <a:r>
                <a:rPr lang="de-DE" sz="2000" dirty="0" err="1">
                  <a:latin typeface="Comic Sans MS" panose="030F0902030302020204" pitchFamily="66" charset="0"/>
                </a:rPr>
                <a:t>Geteiltaufgabe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614657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Задача за деление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zadacha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za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delenie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51"/>
            <a:ext cx="2528443" cy="1213594"/>
            <a:chOff x="-1549677" y="1609700"/>
            <a:chExt cx="1523360" cy="1171010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523360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6" y="2120870"/>
              <a:ext cx="1523358" cy="65984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уравнение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uravnenie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40"/>
            <a:ext cx="2521853" cy="1195557"/>
            <a:chOff x="-1549680" y="1609700"/>
            <a:chExt cx="1519385" cy="1026823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519385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513782" cy="587322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Начин на решение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nachin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na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reshenie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4032194" y="4438470"/>
            <a:ext cx="3306606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Седемдесет и пет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делено на </a:t>
            </a:r>
            <a:r>
              <a:rPr lang="bg-BG" altLang="de-DE" sz="2000" dirty="0">
                <a:solidFill>
                  <a:srgbClr val="00B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пет</a:t>
            </a:r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е равно на петнадесет.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sedemdeset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deleno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ravno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petnadeset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15590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dirty="0">
                <a:latin typeface="Comic Sans MS" panose="030F0902030302020204" pitchFamily="66" charset="0"/>
              </a:rPr>
              <a:t>  :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3E8BB4"/>
                </a:solidFill>
                <a:latin typeface="Comic Sans MS" panose="030F0902030302020204" pitchFamily="66" charset="0"/>
              </a:rPr>
              <a:t>15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E937D70-3606-6B30-3FE3-72DBCC3636C8}"/>
              </a:ext>
            </a:extLst>
          </p:cNvPr>
          <p:cNvGrpSpPr/>
          <p:nvPr/>
        </p:nvGrpSpPr>
        <p:grpSpPr>
          <a:xfrm>
            <a:off x="564407" y="2843500"/>
            <a:ext cx="2496972" cy="471685"/>
            <a:chOff x="564407" y="2843500"/>
            <a:chExt cx="2496972" cy="471685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0FA1CD7-995A-6B3D-AC4F-AE1E78192008}"/>
                </a:ext>
              </a:extLst>
            </p:cNvPr>
            <p:cNvSpPr txBox="1"/>
            <p:nvPr/>
          </p:nvSpPr>
          <p:spPr>
            <a:xfrm>
              <a:off x="564407" y="2853520"/>
              <a:ext cx="2496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75  </a:t>
              </a:r>
              <a:r>
                <a:rPr lang="de-DE" sz="2400" b="1" dirty="0">
                  <a:latin typeface="Comic Sans MS" panose="030F0902030302020204" pitchFamily="66" charset="0"/>
                  <a:sym typeface="Wingdings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5 = 15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7118089-8141-C522-DAD0-E013ADFE7FA8}"/>
                </a:ext>
              </a:extLst>
            </p:cNvPr>
            <p:cNvSpPr txBox="1"/>
            <p:nvPr/>
          </p:nvSpPr>
          <p:spPr>
            <a:xfrm>
              <a:off x="1021230" y="2843500"/>
              <a:ext cx="366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: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pic>
        <p:nvPicPr>
          <p:cNvPr id="18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E788AAD9-0211-D97A-8A7C-38C2FD5B9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7494" y="1165154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8:57:17">
            <a:hlinkClick r:id="" action="ppaction://media"/>
            <a:extLst>
              <a:ext uri="{FF2B5EF4-FFF2-40B4-BE49-F238E27FC236}">
                <a16:creationId xmlns:a16="http://schemas.microsoft.com/office/drawing/2014/main" id="{B4B4425F-D937-F442-DB74-AD0404D5B1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8082" y="2745237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D007B716-58D8-F10E-A7FE-321F077636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3409282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16BEC0AF-3E31-2339-EE66-BB4EB522FE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5002278"/>
            <a:ext cx="468000" cy="46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22AD0B6-9576-732F-8C2D-B2F4E208A6E4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2" name="Rechteck 108">
            <a:extLst>
              <a:ext uri="{FF2B5EF4-FFF2-40B4-BE49-F238E27FC236}">
                <a16:creationId xmlns:a16="http://schemas.microsoft.com/office/drawing/2014/main" id="{D1E93080-0FC8-4E42-6663-944D0BA220C4}"/>
              </a:ext>
            </a:extLst>
          </p:cNvPr>
          <p:cNvSpPr/>
          <p:nvPr/>
        </p:nvSpPr>
        <p:spPr>
          <a:xfrm>
            <a:off x="4319667" y="-4803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деление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6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C750DCBC-C384-750F-3545-46FA9700477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22AF75-C1B2-C755-05DB-9FDA3EA32BF8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6626683" y="497904"/>
            <a:ext cx="360000" cy="360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D3EEBB-3590-3D37-1337-F1E8C8EF783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31616" y="1820491"/>
            <a:ext cx="468000" cy="468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20990E-E53E-8C41-89A3-5CBBBBCD7F5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57398" y="4029927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AE09F0F-0A58-ED36-9C39-FEE6420FC87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57398" y="5629229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1CF011-6B48-8631-5204-61350AEE62FB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70800" y="430266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3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392000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3558258" cy="1224501"/>
            <a:chOff x="-1549678" y="1580204"/>
            <a:chExt cx="1469349" cy="122450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46934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schrittweise Dividieren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469345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Деление стъпка по стъпка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delenie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stupka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po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stupka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846074"/>
            <a:ext cx="3070057" cy="16607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Разлагам задачата на две задачи за деление.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Razlagam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zadachata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na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dve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zadachi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delenie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.]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D7824B0-1920-3219-97B8-F9F996031211}"/>
              </a:ext>
            </a:extLst>
          </p:cNvPr>
          <p:cNvGrpSpPr/>
          <p:nvPr/>
        </p:nvGrpSpPr>
        <p:grpSpPr>
          <a:xfrm>
            <a:off x="5768812" y="4411356"/>
            <a:ext cx="3655808" cy="1309563"/>
            <a:chOff x="5768812" y="4411356"/>
            <a:chExt cx="3655808" cy="1309563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A9F3CEE-AF89-9275-4140-51B0B6AD14B9}"/>
                </a:ext>
              </a:extLst>
            </p:cNvPr>
            <p:cNvSpPr txBox="1"/>
            <p:nvPr/>
          </p:nvSpPr>
          <p:spPr>
            <a:xfrm>
              <a:off x="5805678" y="5259254"/>
              <a:ext cx="225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Calibri" panose="020F0502020204030204" pitchFamily="34" charset="0"/>
                  <a:cs typeface="Comic Sans MS"/>
                </a:rPr>
                <a:t>25 </a:t>
              </a:r>
              <a:r>
                <a:rPr lang="de-DE" altLang="de-DE" sz="2400" b="1" dirty="0">
                  <a:latin typeface="Comic Sans MS"/>
                  <a:ea typeface="Calibri" panose="020F0502020204030204" pitchFamily="34" charset="0"/>
                  <a:cs typeface="Comic Sans MS"/>
                </a:rPr>
                <a:t>:</a:t>
              </a:r>
              <a:r>
                <a:rPr lang="de-DE" altLang="de-DE" sz="2400" b="1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16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5 </a:t>
              </a:r>
              <a:r>
                <a:rPr lang="de-DE" altLang="de-DE" sz="2400" dirty="0">
                  <a:latin typeface="Comic Sans MS"/>
                  <a:ea typeface="Wingdings"/>
                  <a:cs typeface="Comic Sans MS"/>
                  <a:sym typeface="Wingdings"/>
                </a:rPr>
                <a:t>=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25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5768812" y="4411356"/>
              <a:ext cx="3655808" cy="87921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75 : 15 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+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25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35</a:t>
              </a:r>
              <a:endParaRPr lang="de-DE" altLang="de-DE" sz="20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0ECF477-C766-BFF8-E207-73E0D849615B}"/>
                </a:ext>
              </a:extLst>
            </p:cNvPr>
            <p:cNvSpPr txBox="1"/>
            <p:nvPr/>
          </p:nvSpPr>
          <p:spPr>
            <a:xfrm>
              <a:off x="5809126" y="4864280"/>
              <a:ext cx="2355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50 </a:t>
              </a:r>
              <a:r>
                <a:rPr lang="de-DE" altLang="de-DE" sz="2400" b="1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de-DE" altLang="de-DE" sz="16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de-DE" altLang="de-DE" sz="2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</a:t>
              </a:r>
              <a:endParaRPr lang="de-DE" altLang="de-DE" sz="2400" u="sng" dirty="0">
                <a:solidFill>
                  <a:srgbClr val="000000"/>
                </a:solidFill>
                <a:latin typeface="Comic Sans MS"/>
                <a:ea typeface="Calibri" panose="020F0502020204030204" pitchFamily="34" charset="0"/>
                <a:cs typeface="Comic Sans MS"/>
              </a:endParaRPr>
            </a:p>
          </p:txBody>
        </p: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9AE7F484-87C9-9BC1-D455-3247A312AD85}"/>
                </a:ext>
              </a:extLst>
            </p:cNvPr>
            <p:cNvCxnSpPr>
              <a:cxnSpLocks/>
              <a:stCxn id="59" idx="1"/>
              <a:endCxn id="59" idx="3"/>
            </p:cNvCxnSpPr>
            <p:nvPr/>
          </p:nvCxnSpPr>
          <p:spPr>
            <a:xfrm>
              <a:off x="5768812" y="4850965"/>
              <a:ext cx="3655808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2C40DB1-896B-86E6-5E62-0D1080D85AF6}"/>
              </a:ext>
            </a:extLst>
          </p:cNvPr>
          <p:cNvGrpSpPr>
            <a:grpSpLocks noChangeAspect="1"/>
          </p:cNvGrpSpPr>
          <p:nvPr/>
        </p:nvGrpSpPr>
        <p:grpSpPr>
          <a:xfrm>
            <a:off x="6244483" y="1532055"/>
            <a:ext cx="2473266" cy="2463247"/>
            <a:chOff x="6386254" y="1796856"/>
            <a:chExt cx="1966052" cy="195808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15374" y="1801971"/>
              <a:ext cx="1914898" cy="1925948"/>
            </a:xfrm>
            <a:prstGeom prst="rect">
              <a:avLst/>
            </a:prstGeom>
          </p:spPr>
        </p:pic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E5166C08-0818-D6DE-3594-9C4C1F903B7C}"/>
                </a:ext>
              </a:extLst>
            </p:cNvPr>
            <p:cNvSpPr/>
            <p:nvPr/>
          </p:nvSpPr>
          <p:spPr>
            <a:xfrm>
              <a:off x="6418713" y="1796856"/>
              <a:ext cx="1911559" cy="954837"/>
            </a:xfrm>
            <a:prstGeom prst="roundRect">
              <a:avLst>
                <a:gd name="adj" fmla="val 1290"/>
              </a:avLst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L-Form 21">
              <a:extLst>
                <a:ext uri="{FF2B5EF4-FFF2-40B4-BE49-F238E27FC236}">
                  <a16:creationId xmlns:a16="http://schemas.microsoft.com/office/drawing/2014/main" id="{3C70E2DA-9F5C-4D30-2C22-3740C6D704F3}"/>
                </a:ext>
              </a:extLst>
            </p:cNvPr>
            <p:cNvSpPr/>
            <p:nvPr/>
          </p:nvSpPr>
          <p:spPr>
            <a:xfrm flipH="1">
              <a:off x="6386254" y="3170169"/>
              <a:ext cx="1966052" cy="584775"/>
            </a:xfrm>
            <a:prstGeom prst="corner">
              <a:avLst>
                <a:gd name="adj1" fmla="val 69726"/>
                <a:gd name="adj2" fmla="val 168689"/>
              </a:avLst>
            </a:prstGeom>
            <a:solidFill>
              <a:schemeClr val="bg1">
                <a:lumMod val="65000"/>
                <a:alpha val="60000"/>
              </a:schemeClr>
            </a:solidFill>
            <a:ln>
              <a:solidFill>
                <a:srgbClr val="9D9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L-Form 22">
              <a:extLst>
                <a:ext uri="{FF2B5EF4-FFF2-40B4-BE49-F238E27FC236}">
                  <a16:creationId xmlns:a16="http://schemas.microsoft.com/office/drawing/2014/main" id="{6B190091-25FD-7C32-6A94-E2920016C4E9}"/>
                </a:ext>
              </a:extLst>
            </p:cNvPr>
            <p:cNvSpPr/>
            <p:nvPr/>
          </p:nvSpPr>
          <p:spPr>
            <a:xfrm flipV="1">
              <a:off x="6415374" y="2778718"/>
              <a:ext cx="1914898" cy="571000"/>
            </a:xfrm>
            <a:prstGeom prst="corner">
              <a:avLst>
                <a:gd name="adj1" fmla="val 69726"/>
                <a:gd name="adj2" fmla="val 163951"/>
              </a:avLst>
            </a:prstGeom>
            <a:noFill/>
            <a:ln w="38100" cap="rnd">
              <a:solidFill>
                <a:srgbClr val="92D05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25075" y="1298055"/>
            <a:ext cx="468000" cy="468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BFFF9BE-9B8F-C924-94A8-83107C2633B5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2" name="Rechteck 108">
            <a:extLst>
              <a:ext uri="{FF2B5EF4-FFF2-40B4-BE49-F238E27FC236}">
                <a16:creationId xmlns:a16="http://schemas.microsoft.com/office/drawing/2014/main" id="{6819051F-684E-C3D3-C7DD-FC7C01FFE598}"/>
              </a:ext>
            </a:extLst>
          </p:cNvPr>
          <p:cNvSpPr/>
          <p:nvPr/>
        </p:nvSpPr>
        <p:spPr>
          <a:xfrm>
            <a:off x="4319667" y="-4803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деление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4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F8D998C8-7C62-1CFA-8CD0-BA5E6403F4D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45737BE-441F-FF4B-F9DA-F57FBF33F77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626683" y="497904"/>
            <a:ext cx="360000" cy="36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EFA167-4166-3EAF-7852-3CA128C66B3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225075" y="1909790"/>
            <a:ext cx="468000" cy="468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F515A6-3974-BF31-CD4B-10D1B0902501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63820" y="532594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4921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3541416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D5AFE9D-513B-4153-B843-4A360AEC9D2F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B3B09B-35D6-1080-6B12-F1FBB56D18EA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DBFB26A5-964D-7C8D-9F19-0659FC837D53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7224" y="1161960"/>
            <a:ext cx="2839029" cy="1255473"/>
            <a:chOff x="-1549678" y="1609700"/>
            <a:chExt cx="2028817" cy="125547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202881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Division mit Rest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81338"/>
              <a:ext cx="202881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Деление с остатък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[Delenie s ostatuk]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72346" y="4538213"/>
            <a:ext cx="2081462" cy="1221814"/>
            <a:chOff x="-2279366" y="1582890"/>
            <a:chExt cx="2183314" cy="122181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2276121" y="1582890"/>
              <a:ext cx="2180068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Quotient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2279366" y="2120869"/>
              <a:ext cx="218331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частно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chastno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23529" y="4538213"/>
            <a:ext cx="2105754" cy="1195005"/>
            <a:chOff x="-1549679" y="1609700"/>
            <a:chExt cx="1773279" cy="119500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Dividend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делимо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Delimo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28642" y="4538213"/>
            <a:ext cx="2204802" cy="1195005"/>
            <a:chOff x="-1549677" y="1609700"/>
            <a:chExt cx="1465282" cy="1195005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549677" y="1609700"/>
              <a:ext cx="14652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Divisor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549674" y="2120870"/>
              <a:ext cx="146527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делител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[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delitel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]</a:t>
              </a:r>
            </a:p>
          </p:txBody>
        </p:sp>
      </p:grp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731040" y="3844498"/>
            <a:ext cx="0" cy="647431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3094593" y="3066227"/>
            <a:ext cx="48195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b="1" dirty="0">
                <a:latin typeface="Comic Sans MS" panose="030F0902030302020204" pitchFamily="66" charset="0"/>
              </a:rPr>
              <a:t>   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15  </a:t>
            </a:r>
            <a:r>
              <a:rPr lang="de-DE" sz="4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96187C3-461A-01FC-B5D8-79BD7611AE4E}"/>
              </a:ext>
            </a:extLst>
          </p:cNvPr>
          <p:cNvSpPr txBox="1"/>
          <p:nvPr/>
        </p:nvSpPr>
        <p:spPr>
          <a:xfrm>
            <a:off x="4010243" y="3049359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35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6D61E0DB-465F-58A7-B9BA-FDD36E5ED9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8254" y="4550354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4954B631-8ECF-C502-5E61-8462B1F9A6D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536524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985A548F-7677-3175-1C9A-33C824353D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536524"/>
            <a:ext cx="468000" cy="468000"/>
          </a:xfrm>
          <a:prstGeom prst="rect">
            <a:avLst/>
          </a:prstGeom>
        </p:spPr>
      </p:pic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0DF70A5-4C77-1036-672C-5DD3536BAE6D}"/>
              </a:ext>
            </a:extLst>
          </p:cNvPr>
          <p:cNvSpPr/>
          <p:nvPr/>
        </p:nvSpPr>
        <p:spPr>
          <a:xfrm>
            <a:off x="6690249" y="1302041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737DDB-9BB2-81E3-C757-13DE58D0E1AE}"/>
              </a:ext>
            </a:extLst>
          </p:cNvPr>
          <p:cNvGrpSpPr/>
          <p:nvPr/>
        </p:nvGrpSpPr>
        <p:grpSpPr>
          <a:xfrm>
            <a:off x="6843484" y="1428847"/>
            <a:ext cx="2105754" cy="1195005"/>
            <a:chOff x="-1549679" y="1609700"/>
            <a:chExt cx="1773279" cy="1195005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74281AD-A3A8-A414-9635-CC9B2CC356D0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Rest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44909B7-B152-3B82-3EE7-3815695AC453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остатък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[ostatuk]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5D29312-283A-AADC-B1C5-EAF6CAB3EF88}"/>
              </a:ext>
            </a:extLst>
          </p:cNvPr>
          <p:cNvCxnSpPr>
            <a:cxnSpLocks/>
          </p:cNvCxnSpPr>
          <p:nvPr/>
        </p:nvCxnSpPr>
        <p:spPr>
          <a:xfrm flipH="1">
            <a:off x="7067377" y="2677711"/>
            <a:ext cx="92146" cy="41173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34501B-1FD2-43BE-35DE-7E7D24FCDA7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3362398" y="1875534"/>
            <a:ext cx="406400" cy="4064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EE8B38-AD2D-A3B2-9F27-991B0278A6C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9059015" y="2103918"/>
            <a:ext cx="406400" cy="4064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BD1CAC7-3048-A8E8-D7A1-622723E1C36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2839054" y="5203990"/>
            <a:ext cx="406400" cy="4064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24E66EA-5E83-A2FA-4077-300CF759777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5902019" y="5203117"/>
            <a:ext cx="406400" cy="4064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F407FD1-B54F-3A74-7B5F-6309620982D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8837124" y="5225953"/>
            <a:ext cx="406400" cy="4064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696F8A0-6B24-8C34-D886-61048C58BBD5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3" name="Rechteck 108">
            <a:extLst>
              <a:ext uri="{FF2B5EF4-FFF2-40B4-BE49-F238E27FC236}">
                <a16:creationId xmlns:a16="http://schemas.microsoft.com/office/drawing/2014/main" id="{3A6E5613-5385-33EC-B889-06DF1876EE94}"/>
              </a:ext>
            </a:extLst>
          </p:cNvPr>
          <p:cNvSpPr/>
          <p:nvPr/>
        </p:nvSpPr>
        <p:spPr>
          <a:xfrm>
            <a:off x="4319667" y="-4803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деление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AA2F6174-AF65-CEDA-F1C0-C24E1562179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A2EDB3A-C05C-614D-FBE9-C738E4CF29B3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626683" y="497904"/>
            <a:ext cx="360000" cy="360000"/>
          </a:xfrm>
          <a:prstGeom prst="rect">
            <a:avLst/>
          </a:prstGeom>
        </p:spPr>
      </p:pic>
      <p:pic>
        <p:nvPicPr>
          <p:cNvPr id="4" name="Audio Recording 21.07.2023, 18:35:51">
            <a:hlinkClick r:id="" action="ppaction://media"/>
            <a:extLst>
              <a:ext uri="{FF2B5EF4-FFF2-40B4-BE49-F238E27FC236}">
                <a16:creationId xmlns:a16="http://schemas.microsoft.com/office/drawing/2014/main" id="{E111DB34-833A-7491-37AA-10ED7E02D9BF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44591" y="1182184"/>
            <a:ext cx="468000" cy="468000"/>
          </a:xfrm>
          <a:prstGeom prst="rect">
            <a:avLst/>
          </a:prstGeom>
        </p:spPr>
      </p:pic>
      <p:pic>
        <p:nvPicPr>
          <p:cNvPr id="13" name="Audio Recording 21.07.2023, 18:36:14">
            <a:hlinkClick r:id="" action="ppaction://media"/>
            <a:extLst>
              <a:ext uri="{FF2B5EF4-FFF2-40B4-BE49-F238E27FC236}">
                <a16:creationId xmlns:a16="http://schemas.microsoft.com/office/drawing/2014/main" id="{06369D2F-4651-3E8B-2E24-8F15FF64FF68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09524" y="1433967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83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48503" y="2843500"/>
            <a:ext cx="2641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omic Sans MS"/>
                <a:cs typeface="Comic Sans MS"/>
              </a:rPr>
              <a:t>Achtundsiebzig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ist gleich </a:t>
            </a:r>
            <a:r>
              <a:rPr lang="de-DE" dirty="0">
                <a:solidFill>
                  <a:srgbClr val="3E8BB4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</a:t>
            </a:r>
            <a:r>
              <a:rPr lang="de-DE" dirty="0">
                <a:solidFill>
                  <a:srgbClr val="00B0F0"/>
                </a:solidFill>
                <a:latin typeface="Comic Sans MS"/>
                <a:cs typeface="Comic Sans MS"/>
              </a:rPr>
              <a:t>Rest 3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2040" y="1176162"/>
            <a:ext cx="2525804" cy="1224001"/>
            <a:chOff x="-1549679" y="1619556"/>
            <a:chExt cx="1614657" cy="1051253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614656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</a:t>
              </a:r>
              <a:r>
                <a:rPr lang="de-DE" sz="2000" dirty="0" err="1">
                  <a:latin typeface="Comic Sans MS" panose="030F0902030302020204" pitchFamily="66" charset="0"/>
                </a:rPr>
                <a:t>Geteiltaufgabe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614657" cy="587323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Задача за деление</a:t>
              </a:r>
              <a:endParaRPr lang="de-DE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 rtl="0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cs typeface="Calibri" panose="020F0502020204030204" pitchFamily="34" charset="0"/>
                </a:rPr>
                <a:t>zadacha za delenie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51"/>
            <a:ext cx="2528443" cy="1067058"/>
            <a:chOff x="-1549677" y="1609700"/>
            <a:chExt cx="1523360" cy="1029616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523360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6" y="2120870"/>
              <a:ext cx="1523358" cy="518446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уравнение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kumimoji="0" 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Calibri" panose="020F0502020204030204" pitchFamily="34" charset="0"/>
                </a:rPr>
                <a:t>uravnenie</a:t>
              </a:r>
              <a:r>
                <a:rPr kumimoji="0" lang="de-DE" alt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C0FA1CD7-995A-6B3D-AC4F-AE1E78192008}"/>
              </a:ext>
            </a:extLst>
          </p:cNvPr>
          <p:cNvSpPr txBox="1"/>
          <p:nvPr/>
        </p:nvSpPr>
        <p:spPr>
          <a:xfrm>
            <a:off x="683973" y="2843500"/>
            <a:ext cx="249697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78 </a:t>
            </a:r>
            <a:r>
              <a:rPr lang="de-DE" sz="2400" b="1" dirty="0">
                <a:latin typeface="Comic Sans MS" panose="030F0902030302020204" pitchFamily="66" charset="0"/>
                <a:sym typeface="Wingdings"/>
              </a:rPr>
              <a:t> </a:t>
            </a:r>
            <a:r>
              <a:rPr lang="de-DE" sz="2400" b="1" dirty="0">
                <a:latin typeface="Comic Sans MS" panose="030F0902030302020204" pitchFamily="66" charset="0"/>
              </a:rPr>
              <a:t>5 = 15 R3</a:t>
            </a:r>
          </a:p>
        </p:txBody>
      </p: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525845" y="4983041"/>
            <a:ext cx="2521853" cy="1049022"/>
            <a:chOff x="-1549680" y="1609700"/>
            <a:chExt cx="1519385" cy="900969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519385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513782" cy="46146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de-DE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Начин на решение </a:t>
              </a:r>
              <a:endParaRPr kumimoji="0" lang="de-DE" alt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altLang="de-DE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65000"/>
                    </a:prstClr>
                  </a:solidFill>
                  <a:effectLst/>
                  <a:uLnTx/>
                  <a:uFillTx/>
                  <a:latin typeface="Comic Sans MS" panose="030F0902030302020204" pitchFamily="66" charset="0"/>
                  <a:ea typeface="+mn-ea"/>
                  <a:cs typeface="Calibri" panose="020F0502020204030204" pitchFamily="34" charset="0"/>
                </a:rPr>
                <a:t>[nachin na reshenie]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3923838" y="4190659"/>
            <a:ext cx="3306606" cy="205150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solidFill>
                  <a:srgbClr val="FF0000"/>
                </a:solidFill>
              </a:rPr>
              <a:t>Седемдесет и осем </a:t>
            </a:r>
            <a:r>
              <a:rPr lang="bg-BG" altLang="de-DE" sz="2000" dirty="0"/>
              <a:t>делено на </a:t>
            </a:r>
            <a:r>
              <a:rPr lang="bg-BG" altLang="de-DE" sz="2000" dirty="0">
                <a:solidFill>
                  <a:srgbClr val="92D050"/>
                </a:solidFill>
              </a:rPr>
              <a:t>пет</a:t>
            </a:r>
            <a:r>
              <a:rPr lang="bg-BG" altLang="de-DE" sz="2000" dirty="0"/>
              <a:t> е равно на </a:t>
            </a:r>
            <a:r>
              <a:rPr lang="bg-BG" altLang="de-DE" sz="2000" dirty="0">
                <a:solidFill>
                  <a:srgbClr val="3E8BB4"/>
                </a:solidFill>
              </a:rPr>
              <a:t>петнадесет</a:t>
            </a:r>
            <a:r>
              <a:rPr lang="bg-BG" altLang="de-DE" sz="2000" dirty="0"/>
              <a:t> с </a:t>
            </a:r>
            <a:r>
              <a:rPr lang="bg-BG" altLang="de-DE" sz="2000" dirty="0">
                <a:solidFill>
                  <a:srgbClr val="00B0F0"/>
                </a:solidFill>
              </a:rPr>
              <a:t>остатък 3</a:t>
            </a:r>
            <a:r>
              <a:rPr lang="bg-BG" altLang="de-DE" sz="2000" dirty="0"/>
              <a:t>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20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[Sedemdeset i osem deleno na pet e ravno na petnadeset s ostatuk 3.]</a:t>
            </a:r>
            <a:endParaRPr lang="de-DE" altLang="de-DE" sz="20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785426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15590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47053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dirty="0">
                <a:latin typeface="Comic Sans MS" panose="030F0902030302020204" pitchFamily="66" charset="0"/>
              </a:rPr>
              <a:t>  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3E8BB4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</a:t>
            </a:r>
            <a:r>
              <a:rPr lang="de-DE" sz="4400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7DF64B-045A-1D15-D5EF-7FDA8858EBD1}"/>
              </a:ext>
            </a:extLst>
          </p:cNvPr>
          <p:cNvSpPr txBox="1"/>
          <p:nvPr/>
        </p:nvSpPr>
        <p:spPr>
          <a:xfrm>
            <a:off x="5186480" y="1275092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118089-8141-C522-DAD0-E013ADFE7FA8}"/>
              </a:ext>
            </a:extLst>
          </p:cNvPr>
          <p:cNvSpPr txBox="1"/>
          <p:nvPr/>
        </p:nvSpPr>
        <p:spPr>
          <a:xfrm>
            <a:off x="1352366" y="2828632"/>
            <a:ext cx="317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pic>
        <p:nvPicPr>
          <p:cNvPr id="18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E788AAD9-0211-D97A-8A7C-38C2FD5B9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7494" y="1165154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D007B716-58D8-F10E-A7FE-321F077636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3409282"/>
            <a:ext cx="468000" cy="468000"/>
          </a:xfrm>
          <a:prstGeom prst="rect">
            <a:avLst/>
          </a:prstGeom>
        </p:spPr>
      </p:pic>
      <p:pic>
        <p:nvPicPr>
          <p:cNvPr id="2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16BEC0AF-3E31-2339-EE66-BB4EB522FEF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9525" y="5002278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AC87BF-038C-84DE-6524-F8A6B2D2BBC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64496" y="5602576"/>
            <a:ext cx="406400" cy="4064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E23DF1-A3A5-FEE5-5786-7CDF82C3B65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58294" y="3997307"/>
            <a:ext cx="406400" cy="4064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0B76199-9EFD-37E6-F807-F85F7DE3616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3029766" y="1872086"/>
            <a:ext cx="406400" cy="4064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77BCFA-88B7-9FBE-777E-5CF65E4FD62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7025682" y="4711029"/>
            <a:ext cx="406400" cy="4064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0C10B807-BB7B-2887-8479-DD033E05AC9A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3" name="Rechteck 108">
            <a:extLst>
              <a:ext uri="{FF2B5EF4-FFF2-40B4-BE49-F238E27FC236}">
                <a16:creationId xmlns:a16="http://schemas.microsoft.com/office/drawing/2014/main" id="{86087C33-D56F-8C60-B5DD-0FB1DC42E2BC}"/>
              </a:ext>
            </a:extLst>
          </p:cNvPr>
          <p:cNvSpPr/>
          <p:nvPr/>
        </p:nvSpPr>
        <p:spPr>
          <a:xfrm>
            <a:off x="4319667" y="-4803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деление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7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F7F658F6-E9A0-5958-4EAD-E5FAE93B0FB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22805C-36D9-8FC5-61F4-0879FF4232EA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biLevel thresh="25000"/>
          </a:blip>
          <a:stretch>
            <a:fillRect/>
          </a:stretch>
        </p:blipFill>
        <p:spPr>
          <a:xfrm>
            <a:off x="6626683" y="497904"/>
            <a:ext cx="360000" cy="360000"/>
          </a:xfrm>
          <a:prstGeom prst="rect">
            <a:avLst/>
          </a:prstGeom>
        </p:spPr>
      </p:pic>
      <p:pic>
        <p:nvPicPr>
          <p:cNvPr id="6" name="Audio Recording 21.07.2023, 18:36:42">
            <a:hlinkClick r:id="" action="ppaction://media"/>
            <a:extLst>
              <a:ext uri="{FF2B5EF4-FFF2-40B4-BE49-F238E27FC236}">
                <a16:creationId xmlns:a16="http://schemas.microsoft.com/office/drawing/2014/main" id="{D55B703C-0939-3BEF-F256-6AD34469D267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432082" y="346915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270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4314371" cy="1224501"/>
            <a:chOff x="-1549678" y="1580204"/>
            <a:chExt cx="1781579" cy="122450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7815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schrittweise Dividieren mit Rest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781575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ea typeface="Calibri" panose="020F0502020204030204" pitchFamily="34" charset="0"/>
                  <a:cs typeface="Calibri" panose="020F0502020204030204" pitchFamily="34" charset="0"/>
                </a:rPr>
                <a:t>Деление с остатък по стъпки</a:t>
              </a:r>
              <a:endParaRPr lang="de-DE" altLang="de-DE" sz="20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[Delenie s ostatuk po stupki]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926458"/>
            <a:ext cx="3070057" cy="15956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Разлагам задачата на две задачи за деление.</a:t>
            </a:r>
            <a:endParaRPr lang="de-DE" altLang="de-D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[Razlagam zadachata na dve zadachi za delenie.]</a:t>
            </a:r>
          </a:p>
          <a:p>
            <a:pPr algn="ctr"/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1" y="4411356"/>
            <a:ext cx="38748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</a:t>
            </a:r>
            <a:r>
              <a:rPr lang="de-DE" altLang="de-DE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1" y="4850965"/>
            <a:ext cx="38748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7535" y="1245651"/>
            <a:ext cx="468000" cy="468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3192DF-AA0B-A59B-C5FA-4714C05D805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908334" y="1940590"/>
            <a:ext cx="406400" cy="4064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ACE1B64-4A03-08BA-8379-2233E948EA8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960055" y="5745012"/>
            <a:ext cx="406400" cy="4064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3E4542E-93C7-B84F-005F-71F0AE690D0B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18" name="Rechteck 108">
            <a:extLst>
              <a:ext uri="{FF2B5EF4-FFF2-40B4-BE49-F238E27FC236}">
                <a16:creationId xmlns:a16="http://schemas.microsoft.com/office/drawing/2014/main" id="{A396CDB5-EDCB-60E3-196F-B3231868F2E2}"/>
              </a:ext>
            </a:extLst>
          </p:cNvPr>
          <p:cNvSpPr/>
          <p:nvPr/>
        </p:nvSpPr>
        <p:spPr>
          <a:xfrm>
            <a:off x="4319667" y="-4803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деление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19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48DA8236-DA7A-B6C3-1FD3-B9A126478A7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36A7ED5-C38E-8493-9D42-DAD310E9D15C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626683" y="49790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361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4314371" cy="1224501"/>
            <a:chOff x="-1549678" y="1580204"/>
            <a:chExt cx="1781579" cy="1224501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7815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schrittweise Dividieren mit Rest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781575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g-BG" altLang="de-DE" sz="2000" dirty="0">
                  <a:ea typeface="Calibri" panose="020F0502020204030204" pitchFamily="34" charset="0"/>
                  <a:cs typeface="Calibri" panose="020F0502020204030204" pitchFamily="34" charset="0"/>
                </a:rPr>
                <a:t>Деление с остатък по стъпки</a:t>
              </a:r>
              <a:endParaRPr lang="de-DE" altLang="de-DE" sz="2000" dirty="0"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[Delenie s ostatuk po stupki]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950878" y="2967358"/>
            <a:ext cx="3525818" cy="14642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Achtundsiebzig kann nicht restlos durch fünf geteilt werden. Es bleibt ein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Rest </a:t>
            </a:r>
            <a:r>
              <a:rPr lang="de-DE" sz="2000" dirty="0">
                <a:latin typeface="Comic Sans MS" panose="030F0902030302020204" pitchFamily="66" charset="0"/>
              </a:rPr>
              <a:t>von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3</a:t>
            </a:r>
            <a:r>
              <a:rPr lang="de-DE" sz="2000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926458"/>
            <a:ext cx="3384119" cy="16607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Седемдесет и осем не може да се раздели на пет без остатък. Остава </a:t>
            </a:r>
            <a:r>
              <a:rPr lang="bg-BG" altLang="de-D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остатък 3</a:t>
            </a:r>
            <a:r>
              <a:rPr lang="bg-BG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[Sedemdeset i osem ne mozhe da se razdeli na pet bez ostatuk. Ostava ostatuk 3.]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1" y="4411356"/>
            <a:ext cx="38748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78    5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  </a:t>
            </a:r>
            <a:r>
              <a:rPr lang="de-DE" altLang="de-DE" sz="2400" b="1" dirty="0">
                <a:solidFill>
                  <a:srgbClr val="00B0F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R3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881399" y="2915781"/>
            <a:ext cx="3919238" cy="1495575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1" y="4850965"/>
            <a:ext cx="38748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696" y="4657249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3"/>
            <a:ext cx="3353509" cy="1694197"/>
          </a:xfrm>
          <a:prstGeom prst="wedgeRoundRectCallout">
            <a:avLst>
              <a:gd name="adj1" fmla="val -55808"/>
              <a:gd name="adj2" fmla="val -2539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7535" y="1245651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1CF28A6-50E7-AD14-EC61-083F8F96F33F}"/>
              </a:ext>
            </a:extLst>
          </p:cNvPr>
          <p:cNvSpPr/>
          <p:nvPr/>
        </p:nvSpPr>
        <p:spPr>
          <a:xfrm>
            <a:off x="7608943" y="5318581"/>
            <a:ext cx="595814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626EB9E0-C848-F06B-7A74-717C68187310}"/>
              </a:ext>
            </a:extLst>
          </p:cNvPr>
          <p:cNvSpPr/>
          <p:nvPr/>
        </p:nvSpPr>
        <p:spPr>
          <a:xfrm>
            <a:off x="7488527" y="3258147"/>
            <a:ext cx="716230" cy="213939"/>
          </a:xfrm>
          <a:prstGeom prst="roundRect">
            <a:avLst>
              <a:gd name="adj" fmla="val 1290"/>
            </a:avLst>
          </a:prstGeom>
          <a:solidFill>
            <a:srgbClr val="00B0F0">
              <a:alpha val="1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372959-51A1-51B5-0A80-47179D3A4F7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4931277" y="1940590"/>
            <a:ext cx="406400" cy="406400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1F07589-A28F-7B8F-0DBA-8E34EEABF82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908335" y="6214255"/>
            <a:ext cx="406400" cy="4064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76C9A812-C326-9D22-0B8A-951654AD49FE}"/>
              </a:ext>
            </a:extLst>
          </p:cNvPr>
          <p:cNvSpPr/>
          <p:nvPr/>
        </p:nvSpPr>
        <p:spPr>
          <a:xfrm>
            <a:off x="201216" y="172691"/>
            <a:ext cx="5147288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sp>
        <p:nvSpPr>
          <p:cNvPr id="21" name="Rechteck 108">
            <a:extLst>
              <a:ext uri="{FF2B5EF4-FFF2-40B4-BE49-F238E27FC236}">
                <a16:creationId xmlns:a16="http://schemas.microsoft.com/office/drawing/2014/main" id="{AC9D5074-D14A-BDA0-1594-98176DCEFAAA}"/>
              </a:ext>
            </a:extLst>
          </p:cNvPr>
          <p:cNvSpPr/>
          <p:nvPr/>
        </p:nvSpPr>
        <p:spPr>
          <a:xfrm>
            <a:off x="4319667" y="-4803"/>
            <a:ext cx="4105238" cy="90294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bg-BG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Полуписмено деление</a:t>
            </a:r>
            <a:r>
              <a:rPr lang="de-DE" sz="24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polupismeno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delenie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</a:rPr>
              <a:t>]</a:t>
            </a:r>
            <a:endParaRPr lang="de-DE" sz="2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</a:endParaRPr>
          </a:p>
        </p:txBody>
      </p:sp>
      <p:pic>
        <p:nvPicPr>
          <p:cNvPr id="25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88553FEC-32D3-AA0B-5FF8-8207C81D538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0936" y="265462"/>
            <a:ext cx="468000" cy="468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528006-3B7E-C06F-AE18-01CB0AAA103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biLevel thresh="25000"/>
          </a:blip>
          <a:stretch>
            <a:fillRect/>
          </a:stretch>
        </p:blipFill>
        <p:spPr>
          <a:xfrm>
            <a:off x="6626683" y="497904"/>
            <a:ext cx="360000" cy="360000"/>
          </a:xfrm>
          <a:prstGeom prst="rect">
            <a:avLst/>
          </a:prstGeom>
        </p:spPr>
      </p:pic>
      <p:pic>
        <p:nvPicPr>
          <p:cNvPr id="5" name="Audio Recording 21.07.2023, 18:37:14">
            <a:hlinkClick r:id="" action="ppaction://media"/>
            <a:extLst>
              <a:ext uri="{FF2B5EF4-FFF2-40B4-BE49-F238E27FC236}">
                <a16:creationId xmlns:a16="http://schemas.microsoft.com/office/drawing/2014/main" id="{B54EF3F8-4070-3F86-52C6-06E5495550C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70667" y="386864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84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480</Words>
  <Application>Microsoft Macintosh PowerPoint</Application>
  <PresentationFormat>A4-Papier (210 x 297 mm)</PresentationFormat>
  <Paragraphs>114</Paragraphs>
  <Slides>7</Slides>
  <Notes>3</Notes>
  <HiddenSlides>0</HiddenSlides>
  <MMClips>60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73</cp:revision>
  <cp:lastPrinted>2022-05-18T12:46:11Z</cp:lastPrinted>
  <dcterms:created xsi:type="dcterms:W3CDTF">2022-05-10T12:43:55Z</dcterms:created>
  <dcterms:modified xsi:type="dcterms:W3CDTF">2023-09-05T10:49:10Z</dcterms:modified>
</cp:coreProperties>
</file>