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5"/>
  </p:notesMasterIdLst>
  <p:sldIdLst>
    <p:sldId id="302" r:id="rId2"/>
    <p:sldId id="299" r:id="rId3"/>
    <p:sldId id="30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71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0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6D16D8-B51A-951B-8EA0-CA2A4BD7B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5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7.m4a"/><Relationship Id="rId7" Type="http://schemas.microsoft.com/office/2007/relationships/media" Target="../media/media8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BB6B320-3C0F-02A3-F5CF-531530CA682C}"/>
              </a:ext>
            </a:extLst>
          </p:cNvPr>
          <p:cNvSpPr/>
          <p:nvPr/>
        </p:nvSpPr>
        <p:spPr>
          <a:xfrm>
            <a:off x="4292444" y="1540043"/>
            <a:ext cx="5392977" cy="4295273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86EE94-75B5-356C-01A6-40A9AB19A0DC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C416D4-F3E6-F2CA-3929-863E57350D03}"/>
              </a:ext>
            </a:extLst>
          </p:cNvPr>
          <p:cNvSpPr/>
          <p:nvPr/>
        </p:nvSpPr>
        <p:spPr>
          <a:xfrm>
            <a:off x="4479807" y="-59874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prstClr val="black"/>
                </a:solidFill>
              </a:rPr>
              <a:t>عمليه الضرب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eamalih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9403911B-C7F5-E671-F5A4-310E56269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8204" y="191191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9:14:54">
            <a:hlinkClick r:id="" action="ppaction://media"/>
            <a:extLst>
              <a:ext uri="{FF2B5EF4-FFF2-40B4-BE49-F238E27FC236}">
                <a16:creationId xmlns:a16="http://schemas.microsoft.com/office/drawing/2014/main" id="{666CE160-FBB6-C50A-F083-EE95DC989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9643" y="2236625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1749600"/>
            <a:ext cx="4716000" cy="1620000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Beginne beim Zehner von der 1. Zahl: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2 </a:t>
            </a:r>
            <a:r>
              <a:rPr lang="de-DE" sz="1600" b="1" dirty="0">
                <a:latin typeface="Comic Sans MS" panose="030F0902030302020204" pitchFamily="66" charset="0"/>
              </a:rPr>
              <a:t>· </a:t>
            </a:r>
            <a:r>
              <a:rPr lang="de-DE" sz="1600" dirty="0">
                <a:latin typeface="Comic Sans MS" panose="030F0902030302020204" pitchFamily="66" charset="0"/>
                <a:sym typeface="Wingdings"/>
              </a:rPr>
              <a:t>6 = 12, </a:t>
            </a:r>
            <a:r>
              <a:rPr lang="de-DE" sz="1600" dirty="0">
                <a:latin typeface="Comic Sans MS" panose="030F0902030302020204" pitchFamily="66" charset="0"/>
              </a:rPr>
              <a:t>schreibe 2 und merke 1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2 </a:t>
            </a:r>
            <a:r>
              <a:rPr lang="de-DE" sz="1600" b="1" dirty="0">
                <a:latin typeface="Comic Sans MS" panose="030F0902030302020204" pitchFamily="66" charset="0"/>
              </a:rPr>
              <a:t>·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2 = 4, 1 gemerkt, schreibe 5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Rechne 2 </a:t>
            </a:r>
            <a:r>
              <a:rPr lang="de-DE" sz="1600" b="1" dirty="0">
                <a:latin typeface="Comic Sans MS"/>
                <a:ea typeface="Wingdings"/>
                <a:cs typeface="Comic Sans MS"/>
                <a:sym typeface="Wingdings"/>
              </a:rPr>
              <a:t>·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 3 = 6, schreibe 6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E97C613-2153-6FA8-C882-5FCD041E3CA4}"/>
              </a:ext>
            </a:extLst>
          </p:cNvPr>
          <p:cNvGrpSpPr/>
          <p:nvPr/>
        </p:nvGrpSpPr>
        <p:grpSpPr>
          <a:xfrm>
            <a:off x="4424400" y="3564000"/>
            <a:ext cx="4716000" cy="2121932"/>
            <a:chOff x="4424400" y="3564000"/>
            <a:chExt cx="4716000" cy="2121932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6A53A880-4285-B838-004F-2CF0633DEB43}"/>
                </a:ext>
              </a:extLst>
            </p:cNvPr>
            <p:cNvSpPr txBox="1"/>
            <p:nvPr/>
          </p:nvSpPr>
          <p:spPr>
            <a:xfrm>
              <a:off x="4424400" y="3564000"/>
              <a:ext cx="4716000" cy="2121932"/>
            </a:xfrm>
            <a:prstGeom prst="roundRect">
              <a:avLst>
                <a:gd name="adj" fmla="val 593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ابدأ بالعشرة من الرقم الأول:</a:t>
              </a:r>
            </a:p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 2 * 6 = 12 ، اكتب 2 وتذكر 1</a:t>
              </a:r>
            </a:p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 2 * 2 = 4 ، تذكر 1 ، اكتب 5</a:t>
              </a:r>
            </a:p>
            <a:p>
              <a:pPr algn="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 2 * 3 = 6 ، اكتب 6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abda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bialeashrat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min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alraqm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al‘aual</a:t>
              </a:r>
              <a:r>
                <a:rPr lang="ar-SY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:</a:t>
              </a:r>
              <a:endPara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endParaRPr>
            </a:p>
            <a:p>
              <a:pPr algn="r"/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ahsib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 * 6 = 12 ,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aktub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w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tathakar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</a:t>
              </a:r>
            </a:p>
            <a:p>
              <a:pPr algn="r"/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ahsib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 * 2 = 4 ,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tathkar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1 ,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aktub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5</a:t>
              </a:r>
            </a:p>
            <a:p>
              <a:pPr algn="r"/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ahsib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 * 3 = 6 ,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aktub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6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CB3D5CE-9508-6E83-B151-B2B23270D186}"/>
                </a:ext>
              </a:extLst>
            </p:cNvPr>
            <p:cNvSpPr txBox="1"/>
            <p:nvPr/>
          </p:nvSpPr>
          <p:spPr>
            <a:xfrm>
              <a:off x="6480450" y="4166121"/>
              <a:ext cx="302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Comic Sans MS" panose="030F0902030302020204" pitchFamily="66" charset="0"/>
                </a:rPr>
                <a:t>.</a:t>
              </a:r>
            </a:p>
          </p:txBody>
        </p:sp>
      </p:grpSp>
      <p:graphicFrame>
        <p:nvGraphicFramePr>
          <p:cNvPr id="9" name="Tabelle 6">
            <a:extLst>
              <a:ext uri="{FF2B5EF4-FFF2-40B4-BE49-F238E27FC236}">
                <a16:creationId xmlns:a16="http://schemas.microsoft.com/office/drawing/2014/main" id="{36008DF2-3F86-558D-9AD8-5D8F5763B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98905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E4E6D5D-353C-D881-649A-8262C70CF5F2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 flipH="1">
            <a:off x="3041855" y="2105555"/>
            <a:ext cx="1321271" cy="3794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A2346D2-EA6B-CDDD-B42E-DB59E78CFE71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F04C96C-4AA5-8AC0-4342-F094003536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80291" y="4523822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28B556-B84E-FB9C-04E6-AB080348F2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48326" y="23737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B8E7968-F5FD-2CC8-6AD4-B7A54CA8B205}"/>
              </a:ext>
            </a:extLst>
          </p:cNvPr>
          <p:cNvSpPr/>
          <p:nvPr/>
        </p:nvSpPr>
        <p:spPr>
          <a:xfrm>
            <a:off x="4292444" y="1540043"/>
            <a:ext cx="5392977" cy="4295273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444D3E-77AA-C03D-6211-3EF472B02AAF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7FFA9FD3-9BB7-082C-3B8C-20D47F50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55697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9B03782-409B-63DA-0E4B-AD7849D345E1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45EDA4-0DE4-EAB3-8294-F979420D8143}"/>
              </a:ext>
            </a:extLst>
          </p:cNvPr>
          <p:cNvCxnSpPr>
            <a:cxnSpLocks/>
          </p:cNvCxnSpPr>
          <p:nvPr/>
        </p:nvCxnSpPr>
        <p:spPr>
          <a:xfrm>
            <a:off x="808476" y="4770837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AB9840DB-FB8E-3ECD-4043-85CBFCA3A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444" y="211287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9:15:58">
            <a:hlinkClick r:id="" action="ppaction://media"/>
            <a:extLst>
              <a:ext uri="{FF2B5EF4-FFF2-40B4-BE49-F238E27FC236}">
                <a16:creationId xmlns:a16="http://schemas.microsoft.com/office/drawing/2014/main" id="{142E5C7D-CB9C-7C5B-1017-19A1526706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3078" y="2330817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398" y="1750928"/>
            <a:ext cx="4716000" cy="1617529"/>
          </a:xfrm>
          <a:prstGeom prst="roundRect">
            <a:avLst>
              <a:gd name="adj" fmla="val 7064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Mache weiter mit dem Einer von der 2. Zahl: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3 </a:t>
            </a:r>
            <a:r>
              <a:rPr lang="de-DE" sz="1600" b="1" dirty="0">
                <a:latin typeface="Comic Sans MS" panose="030F0902030302020204" pitchFamily="66" charset="0"/>
              </a:rPr>
              <a:t>· </a:t>
            </a:r>
            <a:r>
              <a:rPr lang="de-DE" sz="1600" dirty="0">
                <a:latin typeface="Comic Sans MS" panose="030F0902030302020204" pitchFamily="66" charset="0"/>
                <a:sym typeface="Wingdings"/>
              </a:rPr>
              <a:t>6 = 18, </a:t>
            </a:r>
            <a:r>
              <a:rPr lang="de-DE" sz="1600" dirty="0">
                <a:latin typeface="Comic Sans MS" panose="030F0902030302020204" pitchFamily="66" charset="0"/>
              </a:rPr>
              <a:t>schreibe 8 und merke 1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 panose="030F0902030302020204" pitchFamily="66" charset="0"/>
              </a:rPr>
              <a:t>Rechne 3 </a:t>
            </a:r>
            <a:r>
              <a:rPr lang="de-DE" sz="1600" b="1" dirty="0">
                <a:latin typeface="Comic Sans MS" panose="030F0902030302020204" pitchFamily="66" charset="0"/>
              </a:rPr>
              <a:t>·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2 = 6, 1 gemerkt, schreibe 7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Rechne 3 </a:t>
            </a:r>
            <a:r>
              <a:rPr lang="de-DE" sz="16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1600" dirty="0">
                <a:latin typeface="Comic Sans MS"/>
                <a:ea typeface="Wingdings"/>
                <a:cs typeface="Comic Sans MS"/>
                <a:sym typeface="Wingdings"/>
              </a:rPr>
              <a:t>3 = 9, schreibe 9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3565328"/>
            <a:ext cx="4716000" cy="2121932"/>
          </a:xfrm>
          <a:prstGeom prst="roundRect">
            <a:avLst>
              <a:gd name="adj" fmla="val 593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واصل مع آحاد الرقم الثاني: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3 * 6 = 18 ، اكتب 8 وتذكر 1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3 * 2 = 6 ، تذكر 1 ، اكتب 7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3 * 3 = 9 ، اكتب 9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wasal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ahad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althaani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:</a:t>
            </a:r>
            <a:endParaRPr lang="ar-SY" sz="14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* 6 = 18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8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w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tathakar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</a:t>
            </a:r>
            <a:endParaRPr lang="ar-SY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* 2 = 6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hkar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7</a:t>
            </a:r>
            <a:endParaRPr lang="ar-SY" sz="14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* 3 = 9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A40C845-4F55-FA48-11D1-DCA8FFB97FC0}"/>
              </a:ext>
            </a:extLst>
          </p:cNvPr>
          <p:cNvCxnSpPr>
            <a:cxnSpLocks/>
          </p:cNvCxnSpPr>
          <p:nvPr/>
        </p:nvCxnSpPr>
        <p:spPr>
          <a:xfrm flipH="1">
            <a:off x="3531870" y="2087163"/>
            <a:ext cx="892529" cy="53030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9917F79-EF24-6585-B173-578701E2BDF1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4FD6C1-3566-97E0-5054-F8C7D18EBB85}"/>
              </a:ext>
            </a:extLst>
          </p:cNvPr>
          <p:cNvSpPr/>
          <p:nvPr/>
        </p:nvSpPr>
        <p:spPr>
          <a:xfrm>
            <a:off x="4457229" y="-59874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prstClr val="black"/>
                </a:solidFill>
              </a:rPr>
              <a:t>عمليه الضرب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eamalih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2F596-0631-2439-0C9A-348C0D0FB4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14753" y="230590"/>
            <a:ext cx="432000" cy="432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D726CF2-752F-5954-3552-CD395DD1F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78910" y="453683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2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80CE466-365D-BB13-9758-4BFF364D1E00}"/>
              </a:ext>
            </a:extLst>
          </p:cNvPr>
          <p:cNvSpPr/>
          <p:nvPr/>
        </p:nvSpPr>
        <p:spPr>
          <a:xfrm>
            <a:off x="4292444" y="1347741"/>
            <a:ext cx="5392977" cy="4680526"/>
          </a:xfrm>
          <a:prstGeom prst="roundRect">
            <a:avLst>
              <a:gd name="adj" fmla="val 42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3289274"/>
            <a:ext cx="4716000" cy="2603956"/>
          </a:xfrm>
          <a:prstGeom prst="roundRect">
            <a:avLst>
              <a:gd name="adj" fmla="val 32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اجمع كلا النتيجتين معًا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8 + 0 = 8 ، اكتب 8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2 + 7 = 9 ، اكتب 9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5 + 9 = 14 ، اكتب 4 ، اكتب بالأعلى (1 صغير)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6 + 1 (بالأعلى ) = 7 ، اكتب 7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ajmae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kila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alnatigatayn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me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an</a:t>
            </a:r>
            <a:endParaRPr lang="ar-SY" sz="14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8 + 0 = 8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8</a:t>
            </a: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 + 7 = 9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5 + 9 = 14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4 ,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bial'aelaa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(1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saghir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algn="r"/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6 + 1 (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bial'aelaa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) = 7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7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424400" y="1528564"/>
            <a:ext cx="4716000" cy="166074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omic Sans MS" panose="030F0902030302020204" pitchFamily="66" charset="0"/>
              </a:rPr>
              <a:t>Rechne beide Ergebnisse zusammen</a:t>
            </a:r>
          </a:p>
          <a:p>
            <a:r>
              <a:rPr lang="de-DE" sz="1600" dirty="0">
                <a:latin typeface="Comic Sans MS" panose="030F0902030302020204" pitchFamily="66" charset="0"/>
              </a:rPr>
              <a:t>Rechne 8 + 0 = 8, schreibe 8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2 + 7 = 9, schreibe 9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5 + 9 = 14, schreibe 4, 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schreibe einen Übertrag (kleine 1)</a:t>
            </a:r>
          </a:p>
          <a:p>
            <a:r>
              <a:rPr lang="de-DE" sz="1600" dirty="0">
                <a:latin typeface="Comic Sans MS" panose="030F0902030302020204" pitchFamily="66" charset="0"/>
                <a:ea typeface="Wingdings"/>
                <a:cs typeface="Comic Sans MS"/>
                <a:sym typeface="Wingdings"/>
              </a:rPr>
              <a:t>Rechne 6 + 1 (Übertrag) = 7, schreibe 7</a:t>
            </a:r>
            <a:endParaRPr lang="de-DE" sz="1600" dirty="0">
              <a:latin typeface="Comic Sans MS"/>
              <a:ea typeface="Wingdings"/>
              <a:cs typeface="Comic Sans MS"/>
              <a:sym typeface="Wingding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444D3E-77AA-C03D-6211-3EF472B02AAF}"/>
              </a:ext>
            </a:extLst>
          </p:cNvPr>
          <p:cNvSpPr/>
          <p:nvPr/>
        </p:nvSpPr>
        <p:spPr>
          <a:xfrm>
            <a:off x="144000" y="144000"/>
            <a:ext cx="414844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Multiplikation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7FFA9FD3-9BB7-082C-3B8C-20D47F50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83366"/>
              </p:ext>
            </p:extLst>
          </p:nvPr>
        </p:nvGraphicFramePr>
        <p:xfrm>
          <a:off x="338517" y="1973472"/>
          <a:ext cx="3744000" cy="374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9020548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9016887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238958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43135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5486347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9971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153432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058364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175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427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  <a:latin typeface="Comic Sans MS" panose="030F0902030302020204" pitchFamily="66" charset="0"/>
                        </a:rPr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232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086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2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65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9823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997340"/>
                  </a:ext>
                </a:extLst>
              </a:tr>
            </a:tbl>
          </a:graphicData>
        </a:graphic>
      </p:graphicFrame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9B03782-409B-63DA-0E4B-AD7849D345E1}"/>
              </a:ext>
            </a:extLst>
          </p:cNvPr>
          <p:cNvCxnSpPr>
            <a:cxnSpLocks/>
          </p:cNvCxnSpPr>
          <p:nvPr/>
        </p:nvCxnSpPr>
        <p:spPr>
          <a:xfrm>
            <a:off x="808476" y="2909953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A40C845-4F55-FA48-11D1-DCA8FFB97FC0}"/>
              </a:ext>
            </a:extLst>
          </p:cNvPr>
          <p:cNvCxnSpPr>
            <a:cxnSpLocks/>
          </p:cNvCxnSpPr>
          <p:nvPr/>
        </p:nvCxnSpPr>
        <p:spPr>
          <a:xfrm flipH="1">
            <a:off x="3555050" y="4353560"/>
            <a:ext cx="803590" cy="65127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45EDA4-0DE4-EAB3-8294-F979420D8143}"/>
              </a:ext>
            </a:extLst>
          </p:cNvPr>
          <p:cNvCxnSpPr>
            <a:cxnSpLocks/>
          </p:cNvCxnSpPr>
          <p:nvPr/>
        </p:nvCxnSpPr>
        <p:spPr>
          <a:xfrm>
            <a:off x="808476" y="4770837"/>
            <a:ext cx="28144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2F1D48A-863D-5D49-EC02-30926E252178}"/>
              </a:ext>
            </a:extLst>
          </p:cNvPr>
          <p:cNvSpPr txBox="1"/>
          <p:nvPr/>
        </p:nvSpPr>
        <p:spPr>
          <a:xfrm>
            <a:off x="1873632" y="4476882"/>
            <a:ext cx="31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5" name="Audio Recording 16.01.2023, 19:12:40">
            <a:hlinkClick r:id="" action="ppaction://media"/>
            <a:extLst>
              <a:ext uri="{FF2B5EF4-FFF2-40B4-BE49-F238E27FC236}">
                <a16:creationId xmlns:a16="http://schemas.microsoft.com/office/drawing/2014/main" id="{18A6339A-E8AB-9B48-0159-6E07ABF06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8444" y="211287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9:17:13">
            <a:hlinkClick r:id="" action="ppaction://media"/>
            <a:extLst>
              <a:ext uri="{FF2B5EF4-FFF2-40B4-BE49-F238E27FC236}">
                <a16:creationId xmlns:a16="http://schemas.microsoft.com/office/drawing/2014/main" id="{76CEDA84-1E1D-2EFC-7112-B0D9C15B1A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0291" y="2168304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683F491-0498-6724-D58A-77D2C03E3B9C}"/>
              </a:ext>
            </a:extLst>
          </p:cNvPr>
          <p:cNvSpPr txBox="1"/>
          <p:nvPr/>
        </p:nvSpPr>
        <p:spPr>
          <a:xfrm>
            <a:off x="2309662" y="2357533"/>
            <a:ext cx="3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64CAA56-56BB-9CAB-AEB8-5674B4061D5F}"/>
              </a:ext>
            </a:extLst>
          </p:cNvPr>
          <p:cNvSpPr/>
          <p:nvPr/>
        </p:nvSpPr>
        <p:spPr>
          <a:xfrm>
            <a:off x="4445940" y="-59874"/>
            <a:ext cx="3308698" cy="940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prstClr val="black"/>
                </a:solidFill>
              </a:rPr>
              <a:t>عمليه الضرب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eamalih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aldarb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E9290F-D60E-0EB0-30E6-7F7E39AA45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14753" y="230590"/>
            <a:ext cx="432000" cy="432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2F35F7-F387-275F-FD75-EAF86AB77C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78910" y="443045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0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480</Words>
  <Application>Microsoft Macintosh PowerPoint</Application>
  <PresentationFormat>A4-Papier (210 x 297 mm)</PresentationFormat>
  <Paragraphs>103</Paragraphs>
  <Slides>3</Slides>
  <Notes>3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73</cp:revision>
  <cp:lastPrinted>2022-05-18T12:46:11Z</cp:lastPrinted>
  <dcterms:created xsi:type="dcterms:W3CDTF">2022-05-10T12:43:55Z</dcterms:created>
  <dcterms:modified xsi:type="dcterms:W3CDTF">2023-07-27T12:26:53Z</dcterms:modified>
</cp:coreProperties>
</file>