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11"/>
  </p:notesMasterIdLst>
  <p:sldIdLst>
    <p:sldId id="292" r:id="rId2"/>
    <p:sldId id="305" r:id="rId3"/>
    <p:sldId id="294" r:id="rId4"/>
    <p:sldId id="306" r:id="rId5"/>
    <p:sldId id="279" r:id="rId6"/>
    <p:sldId id="280" r:id="rId7"/>
    <p:sldId id="307" r:id="rId8"/>
    <p:sldId id="282" r:id="rId9"/>
    <p:sldId id="322" r:id="rId10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47CEF3-A315-D91C-9A6C-647DB946BD79}" name="LaraMarie Weber" initials="LW" userId="S::laramarie.weber@study.tu-dortmund.de::34e40487-5302-46ae-8ad8-783e44663b5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9D9D"/>
    <a:srgbClr val="008B50"/>
    <a:srgbClr val="317A85"/>
    <a:srgbClr val="C02200"/>
    <a:srgbClr val="C00000"/>
    <a:srgbClr val="000000"/>
    <a:srgbClr val="F1EEEE"/>
    <a:srgbClr val="ED9107"/>
    <a:srgbClr val="F8B44E"/>
    <a:srgbClr val="00B2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265"/>
    <p:restoredTop sz="95827"/>
  </p:normalViewPr>
  <p:slideViewPr>
    <p:cSldViewPr snapToGrid="0" snapToObjects="1">
      <p:cViewPr varScale="1">
        <p:scale>
          <a:sx n="84" d="100"/>
          <a:sy n="84" d="100"/>
        </p:scale>
        <p:origin x="200" y="68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F2054-4460-E348-85D9-02C0275AE025}" type="datetimeFigureOut">
              <a:rPr lang="de-DE" smtClean="0"/>
              <a:t>27.07.23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5B6BB-B895-094E-91D3-BBFF3159E1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295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83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F72774F-6681-DDBB-8C3B-A25917DAB056}"/>
              </a:ext>
            </a:extLst>
          </p:cNvPr>
          <p:cNvSpPr/>
          <p:nvPr userDrawn="1"/>
        </p:nvSpPr>
        <p:spPr>
          <a:xfrm>
            <a:off x="0" y="1"/>
            <a:ext cx="9906000" cy="873674"/>
          </a:xfrm>
          <a:prstGeom prst="rect">
            <a:avLst/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A5850E0-4C73-82E3-47DE-F77487540242}"/>
              </a:ext>
            </a:extLst>
          </p:cNvPr>
          <p:cNvSpPr txBox="1"/>
          <p:nvPr userDrawn="1"/>
        </p:nvSpPr>
        <p:spPr>
          <a:xfrm>
            <a:off x="8620116" y="542830"/>
            <a:ext cx="12701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PIKAS</a:t>
            </a:r>
            <a:r>
              <a:rPr lang="de-DE" sz="900" dirty="0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pikas.dzlm.de</a:t>
            </a:r>
            <a:endParaRPr lang="de-DE" sz="900" dirty="0">
              <a:solidFill>
                <a:srgbClr val="317A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98730C7-55F1-1776-87A2-200C077343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1303" y="144229"/>
            <a:ext cx="577399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38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41687-724A-BE4C-A3D1-5E05E40F5D0A}" type="datetimeFigureOut">
              <a:rPr lang="de-DE" smtClean="0"/>
              <a:t>27.07.23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21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26" Type="http://schemas.openxmlformats.org/officeDocument/2006/relationships/image" Target="../media/image4.png"/><Relationship Id="rId3" Type="http://schemas.microsoft.com/office/2007/relationships/media" Target="../media/media2.m4a"/><Relationship Id="rId21" Type="http://schemas.openxmlformats.org/officeDocument/2006/relationships/slideLayout" Target="../slideLayouts/slideLayout2.xml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5" Type="http://schemas.microsoft.com/office/2007/relationships/hdphoto" Target="../media/hdphoto2.wdp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audio" Target="../media/media10.m4a"/><Relationship Id="rId29" Type="http://schemas.microsoft.com/office/2007/relationships/hdphoto" Target="../media/hdphoto4.wdp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image" Target="../media/image3.png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microsoft.com/office/2007/relationships/hdphoto" Target="../media/hdphoto1.wdp"/><Relationship Id="rId28" Type="http://schemas.openxmlformats.org/officeDocument/2006/relationships/image" Target="../media/image5.png"/><Relationship Id="rId10" Type="http://schemas.openxmlformats.org/officeDocument/2006/relationships/audio" Target="../media/media5.m4a"/><Relationship Id="rId19" Type="http://schemas.microsoft.com/office/2007/relationships/media" Target="../media/media10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image" Target="../media/image2.png"/><Relationship Id="rId27" Type="http://schemas.microsoft.com/office/2007/relationships/hdphoto" Target="../media/hdphoto3.wdp"/><Relationship Id="rId30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.m4a"/><Relationship Id="rId13" Type="http://schemas.microsoft.com/office/2007/relationships/media" Target="../media/media15.m4a"/><Relationship Id="rId18" Type="http://schemas.openxmlformats.org/officeDocument/2006/relationships/image" Target="../media/image6.png"/><Relationship Id="rId3" Type="http://schemas.microsoft.com/office/2007/relationships/media" Target="../media/media12.m4a"/><Relationship Id="rId21" Type="http://schemas.openxmlformats.org/officeDocument/2006/relationships/image" Target="../media/image9.jpg"/><Relationship Id="rId7" Type="http://schemas.microsoft.com/office/2007/relationships/media" Target="../media/media1.m4a"/><Relationship Id="rId12" Type="http://schemas.openxmlformats.org/officeDocument/2006/relationships/audio" Target="../media/media14.m4a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6" Type="http://schemas.openxmlformats.org/officeDocument/2006/relationships/audio" Target="../media/media16.m4a"/><Relationship Id="rId20" Type="http://schemas.openxmlformats.org/officeDocument/2006/relationships/image" Target="../media/image8.png"/><Relationship Id="rId1" Type="http://schemas.microsoft.com/office/2007/relationships/media" Target="../media/media11.m4a"/><Relationship Id="rId6" Type="http://schemas.openxmlformats.org/officeDocument/2006/relationships/audio" Target="../media/media13.m4a"/><Relationship Id="rId11" Type="http://schemas.microsoft.com/office/2007/relationships/media" Target="../media/media14.m4a"/><Relationship Id="rId5" Type="http://schemas.microsoft.com/office/2007/relationships/media" Target="../media/media13.m4a"/><Relationship Id="rId15" Type="http://schemas.microsoft.com/office/2007/relationships/media" Target="../media/media16.m4a"/><Relationship Id="rId23" Type="http://schemas.microsoft.com/office/2007/relationships/hdphoto" Target="../media/hdphoto5.wdp"/><Relationship Id="rId10" Type="http://schemas.openxmlformats.org/officeDocument/2006/relationships/audio" Target="../media/media6.m4a"/><Relationship Id="rId19" Type="http://schemas.openxmlformats.org/officeDocument/2006/relationships/image" Target="../media/image7.jpg"/><Relationship Id="rId4" Type="http://schemas.openxmlformats.org/officeDocument/2006/relationships/audio" Target="../media/media12.m4a"/><Relationship Id="rId9" Type="http://schemas.microsoft.com/office/2007/relationships/media" Target="../media/media6.m4a"/><Relationship Id="rId14" Type="http://schemas.openxmlformats.org/officeDocument/2006/relationships/audio" Target="../media/media15.m4a"/><Relationship Id="rId2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3" Type="http://schemas.microsoft.com/office/2007/relationships/media" Target="../media/media23.m4a"/><Relationship Id="rId18" Type="http://schemas.openxmlformats.org/officeDocument/2006/relationships/audio" Target="../media/media25.m4a"/><Relationship Id="rId26" Type="http://schemas.openxmlformats.org/officeDocument/2006/relationships/audio" Target="../media/media29.m4a"/><Relationship Id="rId39" Type="http://schemas.microsoft.com/office/2007/relationships/hdphoto" Target="../media/hdphoto10.wdp"/><Relationship Id="rId21" Type="http://schemas.microsoft.com/office/2007/relationships/media" Target="../media/media27.m4a"/><Relationship Id="rId34" Type="http://schemas.openxmlformats.org/officeDocument/2006/relationships/image" Target="../media/image13.png"/><Relationship Id="rId42" Type="http://schemas.openxmlformats.org/officeDocument/2006/relationships/image" Target="../media/image6.png"/><Relationship Id="rId7" Type="http://schemas.microsoft.com/office/2007/relationships/media" Target="../media/media20.m4a"/><Relationship Id="rId2" Type="http://schemas.openxmlformats.org/officeDocument/2006/relationships/audio" Target="../media/media17.m4a"/><Relationship Id="rId16" Type="http://schemas.openxmlformats.org/officeDocument/2006/relationships/audio" Target="../media/media24.m4a"/><Relationship Id="rId20" Type="http://schemas.openxmlformats.org/officeDocument/2006/relationships/audio" Target="../media/media26.m4a"/><Relationship Id="rId29" Type="http://schemas.openxmlformats.org/officeDocument/2006/relationships/slideLayout" Target="../slideLayouts/slideLayout2.xml"/><Relationship Id="rId41" Type="http://schemas.microsoft.com/office/2007/relationships/hdphoto" Target="../media/hdphoto11.wdp"/><Relationship Id="rId1" Type="http://schemas.microsoft.com/office/2007/relationships/media" Target="../media/media17.m4a"/><Relationship Id="rId6" Type="http://schemas.openxmlformats.org/officeDocument/2006/relationships/audio" Target="../media/media19.m4a"/><Relationship Id="rId11" Type="http://schemas.microsoft.com/office/2007/relationships/media" Target="../media/media22.m4a"/><Relationship Id="rId24" Type="http://schemas.openxmlformats.org/officeDocument/2006/relationships/audio" Target="../media/media28.m4a"/><Relationship Id="rId32" Type="http://schemas.openxmlformats.org/officeDocument/2006/relationships/image" Target="../media/image12.png"/><Relationship Id="rId37" Type="http://schemas.microsoft.com/office/2007/relationships/hdphoto" Target="../media/hdphoto9.wdp"/><Relationship Id="rId40" Type="http://schemas.openxmlformats.org/officeDocument/2006/relationships/image" Target="../media/image16.png"/><Relationship Id="rId5" Type="http://schemas.microsoft.com/office/2007/relationships/media" Target="../media/media19.m4a"/><Relationship Id="rId15" Type="http://schemas.microsoft.com/office/2007/relationships/media" Target="../media/media24.m4a"/><Relationship Id="rId23" Type="http://schemas.microsoft.com/office/2007/relationships/media" Target="../media/media28.m4a"/><Relationship Id="rId28" Type="http://schemas.openxmlformats.org/officeDocument/2006/relationships/audio" Target="../media/media30.m4a"/><Relationship Id="rId36" Type="http://schemas.openxmlformats.org/officeDocument/2006/relationships/image" Target="../media/image14.png"/><Relationship Id="rId10" Type="http://schemas.openxmlformats.org/officeDocument/2006/relationships/audio" Target="../media/media21.m4a"/><Relationship Id="rId19" Type="http://schemas.microsoft.com/office/2007/relationships/media" Target="../media/media26.m4a"/><Relationship Id="rId31" Type="http://schemas.microsoft.com/office/2007/relationships/hdphoto" Target="../media/hdphoto6.wdp"/><Relationship Id="rId4" Type="http://schemas.openxmlformats.org/officeDocument/2006/relationships/audio" Target="../media/media18.m4a"/><Relationship Id="rId9" Type="http://schemas.microsoft.com/office/2007/relationships/media" Target="../media/media21.m4a"/><Relationship Id="rId14" Type="http://schemas.openxmlformats.org/officeDocument/2006/relationships/audio" Target="../media/media23.m4a"/><Relationship Id="rId22" Type="http://schemas.openxmlformats.org/officeDocument/2006/relationships/audio" Target="../media/media27.m4a"/><Relationship Id="rId27" Type="http://schemas.microsoft.com/office/2007/relationships/media" Target="../media/media30.m4a"/><Relationship Id="rId30" Type="http://schemas.openxmlformats.org/officeDocument/2006/relationships/image" Target="../media/image11.png"/><Relationship Id="rId35" Type="http://schemas.microsoft.com/office/2007/relationships/hdphoto" Target="../media/hdphoto8.wdp"/><Relationship Id="rId8" Type="http://schemas.openxmlformats.org/officeDocument/2006/relationships/audio" Target="../media/media20.m4a"/><Relationship Id="rId3" Type="http://schemas.microsoft.com/office/2007/relationships/media" Target="../media/media18.m4a"/><Relationship Id="rId12" Type="http://schemas.openxmlformats.org/officeDocument/2006/relationships/audio" Target="../media/media22.m4a"/><Relationship Id="rId17" Type="http://schemas.microsoft.com/office/2007/relationships/media" Target="../media/media25.m4a"/><Relationship Id="rId25" Type="http://schemas.microsoft.com/office/2007/relationships/media" Target="../media/media29.m4a"/><Relationship Id="rId33" Type="http://schemas.microsoft.com/office/2007/relationships/hdphoto" Target="../media/hdphoto7.wdp"/><Relationship Id="rId38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3" Type="http://schemas.microsoft.com/office/2007/relationships/media" Target="../media/media37.m4a"/><Relationship Id="rId18" Type="http://schemas.openxmlformats.org/officeDocument/2006/relationships/audio" Target="../media/media39.m4a"/><Relationship Id="rId26" Type="http://schemas.openxmlformats.org/officeDocument/2006/relationships/audio" Target="../media/media43.m4a"/><Relationship Id="rId39" Type="http://schemas.microsoft.com/office/2007/relationships/hdphoto" Target="../media/hdphoto12.wdp"/><Relationship Id="rId21" Type="http://schemas.microsoft.com/office/2007/relationships/media" Target="../media/media41.m4a"/><Relationship Id="rId34" Type="http://schemas.openxmlformats.org/officeDocument/2006/relationships/audio" Target="../media/media47.m4a"/><Relationship Id="rId42" Type="http://schemas.microsoft.com/office/2007/relationships/hdphoto" Target="../media/hdphoto13.wdp"/><Relationship Id="rId47" Type="http://schemas.openxmlformats.org/officeDocument/2006/relationships/image" Target="../media/image21.png"/><Relationship Id="rId50" Type="http://schemas.microsoft.com/office/2007/relationships/hdphoto" Target="../media/hdphoto17.wdp"/><Relationship Id="rId7" Type="http://schemas.microsoft.com/office/2007/relationships/media" Target="../media/media34.m4a"/><Relationship Id="rId2" Type="http://schemas.microsoft.com/office/2007/relationships/media" Target="../media/media31.m4a"/><Relationship Id="rId16" Type="http://schemas.openxmlformats.org/officeDocument/2006/relationships/audio" Target="../media/media38.m4a"/><Relationship Id="rId29" Type="http://schemas.microsoft.com/office/2007/relationships/media" Target="../media/media45.m4a"/><Relationship Id="rId11" Type="http://schemas.microsoft.com/office/2007/relationships/media" Target="../media/media36.m4a"/><Relationship Id="rId24" Type="http://schemas.openxmlformats.org/officeDocument/2006/relationships/audio" Target="../media/media42.m4a"/><Relationship Id="rId32" Type="http://schemas.openxmlformats.org/officeDocument/2006/relationships/audio" Target="../media/media46.m4a"/><Relationship Id="rId37" Type="http://schemas.openxmlformats.org/officeDocument/2006/relationships/slideLayout" Target="../slideLayouts/slideLayout2.xml"/><Relationship Id="rId40" Type="http://schemas.openxmlformats.org/officeDocument/2006/relationships/image" Target="../media/image6.png"/><Relationship Id="rId45" Type="http://schemas.openxmlformats.org/officeDocument/2006/relationships/image" Target="../media/image20.png"/><Relationship Id="rId53" Type="http://schemas.openxmlformats.org/officeDocument/2006/relationships/image" Target="../media/image23.png"/><Relationship Id="rId5" Type="http://schemas.microsoft.com/office/2007/relationships/media" Target="../media/media33.m4a"/><Relationship Id="rId10" Type="http://schemas.openxmlformats.org/officeDocument/2006/relationships/audio" Target="../media/media35.m4a"/><Relationship Id="rId19" Type="http://schemas.microsoft.com/office/2007/relationships/media" Target="../media/media40.m4a"/><Relationship Id="rId31" Type="http://schemas.microsoft.com/office/2007/relationships/media" Target="../media/media46.m4a"/><Relationship Id="rId44" Type="http://schemas.microsoft.com/office/2007/relationships/hdphoto" Target="../media/hdphoto14.wdp"/><Relationship Id="rId52" Type="http://schemas.microsoft.com/office/2007/relationships/hdphoto" Target="../media/hdphoto4.wdp"/><Relationship Id="rId4" Type="http://schemas.openxmlformats.org/officeDocument/2006/relationships/audio" Target="../media/media32.m4a"/><Relationship Id="rId9" Type="http://schemas.microsoft.com/office/2007/relationships/media" Target="../media/media35.m4a"/><Relationship Id="rId14" Type="http://schemas.openxmlformats.org/officeDocument/2006/relationships/audio" Target="../media/media37.m4a"/><Relationship Id="rId22" Type="http://schemas.openxmlformats.org/officeDocument/2006/relationships/audio" Target="../media/media41.m4a"/><Relationship Id="rId27" Type="http://schemas.microsoft.com/office/2007/relationships/media" Target="../media/media44.m4a"/><Relationship Id="rId30" Type="http://schemas.openxmlformats.org/officeDocument/2006/relationships/audio" Target="../media/media45.m4a"/><Relationship Id="rId35" Type="http://schemas.microsoft.com/office/2007/relationships/media" Target="../media/media48.m4a"/><Relationship Id="rId43" Type="http://schemas.openxmlformats.org/officeDocument/2006/relationships/image" Target="../media/image19.png"/><Relationship Id="rId48" Type="http://schemas.microsoft.com/office/2007/relationships/hdphoto" Target="../media/hdphoto16.wdp"/><Relationship Id="rId8" Type="http://schemas.openxmlformats.org/officeDocument/2006/relationships/audio" Target="../media/media34.m4a"/><Relationship Id="rId51" Type="http://schemas.openxmlformats.org/officeDocument/2006/relationships/image" Target="../media/image5.png"/><Relationship Id="rId3" Type="http://schemas.microsoft.com/office/2007/relationships/media" Target="../media/media32.m4a"/><Relationship Id="rId12" Type="http://schemas.openxmlformats.org/officeDocument/2006/relationships/audio" Target="../media/media36.m4a"/><Relationship Id="rId17" Type="http://schemas.microsoft.com/office/2007/relationships/media" Target="../media/media39.m4a"/><Relationship Id="rId25" Type="http://schemas.microsoft.com/office/2007/relationships/media" Target="../media/media43.m4a"/><Relationship Id="rId33" Type="http://schemas.microsoft.com/office/2007/relationships/media" Target="../media/media47.m4a"/><Relationship Id="rId38" Type="http://schemas.openxmlformats.org/officeDocument/2006/relationships/image" Target="../media/image17.png"/><Relationship Id="rId46" Type="http://schemas.microsoft.com/office/2007/relationships/hdphoto" Target="../media/hdphoto15.wdp"/><Relationship Id="rId20" Type="http://schemas.openxmlformats.org/officeDocument/2006/relationships/audio" Target="../media/media40.m4a"/><Relationship Id="rId41" Type="http://schemas.openxmlformats.org/officeDocument/2006/relationships/image" Target="../media/image18.png"/><Relationship Id="rId54" Type="http://schemas.microsoft.com/office/2007/relationships/hdphoto" Target="../media/hdphoto18.wdp"/><Relationship Id="rId1" Type="http://schemas.openxmlformats.org/officeDocument/2006/relationships/audio" Target="NULL" TargetMode="External"/><Relationship Id="rId6" Type="http://schemas.openxmlformats.org/officeDocument/2006/relationships/audio" Target="../media/media33.m4a"/><Relationship Id="rId15" Type="http://schemas.microsoft.com/office/2007/relationships/media" Target="../media/media38.m4a"/><Relationship Id="rId23" Type="http://schemas.microsoft.com/office/2007/relationships/media" Target="../media/media42.m4a"/><Relationship Id="rId28" Type="http://schemas.openxmlformats.org/officeDocument/2006/relationships/audio" Target="../media/media44.m4a"/><Relationship Id="rId36" Type="http://schemas.openxmlformats.org/officeDocument/2006/relationships/audio" Target="../media/media48.m4a"/><Relationship Id="rId4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4a"/><Relationship Id="rId3" Type="http://schemas.microsoft.com/office/2007/relationships/media" Target="../media/media49.m4a"/><Relationship Id="rId7" Type="http://schemas.microsoft.com/office/2007/relationships/media" Target="../media/media6.m4a"/><Relationship Id="rId12" Type="http://schemas.openxmlformats.org/officeDocument/2006/relationships/image" Target="../media/image6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media1.m4a"/><Relationship Id="rId11" Type="http://schemas.microsoft.com/office/2007/relationships/hdphoto" Target="../media/hdphoto18.wdp"/><Relationship Id="rId5" Type="http://schemas.microsoft.com/office/2007/relationships/media" Target="../media/media1.m4a"/><Relationship Id="rId10" Type="http://schemas.openxmlformats.org/officeDocument/2006/relationships/image" Target="../media/image23.png"/><Relationship Id="rId4" Type="http://schemas.openxmlformats.org/officeDocument/2006/relationships/audio" Target="../media/media49.m4a"/><Relationship Id="rId9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4a"/><Relationship Id="rId3" Type="http://schemas.microsoft.com/office/2007/relationships/media" Target="../media/media50.m4a"/><Relationship Id="rId7" Type="http://schemas.microsoft.com/office/2007/relationships/media" Target="../media/media6.m4a"/><Relationship Id="rId12" Type="http://schemas.openxmlformats.org/officeDocument/2006/relationships/image" Target="../media/image6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audio" Target="../media/media1.m4a"/><Relationship Id="rId11" Type="http://schemas.microsoft.com/office/2007/relationships/hdphoto" Target="../media/hdphoto19.wdp"/><Relationship Id="rId5" Type="http://schemas.microsoft.com/office/2007/relationships/media" Target="../media/media1.m4a"/><Relationship Id="rId10" Type="http://schemas.openxmlformats.org/officeDocument/2006/relationships/image" Target="../media/image3.png"/><Relationship Id="rId4" Type="http://schemas.openxmlformats.org/officeDocument/2006/relationships/audio" Target="../media/media50.m4a"/><Relationship Id="rId9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media" Target="../media/media52.m4a"/><Relationship Id="rId3" Type="http://schemas.microsoft.com/office/2007/relationships/media" Target="../media/media1.m4a"/><Relationship Id="rId7" Type="http://schemas.openxmlformats.org/officeDocument/2006/relationships/audio" Target="NULL" TargetMode="External"/><Relationship Id="rId12" Type="http://schemas.openxmlformats.org/officeDocument/2006/relationships/image" Target="../media/image6.png"/><Relationship Id="rId2" Type="http://schemas.openxmlformats.org/officeDocument/2006/relationships/audio" Target="../media/media51.m4a"/><Relationship Id="rId1" Type="http://schemas.microsoft.com/office/2007/relationships/media" Target="../media/media51.m4a"/><Relationship Id="rId6" Type="http://schemas.openxmlformats.org/officeDocument/2006/relationships/audio" Target="../media/media6.m4a"/><Relationship Id="rId11" Type="http://schemas.microsoft.com/office/2007/relationships/hdphoto" Target="../media/hdphoto20.wdp"/><Relationship Id="rId5" Type="http://schemas.microsoft.com/office/2007/relationships/media" Target="../media/media6.m4a"/><Relationship Id="rId10" Type="http://schemas.openxmlformats.org/officeDocument/2006/relationships/image" Target="../media/image24.png"/><Relationship Id="rId4" Type="http://schemas.openxmlformats.org/officeDocument/2006/relationships/audio" Target="../media/media1.m4a"/><Relationship Id="rId9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media" Target="../media/media54.m4a"/><Relationship Id="rId3" Type="http://schemas.microsoft.com/office/2007/relationships/media" Target="../media/media1.m4a"/><Relationship Id="rId7" Type="http://schemas.openxmlformats.org/officeDocument/2006/relationships/audio" Target="NULL" TargetMode="External"/><Relationship Id="rId12" Type="http://schemas.openxmlformats.org/officeDocument/2006/relationships/image" Target="../media/image6.png"/><Relationship Id="rId2" Type="http://schemas.openxmlformats.org/officeDocument/2006/relationships/audio" Target="../media/media53.m4a"/><Relationship Id="rId1" Type="http://schemas.microsoft.com/office/2007/relationships/media" Target="../media/media53.m4a"/><Relationship Id="rId6" Type="http://schemas.openxmlformats.org/officeDocument/2006/relationships/audio" Target="../media/media6.m4a"/><Relationship Id="rId11" Type="http://schemas.microsoft.com/office/2007/relationships/hdphoto" Target="../media/hdphoto21.wdp"/><Relationship Id="rId5" Type="http://schemas.microsoft.com/office/2007/relationships/media" Target="../media/media6.m4a"/><Relationship Id="rId10" Type="http://schemas.openxmlformats.org/officeDocument/2006/relationships/image" Target="../media/image15.png"/><Relationship Id="rId4" Type="http://schemas.openxmlformats.org/officeDocument/2006/relationships/audio" Target="../media/media1.m4a"/><Relationship Id="rId9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media" Target="../media/media56.m4a"/><Relationship Id="rId3" Type="http://schemas.microsoft.com/office/2007/relationships/media" Target="../media/media1.m4a"/><Relationship Id="rId7" Type="http://schemas.openxmlformats.org/officeDocument/2006/relationships/audio" Target="NULL" TargetMode="External"/><Relationship Id="rId2" Type="http://schemas.openxmlformats.org/officeDocument/2006/relationships/audio" Target="../media/media55.m4a"/><Relationship Id="rId1" Type="http://schemas.microsoft.com/office/2007/relationships/media" Target="../media/media55.m4a"/><Relationship Id="rId6" Type="http://schemas.openxmlformats.org/officeDocument/2006/relationships/audio" Target="../media/media6.m4a"/><Relationship Id="rId11" Type="http://schemas.openxmlformats.org/officeDocument/2006/relationships/image" Target="../media/image6.png"/><Relationship Id="rId5" Type="http://schemas.microsoft.com/office/2007/relationships/media" Target="../media/media6.m4a"/><Relationship Id="rId10" Type="http://schemas.openxmlformats.org/officeDocument/2006/relationships/image" Target="../media/image25.png"/><Relationship Id="rId4" Type="http://schemas.openxmlformats.org/officeDocument/2006/relationships/audio" Target="../media/media1.m4a"/><Relationship Id="rId9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Abgerundetes Rechteck 32">
            <a:extLst>
              <a:ext uri="{FF2B5EF4-FFF2-40B4-BE49-F238E27FC236}">
                <a16:creationId xmlns:a16="http://schemas.microsoft.com/office/drawing/2014/main" id="{D849FA6D-DC4B-F9F9-4F6E-27FD155E765E}"/>
              </a:ext>
            </a:extLst>
          </p:cNvPr>
          <p:cNvSpPr/>
          <p:nvPr/>
        </p:nvSpPr>
        <p:spPr>
          <a:xfrm rot="5400000">
            <a:off x="567418" y="3358959"/>
            <a:ext cx="1584000" cy="2160000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34" name="Abgerundetes Rechteck 33">
            <a:extLst>
              <a:ext uri="{FF2B5EF4-FFF2-40B4-BE49-F238E27FC236}">
                <a16:creationId xmlns:a16="http://schemas.microsoft.com/office/drawing/2014/main" id="{EB9FE421-1C4A-04DD-BA63-AFA8D399F0EE}"/>
              </a:ext>
            </a:extLst>
          </p:cNvPr>
          <p:cNvSpPr/>
          <p:nvPr/>
        </p:nvSpPr>
        <p:spPr>
          <a:xfrm rot="5400000">
            <a:off x="2961883" y="3372218"/>
            <a:ext cx="1584000" cy="2160000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35" name="Abgerundetes Rechteck 34">
            <a:extLst>
              <a:ext uri="{FF2B5EF4-FFF2-40B4-BE49-F238E27FC236}">
                <a16:creationId xmlns:a16="http://schemas.microsoft.com/office/drawing/2014/main" id="{44F273B8-2F3A-4040-AA44-258E74CEF825}"/>
              </a:ext>
            </a:extLst>
          </p:cNvPr>
          <p:cNvSpPr/>
          <p:nvPr/>
        </p:nvSpPr>
        <p:spPr>
          <a:xfrm rot="5400000">
            <a:off x="5356081" y="3372217"/>
            <a:ext cx="1584000" cy="2160000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36" name="Abgerundetes Rechteck 35">
            <a:extLst>
              <a:ext uri="{FF2B5EF4-FFF2-40B4-BE49-F238E27FC236}">
                <a16:creationId xmlns:a16="http://schemas.microsoft.com/office/drawing/2014/main" id="{B672A77D-7609-7882-FC65-08C7CFF01483}"/>
              </a:ext>
            </a:extLst>
          </p:cNvPr>
          <p:cNvSpPr/>
          <p:nvPr/>
        </p:nvSpPr>
        <p:spPr>
          <a:xfrm rot="5400000">
            <a:off x="7743668" y="3358959"/>
            <a:ext cx="1584000" cy="2160000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97" name="Rechteck 96">
            <a:extLst>
              <a:ext uri="{FF2B5EF4-FFF2-40B4-BE49-F238E27FC236}">
                <a16:creationId xmlns:a16="http://schemas.microsoft.com/office/drawing/2014/main" id="{47117BB3-AE99-CC10-C09E-FB574652F8F8}"/>
              </a:ext>
            </a:extLst>
          </p:cNvPr>
          <p:cNvSpPr/>
          <p:nvPr/>
        </p:nvSpPr>
        <p:spPr>
          <a:xfrm>
            <a:off x="1519042" y="87615"/>
            <a:ext cx="3752921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de-DE" sz="3200" dirty="0">
                <a:solidFill>
                  <a:prstClr val="black"/>
                </a:solidFill>
              </a:rPr>
              <a:t> </a:t>
            </a:r>
            <a:r>
              <a:rPr lang="ar-SY" sz="2400" dirty="0">
                <a:solidFill>
                  <a:prstClr val="black"/>
                </a:solidFill>
              </a:rPr>
              <a:t>مال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dirty="0">
                <a:solidFill>
                  <a:srgbClr val="9D9D9D"/>
                </a:solidFill>
                <a:latin typeface="Comic Sans MS" panose="030F0902030302020204" pitchFamily="66" charset="0"/>
              </a:rPr>
              <a:t>[mal]</a:t>
            </a:r>
            <a:endParaRPr lang="de-DE" sz="2800" dirty="0">
              <a:solidFill>
                <a:srgbClr val="9D9D9D"/>
              </a:solidFill>
              <a:latin typeface="Comic Sans MS" panose="030F0902030302020204" pitchFamily="66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E3052F3D-A2D1-D5D0-A987-E7D6E30D4D9A}"/>
              </a:ext>
            </a:extLst>
          </p:cNvPr>
          <p:cNvSpPr txBox="1"/>
          <p:nvPr/>
        </p:nvSpPr>
        <p:spPr>
          <a:xfrm>
            <a:off x="439872" y="3877439"/>
            <a:ext cx="1404000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der Euro</a:t>
            </a:r>
            <a:endParaRPr lang="de-DE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sp>
        <p:nvSpPr>
          <p:cNvPr id="89" name="Textfeld 88">
            <a:extLst>
              <a:ext uri="{FF2B5EF4-FFF2-40B4-BE49-F238E27FC236}">
                <a16:creationId xmlns:a16="http://schemas.microsoft.com/office/drawing/2014/main" id="{E30B4596-F04B-9010-9636-A73DDC830786}"/>
              </a:ext>
            </a:extLst>
          </p:cNvPr>
          <p:cNvSpPr txBox="1"/>
          <p:nvPr/>
        </p:nvSpPr>
        <p:spPr>
          <a:xfrm>
            <a:off x="2841281" y="3889314"/>
            <a:ext cx="1404000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der Cent </a:t>
            </a:r>
            <a:endParaRPr lang="de-DE" dirty="0">
              <a:solidFill>
                <a:srgbClr val="00B267"/>
              </a:solidFill>
              <a:latin typeface="Comic Sans MS" panose="030F0902030302020204" pitchFamily="66" charset="0"/>
            </a:endParaRPr>
          </a:p>
        </p:txBody>
      </p:sp>
      <p:sp>
        <p:nvSpPr>
          <p:cNvPr id="90" name="Textfeld 89">
            <a:extLst>
              <a:ext uri="{FF2B5EF4-FFF2-40B4-BE49-F238E27FC236}">
                <a16:creationId xmlns:a16="http://schemas.microsoft.com/office/drawing/2014/main" id="{A5839FFC-93B3-350D-56C3-5073E5CD3898}"/>
              </a:ext>
            </a:extLst>
          </p:cNvPr>
          <p:cNvSpPr txBox="1"/>
          <p:nvPr/>
        </p:nvSpPr>
        <p:spPr>
          <a:xfrm>
            <a:off x="2841281" y="4407247"/>
            <a:ext cx="1404000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altLang="de-DE" dirty="0">
                <a:solidFill>
                  <a:prstClr val="black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سنت</a:t>
            </a:r>
            <a:br>
              <a:rPr lang="de-DE" altLang="de-DE" sz="3200" dirty="0">
                <a:solidFill>
                  <a:prstClr val="black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cint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 </a:t>
            </a:r>
            <a:endParaRPr lang="de-DE" altLang="de-DE" sz="16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84" name="Textfeld 83">
            <a:extLst>
              <a:ext uri="{FF2B5EF4-FFF2-40B4-BE49-F238E27FC236}">
                <a16:creationId xmlns:a16="http://schemas.microsoft.com/office/drawing/2014/main" id="{BC25A970-F637-F25B-E769-30DDAE334C6F}"/>
              </a:ext>
            </a:extLst>
          </p:cNvPr>
          <p:cNvSpPr txBox="1"/>
          <p:nvPr/>
        </p:nvSpPr>
        <p:spPr>
          <a:xfrm>
            <a:off x="5271963" y="3774637"/>
            <a:ext cx="1512646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die Münze</a:t>
            </a:r>
            <a:endParaRPr lang="de-DE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85" name="Textfeld 84">
            <a:extLst>
              <a:ext uri="{FF2B5EF4-FFF2-40B4-BE49-F238E27FC236}">
                <a16:creationId xmlns:a16="http://schemas.microsoft.com/office/drawing/2014/main" id="{351469AE-BABC-7070-3123-F2D9A9D9ED31}"/>
              </a:ext>
            </a:extLst>
          </p:cNvPr>
          <p:cNvSpPr txBox="1"/>
          <p:nvPr/>
        </p:nvSpPr>
        <p:spPr>
          <a:xfrm>
            <a:off x="5283837" y="4288497"/>
            <a:ext cx="1512646" cy="846653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ar-SY" dirty="0"/>
              <a:t>عملة معدنية</a:t>
            </a:r>
            <a:endParaRPr lang="de-DE" dirty="0"/>
          </a:p>
          <a:p>
            <a:pPr lvl="0" algn="ctr"/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eumlat</a:t>
            </a:r>
            <a:r>
              <a:rPr lang="de-DE" sz="14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maedinia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03" name="Textfeld 102">
            <a:extLst>
              <a:ext uri="{FF2B5EF4-FFF2-40B4-BE49-F238E27FC236}">
                <a16:creationId xmlns:a16="http://schemas.microsoft.com/office/drawing/2014/main" id="{B3EFE7BA-095E-1528-F747-42390A8B2565}"/>
              </a:ext>
            </a:extLst>
          </p:cNvPr>
          <p:cNvSpPr txBox="1"/>
          <p:nvPr/>
        </p:nvSpPr>
        <p:spPr>
          <a:xfrm>
            <a:off x="7666159" y="3785738"/>
            <a:ext cx="1573773" cy="64698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der Geldschein</a:t>
            </a:r>
            <a:endParaRPr lang="de-DE" sz="16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104" name="Textfeld 103">
            <a:extLst>
              <a:ext uri="{FF2B5EF4-FFF2-40B4-BE49-F238E27FC236}">
                <a16:creationId xmlns:a16="http://schemas.microsoft.com/office/drawing/2014/main" id="{8DDDF508-418D-694D-ACCE-19DAFF89B5D3}"/>
              </a:ext>
            </a:extLst>
          </p:cNvPr>
          <p:cNvSpPr txBox="1"/>
          <p:nvPr/>
        </p:nvSpPr>
        <p:spPr>
          <a:xfrm>
            <a:off x="7666160" y="4490372"/>
            <a:ext cx="1547871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dirty="0">
                <a:latin typeface="Comic Sans MS" panose="030F0902030302020204" pitchFamily="66" charset="0"/>
              </a:rPr>
              <a:t>عملة ورقية</a:t>
            </a:r>
            <a:r>
              <a:rPr lang="de-DE" dirty="0">
                <a:latin typeface="Comic Sans MS" panose="030F0902030302020204" pitchFamily="66" charset="0"/>
              </a:rPr>
              <a:t> </a:t>
            </a:r>
            <a:br>
              <a:rPr lang="de-DE" altLang="de-DE" sz="3600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emlat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waraqia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endParaRPr lang="de-DE" altLang="de-DE" sz="2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7" name="Grafik 6" descr="Ein Bild, das Text, Porzellan enthält.&#10;&#10;Automatisch generierte Beschreibung">
            <a:extLst>
              <a:ext uri="{FF2B5EF4-FFF2-40B4-BE49-F238E27FC236}">
                <a16:creationId xmlns:a16="http://schemas.microsoft.com/office/drawing/2014/main" id="{51FB9C5A-21DF-6848-20F2-9106E20592B7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9856" b="89904" l="9551" r="91854">
                        <a14:foregroundMark x1="10674" y1="32452" x2="13202" y2="59856"/>
                        <a14:foregroundMark x1="67416" y1="14183" x2="90730" y2="40385"/>
                        <a14:foregroundMark x1="90730" y1="40385" x2="87921" y2="64183"/>
                        <a14:foregroundMark x1="91854" y1="54567" x2="81461" y2="23798"/>
                        <a14:foregroundMark x1="81461" y1="23798" x2="72472" y2="170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9814" y="2058015"/>
            <a:ext cx="1247160" cy="1457354"/>
          </a:xfrm>
          <a:prstGeom prst="rect">
            <a:avLst/>
          </a:prstGeom>
        </p:spPr>
      </p:pic>
      <p:pic>
        <p:nvPicPr>
          <p:cNvPr id="11" name="Grafik 10" descr="Ein Bild, das Text enthält.&#10;&#10;Automatisch generierte Beschreibung">
            <a:extLst>
              <a:ext uri="{FF2B5EF4-FFF2-40B4-BE49-F238E27FC236}">
                <a16:creationId xmlns:a16="http://schemas.microsoft.com/office/drawing/2014/main" id="{DE9D919B-6787-1B49-DD01-8AC8C93BDEC2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0" b="90000" l="10000" r="90000">
                        <a14:foregroundMark x1="50909" y1="23381" x2="22273" y2="39209"/>
                        <a14:foregroundMark x1="22273" y1="39209" x2="26818" y2="66187"/>
                        <a14:foregroundMark x1="26818" y1="66187" x2="60000" y2="77338"/>
                        <a14:foregroundMark x1="60000" y1="77338" x2="85000" y2="57554"/>
                        <a14:foregroundMark x1="85000" y1="57554" x2="76818" y2="30935"/>
                        <a14:foregroundMark x1="76818" y1="30935" x2="50455" y2="2230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37869" y="2110445"/>
            <a:ext cx="1139113" cy="1439425"/>
          </a:xfrm>
          <a:prstGeom prst="rect">
            <a:avLst/>
          </a:prstGeom>
        </p:spPr>
      </p:pic>
      <p:pic>
        <p:nvPicPr>
          <p:cNvPr id="19" name="Grafik 18" descr="Ein Bild, das Text enthält.&#10;&#10;Automatisch generierte Beschreibung">
            <a:extLst>
              <a:ext uri="{FF2B5EF4-FFF2-40B4-BE49-F238E27FC236}">
                <a16:creationId xmlns:a16="http://schemas.microsoft.com/office/drawing/2014/main" id="{4B1CC2FE-714A-F149-54D0-97CBD19AB4C7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9921" b="89881" l="6693" r="96194">
                        <a14:foregroundMark x1="11286" y1="9524" x2="6693" y2="51587"/>
                        <a14:foregroundMark x1="6693" y1="51587" x2="12992" y2="13095"/>
                        <a14:foregroundMark x1="62336" y1="9127" x2="91207" y2="8929"/>
                        <a14:foregroundMark x1="91207" y1="8929" x2="96194" y2="50397"/>
                        <a14:foregroundMark x1="96194" y1="50397" x2="74934" y2="79365"/>
                        <a14:foregroundMark x1="74934" y1="79365" x2="62336" y2="809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83193" y="2320956"/>
            <a:ext cx="1727454" cy="1142568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A8AD91AD-7C71-078F-8BED-29E054D51D4E}"/>
              </a:ext>
            </a:extLst>
          </p:cNvPr>
          <p:cNvSpPr txBox="1"/>
          <p:nvPr/>
        </p:nvSpPr>
        <p:spPr>
          <a:xfrm>
            <a:off x="439872" y="4395372"/>
            <a:ext cx="1404000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altLang="de-DE" dirty="0">
                <a:ea typeface="Calibri" panose="020F0502020204030204" pitchFamily="34" charset="0"/>
                <a:cs typeface="Calibri" panose="020F0502020204030204" pitchFamily="34" charset="0"/>
              </a:rPr>
              <a:t>يورو</a:t>
            </a:r>
            <a:endParaRPr lang="de-DE" altLang="de-DE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400" b="0" i="0" dirty="0" err="1">
                <a:solidFill>
                  <a:srgbClr val="5F6368"/>
                </a:solidFill>
                <a:effectLst/>
                <a:latin typeface="Comic Sans MS" panose="030F0902030302020204" pitchFamily="66" charset="0"/>
              </a:rPr>
              <a:t>yuru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4" name="Grafik 3" descr="Ein Bild, das Text, Münze enthält.&#10;&#10;Automatisch generierte Beschreibung">
            <a:extLst>
              <a:ext uri="{FF2B5EF4-FFF2-40B4-BE49-F238E27FC236}">
                <a16:creationId xmlns:a16="http://schemas.microsoft.com/office/drawing/2014/main" id="{E8592004-545D-D7DE-AF4E-E33783450E0F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59666" y="2249308"/>
            <a:ext cx="1346274" cy="1285864"/>
          </a:xfrm>
          <a:prstGeom prst="rect">
            <a:avLst/>
          </a:prstGeom>
        </p:spPr>
      </p:pic>
      <p:pic>
        <p:nvPicPr>
          <p:cNvPr id="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B0D3EB4D-F6D2-9F1B-47AB-79859DFA98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031160" y="253340"/>
            <a:ext cx="360000" cy="360000"/>
          </a:xfrm>
          <a:prstGeom prst="rect">
            <a:avLst/>
          </a:prstGeom>
        </p:spPr>
      </p:pic>
      <p:pic>
        <p:nvPicPr>
          <p:cNvPr id="10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66444397-41AB-FEB2-60B9-0CD6C26F6C1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923564" y="3916926"/>
            <a:ext cx="360000" cy="360000"/>
          </a:xfrm>
          <a:prstGeom prst="rect">
            <a:avLst/>
          </a:prstGeom>
        </p:spPr>
      </p:pic>
      <p:pic>
        <p:nvPicPr>
          <p:cNvPr id="1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1214AC2B-E5A9-29DA-6DC4-A62D4E353BB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4381682" y="3928801"/>
            <a:ext cx="360000" cy="360000"/>
          </a:xfrm>
          <a:prstGeom prst="rect">
            <a:avLst/>
          </a:prstGeom>
        </p:spPr>
      </p:pic>
      <p:pic>
        <p:nvPicPr>
          <p:cNvPr id="1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1B871BA-2D0C-CDAE-3CA2-1EB497CE3EC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6873674" y="3819187"/>
            <a:ext cx="360000" cy="360000"/>
          </a:xfrm>
          <a:prstGeom prst="rect">
            <a:avLst/>
          </a:prstGeom>
        </p:spPr>
      </p:pic>
      <p:pic>
        <p:nvPicPr>
          <p:cNvPr id="1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BEC5B4D8-1155-0ED1-9E8C-10882BFCC8FD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9286128" y="3958758"/>
            <a:ext cx="360000" cy="360000"/>
          </a:xfrm>
          <a:prstGeom prst="rect">
            <a:avLst/>
          </a:prstGeom>
        </p:spPr>
      </p:pic>
      <p:sp>
        <p:nvSpPr>
          <p:cNvPr id="32" name="Rechteck 31">
            <a:extLst>
              <a:ext uri="{FF2B5EF4-FFF2-40B4-BE49-F238E27FC236}">
                <a16:creationId xmlns:a16="http://schemas.microsoft.com/office/drawing/2014/main" id="{05CFFD1D-494C-7DE8-81BD-A92D0F93006A}"/>
              </a:ext>
            </a:extLst>
          </p:cNvPr>
          <p:cNvSpPr/>
          <p:nvPr/>
        </p:nvSpPr>
        <p:spPr>
          <a:xfrm>
            <a:off x="144000" y="144000"/>
            <a:ext cx="1247160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Geld</a:t>
            </a:r>
          </a:p>
        </p:txBody>
      </p:sp>
      <p:pic>
        <p:nvPicPr>
          <p:cNvPr id="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9DEE97D6-2795-7DE8-51CE-6429B58FF10E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0">
            <a:biLevel thresh="25000"/>
          </a:blip>
          <a:stretch>
            <a:fillRect/>
          </a:stretch>
        </p:blipFill>
        <p:spPr>
          <a:xfrm>
            <a:off x="2777869" y="253340"/>
            <a:ext cx="360000" cy="360000"/>
          </a:xfrm>
          <a:prstGeom prst="rect">
            <a:avLst/>
          </a:prstGeom>
        </p:spPr>
      </p:pic>
      <p:pic>
        <p:nvPicPr>
          <p:cNvPr id="1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63036C1C-9AB4-C3CF-D226-9D2B0700AE1C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0">
            <a:biLevel thresh="25000"/>
          </a:blip>
          <a:stretch>
            <a:fillRect/>
          </a:stretch>
        </p:blipFill>
        <p:spPr>
          <a:xfrm>
            <a:off x="1923564" y="4524726"/>
            <a:ext cx="360000" cy="360000"/>
          </a:xfrm>
          <a:prstGeom prst="rect">
            <a:avLst/>
          </a:prstGeom>
        </p:spPr>
      </p:pic>
      <p:pic>
        <p:nvPicPr>
          <p:cNvPr id="21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0912A1E7-12BD-2BB5-080A-8E199C432930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0">
            <a:biLevel thresh="25000"/>
          </a:blip>
          <a:stretch>
            <a:fillRect/>
          </a:stretch>
        </p:blipFill>
        <p:spPr>
          <a:xfrm>
            <a:off x="4380761" y="4536601"/>
            <a:ext cx="360000" cy="360000"/>
          </a:xfrm>
          <a:prstGeom prst="rect">
            <a:avLst/>
          </a:prstGeom>
        </p:spPr>
      </p:pic>
      <p:pic>
        <p:nvPicPr>
          <p:cNvPr id="2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019E5B7A-5B41-83F1-79E9-1F3A0241319C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0">
            <a:biLevel thresh="25000"/>
          </a:blip>
          <a:stretch>
            <a:fillRect/>
          </a:stretch>
        </p:blipFill>
        <p:spPr>
          <a:xfrm>
            <a:off x="6875491" y="4417851"/>
            <a:ext cx="360000" cy="360000"/>
          </a:xfrm>
          <a:prstGeom prst="rect">
            <a:avLst/>
          </a:prstGeom>
        </p:spPr>
      </p:pic>
      <p:pic>
        <p:nvPicPr>
          <p:cNvPr id="2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4D5BE353-4860-FDD5-F245-0453FCCBF8A8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0">
            <a:biLevel thresh="25000"/>
          </a:blip>
          <a:stretch>
            <a:fillRect/>
          </a:stretch>
        </p:blipFill>
        <p:spPr>
          <a:xfrm>
            <a:off x="9254208" y="4630556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897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Abgerundete rechteckige Legende 33">
            <a:extLst>
              <a:ext uri="{FF2B5EF4-FFF2-40B4-BE49-F238E27FC236}">
                <a16:creationId xmlns:a16="http://schemas.microsoft.com/office/drawing/2014/main" id="{95CDE706-2B0D-7D92-96D9-33EE52314BAF}"/>
              </a:ext>
            </a:extLst>
          </p:cNvPr>
          <p:cNvSpPr/>
          <p:nvPr/>
        </p:nvSpPr>
        <p:spPr>
          <a:xfrm>
            <a:off x="3846776" y="3737266"/>
            <a:ext cx="2212448" cy="1231210"/>
          </a:xfrm>
          <a:prstGeom prst="wedgeRoundRectCallout">
            <a:avLst>
              <a:gd name="adj1" fmla="val -48788"/>
              <a:gd name="adj2" fmla="val 82811"/>
              <a:gd name="adj3" fmla="val 16667"/>
            </a:avLst>
          </a:prstGeom>
          <a:solidFill>
            <a:schemeClr val="bg1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Abgerundete rechteckige Legende 34">
            <a:extLst>
              <a:ext uri="{FF2B5EF4-FFF2-40B4-BE49-F238E27FC236}">
                <a16:creationId xmlns:a16="http://schemas.microsoft.com/office/drawing/2014/main" id="{BEB5D579-B357-825E-9182-35C957C0A61D}"/>
              </a:ext>
            </a:extLst>
          </p:cNvPr>
          <p:cNvSpPr/>
          <p:nvPr/>
        </p:nvSpPr>
        <p:spPr>
          <a:xfrm>
            <a:off x="6411448" y="2222777"/>
            <a:ext cx="2825883" cy="1544419"/>
          </a:xfrm>
          <a:prstGeom prst="wedgeRoundRectCallout">
            <a:avLst>
              <a:gd name="adj1" fmla="val -11340"/>
              <a:gd name="adj2" fmla="val 81038"/>
              <a:gd name="adj3" fmla="val 16667"/>
            </a:avLst>
          </a:prstGeom>
          <a:solidFill>
            <a:schemeClr val="bg1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Abgerundete rechteckige Legende 32">
            <a:extLst>
              <a:ext uri="{FF2B5EF4-FFF2-40B4-BE49-F238E27FC236}">
                <a16:creationId xmlns:a16="http://schemas.microsoft.com/office/drawing/2014/main" id="{39B80118-D329-8191-4157-8C41385E0BFF}"/>
              </a:ext>
            </a:extLst>
          </p:cNvPr>
          <p:cNvSpPr/>
          <p:nvPr/>
        </p:nvSpPr>
        <p:spPr>
          <a:xfrm>
            <a:off x="1625387" y="1106316"/>
            <a:ext cx="4256992" cy="1940995"/>
          </a:xfrm>
          <a:prstGeom prst="wedgeRoundRectCallout">
            <a:avLst>
              <a:gd name="adj1" fmla="val -41900"/>
              <a:gd name="adj2" fmla="val 71993"/>
              <a:gd name="adj3" fmla="val 16667"/>
            </a:avLst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C20E42C0-1E38-BFE2-5AD3-8984611FCE7B}"/>
              </a:ext>
            </a:extLst>
          </p:cNvPr>
          <p:cNvSpPr txBox="1"/>
          <p:nvPr/>
        </p:nvSpPr>
        <p:spPr>
          <a:xfrm>
            <a:off x="1636449" y="1225660"/>
            <a:ext cx="3842835" cy="646986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Lege die Geldbeträge mit Münzen und Scheinen.</a:t>
            </a:r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BFE17E50-58FE-8C4C-5680-1C14103A2C83}"/>
              </a:ext>
            </a:extLst>
          </p:cNvPr>
          <p:cNvSpPr txBox="1"/>
          <p:nvPr/>
        </p:nvSpPr>
        <p:spPr>
          <a:xfrm>
            <a:off x="1763375" y="1911212"/>
            <a:ext cx="3832215" cy="846653"/>
          </a:xfrm>
          <a:prstGeom prst="roundRect">
            <a:avLst>
              <a:gd name="adj" fmla="val 10040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altLang="de-DE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Y" dirty="0">
                <a:latin typeface="Comic Sans MS" panose="030F0902030302020204" pitchFamily="66" charset="0"/>
              </a:rPr>
              <a:t>ضع المبالغ النقدية من العملات المعدنية والورقية</a:t>
            </a:r>
          </a:p>
          <a:p>
            <a:pPr algn="ctr"/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dae</a:t>
            </a:r>
            <a:r>
              <a:rPr lang="en-US" sz="14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en-US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almabaligh</a:t>
            </a:r>
            <a:r>
              <a:rPr lang="en-US" sz="14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en-US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alnaqdiat</a:t>
            </a:r>
            <a:r>
              <a:rPr lang="en-US" sz="14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min </a:t>
            </a:r>
            <a:r>
              <a:rPr lang="en-US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aleumlat</a:t>
            </a:r>
            <a:r>
              <a:rPr lang="en-US" sz="14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en-US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almaediniat</a:t>
            </a:r>
            <a:r>
              <a:rPr lang="en-US" sz="14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w </a:t>
            </a:r>
            <a:r>
              <a:rPr lang="en-US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alwaraqia</a:t>
            </a:r>
            <a:r>
              <a:rPr lang="uk-UA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CEFD1CAE-C9AF-A460-1BCD-61E9C0301665}"/>
              </a:ext>
            </a:extLst>
          </p:cNvPr>
          <p:cNvSpPr txBox="1"/>
          <p:nvPr/>
        </p:nvSpPr>
        <p:spPr>
          <a:xfrm>
            <a:off x="3620599" y="3888360"/>
            <a:ext cx="2182569" cy="40862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Es kostet...</a:t>
            </a:r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FBC07AB3-089C-24DA-C11F-E448A2D703AF}"/>
              </a:ext>
            </a:extLst>
          </p:cNvPr>
          <p:cNvSpPr txBox="1"/>
          <p:nvPr/>
        </p:nvSpPr>
        <p:spPr>
          <a:xfrm>
            <a:off x="4037387" y="4223206"/>
            <a:ext cx="1348991" cy="618708"/>
          </a:xfrm>
          <a:prstGeom prst="roundRect">
            <a:avLst>
              <a:gd name="adj" fmla="val 10040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altLang="de-DE" sz="1800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az-Cyrl-AZ" altLang="de-DE" sz="18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Y" altLang="de-DE" sz="1800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يكلف..</a:t>
            </a:r>
            <a:r>
              <a:rPr lang="de-DE" altLang="de-DE" sz="1800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</a:p>
          <a:p>
            <a:pPr algn="ctr"/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yukalif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24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375ADE70-7304-C94D-9929-D4D1CC69B661}"/>
              </a:ext>
            </a:extLst>
          </p:cNvPr>
          <p:cNvSpPr txBox="1"/>
          <p:nvPr/>
        </p:nvSpPr>
        <p:spPr>
          <a:xfrm>
            <a:off x="6411448" y="2389070"/>
            <a:ext cx="2182565" cy="40862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„Was kostet..?</a:t>
            </a: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DE19B2C1-568F-9594-0943-1751E5A4597C}"/>
              </a:ext>
            </a:extLst>
          </p:cNvPr>
          <p:cNvSpPr txBox="1"/>
          <p:nvPr/>
        </p:nvSpPr>
        <p:spPr>
          <a:xfrm>
            <a:off x="6591146" y="2820363"/>
            <a:ext cx="1849470" cy="646986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de-DE" dirty="0">
                <a:latin typeface="Comic Sans MS" panose="030F0902030302020204" pitchFamily="66" charset="0"/>
              </a:rPr>
              <a:t>„</a:t>
            </a:r>
            <a:r>
              <a:rPr lang="ar-SY" dirty="0">
                <a:latin typeface="Comic Sans MS" panose="030F0902030302020204" pitchFamily="66" charset="0"/>
              </a:rPr>
              <a:t> كم يكلف..؟</a:t>
            </a:r>
            <a:r>
              <a:rPr lang="de-DE" dirty="0">
                <a:latin typeface="Comic Sans MS" panose="030F0902030302020204" pitchFamily="66" charset="0"/>
              </a:rPr>
              <a:t>“</a:t>
            </a:r>
          </a:p>
          <a:p>
            <a:pPr algn="r"/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4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kam </a:t>
            </a:r>
            <a:r>
              <a:rPr lang="de-DE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yukalif</a:t>
            </a:r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?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sz="1400" dirty="0">
              <a:solidFill>
                <a:srgbClr val="9D9D9D"/>
              </a:solidFill>
              <a:latin typeface="Comic Sans MS" panose="030F0902030302020204" pitchFamily="66" charset="0"/>
            </a:endParaRPr>
          </a:p>
        </p:txBody>
      </p:sp>
      <p:pic>
        <p:nvPicPr>
          <p:cNvPr id="1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371346F1-AE52-6A64-9607-C6D9B4CEE2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5455742" y="1289732"/>
            <a:ext cx="360000" cy="360000"/>
          </a:xfrm>
          <a:prstGeom prst="rect">
            <a:avLst/>
          </a:prstGeom>
        </p:spPr>
      </p:pic>
      <p:pic>
        <p:nvPicPr>
          <p:cNvPr id="21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89BE58A-7C82-322E-E95B-67818874852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5443168" y="3912671"/>
            <a:ext cx="360000" cy="360000"/>
          </a:xfrm>
          <a:prstGeom prst="rect">
            <a:avLst/>
          </a:prstGeom>
        </p:spPr>
      </p:pic>
      <p:pic>
        <p:nvPicPr>
          <p:cNvPr id="2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38A8E0C4-9B7E-43BE-AF43-B7A8866D8C4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8655027" y="2425906"/>
            <a:ext cx="360000" cy="360000"/>
          </a:xfrm>
          <a:prstGeom prst="rect">
            <a:avLst/>
          </a:prstGeom>
        </p:spPr>
      </p:pic>
      <p:sp>
        <p:nvSpPr>
          <p:cNvPr id="32" name="Rechteck 31">
            <a:extLst>
              <a:ext uri="{FF2B5EF4-FFF2-40B4-BE49-F238E27FC236}">
                <a16:creationId xmlns:a16="http://schemas.microsoft.com/office/drawing/2014/main" id="{05CFFD1D-494C-7DE8-81BD-A92D0F93006A}"/>
              </a:ext>
            </a:extLst>
          </p:cNvPr>
          <p:cNvSpPr/>
          <p:nvPr/>
        </p:nvSpPr>
        <p:spPr>
          <a:xfrm>
            <a:off x="144000" y="144000"/>
            <a:ext cx="1247160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Geld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927F2711-DE62-3E44-4C0F-8CA27D2BDBC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74878" y="3093521"/>
            <a:ext cx="1471421" cy="1732479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F2DF8D9E-E8DF-8D1C-CE3C-76864FC2862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756679" y="3984691"/>
            <a:ext cx="1254512" cy="1745059"/>
          </a:xfrm>
          <a:prstGeom prst="rect">
            <a:avLst/>
          </a:prstGeom>
        </p:spPr>
      </p:pic>
      <p:pic>
        <p:nvPicPr>
          <p:cNvPr id="37" name="Bild 143" descr="MaÌdchen 3.jpg">
            <a:extLst>
              <a:ext uri="{FF2B5EF4-FFF2-40B4-BE49-F238E27FC236}">
                <a16:creationId xmlns:a16="http://schemas.microsoft.com/office/drawing/2014/main" id="{2493C433-F1DE-880D-9808-F731BFD274D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77837" y="4663411"/>
            <a:ext cx="1427787" cy="1922602"/>
          </a:xfrm>
          <a:prstGeom prst="rect">
            <a:avLst/>
          </a:prstGeom>
        </p:spPr>
      </p:pic>
      <p:pic>
        <p:nvPicPr>
          <p:cNvPr id="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83DA73DF-5FA6-C961-A176-18EACDE63B4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031160" y="253340"/>
            <a:ext cx="360000" cy="360000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4F93BB10-AF5E-A0C6-61B2-71371B5784F8}"/>
              </a:ext>
            </a:extLst>
          </p:cNvPr>
          <p:cNvSpPr/>
          <p:nvPr/>
        </p:nvSpPr>
        <p:spPr>
          <a:xfrm>
            <a:off x="1519042" y="87615"/>
            <a:ext cx="3752921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de-DE" sz="3200" dirty="0">
                <a:solidFill>
                  <a:prstClr val="black"/>
                </a:solidFill>
              </a:rPr>
              <a:t> </a:t>
            </a:r>
            <a:r>
              <a:rPr lang="ar-SY" sz="2400" dirty="0">
                <a:solidFill>
                  <a:prstClr val="black"/>
                </a:solidFill>
              </a:rPr>
              <a:t>مال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dirty="0">
                <a:solidFill>
                  <a:srgbClr val="9D9D9D"/>
                </a:solidFill>
                <a:latin typeface="Comic Sans MS" panose="030F0902030302020204" pitchFamily="66" charset="0"/>
              </a:rPr>
              <a:t>[mal]</a:t>
            </a:r>
            <a:endParaRPr lang="de-DE" sz="2800" dirty="0">
              <a:solidFill>
                <a:srgbClr val="9D9D9D"/>
              </a:solidFill>
              <a:latin typeface="Comic Sans MS" panose="030F0902030302020204" pitchFamily="66" charset="0"/>
            </a:endParaRPr>
          </a:p>
        </p:txBody>
      </p:sp>
      <p:pic>
        <p:nvPicPr>
          <p:cNvPr id="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03C48639-EEA5-7943-E933-1A4E5DF5F51C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>
            <a:biLevel thresh="25000"/>
          </a:blip>
          <a:stretch>
            <a:fillRect/>
          </a:stretch>
        </p:blipFill>
        <p:spPr>
          <a:xfrm>
            <a:off x="2777869" y="253340"/>
            <a:ext cx="360000" cy="360000"/>
          </a:xfrm>
          <a:prstGeom prst="rect">
            <a:avLst/>
          </a:prstGeom>
        </p:spPr>
      </p:pic>
      <p:pic>
        <p:nvPicPr>
          <p:cNvPr id="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77BA3A6-6ABB-C0F2-F8CA-A8AA0C71978E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>
            <a:biLevel thresh="25000"/>
          </a:blip>
          <a:stretch>
            <a:fillRect/>
          </a:stretch>
        </p:blipFill>
        <p:spPr>
          <a:xfrm>
            <a:off x="5444968" y="2170321"/>
            <a:ext cx="356400" cy="356400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75000"/>
              </a:schemeClr>
            </a:outerShdw>
          </a:effectLst>
        </p:spPr>
      </p:pic>
      <p:pic>
        <p:nvPicPr>
          <p:cNvPr id="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CF7A1F24-84F9-D3C2-CDA0-6D986044C563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8">
            <a:biLevel thresh="25000"/>
          </a:blip>
          <a:stretch>
            <a:fillRect/>
          </a:stretch>
        </p:blipFill>
        <p:spPr>
          <a:xfrm>
            <a:off x="5416573" y="4391248"/>
            <a:ext cx="356400" cy="356400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75000"/>
              </a:schemeClr>
            </a:outerShdw>
          </a:effectLst>
        </p:spPr>
      </p:pic>
      <p:pic>
        <p:nvPicPr>
          <p:cNvPr id="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FE31D9F7-8FB4-6CE4-9A54-6D7C14A2D973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2">
            <a:biLevel thresh="25000"/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94013" y="3093521"/>
            <a:ext cx="356400" cy="356400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7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797512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Abgerundetes Rechteck 32">
            <a:extLst>
              <a:ext uri="{FF2B5EF4-FFF2-40B4-BE49-F238E27FC236}">
                <a16:creationId xmlns:a16="http://schemas.microsoft.com/office/drawing/2014/main" id="{9D0FC182-F1BA-F8B2-756D-E4014052B83E}"/>
              </a:ext>
            </a:extLst>
          </p:cNvPr>
          <p:cNvSpPr/>
          <p:nvPr/>
        </p:nvSpPr>
        <p:spPr>
          <a:xfrm rot="5400000">
            <a:off x="1025526" y="4471943"/>
            <a:ext cx="1476000" cy="2700000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34" name="Abgerundetes Rechteck 33">
            <a:extLst>
              <a:ext uri="{FF2B5EF4-FFF2-40B4-BE49-F238E27FC236}">
                <a16:creationId xmlns:a16="http://schemas.microsoft.com/office/drawing/2014/main" id="{F43ECF11-D594-7A57-10A9-98C8F73ED69C}"/>
              </a:ext>
            </a:extLst>
          </p:cNvPr>
          <p:cNvSpPr/>
          <p:nvPr/>
        </p:nvSpPr>
        <p:spPr>
          <a:xfrm rot="5400000">
            <a:off x="7412610" y="1667002"/>
            <a:ext cx="1472180" cy="2700000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35" name="Abgerundetes Rechteck 34">
            <a:extLst>
              <a:ext uri="{FF2B5EF4-FFF2-40B4-BE49-F238E27FC236}">
                <a16:creationId xmlns:a16="http://schemas.microsoft.com/office/drawing/2014/main" id="{10168715-9D4E-55B4-3ACE-0316E4132F68}"/>
              </a:ext>
            </a:extLst>
          </p:cNvPr>
          <p:cNvSpPr/>
          <p:nvPr/>
        </p:nvSpPr>
        <p:spPr>
          <a:xfrm rot="5400000">
            <a:off x="4216910" y="1671046"/>
            <a:ext cx="1472180" cy="2700000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36" name="Abgerundetes Rechteck 35">
            <a:extLst>
              <a:ext uri="{FF2B5EF4-FFF2-40B4-BE49-F238E27FC236}">
                <a16:creationId xmlns:a16="http://schemas.microsoft.com/office/drawing/2014/main" id="{5F795379-AC99-6C70-99D8-D94B1992C70A}"/>
              </a:ext>
            </a:extLst>
          </p:cNvPr>
          <p:cNvSpPr/>
          <p:nvPr/>
        </p:nvSpPr>
        <p:spPr>
          <a:xfrm rot="5400000">
            <a:off x="4215000" y="4465986"/>
            <a:ext cx="1476000" cy="2700000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37" name="Abgerundetes Rechteck 36">
            <a:extLst>
              <a:ext uri="{FF2B5EF4-FFF2-40B4-BE49-F238E27FC236}">
                <a16:creationId xmlns:a16="http://schemas.microsoft.com/office/drawing/2014/main" id="{35FB86C7-6697-03F5-5EF2-9123AA72CC88}"/>
              </a:ext>
            </a:extLst>
          </p:cNvPr>
          <p:cNvSpPr/>
          <p:nvPr/>
        </p:nvSpPr>
        <p:spPr>
          <a:xfrm rot="5400000">
            <a:off x="7404474" y="4465986"/>
            <a:ext cx="1476000" cy="2700000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31" name="Abgerundetes Rechteck 30">
            <a:extLst>
              <a:ext uri="{FF2B5EF4-FFF2-40B4-BE49-F238E27FC236}">
                <a16:creationId xmlns:a16="http://schemas.microsoft.com/office/drawing/2014/main" id="{D93FDB4C-2B3C-8473-5AFF-21898E954358}"/>
              </a:ext>
            </a:extLst>
          </p:cNvPr>
          <p:cNvSpPr/>
          <p:nvPr/>
        </p:nvSpPr>
        <p:spPr>
          <a:xfrm rot="5400000">
            <a:off x="1026077" y="1677154"/>
            <a:ext cx="1472180" cy="2700000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97" name="Rechteck 96">
            <a:extLst>
              <a:ext uri="{FF2B5EF4-FFF2-40B4-BE49-F238E27FC236}">
                <a16:creationId xmlns:a16="http://schemas.microsoft.com/office/drawing/2014/main" id="{47117BB3-AE99-CC10-C09E-FB574652F8F8}"/>
              </a:ext>
            </a:extLst>
          </p:cNvPr>
          <p:cNvSpPr/>
          <p:nvPr/>
        </p:nvSpPr>
        <p:spPr>
          <a:xfrm>
            <a:off x="1719506" y="118278"/>
            <a:ext cx="6564105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ar-SY" sz="2400" dirty="0">
                <a:solidFill>
                  <a:schemeClr val="tx1"/>
                </a:solidFill>
              </a:rPr>
              <a:t>عملة ورقية</a:t>
            </a:r>
            <a:r>
              <a:rPr lang="de-DE" sz="2800" dirty="0">
                <a:solidFill>
                  <a:schemeClr val="tx1"/>
                </a:solidFill>
              </a:rPr>
              <a:t> </a:t>
            </a:r>
            <a:r>
              <a:rPr lang="de-DE" altLang="de-DE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dirty="0" err="1">
                <a:solidFill>
                  <a:srgbClr val="9D9D9D"/>
                </a:solidFill>
                <a:latin typeface="Comic Sans MS" panose="030F0902030302020204" pitchFamily="66" charset="0"/>
              </a:rPr>
              <a:t>eumlat</a:t>
            </a:r>
            <a:r>
              <a:rPr lang="de-DE" dirty="0">
                <a:solidFill>
                  <a:srgbClr val="9D9D9D"/>
                </a:solidFill>
                <a:latin typeface="Comic Sans MS" panose="030F0902030302020204" pitchFamily="66" charset="0"/>
              </a:rPr>
              <a:t> </a:t>
            </a:r>
            <a:r>
              <a:rPr lang="de-DE" dirty="0" err="1">
                <a:solidFill>
                  <a:srgbClr val="9D9D9D"/>
                </a:solidFill>
                <a:latin typeface="Comic Sans MS" panose="030F0902030302020204" pitchFamily="66" charset="0"/>
              </a:rPr>
              <a:t>waraqia</a:t>
            </a:r>
            <a:r>
              <a:rPr lang="de-DE" altLang="de-DE" dirty="0">
                <a:solidFill>
                  <a:srgbClr val="9D9D9D"/>
                </a:solidFill>
                <a:latin typeface="Comic Sans MS" panose="030F0902030302020204" pitchFamily="66" charset="0"/>
              </a:rPr>
              <a:t>] </a:t>
            </a:r>
            <a:endParaRPr lang="de-DE" altLang="de-DE" sz="2800" dirty="0">
              <a:solidFill>
                <a:srgbClr val="9D9D9D"/>
              </a:solidFill>
              <a:latin typeface="Comic Sans MS" panose="030F0902030302020204" pitchFamily="66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E3052F3D-A2D1-D5D0-A987-E7D6E30D4D9A}"/>
              </a:ext>
            </a:extLst>
          </p:cNvPr>
          <p:cNvSpPr txBox="1"/>
          <p:nvPr/>
        </p:nvSpPr>
        <p:spPr>
          <a:xfrm>
            <a:off x="595291" y="2464163"/>
            <a:ext cx="1800000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fünf Euro</a:t>
            </a:r>
            <a:endParaRPr lang="de-DE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A8AD91AD-7C71-078F-8BED-29E054D51D4E}"/>
              </a:ext>
            </a:extLst>
          </p:cNvPr>
          <p:cNvSpPr txBox="1"/>
          <p:nvPr/>
        </p:nvSpPr>
        <p:spPr>
          <a:xfrm>
            <a:off x="595291" y="3015307"/>
            <a:ext cx="1800000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altLang="de-DE" dirty="0">
                <a:ea typeface="Calibri" panose="020F0502020204030204" pitchFamily="34" charset="0"/>
                <a:cs typeface="Calibri" panose="020F0502020204030204" pitchFamily="34" charset="0"/>
              </a:rPr>
              <a:t>خمسة يورو</a:t>
            </a:r>
            <a:endParaRPr lang="de-DE" altLang="de-DE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khamsat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yuru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24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89" name="Textfeld 88">
            <a:extLst>
              <a:ext uri="{FF2B5EF4-FFF2-40B4-BE49-F238E27FC236}">
                <a16:creationId xmlns:a16="http://schemas.microsoft.com/office/drawing/2014/main" id="{E30B4596-F04B-9010-9636-A73DDC830786}"/>
              </a:ext>
            </a:extLst>
          </p:cNvPr>
          <p:cNvSpPr txBox="1"/>
          <p:nvPr/>
        </p:nvSpPr>
        <p:spPr>
          <a:xfrm>
            <a:off x="3799663" y="2420335"/>
            <a:ext cx="1800000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zehn Euro </a:t>
            </a:r>
            <a:endParaRPr lang="de-DE" dirty="0">
              <a:solidFill>
                <a:srgbClr val="00B267"/>
              </a:solidFill>
              <a:latin typeface="Comic Sans MS" panose="030F0902030302020204" pitchFamily="66" charset="0"/>
            </a:endParaRPr>
          </a:p>
        </p:txBody>
      </p:sp>
      <p:sp>
        <p:nvSpPr>
          <p:cNvPr id="90" name="Textfeld 89">
            <a:extLst>
              <a:ext uri="{FF2B5EF4-FFF2-40B4-BE49-F238E27FC236}">
                <a16:creationId xmlns:a16="http://schemas.microsoft.com/office/drawing/2014/main" id="{A5839FFC-93B3-350D-56C3-5073E5CD3898}"/>
              </a:ext>
            </a:extLst>
          </p:cNvPr>
          <p:cNvSpPr txBox="1"/>
          <p:nvPr/>
        </p:nvSpPr>
        <p:spPr>
          <a:xfrm>
            <a:off x="3799667" y="2944241"/>
            <a:ext cx="1800000" cy="683835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ar-SY" altLang="de-DE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عشرة يورو</a:t>
            </a:r>
            <a:br>
              <a:rPr lang="de-DE" altLang="de-DE" sz="3200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ashrat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yuru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18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endParaRPr lang="de-DE" altLang="de-DE" sz="32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84" name="Textfeld 83">
            <a:extLst>
              <a:ext uri="{FF2B5EF4-FFF2-40B4-BE49-F238E27FC236}">
                <a16:creationId xmlns:a16="http://schemas.microsoft.com/office/drawing/2014/main" id="{BC25A970-F637-F25B-E769-30DDAE334C6F}"/>
              </a:ext>
            </a:extLst>
          </p:cNvPr>
          <p:cNvSpPr txBox="1"/>
          <p:nvPr/>
        </p:nvSpPr>
        <p:spPr>
          <a:xfrm>
            <a:off x="6996797" y="2420336"/>
            <a:ext cx="1800000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zwanzig Euro</a:t>
            </a:r>
            <a:endParaRPr lang="de-DE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85" name="Textfeld 84">
            <a:extLst>
              <a:ext uri="{FF2B5EF4-FFF2-40B4-BE49-F238E27FC236}">
                <a16:creationId xmlns:a16="http://schemas.microsoft.com/office/drawing/2014/main" id="{351469AE-BABC-7070-3123-F2D9A9D9ED31}"/>
              </a:ext>
            </a:extLst>
          </p:cNvPr>
          <p:cNvSpPr txBox="1"/>
          <p:nvPr/>
        </p:nvSpPr>
        <p:spPr>
          <a:xfrm>
            <a:off x="6996801" y="3003617"/>
            <a:ext cx="1800000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ar-SY" dirty="0"/>
              <a:t>عشرين يورو</a:t>
            </a:r>
            <a:r>
              <a:rPr lang="de-DE" dirty="0"/>
              <a:t> </a:t>
            </a:r>
          </a:p>
          <a:p>
            <a:pPr lvl="0" algn="ctr"/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ishryn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yuru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03" name="Textfeld 102">
            <a:extLst>
              <a:ext uri="{FF2B5EF4-FFF2-40B4-BE49-F238E27FC236}">
                <a16:creationId xmlns:a16="http://schemas.microsoft.com/office/drawing/2014/main" id="{B3EFE7BA-095E-1528-F747-42390A8B2565}"/>
              </a:ext>
            </a:extLst>
          </p:cNvPr>
          <p:cNvSpPr txBox="1"/>
          <p:nvPr/>
        </p:nvSpPr>
        <p:spPr>
          <a:xfrm>
            <a:off x="555178" y="5222164"/>
            <a:ext cx="1861142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fünfzig Euro</a:t>
            </a:r>
          </a:p>
        </p:txBody>
      </p:sp>
      <p:sp>
        <p:nvSpPr>
          <p:cNvPr id="104" name="Textfeld 103">
            <a:extLst>
              <a:ext uri="{FF2B5EF4-FFF2-40B4-BE49-F238E27FC236}">
                <a16:creationId xmlns:a16="http://schemas.microsoft.com/office/drawing/2014/main" id="{8DDDF508-418D-694D-ACCE-19DAFF89B5D3}"/>
              </a:ext>
            </a:extLst>
          </p:cNvPr>
          <p:cNvSpPr txBox="1"/>
          <p:nvPr/>
        </p:nvSpPr>
        <p:spPr>
          <a:xfrm>
            <a:off x="555178" y="5790656"/>
            <a:ext cx="1861143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dirty="0"/>
              <a:t>п</a:t>
            </a:r>
            <a:r>
              <a:rPr lang="ar-SY" dirty="0"/>
              <a:t>خمسون يورو</a:t>
            </a:r>
            <a:br>
              <a:rPr lang="de-DE" altLang="de-DE" sz="3200" dirty="0"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khamswun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yuru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endParaRPr lang="de-DE" altLang="de-DE" sz="20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1689B631-744C-99F9-3302-CE1FBAD907E6}"/>
              </a:ext>
            </a:extLst>
          </p:cNvPr>
          <p:cNvSpPr txBox="1"/>
          <p:nvPr/>
        </p:nvSpPr>
        <p:spPr>
          <a:xfrm>
            <a:off x="3770638" y="5779558"/>
            <a:ext cx="1800000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altLang="de-DE" dirty="0">
                <a:ea typeface="Calibri" panose="020F0502020204030204" pitchFamily="34" charset="0"/>
                <a:cs typeface="Calibri" panose="020F0502020204030204" pitchFamily="34" charset="0"/>
              </a:rPr>
              <a:t>مائة يورو</a:t>
            </a:r>
            <a:endParaRPr lang="de-DE" altLang="de-DE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miayt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yuru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24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3538E6EB-A514-0077-4705-E3D5C5970C0F}"/>
              </a:ext>
            </a:extLst>
          </p:cNvPr>
          <p:cNvSpPr txBox="1"/>
          <p:nvPr/>
        </p:nvSpPr>
        <p:spPr>
          <a:xfrm>
            <a:off x="6892936" y="5189166"/>
            <a:ext cx="2124000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zweihundert Euro</a:t>
            </a:r>
            <a:endParaRPr lang="de-DE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3785B006-EB00-72A7-C4E9-C9306E87526D}"/>
              </a:ext>
            </a:extLst>
          </p:cNvPr>
          <p:cNvSpPr txBox="1"/>
          <p:nvPr/>
        </p:nvSpPr>
        <p:spPr>
          <a:xfrm>
            <a:off x="6901741" y="5766910"/>
            <a:ext cx="2124000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altLang="de-DE" dirty="0">
                <a:ea typeface="Calibri" panose="020F0502020204030204" pitchFamily="34" charset="0"/>
                <a:cs typeface="Calibri" panose="020F0502020204030204" pitchFamily="34" charset="0"/>
              </a:rPr>
              <a:t>مائتي يورو</a:t>
            </a:r>
            <a:endParaRPr lang="de-DE" altLang="de-DE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miaytay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yuru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24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668F5A49-78D5-6BDF-6A97-DE4D15269D6F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10000" b="90000" l="9962" r="93233">
                        <a14:foregroundMark x1="39474" y1="11935" x2="13910" y2="9677"/>
                        <a14:foregroundMark x1="13910" y1="9677" x2="6767" y2="56129"/>
                        <a14:foregroundMark x1="6767" y1="56129" x2="25376" y2="85806"/>
                        <a14:foregroundMark x1="25376" y1="85806" x2="51880" y2="86452"/>
                        <a14:foregroundMark x1="51880" y1="86452" x2="76692" y2="86129"/>
                        <a14:foregroundMark x1="76692" y1="86129" x2="93421" y2="54194"/>
                        <a14:foregroundMark x1="93421" y1="54194" x2="93233" y2="11613"/>
                        <a14:foregroundMark x1="93233" y1="11613" x2="83459" y2="112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8612" y="4013009"/>
            <a:ext cx="1664527" cy="969932"/>
          </a:xfrm>
          <a:prstGeom prst="rect">
            <a:avLst/>
          </a:prstGeom>
        </p:spPr>
      </p:pic>
      <p:pic>
        <p:nvPicPr>
          <p:cNvPr id="10" name="Grafik 9" descr="Ein Bild, das Text enthält.&#10;&#10;Automatisch generierte Beschreibung">
            <a:extLst>
              <a:ext uri="{FF2B5EF4-FFF2-40B4-BE49-F238E27FC236}">
                <a16:creationId xmlns:a16="http://schemas.microsoft.com/office/drawing/2014/main" id="{6387F3C4-F8AA-4E44-E346-D854BF4689C1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9740" b="89935" l="9848" r="90720">
                        <a14:foregroundMark x1="24242" y1="17208" x2="10417" y2="55844"/>
                        <a14:foregroundMark x1="10417" y1="55844" x2="25379" y2="89286"/>
                        <a14:foregroundMark x1="25379" y1="89286" x2="78030" y2="86039"/>
                        <a14:foregroundMark x1="78030" y1="86039" x2="90720" y2="48377"/>
                        <a14:foregroundMark x1="90720" y1="48377" x2="84280" y2="15260"/>
                        <a14:foregroundMark x1="10038" y1="15260" x2="26515" y2="15260"/>
                        <a14:foregroundMark x1="10038" y1="88961" x2="28598" y2="873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39990" y="1020519"/>
            <a:ext cx="1954457" cy="1140100"/>
          </a:xfrm>
          <a:prstGeom prst="rect">
            <a:avLst/>
          </a:prstGeom>
        </p:spPr>
      </p:pic>
      <p:pic>
        <p:nvPicPr>
          <p:cNvPr id="13" name="Grafik 12" descr="Ein Bild, das Text enthält.&#10;&#10;Automatisch generierte Beschreibung">
            <a:extLst>
              <a:ext uri="{FF2B5EF4-FFF2-40B4-BE49-F238E27FC236}">
                <a16:creationId xmlns:a16="http://schemas.microsoft.com/office/drawing/2014/main" id="{339243A4-7B4C-E7E6-B51C-884FDB0C5E83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9940" b="89458" l="4364" r="92727">
                        <a14:foregroundMark x1="21273" y1="14759" x2="4364" y2="62048"/>
                        <a14:foregroundMark x1="4364" y1="62048" x2="33273" y2="81024"/>
                        <a14:foregroundMark x1="33273" y1="81024" x2="39636" y2="80422"/>
                        <a14:foregroundMark x1="86000" y1="14759" x2="92727" y2="68373"/>
                        <a14:foregroundMark x1="92727" y1="68373" x2="89273" y2="831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28982" y="3986035"/>
            <a:ext cx="1586703" cy="957792"/>
          </a:xfrm>
          <a:prstGeom prst="rect">
            <a:avLst/>
          </a:prstGeom>
        </p:spPr>
      </p:pic>
      <p:pic>
        <p:nvPicPr>
          <p:cNvPr id="17" name="Grafik 16" descr="Ein Bild, das Text enthält.&#10;&#10;Automatisch generierte Beschreibung">
            <a:extLst>
              <a:ext uri="{FF2B5EF4-FFF2-40B4-BE49-F238E27FC236}">
                <a16:creationId xmlns:a16="http://schemas.microsoft.com/office/drawing/2014/main" id="{9896F7BA-B5A2-823E-B0E2-6F350CAEB39E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7468" b="89610" l="4529" r="95471">
                        <a14:foregroundMark x1="4529" y1="8442" x2="4698" y2="8418"/>
                        <a14:foregroundMark x1="73370" y1="6818" x2="93841" y2="48377"/>
                        <a14:foregroundMark x1="93841" y1="48377" x2="70471" y2="87987"/>
                        <a14:foregroundMark x1="70471" y1="87987" x2="8333" y2="87987"/>
                        <a14:foregroundMark x1="8333" y1="87987" x2="6255" y2="11329"/>
                        <a14:foregroundMark x1="4529" y1="71429" x2="10145" y2="87987"/>
                        <a14:foregroundMark x1="22949" y1="11409" x2="36051" y2="12338"/>
                        <a14:foregroundMark x1="14205" y1="10789" x2="22693" y2="11391"/>
                        <a14:foregroundMark x1="3986" y1="10065" x2="4124" y2="10075"/>
                        <a14:foregroundMark x1="36051" y1="12338" x2="69928" y2="10714"/>
                        <a14:foregroundMark x1="69928" y1="10714" x2="91304" y2="50000"/>
                        <a14:foregroundMark x1="91304" y1="50000" x2="79710" y2="89935"/>
                        <a14:foregroundMark x1="87138" y1="90260" x2="95471" y2="36039"/>
                        <a14:foregroundMark x1="95471" y1="36039" x2="88406" y2="10714"/>
                        <a14:backgroundMark x1="5254" y1="6818" x2="67391" y2="2597"/>
                        <a14:backgroundMark x1="67391" y1="2597" x2="21014" y2="6818"/>
                        <a14:backgroundMark x1="66486" y1="5519" x2="73551" y2="61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02241" y="4022535"/>
            <a:ext cx="1508334" cy="884791"/>
          </a:xfrm>
          <a:prstGeom prst="rect">
            <a:avLst/>
          </a:prstGeom>
        </p:spPr>
      </p:pic>
      <p:pic>
        <p:nvPicPr>
          <p:cNvPr id="23" name="Grafik 22" descr="Ein Bild, das Text enthält.&#10;&#10;Automatisch generierte Beschreibung">
            <a:extLst>
              <a:ext uri="{FF2B5EF4-FFF2-40B4-BE49-F238E27FC236}">
                <a16:creationId xmlns:a16="http://schemas.microsoft.com/office/drawing/2014/main" id="{73760979-1BA7-38FB-6DFA-EECC0F6A2C96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9921" b="89881" l="6693" r="96588">
                        <a14:foregroundMark x1="11155" y1="12103" x2="9843" y2="54960"/>
                        <a14:foregroundMark x1="9843" y1="54960" x2="6824" y2="13095"/>
                        <a14:foregroundMark x1="6824" y1="13095" x2="10761" y2="9921"/>
                        <a14:foregroundMark x1="61680" y1="9325" x2="89633" y2="8333"/>
                        <a14:foregroundMark x1="89633" y1="8333" x2="96588" y2="46429"/>
                        <a14:foregroundMark x1="96588" y1="46429" x2="82546" y2="82143"/>
                        <a14:foregroundMark x1="82546" y1="82143" x2="64698" y2="8015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59936" y="1155596"/>
            <a:ext cx="1608560" cy="1063930"/>
          </a:xfrm>
          <a:prstGeom prst="rect">
            <a:avLst/>
          </a:prstGeom>
        </p:spPr>
      </p:pic>
      <p:pic>
        <p:nvPicPr>
          <p:cNvPr id="27" name="Grafik 26" descr="Ein Bild, das Text, Elektronik enthält.&#10;&#10;Automatisch generierte Beschreibung">
            <a:extLst>
              <a:ext uri="{FF2B5EF4-FFF2-40B4-BE49-F238E27FC236}">
                <a16:creationId xmlns:a16="http://schemas.microsoft.com/office/drawing/2014/main" id="{72A64BC3-A09B-BACB-9827-C4012A77E43B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BEBA8EAE-BF5A-486C-A8C5-ECC9F3942E4B}">
                <a14:imgProps xmlns:a14="http://schemas.microsoft.com/office/drawing/2010/main">
                  <a14:imgLayer r:embed="rId41">
                    <a14:imgEffect>
                      <a14:backgroundRemoval t="9877" b="89918" l="8194" r="90000">
                        <a14:foregroundMark x1="85556" y1="15638" x2="89444" y2="79835"/>
                        <a14:foregroundMark x1="65972" y1="48560" x2="65972" y2="67490"/>
                        <a14:foregroundMark x1="66389" y1="47942" x2="68750" y2="67490"/>
                        <a14:foregroundMark x1="8194" y1="13786" x2="12639" y2="55967"/>
                        <a14:foregroundMark x1="12639" y1="55967" x2="10278" y2="1604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6354" y="1152035"/>
            <a:ext cx="1549303" cy="1045780"/>
          </a:xfrm>
          <a:prstGeom prst="rect">
            <a:avLst/>
          </a:prstGeom>
        </p:spPr>
      </p:pic>
      <p:sp>
        <p:nvSpPr>
          <p:cNvPr id="41" name="Textfeld 40">
            <a:extLst>
              <a:ext uri="{FF2B5EF4-FFF2-40B4-BE49-F238E27FC236}">
                <a16:creationId xmlns:a16="http://schemas.microsoft.com/office/drawing/2014/main" id="{59B8433C-1D38-F872-C6C9-F73952F76277}"/>
              </a:ext>
            </a:extLst>
          </p:cNvPr>
          <p:cNvSpPr txBox="1"/>
          <p:nvPr/>
        </p:nvSpPr>
        <p:spPr>
          <a:xfrm>
            <a:off x="3749833" y="5223827"/>
            <a:ext cx="1800000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hundert Euro</a:t>
            </a:r>
            <a:endParaRPr lang="de-DE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pic>
        <p:nvPicPr>
          <p:cNvPr id="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ED6555F4-FBF4-6E43-D956-CADF5BACC3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1436286" y="256321"/>
            <a:ext cx="360000" cy="360000"/>
          </a:xfrm>
          <a:prstGeom prst="rect">
            <a:avLst/>
          </a:prstGeom>
        </p:spPr>
      </p:pic>
      <p:pic>
        <p:nvPicPr>
          <p:cNvPr id="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5ADD07F-C6CA-C9F4-27B2-C4715D3FC42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2540814" y="2517072"/>
            <a:ext cx="360000" cy="360000"/>
          </a:xfrm>
          <a:prstGeom prst="rect">
            <a:avLst/>
          </a:prstGeom>
        </p:spPr>
      </p:pic>
      <p:pic>
        <p:nvPicPr>
          <p:cNvPr id="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78E5DC3-57B0-C9E5-1A78-6A8A8A394EB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5739801" y="2464163"/>
            <a:ext cx="360000" cy="360000"/>
          </a:xfrm>
          <a:prstGeom prst="rect">
            <a:avLst/>
          </a:prstGeom>
        </p:spPr>
      </p:pic>
      <p:pic>
        <p:nvPicPr>
          <p:cNvPr id="11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182FEA1F-B57E-8F09-DC96-2411B6C4334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8994447" y="2464163"/>
            <a:ext cx="360000" cy="360000"/>
          </a:xfrm>
          <a:prstGeom prst="rect">
            <a:avLst/>
          </a:prstGeom>
        </p:spPr>
      </p:pic>
      <p:pic>
        <p:nvPicPr>
          <p:cNvPr id="1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45414C7B-582B-DC61-64AC-943DB550077B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2594814" y="5251413"/>
            <a:ext cx="360000" cy="360000"/>
          </a:xfrm>
          <a:prstGeom prst="rect">
            <a:avLst/>
          </a:prstGeom>
        </p:spPr>
      </p:pic>
      <p:pic>
        <p:nvPicPr>
          <p:cNvPr id="1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257BB549-50DB-F34A-C341-7C174460B1B9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5727101" y="5285490"/>
            <a:ext cx="360000" cy="360000"/>
          </a:xfrm>
          <a:prstGeom prst="rect">
            <a:avLst/>
          </a:prstGeom>
        </p:spPr>
      </p:pic>
      <p:pic>
        <p:nvPicPr>
          <p:cNvPr id="1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7EAA787-F829-18C8-76CD-00B2E50A6355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9074705" y="5227607"/>
            <a:ext cx="360000" cy="360000"/>
          </a:xfrm>
          <a:prstGeom prst="rect">
            <a:avLst/>
          </a:prstGeom>
        </p:spPr>
      </p:pic>
      <p:sp>
        <p:nvSpPr>
          <p:cNvPr id="32" name="Rechteck 31">
            <a:extLst>
              <a:ext uri="{FF2B5EF4-FFF2-40B4-BE49-F238E27FC236}">
                <a16:creationId xmlns:a16="http://schemas.microsoft.com/office/drawing/2014/main" id="{3F5548BA-08E1-DBBD-0DC2-D696F929C8D6}"/>
              </a:ext>
            </a:extLst>
          </p:cNvPr>
          <p:cNvSpPr/>
          <p:nvPr/>
        </p:nvSpPr>
        <p:spPr>
          <a:xfrm>
            <a:off x="143999" y="144000"/>
            <a:ext cx="1596877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Scheine</a:t>
            </a:r>
          </a:p>
        </p:txBody>
      </p:sp>
      <p:pic>
        <p:nvPicPr>
          <p:cNvPr id="39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3732DF8E-AFD6-B871-026A-630334899D19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42">
            <a:biLevel thresh="25000"/>
          </a:blip>
          <a:stretch>
            <a:fillRect/>
          </a:stretch>
        </p:blipFill>
        <p:spPr>
          <a:xfrm>
            <a:off x="4913951" y="240683"/>
            <a:ext cx="360000" cy="360000"/>
          </a:xfrm>
          <a:prstGeom prst="rect">
            <a:avLst/>
          </a:prstGeom>
        </p:spPr>
      </p:pic>
      <p:pic>
        <p:nvPicPr>
          <p:cNvPr id="40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17694268-F560-30AA-90E8-770EE3DD0C3E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42">
            <a:biLevel thresh="25000"/>
          </a:blip>
          <a:stretch>
            <a:fillRect/>
          </a:stretch>
        </p:blipFill>
        <p:spPr>
          <a:xfrm>
            <a:off x="2539667" y="3132971"/>
            <a:ext cx="360000" cy="360000"/>
          </a:xfrm>
          <a:prstGeom prst="rect">
            <a:avLst/>
          </a:prstGeom>
        </p:spPr>
      </p:pic>
      <p:pic>
        <p:nvPicPr>
          <p:cNvPr id="4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5CBE6B6A-B5AE-5A4E-D073-890DACDE2BCB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42">
            <a:biLevel thresh="25000"/>
          </a:blip>
          <a:stretch>
            <a:fillRect/>
          </a:stretch>
        </p:blipFill>
        <p:spPr>
          <a:xfrm>
            <a:off x="5715685" y="3132971"/>
            <a:ext cx="360000" cy="360000"/>
          </a:xfrm>
          <a:prstGeom prst="rect">
            <a:avLst/>
          </a:prstGeom>
        </p:spPr>
      </p:pic>
      <p:pic>
        <p:nvPicPr>
          <p:cNvPr id="4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481B013C-7C41-2CDC-CC3A-11A2F01E2A26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42">
            <a:biLevel thresh="25000"/>
          </a:blip>
          <a:stretch>
            <a:fillRect/>
          </a:stretch>
        </p:blipFill>
        <p:spPr>
          <a:xfrm>
            <a:off x="8994447" y="3144661"/>
            <a:ext cx="360000" cy="360000"/>
          </a:xfrm>
          <a:prstGeom prst="rect">
            <a:avLst/>
          </a:prstGeom>
        </p:spPr>
      </p:pic>
      <p:pic>
        <p:nvPicPr>
          <p:cNvPr id="4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848FD8F4-4BD2-302E-24D9-2F225244BA5B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42">
            <a:biLevel thresh="25000"/>
          </a:blip>
          <a:stretch>
            <a:fillRect/>
          </a:stretch>
        </p:blipFill>
        <p:spPr>
          <a:xfrm>
            <a:off x="2539667" y="5931885"/>
            <a:ext cx="360000" cy="360000"/>
          </a:xfrm>
          <a:prstGeom prst="rect">
            <a:avLst/>
          </a:prstGeom>
        </p:spPr>
      </p:pic>
      <p:pic>
        <p:nvPicPr>
          <p:cNvPr id="4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EE4121AF-15BF-65D5-E036-E50E616C0317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42">
            <a:biLevel thresh="25000"/>
          </a:blip>
          <a:stretch>
            <a:fillRect/>
          </a:stretch>
        </p:blipFill>
        <p:spPr>
          <a:xfrm>
            <a:off x="5727101" y="5931885"/>
            <a:ext cx="360000" cy="360000"/>
          </a:xfrm>
          <a:prstGeom prst="rect">
            <a:avLst/>
          </a:prstGeom>
        </p:spPr>
      </p:pic>
      <p:pic>
        <p:nvPicPr>
          <p:cNvPr id="49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E4C740B6-8095-60C2-B040-F2C1698BDDBC}"/>
              </a:ext>
            </a:extLst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42">
            <a:biLevel thresh="25000"/>
          </a:blip>
          <a:stretch>
            <a:fillRect/>
          </a:stretch>
        </p:blipFill>
        <p:spPr>
          <a:xfrm>
            <a:off x="9074705" y="5931885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65700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bgerundetes Rechteck 34">
            <a:extLst>
              <a:ext uri="{FF2B5EF4-FFF2-40B4-BE49-F238E27FC236}">
                <a16:creationId xmlns:a16="http://schemas.microsoft.com/office/drawing/2014/main" id="{4795C68F-89B7-9613-8784-4D7FDAB5591A}"/>
              </a:ext>
            </a:extLst>
          </p:cNvPr>
          <p:cNvSpPr/>
          <p:nvPr/>
        </p:nvSpPr>
        <p:spPr>
          <a:xfrm rot="5400000">
            <a:off x="648126" y="1725232"/>
            <a:ext cx="1296000" cy="2304000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97" name="Rechteck 96">
            <a:extLst>
              <a:ext uri="{FF2B5EF4-FFF2-40B4-BE49-F238E27FC236}">
                <a16:creationId xmlns:a16="http://schemas.microsoft.com/office/drawing/2014/main" id="{47117BB3-AE99-CC10-C09E-FB574652F8F8}"/>
              </a:ext>
            </a:extLst>
          </p:cNvPr>
          <p:cNvSpPr/>
          <p:nvPr/>
        </p:nvSpPr>
        <p:spPr>
          <a:xfrm>
            <a:off x="1750821" y="140514"/>
            <a:ext cx="6564105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ar-SY" sz="2400" dirty="0">
                <a:solidFill>
                  <a:schemeClr val="tx1"/>
                </a:solidFill>
              </a:rPr>
              <a:t>عملة معدنية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altLang="de-DE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dirty="0" err="1">
                <a:solidFill>
                  <a:srgbClr val="9D9D9D"/>
                </a:solidFill>
                <a:latin typeface="Comic Sans MS" panose="030F0902030302020204" pitchFamily="66" charset="0"/>
              </a:rPr>
              <a:t>eumlat</a:t>
            </a:r>
            <a:r>
              <a:rPr lang="de-DE" dirty="0">
                <a:solidFill>
                  <a:srgbClr val="9D9D9D"/>
                </a:solidFill>
                <a:latin typeface="Comic Sans MS" panose="030F0902030302020204" pitchFamily="66" charset="0"/>
              </a:rPr>
              <a:t> </a:t>
            </a:r>
            <a:r>
              <a:rPr lang="de-DE" dirty="0" err="1">
                <a:solidFill>
                  <a:srgbClr val="9D9D9D"/>
                </a:solidFill>
                <a:latin typeface="Comic Sans MS" panose="030F0902030302020204" pitchFamily="66" charset="0"/>
              </a:rPr>
              <a:t>maedinia</a:t>
            </a:r>
            <a:r>
              <a:rPr lang="de-DE" altLang="de-DE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  <a:endParaRPr lang="de-DE" altLang="de-DE" sz="2400" dirty="0">
              <a:solidFill>
                <a:srgbClr val="9D9D9D"/>
              </a:solidFill>
              <a:latin typeface="Comic Sans MS" panose="030F0902030302020204" pitchFamily="66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E3052F3D-A2D1-D5D0-A987-E7D6E30D4D9A}"/>
              </a:ext>
            </a:extLst>
          </p:cNvPr>
          <p:cNvSpPr txBox="1"/>
          <p:nvPr/>
        </p:nvSpPr>
        <p:spPr>
          <a:xfrm>
            <a:off x="259261" y="2321092"/>
            <a:ext cx="1701475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ein Cent</a:t>
            </a:r>
            <a:endParaRPr lang="de-DE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sp>
        <p:nvSpPr>
          <p:cNvPr id="104" name="Textfeld 103">
            <a:extLst>
              <a:ext uri="{FF2B5EF4-FFF2-40B4-BE49-F238E27FC236}">
                <a16:creationId xmlns:a16="http://schemas.microsoft.com/office/drawing/2014/main" id="{8DDDF508-418D-694D-ACCE-19DAFF89B5D3}"/>
              </a:ext>
            </a:extLst>
          </p:cNvPr>
          <p:cNvSpPr txBox="1"/>
          <p:nvPr/>
        </p:nvSpPr>
        <p:spPr>
          <a:xfrm>
            <a:off x="259261" y="2834465"/>
            <a:ext cx="1701475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altLang="de-DE" dirty="0">
                <a:ea typeface="Calibri" panose="020F0502020204030204" pitchFamily="34" charset="0"/>
                <a:cs typeface="Calibri" panose="020F0502020204030204" pitchFamily="34" charset="0"/>
              </a:rPr>
              <a:t>سنت</a:t>
            </a:r>
            <a:br>
              <a:rPr lang="de-DE" altLang="de-DE" sz="3200" dirty="0"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cint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6B45934E-C400-FEFF-EFE8-2755F85BFA64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10000" b="90000" l="10000" r="90000">
                        <a14:foregroundMark x1="48636" y1="24101" x2="79091" y2="51799"/>
                        <a14:foregroundMark x1="79091" y1="51799" x2="46818" y2="74460"/>
                        <a14:foregroundMark x1="46818" y1="74460" x2="18182" y2="47482"/>
                        <a14:foregroundMark x1="18182" y1="47482" x2="54545" y2="26619"/>
                        <a14:foregroundMark x1="54545" y1="26619" x2="69091" y2="284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7979" y="831152"/>
            <a:ext cx="1042210" cy="1316975"/>
          </a:xfrm>
          <a:prstGeom prst="rect">
            <a:avLst/>
          </a:prstGeom>
        </p:spPr>
      </p:pic>
      <p:pic>
        <p:nvPicPr>
          <p:cNvPr id="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9ED1C46B-6B77-CCAD-DC70-15F5309A4BB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48"/>
                </p14:media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2065361" y="2345403"/>
            <a:ext cx="360000" cy="360000"/>
          </a:xfrm>
          <a:prstGeom prst="rect">
            <a:avLst/>
          </a:prstGeom>
        </p:spPr>
      </p:pic>
      <p:pic>
        <p:nvPicPr>
          <p:cNvPr id="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B1578626-E1F5-CE14-DAEF-980315E9630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1390821" y="263573"/>
            <a:ext cx="360000" cy="360000"/>
          </a:xfrm>
          <a:prstGeom prst="rect">
            <a:avLst/>
          </a:prstGeom>
        </p:spPr>
      </p:pic>
      <p:sp>
        <p:nvSpPr>
          <p:cNvPr id="34" name="Rechteck 33">
            <a:extLst>
              <a:ext uri="{FF2B5EF4-FFF2-40B4-BE49-F238E27FC236}">
                <a16:creationId xmlns:a16="http://schemas.microsoft.com/office/drawing/2014/main" id="{3AE7C8DF-20D8-F49B-95B6-B96513BAC7EF}"/>
              </a:ext>
            </a:extLst>
          </p:cNvPr>
          <p:cNvSpPr/>
          <p:nvPr/>
        </p:nvSpPr>
        <p:spPr>
          <a:xfrm>
            <a:off x="144000" y="144000"/>
            <a:ext cx="1247160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Münzen</a:t>
            </a:r>
          </a:p>
        </p:txBody>
      </p:sp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8F12F8F4-56BE-95C1-4D68-5D8E85BC8C1B}"/>
              </a:ext>
            </a:extLst>
          </p:cNvPr>
          <p:cNvSpPr/>
          <p:nvPr/>
        </p:nvSpPr>
        <p:spPr>
          <a:xfrm rot="5400000">
            <a:off x="3027727" y="4645460"/>
            <a:ext cx="1415032" cy="2304000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AB44F196-5B3A-8722-6FBD-FF3A8A095B75}"/>
              </a:ext>
            </a:extLst>
          </p:cNvPr>
          <p:cNvSpPr/>
          <p:nvPr/>
        </p:nvSpPr>
        <p:spPr>
          <a:xfrm rot="5400000">
            <a:off x="5513416" y="1725232"/>
            <a:ext cx="1296000" cy="2304000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5" name="Abgerundetes Rechteck 4">
            <a:extLst>
              <a:ext uri="{FF2B5EF4-FFF2-40B4-BE49-F238E27FC236}">
                <a16:creationId xmlns:a16="http://schemas.microsoft.com/office/drawing/2014/main" id="{A3D5CB6A-D213-906A-86F7-E5F7423615F2}"/>
              </a:ext>
            </a:extLst>
          </p:cNvPr>
          <p:cNvSpPr/>
          <p:nvPr/>
        </p:nvSpPr>
        <p:spPr>
          <a:xfrm rot="5400000">
            <a:off x="3087243" y="1725232"/>
            <a:ext cx="1296000" cy="2304000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15" name="Abgerundetes Rechteck 14">
            <a:extLst>
              <a:ext uri="{FF2B5EF4-FFF2-40B4-BE49-F238E27FC236}">
                <a16:creationId xmlns:a16="http://schemas.microsoft.com/office/drawing/2014/main" id="{8F918FC2-E174-694B-41D4-7F0C0261FB09}"/>
              </a:ext>
            </a:extLst>
          </p:cNvPr>
          <p:cNvSpPr/>
          <p:nvPr/>
        </p:nvSpPr>
        <p:spPr>
          <a:xfrm rot="5400000">
            <a:off x="7964814" y="1725232"/>
            <a:ext cx="1296000" cy="2304000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36" name="Abgerundetes Rechteck 35">
            <a:extLst>
              <a:ext uri="{FF2B5EF4-FFF2-40B4-BE49-F238E27FC236}">
                <a16:creationId xmlns:a16="http://schemas.microsoft.com/office/drawing/2014/main" id="{B648A889-6EF5-E2A0-CECF-EB306370386B}"/>
              </a:ext>
            </a:extLst>
          </p:cNvPr>
          <p:cNvSpPr/>
          <p:nvPr/>
        </p:nvSpPr>
        <p:spPr>
          <a:xfrm rot="5400000">
            <a:off x="588612" y="4645458"/>
            <a:ext cx="1415029" cy="2304000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37" name="Abgerundetes Rechteck 36">
            <a:extLst>
              <a:ext uri="{FF2B5EF4-FFF2-40B4-BE49-F238E27FC236}">
                <a16:creationId xmlns:a16="http://schemas.microsoft.com/office/drawing/2014/main" id="{459E861F-4A73-F187-DC3E-3C742EA1FD8C}"/>
              </a:ext>
            </a:extLst>
          </p:cNvPr>
          <p:cNvSpPr/>
          <p:nvPr/>
        </p:nvSpPr>
        <p:spPr>
          <a:xfrm rot="5400000">
            <a:off x="7904824" y="4645457"/>
            <a:ext cx="1415030" cy="2304000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38" name="Abgerundetes Rechteck 37">
            <a:extLst>
              <a:ext uri="{FF2B5EF4-FFF2-40B4-BE49-F238E27FC236}">
                <a16:creationId xmlns:a16="http://schemas.microsoft.com/office/drawing/2014/main" id="{FB508572-A5C6-2915-B9F3-09F0E1F84416}"/>
              </a:ext>
            </a:extLst>
          </p:cNvPr>
          <p:cNvSpPr/>
          <p:nvPr/>
        </p:nvSpPr>
        <p:spPr>
          <a:xfrm rot="5400000">
            <a:off x="5463225" y="4645457"/>
            <a:ext cx="1415030" cy="2304000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C7E3DB70-121A-6CD1-1B0A-D8FB2B044A77}"/>
              </a:ext>
            </a:extLst>
          </p:cNvPr>
          <p:cNvSpPr txBox="1"/>
          <p:nvPr/>
        </p:nvSpPr>
        <p:spPr>
          <a:xfrm>
            <a:off x="2701082" y="2321092"/>
            <a:ext cx="1681167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zwei Cent  </a:t>
            </a:r>
            <a:endParaRPr lang="de-DE" dirty="0">
              <a:solidFill>
                <a:srgbClr val="00B267"/>
              </a:solidFill>
              <a:latin typeface="Comic Sans MS" panose="030F0902030302020204" pitchFamily="66" charset="0"/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11B28FC1-1007-1F9D-2AC0-A2ABFAB687BC}"/>
              </a:ext>
            </a:extLst>
          </p:cNvPr>
          <p:cNvSpPr txBox="1"/>
          <p:nvPr/>
        </p:nvSpPr>
        <p:spPr>
          <a:xfrm>
            <a:off x="2701082" y="2834465"/>
            <a:ext cx="1681167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altLang="de-DE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اثنان سنت</a:t>
            </a:r>
            <a:endParaRPr lang="de-DE" altLang="de-DE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aithnan</a:t>
            </a:r>
            <a:r>
              <a:rPr lang="ar-SY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cint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24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45" name="Grafik 44" descr="Ein Bild, das Text, Münze enthält.&#10;&#10;Automatisch generierte Beschreibung">
            <a:extLst>
              <a:ext uri="{FF2B5EF4-FFF2-40B4-BE49-F238E27FC236}">
                <a16:creationId xmlns:a16="http://schemas.microsoft.com/office/drawing/2014/main" id="{A9663643-6767-C717-0CBF-693C34F275AA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BEBA8EAE-BF5A-486C-A8C5-ECC9F3942E4B}">
                <a14:imgProps xmlns:a14="http://schemas.microsoft.com/office/drawing/2010/main">
                  <a14:imgLayer r:embed="rId42">
                    <a14:imgEffect>
                      <a14:backgroundRemoval t="10000" b="90000" l="10000" r="90000">
                        <a14:foregroundMark x1="69355" y1="20345" x2="82581" y2="63448"/>
                        <a14:foregroundMark x1="82581" y1="63448" x2="44194" y2="83448"/>
                        <a14:foregroundMark x1="44194" y1="83448" x2="23226" y2="5689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27277" y="969194"/>
            <a:ext cx="1147609" cy="1073570"/>
          </a:xfrm>
          <a:prstGeom prst="rect">
            <a:avLst/>
          </a:prstGeom>
        </p:spPr>
      </p:pic>
      <p:pic>
        <p:nvPicPr>
          <p:cNvPr id="4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D71D3ADE-A443-E42F-0D6E-234AB485E96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4481066" y="2345403"/>
            <a:ext cx="360000" cy="360000"/>
          </a:xfrm>
          <a:prstGeom prst="rect">
            <a:avLst/>
          </a:prstGeom>
        </p:spPr>
      </p:pic>
      <p:sp>
        <p:nvSpPr>
          <p:cNvPr id="48" name="Textfeld 47">
            <a:extLst>
              <a:ext uri="{FF2B5EF4-FFF2-40B4-BE49-F238E27FC236}">
                <a16:creationId xmlns:a16="http://schemas.microsoft.com/office/drawing/2014/main" id="{23CA2E0D-1221-FC58-467B-2E2B7BB74099}"/>
              </a:ext>
            </a:extLst>
          </p:cNvPr>
          <p:cNvSpPr txBox="1"/>
          <p:nvPr/>
        </p:nvSpPr>
        <p:spPr>
          <a:xfrm>
            <a:off x="5131129" y="2321092"/>
            <a:ext cx="1714287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fünf Cent</a:t>
            </a:r>
            <a:endParaRPr lang="de-DE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E4C2B363-11A8-7B91-16F7-03E45063D4C4}"/>
              </a:ext>
            </a:extLst>
          </p:cNvPr>
          <p:cNvSpPr txBox="1"/>
          <p:nvPr/>
        </p:nvSpPr>
        <p:spPr>
          <a:xfrm>
            <a:off x="5131129" y="2834465"/>
            <a:ext cx="1714287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az-Cyrl-AZ" dirty="0"/>
              <a:t>п'</a:t>
            </a:r>
            <a:r>
              <a:rPr lang="ar-SY" dirty="0"/>
              <a:t> خمسة سنت</a:t>
            </a:r>
            <a:endParaRPr lang="de-DE" dirty="0"/>
          </a:p>
          <a:p>
            <a:pPr lvl="0" algn="ctr"/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khamsat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cint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1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50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214EDCAA-D897-A520-31CC-462061EE933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6918466" y="2345403"/>
            <a:ext cx="360000" cy="360000"/>
          </a:xfrm>
          <a:prstGeom prst="rect">
            <a:avLst/>
          </a:prstGeom>
        </p:spPr>
      </p:pic>
      <p:pic>
        <p:nvPicPr>
          <p:cNvPr id="52" name="Grafik 51" descr="Ein Bild, das Text, Münze enthält.&#10;&#10;Automatisch generierte Beschreibung">
            <a:extLst>
              <a:ext uri="{FF2B5EF4-FFF2-40B4-BE49-F238E27FC236}">
                <a16:creationId xmlns:a16="http://schemas.microsoft.com/office/drawing/2014/main" id="{102B1D35-B52E-6126-E83F-961905A4FE91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BEBA8EAE-BF5A-486C-A8C5-ECC9F3942E4B}">
                <a14:imgProps xmlns:a14="http://schemas.microsoft.com/office/drawing/2010/main">
                  <a14:imgLayer r:embed="rId44">
                    <a14:imgEffect>
                      <a14:backgroundRemoval t="10000" b="90000" l="10000" r="90000">
                        <a14:foregroundMark x1="23077" y1="76299" x2="18590" y2="37338"/>
                        <a14:foregroundMark x1="18590" y1="37338" x2="53846" y2="19805"/>
                        <a14:foregroundMark x1="53846" y1="19805" x2="75641" y2="321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87611" y="897574"/>
            <a:ext cx="1147609" cy="1132896"/>
          </a:xfrm>
          <a:prstGeom prst="rect">
            <a:avLst/>
          </a:prstGeom>
        </p:spPr>
      </p:pic>
      <p:pic>
        <p:nvPicPr>
          <p:cNvPr id="55" name="Grafik 54" descr="Ein Bild, das Text enthält.&#10;&#10;Automatisch generierte Beschreibung">
            <a:extLst>
              <a:ext uri="{FF2B5EF4-FFF2-40B4-BE49-F238E27FC236}">
                <a16:creationId xmlns:a16="http://schemas.microsoft.com/office/drawing/2014/main" id="{F3808432-F91B-4BAD-F440-BBA0F7FD77C9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BEBA8EAE-BF5A-486C-A8C5-ECC9F3942E4B}">
                <a14:imgProps xmlns:a14="http://schemas.microsoft.com/office/drawing/2010/main">
                  <a14:imgLayer r:embed="rId46">
                    <a14:imgEffect>
                      <a14:backgroundRemoval t="10000" b="90000" l="10000" r="90000">
                        <a14:foregroundMark x1="38446" y1="84647" x2="68924" y2="83195"/>
                        <a14:foregroundMark x1="35259" y1="87344" x2="63944" y2="858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40514" y="3558971"/>
            <a:ext cx="1543650" cy="1482150"/>
          </a:xfrm>
          <a:prstGeom prst="rect">
            <a:avLst/>
          </a:prstGeom>
        </p:spPr>
      </p:pic>
      <p:pic>
        <p:nvPicPr>
          <p:cNvPr id="58" name="Grafik 57" descr="Ein Bild, das Text, Münze enthält.&#10;&#10;Automatisch generierte Beschreibung">
            <a:extLst>
              <a:ext uri="{FF2B5EF4-FFF2-40B4-BE49-F238E27FC236}">
                <a16:creationId xmlns:a16="http://schemas.microsoft.com/office/drawing/2014/main" id="{31FA4074-3BC6-1E74-F7D9-B4F9A0068AFD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BEBA8EAE-BF5A-486C-A8C5-ECC9F3942E4B}">
                <a14:imgProps xmlns:a14="http://schemas.microsoft.com/office/drawing/2010/main">
                  <a14:imgLayer r:embed="rId4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30818" y="899524"/>
            <a:ext cx="1275658" cy="1250645"/>
          </a:xfrm>
          <a:prstGeom prst="rect">
            <a:avLst/>
          </a:prstGeom>
        </p:spPr>
      </p:pic>
      <p:pic>
        <p:nvPicPr>
          <p:cNvPr id="59" name="Grafik 58" descr="Ein Bild, das Text, Münze enthält.&#10;&#10;Automatisch generierte Beschreibung">
            <a:extLst>
              <a:ext uri="{FF2B5EF4-FFF2-40B4-BE49-F238E27FC236}">
                <a16:creationId xmlns:a16="http://schemas.microsoft.com/office/drawing/2014/main" id="{E42B6A82-0C37-56E6-E4E7-486DE787CFCF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BEBA8EAE-BF5A-486C-A8C5-ECC9F3942E4B}">
                <a14:imgProps xmlns:a14="http://schemas.microsoft.com/office/drawing/2010/main">
                  <a14:imgLayer r:embed="rId5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88237" y="3793261"/>
            <a:ext cx="1294012" cy="1257458"/>
          </a:xfrm>
          <a:prstGeom prst="rect">
            <a:avLst/>
          </a:prstGeom>
        </p:spPr>
      </p:pic>
      <p:pic>
        <p:nvPicPr>
          <p:cNvPr id="60" name="Grafik 59" descr="Ein Bild, das Text, Münze enthält.&#10;&#10;Automatisch generierte Beschreibung">
            <a:extLst>
              <a:ext uri="{FF2B5EF4-FFF2-40B4-BE49-F238E27FC236}">
                <a16:creationId xmlns:a16="http://schemas.microsoft.com/office/drawing/2014/main" id="{C2DA968C-8D16-B8DB-8429-B40D43453CB8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BEBA8EAE-BF5A-486C-A8C5-ECC9F3942E4B}">
                <a14:imgProps xmlns:a14="http://schemas.microsoft.com/office/drawing/2010/main">
                  <a14:imgLayer r:embed="rId5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2509" y="3802610"/>
            <a:ext cx="1253149" cy="1196918"/>
          </a:xfrm>
          <a:prstGeom prst="rect">
            <a:avLst/>
          </a:prstGeom>
        </p:spPr>
      </p:pic>
      <p:pic>
        <p:nvPicPr>
          <p:cNvPr id="61" name="Grafik 60" descr="Ein Bild, das Text, Porzellan enthält.&#10;&#10;Automatisch generierte Beschreibung">
            <a:extLst>
              <a:ext uri="{FF2B5EF4-FFF2-40B4-BE49-F238E27FC236}">
                <a16:creationId xmlns:a16="http://schemas.microsoft.com/office/drawing/2014/main" id="{4E162F34-7565-218D-213C-F4919E880DCD}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BEBA8EAE-BF5A-486C-A8C5-ECC9F3942E4B}">
                <a14:imgProps xmlns:a14="http://schemas.microsoft.com/office/drawing/2010/main">
                  <a14:imgLayer r:embed="rId54">
                    <a14:imgEffect>
                      <a14:backgroundRemoval t="9856" b="89904" l="7303" r="91573">
                        <a14:foregroundMark x1="65730" y1="15625" x2="87921" y2="43990"/>
                        <a14:foregroundMark x1="87921" y1="43990" x2="65449" y2="15144"/>
                        <a14:foregroundMark x1="65449" y1="15144" x2="29902" y2="12986"/>
                        <a14:foregroundMark x1="22930" y1="17688" x2="7584" y2="43750"/>
                        <a14:foregroundMark x1="7584" y1="43750" x2="28371" y2="71154"/>
                        <a14:foregroundMark x1="71629" y1="17308" x2="91573" y2="46635"/>
                        <a14:foregroundMark x1="91573" y1="46635" x2="85955" y2="62740"/>
                        <a14:backgroundMark x1="19101" y1="14663" x2="19382" y2="15865"/>
                        <a14:backgroundMark x1="21910" y1="15144" x2="30337" y2="1226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1965" y="3718948"/>
            <a:ext cx="1173255" cy="1370994"/>
          </a:xfrm>
          <a:prstGeom prst="rect">
            <a:avLst/>
          </a:prstGeom>
        </p:spPr>
      </p:pic>
      <p:sp>
        <p:nvSpPr>
          <p:cNvPr id="62" name="Textfeld 61">
            <a:extLst>
              <a:ext uri="{FF2B5EF4-FFF2-40B4-BE49-F238E27FC236}">
                <a16:creationId xmlns:a16="http://schemas.microsoft.com/office/drawing/2014/main" id="{28849305-0297-94D2-F820-8F2F275844AB}"/>
              </a:ext>
            </a:extLst>
          </p:cNvPr>
          <p:cNvSpPr txBox="1"/>
          <p:nvPr/>
        </p:nvSpPr>
        <p:spPr>
          <a:xfrm>
            <a:off x="7568647" y="2321092"/>
            <a:ext cx="1722488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zehn Cent</a:t>
            </a:r>
          </a:p>
        </p:txBody>
      </p:sp>
      <p:sp>
        <p:nvSpPr>
          <p:cNvPr id="63" name="Textfeld 62">
            <a:extLst>
              <a:ext uri="{FF2B5EF4-FFF2-40B4-BE49-F238E27FC236}">
                <a16:creationId xmlns:a16="http://schemas.microsoft.com/office/drawing/2014/main" id="{727F0117-209B-2BF0-F429-4CF65AC5DEE4}"/>
              </a:ext>
            </a:extLst>
          </p:cNvPr>
          <p:cNvSpPr txBox="1"/>
          <p:nvPr/>
        </p:nvSpPr>
        <p:spPr>
          <a:xfrm>
            <a:off x="7568647" y="2834465"/>
            <a:ext cx="1722488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altLang="de-DE" dirty="0">
                <a:ea typeface="Calibri" panose="020F0502020204030204" pitchFamily="34" charset="0"/>
                <a:cs typeface="Calibri" panose="020F0502020204030204" pitchFamily="34" charset="0"/>
              </a:rPr>
              <a:t>عشرة سنت</a:t>
            </a:r>
            <a:endParaRPr lang="de-DE" altLang="de-DE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ashrat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ʹ 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cint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24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6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05CDB049-1B56-5C17-6643-13E00CD2DC0D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9364148" y="2345403"/>
            <a:ext cx="360000" cy="360000"/>
          </a:xfrm>
          <a:prstGeom prst="rect">
            <a:avLst/>
          </a:prstGeom>
        </p:spPr>
      </p:pic>
      <p:sp>
        <p:nvSpPr>
          <p:cNvPr id="66" name="Textfeld 65">
            <a:extLst>
              <a:ext uri="{FF2B5EF4-FFF2-40B4-BE49-F238E27FC236}">
                <a16:creationId xmlns:a16="http://schemas.microsoft.com/office/drawing/2014/main" id="{C3504DE5-488B-2F25-96AD-BB81543AD913}"/>
              </a:ext>
            </a:extLst>
          </p:cNvPr>
          <p:cNvSpPr txBox="1"/>
          <p:nvPr/>
        </p:nvSpPr>
        <p:spPr>
          <a:xfrm>
            <a:off x="230847" y="5189565"/>
            <a:ext cx="1800000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zwanzig Cent</a:t>
            </a:r>
            <a:endParaRPr lang="de-DE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sp>
        <p:nvSpPr>
          <p:cNvPr id="67" name="Textfeld 66">
            <a:extLst>
              <a:ext uri="{FF2B5EF4-FFF2-40B4-BE49-F238E27FC236}">
                <a16:creationId xmlns:a16="http://schemas.microsoft.com/office/drawing/2014/main" id="{B48C74C6-98E7-3FB1-9782-EAD60AEF161A}"/>
              </a:ext>
            </a:extLst>
          </p:cNvPr>
          <p:cNvSpPr txBox="1"/>
          <p:nvPr/>
        </p:nvSpPr>
        <p:spPr>
          <a:xfrm>
            <a:off x="230847" y="5720518"/>
            <a:ext cx="1800000" cy="683835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ar-SY" altLang="de-DE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عشرين سنت</a:t>
            </a:r>
            <a:br>
              <a:rPr lang="de-DE" altLang="de-DE" sz="3200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ishryn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cint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18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endParaRPr lang="de-DE" altLang="de-DE" sz="32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6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0AA11B8-E581-FB1C-EC75-437960ED19E0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2037897" y="5214928"/>
            <a:ext cx="360000" cy="360000"/>
          </a:xfrm>
          <a:prstGeom prst="rect">
            <a:avLst/>
          </a:prstGeom>
        </p:spPr>
      </p:pic>
      <p:sp>
        <p:nvSpPr>
          <p:cNvPr id="70" name="Textfeld 69">
            <a:extLst>
              <a:ext uri="{FF2B5EF4-FFF2-40B4-BE49-F238E27FC236}">
                <a16:creationId xmlns:a16="http://schemas.microsoft.com/office/drawing/2014/main" id="{FCA60877-8B62-CC1D-FF72-69206CF54612}"/>
              </a:ext>
            </a:extLst>
          </p:cNvPr>
          <p:cNvSpPr txBox="1"/>
          <p:nvPr/>
        </p:nvSpPr>
        <p:spPr>
          <a:xfrm>
            <a:off x="2690486" y="5189565"/>
            <a:ext cx="1800000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fünfzig Cent</a:t>
            </a:r>
            <a:endParaRPr lang="de-DE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sp>
        <p:nvSpPr>
          <p:cNvPr id="71" name="Textfeld 70">
            <a:extLst>
              <a:ext uri="{FF2B5EF4-FFF2-40B4-BE49-F238E27FC236}">
                <a16:creationId xmlns:a16="http://schemas.microsoft.com/office/drawing/2014/main" id="{062A7E6D-23C4-7351-37AF-5C3F89FEEFE9}"/>
              </a:ext>
            </a:extLst>
          </p:cNvPr>
          <p:cNvSpPr txBox="1"/>
          <p:nvPr/>
        </p:nvSpPr>
        <p:spPr>
          <a:xfrm>
            <a:off x="2690486" y="5720518"/>
            <a:ext cx="1790580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dirty="0"/>
              <a:t>خمسون</a:t>
            </a:r>
            <a:r>
              <a:rPr lang="ar-SY" altLang="de-DE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سنت</a:t>
            </a:r>
            <a:r>
              <a:rPr lang="de-DE" dirty="0"/>
              <a:t> </a:t>
            </a:r>
            <a:endParaRPr lang="de-DE" altLang="de-DE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khamswun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cint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24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7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75CE5DF8-F4FF-F61C-E905-841896CCADFF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4508864" y="5238188"/>
            <a:ext cx="360000" cy="360000"/>
          </a:xfrm>
          <a:prstGeom prst="rect">
            <a:avLst/>
          </a:prstGeom>
        </p:spPr>
      </p:pic>
      <p:sp>
        <p:nvSpPr>
          <p:cNvPr id="74" name="Textfeld 73">
            <a:extLst>
              <a:ext uri="{FF2B5EF4-FFF2-40B4-BE49-F238E27FC236}">
                <a16:creationId xmlns:a16="http://schemas.microsoft.com/office/drawing/2014/main" id="{2B546F8D-C542-9C3F-3E23-06147897D393}"/>
              </a:ext>
            </a:extLst>
          </p:cNvPr>
          <p:cNvSpPr txBox="1"/>
          <p:nvPr/>
        </p:nvSpPr>
        <p:spPr>
          <a:xfrm>
            <a:off x="5125917" y="5189565"/>
            <a:ext cx="1720999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ein Euro</a:t>
            </a:r>
          </a:p>
        </p:txBody>
      </p:sp>
      <p:sp>
        <p:nvSpPr>
          <p:cNvPr id="75" name="Textfeld 74">
            <a:extLst>
              <a:ext uri="{FF2B5EF4-FFF2-40B4-BE49-F238E27FC236}">
                <a16:creationId xmlns:a16="http://schemas.microsoft.com/office/drawing/2014/main" id="{DA24E2D4-2077-2243-0BFD-F5DD203526D4}"/>
              </a:ext>
            </a:extLst>
          </p:cNvPr>
          <p:cNvSpPr txBox="1"/>
          <p:nvPr/>
        </p:nvSpPr>
        <p:spPr>
          <a:xfrm>
            <a:off x="5125917" y="5720518"/>
            <a:ext cx="1720999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altLang="de-DE" dirty="0">
                <a:ea typeface="Calibri" panose="020F0502020204030204" pitchFamily="34" charset="0"/>
                <a:cs typeface="Calibri" panose="020F0502020204030204" pitchFamily="34" charset="0"/>
              </a:rPr>
              <a:t>يورو</a:t>
            </a:r>
            <a:endParaRPr lang="de-DE" altLang="de-DE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yuru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24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7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37092AA3-FE91-E257-DBEC-18AF69791280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6892401" y="5238188"/>
            <a:ext cx="360000" cy="360000"/>
          </a:xfrm>
          <a:prstGeom prst="rect">
            <a:avLst/>
          </a:prstGeom>
        </p:spPr>
      </p:pic>
      <p:sp>
        <p:nvSpPr>
          <p:cNvPr id="79" name="Textfeld 78">
            <a:extLst>
              <a:ext uri="{FF2B5EF4-FFF2-40B4-BE49-F238E27FC236}">
                <a16:creationId xmlns:a16="http://schemas.microsoft.com/office/drawing/2014/main" id="{B723650D-C46D-978B-221C-5B5B2AF24680}"/>
              </a:ext>
            </a:extLst>
          </p:cNvPr>
          <p:cNvSpPr txBox="1"/>
          <p:nvPr/>
        </p:nvSpPr>
        <p:spPr>
          <a:xfrm>
            <a:off x="7570971" y="5189565"/>
            <a:ext cx="1722766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zwei Euro</a:t>
            </a:r>
            <a:endParaRPr lang="de-DE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sp>
        <p:nvSpPr>
          <p:cNvPr id="80" name="Textfeld 79">
            <a:extLst>
              <a:ext uri="{FF2B5EF4-FFF2-40B4-BE49-F238E27FC236}">
                <a16:creationId xmlns:a16="http://schemas.microsoft.com/office/drawing/2014/main" id="{ADA446B7-7233-F840-DCBB-B3E56EE8B35E}"/>
              </a:ext>
            </a:extLst>
          </p:cNvPr>
          <p:cNvSpPr txBox="1"/>
          <p:nvPr/>
        </p:nvSpPr>
        <p:spPr>
          <a:xfrm>
            <a:off x="7570971" y="5720518"/>
            <a:ext cx="1720164" cy="683835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ar-SY" altLang="de-DE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اثنان يورو</a:t>
            </a:r>
            <a:br>
              <a:rPr lang="de-DE" altLang="de-DE" sz="3200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aithnan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yuru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18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endParaRPr lang="de-DE" altLang="de-DE" sz="32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81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FB20837E-04EB-FA1D-9E63-9BC9E35AD52B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9336129" y="5214928"/>
            <a:ext cx="360000" cy="360000"/>
          </a:xfrm>
          <a:prstGeom prst="rect">
            <a:avLst/>
          </a:prstGeom>
        </p:spPr>
      </p:pic>
      <p:pic>
        <p:nvPicPr>
          <p:cNvPr id="9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EFCFEA58-6754-5CC5-9625-5189B51CDACA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40">
            <a:biLevel thresh="25000"/>
          </a:blip>
          <a:stretch>
            <a:fillRect/>
          </a:stretch>
        </p:blipFill>
        <p:spPr>
          <a:xfrm>
            <a:off x="5125917" y="328469"/>
            <a:ext cx="360000" cy="360000"/>
          </a:xfrm>
          <a:prstGeom prst="rect">
            <a:avLst/>
          </a:prstGeom>
        </p:spPr>
      </p:pic>
      <p:pic>
        <p:nvPicPr>
          <p:cNvPr id="10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F57B0C26-38BE-76D9-5BA2-FB450B43F3DE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40">
            <a:biLevel thresh="25000"/>
          </a:blip>
          <a:stretch>
            <a:fillRect/>
          </a:stretch>
        </p:blipFill>
        <p:spPr>
          <a:xfrm>
            <a:off x="2037897" y="2958203"/>
            <a:ext cx="360000" cy="360000"/>
          </a:xfrm>
          <a:prstGeom prst="rect">
            <a:avLst/>
          </a:prstGeom>
        </p:spPr>
      </p:pic>
      <p:pic>
        <p:nvPicPr>
          <p:cNvPr id="11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545B10C1-97F7-B11F-9451-67ED63C73E33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40">
            <a:biLevel thresh="25000"/>
          </a:blip>
          <a:stretch>
            <a:fillRect/>
          </a:stretch>
        </p:blipFill>
        <p:spPr>
          <a:xfrm>
            <a:off x="4477450" y="2958203"/>
            <a:ext cx="360000" cy="360000"/>
          </a:xfrm>
          <a:prstGeom prst="rect">
            <a:avLst/>
          </a:prstGeom>
        </p:spPr>
      </p:pic>
      <p:pic>
        <p:nvPicPr>
          <p:cNvPr id="1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B2744BC8-2F73-2DC3-5CBA-08DBEC1B4C71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40">
            <a:biLevel thresh="25000"/>
          </a:blip>
          <a:stretch>
            <a:fillRect/>
          </a:stretch>
        </p:blipFill>
        <p:spPr>
          <a:xfrm>
            <a:off x="6918466" y="2958203"/>
            <a:ext cx="360000" cy="360000"/>
          </a:xfrm>
          <a:prstGeom prst="rect">
            <a:avLst/>
          </a:prstGeom>
        </p:spPr>
      </p:pic>
      <p:pic>
        <p:nvPicPr>
          <p:cNvPr id="1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FB5946AE-7055-7D94-D266-35E91598703B}"/>
              </a:ext>
            </a:extLst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40">
            <a:biLevel thresh="25000"/>
          </a:blip>
          <a:stretch>
            <a:fillRect/>
          </a:stretch>
        </p:blipFill>
        <p:spPr>
          <a:xfrm>
            <a:off x="9375253" y="2958203"/>
            <a:ext cx="360000" cy="360000"/>
          </a:xfrm>
          <a:prstGeom prst="rect">
            <a:avLst/>
          </a:prstGeom>
        </p:spPr>
      </p:pic>
      <p:pic>
        <p:nvPicPr>
          <p:cNvPr id="1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3CE103AB-774E-4C1F-92DE-6101AA44DEA0}"/>
              </a:ext>
            </a:extLst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40">
            <a:biLevel thresh="25000"/>
          </a:blip>
          <a:stretch>
            <a:fillRect/>
          </a:stretch>
        </p:blipFill>
        <p:spPr>
          <a:xfrm>
            <a:off x="2061935" y="5882435"/>
            <a:ext cx="360000" cy="360000"/>
          </a:xfrm>
          <a:prstGeom prst="rect">
            <a:avLst/>
          </a:prstGeom>
        </p:spPr>
      </p:pic>
      <p:pic>
        <p:nvPicPr>
          <p:cNvPr id="1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EC04E322-C6DE-8625-0FB8-17AE4E403978}"/>
              </a:ext>
            </a:extLst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40">
            <a:biLevel thresh="25000"/>
          </a:blip>
          <a:stretch>
            <a:fillRect/>
          </a:stretch>
        </p:blipFill>
        <p:spPr>
          <a:xfrm>
            <a:off x="4510071" y="5882435"/>
            <a:ext cx="360000" cy="360000"/>
          </a:xfrm>
          <a:prstGeom prst="rect">
            <a:avLst/>
          </a:prstGeom>
        </p:spPr>
      </p:pic>
      <p:pic>
        <p:nvPicPr>
          <p:cNvPr id="1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DEFB6663-2E55-496E-7F4E-8D0EF6DBB6FC}"/>
              </a:ext>
            </a:extLst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40">
            <a:biLevel thresh="25000"/>
          </a:blip>
          <a:stretch>
            <a:fillRect/>
          </a:stretch>
        </p:blipFill>
        <p:spPr>
          <a:xfrm>
            <a:off x="6918845" y="5882435"/>
            <a:ext cx="360000" cy="360000"/>
          </a:xfrm>
          <a:prstGeom prst="rect">
            <a:avLst/>
          </a:prstGeom>
        </p:spPr>
      </p:pic>
      <p:pic>
        <p:nvPicPr>
          <p:cNvPr id="19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7D8E0C11-DE31-20BB-7FCD-147505B35005}"/>
              </a:ext>
            </a:extLst>
          </p:cNvPr>
          <p:cNvPicPr>
            <a:picLocks noChangeAspect="1"/>
          </p:cNvPicPr>
          <p:nvPr>
            <a:audi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40">
            <a:biLevel thresh="25000"/>
          </a:blip>
          <a:stretch>
            <a:fillRect/>
          </a:stretch>
        </p:blipFill>
        <p:spPr>
          <a:xfrm>
            <a:off x="9336129" y="5882435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1299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32A4F77B-69D6-9D80-FF54-AEE8026BED67}"/>
              </a:ext>
            </a:extLst>
          </p:cNvPr>
          <p:cNvSpPr/>
          <p:nvPr/>
        </p:nvSpPr>
        <p:spPr>
          <a:xfrm rot="5400000">
            <a:off x="4440597" y="1117301"/>
            <a:ext cx="4284000" cy="5580000"/>
          </a:xfrm>
          <a:prstGeom prst="roundRect">
            <a:avLst>
              <a:gd name="adj" fmla="val 4011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pic>
        <p:nvPicPr>
          <p:cNvPr id="10" name="Grafik 9" descr="Ein Bild, das Text, Porzellan enthält.&#10;&#10;Automatisch generierte Beschreibung">
            <a:extLst>
              <a:ext uri="{FF2B5EF4-FFF2-40B4-BE49-F238E27FC236}">
                <a16:creationId xmlns:a16="http://schemas.microsoft.com/office/drawing/2014/main" id="{8C7481A1-CD95-2DFE-5F8B-F703EF2B23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856" b="89904" l="7303" r="91573">
                        <a14:foregroundMark x1="65730" y1="15625" x2="87921" y2="43990"/>
                        <a14:foregroundMark x1="87921" y1="43990" x2="65449" y2="15144"/>
                        <a14:foregroundMark x1="65449" y1="15144" x2="29902" y2="12986"/>
                        <a14:foregroundMark x1="22930" y1="17688" x2="7584" y2="43750"/>
                        <a14:foregroundMark x1="7584" y1="43750" x2="28371" y2="71154"/>
                        <a14:foregroundMark x1="71629" y1="17308" x2="91573" y2="46635"/>
                        <a14:foregroundMark x1="91573" y1="46635" x2="85955" y2="62740"/>
                        <a14:backgroundMark x1="19101" y1="14663" x2="19382" y2="15865"/>
                        <a14:backgroundMark x1="21910" y1="15144" x2="30337" y2="1226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1928" y="2138258"/>
            <a:ext cx="2209156" cy="2581484"/>
          </a:xfrm>
          <a:prstGeom prst="rect">
            <a:avLst/>
          </a:prstGeom>
        </p:spPr>
      </p:pic>
      <p:pic>
        <p:nvPicPr>
          <p:cNvPr id="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FE756B2A-487D-AAE8-7BE6-0E198454C9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808262" y="2723264"/>
            <a:ext cx="468000" cy="468000"/>
          </a:xfrm>
          <a:prstGeom prst="rect">
            <a:avLst/>
          </a:prstGeom>
        </p:spPr>
      </p:pic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DB820DC8-4485-A35F-3295-50C2F3B090A2}"/>
              </a:ext>
            </a:extLst>
          </p:cNvPr>
          <p:cNvGrpSpPr/>
          <p:nvPr/>
        </p:nvGrpSpPr>
        <p:grpSpPr>
          <a:xfrm>
            <a:off x="4108423" y="2392486"/>
            <a:ext cx="4646779" cy="3029630"/>
            <a:chOff x="1550793" y="3403369"/>
            <a:chExt cx="1549674" cy="1010364"/>
          </a:xfrm>
        </p:grpSpPr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6B47D8BA-4D2B-E608-5FCB-CBD2C6BEE16D}"/>
                </a:ext>
              </a:extLst>
            </p:cNvPr>
            <p:cNvSpPr txBox="1"/>
            <p:nvPr/>
          </p:nvSpPr>
          <p:spPr>
            <a:xfrm>
              <a:off x="1550793" y="3403369"/>
              <a:ext cx="1549674" cy="34068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5400" dirty="0">
                  <a:latin typeface="Comic Sans MS" panose="030F0902030302020204" pitchFamily="66" charset="0"/>
                </a:rPr>
                <a:t>der Euro</a:t>
              </a:r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669184E1-35A9-3212-1D35-EC2A5BE6A8D7}"/>
                </a:ext>
              </a:extLst>
            </p:cNvPr>
            <p:cNvSpPr txBox="1"/>
            <p:nvPr/>
          </p:nvSpPr>
          <p:spPr>
            <a:xfrm>
              <a:off x="1550793" y="3870744"/>
              <a:ext cx="1549674" cy="542989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altLang="de-DE" sz="5400" dirty="0">
                  <a:ea typeface="Calibri" panose="020F0502020204030204" pitchFamily="34" charset="0"/>
                  <a:cs typeface="Calibri" panose="020F0502020204030204" pitchFamily="34" charset="0"/>
                </a:rPr>
                <a:t>يورو</a:t>
              </a:r>
              <a:endParaRPr lang="de-DE" altLang="de-DE" sz="5400" dirty="0"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4000" dirty="0">
                  <a:solidFill>
                    <a:srgbClr val="9D9D9D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4000" dirty="0" err="1">
                  <a:solidFill>
                    <a:srgbClr val="9D9D9D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yuru</a:t>
              </a:r>
              <a:r>
                <a:rPr lang="de-DE" altLang="de-DE" sz="4000" dirty="0">
                  <a:solidFill>
                    <a:srgbClr val="9D9D9D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60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91735F7F-C949-C056-359A-C56F4BB28EB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>
            <a:biLevel thresh="25000"/>
          </a:blip>
          <a:stretch>
            <a:fillRect/>
          </a:stretch>
        </p:blipFill>
        <p:spPr>
          <a:xfrm>
            <a:off x="8808262" y="4428025"/>
            <a:ext cx="468000" cy="468000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0657E2C0-F2CB-1F9A-FA3B-70601BB20735}"/>
              </a:ext>
            </a:extLst>
          </p:cNvPr>
          <p:cNvSpPr/>
          <p:nvPr/>
        </p:nvSpPr>
        <p:spPr>
          <a:xfrm>
            <a:off x="1519042" y="87615"/>
            <a:ext cx="3752921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de-DE" sz="3200" dirty="0">
                <a:solidFill>
                  <a:prstClr val="black"/>
                </a:solidFill>
              </a:rPr>
              <a:t> </a:t>
            </a:r>
            <a:r>
              <a:rPr lang="ar-SY" sz="2400" dirty="0">
                <a:solidFill>
                  <a:prstClr val="black"/>
                </a:solidFill>
              </a:rPr>
              <a:t>مال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dirty="0">
                <a:solidFill>
                  <a:srgbClr val="9D9D9D"/>
                </a:solidFill>
                <a:latin typeface="Comic Sans MS" panose="030F0902030302020204" pitchFamily="66" charset="0"/>
              </a:rPr>
              <a:t>[mal]</a:t>
            </a:r>
            <a:endParaRPr lang="de-DE" sz="2800" dirty="0">
              <a:solidFill>
                <a:srgbClr val="9D9D9D"/>
              </a:solidFill>
              <a:latin typeface="Comic Sans MS" panose="030F0902030302020204" pitchFamily="66" charset="0"/>
            </a:endParaRPr>
          </a:p>
        </p:txBody>
      </p:sp>
      <p:pic>
        <p:nvPicPr>
          <p:cNvPr id="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4C1FF21-D05D-21EF-73C6-542C6863865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31160" y="253340"/>
            <a:ext cx="360000" cy="360000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90BCC956-943D-3DFF-DD16-4B69B90E6AF6}"/>
              </a:ext>
            </a:extLst>
          </p:cNvPr>
          <p:cNvSpPr/>
          <p:nvPr/>
        </p:nvSpPr>
        <p:spPr>
          <a:xfrm>
            <a:off x="144000" y="144000"/>
            <a:ext cx="1247160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Geld</a:t>
            </a:r>
          </a:p>
        </p:txBody>
      </p:sp>
      <p:pic>
        <p:nvPicPr>
          <p:cNvPr id="1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E387BB2D-CCA2-74ED-CE19-3E4C004029B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>
            <a:biLevel thresh="25000"/>
          </a:blip>
          <a:stretch>
            <a:fillRect/>
          </a:stretch>
        </p:blipFill>
        <p:spPr>
          <a:xfrm>
            <a:off x="2777869" y="25334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51750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6D1B963B-E2BA-AA8C-31EE-BD2EA3646422}"/>
              </a:ext>
            </a:extLst>
          </p:cNvPr>
          <p:cNvSpPr/>
          <p:nvPr/>
        </p:nvSpPr>
        <p:spPr>
          <a:xfrm rot="5400000">
            <a:off x="4440597" y="1117301"/>
            <a:ext cx="4284000" cy="5580000"/>
          </a:xfrm>
          <a:prstGeom prst="roundRect">
            <a:avLst>
              <a:gd name="adj" fmla="val 4011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pic>
        <p:nvPicPr>
          <p:cNvPr id="15" name="Grafik 14" descr="Ein Bild, das Text enthält.&#10;&#10;Automatisch generierte Beschreibung">
            <a:extLst>
              <a:ext uri="{FF2B5EF4-FFF2-40B4-BE49-F238E27FC236}">
                <a16:creationId xmlns:a16="http://schemas.microsoft.com/office/drawing/2014/main" id="{628481A5-E50D-060F-FFAC-9501A21810A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50909" y1="23381" x2="22273" y2="39209"/>
                        <a14:foregroundMark x1="22273" y1="39209" x2="26818" y2="66187"/>
                        <a14:foregroundMark x1="26818" y1="66187" x2="60000" y2="77338"/>
                        <a14:foregroundMark x1="60000" y1="77338" x2="85000" y2="57554"/>
                        <a14:foregroundMark x1="85000" y1="57554" x2="76818" y2="30935"/>
                        <a14:foregroundMark x1="76818" y1="30935" x2="50455" y2="2230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0030" y="2392486"/>
            <a:ext cx="2068319" cy="2613600"/>
          </a:xfrm>
          <a:prstGeom prst="rect">
            <a:avLst/>
          </a:prstGeom>
        </p:spPr>
      </p:pic>
      <p:pic>
        <p:nvPicPr>
          <p:cNvPr id="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8E3AA164-A256-018F-F3A1-B9FDF2EC52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805970" y="2560353"/>
            <a:ext cx="468000" cy="468000"/>
          </a:xfrm>
          <a:prstGeom prst="rect">
            <a:avLst/>
          </a:prstGeom>
        </p:spPr>
      </p:pic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9FEFB199-77C8-7D3C-EE32-AF97F4E7053B}"/>
              </a:ext>
            </a:extLst>
          </p:cNvPr>
          <p:cNvGrpSpPr/>
          <p:nvPr/>
        </p:nvGrpSpPr>
        <p:grpSpPr>
          <a:xfrm>
            <a:off x="4108423" y="2392486"/>
            <a:ext cx="4646779" cy="3029630"/>
            <a:chOff x="1550793" y="3403369"/>
            <a:chExt cx="1549674" cy="1010364"/>
          </a:xfrm>
        </p:grpSpPr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7420C794-39D6-4C17-49E9-2097ABDB89FC}"/>
                </a:ext>
              </a:extLst>
            </p:cNvPr>
            <p:cNvSpPr txBox="1"/>
            <p:nvPr/>
          </p:nvSpPr>
          <p:spPr>
            <a:xfrm>
              <a:off x="1550793" y="3403369"/>
              <a:ext cx="1549674" cy="34068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5400" dirty="0">
                  <a:latin typeface="Comic Sans MS" panose="030F0902030302020204" pitchFamily="66" charset="0"/>
                </a:rPr>
                <a:t>der Cent</a:t>
              </a:r>
            </a:p>
          </p:txBody>
        </p: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B281E55B-32C3-4EDF-8B59-E22B20CF85F4}"/>
                </a:ext>
              </a:extLst>
            </p:cNvPr>
            <p:cNvSpPr txBox="1"/>
            <p:nvPr/>
          </p:nvSpPr>
          <p:spPr>
            <a:xfrm>
              <a:off x="1550793" y="3870744"/>
              <a:ext cx="1549674" cy="542989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altLang="de-DE" sz="5400" dirty="0">
                  <a:ea typeface="Calibri" panose="020F0502020204030204" pitchFamily="34" charset="0"/>
                  <a:cs typeface="Calibri" panose="020F0502020204030204" pitchFamily="34" charset="0"/>
                </a:rPr>
                <a:t>سنت</a:t>
              </a:r>
              <a:br>
                <a:rPr lang="de-DE" altLang="de-DE" sz="8000" dirty="0"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altLang="de-DE" sz="4000" dirty="0">
                  <a:solidFill>
                    <a:srgbClr val="9D9D9D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4000" dirty="0" err="1">
                  <a:solidFill>
                    <a:srgbClr val="9D9D9D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cint</a:t>
              </a:r>
              <a:r>
                <a:rPr lang="de-DE" altLang="de-DE" sz="4000" dirty="0">
                  <a:solidFill>
                    <a:srgbClr val="9D9D9D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r>
                <a:rPr lang="de-DE" altLang="de-DE" sz="4000" dirty="0">
                  <a:solidFill>
                    <a:srgbClr val="9D9D9D"/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  <a:endParaRPr lang="de-DE" altLang="de-DE" sz="60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C723179A-892C-7F48-FDFE-3EE3A3D00E9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>
            <a:biLevel thresh="25000"/>
          </a:blip>
          <a:stretch>
            <a:fillRect/>
          </a:stretch>
        </p:blipFill>
        <p:spPr>
          <a:xfrm>
            <a:off x="8805970" y="4428025"/>
            <a:ext cx="468000" cy="468000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9D1B6EF4-5F8A-45C7-EEFF-A0F1142109E3}"/>
              </a:ext>
            </a:extLst>
          </p:cNvPr>
          <p:cNvSpPr/>
          <p:nvPr/>
        </p:nvSpPr>
        <p:spPr>
          <a:xfrm>
            <a:off x="1519042" y="87615"/>
            <a:ext cx="3752921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de-DE" sz="3200" dirty="0">
                <a:solidFill>
                  <a:prstClr val="black"/>
                </a:solidFill>
              </a:rPr>
              <a:t> </a:t>
            </a:r>
            <a:r>
              <a:rPr lang="ar-SY" sz="2400" dirty="0">
                <a:solidFill>
                  <a:prstClr val="black"/>
                </a:solidFill>
              </a:rPr>
              <a:t>مال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dirty="0">
                <a:solidFill>
                  <a:srgbClr val="9D9D9D"/>
                </a:solidFill>
                <a:latin typeface="Comic Sans MS" panose="030F0902030302020204" pitchFamily="66" charset="0"/>
              </a:rPr>
              <a:t>[mal]</a:t>
            </a:r>
            <a:endParaRPr lang="de-DE" sz="2800" dirty="0">
              <a:solidFill>
                <a:srgbClr val="9D9D9D"/>
              </a:solidFill>
              <a:latin typeface="Comic Sans MS" panose="030F0902030302020204" pitchFamily="66" charset="0"/>
            </a:endParaRPr>
          </a:p>
        </p:txBody>
      </p:sp>
      <p:pic>
        <p:nvPicPr>
          <p:cNvPr id="9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810F44BB-7029-4EA7-6FE0-4E18E6B22AE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31160" y="253340"/>
            <a:ext cx="360000" cy="360000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ACA3CB35-E6BC-54C7-D6B4-3804809A30CE}"/>
              </a:ext>
            </a:extLst>
          </p:cNvPr>
          <p:cNvSpPr/>
          <p:nvPr/>
        </p:nvSpPr>
        <p:spPr>
          <a:xfrm>
            <a:off x="144000" y="144000"/>
            <a:ext cx="1247160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Geld</a:t>
            </a:r>
          </a:p>
        </p:txBody>
      </p:sp>
      <p:pic>
        <p:nvPicPr>
          <p:cNvPr id="11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80FBE381-BBEA-F118-EE0E-C618E478C4A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>
            <a:biLevel thresh="25000"/>
          </a:blip>
          <a:stretch>
            <a:fillRect/>
          </a:stretch>
        </p:blipFill>
        <p:spPr>
          <a:xfrm>
            <a:off x="2777869" y="25334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41720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DA1B023E-BA00-DD0B-5256-15847591954E}"/>
              </a:ext>
            </a:extLst>
          </p:cNvPr>
          <p:cNvSpPr/>
          <p:nvPr/>
        </p:nvSpPr>
        <p:spPr>
          <a:xfrm rot="5400000">
            <a:off x="4440597" y="1117301"/>
            <a:ext cx="4284000" cy="5580000"/>
          </a:xfrm>
          <a:prstGeom prst="roundRect">
            <a:avLst>
              <a:gd name="adj" fmla="val 4011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pic>
        <p:nvPicPr>
          <p:cNvPr id="15" name="Grafik 14" descr="Ein Bild, das Text enthält.&#10;&#10;Automatisch generierte Beschreibung">
            <a:extLst>
              <a:ext uri="{FF2B5EF4-FFF2-40B4-BE49-F238E27FC236}">
                <a16:creationId xmlns:a16="http://schemas.microsoft.com/office/drawing/2014/main" id="{202D58D3-FDE3-AFEA-9454-8207EB4ECCA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52161" y1="86043" x2="78530" y2="82975"/>
                        <a14:foregroundMark x1="60231" y1="88957" x2="67867" y2="894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7713" y="2127290"/>
            <a:ext cx="2771126" cy="2603420"/>
          </a:xfrm>
          <a:prstGeom prst="rect">
            <a:avLst/>
          </a:prstGeom>
        </p:spPr>
      </p:pic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1EA2963E-7D52-D589-0D32-750FDBC83933}"/>
              </a:ext>
            </a:extLst>
          </p:cNvPr>
          <p:cNvGrpSpPr/>
          <p:nvPr/>
        </p:nvGrpSpPr>
        <p:grpSpPr>
          <a:xfrm>
            <a:off x="4108423" y="2392482"/>
            <a:ext cx="4646779" cy="2931936"/>
            <a:chOff x="1550793" y="3403369"/>
            <a:chExt cx="1549674" cy="977784"/>
          </a:xfrm>
        </p:grpSpPr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9795E73C-FB99-CBB2-A553-B6AF4BF87B3F}"/>
                </a:ext>
              </a:extLst>
            </p:cNvPr>
            <p:cNvSpPr txBox="1"/>
            <p:nvPr/>
          </p:nvSpPr>
          <p:spPr>
            <a:xfrm>
              <a:off x="1550793" y="3403369"/>
              <a:ext cx="1549674" cy="34068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5400" dirty="0">
                  <a:latin typeface="Comic Sans MS" panose="030F0902030302020204" pitchFamily="66" charset="0"/>
                </a:rPr>
                <a:t>die Münzen</a:t>
              </a:r>
            </a:p>
          </p:txBody>
        </p: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916D6B1C-EE94-13D4-32DF-A945482916AD}"/>
                </a:ext>
              </a:extLst>
            </p:cNvPr>
            <p:cNvSpPr txBox="1"/>
            <p:nvPr/>
          </p:nvSpPr>
          <p:spPr>
            <a:xfrm>
              <a:off x="1550793" y="3870744"/>
              <a:ext cx="1549674" cy="510409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 algn="ctr"/>
              <a:r>
                <a:rPr lang="ar-SY" sz="4800" dirty="0"/>
                <a:t>عملة معدنية</a:t>
              </a:r>
              <a:endParaRPr lang="de-DE" sz="4800" dirty="0"/>
            </a:p>
            <a:p>
              <a:pPr lvl="0" algn="ctr"/>
              <a:r>
                <a:rPr lang="de-DE" altLang="de-DE" sz="4000" dirty="0">
                  <a:solidFill>
                    <a:srgbClr val="9D9D9D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sz="4000" b="0" i="0" dirty="0" err="1">
                  <a:solidFill>
                    <a:srgbClr val="9D9D9D"/>
                  </a:solidFill>
                  <a:effectLst/>
                  <a:latin typeface="Comic Sans MS" panose="030F0902030302020204" pitchFamily="66" charset="0"/>
                </a:rPr>
                <a:t>emlat</a:t>
              </a:r>
              <a:r>
                <a:rPr lang="de-DE" sz="4000" b="0" i="0" dirty="0">
                  <a:solidFill>
                    <a:srgbClr val="9D9D9D"/>
                  </a:solidFill>
                  <a:effectLst/>
                  <a:latin typeface="Comic Sans MS" panose="030F0902030302020204" pitchFamily="66" charset="0"/>
                </a:rPr>
                <a:t> </a:t>
              </a:r>
              <a:r>
                <a:rPr lang="de-DE" sz="4000" b="0" i="0" dirty="0" err="1">
                  <a:solidFill>
                    <a:srgbClr val="9D9D9D"/>
                  </a:solidFill>
                  <a:effectLst/>
                  <a:latin typeface="Comic Sans MS" panose="030F0902030302020204" pitchFamily="66" charset="0"/>
                </a:rPr>
                <a:t>maedinia</a:t>
              </a:r>
              <a:r>
                <a:rPr lang="de-DE" altLang="de-DE" sz="4000" dirty="0">
                  <a:solidFill>
                    <a:srgbClr val="9D9D9D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</a:p>
          </p:txBody>
        </p:sp>
      </p:grpSp>
      <p:pic>
        <p:nvPicPr>
          <p:cNvPr id="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F779E06-4BF5-F3BD-7084-E6A992B5C9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>
            <a:biLevel thresh="25000"/>
          </a:blip>
          <a:stretch>
            <a:fillRect/>
          </a:stretch>
        </p:blipFill>
        <p:spPr>
          <a:xfrm>
            <a:off x="8830746" y="4552510"/>
            <a:ext cx="468000" cy="468000"/>
          </a:xfrm>
          <a:prstGeom prst="rect">
            <a:avLst/>
          </a:prstGeom>
          <a:effectLst>
            <a:outerShdw sx="1000" sy="1000" algn="ctr" rotWithShape="0">
              <a:schemeClr val="bg1"/>
            </a:outerShdw>
          </a:effectLst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6DB65552-BD5B-CE42-1A68-DFF884084DF1}"/>
              </a:ext>
            </a:extLst>
          </p:cNvPr>
          <p:cNvSpPr/>
          <p:nvPr/>
        </p:nvSpPr>
        <p:spPr>
          <a:xfrm>
            <a:off x="1519042" y="87615"/>
            <a:ext cx="3752921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de-DE" sz="3200" dirty="0">
                <a:solidFill>
                  <a:prstClr val="black"/>
                </a:solidFill>
              </a:rPr>
              <a:t> </a:t>
            </a:r>
            <a:r>
              <a:rPr lang="ar-SY" sz="2400" dirty="0">
                <a:solidFill>
                  <a:prstClr val="black"/>
                </a:solidFill>
              </a:rPr>
              <a:t>مال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dirty="0">
                <a:solidFill>
                  <a:srgbClr val="9D9D9D"/>
                </a:solidFill>
                <a:latin typeface="Comic Sans MS" panose="030F0902030302020204" pitchFamily="66" charset="0"/>
              </a:rPr>
              <a:t>[mal]</a:t>
            </a:r>
            <a:endParaRPr lang="de-DE" sz="2800" dirty="0">
              <a:solidFill>
                <a:srgbClr val="9D9D9D"/>
              </a:solidFill>
              <a:latin typeface="Comic Sans MS" panose="030F0902030302020204" pitchFamily="66" charset="0"/>
            </a:endParaRPr>
          </a:p>
        </p:txBody>
      </p:sp>
      <p:pic>
        <p:nvPicPr>
          <p:cNvPr id="9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ED091CB5-4AC9-C5D5-A0A7-DF2311347E0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31160" y="253340"/>
            <a:ext cx="360000" cy="360000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B9743DA7-9054-2E95-DBCB-B00AAA94B3B3}"/>
              </a:ext>
            </a:extLst>
          </p:cNvPr>
          <p:cNvSpPr/>
          <p:nvPr/>
        </p:nvSpPr>
        <p:spPr>
          <a:xfrm>
            <a:off x="144000" y="144000"/>
            <a:ext cx="1247160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Geld</a:t>
            </a:r>
          </a:p>
        </p:txBody>
      </p:sp>
      <p:pic>
        <p:nvPicPr>
          <p:cNvPr id="11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0FA3FE16-3F11-8596-DE25-DC691ACD852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>
            <a:biLevel thresh="25000"/>
          </a:blip>
          <a:stretch>
            <a:fillRect/>
          </a:stretch>
        </p:blipFill>
        <p:spPr>
          <a:xfrm>
            <a:off x="2777869" y="253340"/>
            <a:ext cx="360000" cy="360000"/>
          </a:xfrm>
          <a:prstGeom prst="rect">
            <a:avLst/>
          </a:prstGeom>
        </p:spPr>
      </p:pic>
      <p:pic>
        <p:nvPicPr>
          <p:cNvPr id="1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B28B45C9-83BC-D0F7-B505-E5F0E1D8DDB6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>
                  <p14:trim st="1204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800088" y="2659578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29040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>
            <a:extLst>
              <a:ext uri="{FF2B5EF4-FFF2-40B4-BE49-F238E27FC236}">
                <a16:creationId xmlns:a16="http://schemas.microsoft.com/office/drawing/2014/main" id="{AFE13582-85FD-8770-61B1-E6747895AFDF}"/>
              </a:ext>
            </a:extLst>
          </p:cNvPr>
          <p:cNvSpPr/>
          <p:nvPr/>
        </p:nvSpPr>
        <p:spPr>
          <a:xfrm rot="5400000">
            <a:off x="4440597" y="1117301"/>
            <a:ext cx="4284000" cy="5580000"/>
          </a:xfrm>
          <a:prstGeom prst="roundRect">
            <a:avLst>
              <a:gd name="adj" fmla="val 4011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B0971B86-D09F-A795-3FBC-6E6862C53C8F}"/>
              </a:ext>
            </a:extLst>
          </p:cNvPr>
          <p:cNvGrpSpPr/>
          <p:nvPr/>
        </p:nvGrpSpPr>
        <p:grpSpPr>
          <a:xfrm>
            <a:off x="4120740" y="2420039"/>
            <a:ext cx="4643999" cy="2893327"/>
            <a:chOff x="1570203" y="3412558"/>
            <a:chExt cx="1618455" cy="964908"/>
          </a:xfrm>
        </p:grpSpPr>
        <p:sp>
          <p:nvSpPr>
            <p:cNvPr id="93" name="Textfeld 92">
              <a:extLst>
                <a:ext uri="{FF2B5EF4-FFF2-40B4-BE49-F238E27FC236}">
                  <a16:creationId xmlns:a16="http://schemas.microsoft.com/office/drawing/2014/main" id="{7C400942-2492-8824-B4E5-1AB17BD735F8}"/>
                </a:ext>
              </a:extLst>
            </p:cNvPr>
            <p:cNvSpPr txBox="1"/>
            <p:nvPr/>
          </p:nvSpPr>
          <p:spPr>
            <a:xfrm>
              <a:off x="1570203" y="3412558"/>
              <a:ext cx="1618455" cy="30661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800" dirty="0">
                  <a:latin typeface="Comic Sans MS" panose="030F0902030302020204" pitchFamily="66" charset="0"/>
                </a:rPr>
                <a:t>der Geldschein</a:t>
              </a:r>
            </a:p>
          </p:txBody>
        </p:sp>
        <p:sp>
          <p:nvSpPr>
            <p:cNvPr id="95" name="Textfeld 94">
              <a:extLst>
                <a:ext uri="{FF2B5EF4-FFF2-40B4-BE49-F238E27FC236}">
                  <a16:creationId xmlns:a16="http://schemas.microsoft.com/office/drawing/2014/main" id="{71377AC4-79B8-7343-B99F-43C2143A5118}"/>
                </a:ext>
              </a:extLst>
            </p:cNvPr>
            <p:cNvSpPr txBox="1"/>
            <p:nvPr/>
          </p:nvSpPr>
          <p:spPr>
            <a:xfrm>
              <a:off x="1570203" y="3834477"/>
              <a:ext cx="1618455" cy="542989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5400" dirty="0"/>
                <a:t>عملة ورقية</a:t>
              </a:r>
              <a:r>
                <a:rPr lang="de-DE" sz="5400" dirty="0"/>
                <a:t> </a:t>
              </a:r>
              <a:br>
                <a:rPr lang="de-DE" altLang="de-DE" sz="8800" dirty="0"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altLang="de-DE" sz="4000" dirty="0">
                  <a:solidFill>
                    <a:srgbClr val="9D9D9D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sz="4000" b="0" i="0" dirty="0" err="1">
                  <a:solidFill>
                    <a:srgbClr val="9D9D9D"/>
                  </a:solidFill>
                  <a:effectLst/>
                  <a:latin typeface="Comic Sans MS" panose="030F0902030302020204" pitchFamily="66" charset="0"/>
                </a:rPr>
                <a:t>emlat</a:t>
              </a:r>
              <a:r>
                <a:rPr lang="de-DE" sz="4000" b="0" i="0" dirty="0">
                  <a:solidFill>
                    <a:srgbClr val="9D9D9D"/>
                  </a:solidFill>
                  <a:effectLst/>
                  <a:latin typeface="Comic Sans MS" panose="030F0902030302020204" pitchFamily="66" charset="0"/>
                </a:rPr>
                <a:t> </a:t>
              </a:r>
              <a:r>
                <a:rPr lang="de-DE" sz="4000" b="0" i="0" dirty="0" err="1">
                  <a:solidFill>
                    <a:srgbClr val="9D9D9D"/>
                  </a:solidFill>
                  <a:effectLst/>
                  <a:latin typeface="Comic Sans MS" panose="030F0902030302020204" pitchFamily="66" charset="0"/>
                </a:rPr>
                <a:t>waraqia</a:t>
              </a:r>
              <a:r>
                <a:rPr lang="de-DE" altLang="de-DE" sz="4000" dirty="0">
                  <a:solidFill>
                    <a:srgbClr val="9D9D9D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r>
                <a:rPr lang="de-DE" altLang="de-DE" sz="4000" dirty="0">
                  <a:solidFill>
                    <a:srgbClr val="9D9D9D"/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  <a:endParaRPr lang="de-DE" altLang="de-DE" sz="66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0" name="Grafik 9" descr="Ein Bild, das Text enthält.&#10;&#10;Automatisch generierte Beschreibung">
            <a:extLst>
              <a:ext uri="{FF2B5EF4-FFF2-40B4-BE49-F238E27FC236}">
                <a16:creationId xmlns:a16="http://schemas.microsoft.com/office/drawing/2014/main" id="{9E20356E-FB7E-ADD1-75C5-B1D0B6369D3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21" b="89881" l="6693" r="96588">
                        <a14:foregroundMark x1="11155" y1="12103" x2="9843" y2="54960"/>
                        <a14:foregroundMark x1="9843" y1="54960" x2="6824" y2="13095"/>
                        <a14:foregroundMark x1="6824" y1="13095" x2="10761" y2="9921"/>
                        <a14:foregroundMark x1="61680" y1="9325" x2="89633" y2="8333"/>
                        <a14:foregroundMark x1="89633" y1="8333" x2="96588" y2="46429"/>
                        <a14:foregroundMark x1="96588" y1="46429" x2="82546" y2="82143"/>
                        <a14:foregroundMark x1="82546" y1="82143" x2="64698" y2="8015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7100" y="3014269"/>
            <a:ext cx="2700358" cy="1786064"/>
          </a:xfrm>
          <a:prstGeom prst="rect">
            <a:avLst/>
          </a:prstGeom>
        </p:spPr>
      </p:pic>
      <p:pic>
        <p:nvPicPr>
          <p:cNvPr id="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0879EEAB-40DE-6B40-BC27-38BBADE6B9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>
            <a:biLevel thresh="25000"/>
          </a:blip>
          <a:stretch>
            <a:fillRect/>
          </a:stretch>
        </p:blipFill>
        <p:spPr>
          <a:xfrm>
            <a:off x="8857513" y="4428025"/>
            <a:ext cx="468000" cy="468000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6E160DE0-025B-E744-E9B5-8E1E16071A5B}"/>
              </a:ext>
            </a:extLst>
          </p:cNvPr>
          <p:cNvSpPr/>
          <p:nvPr/>
        </p:nvSpPr>
        <p:spPr>
          <a:xfrm>
            <a:off x="1519042" y="87615"/>
            <a:ext cx="3752921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de-DE" sz="3200" dirty="0">
                <a:solidFill>
                  <a:prstClr val="black"/>
                </a:solidFill>
              </a:rPr>
              <a:t> </a:t>
            </a:r>
            <a:r>
              <a:rPr lang="ar-SY" sz="2400" dirty="0">
                <a:solidFill>
                  <a:prstClr val="black"/>
                </a:solidFill>
              </a:rPr>
              <a:t>مال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dirty="0">
                <a:solidFill>
                  <a:srgbClr val="9D9D9D"/>
                </a:solidFill>
                <a:latin typeface="Comic Sans MS" panose="030F0902030302020204" pitchFamily="66" charset="0"/>
              </a:rPr>
              <a:t>[mal]</a:t>
            </a:r>
            <a:endParaRPr lang="de-DE" sz="2800" dirty="0">
              <a:solidFill>
                <a:srgbClr val="9D9D9D"/>
              </a:solidFill>
              <a:latin typeface="Comic Sans MS" panose="030F0902030302020204" pitchFamily="66" charset="0"/>
            </a:endParaRPr>
          </a:p>
        </p:txBody>
      </p:sp>
      <p:pic>
        <p:nvPicPr>
          <p:cNvPr id="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9934A024-9AC5-49E4-6DCC-6EC8E448FA1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31160" y="253340"/>
            <a:ext cx="360000" cy="360000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CAB7FC62-05BA-3A81-E744-1F2E36C7C89E}"/>
              </a:ext>
            </a:extLst>
          </p:cNvPr>
          <p:cNvSpPr/>
          <p:nvPr/>
        </p:nvSpPr>
        <p:spPr>
          <a:xfrm>
            <a:off x="144000" y="144000"/>
            <a:ext cx="1247160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Geld</a:t>
            </a:r>
          </a:p>
        </p:txBody>
      </p:sp>
      <p:pic>
        <p:nvPicPr>
          <p:cNvPr id="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5D4B1D50-8EDA-5D75-E7CA-8AA6A2972BC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>
            <a:biLevel thresh="25000"/>
          </a:blip>
          <a:stretch>
            <a:fillRect/>
          </a:stretch>
        </p:blipFill>
        <p:spPr>
          <a:xfrm>
            <a:off x="2777869" y="253340"/>
            <a:ext cx="360000" cy="360000"/>
          </a:xfrm>
          <a:prstGeom prst="rect">
            <a:avLst/>
          </a:prstGeom>
        </p:spPr>
      </p:pic>
      <p:pic>
        <p:nvPicPr>
          <p:cNvPr id="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4F662FF9-D2BD-0CDC-71CC-A9F517E45331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>
                  <p14:trim st="1034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820218" y="2608504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71828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>
            <a:extLst>
              <a:ext uri="{FF2B5EF4-FFF2-40B4-BE49-F238E27FC236}">
                <a16:creationId xmlns:a16="http://schemas.microsoft.com/office/drawing/2014/main" id="{AFE13582-85FD-8770-61B1-E6747895AFDF}"/>
              </a:ext>
            </a:extLst>
          </p:cNvPr>
          <p:cNvSpPr/>
          <p:nvPr/>
        </p:nvSpPr>
        <p:spPr>
          <a:xfrm rot="5400000">
            <a:off x="4440597" y="1117301"/>
            <a:ext cx="4284000" cy="5580000"/>
          </a:xfrm>
          <a:prstGeom prst="roundRect">
            <a:avLst>
              <a:gd name="adj" fmla="val 4011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B0971B86-D09F-A795-3FBC-6E6862C53C8F}"/>
              </a:ext>
            </a:extLst>
          </p:cNvPr>
          <p:cNvGrpSpPr/>
          <p:nvPr/>
        </p:nvGrpSpPr>
        <p:grpSpPr>
          <a:xfrm>
            <a:off x="4108423" y="2392486"/>
            <a:ext cx="4646779" cy="3029630"/>
            <a:chOff x="1550793" y="3403369"/>
            <a:chExt cx="1549674" cy="1010364"/>
          </a:xfrm>
        </p:grpSpPr>
        <p:sp>
          <p:nvSpPr>
            <p:cNvPr id="93" name="Textfeld 92">
              <a:extLst>
                <a:ext uri="{FF2B5EF4-FFF2-40B4-BE49-F238E27FC236}">
                  <a16:creationId xmlns:a16="http://schemas.microsoft.com/office/drawing/2014/main" id="{7C400942-2492-8824-B4E5-1AB17BD735F8}"/>
                </a:ext>
              </a:extLst>
            </p:cNvPr>
            <p:cNvSpPr txBox="1"/>
            <p:nvPr/>
          </p:nvSpPr>
          <p:spPr>
            <a:xfrm>
              <a:off x="1550793" y="3403369"/>
              <a:ext cx="1549674" cy="30661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800" dirty="0">
                  <a:latin typeface="Comic Sans MS" panose="030F0902030302020204" pitchFamily="66" charset="0"/>
                </a:rPr>
                <a:t>die Geldbörse</a:t>
              </a:r>
            </a:p>
          </p:txBody>
        </p:sp>
        <p:sp>
          <p:nvSpPr>
            <p:cNvPr id="95" name="Textfeld 94">
              <a:extLst>
                <a:ext uri="{FF2B5EF4-FFF2-40B4-BE49-F238E27FC236}">
                  <a16:creationId xmlns:a16="http://schemas.microsoft.com/office/drawing/2014/main" id="{71377AC4-79B8-7343-B99F-43C2143A5118}"/>
                </a:ext>
              </a:extLst>
            </p:cNvPr>
            <p:cNvSpPr txBox="1"/>
            <p:nvPr/>
          </p:nvSpPr>
          <p:spPr>
            <a:xfrm>
              <a:off x="1550793" y="3870744"/>
              <a:ext cx="1549674" cy="542989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5400" dirty="0"/>
                <a:t>محفظة نقود</a:t>
              </a:r>
              <a:br>
                <a:rPr lang="de-DE" altLang="de-DE" sz="8000" dirty="0"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altLang="de-DE" sz="40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40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mahfazat</a:t>
              </a:r>
              <a:r>
                <a:rPr lang="de-DE" altLang="de-DE" sz="40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40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nuqud</a:t>
              </a:r>
              <a:r>
                <a:rPr lang="de-DE" altLang="de-DE" sz="40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r>
                <a:rPr lang="de-DE" altLang="de-DE" sz="40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</a:p>
          </p:txBody>
        </p:sp>
      </p:grpSp>
      <p:pic>
        <p:nvPicPr>
          <p:cNvPr id="2" name="Grafik 1">
            <a:extLst>
              <a:ext uri="{FF2B5EF4-FFF2-40B4-BE49-F238E27FC236}">
                <a16:creationId xmlns:a16="http://schemas.microsoft.com/office/drawing/2014/main" id="{E4D74047-60C5-FDBD-9D16-CDC0D3BCDA2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3403" y="2406005"/>
            <a:ext cx="2820273" cy="2775860"/>
          </a:xfrm>
          <a:prstGeom prst="rect">
            <a:avLst/>
          </a:prstGeom>
        </p:spPr>
      </p:pic>
      <p:pic>
        <p:nvPicPr>
          <p:cNvPr id="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81A564FA-EDA7-5E06-F681-7BC3CA28A5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>
            <a:biLevel thresh="25000"/>
          </a:blip>
          <a:stretch>
            <a:fillRect/>
          </a:stretch>
        </p:blipFill>
        <p:spPr>
          <a:xfrm>
            <a:off x="8812722" y="4318723"/>
            <a:ext cx="468000" cy="4680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0E7E8938-DE91-F4F0-E4FF-FFE5E63C65EF}"/>
              </a:ext>
            </a:extLst>
          </p:cNvPr>
          <p:cNvSpPr/>
          <p:nvPr/>
        </p:nvSpPr>
        <p:spPr>
          <a:xfrm>
            <a:off x="1519042" y="87615"/>
            <a:ext cx="3752921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de-DE" sz="3200" dirty="0">
                <a:solidFill>
                  <a:prstClr val="black"/>
                </a:solidFill>
              </a:rPr>
              <a:t> </a:t>
            </a:r>
            <a:r>
              <a:rPr lang="ar-SY" sz="2400" dirty="0">
                <a:solidFill>
                  <a:prstClr val="black"/>
                </a:solidFill>
              </a:rPr>
              <a:t>مال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dirty="0">
                <a:solidFill>
                  <a:srgbClr val="9D9D9D"/>
                </a:solidFill>
                <a:latin typeface="Comic Sans MS" panose="030F0902030302020204" pitchFamily="66" charset="0"/>
              </a:rPr>
              <a:t>[mal]</a:t>
            </a:r>
            <a:endParaRPr lang="de-DE" sz="2800" dirty="0">
              <a:solidFill>
                <a:srgbClr val="9D9D9D"/>
              </a:solidFill>
              <a:latin typeface="Comic Sans MS" panose="030F0902030302020204" pitchFamily="66" charset="0"/>
            </a:endParaRPr>
          </a:p>
        </p:txBody>
      </p:sp>
      <p:pic>
        <p:nvPicPr>
          <p:cNvPr id="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3AC115A7-7E32-B494-5C0F-B7C08F5C171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31160" y="253340"/>
            <a:ext cx="360000" cy="360000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7BC86445-94E2-501C-43A4-EEA9CAA6DB4B}"/>
              </a:ext>
            </a:extLst>
          </p:cNvPr>
          <p:cNvSpPr/>
          <p:nvPr/>
        </p:nvSpPr>
        <p:spPr>
          <a:xfrm>
            <a:off x="144000" y="144000"/>
            <a:ext cx="1247160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Geld</a:t>
            </a:r>
          </a:p>
        </p:txBody>
      </p:sp>
      <p:pic>
        <p:nvPicPr>
          <p:cNvPr id="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21DD3595-F960-09A0-D4BB-F0029282E8C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>
            <a:biLevel thresh="25000"/>
          </a:blip>
          <a:stretch>
            <a:fillRect/>
          </a:stretch>
        </p:blipFill>
        <p:spPr>
          <a:xfrm>
            <a:off x="2777869" y="253340"/>
            <a:ext cx="360000" cy="360000"/>
          </a:xfrm>
          <a:prstGeom prst="rect">
            <a:avLst/>
          </a:prstGeom>
        </p:spPr>
      </p:pic>
      <p:pic>
        <p:nvPicPr>
          <p:cNvPr id="9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9C8E9AE9-1B36-E1BA-779C-A6825F535907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>
                  <p14:trim st="1979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810536" y="2562706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59638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Laufschrif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294</Words>
  <Application>Microsoft Macintosh PowerPoint</Application>
  <PresentationFormat>A4-Papier (210 x 297 mm)</PresentationFormat>
  <Paragraphs>86</Paragraphs>
  <Slides>9</Slides>
  <Notes>0</Notes>
  <HiddenSlides>0</HiddenSlides>
  <MMClips>70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3" baseType="lpstr">
      <vt:lpstr>Arial</vt:lpstr>
      <vt:lpstr>Calibri</vt:lpstr>
      <vt:lpstr>Comic Sans MS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Yannick Becker</dc:creator>
  <cp:lastModifiedBy>Jan Schmidt</cp:lastModifiedBy>
  <cp:revision>80</cp:revision>
  <cp:lastPrinted>2022-05-18T12:46:11Z</cp:lastPrinted>
  <dcterms:created xsi:type="dcterms:W3CDTF">2022-05-10T12:43:55Z</dcterms:created>
  <dcterms:modified xsi:type="dcterms:W3CDTF">2023-07-27T12:21:57Z</dcterms:modified>
</cp:coreProperties>
</file>