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7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94694"/>
  </p:normalViewPr>
  <p:slideViewPr>
    <p:cSldViewPr snapToGrid="0">
      <p:cViewPr varScale="1">
        <p:scale>
          <a:sx n="81" d="100"/>
          <a:sy n="81" d="100"/>
        </p:scale>
        <p:origin x="3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3757A-82D9-7049-BAD6-17EF4B99E701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644A3-7321-014F-B2C7-933F7F8A13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630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644A3-7321-014F-B2C7-933F7F8A130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447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3B074-278B-9AFC-2C67-D5C475788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8D84490-4F8D-E149-D460-4FCEB067D1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D43C174-E297-45C7-B58A-82765A038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CBC7F31-7977-A14C-DE8B-4C25B0D03D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644A3-7321-014F-B2C7-933F7F8A130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01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31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82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31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864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043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61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39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9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36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04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29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49984-8F85-4F48-98EC-7EB9FFE1E888}" type="datetimeFigureOut">
              <a:rPr lang="de-DE" smtClean="0"/>
              <a:t>28.01.26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20D4A-B29C-2A4C-83F1-12FA66F84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04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297FD74-E173-FE4F-93A9-11A0DF79436D}"/>
              </a:ext>
            </a:extLst>
          </p:cNvPr>
          <p:cNvSpPr>
            <a:spLocks noGrp="1"/>
          </p:cNvSpPr>
          <p:nvPr/>
        </p:nvSpPr>
        <p:spPr>
          <a:xfrm>
            <a:off x="350228" y="0"/>
            <a:ext cx="4657202" cy="682167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/>
          <a:p>
            <a:pPr>
              <a:lnSpc>
                <a:spcPct val="115000"/>
              </a:lnSpc>
              <a:buNone/>
            </a:pPr>
            <a:r>
              <a:rPr lang="de-DE" sz="1000" kern="1200" dirty="0">
                <a:solidFill>
                  <a:srgbClr val="3A747C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PLANUNGSBOGEN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buNone/>
            </a:pPr>
            <a:r>
              <a:rPr lang="de-DE" sz="1600" kern="1200" dirty="0">
                <a:solidFill>
                  <a:srgbClr val="3A747C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SPRACHE GEZIELT PLANEN UND EINSETZEN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buNone/>
            </a:pPr>
            <a:r>
              <a:rPr lang="de-DE" sz="5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E4C466E8-D118-4EF7-4A64-72115F8F99EB}"/>
              </a:ext>
            </a:extLst>
          </p:cNvPr>
          <p:cNvCxnSpPr>
            <a:cxnSpLocks/>
          </p:cNvCxnSpPr>
          <p:nvPr/>
        </p:nvCxnSpPr>
        <p:spPr>
          <a:xfrm>
            <a:off x="232229" y="682167"/>
            <a:ext cx="63862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Inhaltsplatzhalter 1">
            <a:extLst>
              <a:ext uri="{FF2B5EF4-FFF2-40B4-BE49-F238E27FC236}">
                <a16:creationId xmlns:a16="http://schemas.microsoft.com/office/drawing/2014/main" id="{AFFF66DB-83DD-BC7F-16F8-4DB67779103A}"/>
              </a:ext>
            </a:extLst>
          </p:cNvPr>
          <p:cNvSpPr txBox="1">
            <a:spLocks/>
          </p:cNvSpPr>
          <p:nvPr/>
        </p:nvSpPr>
        <p:spPr>
          <a:xfrm>
            <a:off x="293561" y="1642256"/>
            <a:ext cx="4775201" cy="963180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3FB506BA-ABC7-EEA5-3985-91BAEA183534}"/>
              </a:ext>
            </a:extLst>
          </p:cNvPr>
          <p:cNvSpPr txBox="1">
            <a:spLocks/>
          </p:cNvSpPr>
          <p:nvPr/>
        </p:nvSpPr>
        <p:spPr>
          <a:xfrm>
            <a:off x="5191682" y="1642256"/>
            <a:ext cx="1372757" cy="963180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E467D06B-39AF-29F4-9C89-68B3C717B8EC}"/>
              </a:ext>
            </a:extLst>
          </p:cNvPr>
          <p:cNvSpPr txBox="1">
            <a:spLocks/>
          </p:cNvSpPr>
          <p:nvPr/>
        </p:nvSpPr>
        <p:spPr>
          <a:xfrm>
            <a:off x="5191681" y="1642255"/>
            <a:ext cx="1372757" cy="255375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Klassenstufe</a:t>
            </a:r>
          </a:p>
        </p:txBody>
      </p:sp>
      <p:sp>
        <p:nvSpPr>
          <p:cNvPr id="12" name="Inhaltsplatzhalter 1">
            <a:extLst>
              <a:ext uri="{FF2B5EF4-FFF2-40B4-BE49-F238E27FC236}">
                <a16:creationId xmlns:a16="http://schemas.microsoft.com/office/drawing/2014/main" id="{CCEC680C-1A61-7C50-CF99-291CFB770B98}"/>
              </a:ext>
            </a:extLst>
          </p:cNvPr>
          <p:cNvSpPr txBox="1">
            <a:spLocks/>
          </p:cNvSpPr>
          <p:nvPr/>
        </p:nvSpPr>
        <p:spPr>
          <a:xfrm>
            <a:off x="293561" y="1642254"/>
            <a:ext cx="4775201" cy="255375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Inhalt der Unterrichtseinheit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621D5DE2-393C-8011-3ADB-805D8140469D}"/>
              </a:ext>
            </a:extLst>
          </p:cNvPr>
          <p:cNvSpPr txBox="1">
            <a:spLocks/>
          </p:cNvSpPr>
          <p:nvPr/>
        </p:nvSpPr>
        <p:spPr>
          <a:xfrm>
            <a:off x="293562" y="3413051"/>
            <a:ext cx="3034430" cy="1965627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14" name="Inhaltsplatzhalter 1">
            <a:extLst>
              <a:ext uri="{FF2B5EF4-FFF2-40B4-BE49-F238E27FC236}">
                <a16:creationId xmlns:a16="http://schemas.microsoft.com/office/drawing/2014/main" id="{F6B47747-9654-1698-F7BD-76DA45359967}"/>
              </a:ext>
            </a:extLst>
          </p:cNvPr>
          <p:cNvSpPr txBox="1">
            <a:spLocks/>
          </p:cNvSpPr>
          <p:nvPr/>
        </p:nvSpPr>
        <p:spPr>
          <a:xfrm>
            <a:off x="293562" y="3413050"/>
            <a:ext cx="3034430" cy="255375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fachliche Lernziele</a:t>
            </a:r>
          </a:p>
        </p:txBody>
      </p:sp>
      <p:sp>
        <p:nvSpPr>
          <p:cNvPr id="18" name="Inhaltsplatzhalter 1">
            <a:extLst>
              <a:ext uri="{FF2B5EF4-FFF2-40B4-BE49-F238E27FC236}">
                <a16:creationId xmlns:a16="http://schemas.microsoft.com/office/drawing/2014/main" id="{62FED18B-E649-90DA-A649-8F2655D3A3B6}"/>
              </a:ext>
            </a:extLst>
          </p:cNvPr>
          <p:cNvSpPr txBox="1">
            <a:spLocks/>
          </p:cNvSpPr>
          <p:nvPr/>
        </p:nvSpPr>
        <p:spPr>
          <a:xfrm>
            <a:off x="3530008" y="3413049"/>
            <a:ext cx="3034430" cy="1965627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19" name="Inhaltsplatzhalter 1">
            <a:extLst>
              <a:ext uri="{FF2B5EF4-FFF2-40B4-BE49-F238E27FC236}">
                <a16:creationId xmlns:a16="http://schemas.microsoft.com/office/drawing/2014/main" id="{6C43292E-2701-382A-54DD-214FA92047AD}"/>
              </a:ext>
            </a:extLst>
          </p:cNvPr>
          <p:cNvSpPr txBox="1">
            <a:spLocks/>
          </p:cNvSpPr>
          <p:nvPr/>
        </p:nvSpPr>
        <p:spPr>
          <a:xfrm>
            <a:off x="3530008" y="3413048"/>
            <a:ext cx="3034430" cy="255375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sprachliche Lernziele</a:t>
            </a:r>
          </a:p>
        </p:txBody>
      </p:sp>
      <p:sp>
        <p:nvSpPr>
          <p:cNvPr id="20" name="Abgerundetes Rechteck 19">
            <a:extLst>
              <a:ext uri="{FF2B5EF4-FFF2-40B4-BE49-F238E27FC236}">
                <a16:creationId xmlns:a16="http://schemas.microsoft.com/office/drawing/2014/main" id="{9214EFF9-561E-C6A8-7C36-1641ECE92FAD}"/>
              </a:ext>
            </a:extLst>
          </p:cNvPr>
          <p:cNvSpPr/>
          <p:nvPr/>
        </p:nvSpPr>
        <p:spPr>
          <a:xfrm>
            <a:off x="293561" y="2754360"/>
            <a:ext cx="6270877" cy="5313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3DC1C849-4D9F-7AFF-4C9E-A876FA0689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557" y="2766479"/>
            <a:ext cx="342900" cy="355600"/>
          </a:xfrm>
          <a:prstGeom prst="rect">
            <a:avLst/>
          </a:prstGeom>
        </p:spPr>
      </p:pic>
      <p:sp>
        <p:nvSpPr>
          <p:cNvPr id="29" name="Textfeld 28">
            <a:extLst>
              <a:ext uri="{FF2B5EF4-FFF2-40B4-BE49-F238E27FC236}">
                <a16:creationId xmlns:a16="http://schemas.microsoft.com/office/drawing/2014/main" id="{2E1571B2-2D58-EF2B-ADAB-AEE32B9A1413}"/>
              </a:ext>
            </a:extLst>
          </p:cNvPr>
          <p:cNvSpPr txBox="1"/>
          <p:nvPr/>
        </p:nvSpPr>
        <p:spPr>
          <a:xfrm>
            <a:off x="293561" y="828082"/>
            <a:ext cx="55483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  <a:t>Planen Sie Ihre nächste Unterrichtseinheit sprachbildend und nehmen Sie neben fachlichen </a:t>
            </a:r>
            <a:b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  <a:t>Zielen auch sprachliche Ziele in den Blick. </a:t>
            </a:r>
          </a:p>
          <a:p>
            <a:endParaRPr lang="de-DE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  <a:t>1. Inhalt und Ziele der Unterrichtseinheit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0AA5031-C95E-1757-9FA2-CF6B72AA42E6}"/>
              </a:ext>
            </a:extLst>
          </p:cNvPr>
          <p:cNvSpPr txBox="1"/>
          <p:nvPr/>
        </p:nvSpPr>
        <p:spPr>
          <a:xfrm>
            <a:off x="698454" y="2739268"/>
            <a:ext cx="583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Klären Sie neben den fachlichen Zielen auch die sprachlichen Ziele, die das fachliche Lernen unterstützen.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2652FED2-0C9F-E773-4BD5-E6E020C092B0}"/>
              </a:ext>
            </a:extLst>
          </p:cNvPr>
          <p:cNvSpPr txBox="1"/>
          <p:nvPr/>
        </p:nvSpPr>
        <p:spPr>
          <a:xfrm>
            <a:off x="295270" y="5548005"/>
            <a:ext cx="30925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  <a:t>2. Sprachliche Vorkenntnisse und Vorerfahrungen</a:t>
            </a:r>
          </a:p>
        </p:txBody>
      </p:sp>
      <p:sp>
        <p:nvSpPr>
          <p:cNvPr id="39" name="Inhaltsplatzhalter 1">
            <a:extLst>
              <a:ext uri="{FF2B5EF4-FFF2-40B4-BE49-F238E27FC236}">
                <a16:creationId xmlns:a16="http://schemas.microsoft.com/office/drawing/2014/main" id="{C873C377-C8BA-CEFD-F7D0-08BB8C5046F5}"/>
              </a:ext>
            </a:extLst>
          </p:cNvPr>
          <p:cNvSpPr txBox="1">
            <a:spLocks/>
          </p:cNvSpPr>
          <p:nvPr/>
        </p:nvSpPr>
        <p:spPr>
          <a:xfrm>
            <a:off x="293561" y="5873248"/>
            <a:ext cx="6270877" cy="3773672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40" name="Inhaltsplatzhalter 1">
            <a:extLst>
              <a:ext uri="{FF2B5EF4-FFF2-40B4-BE49-F238E27FC236}">
                <a16:creationId xmlns:a16="http://schemas.microsoft.com/office/drawing/2014/main" id="{CEBF1965-B1EB-FCB4-FD5D-3E2160BA22F0}"/>
              </a:ext>
            </a:extLst>
          </p:cNvPr>
          <p:cNvSpPr txBox="1">
            <a:spLocks/>
          </p:cNvSpPr>
          <p:nvPr/>
        </p:nvSpPr>
        <p:spPr>
          <a:xfrm>
            <a:off x="293561" y="5873248"/>
            <a:ext cx="6270877" cy="432000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Welche sprachlichen Ressourcen bringen die Kinder mit? Wie greife ich diese auf? </a:t>
            </a:r>
            <a:br>
              <a:rPr lang="de-DE" sz="1100" kern="0" dirty="0"/>
            </a:br>
            <a:r>
              <a:rPr lang="de-DE" sz="1100" kern="0" dirty="0"/>
              <a:t>Welche schon vorhandenen Sprachmittel sollen bestehen, welche erweitert werden?</a:t>
            </a:r>
          </a:p>
        </p:txBody>
      </p:sp>
    </p:spTree>
    <p:extLst>
      <p:ext uri="{BB962C8B-B14F-4D97-AF65-F5344CB8AC3E}">
        <p14:creationId xmlns:p14="http://schemas.microsoft.com/office/powerpoint/2010/main" val="240886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F6D08-9D39-AEE8-4505-CAB8F2365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464D9E94-F48E-12BD-9BF2-BB6A47311F4C}"/>
              </a:ext>
            </a:extLst>
          </p:cNvPr>
          <p:cNvSpPr/>
          <p:nvPr/>
        </p:nvSpPr>
        <p:spPr>
          <a:xfrm>
            <a:off x="293561" y="5778762"/>
            <a:ext cx="6270877" cy="859253"/>
          </a:xfrm>
          <a:prstGeom prst="roundRect">
            <a:avLst>
              <a:gd name="adj" fmla="val 551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2" name="Grafik 31">
            <a:extLst>
              <a:ext uri="{FF2B5EF4-FFF2-40B4-BE49-F238E27FC236}">
                <a16:creationId xmlns:a16="http://schemas.microsoft.com/office/drawing/2014/main" id="{EB2A9354-1E0E-6D19-47A4-6BB3F71EB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57" y="5790882"/>
            <a:ext cx="342900" cy="3556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7D8F27CE-AFEC-3089-3E8B-3F27C74FF970}"/>
              </a:ext>
            </a:extLst>
          </p:cNvPr>
          <p:cNvSpPr txBox="1"/>
          <p:nvPr/>
        </p:nvSpPr>
        <p:spPr>
          <a:xfrm>
            <a:off x="698454" y="5772815"/>
            <a:ext cx="583499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Notieren Sie </a:t>
            </a:r>
            <a:r>
              <a:rPr lang="de-DE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bedeutsame Darstellungen und Handlungen </a:t>
            </a:r>
            <a:r>
              <a:rPr lang="de-D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 deren sprachliche Begleitung.</a:t>
            </a:r>
          </a:p>
          <a:p>
            <a:pPr>
              <a:spcAft>
                <a:spcPts val="600"/>
              </a:spcAft>
            </a:pPr>
            <a:r>
              <a:rPr lang="de-D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Sowohl die sprachlichen Mittel wie auch die ausgewählten Darstellungen und Handlungen müssen für jeden Inhalt neu durchdacht werden und sind ihrerseits leitend für die konkrete Ausgestaltung der sprachlichen Handlungsoptionen. </a:t>
            </a:r>
          </a:p>
        </p:txBody>
      </p:sp>
      <p:sp>
        <p:nvSpPr>
          <p:cNvPr id="34" name="Inhaltsplatzhalter 1">
            <a:extLst>
              <a:ext uri="{FF2B5EF4-FFF2-40B4-BE49-F238E27FC236}">
                <a16:creationId xmlns:a16="http://schemas.microsoft.com/office/drawing/2014/main" id="{73544CE0-D4AB-4E8E-BE91-7BFA47D72055}"/>
              </a:ext>
            </a:extLst>
          </p:cNvPr>
          <p:cNvSpPr txBox="1">
            <a:spLocks/>
          </p:cNvSpPr>
          <p:nvPr/>
        </p:nvSpPr>
        <p:spPr>
          <a:xfrm>
            <a:off x="293560" y="6781346"/>
            <a:ext cx="6270877" cy="2792446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35" name="Inhaltsplatzhalter 1">
            <a:extLst>
              <a:ext uri="{FF2B5EF4-FFF2-40B4-BE49-F238E27FC236}">
                <a16:creationId xmlns:a16="http://schemas.microsoft.com/office/drawing/2014/main" id="{91F86A67-A31B-E9F5-E281-71B69D72290D}"/>
              </a:ext>
            </a:extLst>
          </p:cNvPr>
          <p:cNvSpPr txBox="1">
            <a:spLocks/>
          </p:cNvSpPr>
          <p:nvPr/>
        </p:nvSpPr>
        <p:spPr>
          <a:xfrm>
            <a:off x="293560" y="6781346"/>
            <a:ext cx="6270877" cy="432000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Bedeutsame Darstellungen &amp; Handlungen –</a:t>
            </a:r>
            <a:br>
              <a:rPr lang="de-DE" sz="1100" kern="0" dirty="0"/>
            </a:br>
            <a:r>
              <a:rPr lang="de-DE" sz="1100" kern="0" dirty="0"/>
              <a:t>ggf. verbunden </a:t>
            </a:r>
            <a:r>
              <a:rPr lang="de-DE" sz="1100" kern="0"/>
              <a:t>mit (den obigen) </a:t>
            </a:r>
            <a:r>
              <a:rPr lang="de-DE" sz="1100" kern="0" dirty="0"/>
              <a:t>bedeutungs- und formalbezogenen sprachlichen Mitteln </a:t>
            </a:r>
          </a:p>
        </p:txBody>
      </p:sp>
      <p:sp>
        <p:nvSpPr>
          <p:cNvPr id="15" name="Abgerundetes Rechteck 14">
            <a:extLst>
              <a:ext uri="{FF2B5EF4-FFF2-40B4-BE49-F238E27FC236}">
                <a16:creationId xmlns:a16="http://schemas.microsoft.com/office/drawing/2014/main" id="{119E10D0-3D37-187C-0439-51E36D266289}"/>
              </a:ext>
            </a:extLst>
          </p:cNvPr>
          <p:cNvSpPr/>
          <p:nvPr/>
        </p:nvSpPr>
        <p:spPr>
          <a:xfrm>
            <a:off x="293561" y="1219963"/>
            <a:ext cx="6270877" cy="1704304"/>
          </a:xfrm>
          <a:prstGeom prst="roundRect">
            <a:avLst>
              <a:gd name="adj" fmla="val 551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EDC1BD78-2086-8533-D9AC-21822B4BC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57" y="1232083"/>
            <a:ext cx="342900" cy="355600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83752656-61A8-D35D-F1C7-D75391BB697F}"/>
              </a:ext>
            </a:extLst>
          </p:cNvPr>
          <p:cNvSpPr txBox="1"/>
          <p:nvPr/>
        </p:nvSpPr>
        <p:spPr>
          <a:xfrm>
            <a:off x="698454" y="1214016"/>
            <a:ext cx="583499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Benennen Sie konkrete </a:t>
            </a:r>
            <a:r>
              <a:rPr lang="de-DE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formal- und bedeutungsbezogene Sprachmittel</a:t>
            </a:r>
            <a:r>
              <a:rPr lang="de-D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die bedeutsam für diesen konkreten Inhalt sind und die Sie verwenden werden bzw. bei deren Verwendung Sie die Kinder unterstützen wollen. </a:t>
            </a:r>
          </a:p>
          <a:p>
            <a:pPr fontAlgn="base">
              <a:spcAft>
                <a:spcPts val="1200"/>
              </a:spcAft>
            </a:pPr>
            <a:r>
              <a:rPr lang="de-DE" sz="1100" b="1" dirty="0">
                <a:latin typeface="Calibri" panose="020F0502020204030204" pitchFamily="34" charset="0"/>
              </a:rPr>
              <a:t>Bedeutungsbezogene Sprachmittel </a:t>
            </a:r>
            <a:r>
              <a:rPr lang="de-DE" sz="1100" dirty="0">
                <a:latin typeface="Calibri" panose="020F0502020204030204" pitchFamily="34" charset="0"/>
              </a:rPr>
              <a:t>unterstützen den Vorstellungsaufbau und das inhaltliche Denken, da sie auf Materialhandlungen basieren (z. B. „ich nehme weg“; „ich sehe drei Vierer“).</a:t>
            </a:r>
            <a:endParaRPr lang="de-DE" sz="1100" b="1" dirty="0">
              <a:latin typeface="Calibri" panose="020F0502020204030204" pitchFamily="34" charset="0"/>
            </a:endParaRPr>
          </a:p>
          <a:p>
            <a:pPr fontAlgn="base"/>
            <a:r>
              <a:rPr lang="de-DE" sz="1100" b="1" dirty="0">
                <a:latin typeface="Calibri" panose="020F0502020204030204" pitchFamily="34" charset="0"/>
              </a:rPr>
              <a:t>Formalbezogene Sprachmittel</a:t>
            </a:r>
            <a:r>
              <a:rPr lang="de-DE" sz="1100" dirty="0">
                <a:latin typeface="Calibri" panose="020F0502020204030204" pitchFamily="34" charset="0"/>
              </a:rPr>
              <a:t> helfen beim Beschreiben von mathematischen Mustern oder formaler mathematischer Zusammenhänge (z. B. „43 sind 4 Zehner und 3 Einer“; „die erste Zahl wird immer um 1 größer“, „ich rechne 3 mal 4“). Sie unterstützen nicht beim Vorstellungsaufbau.</a:t>
            </a:r>
            <a:endParaRPr lang="de-DE" sz="1100" dirty="0">
              <a:latin typeface="Helvetica" pitchFamily="2" charset="0"/>
            </a:endParaRPr>
          </a:p>
        </p:txBody>
      </p:sp>
      <p:sp>
        <p:nvSpPr>
          <p:cNvPr id="21" name="Inhaltsplatzhalter 1">
            <a:extLst>
              <a:ext uri="{FF2B5EF4-FFF2-40B4-BE49-F238E27FC236}">
                <a16:creationId xmlns:a16="http://schemas.microsoft.com/office/drawing/2014/main" id="{CC243DED-E0E7-A19E-C15C-1D22A2638F1C}"/>
              </a:ext>
            </a:extLst>
          </p:cNvPr>
          <p:cNvSpPr txBox="1">
            <a:spLocks/>
          </p:cNvSpPr>
          <p:nvPr/>
        </p:nvSpPr>
        <p:spPr>
          <a:xfrm>
            <a:off x="293560" y="3053814"/>
            <a:ext cx="6270877" cy="2563571"/>
          </a:xfrm>
          <a:prstGeom prst="rect">
            <a:avLst/>
          </a:prstGeom>
          <a:noFill/>
          <a:ln w="12700">
            <a:solidFill>
              <a:srgbClr val="327A86"/>
            </a:solidFill>
          </a:ln>
        </p:spPr>
        <p:txBody>
          <a:bodyPr vert="horz" wrap="square" lIns="0" tIns="0" rIns="0" bIns="0" rtlCol="0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kern="0" dirty="0"/>
          </a:p>
        </p:txBody>
      </p:sp>
      <p:sp>
        <p:nvSpPr>
          <p:cNvPr id="22" name="Inhaltsplatzhalter 1">
            <a:extLst>
              <a:ext uri="{FF2B5EF4-FFF2-40B4-BE49-F238E27FC236}">
                <a16:creationId xmlns:a16="http://schemas.microsoft.com/office/drawing/2014/main" id="{5EF67949-08BA-124E-3CAE-D359C8E1C8DE}"/>
              </a:ext>
            </a:extLst>
          </p:cNvPr>
          <p:cNvSpPr txBox="1">
            <a:spLocks/>
          </p:cNvSpPr>
          <p:nvPr/>
        </p:nvSpPr>
        <p:spPr>
          <a:xfrm>
            <a:off x="293560" y="3053814"/>
            <a:ext cx="6270877" cy="432000"/>
          </a:xfrm>
          <a:prstGeom prst="rect">
            <a:avLst/>
          </a:prstGeom>
          <a:solidFill>
            <a:srgbClr val="327A86">
              <a:alpha val="50196"/>
            </a:srgbClr>
          </a:solidFill>
          <a:ln w="12700">
            <a:noFill/>
          </a:ln>
        </p:spPr>
        <p:txBody>
          <a:bodyPr vert="horz" wrap="square" lIns="0" tIns="0" rIns="0" bIns="0" rtlCol="0" anchor="ctr">
            <a:noAutofit/>
          </a:bodyPr>
          <a:lstStyle>
            <a:lvl1pPr marL="215900" indent="-215900" algn="l" rtl="0" eaLnBrk="1" fontAlgn="base" hangingPunct="1">
              <a:lnSpc>
                <a:spcPct val="100000"/>
              </a:lnSpc>
              <a:spcBef>
                <a:spcPts val="576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432000" indent="-216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de-DE" sz="1100" kern="0" dirty="0"/>
              <a:t>Bedeutsame bedeutungs- und formalbezogene sprachliche Mittel – </a:t>
            </a:r>
            <a:br>
              <a:rPr lang="de-DE" sz="1100" kern="0" dirty="0"/>
            </a:br>
            <a:r>
              <a:rPr lang="de-DE" sz="1100" kern="0" dirty="0"/>
              <a:t>so konkret wie möglich (z. B. in wörtlicher Rede)</a:t>
            </a:r>
          </a:p>
        </p:txBody>
      </p:sp>
      <p:sp>
        <p:nvSpPr>
          <p:cNvPr id="23" name="Titel 1">
            <a:extLst>
              <a:ext uri="{FF2B5EF4-FFF2-40B4-BE49-F238E27FC236}">
                <a16:creationId xmlns:a16="http://schemas.microsoft.com/office/drawing/2014/main" id="{ED5262FD-05FE-9DD2-2001-A95D3A4EB001}"/>
              </a:ext>
            </a:extLst>
          </p:cNvPr>
          <p:cNvSpPr>
            <a:spLocks noGrp="1"/>
          </p:cNvSpPr>
          <p:nvPr/>
        </p:nvSpPr>
        <p:spPr>
          <a:xfrm>
            <a:off x="350228" y="0"/>
            <a:ext cx="4657202" cy="682167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/>
          <a:p>
            <a:pPr>
              <a:lnSpc>
                <a:spcPct val="115000"/>
              </a:lnSpc>
              <a:buNone/>
            </a:pPr>
            <a:r>
              <a:rPr lang="de-DE" sz="1000" kern="1200" dirty="0">
                <a:solidFill>
                  <a:srgbClr val="3A747C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PLANUNGSBOGEN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buNone/>
            </a:pPr>
            <a:r>
              <a:rPr lang="de-DE" sz="1600" kern="1200" dirty="0">
                <a:solidFill>
                  <a:srgbClr val="3A747C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SPRACHE GEZIELT PLANEN UND EINSETZEN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buNone/>
            </a:pPr>
            <a:r>
              <a:rPr lang="de-DE" sz="5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 </a:t>
            </a:r>
            <a:endParaRPr lang="de-DE" sz="1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9602146E-8710-BEB2-FFFB-F20950843490}"/>
              </a:ext>
            </a:extLst>
          </p:cNvPr>
          <p:cNvCxnSpPr>
            <a:cxnSpLocks/>
          </p:cNvCxnSpPr>
          <p:nvPr/>
        </p:nvCxnSpPr>
        <p:spPr>
          <a:xfrm>
            <a:off x="232229" y="682167"/>
            <a:ext cx="63862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E89E270B-6CE1-7FE3-B0B0-38234881CAD7}"/>
              </a:ext>
            </a:extLst>
          </p:cNvPr>
          <p:cNvSpPr txBox="1"/>
          <p:nvPr/>
        </p:nvSpPr>
        <p:spPr>
          <a:xfrm>
            <a:off x="293561" y="828082"/>
            <a:ext cx="35317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latin typeface="Calibri" panose="020F0502020204030204" pitchFamily="34" charset="0"/>
                <a:cs typeface="Calibri" panose="020F0502020204030204" pitchFamily="34" charset="0"/>
              </a:rPr>
              <a:t>3. Konkrete Sprachmittel, Darstellungen und Handlungen</a:t>
            </a:r>
          </a:p>
        </p:txBody>
      </p:sp>
    </p:spTree>
    <p:extLst>
      <p:ext uri="{BB962C8B-B14F-4D97-AF65-F5344CB8AC3E}">
        <p14:creationId xmlns:p14="http://schemas.microsoft.com/office/powerpoint/2010/main" val="344302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300</Words>
  <Application>Microsoft Macintosh PowerPoint</Application>
  <PresentationFormat>A4-Papier (210 x 297 mm)</PresentationFormat>
  <Paragraphs>26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Dominik Zorn</dc:creator>
  <cp:lastModifiedBy>Dominik Zorn</cp:lastModifiedBy>
  <cp:revision>6</cp:revision>
  <dcterms:created xsi:type="dcterms:W3CDTF">2025-11-13T08:08:24Z</dcterms:created>
  <dcterms:modified xsi:type="dcterms:W3CDTF">2026-01-28T18:10:10Z</dcterms:modified>
</cp:coreProperties>
</file>