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70" r:id="rId1"/>
  </p:sldMasterIdLst>
  <p:notesMasterIdLst>
    <p:notesMasterId r:id="rId42"/>
  </p:notesMasterIdLst>
  <p:handoutMasterIdLst>
    <p:handoutMasterId r:id="rId43"/>
  </p:handoutMasterIdLst>
  <p:sldIdLst>
    <p:sldId id="307" r:id="rId2"/>
    <p:sldId id="306" r:id="rId3"/>
    <p:sldId id="433" r:id="rId4"/>
    <p:sldId id="449" r:id="rId5"/>
    <p:sldId id="450" r:id="rId6"/>
    <p:sldId id="419" r:id="rId7"/>
    <p:sldId id="445" r:id="rId8"/>
    <p:sldId id="446" r:id="rId9"/>
    <p:sldId id="309" r:id="rId10"/>
    <p:sldId id="451" r:id="rId11"/>
    <p:sldId id="468" r:id="rId12"/>
    <p:sldId id="469" r:id="rId13"/>
    <p:sldId id="444" r:id="rId14"/>
    <p:sldId id="452" r:id="rId15"/>
    <p:sldId id="454" r:id="rId16"/>
    <p:sldId id="456" r:id="rId17"/>
    <p:sldId id="405" r:id="rId18"/>
    <p:sldId id="474" r:id="rId19"/>
    <p:sldId id="458" r:id="rId20"/>
    <p:sldId id="459" r:id="rId21"/>
    <p:sldId id="472" r:id="rId22"/>
    <p:sldId id="460" r:id="rId23"/>
    <p:sldId id="461" r:id="rId24"/>
    <p:sldId id="462" r:id="rId25"/>
    <p:sldId id="477" r:id="rId26"/>
    <p:sldId id="463" r:id="rId27"/>
    <p:sldId id="464" r:id="rId28"/>
    <p:sldId id="465" r:id="rId29"/>
    <p:sldId id="481" r:id="rId30"/>
    <p:sldId id="478" r:id="rId31"/>
    <p:sldId id="476" r:id="rId32"/>
    <p:sldId id="482" r:id="rId33"/>
    <p:sldId id="479" r:id="rId34"/>
    <p:sldId id="480" r:id="rId35"/>
    <p:sldId id="483" r:id="rId36"/>
    <p:sldId id="466" r:id="rId37"/>
    <p:sldId id="467" r:id="rId38"/>
    <p:sldId id="441" r:id="rId39"/>
    <p:sldId id="442" r:id="rId40"/>
    <p:sldId id="316" r:id="rId4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ntonia Giesen" initials="AG" lastIdx="64" clrIdx="0">
    <p:extLst>
      <p:ext uri="{19B8F6BF-5375-455C-9EA6-DF929625EA0E}">
        <p15:presenceInfo xmlns:p15="http://schemas.microsoft.com/office/powerpoint/2012/main" userId="Antonia Giesen" providerId="None"/>
      </p:ext>
    </p:extLst>
  </p:cmAuthor>
  <p:cmAuthor id="2" name="Microsoft Office User" initials="MOU" lastIdx="70" clrIdx="1">
    <p:extLst>
      <p:ext uri="{19B8F6BF-5375-455C-9EA6-DF929625EA0E}">
        <p15:presenceInfo xmlns:p15="http://schemas.microsoft.com/office/powerpoint/2012/main" userId="Microsoft Office User" providerId="None"/>
      </p:ext>
    </p:extLst>
  </p:cmAuthor>
  <p:cmAuthor id="3" name="Pia Haeger" initials="PH" lastIdx="184" clrIdx="2">
    <p:extLst>
      <p:ext uri="{19B8F6BF-5375-455C-9EA6-DF929625EA0E}">
        <p15:presenceInfo xmlns:p15="http://schemas.microsoft.com/office/powerpoint/2012/main" userId="Pia Haeger" providerId="None"/>
      </p:ext>
    </p:extLst>
  </p:cmAuthor>
  <p:cmAuthor id="4" name="Joscha Bertram" initials="JB" lastIdx="11" clrIdx="3">
    <p:extLst>
      <p:ext uri="{19B8F6BF-5375-455C-9EA6-DF929625EA0E}">
        <p15:presenceInfo xmlns:p15="http://schemas.microsoft.com/office/powerpoint/2012/main" userId="Joscha Bertram"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327D87"/>
    <a:srgbClr val="E1ECF7"/>
    <a:srgbClr val="CEE0E2"/>
    <a:srgbClr val="89C33D"/>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734"/>
    <p:restoredTop sz="76570"/>
  </p:normalViewPr>
  <p:slideViewPr>
    <p:cSldViewPr snapToGrid="0" snapToObjects="1">
      <p:cViewPr varScale="1">
        <p:scale>
          <a:sx n="122" d="100"/>
          <a:sy n="122" d="100"/>
        </p:scale>
        <p:origin x="208" y="560"/>
      </p:cViewPr>
      <p:guideLst>
        <p:guide orient="horz" pos="2160"/>
        <p:guide pos="2880"/>
      </p:guideLst>
    </p:cSldViewPr>
  </p:slideViewPr>
  <p:outlineViewPr>
    <p:cViewPr>
      <p:scale>
        <a:sx n="33" d="100"/>
        <a:sy n="33" d="100"/>
      </p:scale>
      <p:origin x="0" y="-3392"/>
    </p:cViewPr>
  </p:outlineViewPr>
  <p:notesTextViewPr>
    <p:cViewPr>
      <p:scale>
        <a:sx n="1" d="1"/>
        <a:sy n="1" d="1"/>
      </p:scale>
      <p:origin x="0" y="0"/>
    </p:cViewPr>
  </p:notesTextViewPr>
  <p:sorterViewPr>
    <p:cViewPr>
      <p:scale>
        <a:sx n="80" d="100"/>
        <a:sy n="80" d="100"/>
      </p:scale>
      <p:origin x="0" y="0"/>
    </p:cViewPr>
  </p:sorterViewPr>
  <p:notesViewPr>
    <p:cSldViewPr snapToGrid="0" snapToObjects="1">
      <p:cViewPr varScale="1">
        <p:scale>
          <a:sx n="95" d="100"/>
          <a:sy n="95" d="100"/>
        </p:scale>
        <p:origin x="2512" y="20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47"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handoutMaster" Target="handoutMasters/handoutMaster1.xml"/><Relationship Id="rId48"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464AC62C-F00D-5049-A57E-9EF992A56E5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a:extLst>
              <a:ext uri="{FF2B5EF4-FFF2-40B4-BE49-F238E27FC236}">
                <a16:creationId xmlns:a16="http://schemas.microsoft.com/office/drawing/2014/main" id="{5DC58F65-C62B-F745-9B83-C3ABB0667F5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B7E4EFD3-5CC0-A54A-B9CB-1B758358D589}" type="datetime1">
              <a:rPr lang="de-DE" smtClean="0"/>
              <a:t>20.06.24</a:t>
            </a:fld>
            <a:endParaRPr lang="de-DE"/>
          </a:p>
        </p:txBody>
      </p:sp>
      <p:sp>
        <p:nvSpPr>
          <p:cNvPr id="4" name="Fußzeilenplatzhalter 3">
            <a:extLst>
              <a:ext uri="{FF2B5EF4-FFF2-40B4-BE49-F238E27FC236}">
                <a16:creationId xmlns:a16="http://schemas.microsoft.com/office/drawing/2014/main" id="{9D9604EA-96A0-444F-A4D2-180EA7F9E82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5" name="Foliennummernplatzhalter 4">
            <a:extLst>
              <a:ext uri="{FF2B5EF4-FFF2-40B4-BE49-F238E27FC236}">
                <a16:creationId xmlns:a16="http://schemas.microsoft.com/office/drawing/2014/main" id="{15822DBA-D270-7648-9A63-626955BDD81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4600139-923C-C440-9586-3971BB1CE724}" type="slidenum">
              <a:rPr lang="de-DE" smtClean="0"/>
              <a:t>‹Nr.›</a:t>
            </a:fld>
            <a:endParaRPr lang="de-DE"/>
          </a:p>
        </p:txBody>
      </p:sp>
    </p:spTree>
    <p:extLst>
      <p:ext uri="{BB962C8B-B14F-4D97-AF65-F5344CB8AC3E}">
        <p14:creationId xmlns:p14="http://schemas.microsoft.com/office/powerpoint/2010/main" val="3029514377"/>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43B2B-67B6-EC46-BC42-5AD83C3A4D80}" type="datetime1">
              <a:rPr lang="de-DE" smtClean="0"/>
              <a:t>20.06.24</a:t>
            </a:fld>
            <a:endParaRPr lang="de-DE"/>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de-DE"/>
              <a:t>© PIKAS (pikas.dzlm.de) </a:t>
            </a:r>
          </a:p>
          <a:p>
            <a:r>
              <a:rPr lang="de-DE"/>
              <a:t>
</a:t>
            </a:r>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F1FC34-C851-E548-AB94-15AC694A075D}" type="slidenum">
              <a:rPr lang="de-DE" smtClean="0"/>
              <a:t>‹Nr.›</a:t>
            </a:fld>
            <a:endParaRPr lang="de-DE"/>
          </a:p>
        </p:txBody>
      </p:sp>
    </p:spTree>
    <p:extLst>
      <p:ext uri="{BB962C8B-B14F-4D97-AF65-F5344CB8AC3E}">
        <p14:creationId xmlns:p14="http://schemas.microsoft.com/office/powerpoint/2010/main" val="402984948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pikas.dzlm.de/node/"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Diese Präsentation ist für den Einsatz an einem ersten Informationsabend für Eltern und Erziehungsberechtigte gedacht, um diesen zu zeigen, wie sie ihr Kind in Bezug auf das Mathematiklernen im Übergang von der KiTa in die Grundschule im Hinblick auf den Aufbau früher mathematischer Kompetenzen unterstützen können. </a:t>
            </a:r>
          </a:p>
          <a:p>
            <a:r>
              <a:rPr lang="de-DE" dirty="0"/>
              <a:t>Die Informationen können unter Umständen auch für Mitarbeitende einer KiTa oder im offenen Ganztag interessant sein, da viele der im Folgenden vorgestellten Situationen auch im KiTa- oder Schulalltag zu finden sind.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a:t>
            </a:fld>
            <a:endParaRPr lang="de-DE"/>
          </a:p>
        </p:txBody>
      </p:sp>
    </p:spTree>
    <p:extLst>
      <p:ext uri="{BB962C8B-B14F-4D97-AF65-F5344CB8AC3E}">
        <p14:creationId xmlns:p14="http://schemas.microsoft.com/office/powerpoint/2010/main" val="4104255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327D87"/>
              </a:solidFill>
              <a:effectLst/>
              <a:latin typeface="Open Sans" panose="020B0606030504020204" pitchFamily="34" charset="0"/>
              <a:hlinkClick r:id="rId3"/>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327D87"/>
                </a:solidFill>
                <a:effectLst/>
                <a:latin typeface="Open Sans" panose="020B0606030504020204" pitchFamily="34" charset="0"/>
              </a:rPr>
              <a:t>Diese Seite richtet sich an Sie als Lehrkräfte. Im Materialordner der Seite finden Sie Links zu Seiten, die sich auch direkt an die Eltern/Erziehungsberechtigten und Kinder richten, sowie Materialien, wie Flyer oder Ratgeber, die sich direkt an Eltern und Erziehungsberechtigte richten.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de-DE" b="0" i="0" u="none" strike="noStrike" dirty="0">
              <a:solidFill>
                <a:srgbClr val="327D87"/>
              </a:solidFill>
              <a:effectLst/>
              <a:latin typeface="Open Sans" panose="020B0606030504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e-DE" b="0" i="0" u="none" strike="noStrike" dirty="0">
                <a:solidFill>
                  <a:srgbClr val="327D87"/>
                </a:solidFill>
                <a:effectLst/>
                <a:latin typeface="Open Sans" panose="020B0606030504020204" pitchFamily="34" charset="0"/>
              </a:rPr>
              <a:t>Sie finden die Seite unter: https://pikas.dzlm.de/</a:t>
            </a:r>
            <a:r>
              <a:rPr lang="de-DE" b="0" i="0" u="none" strike="noStrike" dirty="0" err="1">
                <a:solidFill>
                  <a:srgbClr val="327D87"/>
                </a:solidFill>
                <a:effectLst/>
                <a:latin typeface="Open Sans" panose="020B0606030504020204" pitchFamily="34" charset="0"/>
              </a:rPr>
              <a:t>node</a:t>
            </a:r>
            <a:r>
              <a:rPr lang="de-DE" b="0" i="0" u="none" strike="noStrike" dirty="0">
                <a:solidFill>
                  <a:srgbClr val="327D87"/>
                </a:solidFill>
                <a:effectLst/>
                <a:latin typeface="Open Sans" panose="020B0606030504020204" pitchFamily="34" charset="0"/>
              </a:rPr>
              <a:t>/2588 </a:t>
            </a:r>
            <a:endParaRPr lang="de-DE" u="none" dirty="0"/>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11</a:t>
            </a:fld>
            <a:endParaRPr lang="de-DE"/>
          </a:p>
        </p:txBody>
      </p:sp>
    </p:spTree>
    <p:extLst>
      <p:ext uri="{BB962C8B-B14F-4D97-AF65-F5344CB8AC3E}">
        <p14:creationId xmlns:p14="http://schemas.microsoft.com/office/powerpoint/2010/main" val="305984783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Auf der Seite finden Sie:</a:t>
            </a:r>
          </a:p>
          <a:p>
            <a:pPr marL="171450" indent="-171450">
              <a:buFont typeface="Arial" panose="020B0604020202020204" pitchFamily="34" charset="0"/>
              <a:buChar char="•"/>
            </a:pPr>
            <a:r>
              <a:rPr lang="de-DE" dirty="0"/>
              <a:t>Diese Präsentation für einen Infoabend für Eltern und Erziehungsberechtigte</a:t>
            </a:r>
          </a:p>
          <a:p>
            <a:pPr marL="171450" indent="-171450">
              <a:buFont typeface="Arial" panose="020B0604020202020204" pitchFamily="34" charset="0"/>
              <a:buChar char="•"/>
            </a:pPr>
            <a:r>
              <a:rPr lang="de-DE" dirty="0"/>
              <a:t>Einen Flyer zum Thema “Mathematik im Alltag entdecken“, der beispielsweise an einem Infoabend verteilt werden kann und QR-Codes zu den interaktiven Wimmelbildern für Eltern/Erziehungsberechtigte und Kinder enthält</a:t>
            </a:r>
          </a:p>
          <a:p>
            <a:pPr marL="171450" indent="-171450">
              <a:buFont typeface="Arial" panose="020B0604020202020204" pitchFamily="34" charset="0"/>
              <a:buChar char="•"/>
            </a:pPr>
            <a:r>
              <a:rPr lang="de-DE" dirty="0"/>
              <a:t>Elternratgeber „Mathematik ein Kinderspiel“</a:t>
            </a:r>
          </a:p>
          <a:p>
            <a:pPr marL="171450" indent="-171450">
              <a:buFont typeface="Arial" panose="020B0604020202020204" pitchFamily="34" charset="0"/>
              <a:buChar char="•"/>
            </a:pPr>
            <a:endParaRPr lang="de-DE" dirty="0"/>
          </a:p>
          <a:p>
            <a:pPr marL="0" indent="0">
              <a:buFont typeface="Arial" panose="020B0604020202020204" pitchFamily="34" charset="0"/>
              <a:buNone/>
            </a:pPr>
            <a:r>
              <a:rPr lang="de-DE" dirty="0"/>
              <a:t>Einzelne Materialien werden im Folgenden konkreter vorgestellt.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12</a:t>
            </a:fld>
            <a:endParaRPr lang="de-DE"/>
          </a:p>
        </p:txBody>
      </p:sp>
    </p:spTree>
    <p:extLst>
      <p:ext uri="{BB962C8B-B14F-4D97-AF65-F5344CB8AC3E}">
        <p14:creationId xmlns:p14="http://schemas.microsoft.com/office/powerpoint/2010/main" val="20608121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Folgenden werden die Materialien zum Entdecken von Mathematik im Alltag für Eltern und Erziehungsberechtigte näher in den Blick genommen.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Dieser Flyer enthält QR-Codes zu interaktiven Wimmelbildern, die im Folgenden näher vorgestellt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abgedruckte Wimmelbild kann von Eltern/Erziehungsberechtigten und Kindern zudem genutzt werden, um auch dort Mathematik im Alltag zu entdecken. Beispielweise, um verschiedene Dinge zu zählen, Mengen oder die Größe von Gegenständen zu vergleichen oder Formen/Körper im Bild zu suchen.</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14</a:t>
            </a:fld>
            <a:endParaRPr lang="de-DE"/>
          </a:p>
        </p:txBody>
      </p:sp>
    </p:spTree>
    <p:extLst>
      <p:ext uri="{BB962C8B-B14F-4D97-AF65-F5344CB8AC3E}">
        <p14:creationId xmlns:p14="http://schemas.microsoft.com/office/powerpoint/2010/main" val="13018756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Eltern und Erziehungsberechtigte finden Sie unter: https://pikas.dzlm.de/</a:t>
            </a:r>
            <a:r>
              <a:rPr lang="de-DE" dirty="0" err="1"/>
              <a:t>node</a:t>
            </a:r>
            <a:r>
              <a:rPr lang="de-DE" dirty="0"/>
              <a:t>/2586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15</a:t>
            </a:fld>
            <a:endParaRPr lang="de-DE"/>
          </a:p>
        </p:txBody>
      </p:sp>
    </p:spTree>
    <p:extLst>
      <p:ext uri="{BB962C8B-B14F-4D97-AF65-F5344CB8AC3E}">
        <p14:creationId xmlns:p14="http://schemas.microsoft.com/office/powerpoint/2010/main" val="168255238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Eltern und Erziehungsberechtigte finden Sie unter: https://pikas.dzlm.de/</a:t>
            </a:r>
            <a:r>
              <a:rPr lang="de-DE" dirty="0" err="1"/>
              <a:t>node</a:t>
            </a:r>
            <a:r>
              <a:rPr lang="de-DE" dirty="0"/>
              <a:t>/2586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16</a:t>
            </a:fld>
            <a:endParaRPr lang="de-DE"/>
          </a:p>
        </p:txBody>
      </p:sp>
    </p:spTree>
    <p:extLst>
      <p:ext uri="{BB962C8B-B14F-4D97-AF65-F5344CB8AC3E}">
        <p14:creationId xmlns:p14="http://schemas.microsoft.com/office/powerpoint/2010/main" val="331630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Mit den Anregungen aus dem interaktiven Wimmelbild können Eltern und Erziehungsberechtigte ihrem Kind dabei helfen, Mathematik im Alltag zu entdecken. In diesem Wimmelbild sind Situationen abgebildet, die sich vermutlich im Alltag jeder Familie wiederfinden und in ganz vielen dieser Situationen steckt auch ganz viel Mathematik, ohne dass einem dies vielleicht direkt bewusst ist. Diese Situationen können den Kindern helfen, bereits vor der Einschulung, aber auch danach mathematische Kompetenzen, wie das sichere Zählen, das Kennenlernen und Schreiben von Zahlen, das Erkennen von Formen und noch vieles mehr zu lernen, zu festigen und vor allem im Alltag anzuwenden. </a:t>
            </a:r>
          </a:p>
          <a:p>
            <a:pPr marL="0" indent="0">
              <a:buFont typeface="Arial" panose="020B0604020202020204" pitchFamily="34" charset="0"/>
              <a:buNone/>
            </a:pPr>
            <a:r>
              <a:rPr lang="de-DE" dirty="0"/>
              <a:t>Über einen Klick auf die Pluszeichen, erhalten Eltern über Videos oder kurze Infotexte, Anregungen, inwiefern die gezeigten Situationen frühe mathematische Basiskompetenzen fördern können.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17</a:t>
            </a:fld>
            <a:endParaRPr lang="de-DE"/>
          </a:p>
        </p:txBody>
      </p:sp>
    </p:spTree>
    <p:extLst>
      <p:ext uri="{BB962C8B-B14F-4D97-AF65-F5344CB8AC3E}">
        <p14:creationId xmlns:p14="http://schemas.microsoft.com/office/powerpoint/2010/main" val="351751986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Die unterschiedlichen Räume des Wimmelbildes bieten die Möglichkeit unterschiedliche Alltagsaktivitäten oder -beobachtungen in den Blick zu nehmen, durch die mathematische Basiskompetenzen gezielt gefördert werden können.</a:t>
            </a:r>
          </a:p>
          <a:p>
            <a:pPr marL="0" indent="0">
              <a:buFont typeface="Arial" panose="020B0604020202020204" pitchFamily="34" charset="0"/>
              <a:buNone/>
            </a:pPr>
            <a:endParaRPr lang="de-DE" dirty="0"/>
          </a:p>
          <a:p>
            <a:pPr marL="0" indent="0">
              <a:buFont typeface="Arial" panose="020B0604020202020204" pitchFamily="34" charset="0"/>
              <a:buNone/>
            </a:pPr>
            <a:r>
              <a:rPr lang="de-DE" dirty="0"/>
              <a:t>Eine Auswahl an Situationen und eine Übersicht, welche Kompetenzen hierbei jeweils schwerpunktmäßig gefördert werden können:</a:t>
            </a:r>
          </a:p>
          <a:p>
            <a:pPr marL="0" indent="0">
              <a:buFont typeface="Arial" panose="020B0604020202020204" pitchFamily="34" charset="0"/>
              <a:buNone/>
            </a:pPr>
            <a:r>
              <a:rPr lang="de-DE" b="1" dirty="0"/>
              <a:t>Bilderbuch vorlesen: </a:t>
            </a:r>
            <a:r>
              <a:rPr lang="de-DE" dirty="0"/>
              <a:t>Zählen, additive/subtraktive Situationen erkennen</a:t>
            </a:r>
          </a:p>
          <a:p>
            <a:pPr marL="0" indent="0">
              <a:buFont typeface="Arial" panose="020B0604020202020204" pitchFamily="34" charset="0"/>
              <a:buNone/>
            </a:pPr>
            <a:r>
              <a:rPr lang="de-DE" b="1" dirty="0"/>
              <a:t>Basteln: </a:t>
            </a:r>
            <a:r>
              <a:rPr lang="de-DE" b="0" dirty="0"/>
              <a:t>Formen und Figuren erkennen, zeichnen und ausschneiden</a:t>
            </a:r>
            <a:endParaRPr lang="de-DE" b="1" dirty="0"/>
          </a:p>
          <a:p>
            <a:pPr marL="0" indent="0">
              <a:buFont typeface="Arial" panose="020B0604020202020204" pitchFamily="34" charset="0"/>
              <a:buNone/>
            </a:pPr>
            <a:r>
              <a:rPr lang="de-DE" b="1" dirty="0"/>
              <a:t>Zähne putzen: </a:t>
            </a:r>
            <a:r>
              <a:rPr lang="de-DE" dirty="0"/>
              <a:t>Entwicklung von Stützpunktvorstellungen zur Größe Zeit</a:t>
            </a:r>
          </a:p>
          <a:p>
            <a:pPr marL="0" indent="0">
              <a:buFont typeface="Arial" panose="020B0604020202020204" pitchFamily="34" charset="0"/>
              <a:buNone/>
            </a:pPr>
            <a:r>
              <a:rPr lang="de-DE" b="1" dirty="0"/>
              <a:t>Tischdecken: </a:t>
            </a:r>
            <a:r>
              <a:rPr lang="de-DE" dirty="0"/>
              <a:t>Eins-zu-Eins Zuordnung, relationale Beziehungen, Raum-Lage-Beziehungen, …</a:t>
            </a:r>
          </a:p>
          <a:p>
            <a:pPr marL="0" indent="0">
              <a:buFont typeface="Arial" panose="020B0604020202020204" pitchFamily="34" charset="0"/>
              <a:buNone/>
            </a:pPr>
            <a:r>
              <a:rPr lang="de-DE" b="1" dirty="0"/>
              <a:t>Uhr: </a:t>
            </a:r>
            <a:r>
              <a:rPr lang="de-DE" dirty="0"/>
              <a:t>Uhrzeiten erkennen, erste zentrale Uhrzeiten lesen, Zeitgefühl entwickeln</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18</a:t>
            </a:fld>
            <a:endParaRPr lang="de-DE"/>
          </a:p>
        </p:txBody>
      </p:sp>
    </p:spTree>
    <p:extLst>
      <p:ext uri="{BB962C8B-B14F-4D97-AF65-F5344CB8AC3E}">
        <p14:creationId xmlns:p14="http://schemas.microsoft.com/office/powerpoint/2010/main" val="171911338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Im Folgenden wird die Situation des Tischdeckens genauer in den Blick genommen.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19</a:t>
            </a:fld>
            <a:endParaRPr lang="de-DE"/>
          </a:p>
        </p:txBody>
      </p:sp>
    </p:spTree>
    <p:extLst>
      <p:ext uri="{BB962C8B-B14F-4D97-AF65-F5344CB8AC3E}">
        <p14:creationId xmlns:p14="http://schemas.microsoft.com/office/powerpoint/2010/main" val="194114963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Das Bildschirmvideo zum Tisch decken kann direkt in der Präsentation gezeigt werden. Alternativ kann es auch online direkt über das interaktive Wimmelbild angewählt und gezeigt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20</a:t>
            </a:fld>
            <a:endParaRPr lang="de-DE"/>
          </a:p>
        </p:txBody>
      </p:sp>
    </p:spTree>
    <p:extLst>
      <p:ext uri="{BB962C8B-B14F-4D97-AF65-F5344CB8AC3E}">
        <p14:creationId xmlns:p14="http://schemas.microsoft.com/office/powerpoint/2010/main" val="42389523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21</a:t>
            </a:fld>
            <a:endParaRPr lang="de-DE"/>
          </a:p>
        </p:txBody>
      </p:sp>
    </p:spTree>
    <p:extLst>
      <p:ext uri="{BB962C8B-B14F-4D97-AF65-F5344CB8AC3E}">
        <p14:creationId xmlns:p14="http://schemas.microsoft.com/office/powerpoint/2010/main" val="28478582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a:t>
            </a:fld>
            <a:endParaRPr lang="de-DE"/>
          </a:p>
        </p:txBody>
      </p:sp>
    </p:spTree>
    <p:extLst>
      <p:ext uri="{BB962C8B-B14F-4D97-AF65-F5344CB8AC3E}">
        <p14:creationId xmlns:p14="http://schemas.microsoft.com/office/powerpoint/2010/main" val="378118289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Im Folgenden werden die Materialien zum Entdecken von Mathematik im Alltag für Kinder näher in den Blick genommen.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Dieser Flyer enthält QR-Codes zu interaktiven Wimmelbildern, die im Folgenden näher vorgestellt werden. </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Das abgedruckte Wimmelbild kann von Eltern/Erziehungsberechtigten und Kindern zudem genutzt werden, um auch dort Mathematik im Alltag zu entdecken. Beispielweise, um verschiedene Dinge zu zählen, Mengen oder die Größe von Gegenständen zu vergleichen oder Formen/Körper im Bild zu suchen</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22</a:t>
            </a:fld>
            <a:endParaRPr lang="de-DE"/>
          </a:p>
        </p:txBody>
      </p:sp>
    </p:spTree>
    <p:extLst>
      <p:ext uri="{BB962C8B-B14F-4D97-AF65-F5344CB8AC3E}">
        <p14:creationId xmlns:p14="http://schemas.microsoft.com/office/powerpoint/2010/main" val="42474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Kinder finden Sie unter: https://pikas.dzlm.de/</a:t>
            </a:r>
            <a:r>
              <a:rPr lang="de-DE" dirty="0" err="1"/>
              <a:t>node</a:t>
            </a:r>
            <a:r>
              <a:rPr lang="de-DE" dirty="0"/>
              <a:t>/2587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23</a:t>
            </a:fld>
            <a:endParaRPr lang="de-DE"/>
          </a:p>
        </p:txBody>
      </p:sp>
    </p:spTree>
    <p:extLst>
      <p:ext uri="{BB962C8B-B14F-4D97-AF65-F5344CB8AC3E}">
        <p14:creationId xmlns:p14="http://schemas.microsoft.com/office/powerpoint/2010/main" val="255540383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Simulation des Einscannen des QR-Codes.</a:t>
            </a:r>
          </a:p>
          <a:p>
            <a:pPr marL="0" marR="0" lvl="0" indent="0" algn="l" defTabSz="914400" rtl="0" eaLnBrk="1" fontAlgn="auto" latinLnBrk="0" hangingPunct="1">
              <a:lnSpc>
                <a:spcPct val="100000"/>
              </a:lnSpc>
              <a:spcBef>
                <a:spcPts val="0"/>
              </a:spcBef>
              <a:spcAft>
                <a:spcPts val="0"/>
              </a:spcAft>
              <a:buClrTx/>
              <a:buSzTx/>
              <a:buFontTx/>
              <a:buNone/>
              <a:tabLst/>
              <a:defRPr/>
            </a:pPr>
            <a:r>
              <a:rPr lang="de-DE" dirty="0"/>
              <a:t>Alternativ kann anstelle der folgenden Folien auch direkt die Seite mit dem interaktiven Wimmelbild online gezeigt werden. Das interaktive Wimmelbild für Kinder finden Sie unter: https://pikas.dzlm.de/</a:t>
            </a:r>
            <a:r>
              <a:rPr lang="de-DE" dirty="0" err="1"/>
              <a:t>node</a:t>
            </a:r>
            <a:r>
              <a:rPr lang="de-DE" dirty="0"/>
              <a:t>/2587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24</a:t>
            </a:fld>
            <a:endParaRPr lang="de-DE"/>
          </a:p>
        </p:txBody>
      </p:sp>
    </p:spTree>
    <p:extLst>
      <p:ext uri="{BB962C8B-B14F-4D97-AF65-F5344CB8AC3E}">
        <p14:creationId xmlns:p14="http://schemas.microsoft.com/office/powerpoint/2010/main" val="220271713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In diesem interaktiven Wimmelbild finden sich verschiedene Anregungen direkt für Kinder, entweder in Form von Videos oder Audios, aber auch digitale Übungen. Die Anregungen aus den Videos und Audios können mit Alltagsgegenständen bearbeitet werden. Beispielsweise gibt es Anregungen zum Basteln eines Bildes oder zum Zählen oder Ordnen von Gegenständen.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26</a:t>
            </a:fld>
            <a:endParaRPr lang="de-DE"/>
          </a:p>
        </p:txBody>
      </p:sp>
    </p:spTree>
    <p:extLst>
      <p:ext uri="{BB962C8B-B14F-4D97-AF65-F5344CB8AC3E}">
        <p14:creationId xmlns:p14="http://schemas.microsoft.com/office/powerpoint/2010/main" val="371197075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die Anregung zum Basteln eines Formenbildes in den Blick genommen.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Hinweise zur Übung s. Folie 32</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27</a:t>
            </a:fld>
            <a:endParaRPr lang="de-DE"/>
          </a:p>
        </p:txBody>
      </p:sp>
    </p:spTree>
    <p:extLst>
      <p:ext uri="{BB962C8B-B14F-4D97-AF65-F5344CB8AC3E}">
        <p14:creationId xmlns:p14="http://schemas.microsoft.com/office/powerpoint/2010/main" val="32941543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Das Bildschirmvideo zum Basteln eines Formenbildes kann direkt in der Präsentation gezeigt werden. Alternativ kann es auch online direkt über das interaktive Wimmelbild angewählt und gezeigt werden.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28</a:t>
            </a:fld>
            <a:endParaRPr lang="de-DE"/>
          </a:p>
        </p:txBody>
      </p:sp>
    </p:spTree>
    <p:extLst>
      <p:ext uri="{BB962C8B-B14F-4D97-AF65-F5344CB8AC3E}">
        <p14:creationId xmlns:p14="http://schemas.microsoft.com/office/powerpoint/2010/main" val="307036758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29</a:t>
            </a:fld>
            <a:endParaRPr lang="de-DE"/>
          </a:p>
        </p:txBody>
      </p:sp>
    </p:spTree>
    <p:extLst>
      <p:ext uri="{BB962C8B-B14F-4D97-AF65-F5344CB8AC3E}">
        <p14:creationId xmlns:p14="http://schemas.microsoft.com/office/powerpoint/2010/main" val="10960931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die Anregung zum Socken Sortieren in den Blick genommen.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Hinweise zur Übung s. Folie 35</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30</a:t>
            </a:fld>
            <a:endParaRPr lang="de-DE"/>
          </a:p>
        </p:txBody>
      </p:sp>
    </p:spTree>
    <p:extLst>
      <p:ext uri="{BB962C8B-B14F-4D97-AF65-F5344CB8AC3E}">
        <p14:creationId xmlns:p14="http://schemas.microsoft.com/office/powerpoint/2010/main" val="328404130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buFont typeface="Arial" panose="020B0604020202020204" pitchFamily="34" charset="0"/>
              <a:buNone/>
            </a:pPr>
            <a:r>
              <a:rPr lang="de-DE" dirty="0"/>
              <a:t>Das Bildschirmvideo zur digitalen Übung „Socken sortieren“ kann direkt in der Präsentation gezeigt werden. Alternativ kann es auch online direkt über das interaktive Wimmelbild angewählt und gezeigt werden. </a:t>
            </a:r>
          </a:p>
          <a:p>
            <a:pPr marL="0" indent="0">
              <a:buFont typeface="Arial" panose="020B0604020202020204" pitchFamily="34" charset="0"/>
              <a:buNone/>
            </a:pPr>
            <a:r>
              <a:rPr lang="de-DE" dirty="0"/>
              <a:t>Die Übung kann auch in den realen Alltag übertragen werden. Die Kinder können beispielsweise dabei helfen, die frisch gewaschenen Socken paarweise zu sortieren. Für kleinere Kinder ist es dabei einfacher, wenn die Socken klare Unterscheidungsmerkmale, wie verschiedene Muster oder Farben haben. </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31</a:t>
            </a:fld>
            <a:endParaRPr lang="de-DE"/>
          </a:p>
        </p:txBody>
      </p:sp>
    </p:spTree>
    <p:extLst>
      <p:ext uri="{BB962C8B-B14F-4D97-AF65-F5344CB8AC3E}">
        <p14:creationId xmlns:p14="http://schemas.microsoft.com/office/powerpoint/2010/main" val="349397941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32</a:t>
            </a:fld>
            <a:endParaRPr lang="de-DE"/>
          </a:p>
        </p:txBody>
      </p:sp>
    </p:spTree>
    <p:extLst>
      <p:ext uri="{BB962C8B-B14F-4D97-AF65-F5344CB8AC3E}">
        <p14:creationId xmlns:p14="http://schemas.microsoft.com/office/powerpoint/2010/main" val="34126730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1" u="none" strike="noStrike" dirty="0">
                <a:solidFill>
                  <a:srgbClr val="000000"/>
                </a:solidFill>
                <a:effectLst/>
                <a:latin typeface="Arial" panose="020B0604020202020204" pitchFamily="34" charset="0"/>
              </a:rPr>
              <a:t>Hinweis: Diese </a:t>
            </a:r>
            <a:r>
              <a:rPr lang="de-DE" sz="1300" b="0" i="1" u="none" strike="noStrike" dirty="0" err="1">
                <a:solidFill>
                  <a:srgbClr val="000000"/>
                </a:solidFill>
                <a:effectLst/>
                <a:latin typeface="Arial" panose="020B0604020202020204" pitchFamily="34" charset="0"/>
              </a:rPr>
              <a:t>petrolfarbenen</a:t>
            </a:r>
            <a:r>
              <a:rPr lang="de-DE" sz="1300" b="0" i="1" u="none" strike="noStrike" dirty="0">
                <a:solidFill>
                  <a:srgbClr val="000000"/>
                </a:solidFill>
                <a:effectLst/>
                <a:latin typeface="Arial" panose="020B0604020202020204" pitchFamily="34" charset="0"/>
              </a:rPr>
              <a:t> Folien enthalten Hintergrundinformationen für Sie als Lehrkraft. Sie können für die Präsentation an einem Infoabend für Eltern und Erziehungsberechtigte ausgeblendet werden. Die weißen Folien sind so formuliert, dass sich diese direkt an die Eltern richten und direkt beispielsweise auf einem Infoabend genutzt werden können. </a:t>
            </a:r>
          </a:p>
          <a:p>
            <a:pPr marL="0" indent="0" algn="l" rtl="0" fontAlgn="base">
              <a:spcBef>
                <a:spcPts val="0"/>
              </a:spcBef>
              <a:spcAft>
                <a:spcPts val="0"/>
              </a:spcAft>
              <a:buFont typeface="Arial" panose="020B0604020202020204" pitchFamily="34" charset="0"/>
              <a:buNone/>
            </a:pPr>
            <a:endParaRPr lang="de-DE" sz="1300" b="0" i="0" u="none" strike="noStrike" dirty="0">
              <a:solidFill>
                <a:srgbClr val="000000"/>
              </a:solidFill>
              <a:effectLst/>
              <a:latin typeface="Arial" panose="020B0604020202020204" pitchFamily="34" charset="0"/>
            </a:endParaRP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Sie sind Lehrkraft einer (zukünftigen) ersten Klasse. Zum Zeitpunkt der Einschulung verfügen die Kinder über ganz unterschiedliche Kompetenzen, sowohl in Bezug auf fachliche, aber auch fachübergreifende Kompetenzen, denn alle Kinder sammeln in ihrem Alltag unterschiedliche Erfahrungen. Ihre, durchaus herausfordernde, Aufgabe ist es nun, in den ersten Schulwochen, an diese Vielfalt an Kompetenzen anzuknüpfen.</a:t>
            </a: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Im Lehrplan des Landes NRW werden verschiedene frühe mathematische Basiskompetenzen aufgelistet, über die Kinder idealerweise zum Zeitpunkt der Einschulung verfügen sollten. In der Realität zeigt sich auch in Bezug auf diese Kompetenzen eine große Heterogenität. Hintergrund dieser Präsentation und den dort vorgestellten Materialien ist deshalb, Eltern und Erziehungsberechtigte dafür zu sensibilisieren, wie sie ihre Kinder im Alltag ohne viel Aufwand dabei unterstützen können, diese frühen mathematischen Basiskompetenzen zu erwerben, um den Kinder den Übergang in die Schule und ganz konkret im Hinblick auf das schulische Mathematiklernen zu erleichtern.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a:t>
            </a:fld>
            <a:endParaRPr lang="de-DE"/>
          </a:p>
        </p:txBody>
      </p:sp>
    </p:spTree>
    <p:extLst>
      <p:ext uri="{BB962C8B-B14F-4D97-AF65-F5344CB8AC3E}">
        <p14:creationId xmlns:p14="http://schemas.microsoft.com/office/powerpoint/2010/main" val="7680678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Im Folgenden wird die Anregung zum Wimmelbild in den Blick genommen. </a:t>
            </a:r>
          </a:p>
          <a:p>
            <a:pPr marL="0" indent="0">
              <a:buFont typeface="Arial" panose="020B0604020202020204" pitchFamily="34" charset="0"/>
              <a:buNone/>
            </a:pPr>
            <a:r>
              <a:rPr lang="de-DE" dirty="0"/>
              <a:t>Hinweise zur Übung s. Folie 38</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33</a:t>
            </a:fld>
            <a:endParaRPr lang="de-DE"/>
          </a:p>
        </p:txBody>
      </p:sp>
    </p:spTree>
    <p:extLst>
      <p:ext uri="{BB962C8B-B14F-4D97-AF65-F5344CB8AC3E}">
        <p14:creationId xmlns:p14="http://schemas.microsoft.com/office/powerpoint/2010/main" val="7929086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Das Bildschirmvideo zur digitalen Übung „Wimmelbild“ kann direkt in der Präsentation gezeigt werden. Alternativ kann es auch online direkt über das interaktive Wimmelbild angewählt und gezeigt werden.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de-DE" dirty="0"/>
              <a:t>Hinweise zur Übung s. Folie 38</a:t>
            </a:r>
          </a:p>
          <a:p>
            <a:pPr marL="0" indent="0">
              <a:buFont typeface="Arial" panose="020B0604020202020204" pitchFamily="34" charset="0"/>
              <a:buNone/>
            </a:pPr>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34</a:t>
            </a:fld>
            <a:endParaRPr lang="de-DE"/>
          </a:p>
        </p:txBody>
      </p:sp>
    </p:spTree>
    <p:extLst>
      <p:ext uri="{BB962C8B-B14F-4D97-AF65-F5344CB8AC3E}">
        <p14:creationId xmlns:p14="http://schemas.microsoft.com/office/powerpoint/2010/main" val="7109637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35</a:t>
            </a:fld>
            <a:endParaRPr lang="de-DE"/>
          </a:p>
        </p:txBody>
      </p:sp>
    </p:spTree>
    <p:extLst>
      <p:ext uri="{BB962C8B-B14F-4D97-AF65-F5344CB8AC3E}">
        <p14:creationId xmlns:p14="http://schemas.microsoft.com/office/powerpoint/2010/main" val="25832863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36</a:t>
            </a:fld>
            <a:endParaRPr lang="de-DE"/>
          </a:p>
        </p:txBody>
      </p:sp>
    </p:spTree>
    <p:extLst>
      <p:ext uri="{BB962C8B-B14F-4D97-AF65-F5344CB8AC3E}">
        <p14:creationId xmlns:p14="http://schemas.microsoft.com/office/powerpoint/2010/main" val="359325693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In dieser Folie werden die Gedanken, Fragen und Sorgen der Eltern und Erziehungsberechtigten noch einmal aufgegriffen zu einem abschließenden Fazit.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37</a:t>
            </a:fld>
            <a:endParaRPr lang="de-DE"/>
          </a:p>
        </p:txBody>
      </p:sp>
    </p:spTree>
    <p:extLst>
      <p:ext uri="{BB962C8B-B14F-4D97-AF65-F5344CB8AC3E}">
        <p14:creationId xmlns:p14="http://schemas.microsoft.com/office/powerpoint/2010/main" val="245426403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40</a:t>
            </a:fld>
            <a:endParaRPr lang="de-DE"/>
          </a:p>
        </p:txBody>
      </p:sp>
    </p:spTree>
    <p:extLst>
      <p:ext uri="{BB962C8B-B14F-4D97-AF65-F5344CB8AC3E}">
        <p14:creationId xmlns:p14="http://schemas.microsoft.com/office/powerpoint/2010/main" val="12697179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5</a:t>
            </a:fld>
            <a:endParaRPr lang="de-DE"/>
          </a:p>
        </p:txBody>
      </p:sp>
    </p:spTree>
    <p:extLst>
      <p:ext uri="{BB962C8B-B14F-4D97-AF65-F5344CB8AC3E}">
        <p14:creationId xmlns:p14="http://schemas.microsoft.com/office/powerpoint/2010/main" val="15243282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Im Folgenden wollen wir Ihnen einen Einblick geben, wie Sie als Lehrkraft, Eltern und Erziehungsberechtigte, beispielsweise an einem ersten Infoabend vor oder nach den Sommerferien, informieren können, was in Bezug auf das Mathematiklernen im Übergang zentral ist und wie Erziehungsberechtigte ihren Kindern den Schulstart, durch kleine Übungen und den Einbezug in den Alltag, erleichtern können.</a:t>
            </a: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Wir sind uns dessen bewusst, dass mit so einer Präsentation und den im Folgenden vorgestellten Materialien nicht alle Eltern erreicht werden können, jedoch wollen wir auch dazu ermuntern, auch Erziehungsberechtigten beispielsweise mit geringen Deutschkenntnissen die Materialien zur Verfügung zu stellen. Durch die Interaktivität der Materialien und Unterstützung durch Bilder/Videos, sind diese auch für Personen mit geringen Deutschkenntnissen verständlich. </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6</a:t>
            </a:fld>
            <a:endParaRPr lang="de-DE"/>
          </a:p>
        </p:txBody>
      </p:sp>
    </p:spTree>
    <p:extLst>
      <p:ext uri="{BB962C8B-B14F-4D97-AF65-F5344CB8AC3E}">
        <p14:creationId xmlns:p14="http://schemas.microsoft.com/office/powerpoint/2010/main" val="24903951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Lehrplan des Landes NRW (MSB 2021, S. 81) werden frühe mathematische Basiskompetenzen formuliert, über die Kinder zum Zeitpunkt der Einschulung verfügen sollten. Um den Eltern und Erziehungsberechtigten einen kleinen Überblick hierüber zu geben, findet sich auf den folgenden beiden Folien eine Übersicht mit den frühen arithmetischen Basiskompetenzen. Wichtig ist hierbei gegenüber den Eltern und Erziehungsberechtigten zu betonen, dass es beispielsweise noch nicht darum geht, dass die Kinder zum Zeitpunkt der Einschulung bereits rechnen können müssen oder alle Zahlen schreiben können müssen. Es geht vielmehr darum im Alltag erste mathematische Erfahrungen zu sammeln. Anregungen hierzu werden im Folgenden näher erläutert. </a:t>
            </a:r>
          </a:p>
          <a:p>
            <a:endParaRPr lang="de-DE" dirty="0"/>
          </a:p>
          <a:p>
            <a:r>
              <a:rPr lang="de-DE" dirty="0"/>
              <a:t>In den Materialien die im weiteren Verlauf vorgestellt werden, werden auch weitere frühe mathematische Basiskompetenzen aus den Bereichen Raum und Form oder Größen und Messen gefördert. Um die Eltern und Erziehungsberechtigten allerdings nicht mit der Fülle an Kompetenzerwartungen im Hinblick auf das frühe mathematische Lernen zu entmutigen oder zu überfordern, liegt der Fokus hier ausschließlich auf den arithmetischen Kompetenzen. </a:t>
            </a:r>
          </a:p>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7</a:t>
            </a:fld>
            <a:endParaRPr lang="de-DE"/>
          </a:p>
        </p:txBody>
      </p:sp>
    </p:spTree>
    <p:extLst>
      <p:ext uri="{BB962C8B-B14F-4D97-AF65-F5344CB8AC3E}">
        <p14:creationId xmlns:p14="http://schemas.microsoft.com/office/powerpoint/2010/main" val="5609949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8</a:t>
            </a:fld>
            <a:endParaRPr lang="de-DE"/>
          </a:p>
        </p:txBody>
      </p:sp>
    </p:spTree>
    <p:extLst>
      <p:ext uri="{BB962C8B-B14F-4D97-AF65-F5344CB8AC3E}">
        <p14:creationId xmlns:p14="http://schemas.microsoft.com/office/powerpoint/2010/main" val="42001313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Hinweis: Passen Sie die Sorgen und Fragen der Eltern bitte an die Elternschaft ihrer Klasse an, um sie „abzuholen“. Alternativ können Sie auch die Sorgen und Fragen der Eltern sammeln und direkt auf diese Fragen eingehen.</a:t>
            </a:r>
          </a:p>
          <a:p>
            <a:pPr marL="0" indent="0" algn="l" rtl="0" fontAlgn="base">
              <a:spcBef>
                <a:spcPts val="0"/>
              </a:spcBef>
              <a:spcAft>
                <a:spcPts val="0"/>
              </a:spcAft>
              <a:buFont typeface="Arial" panose="020B0604020202020204" pitchFamily="34" charset="0"/>
              <a:buNone/>
            </a:pPr>
            <a:endParaRPr lang="de-DE" sz="1300" b="0" i="0" u="none" strike="noStrike" dirty="0">
              <a:solidFill>
                <a:srgbClr val="000000"/>
              </a:solidFill>
              <a:effectLst/>
              <a:latin typeface="Arial" panose="020B0604020202020204" pitchFamily="34" charset="0"/>
            </a:endParaRP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Im Folgenden finden Sie noch weitere Anregungen für Sprechblaseninhalte:</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Mein Deutsch ist nicht gut. Ich kann meinem Kind nicht helfen.</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Für das Lernen sind die Lehrkräfte in der Schule zuständig.</a:t>
            </a: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Ich übe schon ganz viel mit meinem Kind zu Hause. Dafür habe ich ganz viele Übungshefte und Blöcke gekauft und mein Kind hat ein Tablet mit vielen </a:t>
            </a:r>
            <a:r>
              <a:rPr lang="de-DE" sz="1300" b="0" i="0" u="none" strike="noStrike" dirty="0" err="1">
                <a:solidFill>
                  <a:srgbClr val="000000"/>
                </a:solidFill>
                <a:effectLst/>
                <a:latin typeface="Arial" panose="020B0604020202020204" pitchFamily="34" charset="0"/>
              </a:rPr>
              <a:t>Lernapps</a:t>
            </a:r>
            <a:endParaRPr lang="de-DE" sz="1300" b="0" i="0" u="none" strike="noStrike" dirty="0">
              <a:solidFill>
                <a:srgbClr val="000000"/>
              </a:solidFill>
              <a:effectLst/>
              <a:latin typeface="Arial" panose="020B0604020202020204" pitchFamily="34" charset="0"/>
            </a:endParaRPr>
          </a:p>
          <a:p>
            <a:pPr marL="285750" indent="-285750" algn="l" rtl="0" fontAlgn="base">
              <a:spcBef>
                <a:spcPts val="0"/>
              </a:spcBef>
              <a:spcAft>
                <a:spcPts val="0"/>
              </a:spcAft>
              <a:buFont typeface="Arial" panose="020B0604020202020204" pitchFamily="34" charset="0"/>
              <a:buChar char="•"/>
            </a:pPr>
            <a:r>
              <a:rPr lang="de-DE" sz="1300" b="0" i="0" u="none" strike="noStrike" dirty="0">
                <a:solidFill>
                  <a:srgbClr val="000000"/>
                </a:solidFill>
                <a:effectLst/>
                <a:latin typeface="Arial" panose="020B0604020202020204" pitchFamily="34" charset="0"/>
              </a:rPr>
              <a:t>Mein Kind kann noch nicht zählen. Ist das schlimm?</a:t>
            </a:r>
          </a:p>
          <a:p>
            <a:pPr marL="285750" indent="-285750" algn="l" rtl="0" fontAlgn="base">
              <a:spcBef>
                <a:spcPts val="0"/>
              </a:spcBef>
              <a:spcAft>
                <a:spcPts val="0"/>
              </a:spcAft>
              <a:buFont typeface="Arial" panose="020B0604020202020204" pitchFamily="34" charset="0"/>
              <a:buChar char="•"/>
            </a:pPr>
            <a:endParaRPr lang="de-DE" sz="1300" b="0" i="0" u="none" strike="noStrike" dirty="0">
              <a:solidFill>
                <a:srgbClr val="000000"/>
              </a:solidFill>
              <a:effectLst/>
              <a:latin typeface="Arial" panose="020B0604020202020204" pitchFamily="34" charset="0"/>
            </a:endParaRPr>
          </a:p>
          <a:p>
            <a:pPr marL="0" indent="0" algn="l" rtl="0" fontAlgn="base">
              <a:spcBef>
                <a:spcPts val="0"/>
              </a:spcBef>
              <a:spcAft>
                <a:spcPts val="0"/>
              </a:spcAft>
              <a:buFont typeface="Arial" panose="020B0604020202020204" pitchFamily="34" charset="0"/>
              <a:buNone/>
            </a:pPr>
            <a:r>
              <a:rPr lang="de-DE" sz="1300" b="0" i="0" u="none" strike="noStrike" dirty="0">
                <a:solidFill>
                  <a:srgbClr val="000000"/>
                </a:solidFill>
                <a:effectLst/>
                <a:latin typeface="Arial" panose="020B0604020202020204" pitchFamily="34" charset="0"/>
              </a:rPr>
              <a:t>Zum Abschluss der Präsentation wird auf diese Gedanken, Fragen und Sorgen noch einmal eingegangen (s. Folie 37).</a:t>
            </a:r>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9</a:t>
            </a:fld>
            <a:endParaRPr lang="de-DE"/>
          </a:p>
        </p:txBody>
      </p:sp>
    </p:spTree>
    <p:extLst>
      <p:ext uri="{BB962C8B-B14F-4D97-AF65-F5344CB8AC3E}">
        <p14:creationId xmlns:p14="http://schemas.microsoft.com/office/powerpoint/2010/main" val="2490395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ußzeilenplatzhalter 3"/>
          <p:cNvSpPr>
            <a:spLocks noGrp="1"/>
          </p:cNvSpPr>
          <p:nvPr>
            <p:ph type="ftr" sz="quarter" idx="4"/>
          </p:nvPr>
        </p:nvSpPr>
        <p:spPr/>
        <p:txBody>
          <a:bodyPr/>
          <a:lstStyle/>
          <a:p>
            <a:r>
              <a:rPr lang="de-DE"/>
              <a:t>© PIKAS (pikas.dzlm.de) </a:t>
            </a:r>
          </a:p>
          <a:p>
            <a:r>
              <a:rPr lang="de-DE"/>
              <a:t>
</a:t>
            </a:r>
          </a:p>
        </p:txBody>
      </p:sp>
      <p:sp>
        <p:nvSpPr>
          <p:cNvPr id="5" name="Foliennummernplatzhalter 4"/>
          <p:cNvSpPr>
            <a:spLocks noGrp="1"/>
          </p:cNvSpPr>
          <p:nvPr>
            <p:ph type="sldNum" sz="quarter" idx="5"/>
          </p:nvPr>
        </p:nvSpPr>
        <p:spPr/>
        <p:txBody>
          <a:bodyPr/>
          <a:lstStyle/>
          <a:p>
            <a:fld id="{C2F1FC34-C851-E548-AB94-15AC694A075D}" type="slidenum">
              <a:rPr lang="de-DE" smtClean="0"/>
              <a:t>10</a:t>
            </a:fld>
            <a:endParaRPr lang="de-DE"/>
          </a:p>
        </p:txBody>
      </p:sp>
    </p:spTree>
    <p:extLst>
      <p:ext uri="{BB962C8B-B14F-4D97-AF65-F5344CB8AC3E}">
        <p14:creationId xmlns:p14="http://schemas.microsoft.com/office/powerpoint/2010/main" val="30089850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Layouts/_rels/slideLayout2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image" Target="../media/image22.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Layouts/_rels/slideLayout22.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0.png"/><Relationship Id="rId7" Type="http://schemas.openxmlformats.org/officeDocument/2006/relationships/image" Target="../media/image34.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3.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Layouts/_rels/slideLayout3.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1.png"/><Relationship Id="rId7" Type="http://schemas.openxmlformats.org/officeDocument/2006/relationships/image" Target="../media/image7.png"/><Relationship Id="rId2" Type="http://schemas.openxmlformats.org/officeDocument/2006/relationships/hyperlink" Target="http://pikas.dzlm.de/" TargetMode="External"/><Relationship Id="rId1" Type="http://schemas.openxmlformats.org/officeDocument/2006/relationships/slideMaster" Target="../slideMasters/slideMaster1.xml"/><Relationship Id="rId6" Type="http://schemas.openxmlformats.org/officeDocument/2006/relationships/image" Target="../media/image5.png"/><Relationship Id="rId5" Type="http://schemas.openxmlformats.org/officeDocument/2006/relationships/image" Target="../media/image3.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elfolie mit Bild">
    <p:spTree>
      <p:nvGrpSpPr>
        <p:cNvPr id="1" name=""/>
        <p:cNvGrpSpPr/>
        <p:nvPr/>
      </p:nvGrpSpPr>
      <p:grpSpPr>
        <a:xfrm>
          <a:off x="0" y="0"/>
          <a:ext cx="0" cy="0"/>
          <a:chOff x="0" y="0"/>
          <a:chExt cx="0" cy="0"/>
        </a:xfrm>
      </p:grpSpPr>
      <p:sp>
        <p:nvSpPr>
          <p:cNvPr id="19" name="Rechteck 18">
            <a:extLst>
              <a:ext uri="{FF2B5EF4-FFF2-40B4-BE49-F238E27FC236}">
                <a16:creationId xmlns:a16="http://schemas.microsoft.com/office/drawing/2014/main" id="{D36BC334-6FD1-1A40-8825-BAF30D28767D}"/>
              </a:ext>
            </a:extLst>
          </p:cNvPr>
          <p:cNvSpPr/>
          <p:nvPr userDrawn="1"/>
        </p:nvSpPr>
        <p:spPr>
          <a:xfrm>
            <a:off x="244032" y="3167743"/>
            <a:ext cx="8598632" cy="580204"/>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7" name="Untertitel 2">
            <a:extLst>
              <a:ext uri="{FF2B5EF4-FFF2-40B4-BE49-F238E27FC236}">
                <a16:creationId xmlns:a16="http://schemas.microsoft.com/office/drawing/2014/main" id="{D2BC6747-6E7B-4347-9DAE-C03322AB17CC}"/>
              </a:ext>
            </a:extLst>
          </p:cNvPr>
          <p:cNvSpPr>
            <a:spLocks noGrp="1"/>
          </p:cNvSpPr>
          <p:nvPr>
            <p:ph type="subTitle" idx="1" hasCustomPrompt="1"/>
          </p:nvPr>
        </p:nvSpPr>
        <p:spPr>
          <a:xfrm>
            <a:off x="244032" y="4019325"/>
            <a:ext cx="8598632" cy="876659"/>
          </a:xfrm>
          <a:prstGeom prst="rect">
            <a:avLst/>
          </a:prstGeom>
        </p:spPr>
        <p:txBody>
          <a:bodyPr>
            <a:norm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200" b="1">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6" name="Titel 1">
            <a:extLst>
              <a:ext uri="{FF2B5EF4-FFF2-40B4-BE49-F238E27FC236}">
                <a16:creationId xmlns:a16="http://schemas.microsoft.com/office/drawing/2014/main" id="{B297FD74-E173-FE4F-93A9-11A0DF79436D}"/>
              </a:ext>
            </a:extLst>
          </p:cNvPr>
          <p:cNvSpPr>
            <a:spLocks noGrp="1"/>
          </p:cNvSpPr>
          <p:nvPr>
            <p:ph type="ctrTitle" hasCustomPrompt="1"/>
          </p:nvPr>
        </p:nvSpPr>
        <p:spPr>
          <a:xfrm>
            <a:off x="244032" y="1773667"/>
            <a:ext cx="8598632" cy="1975784"/>
          </a:xfrm>
          <a:prstGeom prst="rect">
            <a:avLst/>
          </a:prstGeom>
        </p:spPr>
        <p:txBody>
          <a:bodyPr anchor="b">
            <a:normAutofit/>
          </a:bodyPr>
          <a:lstStyle>
            <a:lvl1pPr algn="ctr">
              <a:defRPr sz="2800" b="0" i="0">
                <a:solidFill>
                  <a:srgbClr val="327D87"/>
                </a:solidFill>
                <a:latin typeface="Arial" panose="020B0604020202020204" pitchFamily="34" charset="0"/>
                <a:cs typeface="Arial" panose="020B0604020202020204" pitchFamily="34" charset="0"/>
              </a:defRPr>
            </a:lvl1pPr>
          </a:lstStyle>
          <a:p>
            <a:r>
              <a:rPr lang="de-DE" dirty="0"/>
              <a:t>MASTERTITELFORMAT BEARBEITEN</a:t>
            </a:r>
          </a:p>
        </p:txBody>
      </p:sp>
      <p:pic>
        <p:nvPicPr>
          <p:cNvPr id="10" name="Grafik 9">
            <a:extLst>
              <a:ext uri="{FF2B5EF4-FFF2-40B4-BE49-F238E27FC236}">
                <a16:creationId xmlns:a16="http://schemas.microsoft.com/office/drawing/2014/main" id="{19D352EF-A16F-BF4D-8B19-222D9975B4C6}"/>
              </a:ext>
            </a:extLst>
          </p:cNvPr>
          <p:cNvPicPr>
            <a:picLocks/>
          </p:cNvPicPr>
          <p:nvPr userDrawn="1"/>
        </p:nvPicPr>
        <p:blipFill>
          <a:blip r:embed="rId2"/>
          <a:stretch>
            <a:fillRect/>
          </a:stretch>
        </p:blipFill>
        <p:spPr>
          <a:xfrm>
            <a:off x="7467899" y="6052711"/>
            <a:ext cx="1530435" cy="338587"/>
          </a:xfrm>
          <a:prstGeom prst="rect">
            <a:avLst/>
          </a:prstGeom>
        </p:spPr>
      </p:pic>
      <p:pic>
        <p:nvPicPr>
          <p:cNvPr id="11" name="Grafik 10">
            <a:extLst>
              <a:ext uri="{FF2B5EF4-FFF2-40B4-BE49-F238E27FC236}">
                <a16:creationId xmlns:a16="http://schemas.microsoft.com/office/drawing/2014/main" id="{35CA4E71-1757-F14F-B344-CAC528132383}"/>
              </a:ext>
            </a:extLst>
          </p:cNvPr>
          <p:cNvPicPr>
            <a:picLocks/>
          </p:cNvPicPr>
          <p:nvPr userDrawn="1"/>
        </p:nvPicPr>
        <p:blipFill>
          <a:blip r:embed="rId3"/>
          <a:stretch>
            <a:fillRect/>
          </a:stretch>
        </p:blipFill>
        <p:spPr>
          <a:xfrm>
            <a:off x="152602" y="6049009"/>
            <a:ext cx="1730654" cy="353896"/>
          </a:xfrm>
          <a:prstGeom prst="rect">
            <a:avLst/>
          </a:prstGeom>
        </p:spPr>
      </p:pic>
      <p:pic>
        <p:nvPicPr>
          <p:cNvPr id="12" name="Grafik 11">
            <a:extLst>
              <a:ext uri="{FF2B5EF4-FFF2-40B4-BE49-F238E27FC236}">
                <a16:creationId xmlns:a16="http://schemas.microsoft.com/office/drawing/2014/main" id="{6BA6BC30-95EA-E24B-AC8A-6CBAA4547555}"/>
              </a:ext>
            </a:extLst>
          </p:cNvPr>
          <p:cNvPicPr>
            <a:picLocks/>
          </p:cNvPicPr>
          <p:nvPr userDrawn="1"/>
        </p:nvPicPr>
        <p:blipFill>
          <a:blip r:embed="rId4"/>
          <a:stretch>
            <a:fillRect/>
          </a:stretch>
        </p:blipFill>
        <p:spPr>
          <a:xfrm>
            <a:off x="2077423" y="6067333"/>
            <a:ext cx="1398783" cy="278170"/>
          </a:xfrm>
          <a:prstGeom prst="rect">
            <a:avLst/>
          </a:prstGeom>
        </p:spPr>
      </p:pic>
      <p:cxnSp>
        <p:nvCxnSpPr>
          <p:cNvPr id="13" name="Gerade Verbindung 12">
            <a:extLst>
              <a:ext uri="{FF2B5EF4-FFF2-40B4-BE49-F238E27FC236}">
                <a16:creationId xmlns:a16="http://schemas.microsoft.com/office/drawing/2014/main" id="{6CCDD94E-CC7B-0846-9D6B-3CCDCA316FFC}"/>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platzhalter 2">
            <a:extLst>
              <a:ext uri="{FF2B5EF4-FFF2-40B4-BE49-F238E27FC236}">
                <a16:creationId xmlns:a16="http://schemas.microsoft.com/office/drawing/2014/main" id="{1929A247-8EAA-8D4D-A15C-210407BB7114}"/>
              </a:ext>
            </a:extLst>
          </p:cNvPr>
          <p:cNvSpPr>
            <a:spLocks noGrp="1"/>
          </p:cNvSpPr>
          <p:nvPr>
            <p:ph type="body" idx="10" hasCustomPrompt="1"/>
          </p:nvPr>
        </p:nvSpPr>
        <p:spPr>
          <a:xfrm>
            <a:off x="244032" y="4623841"/>
            <a:ext cx="8598632" cy="727070"/>
          </a:xfrm>
          <a:prstGeom prst="rect">
            <a:avLst/>
          </a:prstGeom>
        </p:spPr>
        <p:txBody>
          <a:bodyPr>
            <a:normAutofit/>
          </a:bodyPr>
          <a:lstStyle>
            <a:lvl1pPr marL="0" indent="0" algn="ctr">
              <a:buNone/>
              <a:defRPr sz="18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pic>
        <p:nvPicPr>
          <p:cNvPr id="21" name="Grafik 20">
            <a:extLst>
              <a:ext uri="{FF2B5EF4-FFF2-40B4-BE49-F238E27FC236}">
                <a16:creationId xmlns:a16="http://schemas.microsoft.com/office/drawing/2014/main" id="{E51E040C-A167-534E-94A6-7F102A9A248E}"/>
              </a:ext>
            </a:extLst>
          </p:cNvPr>
          <p:cNvPicPr>
            <a:picLocks/>
          </p:cNvPicPr>
          <p:nvPr userDrawn="1"/>
        </p:nvPicPr>
        <p:blipFill>
          <a:blip r:embed="rId5"/>
          <a:stretch>
            <a:fillRect/>
          </a:stretch>
        </p:blipFill>
        <p:spPr>
          <a:xfrm>
            <a:off x="3670373" y="6075833"/>
            <a:ext cx="2076231" cy="243041"/>
          </a:xfrm>
          <a:prstGeom prst="rect">
            <a:avLst/>
          </a:prstGeom>
        </p:spPr>
      </p:pic>
      <p:pic>
        <p:nvPicPr>
          <p:cNvPr id="27" name="Grafik 26">
            <a:extLst>
              <a:ext uri="{FF2B5EF4-FFF2-40B4-BE49-F238E27FC236}">
                <a16:creationId xmlns:a16="http://schemas.microsoft.com/office/drawing/2014/main" id="{9B961665-1F46-1441-A5FF-E7D2784C221E}"/>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F64D3765-2FF9-26CD-C4BF-FE7729F9D0C3}"/>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28957202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Zitat">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8" name="Textplatzhalter 17">
            <a:extLst>
              <a:ext uri="{FF2B5EF4-FFF2-40B4-BE49-F238E27FC236}">
                <a16:creationId xmlns:a16="http://schemas.microsoft.com/office/drawing/2014/main" id="{FD7B20E5-BE4B-5C4F-98CD-9224BCAF01D0}"/>
              </a:ext>
            </a:extLst>
          </p:cNvPr>
          <p:cNvSpPr>
            <a:spLocks noGrp="1"/>
          </p:cNvSpPr>
          <p:nvPr>
            <p:ph type="body" sz="quarter" idx="13" hasCustomPrompt="1"/>
          </p:nvPr>
        </p:nvSpPr>
        <p:spPr>
          <a:xfrm>
            <a:off x="1763316" y="5380414"/>
            <a:ext cx="6438900" cy="452438"/>
          </a:xfrm>
          <a:prstGeom prst="rect">
            <a:avLst/>
          </a:prstGeom>
        </p:spPr>
        <p:txBody>
          <a:bodyPr>
            <a:normAutofit/>
          </a:bodyPr>
          <a:lstStyle>
            <a:lvl1pPr marL="0" indent="0" algn="r">
              <a:buNone/>
              <a:defRPr sz="1200" b="1">
                <a:latin typeface="Arial" panose="020B0604020202020204" pitchFamily="34" charset="0"/>
                <a:cs typeface="Arial" panose="020B0604020202020204" pitchFamily="34" charset="0"/>
              </a:defRPr>
            </a:lvl1pPr>
          </a:lstStyle>
          <a:p>
            <a:pPr lvl="0"/>
            <a:r>
              <a:rPr lang="de-DE" sz="1200" b="1" dirty="0"/>
              <a:t>(Quelle, Jahr, Seite)</a:t>
            </a:r>
            <a:endParaRPr lang="de-DE" dirty="0"/>
          </a:p>
        </p:txBody>
      </p: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660385"/>
            <a:ext cx="6438900" cy="3578878"/>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F4A50C45-4542-EF40-BCE2-4D62472D65B4}"/>
              </a:ext>
            </a:extLst>
          </p:cNvPr>
          <p:cNvPicPr>
            <a:picLocks/>
          </p:cNvPicPr>
          <p:nvPr userDrawn="1"/>
        </p:nvPicPr>
        <p:blipFill>
          <a:blip r:embed="rId2"/>
          <a:stretch>
            <a:fillRect/>
          </a:stretch>
        </p:blipFill>
        <p:spPr>
          <a:xfrm>
            <a:off x="1128322" y="1707437"/>
            <a:ext cx="475200" cy="475200"/>
          </a:xfrm>
          <a:prstGeom prst="rect">
            <a:avLst/>
          </a:prstGeom>
        </p:spPr>
      </p:pic>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75A6C415-8756-764F-A2D5-8D28589CBFA1}"/>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2C128F3D-AE66-153A-4155-E0E4A80EFCE0}"/>
              </a:ext>
            </a:extLst>
          </p:cNvPr>
          <p:cNvPicPr>
            <a:picLocks noChangeAspect="1"/>
          </p:cNvPicPr>
          <p:nvPr userDrawn="1"/>
        </p:nvPicPr>
        <p:blipFill>
          <a:blip r:embed="rId3"/>
          <a:stretch>
            <a:fillRect/>
          </a:stretch>
        </p:blipFill>
        <p:spPr>
          <a:xfrm>
            <a:off x="181950" y="255678"/>
            <a:ext cx="863673" cy="730800"/>
          </a:xfrm>
          <a:prstGeom prst="rect">
            <a:avLst/>
          </a:prstGeom>
        </p:spPr>
      </p:pic>
      <p:sp>
        <p:nvSpPr>
          <p:cNvPr id="4" name="Datumsplatzhalter 18">
            <a:extLst>
              <a:ext uri="{FF2B5EF4-FFF2-40B4-BE49-F238E27FC236}">
                <a16:creationId xmlns:a16="http://schemas.microsoft.com/office/drawing/2014/main" id="{4587F590-B6CA-8B86-4EFE-DB97635339E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68868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Fazit">
    <p:spTree>
      <p:nvGrpSpPr>
        <p:cNvPr id="1" name=""/>
        <p:cNvGrpSpPr/>
        <p:nvPr/>
      </p:nvGrpSpPr>
      <p:grpSpPr>
        <a:xfrm>
          <a:off x="0" y="0"/>
          <a:ext cx="0" cy="0"/>
          <a:chOff x="0" y="0"/>
          <a:chExt cx="0" cy="0"/>
        </a:xfrm>
      </p:grpSpPr>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40" name="Textplatzhalter 6">
            <a:extLst>
              <a:ext uri="{FF2B5EF4-FFF2-40B4-BE49-F238E27FC236}">
                <a16:creationId xmlns:a16="http://schemas.microsoft.com/office/drawing/2014/main" id="{DC2248B3-B904-124F-A177-D58551433DC7}"/>
              </a:ext>
            </a:extLst>
          </p:cNvPr>
          <p:cNvSpPr>
            <a:spLocks noGrp="1"/>
          </p:cNvSpPr>
          <p:nvPr>
            <p:ph type="body" sz="quarter" idx="14"/>
          </p:nvPr>
        </p:nvSpPr>
        <p:spPr>
          <a:xfrm>
            <a:off x="1763316" y="1358912"/>
            <a:ext cx="6438900" cy="462278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3" name="Rechteck 12">
            <a:extLst>
              <a:ext uri="{FF2B5EF4-FFF2-40B4-BE49-F238E27FC236}">
                <a16:creationId xmlns:a16="http://schemas.microsoft.com/office/drawing/2014/main" id="{EED7C407-117E-934E-B32C-F1EF624CC1EA}"/>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4227AB4C-D0B3-EB42-8D21-1D29999B3E5C}"/>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6" name="Foliennummernplatzhalter 20">
            <a:extLst>
              <a:ext uri="{FF2B5EF4-FFF2-40B4-BE49-F238E27FC236}">
                <a16:creationId xmlns:a16="http://schemas.microsoft.com/office/drawing/2014/main" id="{93D44D21-4325-684A-9931-169BFC85E6A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35" name="Foliennummernplatzhalter 20">
            <a:extLst>
              <a:ext uri="{FF2B5EF4-FFF2-40B4-BE49-F238E27FC236}">
                <a16:creationId xmlns:a16="http://schemas.microsoft.com/office/drawing/2014/main" id="{5320F121-F19D-B04E-88D4-08B372792356}"/>
              </a:ext>
            </a:extLst>
          </p:cNvPr>
          <p:cNvSpPr txBox="1">
            <a:spLocks/>
          </p:cNvSpPr>
          <p:nvPr userDrawn="1"/>
        </p:nvSpPr>
        <p:spPr>
          <a:xfrm>
            <a:off x="6457950" y="6352795"/>
            <a:ext cx="2057400" cy="365125"/>
          </a:xfrm>
          <a:prstGeom prst="rect">
            <a:avLst/>
          </a:prstGeom>
        </p:spPr>
        <p:txBody>
          <a:bodyPr/>
          <a:lstStyle>
            <a:defPPr>
              <a:defRPr lang="en-US"/>
            </a:defPPr>
            <a:lvl1pPr marL="0" algn="r" defTabSz="457200" rtl="0" eaLnBrk="1" latinLnBrk="0" hangingPunct="1">
              <a:lnSpc>
                <a:spcPct val="150000"/>
              </a:lnSpc>
              <a:defRPr sz="1200" kern="1200">
                <a:solidFill>
                  <a:schemeClr val="bg2">
                    <a:lumMod val="50000"/>
                  </a:schemeClr>
                </a:solidFill>
                <a:latin typeface="Arial" panose="020B0604020202020204" pitchFamily="34" charset="0"/>
                <a:ea typeface="+mn-ea"/>
                <a:cs typeface="Arial" panose="020B0604020202020204" pitchFamily="34" charset="0"/>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de-DE" dirty="0"/>
          </a:p>
        </p:txBody>
      </p:sp>
      <p:pic>
        <p:nvPicPr>
          <p:cNvPr id="37" name="Grafik 36">
            <a:extLst>
              <a:ext uri="{FF2B5EF4-FFF2-40B4-BE49-F238E27FC236}">
                <a16:creationId xmlns:a16="http://schemas.microsoft.com/office/drawing/2014/main" id="{902B7121-C4B8-714D-9CF6-8A4EE9B8CA15}"/>
              </a:ext>
            </a:extLst>
          </p:cNvPr>
          <p:cNvPicPr>
            <a:picLocks noChangeAspect="1"/>
          </p:cNvPicPr>
          <p:nvPr userDrawn="1"/>
        </p:nvPicPr>
        <p:blipFill>
          <a:blip r:embed="rId2"/>
          <a:stretch>
            <a:fillRect/>
          </a:stretch>
        </p:blipFill>
        <p:spPr>
          <a:xfrm>
            <a:off x="1128599" y="1444485"/>
            <a:ext cx="480361" cy="480361"/>
          </a:xfrm>
          <a:prstGeom prst="rect">
            <a:avLst/>
          </a:prstGeom>
        </p:spPr>
      </p:pic>
      <p:sp>
        <p:nvSpPr>
          <p:cNvPr id="38" name="Titel 1">
            <a:extLst>
              <a:ext uri="{FF2B5EF4-FFF2-40B4-BE49-F238E27FC236}">
                <a16:creationId xmlns:a16="http://schemas.microsoft.com/office/drawing/2014/main" id="{03610563-61CF-D545-B6FF-9DDD7C99DAC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Fazit</a:t>
            </a:r>
          </a:p>
        </p:txBody>
      </p:sp>
      <p:pic>
        <p:nvPicPr>
          <p:cNvPr id="19" name="Grafik 18">
            <a:extLst>
              <a:ext uri="{FF2B5EF4-FFF2-40B4-BE49-F238E27FC236}">
                <a16:creationId xmlns:a16="http://schemas.microsoft.com/office/drawing/2014/main" id="{A3E145AD-D002-6DE7-D593-B10994ABFB43}"/>
              </a:ext>
            </a:extLst>
          </p:cNvPr>
          <p:cNvPicPr>
            <a:picLocks/>
          </p:cNvPicPr>
          <p:nvPr userDrawn="1"/>
        </p:nvPicPr>
        <p:blipFill>
          <a:blip r:embed="rId3"/>
          <a:stretch>
            <a:fillRect/>
          </a:stretch>
        </p:blipFill>
        <p:spPr>
          <a:xfrm>
            <a:off x="121429" y="260617"/>
            <a:ext cx="855317" cy="732691"/>
          </a:xfrm>
          <a:prstGeom prst="rect">
            <a:avLst/>
          </a:prstGeom>
        </p:spPr>
      </p:pic>
      <p:sp>
        <p:nvSpPr>
          <p:cNvPr id="4" name="Datumsplatzhalter 18">
            <a:extLst>
              <a:ext uri="{FF2B5EF4-FFF2-40B4-BE49-F238E27FC236}">
                <a16:creationId xmlns:a16="http://schemas.microsoft.com/office/drawing/2014/main" id="{AAD9825B-D1E2-2714-F070-B791620303B7}"/>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 name="Datumsplatzhalter 18">
            <a:extLst>
              <a:ext uri="{FF2B5EF4-FFF2-40B4-BE49-F238E27FC236}">
                <a16:creationId xmlns:a16="http://schemas.microsoft.com/office/drawing/2014/main" id="{49756EC9-9970-BFAE-8F26-DC81E6D81563}"/>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9870197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rprobungsauftrag">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8"/>
          </a:xfrm>
          <a:prstGeom prst="rect">
            <a:avLst/>
          </a:prstGeom>
          <a:solidFill>
            <a:schemeClr val="accent6">
              <a:lumMod val="60000"/>
              <a:lumOff val="4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033683B1-A008-5F40-882E-CBFCAB5FED8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1" name="Foliennummernplatzhalter 20">
            <a:extLst>
              <a:ext uri="{FF2B5EF4-FFF2-40B4-BE49-F238E27FC236}">
                <a16:creationId xmlns:a16="http://schemas.microsoft.com/office/drawing/2014/main" id="{99C5039F-EFA6-3745-A665-E57EB377D2A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7" name="Textfeld 26">
            <a:extLst>
              <a:ext uri="{FF2B5EF4-FFF2-40B4-BE49-F238E27FC236}">
                <a16:creationId xmlns:a16="http://schemas.microsoft.com/office/drawing/2014/main" id="{E5B7FBBC-9B5F-C74A-B7B4-F9E7BF274775}"/>
              </a:ext>
            </a:extLst>
          </p:cNvPr>
          <p:cNvSpPr txBox="1"/>
          <p:nvPr userDrawn="1"/>
        </p:nvSpPr>
        <p:spPr>
          <a:xfrm>
            <a:off x="1674078" y="1282667"/>
            <a:ext cx="5854198" cy="276999"/>
          </a:xfrm>
          <a:prstGeom prst="rect">
            <a:avLst/>
          </a:prstGeom>
          <a:noFill/>
        </p:spPr>
        <p:txBody>
          <a:bodyPr wrap="square" rtlCol="0">
            <a:noAutofit/>
          </a:bodyPr>
          <a:lstStyle/>
          <a:p>
            <a:r>
              <a:rPr lang="de-DE" sz="1600" dirty="0">
                <a:solidFill>
                  <a:srgbClr val="327D87"/>
                </a:solidFill>
                <a:latin typeface="Arial" panose="020B0604020202020204" pitchFamily="34" charset="0"/>
                <a:cs typeface="Arial" panose="020B0604020202020204" pitchFamily="34" charset="0"/>
              </a:rPr>
              <a:t>ERPROBUNGSAUFTRAG</a:t>
            </a:r>
          </a:p>
        </p:txBody>
      </p:sp>
      <p:sp>
        <p:nvSpPr>
          <p:cNvPr id="28" name="Textplatzhalter 7">
            <a:extLst>
              <a:ext uri="{FF2B5EF4-FFF2-40B4-BE49-F238E27FC236}">
                <a16:creationId xmlns:a16="http://schemas.microsoft.com/office/drawing/2014/main" id="{6754452A-790B-1D4D-9356-682FBD996F12}"/>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9" name="Gerade Verbindung 28">
            <a:extLst>
              <a:ext uri="{FF2B5EF4-FFF2-40B4-BE49-F238E27FC236}">
                <a16:creationId xmlns:a16="http://schemas.microsoft.com/office/drawing/2014/main" id="{C86A15EB-AEC1-084A-8719-9879711B2294}"/>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0" name="Textplatzhalter 6">
            <a:extLst>
              <a:ext uri="{FF2B5EF4-FFF2-40B4-BE49-F238E27FC236}">
                <a16:creationId xmlns:a16="http://schemas.microsoft.com/office/drawing/2014/main" id="{32DDB7FE-1503-0946-B2E8-F6E1EA363887}"/>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31" name="Titel 1">
            <a:extLst>
              <a:ext uri="{FF2B5EF4-FFF2-40B4-BE49-F238E27FC236}">
                <a16:creationId xmlns:a16="http://schemas.microsoft.com/office/drawing/2014/main" id="{B7A02116-3456-E54B-91A3-710DE4C9C01C}"/>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pic>
        <p:nvPicPr>
          <p:cNvPr id="13" name="Grafik 12">
            <a:extLst>
              <a:ext uri="{FF2B5EF4-FFF2-40B4-BE49-F238E27FC236}">
                <a16:creationId xmlns:a16="http://schemas.microsoft.com/office/drawing/2014/main" id="{723B5DC1-AAC9-10E4-D48F-593DAE11A871}"/>
              </a:ext>
            </a:extLst>
          </p:cNvPr>
          <p:cNvPicPr>
            <a:picLocks/>
          </p:cNvPicPr>
          <p:nvPr userDrawn="1"/>
        </p:nvPicPr>
        <p:blipFill>
          <a:blip r:embed="rId2"/>
          <a:stretch>
            <a:fillRect/>
          </a:stretch>
        </p:blipFill>
        <p:spPr>
          <a:xfrm>
            <a:off x="121429" y="260617"/>
            <a:ext cx="855317" cy="732691"/>
          </a:xfrm>
          <a:prstGeom prst="rect">
            <a:avLst/>
          </a:prstGeom>
        </p:spPr>
      </p:pic>
      <p:pic>
        <p:nvPicPr>
          <p:cNvPr id="3" name="Grafik 2">
            <a:extLst>
              <a:ext uri="{FF2B5EF4-FFF2-40B4-BE49-F238E27FC236}">
                <a16:creationId xmlns:a16="http://schemas.microsoft.com/office/drawing/2014/main" id="{1408C839-CF30-AAC6-9D54-AB665CCCBEEC}"/>
              </a:ext>
            </a:extLst>
          </p:cNvPr>
          <p:cNvPicPr>
            <a:picLocks noChangeAspect="1"/>
          </p:cNvPicPr>
          <p:nvPr userDrawn="1"/>
        </p:nvPicPr>
        <p:blipFill>
          <a:blip r:embed="rId3"/>
          <a:stretch>
            <a:fillRect/>
          </a:stretch>
        </p:blipFill>
        <p:spPr>
          <a:xfrm>
            <a:off x="643859" y="1282667"/>
            <a:ext cx="905127" cy="660393"/>
          </a:xfrm>
          <a:prstGeom prst="rect">
            <a:avLst/>
          </a:prstGeom>
        </p:spPr>
      </p:pic>
      <p:sp>
        <p:nvSpPr>
          <p:cNvPr id="4" name="Datumsplatzhalter 18">
            <a:extLst>
              <a:ext uri="{FF2B5EF4-FFF2-40B4-BE49-F238E27FC236}">
                <a16:creationId xmlns:a16="http://schemas.microsoft.com/office/drawing/2014/main" id="{3BEDA590-0F47-1C68-53F9-B76100826547}"/>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179242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ktivität Einzelarbeit">
    <p:spTree>
      <p:nvGrpSpPr>
        <p:cNvPr id="1" name=""/>
        <p:cNvGrpSpPr/>
        <p:nvPr/>
      </p:nvGrpSpPr>
      <p:grpSpPr>
        <a:xfrm>
          <a:off x="0" y="0"/>
          <a:ext cx="0" cy="0"/>
          <a:chOff x="0" y="0"/>
          <a:chExt cx="0" cy="0"/>
        </a:xfrm>
      </p:grpSpPr>
      <p:sp>
        <p:nvSpPr>
          <p:cNvPr id="21" name="Rechteck 20">
            <a:extLst>
              <a:ext uri="{FF2B5EF4-FFF2-40B4-BE49-F238E27FC236}">
                <a16:creationId xmlns:a16="http://schemas.microsoft.com/office/drawing/2014/main" id="{67844477-D4E6-0247-A67B-BC1E591D663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D7A16147-F7C6-D28C-B5C8-07C2F30B5D6D}"/>
              </a:ext>
            </a:extLst>
          </p:cNvPr>
          <p:cNvPicPr>
            <a:picLocks noChangeAspect="1"/>
          </p:cNvPicPr>
          <p:nvPr userDrawn="1"/>
        </p:nvPicPr>
        <p:blipFill>
          <a:blip r:embed="rId2"/>
          <a:stretch>
            <a:fillRect/>
          </a:stretch>
        </p:blipFill>
        <p:spPr>
          <a:xfrm>
            <a:off x="174068" y="234857"/>
            <a:ext cx="864000" cy="731077"/>
          </a:xfrm>
          <a:prstGeom prst="rect">
            <a:avLst/>
          </a:prstGeom>
        </p:spPr>
      </p:pic>
      <p:pic>
        <p:nvPicPr>
          <p:cNvPr id="5" name="Grafik 4">
            <a:extLst>
              <a:ext uri="{FF2B5EF4-FFF2-40B4-BE49-F238E27FC236}">
                <a16:creationId xmlns:a16="http://schemas.microsoft.com/office/drawing/2014/main" id="{8EA99550-2901-1B0D-306E-E045854F0476}"/>
              </a:ext>
            </a:extLst>
          </p:cNvPr>
          <p:cNvPicPr>
            <a:picLocks noChangeAspect="1"/>
          </p:cNvPicPr>
          <p:nvPr userDrawn="1"/>
        </p:nvPicPr>
        <p:blipFill>
          <a:blip r:embed="rId3"/>
          <a:stretch>
            <a:fillRect/>
          </a:stretch>
        </p:blipFill>
        <p:spPr>
          <a:xfrm>
            <a:off x="751369" y="1331763"/>
            <a:ext cx="690107" cy="657245"/>
          </a:xfrm>
          <a:prstGeom prst="rect">
            <a:avLst/>
          </a:prstGeom>
        </p:spPr>
      </p:pic>
      <p:sp>
        <p:nvSpPr>
          <p:cNvPr id="4" name="Datumsplatzhalter 18">
            <a:extLst>
              <a:ext uri="{FF2B5EF4-FFF2-40B4-BE49-F238E27FC236}">
                <a16:creationId xmlns:a16="http://schemas.microsoft.com/office/drawing/2014/main" id="{47346B1D-EB8A-C1A0-0745-B3F166EB9738}"/>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99995129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ktivität Partnerarbeit">
    <p:spTree>
      <p:nvGrpSpPr>
        <p:cNvPr id="1" name=""/>
        <p:cNvGrpSpPr/>
        <p:nvPr/>
      </p:nvGrpSpPr>
      <p:grpSpPr>
        <a:xfrm>
          <a:off x="0" y="0"/>
          <a:ext cx="0" cy="0"/>
          <a:chOff x="0" y="0"/>
          <a:chExt cx="0" cy="0"/>
        </a:xfrm>
      </p:grpSpPr>
      <p:sp>
        <p:nvSpPr>
          <p:cNvPr id="27" name="Rechteck 26">
            <a:extLst>
              <a:ext uri="{FF2B5EF4-FFF2-40B4-BE49-F238E27FC236}">
                <a16:creationId xmlns:a16="http://schemas.microsoft.com/office/drawing/2014/main" id="{073E78B1-724D-5A42-9E6C-57AB24B55798}"/>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Ihrem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4C8F76DB-3760-07F1-2FD7-713DFBC6F10C}"/>
              </a:ext>
            </a:extLst>
          </p:cNvPr>
          <p:cNvPicPr>
            <a:picLocks noChangeAspect="1"/>
          </p:cNvPicPr>
          <p:nvPr userDrawn="1"/>
        </p:nvPicPr>
        <p:blipFill>
          <a:blip r:embed="rId2"/>
          <a:stretch>
            <a:fillRect/>
          </a:stretch>
        </p:blipFill>
        <p:spPr>
          <a:xfrm>
            <a:off x="145901" y="250352"/>
            <a:ext cx="853010" cy="723600"/>
          </a:xfrm>
          <a:prstGeom prst="rect">
            <a:avLst/>
          </a:prstGeom>
        </p:spPr>
      </p:pic>
      <p:pic>
        <p:nvPicPr>
          <p:cNvPr id="5" name="Grafik 4">
            <a:extLst>
              <a:ext uri="{FF2B5EF4-FFF2-40B4-BE49-F238E27FC236}">
                <a16:creationId xmlns:a16="http://schemas.microsoft.com/office/drawing/2014/main" id="{A86E42F6-4042-A737-7AF2-2EA9F4610F91}"/>
              </a:ext>
            </a:extLst>
          </p:cNvPr>
          <p:cNvPicPr>
            <a:picLocks noChangeAspect="1"/>
          </p:cNvPicPr>
          <p:nvPr userDrawn="1"/>
        </p:nvPicPr>
        <p:blipFill>
          <a:blip r:embed="rId3"/>
          <a:stretch>
            <a:fillRect/>
          </a:stretch>
        </p:blipFill>
        <p:spPr>
          <a:xfrm>
            <a:off x="572406" y="1302155"/>
            <a:ext cx="936000" cy="675669"/>
          </a:xfrm>
          <a:prstGeom prst="rect">
            <a:avLst/>
          </a:prstGeom>
        </p:spPr>
      </p:pic>
      <p:sp>
        <p:nvSpPr>
          <p:cNvPr id="4" name="Datumsplatzhalter 18">
            <a:extLst>
              <a:ext uri="{FF2B5EF4-FFF2-40B4-BE49-F238E27FC236}">
                <a16:creationId xmlns:a16="http://schemas.microsoft.com/office/drawing/2014/main" id="{8DD06A13-0B39-FD9D-F522-D0AF2D0BF3C4}"/>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535615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ktivität Gruppenarbeit">
    <p:spTree>
      <p:nvGrpSpPr>
        <p:cNvPr id="1" name=""/>
        <p:cNvGrpSpPr/>
        <p:nvPr/>
      </p:nvGrpSpPr>
      <p:grpSpPr>
        <a:xfrm>
          <a:off x="0" y="0"/>
          <a:ext cx="0" cy="0"/>
          <a:chOff x="0" y="0"/>
          <a:chExt cx="0" cy="0"/>
        </a:xfrm>
      </p:grpSpPr>
      <p:sp>
        <p:nvSpPr>
          <p:cNvPr id="20" name="Rechteck 19">
            <a:extLst>
              <a:ext uri="{FF2B5EF4-FFF2-40B4-BE49-F238E27FC236}">
                <a16:creationId xmlns:a16="http://schemas.microsoft.com/office/drawing/2014/main" id="{C73553ED-7366-B940-BBFC-7F58A92E820E}"/>
              </a:ext>
            </a:extLst>
          </p:cNvPr>
          <p:cNvSpPr/>
          <p:nvPr userDrawn="1"/>
        </p:nvSpPr>
        <p:spPr>
          <a:xfrm>
            <a:off x="0" y="1051580"/>
            <a:ext cx="9144000" cy="580641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AKTIVITÄT</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hasCustomPrompt="1"/>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Was würden Sie Rahel antworten? Wie könnten Sie sie fördern? Was wäre eine gelungene Reduktion/Erweiterung der Aufgabe?</a:t>
            </a:r>
          </a:p>
          <a:p>
            <a:pPr lvl="0"/>
            <a:r>
              <a:rPr lang="de-DE" dirty="0"/>
              <a:t>…</a:t>
            </a:r>
          </a:p>
        </p:txBody>
      </p:sp>
      <p:sp>
        <p:nvSpPr>
          <p:cNvPr id="32" name="Textplatzhalter 6">
            <a:extLst>
              <a:ext uri="{FF2B5EF4-FFF2-40B4-BE49-F238E27FC236}">
                <a16:creationId xmlns:a16="http://schemas.microsoft.com/office/drawing/2014/main" id="{D220200C-E886-6C4B-A2F4-7C2BE80C268B}"/>
              </a:ext>
            </a:extLst>
          </p:cNvPr>
          <p:cNvSpPr>
            <a:spLocks noGrp="1"/>
          </p:cNvSpPr>
          <p:nvPr>
            <p:ph type="body" sz="quarter" idx="14" hasCustomPrompt="1"/>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Überlegen Sie mit Ihren Sitznachbarn welche der Schüleräußerungen…</a:t>
            </a:r>
          </a:p>
        </p:txBody>
      </p:sp>
      <p:sp>
        <p:nvSpPr>
          <p:cNvPr id="18" name="Rechteck 17">
            <a:extLst>
              <a:ext uri="{FF2B5EF4-FFF2-40B4-BE49-F238E27FC236}">
                <a16:creationId xmlns:a16="http://schemas.microsoft.com/office/drawing/2014/main" id="{FA77C7D0-4C79-4441-862D-6051B7B4A5C9}"/>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22" name="Datumsplatzhalter 18">
            <a:extLst>
              <a:ext uri="{FF2B5EF4-FFF2-40B4-BE49-F238E27FC236}">
                <a16:creationId xmlns:a16="http://schemas.microsoft.com/office/drawing/2014/main" id="{875A0AA3-41A7-D747-AFBA-C5476284C33A}"/>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5" name="Foliennummernplatzhalter 20">
            <a:extLst>
              <a:ext uri="{FF2B5EF4-FFF2-40B4-BE49-F238E27FC236}">
                <a16:creationId xmlns:a16="http://schemas.microsoft.com/office/drawing/2014/main" id="{457AAAD4-9124-0A4E-B1EC-BC57C03CABD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1A8FED5F-5512-1845-0276-FC83D1D479F6}"/>
              </a:ext>
            </a:extLst>
          </p:cNvPr>
          <p:cNvPicPr>
            <a:picLocks noChangeAspect="1"/>
          </p:cNvPicPr>
          <p:nvPr userDrawn="1"/>
        </p:nvPicPr>
        <p:blipFill>
          <a:blip r:embed="rId2"/>
          <a:stretch>
            <a:fillRect/>
          </a:stretch>
        </p:blipFill>
        <p:spPr>
          <a:xfrm>
            <a:off x="81345" y="238232"/>
            <a:ext cx="956723" cy="723020"/>
          </a:xfrm>
          <a:prstGeom prst="rect">
            <a:avLst/>
          </a:prstGeom>
        </p:spPr>
      </p:pic>
      <p:pic>
        <p:nvPicPr>
          <p:cNvPr id="5" name="Grafik 4">
            <a:extLst>
              <a:ext uri="{FF2B5EF4-FFF2-40B4-BE49-F238E27FC236}">
                <a16:creationId xmlns:a16="http://schemas.microsoft.com/office/drawing/2014/main" id="{F7647F94-249C-5FBA-C2A7-A759C5ADEA14}"/>
              </a:ext>
            </a:extLst>
          </p:cNvPr>
          <p:cNvPicPr>
            <a:picLocks noChangeAspect="1"/>
          </p:cNvPicPr>
          <p:nvPr userDrawn="1"/>
        </p:nvPicPr>
        <p:blipFill>
          <a:blip r:embed="rId3"/>
          <a:stretch>
            <a:fillRect/>
          </a:stretch>
        </p:blipFill>
        <p:spPr>
          <a:xfrm>
            <a:off x="589628" y="1316117"/>
            <a:ext cx="936000" cy="696367"/>
          </a:xfrm>
          <a:prstGeom prst="rect">
            <a:avLst/>
          </a:prstGeom>
        </p:spPr>
      </p:pic>
      <p:sp>
        <p:nvSpPr>
          <p:cNvPr id="4" name="Datumsplatzhalter 18">
            <a:extLst>
              <a:ext uri="{FF2B5EF4-FFF2-40B4-BE49-F238E27FC236}">
                <a16:creationId xmlns:a16="http://schemas.microsoft.com/office/drawing/2014/main" id="{D4CDB4EC-C482-233E-5B1E-D2D472D518E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31293345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chüleräußerung">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dirty="0" err="1">
                <a:solidFill>
                  <a:srgbClr val="327D87"/>
                </a:solidFill>
                <a:latin typeface="Arial" panose="020B0604020202020204" pitchFamily="34" charset="0"/>
                <a:cs typeface="Arial" panose="020B0604020202020204" pitchFamily="34" charset="0"/>
              </a:rPr>
              <a:t>LERNENDENÄUßERUNG</a:t>
            </a:r>
            <a:endParaRPr lang="de-DE" sz="1600" dirty="0">
              <a:solidFill>
                <a:srgbClr val="327D87"/>
              </a:solidFill>
              <a:latin typeface="Arial" panose="020B0604020202020204" pitchFamily="34" charset="0"/>
              <a:cs typeface="Arial" panose="020B0604020202020204" pitchFamily="34" charset="0"/>
            </a:endParaRPr>
          </a:p>
        </p:txBody>
      </p: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19"/>
            <a:ext cx="7105899" cy="2033019"/>
          </a:xfrm>
          <a:prstGeom prst="rect">
            <a:avLst/>
          </a:prstGeom>
        </p:spPr>
        <p:txBody>
          <a:bodyPr/>
          <a:lstStyle>
            <a:lvl1pPr marL="0" indent="0">
              <a:buNone/>
              <a:defRPr sz="20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cxnSp>
        <p:nvCxnSpPr>
          <p:cNvPr id="25" name="Gerade Verbindung 24">
            <a:extLst>
              <a:ext uri="{FF2B5EF4-FFF2-40B4-BE49-F238E27FC236}">
                <a16:creationId xmlns:a16="http://schemas.microsoft.com/office/drawing/2014/main" id="{1B687C66-28AE-BD4F-9150-02510D841DA0}"/>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36" name="Textplatzhalter 6">
            <a:extLst>
              <a:ext uri="{FF2B5EF4-FFF2-40B4-BE49-F238E27FC236}">
                <a16:creationId xmlns:a16="http://schemas.microsoft.com/office/drawing/2014/main" id="{599E6DFE-FE44-044C-900D-1C4497F3A21E}"/>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pic>
        <p:nvPicPr>
          <p:cNvPr id="20" name="Grafik 19">
            <a:extLst>
              <a:ext uri="{FF2B5EF4-FFF2-40B4-BE49-F238E27FC236}">
                <a16:creationId xmlns:a16="http://schemas.microsoft.com/office/drawing/2014/main" id="{744E7B68-9CEC-C54A-95DB-9FE5B802942B}"/>
              </a:ext>
            </a:extLst>
          </p:cNvPr>
          <p:cNvPicPr>
            <a:picLocks/>
          </p:cNvPicPr>
          <p:nvPr userDrawn="1"/>
        </p:nvPicPr>
        <p:blipFill>
          <a:blip r:embed="rId2"/>
          <a:stretch>
            <a:fillRect/>
          </a:stretch>
        </p:blipFill>
        <p:spPr>
          <a:xfrm>
            <a:off x="1128322" y="1707437"/>
            <a:ext cx="475200" cy="475200"/>
          </a:xfrm>
          <a:prstGeom prst="rect">
            <a:avLst/>
          </a:prstGeom>
        </p:spPr>
      </p:pic>
      <p:sp>
        <p:nvSpPr>
          <p:cNvPr id="15" name="Rechteck 14">
            <a:extLst>
              <a:ext uri="{FF2B5EF4-FFF2-40B4-BE49-F238E27FC236}">
                <a16:creationId xmlns:a16="http://schemas.microsoft.com/office/drawing/2014/main" id="{ECBE86EA-B937-1E45-BB90-93CF447A23D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6" name="Rechteck 15">
            <a:extLst>
              <a:ext uri="{FF2B5EF4-FFF2-40B4-BE49-F238E27FC236}">
                <a16:creationId xmlns:a16="http://schemas.microsoft.com/office/drawing/2014/main" id="{57BF075A-27BB-EA4F-9B6A-70C76BE91A00}"/>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22295ECC-670A-E546-B3B6-3BC0EBB8E138}"/>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CDC90118-1BEC-8343-A607-0AB15F588099}"/>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3" name="Grafik 2">
            <a:extLst>
              <a:ext uri="{FF2B5EF4-FFF2-40B4-BE49-F238E27FC236}">
                <a16:creationId xmlns:a16="http://schemas.microsoft.com/office/drawing/2014/main" id="{EB98936B-0E8B-2487-737B-4C150D0A6303}"/>
              </a:ext>
            </a:extLst>
          </p:cNvPr>
          <p:cNvPicPr>
            <a:picLocks noChangeAspect="1"/>
          </p:cNvPicPr>
          <p:nvPr userDrawn="1"/>
        </p:nvPicPr>
        <p:blipFill>
          <a:blip r:embed="rId3"/>
          <a:stretch>
            <a:fillRect/>
          </a:stretch>
        </p:blipFill>
        <p:spPr>
          <a:xfrm>
            <a:off x="43592" y="141145"/>
            <a:ext cx="1054210" cy="798706"/>
          </a:xfrm>
          <a:prstGeom prst="rect">
            <a:avLst/>
          </a:prstGeom>
        </p:spPr>
      </p:pic>
      <p:sp>
        <p:nvSpPr>
          <p:cNvPr id="4" name="Datumsplatzhalter 18">
            <a:extLst>
              <a:ext uri="{FF2B5EF4-FFF2-40B4-BE49-F238E27FC236}">
                <a16:creationId xmlns:a16="http://schemas.microsoft.com/office/drawing/2014/main" id="{12C06FFD-635F-D1FA-A140-E5582B3F4DB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63491730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Reflexionsfrage">
    <p:spTree>
      <p:nvGrpSpPr>
        <p:cNvPr id="1" name=""/>
        <p:cNvGrpSpPr/>
        <p:nvPr/>
      </p:nvGrpSpPr>
      <p:grpSpPr>
        <a:xfrm>
          <a:off x="0" y="0"/>
          <a:ext cx="0" cy="0"/>
          <a:chOff x="0" y="0"/>
          <a:chExt cx="0" cy="0"/>
        </a:xfrm>
      </p:grpSpPr>
      <p:sp>
        <p:nvSpPr>
          <p:cNvPr id="19" name="Titel 1">
            <a:extLst>
              <a:ext uri="{FF2B5EF4-FFF2-40B4-BE49-F238E27FC236}">
                <a16:creationId xmlns:a16="http://schemas.microsoft.com/office/drawing/2014/main" id="{CDF3FF3D-3C3E-6845-B596-2CE52DBF33F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cxnSp>
        <p:nvCxnSpPr>
          <p:cNvPr id="23" name="Gerade Verbindung 22">
            <a:extLst>
              <a:ext uri="{FF2B5EF4-FFF2-40B4-BE49-F238E27FC236}">
                <a16:creationId xmlns:a16="http://schemas.microsoft.com/office/drawing/2014/main" id="{1C3F2A41-24A1-F946-83CB-E4E36D9F11AD}"/>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4" name="Grafik 3">
            <a:extLst>
              <a:ext uri="{FF2B5EF4-FFF2-40B4-BE49-F238E27FC236}">
                <a16:creationId xmlns:a16="http://schemas.microsoft.com/office/drawing/2014/main" id="{3E0577BA-EC77-CD40-9582-CFB31801D475}"/>
              </a:ext>
            </a:extLst>
          </p:cNvPr>
          <p:cNvPicPr>
            <a:picLocks/>
          </p:cNvPicPr>
          <p:nvPr userDrawn="1"/>
        </p:nvPicPr>
        <p:blipFill>
          <a:blip r:embed="rId2"/>
          <a:stretch>
            <a:fillRect/>
          </a:stretch>
        </p:blipFill>
        <p:spPr>
          <a:xfrm>
            <a:off x="1128322" y="1707437"/>
            <a:ext cx="475200" cy="475200"/>
          </a:xfrm>
          <a:prstGeom prst="rect">
            <a:avLst/>
          </a:prstGeom>
        </p:spPr>
      </p:pic>
      <p:sp>
        <p:nvSpPr>
          <p:cNvPr id="14" name="Textfeld 13">
            <a:extLst>
              <a:ext uri="{FF2B5EF4-FFF2-40B4-BE49-F238E27FC236}">
                <a16:creationId xmlns:a16="http://schemas.microsoft.com/office/drawing/2014/main" id="{9BE05909-9D75-5D49-ABC8-AAD3560D0235}"/>
              </a:ext>
            </a:extLst>
          </p:cNvPr>
          <p:cNvSpPr txBox="1"/>
          <p:nvPr userDrawn="1"/>
        </p:nvSpPr>
        <p:spPr>
          <a:xfrm>
            <a:off x="1674078" y="1282667"/>
            <a:ext cx="5854198" cy="276999"/>
          </a:xfrm>
          <a:prstGeom prst="rect">
            <a:avLst/>
          </a:prstGeom>
          <a:noFill/>
        </p:spPr>
        <p:txBody>
          <a:bodyPr wrap="square" rtlCol="0">
            <a:noAutofit/>
          </a:bodyPr>
          <a:lstStyle/>
          <a:p>
            <a:r>
              <a:rPr lang="de-DE" sz="1600" spc="0" dirty="0">
                <a:solidFill>
                  <a:srgbClr val="327D87"/>
                </a:solidFill>
                <a:latin typeface="Arial" panose="020B0604020202020204" pitchFamily="34" charset="0"/>
                <a:cs typeface="Arial" panose="020B0604020202020204" pitchFamily="34" charset="0"/>
              </a:rPr>
              <a:t>REFLEXIONSFRAGE</a:t>
            </a:r>
          </a:p>
        </p:txBody>
      </p:sp>
      <p:cxnSp>
        <p:nvCxnSpPr>
          <p:cNvPr id="16" name="Gerade Verbindung 15">
            <a:extLst>
              <a:ext uri="{FF2B5EF4-FFF2-40B4-BE49-F238E27FC236}">
                <a16:creationId xmlns:a16="http://schemas.microsoft.com/office/drawing/2014/main" id="{57F5725D-7565-F544-85AE-13BEFA33FC3E}"/>
              </a:ext>
            </a:extLst>
          </p:cNvPr>
          <p:cNvCxnSpPr>
            <a:cxnSpLocks/>
          </p:cNvCxnSpPr>
          <p:nvPr userDrawn="1"/>
        </p:nvCxnSpPr>
        <p:spPr>
          <a:xfrm>
            <a:off x="941679" y="4056794"/>
            <a:ext cx="7573672" cy="0"/>
          </a:xfrm>
          <a:prstGeom prst="line">
            <a:avLst/>
          </a:prstGeom>
          <a:ln w="12700">
            <a:prstDash val="sysDot"/>
          </a:ln>
        </p:spPr>
        <p:style>
          <a:lnRef idx="1">
            <a:schemeClr val="dk1"/>
          </a:lnRef>
          <a:fillRef idx="0">
            <a:schemeClr val="dk1"/>
          </a:fillRef>
          <a:effectRef idx="0">
            <a:schemeClr val="dk1"/>
          </a:effectRef>
          <a:fontRef idx="minor">
            <a:schemeClr val="tx1"/>
          </a:fontRef>
        </p:style>
      </p:cxnSp>
      <p:sp>
        <p:nvSpPr>
          <p:cNvPr id="8" name="Textplatzhalter 7">
            <a:extLst>
              <a:ext uri="{FF2B5EF4-FFF2-40B4-BE49-F238E27FC236}">
                <a16:creationId xmlns:a16="http://schemas.microsoft.com/office/drawing/2014/main" id="{A05C3984-9A82-2148-AC0F-0D1434FD79BF}"/>
              </a:ext>
            </a:extLst>
          </p:cNvPr>
          <p:cNvSpPr>
            <a:spLocks noGrp="1"/>
          </p:cNvSpPr>
          <p:nvPr>
            <p:ph type="body" sz="quarter" idx="13"/>
          </p:nvPr>
        </p:nvSpPr>
        <p:spPr>
          <a:xfrm>
            <a:off x="1096423" y="4134423"/>
            <a:ext cx="7105899" cy="2033015"/>
          </a:xfrm>
          <a:prstGeom prst="rect">
            <a:avLst/>
          </a:prstGeom>
        </p:spPr>
        <p:txBody>
          <a:bodyPr>
            <a:normAutofit/>
          </a:bodyPr>
          <a:lstStyle>
            <a:lvl1pPr marL="0" indent="0">
              <a:buNone/>
              <a:defRPr sz="1800">
                <a:latin typeface="Arial" panose="020B0604020202020204" pitchFamily="34" charset="0"/>
                <a:cs typeface="Arial" panose="020B0604020202020204" pitchFamily="34" charset="0"/>
              </a:defRPr>
            </a:lvl1pPr>
            <a:lvl2pPr marL="457200" indent="0">
              <a:buNone/>
              <a:defRPr sz="1600">
                <a:latin typeface="Arial" panose="020B0604020202020204" pitchFamily="34" charset="0"/>
                <a:cs typeface="Arial" panose="020B0604020202020204" pitchFamily="34" charset="0"/>
              </a:defRPr>
            </a:lvl2pPr>
            <a:lvl3pPr marL="914400" indent="0">
              <a:buNone/>
              <a:defRPr/>
            </a:lvl3pPr>
          </a:lstStyle>
          <a:p>
            <a:pPr lvl="0"/>
            <a:r>
              <a:rPr lang="de-DE" dirty="0"/>
              <a:t>Mastertextformat bearbeiten</a:t>
            </a:r>
          </a:p>
          <a:p>
            <a:pPr lvl="1"/>
            <a:r>
              <a:rPr lang="de-DE" dirty="0"/>
              <a:t>Zweite Ebene</a:t>
            </a:r>
          </a:p>
        </p:txBody>
      </p:sp>
      <p:sp>
        <p:nvSpPr>
          <p:cNvPr id="7" name="Textplatzhalter 6">
            <a:extLst>
              <a:ext uri="{FF2B5EF4-FFF2-40B4-BE49-F238E27FC236}">
                <a16:creationId xmlns:a16="http://schemas.microsoft.com/office/drawing/2014/main" id="{461BB96C-27EF-4844-A059-1C669CCC038B}"/>
              </a:ext>
            </a:extLst>
          </p:cNvPr>
          <p:cNvSpPr>
            <a:spLocks noGrp="1"/>
          </p:cNvSpPr>
          <p:nvPr>
            <p:ph type="body" sz="quarter" idx="14"/>
          </p:nvPr>
        </p:nvSpPr>
        <p:spPr>
          <a:xfrm>
            <a:off x="1763316" y="1660386"/>
            <a:ext cx="6438900" cy="2225815"/>
          </a:xfrm>
          <a:prstGeom prst="rect">
            <a:avLst/>
          </a:prstGeom>
        </p:spPr>
        <p:txBody>
          <a:bodyPr>
            <a:normAutofit/>
          </a:bodyPr>
          <a:lstStyle>
            <a:lvl1pPr marL="0" indent="0">
              <a:lnSpc>
                <a:spcPct val="150000"/>
              </a:lnSpc>
              <a:buNone/>
              <a:defRPr sz="2200">
                <a:latin typeface="Arial" panose="020B0604020202020204" pitchFamily="34" charset="0"/>
                <a:cs typeface="Arial" panose="020B0604020202020204" pitchFamily="34" charset="0"/>
              </a:defRPr>
            </a:lvl1pPr>
            <a:lvl2pPr marL="457200" indent="0">
              <a:buNone/>
              <a:defRPr sz="2400"/>
            </a:lvl2pPr>
            <a:lvl3pPr marL="914400" indent="0">
              <a:buNone/>
              <a:defRPr sz="2400"/>
            </a:lvl3pPr>
            <a:lvl4pPr marL="1371600" indent="0">
              <a:buNone/>
              <a:defRPr sz="2400"/>
            </a:lvl4pPr>
            <a:lvl5pPr marL="1828800" indent="0">
              <a:buNone/>
              <a:defRPr sz="2400"/>
            </a:lvl5pPr>
          </a:lstStyle>
          <a:p>
            <a:pPr lvl="0"/>
            <a:r>
              <a:rPr lang="de-DE" dirty="0"/>
              <a:t>Mastertextformat bearbeiten</a:t>
            </a:r>
          </a:p>
        </p:txBody>
      </p:sp>
      <p:sp>
        <p:nvSpPr>
          <p:cNvPr id="15" name="Rechteck 14">
            <a:extLst>
              <a:ext uri="{FF2B5EF4-FFF2-40B4-BE49-F238E27FC236}">
                <a16:creationId xmlns:a16="http://schemas.microsoft.com/office/drawing/2014/main" id="{2FA72385-6EF2-DA42-B779-03AE26213B5D}"/>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7" name="Rechteck 16">
            <a:extLst>
              <a:ext uri="{FF2B5EF4-FFF2-40B4-BE49-F238E27FC236}">
                <a16:creationId xmlns:a16="http://schemas.microsoft.com/office/drawing/2014/main" id="{8443D593-1EDB-894D-98B0-A39987FB600B}"/>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8" name="Datumsplatzhalter 18">
            <a:extLst>
              <a:ext uri="{FF2B5EF4-FFF2-40B4-BE49-F238E27FC236}">
                <a16:creationId xmlns:a16="http://schemas.microsoft.com/office/drawing/2014/main" id="{F6539B57-F5BD-7C47-BCAB-99833AEECE15}"/>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22" name="Foliennummernplatzhalter 20">
            <a:extLst>
              <a:ext uri="{FF2B5EF4-FFF2-40B4-BE49-F238E27FC236}">
                <a16:creationId xmlns:a16="http://schemas.microsoft.com/office/drawing/2014/main" id="{67B9168A-CFC6-7A48-A23C-7B9E63E21321}"/>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1" name="Grafik 20">
            <a:extLst>
              <a:ext uri="{FF2B5EF4-FFF2-40B4-BE49-F238E27FC236}">
                <a16:creationId xmlns:a16="http://schemas.microsoft.com/office/drawing/2014/main" id="{66989DA8-5097-1759-5A78-429D950FEB55}"/>
              </a:ext>
            </a:extLst>
          </p:cNvPr>
          <p:cNvPicPr>
            <a:picLocks noChangeAspect="1"/>
          </p:cNvPicPr>
          <p:nvPr userDrawn="1"/>
        </p:nvPicPr>
        <p:blipFill>
          <a:blip r:embed="rId3"/>
          <a:stretch>
            <a:fillRect/>
          </a:stretch>
        </p:blipFill>
        <p:spPr>
          <a:xfrm>
            <a:off x="174068" y="234857"/>
            <a:ext cx="864000" cy="731077"/>
          </a:xfrm>
          <a:prstGeom prst="rect">
            <a:avLst/>
          </a:prstGeom>
        </p:spPr>
      </p:pic>
      <p:sp>
        <p:nvSpPr>
          <p:cNvPr id="3" name="Datumsplatzhalter 18">
            <a:extLst>
              <a:ext uri="{FF2B5EF4-FFF2-40B4-BE49-F238E27FC236}">
                <a16:creationId xmlns:a16="http://schemas.microsoft.com/office/drawing/2014/main" id="{3C26F564-26CC-B382-4A2B-A1C8E64458C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27022059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amp; Bild/Diagramm/Tabelle...">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6762FC48-FD7D-5449-A95D-43FDF106AE52}"/>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CE96F660-DBD5-DE44-9A50-26C57122963A}"/>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D0C00531-FEDD-E74B-A04D-C9F2A05400F8}"/>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6" name="Foliennummernplatzhalter 20">
            <a:extLst>
              <a:ext uri="{FF2B5EF4-FFF2-40B4-BE49-F238E27FC236}">
                <a16:creationId xmlns:a16="http://schemas.microsoft.com/office/drawing/2014/main" id="{5F714830-EA3B-E541-95AC-B507F2E45BEC}"/>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20" name="Grafik 19">
            <a:extLst>
              <a:ext uri="{FF2B5EF4-FFF2-40B4-BE49-F238E27FC236}">
                <a16:creationId xmlns:a16="http://schemas.microsoft.com/office/drawing/2014/main" id="{F1E687E9-24B0-FF0E-65AE-BCA1A86E2939}"/>
              </a:ext>
            </a:extLst>
          </p:cNvPr>
          <p:cNvPicPr>
            <a:picLocks/>
          </p:cNvPicPr>
          <p:nvPr userDrawn="1"/>
        </p:nvPicPr>
        <p:blipFill>
          <a:blip r:embed="rId2"/>
          <a:stretch>
            <a:fillRect/>
          </a:stretch>
        </p:blipFill>
        <p:spPr>
          <a:xfrm>
            <a:off x="121429" y="260617"/>
            <a:ext cx="855317" cy="732691"/>
          </a:xfrm>
          <a:prstGeom prst="rect">
            <a:avLst/>
          </a:prstGeom>
        </p:spPr>
      </p:pic>
      <p:sp>
        <p:nvSpPr>
          <p:cNvPr id="5" name="Datumsplatzhalter 18">
            <a:extLst>
              <a:ext uri="{FF2B5EF4-FFF2-40B4-BE49-F238E27FC236}">
                <a16:creationId xmlns:a16="http://schemas.microsoft.com/office/drawing/2014/main" id="{9DF0741E-C8E0-3BD1-D94E-16A6A29EDC81}"/>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7683812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ext &amp; Schülerdokumen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29ADACF4-A42A-994A-910B-691FDD1EDE30}"/>
              </a:ext>
            </a:extLst>
          </p:cNvPr>
          <p:cNvSpPr>
            <a:spLocks noGrp="1"/>
          </p:cNvSpPr>
          <p:nvPr>
            <p:ph sz="half" idx="1" hasCustomPrompt="1"/>
          </p:nvPr>
        </p:nvSpPr>
        <p:spPr>
          <a:xfrm>
            <a:off x="1096423" y="1184109"/>
            <a:ext cx="3418427" cy="4992854"/>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p:txBody>
      </p:sp>
      <p:sp>
        <p:nvSpPr>
          <p:cNvPr id="4" name="Inhaltsplatzhalter 3">
            <a:extLst>
              <a:ext uri="{FF2B5EF4-FFF2-40B4-BE49-F238E27FC236}">
                <a16:creationId xmlns:a16="http://schemas.microsoft.com/office/drawing/2014/main" id="{2D5CF4B7-9E2E-CE4D-8FD1-27F8DAD3E8FD}"/>
              </a:ext>
            </a:extLst>
          </p:cNvPr>
          <p:cNvSpPr>
            <a:spLocks noGrp="1"/>
          </p:cNvSpPr>
          <p:nvPr>
            <p:ph sz="half" idx="2" hasCustomPrompt="1"/>
          </p:nvPr>
        </p:nvSpPr>
        <p:spPr>
          <a:xfrm>
            <a:off x="4629150" y="1184110"/>
            <a:ext cx="3476782" cy="4628827"/>
          </a:xfrm>
          <a:prstGeom prst="rect">
            <a:avLst/>
          </a:prstGeom>
        </p:spPr>
        <p:txBody>
          <a:bodyPr anchor="t"/>
          <a:lstStyle>
            <a:lvl1pPr>
              <a:defRPr sz="20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stStyle>
          <a:p>
            <a:pPr lvl="0"/>
            <a:r>
              <a:rPr lang="de-DE" dirty="0"/>
              <a:t>Erste Ebene</a:t>
            </a:r>
          </a:p>
          <a:p>
            <a:pPr lvl="1"/>
            <a:r>
              <a:rPr lang="de-DE" dirty="0"/>
              <a:t>Zweite Ebene</a:t>
            </a:r>
          </a:p>
          <a:p>
            <a:pPr lvl="2"/>
            <a:r>
              <a:rPr lang="de-DE" dirty="0"/>
              <a:t>Dritte Ebene</a:t>
            </a:r>
          </a:p>
          <a:p>
            <a:pPr lvl="0"/>
            <a:endParaRPr lang="de-DE" dirty="0"/>
          </a:p>
        </p:txBody>
      </p:sp>
      <p:cxnSp>
        <p:nvCxnSpPr>
          <p:cNvPr id="19" name="Gerade Verbindung 18">
            <a:extLst>
              <a:ext uri="{FF2B5EF4-FFF2-40B4-BE49-F238E27FC236}">
                <a16:creationId xmlns:a16="http://schemas.microsoft.com/office/drawing/2014/main" id="{B2988F85-4B9C-6D45-B14B-C09E6D6F3BA1}"/>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25" name="Textplatzhalter 24">
            <a:extLst>
              <a:ext uri="{FF2B5EF4-FFF2-40B4-BE49-F238E27FC236}">
                <a16:creationId xmlns:a16="http://schemas.microsoft.com/office/drawing/2014/main" id="{60380B33-E283-7C4E-B3BF-7BC0120F193A}"/>
              </a:ext>
            </a:extLst>
          </p:cNvPr>
          <p:cNvSpPr>
            <a:spLocks noGrp="1"/>
          </p:cNvSpPr>
          <p:nvPr>
            <p:ph type="body" sz="quarter" idx="10" hasCustomPrompt="1"/>
          </p:nvPr>
        </p:nvSpPr>
        <p:spPr>
          <a:xfrm>
            <a:off x="4629150" y="5895592"/>
            <a:ext cx="3476782" cy="328997"/>
          </a:xfrm>
          <a:prstGeom prst="rect">
            <a:avLst/>
          </a:prstGeom>
        </p:spPr>
        <p:txBody>
          <a:bodyPr>
            <a:noAutofit/>
          </a:bodyPr>
          <a:lstStyle>
            <a:lvl1pPr marL="0" indent="0" algn="ctr">
              <a:buNone/>
              <a:defRPr sz="1200" b="1">
                <a:latin typeface="Arial" panose="020B0604020202020204" pitchFamily="34" charset="0"/>
                <a:cs typeface="Arial" panose="020B0604020202020204" pitchFamily="34" charset="0"/>
              </a:defRPr>
            </a:lvl1pPr>
          </a:lstStyle>
          <a:p>
            <a:pPr lvl="0"/>
            <a:r>
              <a:rPr lang="de-DE" sz="1200" dirty="0"/>
              <a:t>Bild: Quelle</a:t>
            </a:r>
            <a:endParaRPr lang="de-DE" dirty="0"/>
          </a:p>
        </p:txBody>
      </p:sp>
      <p:sp>
        <p:nvSpPr>
          <p:cNvPr id="33" name="Titel 1">
            <a:extLst>
              <a:ext uri="{FF2B5EF4-FFF2-40B4-BE49-F238E27FC236}">
                <a16:creationId xmlns:a16="http://schemas.microsoft.com/office/drawing/2014/main" id="{4F14642F-7A54-EF43-B54C-FAE43A52A011}"/>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13" name="Rechteck 12">
            <a:extLst>
              <a:ext uri="{FF2B5EF4-FFF2-40B4-BE49-F238E27FC236}">
                <a16:creationId xmlns:a16="http://schemas.microsoft.com/office/drawing/2014/main" id="{1751AD8F-64F5-E847-9323-7E732DBAEAD9}"/>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AF266374-CE3B-A74C-AEE6-1B24B8B6B231}"/>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8EC4B4F5-DDCD-F64F-800F-894DA440B01B}"/>
              </a:ext>
            </a:extLst>
          </p:cNvPr>
          <p:cNvSpPr>
            <a:spLocks noGrp="1"/>
          </p:cNvSpPr>
          <p:nvPr>
            <p:ph type="dt" sz="half" idx="11"/>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7" name="Foliennummernplatzhalter 20">
            <a:extLst>
              <a:ext uri="{FF2B5EF4-FFF2-40B4-BE49-F238E27FC236}">
                <a16:creationId xmlns:a16="http://schemas.microsoft.com/office/drawing/2014/main" id="{9E9145D7-5D02-8D45-A824-5052E2398BC4}"/>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2" name="Grafik 11">
            <a:extLst>
              <a:ext uri="{FF2B5EF4-FFF2-40B4-BE49-F238E27FC236}">
                <a16:creationId xmlns:a16="http://schemas.microsoft.com/office/drawing/2014/main" id="{962A6D5C-B5DF-BBFE-11D5-D22B42789A64}"/>
              </a:ext>
            </a:extLst>
          </p:cNvPr>
          <p:cNvPicPr>
            <a:picLocks/>
          </p:cNvPicPr>
          <p:nvPr userDrawn="1"/>
        </p:nvPicPr>
        <p:blipFill>
          <a:blip r:embed="rId2"/>
          <a:stretch>
            <a:fillRect/>
          </a:stretch>
        </p:blipFill>
        <p:spPr>
          <a:xfrm>
            <a:off x="121429" y="260617"/>
            <a:ext cx="855317" cy="732691"/>
          </a:xfrm>
          <a:prstGeom prst="rect">
            <a:avLst/>
          </a:prstGeom>
        </p:spPr>
      </p:pic>
      <p:sp>
        <p:nvSpPr>
          <p:cNvPr id="5" name="Datumsplatzhalter 18">
            <a:extLst>
              <a:ext uri="{FF2B5EF4-FFF2-40B4-BE49-F238E27FC236}">
                <a16:creationId xmlns:a16="http://schemas.microsoft.com/office/drawing/2014/main" id="{C6F8F788-3496-68B9-1ED3-FD78A63CD735}"/>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8203431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folie ohne Bi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E70870D-8B72-B344-A348-AF94320F7375}"/>
              </a:ext>
            </a:extLst>
          </p:cNvPr>
          <p:cNvSpPr>
            <a:spLocks noGrp="1"/>
          </p:cNvSpPr>
          <p:nvPr>
            <p:ph type="ctrTitle"/>
          </p:nvPr>
        </p:nvSpPr>
        <p:spPr>
          <a:xfrm>
            <a:off x="1143000" y="1534179"/>
            <a:ext cx="6858000" cy="1975784"/>
          </a:xfrm>
          <a:prstGeom prst="rect">
            <a:avLst/>
          </a:prstGeom>
        </p:spPr>
        <p:txBody>
          <a:bodyPr anchor="b">
            <a:normAutofit/>
          </a:bodyPr>
          <a:lstStyle>
            <a:lvl1pPr algn="ctr">
              <a:defRPr sz="4000" b="1">
                <a:latin typeface="Arial" panose="020B0604020202020204" pitchFamily="34" charset="0"/>
                <a:cs typeface="Arial" panose="020B0604020202020204" pitchFamily="34" charset="0"/>
              </a:defRPr>
            </a:lvl1pPr>
          </a:lstStyle>
          <a:p>
            <a:r>
              <a:rPr lang="de-DE" dirty="0"/>
              <a:t>Mastertitelformat bearbeiten</a:t>
            </a:r>
          </a:p>
        </p:txBody>
      </p:sp>
      <p:sp>
        <p:nvSpPr>
          <p:cNvPr id="3" name="Untertitel 2">
            <a:extLst>
              <a:ext uri="{FF2B5EF4-FFF2-40B4-BE49-F238E27FC236}">
                <a16:creationId xmlns:a16="http://schemas.microsoft.com/office/drawing/2014/main" id="{B3E8FEC9-EC93-9C4C-9C18-27444ECE3F3A}"/>
              </a:ext>
            </a:extLst>
          </p:cNvPr>
          <p:cNvSpPr>
            <a:spLocks noGrp="1"/>
          </p:cNvSpPr>
          <p:nvPr>
            <p:ph type="subTitle" idx="1" hasCustomPrompt="1"/>
          </p:nvPr>
        </p:nvSpPr>
        <p:spPr>
          <a:xfrm>
            <a:off x="1143000" y="3602039"/>
            <a:ext cx="6858000" cy="626288"/>
          </a:xfrm>
          <a:prstGeom prst="rect">
            <a:avLst/>
          </a:prstGeom>
        </p:spPr>
        <p:txBody>
          <a:bodyPr>
            <a:noAutofit/>
          </a:bodyPr>
          <a:lstStyle>
            <a:lvl1pPr marL="0" marR="0" indent="0" algn="ctr" defTabSz="914400" rtl="0" eaLnBrk="1" fontAlgn="auto" latinLnBrk="0" hangingPunct="1">
              <a:lnSpc>
                <a:spcPct val="150000"/>
              </a:lnSpc>
              <a:spcBef>
                <a:spcPts val="1000"/>
              </a:spcBef>
              <a:spcAft>
                <a:spcPts val="0"/>
              </a:spcAft>
              <a:buClrTx/>
              <a:buSzTx/>
              <a:buFont typeface="Arial" panose="020B0604020202020204" pitchFamily="34" charset="0"/>
              <a:buNone/>
              <a:tabLst/>
              <a:defRPr sz="28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 1</a:t>
            </a:r>
          </a:p>
        </p:txBody>
      </p:sp>
      <p:sp>
        <p:nvSpPr>
          <p:cNvPr id="19" name="Textplatzhalter 2">
            <a:extLst>
              <a:ext uri="{FF2B5EF4-FFF2-40B4-BE49-F238E27FC236}">
                <a16:creationId xmlns:a16="http://schemas.microsoft.com/office/drawing/2014/main" id="{D4F97576-CF87-FB43-AD75-9CD188C5704D}"/>
              </a:ext>
            </a:extLst>
          </p:cNvPr>
          <p:cNvSpPr>
            <a:spLocks noGrp="1"/>
          </p:cNvSpPr>
          <p:nvPr>
            <p:ph type="body" idx="10" hasCustomPrompt="1"/>
          </p:nvPr>
        </p:nvSpPr>
        <p:spPr>
          <a:xfrm>
            <a:off x="1143000" y="4321846"/>
            <a:ext cx="6858000" cy="1179692"/>
          </a:xfrm>
          <a:prstGeom prst="rect">
            <a:avLst/>
          </a:prstGeom>
        </p:spPr>
        <p:txBody>
          <a:bodyPr>
            <a:normAutofit/>
          </a:bodyPr>
          <a:lstStyle>
            <a:lvl1pPr marL="0" indent="0" algn="ctr">
              <a:buNone/>
              <a:defRPr sz="2000">
                <a:solidFill>
                  <a:schemeClr val="tx1"/>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dirty="0"/>
              <a:t>Master-Untertitel 2</a:t>
            </a:r>
          </a:p>
        </p:txBody>
      </p:sp>
      <p:cxnSp>
        <p:nvCxnSpPr>
          <p:cNvPr id="18" name="Gerade Verbindung 17">
            <a:extLst>
              <a:ext uri="{FF2B5EF4-FFF2-40B4-BE49-F238E27FC236}">
                <a16:creationId xmlns:a16="http://schemas.microsoft.com/office/drawing/2014/main" id="{D12FD106-4C81-5447-A14E-1A71B4162FDE}"/>
              </a:ext>
            </a:extLst>
          </p:cNvPr>
          <p:cNvCxnSpPr>
            <a:cxnSpLocks/>
          </p:cNvCxnSpPr>
          <p:nvPr userDrawn="1"/>
        </p:nvCxnSpPr>
        <p:spPr>
          <a:xfrm>
            <a:off x="145465" y="5881034"/>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cxnSp>
        <p:nvCxnSpPr>
          <p:cNvPr id="21" name="Gerade Verbindung 20">
            <a:extLst>
              <a:ext uri="{FF2B5EF4-FFF2-40B4-BE49-F238E27FC236}">
                <a16:creationId xmlns:a16="http://schemas.microsoft.com/office/drawing/2014/main" id="{6E7B7BCE-3948-0141-9D81-CF74D90E81E0}"/>
              </a:ext>
            </a:extLst>
          </p:cNvPr>
          <p:cNvCxnSpPr>
            <a:cxnSpLocks/>
          </p:cNvCxnSpPr>
          <p:nvPr userDrawn="1"/>
        </p:nvCxnSpPr>
        <p:spPr>
          <a:xfrm>
            <a:off x="145465" y="3550359"/>
            <a:ext cx="8904035"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4" name="Grafik 13">
            <a:extLst>
              <a:ext uri="{FF2B5EF4-FFF2-40B4-BE49-F238E27FC236}">
                <a16:creationId xmlns:a16="http://schemas.microsoft.com/office/drawing/2014/main" id="{8DFD1FBA-B7BF-034E-943A-600C94B9C148}"/>
              </a:ext>
            </a:extLst>
          </p:cNvPr>
          <p:cNvPicPr>
            <a:picLocks/>
          </p:cNvPicPr>
          <p:nvPr userDrawn="1"/>
        </p:nvPicPr>
        <p:blipFill>
          <a:blip r:embed="rId2"/>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F1A672F9-FC77-7B48-A4D6-AC30D8B63823}"/>
              </a:ext>
            </a:extLst>
          </p:cNvPr>
          <p:cNvPicPr>
            <a:picLocks/>
          </p:cNvPicPr>
          <p:nvPr userDrawn="1"/>
        </p:nvPicPr>
        <p:blipFill>
          <a:blip r:embed="rId3"/>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7922DC20-5985-454D-93B8-5EE986B8B968}"/>
              </a:ext>
            </a:extLst>
          </p:cNvPr>
          <p:cNvPicPr>
            <a:picLocks/>
          </p:cNvPicPr>
          <p:nvPr userDrawn="1"/>
        </p:nvPicPr>
        <p:blipFill>
          <a:blip r:embed="rId4"/>
          <a:stretch>
            <a:fillRect/>
          </a:stretch>
        </p:blipFill>
        <p:spPr>
          <a:xfrm>
            <a:off x="2077423" y="6067333"/>
            <a:ext cx="1398783" cy="278170"/>
          </a:xfrm>
          <a:prstGeom prst="rect">
            <a:avLst/>
          </a:prstGeom>
        </p:spPr>
      </p:pic>
      <p:pic>
        <p:nvPicPr>
          <p:cNvPr id="25" name="Grafik 24">
            <a:extLst>
              <a:ext uri="{FF2B5EF4-FFF2-40B4-BE49-F238E27FC236}">
                <a16:creationId xmlns:a16="http://schemas.microsoft.com/office/drawing/2014/main" id="{5F281E04-2D93-DB44-861D-76724915DB04}"/>
              </a:ext>
            </a:extLst>
          </p:cNvPr>
          <p:cNvPicPr>
            <a:picLocks/>
          </p:cNvPicPr>
          <p:nvPr userDrawn="1"/>
        </p:nvPicPr>
        <p:blipFill>
          <a:blip r:embed="rId5"/>
          <a:stretch>
            <a:fillRect/>
          </a:stretch>
        </p:blipFill>
        <p:spPr>
          <a:xfrm>
            <a:off x="3670373" y="6075833"/>
            <a:ext cx="2076231" cy="243041"/>
          </a:xfrm>
          <a:prstGeom prst="rect">
            <a:avLst/>
          </a:prstGeom>
        </p:spPr>
      </p:pic>
      <p:pic>
        <p:nvPicPr>
          <p:cNvPr id="26" name="Grafik 25">
            <a:extLst>
              <a:ext uri="{FF2B5EF4-FFF2-40B4-BE49-F238E27FC236}">
                <a16:creationId xmlns:a16="http://schemas.microsoft.com/office/drawing/2014/main" id="{8F47D03B-D24F-3C47-A71F-6B60410567D6}"/>
              </a:ext>
            </a:extLst>
          </p:cNvPr>
          <p:cNvPicPr>
            <a:picLocks/>
          </p:cNvPicPr>
          <p:nvPr userDrawn="1"/>
        </p:nvPicPr>
        <p:blipFill>
          <a:blip r:embed="rId6"/>
          <a:stretch>
            <a:fillRect/>
          </a:stretch>
        </p:blipFill>
        <p:spPr>
          <a:xfrm>
            <a:off x="5940771" y="6049009"/>
            <a:ext cx="1332960" cy="353896"/>
          </a:xfrm>
          <a:prstGeom prst="rect">
            <a:avLst/>
          </a:prstGeom>
        </p:spPr>
      </p:pic>
      <p:pic>
        <p:nvPicPr>
          <p:cNvPr id="15" name="Grafik 14">
            <a:extLst>
              <a:ext uri="{FF2B5EF4-FFF2-40B4-BE49-F238E27FC236}">
                <a16:creationId xmlns:a16="http://schemas.microsoft.com/office/drawing/2014/main" id="{693FEAEE-6B37-CE2A-74D3-B4F91BC9BA02}"/>
              </a:ext>
            </a:extLst>
          </p:cNvPr>
          <p:cNvPicPr>
            <a:picLocks noChangeAspect="1"/>
          </p:cNvPicPr>
          <p:nvPr userDrawn="1"/>
        </p:nvPicPr>
        <p:blipFill>
          <a:blip r:embed="rId7"/>
          <a:stretch>
            <a:fillRect/>
          </a:stretch>
        </p:blipFill>
        <p:spPr>
          <a:xfrm>
            <a:off x="187470" y="237721"/>
            <a:ext cx="2610654" cy="994776"/>
          </a:xfrm>
          <a:prstGeom prst="rect">
            <a:avLst/>
          </a:prstGeom>
        </p:spPr>
      </p:pic>
    </p:spTree>
    <p:extLst>
      <p:ext uri="{BB962C8B-B14F-4D97-AF65-F5344CB8AC3E}">
        <p14:creationId xmlns:p14="http://schemas.microsoft.com/office/powerpoint/2010/main" val="39295117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Schlussfolie">
    <p:spTree>
      <p:nvGrpSpPr>
        <p:cNvPr id="1" name=""/>
        <p:cNvGrpSpPr/>
        <p:nvPr/>
      </p:nvGrpSpPr>
      <p:grpSpPr>
        <a:xfrm>
          <a:off x="0" y="0"/>
          <a:ext cx="0" cy="0"/>
          <a:chOff x="0" y="0"/>
          <a:chExt cx="0" cy="0"/>
        </a:xfrm>
      </p:grpSpPr>
      <p:sp>
        <p:nvSpPr>
          <p:cNvPr id="14" name="Abgerundete rechteckige Legende 13">
            <a:extLst>
              <a:ext uri="{FF2B5EF4-FFF2-40B4-BE49-F238E27FC236}">
                <a16:creationId xmlns:a16="http://schemas.microsoft.com/office/drawing/2014/main" id="{79FA3857-A6E0-D74B-B732-AF02A66B8633}"/>
              </a:ext>
            </a:extLst>
          </p:cNvPr>
          <p:cNvSpPr/>
          <p:nvPr userDrawn="1"/>
        </p:nvSpPr>
        <p:spPr>
          <a:xfrm>
            <a:off x="1080655" y="696190"/>
            <a:ext cx="4491875" cy="1682465"/>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cxnSp>
        <p:nvCxnSpPr>
          <p:cNvPr id="20" name="Gerade Verbindung 19">
            <a:extLst>
              <a:ext uri="{FF2B5EF4-FFF2-40B4-BE49-F238E27FC236}">
                <a16:creationId xmlns:a16="http://schemas.microsoft.com/office/drawing/2014/main" id="{D9CCE579-6D50-F747-9F5F-C629FFB02955}"/>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11" name="Grafik 10">
            <a:extLst>
              <a:ext uri="{FF2B5EF4-FFF2-40B4-BE49-F238E27FC236}">
                <a16:creationId xmlns:a16="http://schemas.microsoft.com/office/drawing/2014/main" id="{A2424DE8-144D-9C43-9F4A-384236884D85}"/>
              </a:ext>
            </a:extLst>
          </p:cNvPr>
          <p:cNvPicPr>
            <a:picLocks/>
          </p:cNvPicPr>
          <p:nvPr userDrawn="1"/>
        </p:nvPicPr>
        <p:blipFill>
          <a:blip r:embed="rId2"/>
          <a:stretch>
            <a:fillRect/>
          </a:stretch>
        </p:blipFill>
        <p:spPr>
          <a:xfrm>
            <a:off x="7467899" y="6052711"/>
            <a:ext cx="1530435" cy="338587"/>
          </a:xfrm>
          <a:prstGeom prst="rect">
            <a:avLst/>
          </a:prstGeom>
        </p:spPr>
      </p:pic>
      <p:pic>
        <p:nvPicPr>
          <p:cNvPr id="12" name="Grafik 11">
            <a:extLst>
              <a:ext uri="{FF2B5EF4-FFF2-40B4-BE49-F238E27FC236}">
                <a16:creationId xmlns:a16="http://schemas.microsoft.com/office/drawing/2014/main" id="{5DA9A059-C525-2544-A9FE-6B941A579399}"/>
              </a:ext>
            </a:extLst>
          </p:cNvPr>
          <p:cNvPicPr>
            <a:picLocks/>
          </p:cNvPicPr>
          <p:nvPr userDrawn="1"/>
        </p:nvPicPr>
        <p:blipFill>
          <a:blip r:embed="rId3"/>
          <a:stretch>
            <a:fillRect/>
          </a:stretch>
        </p:blipFill>
        <p:spPr>
          <a:xfrm>
            <a:off x="152602" y="6049009"/>
            <a:ext cx="1730654" cy="353896"/>
          </a:xfrm>
          <a:prstGeom prst="rect">
            <a:avLst/>
          </a:prstGeom>
        </p:spPr>
      </p:pic>
      <p:pic>
        <p:nvPicPr>
          <p:cNvPr id="13" name="Grafik 12">
            <a:extLst>
              <a:ext uri="{FF2B5EF4-FFF2-40B4-BE49-F238E27FC236}">
                <a16:creationId xmlns:a16="http://schemas.microsoft.com/office/drawing/2014/main" id="{515EC80C-C121-DB4B-A740-BB3DE7324D35}"/>
              </a:ext>
            </a:extLst>
          </p:cNvPr>
          <p:cNvPicPr>
            <a:picLocks/>
          </p:cNvPicPr>
          <p:nvPr userDrawn="1"/>
        </p:nvPicPr>
        <p:blipFill>
          <a:blip r:embed="rId4"/>
          <a:stretch>
            <a:fillRect/>
          </a:stretch>
        </p:blipFill>
        <p:spPr>
          <a:xfrm>
            <a:off x="2077423" y="6067333"/>
            <a:ext cx="1398783" cy="278170"/>
          </a:xfrm>
          <a:prstGeom prst="rect">
            <a:avLst/>
          </a:prstGeom>
        </p:spPr>
      </p:pic>
      <p:pic>
        <p:nvPicPr>
          <p:cNvPr id="21" name="Grafik 20">
            <a:extLst>
              <a:ext uri="{FF2B5EF4-FFF2-40B4-BE49-F238E27FC236}">
                <a16:creationId xmlns:a16="http://schemas.microsoft.com/office/drawing/2014/main" id="{36C1D0F9-7922-0F43-883B-97C01B0C4D99}"/>
              </a:ext>
            </a:extLst>
          </p:cNvPr>
          <p:cNvPicPr>
            <a:picLocks/>
          </p:cNvPicPr>
          <p:nvPr userDrawn="1"/>
        </p:nvPicPr>
        <p:blipFill>
          <a:blip r:embed="rId5"/>
          <a:stretch>
            <a:fillRect/>
          </a:stretch>
        </p:blipFill>
        <p:spPr>
          <a:xfrm>
            <a:off x="3670373" y="6075833"/>
            <a:ext cx="2076231" cy="243041"/>
          </a:xfrm>
          <a:prstGeom prst="rect">
            <a:avLst/>
          </a:prstGeom>
        </p:spPr>
      </p:pic>
      <p:pic>
        <p:nvPicPr>
          <p:cNvPr id="22" name="Grafik 21">
            <a:extLst>
              <a:ext uri="{FF2B5EF4-FFF2-40B4-BE49-F238E27FC236}">
                <a16:creationId xmlns:a16="http://schemas.microsoft.com/office/drawing/2014/main" id="{4121163C-BBCF-7F40-A9A6-5C0772D1BA28}"/>
              </a:ext>
            </a:extLst>
          </p:cNvPr>
          <p:cNvPicPr>
            <a:picLocks/>
          </p:cNvPicPr>
          <p:nvPr userDrawn="1"/>
        </p:nvPicPr>
        <p:blipFill>
          <a:blip r:embed="rId6"/>
          <a:stretch>
            <a:fillRect/>
          </a:stretch>
        </p:blipFill>
        <p:spPr>
          <a:xfrm>
            <a:off x="5940771" y="6049009"/>
            <a:ext cx="1332960" cy="353896"/>
          </a:xfrm>
          <a:prstGeom prst="rect">
            <a:avLst/>
          </a:prstGeom>
        </p:spPr>
      </p:pic>
      <p:sp>
        <p:nvSpPr>
          <p:cNvPr id="2" name="Textfeld 1">
            <a:extLst>
              <a:ext uri="{FF2B5EF4-FFF2-40B4-BE49-F238E27FC236}">
                <a16:creationId xmlns:a16="http://schemas.microsoft.com/office/drawing/2014/main" id="{63081271-CA52-A14D-AB75-C8D92DA489DE}"/>
              </a:ext>
            </a:extLst>
          </p:cNvPr>
          <p:cNvSpPr txBox="1"/>
          <p:nvPr userDrawn="1"/>
        </p:nvSpPr>
        <p:spPr>
          <a:xfrm>
            <a:off x="1083037" y="1008722"/>
            <a:ext cx="4491875"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Vielen Dank für</a:t>
            </a:r>
            <a:br>
              <a:rPr lang="de-DE" sz="3000" b="1" dirty="0">
                <a:latin typeface="Arial" panose="020B0604020202020204" pitchFamily="34" charset="0"/>
                <a:cs typeface="Arial" panose="020B0604020202020204" pitchFamily="34" charset="0"/>
              </a:rPr>
            </a:br>
            <a:r>
              <a:rPr lang="de-DE" sz="3000" b="1" dirty="0">
                <a:latin typeface="Arial" panose="020B0604020202020204" pitchFamily="34" charset="0"/>
                <a:cs typeface="Arial" panose="020B0604020202020204" pitchFamily="34" charset="0"/>
              </a:rPr>
              <a:t>Ihre Aufmerksamkeit!</a:t>
            </a:r>
          </a:p>
        </p:txBody>
      </p:sp>
      <p:pic>
        <p:nvPicPr>
          <p:cNvPr id="16" name="Grafik 15">
            <a:extLst>
              <a:ext uri="{FF2B5EF4-FFF2-40B4-BE49-F238E27FC236}">
                <a16:creationId xmlns:a16="http://schemas.microsoft.com/office/drawing/2014/main" id="{272135E0-5499-62F1-4071-402B17708C75}"/>
              </a:ext>
            </a:extLst>
          </p:cNvPr>
          <p:cNvPicPr>
            <a:picLocks/>
          </p:cNvPicPr>
          <p:nvPr userDrawn="1"/>
        </p:nvPicPr>
        <p:blipFill>
          <a:blip r:embed="rId7"/>
          <a:stretch>
            <a:fillRect/>
          </a:stretch>
        </p:blipFill>
        <p:spPr>
          <a:xfrm>
            <a:off x="4689083" y="1641402"/>
            <a:ext cx="3704400" cy="3873573"/>
          </a:xfrm>
          <a:prstGeom prst="rect">
            <a:avLst/>
          </a:prstGeom>
        </p:spPr>
      </p:pic>
    </p:spTree>
    <p:extLst>
      <p:ext uri="{BB962C8B-B14F-4D97-AF65-F5344CB8AC3E}">
        <p14:creationId xmlns:p14="http://schemas.microsoft.com/office/powerpoint/2010/main" val="41729861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Socialmediakanäle">
    <p:spTree>
      <p:nvGrpSpPr>
        <p:cNvPr id="1" name=""/>
        <p:cNvGrpSpPr/>
        <p:nvPr/>
      </p:nvGrpSpPr>
      <p:grpSpPr>
        <a:xfrm>
          <a:off x="0" y="0"/>
          <a:ext cx="0" cy="0"/>
          <a:chOff x="0" y="0"/>
          <a:chExt cx="0" cy="0"/>
        </a:xfrm>
      </p:grpSpPr>
      <p:sp>
        <p:nvSpPr>
          <p:cNvPr id="3" name="Rechteck 2">
            <a:extLst>
              <a:ext uri="{FF2B5EF4-FFF2-40B4-BE49-F238E27FC236}">
                <a16:creationId xmlns:a16="http://schemas.microsoft.com/office/drawing/2014/main" id="{05B420EF-13F9-05EB-0293-69864B19DFD4}"/>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Abgerundete rechteckige Legende 3">
            <a:extLst>
              <a:ext uri="{FF2B5EF4-FFF2-40B4-BE49-F238E27FC236}">
                <a16:creationId xmlns:a16="http://schemas.microsoft.com/office/drawing/2014/main" id="{5022DA13-07BD-DCB4-26BD-B2C9A333C4EC}"/>
              </a:ext>
            </a:extLst>
          </p:cNvPr>
          <p:cNvSpPr/>
          <p:nvPr userDrawn="1"/>
        </p:nvSpPr>
        <p:spPr>
          <a:xfrm flipH="1">
            <a:off x="600101" y="448207"/>
            <a:ext cx="3793482" cy="1914264"/>
          </a:xfrm>
          <a:prstGeom prst="wedgeRoundRectCallout">
            <a:avLst>
              <a:gd name="adj1" fmla="val 9611"/>
              <a:gd name="adj2" fmla="val 66154"/>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5" name="Textfeld 4">
            <a:extLst>
              <a:ext uri="{FF2B5EF4-FFF2-40B4-BE49-F238E27FC236}">
                <a16:creationId xmlns:a16="http://schemas.microsoft.com/office/drawing/2014/main" id="{1C9E57CB-510A-ED7E-4C17-B7A780238CB0}"/>
              </a:ext>
            </a:extLst>
          </p:cNvPr>
          <p:cNvSpPr txBox="1"/>
          <p:nvPr userDrawn="1"/>
        </p:nvSpPr>
        <p:spPr>
          <a:xfrm>
            <a:off x="543987" y="754739"/>
            <a:ext cx="3928954" cy="1261884"/>
          </a:xfrm>
          <a:prstGeom prst="rect">
            <a:avLst/>
          </a:prstGeom>
          <a:noFill/>
        </p:spPr>
        <p:txBody>
          <a:bodyPr wrap="square" rtlCol="0">
            <a:spAutoFit/>
          </a:bodyPr>
          <a:lstStyle/>
          <a:p>
            <a:pPr algn="ctr">
              <a:lnSpc>
                <a:spcPct val="100000"/>
              </a:lnSpc>
            </a:pPr>
            <a:r>
              <a:rPr lang="de-DE" sz="2800" b="1" dirty="0">
                <a:latin typeface="Calibri" panose="020F0502020204030204" pitchFamily="34" charset="0"/>
                <a:cs typeface="Calibri" panose="020F0502020204030204" pitchFamily="34" charset="0"/>
              </a:rPr>
              <a:t>PIKAS</a:t>
            </a:r>
            <a:r>
              <a:rPr lang="de-DE" sz="2400" b="1" dirty="0">
                <a:latin typeface="Arial" panose="020B0604020202020204" pitchFamily="34" charset="0"/>
                <a:cs typeface="Arial" panose="020B0604020202020204" pitchFamily="34" charset="0"/>
              </a:rPr>
              <a:t> gibt es auch </a:t>
            </a:r>
          </a:p>
          <a:p>
            <a:pPr algn="ctr">
              <a:lnSpc>
                <a:spcPct val="100000"/>
              </a:lnSpc>
            </a:pPr>
            <a:r>
              <a:rPr lang="de-DE" sz="2400" b="1" dirty="0">
                <a:latin typeface="Arial" panose="020B0604020202020204" pitchFamily="34" charset="0"/>
                <a:cs typeface="Arial" panose="020B0604020202020204" pitchFamily="34" charset="0"/>
              </a:rPr>
              <a:t>auf YouTube, Instagram und Facebook!</a:t>
            </a:r>
          </a:p>
        </p:txBody>
      </p:sp>
      <p:pic>
        <p:nvPicPr>
          <p:cNvPr id="7" name="Grafik 6">
            <a:extLst>
              <a:ext uri="{FF2B5EF4-FFF2-40B4-BE49-F238E27FC236}">
                <a16:creationId xmlns:a16="http://schemas.microsoft.com/office/drawing/2014/main" id="{D591C6C2-4E82-6AFB-B595-9547DC9E522F}"/>
              </a:ext>
            </a:extLst>
          </p:cNvPr>
          <p:cNvPicPr>
            <a:picLocks noChangeAspect="1"/>
          </p:cNvPicPr>
          <p:nvPr userDrawn="1"/>
        </p:nvPicPr>
        <p:blipFill>
          <a:blip r:embed="rId2"/>
          <a:stretch>
            <a:fillRect/>
          </a:stretch>
        </p:blipFill>
        <p:spPr>
          <a:xfrm flipH="1">
            <a:off x="415586" y="2183747"/>
            <a:ext cx="4800134" cy="4099493"/>
          </a:xfrm>
          <a:prstGeom prst="rect">
            <a:avLst/>
          </a:prstGeom>
        </p:spPr>
      </p:pic>
      <p:pic>
        <p:nvPicPr>
          <p:cNvPr id="11" name="Grafik 10">
            <a:extLst>
              <a:ext uri="{FF2B5EF4-FFF2-40B4-BE49-F238E27FC236}">
                <a16:creationId xmlns:a16="http://schemas.microsoft.com/office/drawing/2014/main" id="{AFEEB950-2AAC-A4E5-D5B6-748528247218}"/>
              </a:ext>
            </a:extLst>
          </p:cNvPr>
          <p:cNvPicPr>
            <a:picLocks noChangeAspect="1"/>
          </p:cNvPicPr>
          <p:nvPr userDrawn="1"/>
        </p:nvPicPr>
        <p:blipFill>
          <a:blip r:embed="rId3"/>
          <a:stretch>
            <a:fillRect/>
          </a:stretch>
        </p:blipFill>
        <p:spPr>
          <a:xfrm>
            <a:off x="5835061" y="4376825"/>
            <a:ext cx="749300" cy="749300"/>
          </a:xfrm>
          <a:prstGeom prst="rect">
            <a:avLst/>
          </a:prstGeom>
        </p:spPr>
      </p:pic>
      <p:pic>
        <p:nvPicPr>
          <p:cNvPr id="13" name="Grafik 12">
            <a:extLst>
              <a:ext uri="{FF2B5EF4-FFF2-40B4-BE49-F238E27FC236}">
                <a16:creationId xmlns:a16="http://schemas.microsoft.com/office/drawing/2014/main" id="{E02F33C2-8C3C-4052-0AEF-4D04D74021F8}"/>
              </a:ext>
            </a:extLst>
          </p:cNvPr>
          <p:cNvPicPr>
            <a:picLocks noChangeAspect="1"/>
          </p:cNvPicPr>
          <p:nvPr userDrawn="1"/>
        </p:nvPicPr>
        <p:blipFill>
          <a:blip r:embed="rId4"/>
          <a:stretch>
            <a:fillRect/>
          </a:stretch>
        </p:blipFill>
        <p:spPr>
          <a:xfrm>
            <a:off x="5779484" y="2701061"/>
            <a:ext cx="762000" cy="762000"/>
          </a:xfrm>
          <a:prstGeom prst="rect">
            <a:avLst/>
          </a:prstGeom>
        </p:spPr>
      </p:pic>
      <p:pic>
        <p:nvPicPr>
          <p:cNvPr id="15" name="Grafik 14">
            <a:extLst>
              <a:ext uri="{FF2B5EF4-FFF2-40B4-BE49-F238E27FC236}">
                <a16:creationId xmlns:a16="http://schemas.microsoft.com/office/drawing/2014/main" id="{1EC80648-8592-FED7-3CF3-9EE4297C47F9}"/>
              </a:ext>
            </a:extLst>
          </p:cNvPr>
          <p:cNvPicPr>
            <a:picLocks noChangeAspect="1"/>
          </p:cNvPicPr>
          <p:nvPr userDrawn="1"/>
        </p:nvPicPr>
        <p:blipFill>
          <a:blip r:embed="rId5"/>
          <a:stretch>
            <a:fillRect/>
          </a:stretch>
        </p:blipFill>
        <p:spPr>
          <a:xfrm>
            <a:off x="5684234" y="1023344"/>
            <a:ext cx="952500" cy="698500"/>
          </a:xfrm>
          <a:prstGeom prst="rect">
            <a:avLst/>
          </a:prstGeom>
        </p:spPr>
      </p:pic>
      <p:pic>
        <p:nvPicPr>
          <p:cNvPr id="17" name="Grafik 16">
            <a:extLst>
              <a:ext uri="{FF2B5EF4-FFF2-40B4-BE49-F238E27FC236}">
                <a16:creationId xmlns:a16="http://schemas.microsoft.com/office/drawing/2014/main" id="{9A037381-BDCA-7DE6-7986-66ABA06AFF8A}"/>
              </a:ext>
            </a:extLst>
          </p:cNvPr>
          <p:cNvPicPr>
            <a:picLocks noChangeAspect="1"/>
          </p:cNvPicPr>
          <p:nvPr userDrawn="1"/>
        </p:nvPicPr>
        <p:blipFill>
          <a:blip r:embed="rId6"/>
          <a:stretch>
            <a:fillRect/>
          </a:stretch>
        </p:blipFill>
        <p:spPr>
          <a:xfrm>
            <a:off x="7019638" y="4233494"/>
            <a:ext cx="1440000" cy="1440000"/>
          </a:xfrm>
          <a:prstGeom prst="rect">
            <a:avLst/>
          </a:prstGeom>
        </p:spPr>
      </p:pic>
      <p:pic>
        <p:nvPicPr>
          <p:cNvPr id="19" name="Grafik 18">
            <a:extLst>
              <a:ext uri="{FF2B5EF4-FFF2-40B4-BE49-F238E27FC236}">
                <a16:creationId xmlns:a16="http://schemas.microsoft.com/office/drawing/2014/main" id="{F8046A04-EF25-26EE-EF37-7AACEFFA93A9}"/>
              </a:ext>
            </a:extLst>
          </p:cNvPr>
          <p:cNvPicPr>
            <a:picLocks noChangeAspect="1"/>
          </p:cNvPicPr>
          <p:nvPr userDrawn="1"/>
        </p:nvPicPr>
        <p:blipFill>
          <a:blip r:embed="rId7"/>
          <a:stretch>
            <a:fillRect/>
          </a:stretch>
        </p:blipFill>
        <p:spPr>
          <a:xfrm>
            <a:off x="6976847" y="801451"/>
            <a:ext cx="1440000" cy="1440000"/>
          </a:xfrm>
          <a:prstGeom prst="rect">
            <a:avLst/>
          </a:prstGeom>
        </p:spPr>
      </p:pic>
      <p:pic>
        <p:nvPicPr>
          <p:cNvPr id="21" name="Grafik 20">
            <a:extLst>
              <a:ext uri="{FF2B5EF4-FFF2-40B4-BE49-F238E27FC236}">
                <a16:creationId xmlns:a16="http://schemas.microsoft.com/office/drawing/2014/main" id="{38CC1568-95CC-A1C0-009E-67A48F8A1A92}"/>
              </a:ext>
            </a:extLst>
          </p:cNvPr>
          <p:cNvPicPr>
            <a:picLocks noChangeAspect="1"/>
          </p:cNvPicPr>
          <p:nvPr userDrawn="1"/>
        </p:nvPicPr>
        <p:blipFill>
          <a:blip r:embed="rId8"/>
          <a:stretch>
            <a:fillRect/>
          </a:stretch>
        </p:blipFill>
        <p:spPr>
          <a:xfrm>
            <a:off x="6976847" y="2512879"/>
            <a:ext cx="1440000" cy="1440000"/>
          </a:xfrm>
          <a:prstGeom prst="rect">
            <a:avLst/>
          </a:prstGeom>
        </p:spPr>
      </p:pic>
      <p:sp>
        <p:nvSpPr>
          <p:cNvPr id="2" name="Textfeld 1">
            <a:extLst>
              <a:ext uri="{FF2B5EF4-FFF2-40B4-BE49-F238E27FC236}">
                <a16:creationId xmlns:a16="http://schemas.microsoft.com/office/drawing/2014/main" id="{4D179E90-EB61-A997-D9F7-AE3B3BBEDC19}"/>
              </a:ext>
            </a:extLst>
          </p:cNvPr>
          <p:cNvSpPr txBox="1"/>
          <p:nvPr userDrawn="1"/>
        </p:nvSpPr>
        <p:spPr>
          <a:xfrm>
            <a:off x="5489711" y="5172098"/>
            <a:ext cx="144000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PIKASdzlm</a:t>
            </a:r>
            <a:endParaRPr lang="de-DE" sz="1600" b="0" i="1" dirty="0">
              <a:solidFill>
                <a:schemeClr val="tx1"/>
              </a:solidFill>
              <a:latin typeface="Calibri" panose="020F0502020204030204" pitchFamily="34" charset="0"/>
              <a:cs typeface="Calibri" panose="020F0502020204030204" pitchFamily="34" charset="0"/>
            </a:endParaRPr>
          </a:p>
        </p:txBody>
      </p:sp>
      <p:sp>
        <p:nvSpPr>
          <p:cNvPr id="6" name="Textfeld 5">
            <a:extLst>
              <a:ext uri="{FF2B5EF4-FFF2-40B4-BE49-F238E27FC236}">
                <a16:creationId xmlns:a16="http://schemas.microsoft.com/office/drawing/2014/main" id="{EF24E776-38A9-795E-5FDC-C1EF3019BF3B}"/>
              </a:ext>
            </a:extLst>
          </p:cNvPr>
          <p:cNvSpPr txBox="1"/>
          <p:nvPr userDrawn="1"/>
        </p:nvSpPr>
        <p:spPr>
          <a:xfrm>
            <a:off x="5305647" y="3466339"/>
            <a:ext cx="1605260"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
        <p:nvSpPr>
          <p:cNvPr id="8" name="Textfeld 7">
            <a:extLst>
              <a:ext uri="{FF2B5EF4-FFF2-40B4-BE49-F238E27FC236}">
                <a16:creationId xmlns:a16="http://schemas.microsoft.com/office/drawing/2014/main" id="{AEACAA9D-4FAE-4C28-2780-FC717E7AF729}"/>
              </a:ext>
            </a:extLst>
          </p:cNvPr>
          <p:cNvSpPr txBox="1"/>
          <p:nvPr userDrawn="1"/>
        </p:nvSpPr>
        <p:spPr>
          <a:xfrm>
            <a:off x="5305647" y="1718053"/>
            <a:ext cx="1547428" cy="338554"/>
          </a:xfrm>
          <a:prstGeom prst="rect">
            <a:avLst/>
          </a:prstGeom>
          <a:noFill/>
        </p:spPr>
        <p:txBody>
          <a:bodyPr wrap="square" rtlCol="0">
            <a:spAutoFit/>
          </a:bodyPr>
          <a:lstStyle/>
          <a:p>
            <a:pPr algn="ct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PIKAS_und_co</a:t>
            </a:r>
            <a:endParaRPr lang="de-DE" sz="1600" b="0" i="1" dirty="0">
              <a:solidFill>
                <a:schemeClr val="tx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4294754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Projektseiten">
    <p:spTree>
      <p:nvGrpSpPr>
        <p:cNvPr id="1" name=""/>
        <p:cNvGrpSpPr/>
        <p:nvPr/>
      </p:nvGrpSpPr>
      <p:grpSpPr>
        <a:xfrm>
          <a:off x="0" y="0"/>
          <a:ext cx="0" cy="0"/>
          <a:chOff x="0" y="0"/>
          <a:chExt cx="0" cy="0"/>
        </a:xfrm>
      </p:grpSpPr>
      <p:sp>
        <p:nvSpPr>
          <p:cNvPr id="22" name="Rechteck 21">
            <a:extLst>
              <a:ext uri="{FF2B5EF4-FFF2-40B4-BE49-F238E27FC236}">
                <a16:creationId xmlns:a16="http://schemas.microsoft.com/office/drawing/2014/main" id="{E7E08154-A70B-D46A-A27D-102F53084B01}"/>
              </a:ext>
            </a:extLst>
          </p:cNvPr>
          <p:cNvSpPr/>
          <p:nvPr userDrawn="1"/>
        </p:nvSpPr>
        <p:spPr>
          <a:xfrm>
            <a:off x="-122663" y="-111512"/>
            <a:ext cx="9355873" cy="6385311"/>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Abgerundete rechteckige Legende 2">
            <a:extLst>
              <a:ext uri="{FF2B5EF4-FFF2-40B4-BE49-F238E27FC236}">
                <a16:creationId xmlns:a16="http://schemas.microsoft.com/office/drawing/2014/main" id="{04AC5FA3-32F8-8617-E1FF-C6619C14D780}"/>
              </a:ext>
            </a:extLst>
          </p:cNvPr>
          <p:cNvSpPr/>
          <p:nvPr userDrawn="1"/>
        </p:nvSpPr>
        <p:spPr>
          <a:xfrm>
            <a:off x="4796098" y="975404"/>
            <a:ext cx="3703869" cy="1733309"/>
          </a:xfrm>
          <a:prstGeom prst="wedgeRoundRectCallout">
            <a:avLst>
              <a:gd name="adj1" fmla="val 7847"/>
              <a:gd name="adj2" fmla="val 69649"/>
              <a:gd name="adj3" fmla="val 16667"/>
            </a:avLst>
          </a:prstGeom>
          <a:solidFill>
            <a:srgbClr val="FFFFFF"/>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0" name="Textfeld 9">
            <a:extLst>
              <a:ext uri="{FF2B5EF4-FFF2-40B4-BE49-F238E27FC236}">
                <a16:creationId xmlns:a16="http://schemas.microsoft.com/office/drawing/2014/main" id="{A5106E34-1DC3-13B1-E071-BFDCAF807397}"/>
              </a:ext>
            </a:extLst>
          </p:cNvPr>
          <p:cNvSpPr txBox="1"/>
          <p:nvPr userDrawn="1"/>
        </p:nvSpPr>
        <p:spPr>
          <a:xfrm>
            <a:off x="4930773" y="1241895"/>
            <a:ext cx="3525790" cy="1200329"/>
          </a:xfrm>
          <a:prstGeom prst="rect">
            <a:avLst/>
          </a:prstGeom>
          <a:noFill/>
        </p:spPr>
        <p:txBody>
          <a:bodyPr wrap="square" rtlCol="0">
            <a:spAutoFit/>
          </a:bodyPr>
          <a:lstStyle/>
          <a:p>
            <a:pPr algn="ctr">
              <a:lnSpc>
                <a:spcPct val="100000"/>
              </a:lnSpc>
            </a:pPr>
            <a:r>
              <a:rPr lang="de-DE" sz="2400" b="1" dirty="0">
                <a:latin typeface="Arial" panose="020B0604020202020204" pitchFamily="34" charset="0"/>
                <a:cs typeface="Arial" panose="020B0604020202020204" pitchFamily="34" charset="0"/>
              </a:rPr>
              <a:t>Besuchen Sie </a:t>
            </a:r>
          </a:p>
          <a:p>
            <a:pPr algn="ctr">
              <a:lnSpc>
                <a:spcPct val="100000"/>
              </a:lnSpc>
            </a:pPr>
            <a:r>
              <a:rPr lang="de-DE" sz="2400" b="1" dirty="0">
                <a:latin typeface="Arial" panose="020B0604020202020204" pitchFamily="34" charset="0"/>
                <a:cs typeface="Arial" panose="020B0604020202020204" pitchFamily="34" charset="0"/>
              </a:rPr>
              <a:t>uns doch </a:t>
            </a:r>
            <a:r>
              <a:rPr lang="de-DE" sz="2400" b="1">
                <a:latin typeface="Arial" panose="020B0604020202020204" pitchFamily="34" charset="0"/>
                <a:cs typeface="Arial" panose="020B0604020202020204" pitchFamily="34" charset="0"/>
              </a:rPr>
              <a:t>auf unseren </a:t>
            </a:r>
            <a:r>
              <a:rPr lang="de-DE" sz="2400" b="1" dirty="0">
                <a:latin typeface="Arial" panose="020B0604020202020204" pitchFamily="34" charset="0"/>
                <a:cs typeface="Arial" panose="020B0604020202020204" pitchFamily="34" charset="0"/>
              </a:rPr>
              <a:t>Webseiten! </a:t>
            </a:r>
          </a:p>
        </p:txBody>
      </p:sp>
      <p:sp>
        <p:nvSpPr>
          <p:cNvPr id="23" name="Rechteck 22">
            <a:extLst>
              <a:ext uri="{FF2B5EF4-FFF2-40B4-BE49-F238E27FC236}">
                <a16:creationId xmlns:a16="http://schemas.microsoft.com/office/drawing/2014/main" id="{D7D11A95-CEC6-5A16-954C-0957FC62A399}"/>
              </a:ext>
            </a:extLst>
          </p:cNvPr>
          <p:cNvSpPr>
            <a:spLocks noChangeAspect="1"/>
          </p:cNvSpPr>
          <p:nvPr userDrawn="1"/>
        </p:nvSpPr>
        <p:spPr>
          <a:xfrm>
            <a:off x="368929" y="168888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4" name="Rechteck 23">
            <a:extLst>
              <a:ext uri="{FF2B5EF4-FFF2-40B4-BE49-F238E27FC236}">
                <a16:creationId xmlns:a16="http://schemas.microsoft.com/office/drawing/2014/main" id="{3729B01C-D451-5477-AAB4-4C0C9F57224F}"/>
              </a:ext>
            </a:extLst>
          </p:cNvPr>
          <p:cNvSpPr>
            <a:spLocks noChangeAspect="1"/>
          </p:cNvSpPr>
          <p:nvPr userDrawn="1"/>
        </p:nvSpPr>
        <p:spPr>
          <a:xfrm>
            <a:off x="2102094" y="178084"/>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5" name="Rechteck 24">
            <a:extLst>
              <a:ext uri="{FF2B5EF4-FFF2-40B4-BE49-F238E27FC236}">
                <a16:creationId xmlns:a16="http://schemas.microsoft.com/office/drawing/2014/main" id="{622C45ED-D82E-41CE-6D41-4AD1DE9C429F}"/>
              </a:ext>
            </a:extLst>
          </p:cNvPr>
          <p:cNvSpPr>
            <a:spLocks noChangeAspect="1"/>
          </p:cNvSpPr>
          <p:nvPr userDrawn="1"/>
        </p:nvSpPr>
        <p:spPr>
          <a:xfrm>
            <a:off x="2102094"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Rechteck 25">
            <a:extLst>
              <a:ext uri="{FF2B5EF4-FFF2-40B4-BE49-F238E27FC236}">
                <a16:creationId xmlns:a16="http://schemas.microsoft.com/office/drawing/2014/main" id="{C46B0B18-921A-432E-9069-549050FEF714}"/>
              </a:ext>
            </a:extLst>
          </p:cNvPr>
          <p:cNvSpPr>
            <a:spLocks noChangeAspect="1"/>
          </p:cNvSpPr>
          <p:nvPr userDrawn="1"/>
        </p:nvSpPr>
        <p:spPr>
          <a:xfrm>
            <a:off x="373500"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7" name="Rechteck 26">
            <a:extLst>
              <a:ext uri="{FF2B5EF4-FFF2-40B4-BE49-F238E27FC236}">
                <a16:creationId xmlns:a16="http://schemas.microsoft.com/office/drawing/2014/main" id="{26F05549-F4D8-5EBA-B03E-9BB4262C3680}"/>
              </a:ext>
            </a:extLst>
          </p:cNvPr>
          <p:cNvSpPr>
            <a:spLocks noChangeAspect="1"/>
          </p:cNvSpPr>
          <p:nvPr userDrawn="1"/>
        </p:nvSpPr>
        <p:spPr>
          <a:xfrm>
            <a:off x="2102094" y="3180166"/>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8" name="Rechteck 27">
            <a:extLst>
              <a:ext uri="{FF2B5EF4-FFF2-40B4-BE49-F238E27FC236}">
                <a16:creationId xmlns:a16="http://schemas.microsoft.com/office/drawing/2014/main" id="{E31554F3-6F7E-7C4F-5799-DBE620F73815}"/>
              </a:ext>
            </a:extLst>
          </p:cNvPr>
          <p:cNvSpPr>
            <a:spLocks noChangeAspect="1"/>
          </p:cNvSpPr>
          <p:nvPr userDrawn="1"/>
        </p:nvSpPr>
        <p:spPr>
          <a:xfrm>
            <a:off x="373500" y="4686690"/>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a:extLst>
              <a:ext uri="{FF2B5EF4-FFF2-40B4-BE49-F238E27FC236}">
                <a16:creationId xmlns:a16="http://schemas.microsoft.com/office/drawing/2014/main" id="{910864B3-D50A-6DE1-D5CE-DF016519D9E1}"/>
              </a:ext>
            </a:extLst>
          </p:cNvPr>
          <p:cNvPicPr>
            <a:picLocks noChangeAspect="1"/>
          </p:cNvPicPr>
          <p:nvPr userDrawn="1"/>
        </p:nvPicPr>
        <p:blipFill>
          <a:blip r:embed="rId2"/>
          <a:stretch>
            <a:fillRect/>
          </a:stretch>
        </p:blipFill>
        <p:spPr>
          <a:xfrm>
            <a:off x="466007" y="1823817"/>
            <a:ext cx="1440000" cy="1107693"/>
          </a:xfrm>
          <a:prstGeom prst="rect">
            <a:avLst/>
          </a:prstGeom>
        </p:spPr>
      </p:pic>
      <p:pic>
        <p:nvPicPr>
          <p:cNvPr id="21" name="Grafik 20">
            <a:extLst>
              <a:ext uri="{FF2B5EF4-FFF2-40B4-BE49-F238E27FC236}">
                <a16:creationId xmlns:a16="http://schemas.microsoft.com/office/drawing/2014/main" id="{9F587886-B1EA-F8FB-F7A7-8911FCEF427C}"/>
              </a:ext>
            </a:extLst>
          </p:cNvPr>
          <p:cNvPicPr>
            <a:picLocks noChangeAspect="1"/>
          </p:cNvPicPr>
          <p:nvPr userDrawn="1"/>
        </p:nvPicPr>
        <p:blipFill>
          <a:blip r:embed="rId3"/>
          <a:stretch>
            <a:fillRect/>
          </a:stretch>
        </p:blipFill>
        <p:spPr>
          <a:xfrm>
            <a:off x="463500" y="3390506"/>
            <a:ext cx="1440000" cy="1107693"/>
          </a:xfrm>
          <a:prstGeom prst="rect">
            <a:avLst/>
          </a:prstGeom>
        </p:spPr>
      </p:pic>
      <p:pic>
        <p:nvPicPr>
          <p:cNvPr id="30" name="Grafik 29">
            <a:extLst>
              <a:ext uri="{FF2B5EF4-FFF2-40B4-BE49-F238E27FC236}">
                <a16:creationId xmlns:a16="http://schemas.microsoft.com/office/drawing/2014/main" id="{C163BDE7-ED96-781A-67EB-0334AFF1BCD8}"/>
              </a:ext>
            </a:extLst>
          </p:cNvPr>
          <p:cNvPicPr>
            <a:picLocks noChangeAspect="1"/>
          </p:cNvPicPr>
          <p:nvPr userDrawn="1"/>
        </p:nvPicPr>
        <p:blipFill>
          <a:blip r:embed="rId4"/>
          <a:stretch>
            <a:fillRect/>
          </a:stretch>
        </p:blipFill>
        <p:spPr>
          <a:xfrm>
            <a:off x="2192094" y="395616"/>
            <a:ext cx="1440000" cy="1107692"/>
          </a:xfrm>
          <a:prstGeom prst="rect">
            <a:avLst/>
          </a:prstGeom>
        </p:spPr>
      </p:pic>
      <p:pic>
        <p:nvPicPr>
          <p:cNvPr id="32" name="Grafik 31">
            <a:extLst>
              <a:ext uri="{FF2B5EF4-FFF2-40B4-BE49-F238E27FC236}">
                <a16:creationId xmlns:a16="http://schemas.microsoft.com/office/drawing/2014/main" id="{4CA39A62-723A-4A0D-F01B-32F1DBC369BA}"/>
              </a:ext>
            </a:extLst>
          </p:cNvPr>
          <p:cNvPicPr>
            <a:picLocks noChangeAspect="1"/>
          </p:cNvPicPr>
          <p:nvPr userDrawn="1"/>
        </p:nvPicPr>
        <p:blipFill>
          <a:blip r:embed="rId5"/>
          <a:stretch>
            <a:fillRect/>
          </a:stretch>
        </p:blipFill>
        <p:spPr>
          <a:xfrm>
            <a:off x="2177045" y="3385843"/>
            <a:ext cx="1440000" cy="1107692"/>
          </a:xfrm>
          <a:prstGeom prst="rect">
            <a:avLst/>
          </a:prstGeom>
        </p:spPr>
      </p:pic>
      <p:pic>
        <p:nvPicPr>
          <p:cNvPr id="34" name="Grafik 33">
            <a:extLst>
              <a:ext uri="{FF2B5EF4-FFF2-40B4-BE49-F238E27FC236}">
                <a16:creationId xmlns:a16="http://schemas.microsoft.com/office/drawing/2014/main" id="{D45C7596-0510-EE48-3975-E5D4E5142E0D}"/>
              </a:ext>
            </a:extLst>
          </p:cNvPr>
          <p:cNvPicPr>
            <a:picLocks noChangeAspect="1"/>
          </p:cNvPicPr>
          <p:nvPr userDrawn="1"/>
        </p:nvPicPr>
        <p:blipFill>
          <a:blip r:embed="rId6"/>
          <a:stretch>
            <a:fillRect/>
          </a:stretch>
        </p:blipFill>
        <p:spPr>
          <a:xfrm>
            <a:off x="482094" y="4869121"/>
            <a:ext cx="1440000" cy="1107693"/>
          </a:xfrm>
          <a:prstGeom prst="rect">
            <a:avLst/>
          </a:prstGeom>
        </p:spPr>
      </p:pic>
      <p:pic>
        <p:nvPicPr>
          <p:cNvPr id="36" name="Grafik 35">
            <a:extLst>
              <a:ext uri="{FF2B5EF4-FFF2-40B4-BE49-F238E27FC236}">
                <a16:creationId xmlns:a16="http://schemas.microsoft.com/office/drawing/2014/main" id="{3889C56C-DAE2-8A41-F9A8-6D220B5473E5}"/>
              </a:ext>
            </a:extLst>
          </p:cNvPr>
          <p:cNvPicPr>
            <a:picLocks noChangeAspect="1"/>
          </p:cNvPicPr>
          <p:nvPr userDrawn="1"/>
        </p:nvPicPr>
        <p:blipFill>
          <a:blip r:embed="rId7"/>
          <a:stretch>
            <a:fillRect/>
          </a:stretch>
        </p:blipFill>
        <p:spPr>
          <a:xfrm>
            <a:off x="2243952" y="4859797"/>
            <a:ext cx="1440000" cy="1107692"/>
          </a:xfrm>
          <a:prstGeom prst="rect">
            <a:avLst/>
          </a:prstGeom>
        </p:spPr>
      </p:pic>
      <p:pic>
        <p:nvPicPr>
          <p:cNvPr id="13" name="Grafik 12">
            <a:extLst>
              <a:ext uri="{FF2B5EF4-FFF2-40B4-BE49-F238E27FC236}">
                <a16:creationId xmlns:a16="http://schemas.microsoft.com/office/drawing/2014/main" id="{86534000-49CC-7F9A-D8B2-F4A283265D1B}"/>
              </a:ext>
            </a:extLst>
          </p:cNvPr>
          <p:cNvPicPr>
            <a:picLocks noChangeAspect="1"/>
          </p:cNvPicPr>
          <p:nvPr userDrawn="1"/>
        </p:nvPicPr>
        <p:blipFill>
          <a:blip r:embed="rId8"/>
          <a:stretch>
            <a:fillRect/>
          </a:stretch>
        </p:blipFill>
        <p:spPr>
          <a:xfrm>
            <a:off x="4277854" y="2961488"/>
            <a:ext cx="4400139" cy="3111312"/>
          </a:xfrm>
          <a:prstGeom prst="rect">
            <a:avLst/>
          </a:prstGeom>
        </p:spPr>
      </p:pic>
      <p:sp>
        <p:nvSpPr>
          <p:cNvPr id="37" name="Textfeld 36">
            <a:extLst>
              <a:ext uri="{FF2B5EF4-FFF2-40B4-BE49-F238E27FC236}">
                <a16:creationId xmlns:a16="http://schemas.microsoft.com/office/drawing/2014/main" id="{D127B6D0-F825-DE9E-B4FD-1CFB2843276D}"/>
              </a:ext>
            </a:extLst>
          </p:cNvPr>
          <p:cNvSpPr txBox="1"/>
          <p:nvPr userDrawn="1"/>
        </p:nvSpPr>
        <p:spPr>
          <a:xfrm>
            <a:off x="5421908" y="553352"/>
            <a:ext cx="2472263" cy="338554"/>
          </a:xfrm>
          <a:prstGeom prst="rect">
            <a:avLst/>
          </a:prstGeom>
          <a:noFill/>
        </p:spPr>
        <p:txBody>
          <a:bodyPr wrap="square" rtlCol="0">
            <a:spAutoFit/>
          </a:bodyPr>
          <a:lstStyle/>
          <a:p>
            <a:pPr algn="ctr"/>
            <a:r>
              <a:rPr lang="de-DE" sz="1600" b="0" i="1" dirty="0" err="1">
                <a:solidFill>
                  <a:schemeClr val="tx1"/>
                </a:solidFill>
                <a:latin typeface="Calibri" panose="020F0502020204030204" pitchFamily="34" charset="0"/>
                <a:cs typeface="Calibri" panose="020F0502020204030204" pitchFamily="34" charset="0"/>
              </a:rPr>
              <a:t>proprima.dzlm.de</a:t>
            </a:r>
            <a:r>
              <a:rPr lang="de-DE" sz="1600" b="0" i="1" dirty="0">
                <a:solidFill>
                  <a:schemeClr val="tx1"/>
                </a:solidFill>
                <a:latin typeface="Calibri" panose="020F0502020204030204" pitchFamily="34" charset="0"/>
                <a:cs typeface="Calibri" panose="020F0502020204030204" pitchFamily="34" charset="0"/>
              </a:rPr>
              <a:t>/</a:t>
            </a:r>
            <a:r>
              <a:rPr lang="de-DE" sz="1600" b="0" i="1" dirty="0" err="1">
                <a:solidFill>
                  <a:schemeClr val="tx1"/>
                </a:solidFill>
                <a:latin typeface="Calibri" panose="020F0502020204030204" pitchFamily="34" charset="0"/>
                <a:cs typeface="Calibri" panose="020F0502020204030204" pitchFamily="34" charset="0"/>
              </a:rPr>
              <a:t>websites</a:t>
            </a:r>
            <a:endParaRPr lang="de-DE" sz="1600" b="0" i="1" dirty="0">
              <a:solidFill>
                <a:schemeClr val="tx1"/>
              </a:solidFill>
              <a:latin typeface="Calibri" panose="020F0502020204030204" pitchFamily="34" charset="0"/>
              <a:cs typeface="Calibri" panose="020F0502020204030204" pitchFamily="34" charset="0"/>
            </a:endParaRPr>
          </a:p>
        </p:txBody>
      </p:sp>
      <p:sp>
        <p:nvSpPr>
          <p:cNvPr id="38" name="Rechteck 37">
            <a:extLst>
              <a:ext uri="{FF2B5EF4-FFF2-40B4-BE49-F238E27FC236}">
                <a16:creationId xmlns:a16="http://schemas.microsoft.com/office/drawing/2014/main" id="{654FC2B6-A065-B599-AAF0-F16D87C830F3}"/>
              </a:ext>
            </a:extLst>
          </p:cNvPr>
          <p:cNvSpPr>
            <a:spLocks noChangeAspect="1"/>
          </p:cNvSpPr>
          <p:nvPr userDrawn="1"/>
        </p:nvSpPr>
        <p:spPr>
          <a:xfrm>
            <a:off x="2104509" y="1684608"/>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1" name="Grafik 40">
            <a:extLst>
              <a:ext uri="{FF2B5EF4-FFF2-40B4-BE49-F238E27FC236}">
                <a16:creationId xmlns:a16="http://schemas.microsoft.com/office/drawing/2014/main" id="{5BBB6910-B1F2-4063-A626-7F83D037F1E4}"/>
              </a:ext>
            </a:extLst>
          </p:cNvPr>
          <p:cNvPicPr>
            <a:picLocks noChangeAspect="1"/>
          </p:cNvPicPr>
          <p:nvPr userDrawn="1"/>
        </p:nvPicPr>
        <p:blipFill>
          <a:blip r:embed="rId9"/>
          <a:stretch>
            <a:fillRect/>
          </a:stretch>
        </p:blipFill>
        <p:spPr>
          <a:xfrm>
            <a:off x="2200260" y="1823817"/>
            <a:ext cx="1440000" cy="1107692"/>
          </a:xfrm>
          <a:prstGeom prst="rect">
            <a:avLst/>
          </a:prstGeom>
        </p:spPr>
      </p:pic>
      <p:sp>
        <p:nvSpPr>
          <p:cNvPr id="42" name="Rechteck 41">
            <a:extLst>
              <a:ext uri="{FF2B5EF4-FFF2-40B4-BE49-F238E27FC236}">
                <a16:creationId xmlns:a16="http://schemas.microsoft.com/office/drawing/2014/main" id="{755F7866-1D70-F1D9-90E0-1FD41F6ED780}"/>
              </a:ext>
            </a:extLst>
          </p:cNvPr>
          <p:cNvSpPr>
            <a:spLocks noChangeAspect="1"/>
          </p:cNvSpPr>
          <p:nvPr userDrawn="1"/>
        </p:nvSpPr>
        <p:spPr>
          <a:xfrm>
            <a:off x="368929" y="186207"/>
            <a:ext cx="1620000" cy="13861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45" name="Grafik 44">
            <a:extLst>
              <a:ext uri="{FF2B5EF4-FFF2-40B4-BE49-F238E27FC236}">
                <a16:creationId xmlns:a16="http://schemas.microsoft.com/office/drawing/2014/main" id="{1EB5E9AE-DA19-67D2-A4F9-679637B8C4B0}"/>
              </a:ext>
            </a:extLst>
          </p:cNvPr>
          <p:cNvPicPr>
            <a:picLocks noChangeAspect="1"/>
          </p:cNvPicPr>
          <p:nvPr userDrawn="1"/>
        </p:nvPicPr>
        <p:blipFill>
          <a:blip r:embed="rId10"/>
          <a:stretch>
            <a:fillRect/>
          </a:stretch>
        </p:blipFill>
        <p:spPr>
          <a:xfrm>
            <a:off x="463500" y="317308"/>
            <a:ext cx="1440000" cy="1103448"/>
          </a:xfrm>
          <a:prstGeom prst="rect">
            <a:avLst/>
          </a:prstGeom>
        </p:spPr>
      </p:pic>
    </p:spTree>
    <p:extLst>
      <p:ext uri="{BB962C8B-B14F-4D97-AF65-F5344CB8AC3E}">
        <p14:creationId xmlns:p14="http://schemas.microsoft.com/office/powerpoint/2010/main" val="19857413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Lizenzbedingungen">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1944EAE9-8EE3-C348-8D8B-F81700391880}"/>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5" name="Textfeld 14">
            <a:extLst>
              <a:ext uri="{FF2B5EF4-FFF2-40B4-BE49-F238E27FC236}">
                <a16:creationId xmlns:a16="http://schemas.microsoft.com/office/drawing/2014/main" id="{D4DB5A0E-D014-1A40-AF0A-3AA6B9A2E609}"/>
              </a:ext>
            </a:extLst>
          </p:cNvPr>
          <p:cNvSpPr txBox="1"/>
          <p:nvPr userDrawn="1"/>
        </p:nvSpPr>
        <p:spPr>
          <a:xfrm>
            <a:off x="1334171" y="1282667"/>
            <a:ext cx="6612715" cy="276999"/>
          </a:xfrm>
          <a:prstGeom prst="rect">
            <a:avLst/>
          </a:prstGeom>
          <a:noFill/>
        </p:spPr>
        <p:txBody>
          <a:bodyPr wrap="square" rtlCol="0">
            <a:noAutofit/>
          </a:bodyPr>
          <a:lstStyle/>
          <a:p>
            <a:r>
              <a:rPr lang="de-DE" sz="1200" dirty="0">
                <a:solidFill>
                  <a:srgbClr val="327D87"/>
                </a:solidFill>
                <a:latin typeface="Arial" panose="020B0604020202020204" pitchFamily="34" charset="0"/>
                <a:cs typeface="Arial" panose="020B0604020202020204" pitchFamily="34" charset="0"/>
              </a:rPr>
              <a:t>DIESE FOLIE GEHÖRT ZUM MATERIAL UND DARF NICHT ENTFERNT WERDEN.</a:t>
            </a:r>
          </a:p>
        </p:txBody>
      </p:sp>
      <p:sp>
        <p:nvSpPr>
          <p:cNvPr id="18" name="Textfeld 17">
            <a:extLst>
              <a:ext uri="{FF2B5EF4-FFF2-40B4-BE49-F238E27FC236}">
                <a16:creationId xmlns:a16="http://schemas.microsoft.com/office/drawing/2014/main" id="{7F672074-9E4B-1C48-B570-C85AE643407F}"/>
              </a:ext>
            </a:extLst>
          </p:cNvPr>
          <p:cNvSpPr txBox="1"/>
          <p:nvPr userDrawn="1"/>
        </p:nvSpPr>
        <p:spPr>
          <a:xfrm>
            <a:off x="1089243" y="1627429"/>
            <a:ext cx="7223484" cy="4025225"/>
          </a:xfrm>
          <a:prstGeom prst="rect">
            <a:avLst/>
          </a:prstGeom>
          <a:noFill/>
        </p:spPr>
        <p:txBody>
          <a:bodyPr wrap="square" rtlCol="0">
            <a:noAutofit/>
          </a:bodyPr>
          <a:lstStyle/>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Dieses Material wurde vom PIKAS-Team für das Deutsche Zentrum für Lehrkräftebildung Mathematik (DZLM) konzipiert und kann unter der </a:t>
            </a:r>
            <a:r>
              <a:rPr lang="de-DE" sz="1400" i="1" dirty="0">
                <a:latin typeface="Arial" panose="020B0604020202020204" pitchFamily="34" charset="0"/>
                <a:cs typeface="Arial" panose="020B0604020202020204" pitchFamily="34" charset="0"/>
              </a:rPr>
              <a:t>Creative Commons Lizenz BY-SA: Namensnennung – Weitergabe unter gleichen Bedingungen 4.0 International</a:t>
            </a:r>
            <a:r>
              <a:rPr lang="de-DE" sz="1400" dirty="0">
                <a:latin typeface="Arial" panose="020B0604020202020204" pitchFamily="34" charset="0"/>
                <a:cs typeface="Arial" panose="020B0604020202020204" pitchFamily="34" charset="0"/>
              </a:rPr>
              <a:t> weiterverwendet werden.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Das bedeutet: Alle Folien und Materialien können unter der Bedingung heruntergeladen, verändert und genutzt werden, dass alle Quellenangaben erhalten bleiben, PIKAS als Urheber genannt und das neu entstandene Material unter den gleichen Bedingungen weitergegeben wird.</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Von der Weitergabe ausgenommen sind Fotos, die erkennbar reale Personen zeigen.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Bildnachweise und Zitatquellen finden sich auf den jeweiligen Folien bzw. in den Zusatzmaterialien.</a:t>
            </a:r>
          </a:p>
          <a:p>
            <a:pPr marL="285750" indent="-285750" algn="l">
              <a:lnSpc>
                <a:spcPct val="150000"/>
              </a:lnSpc>
              <a:buFont typeface="Arial" panose="020B0604020202020204" pitchFamily="34" charset="0"/>
              <a:buChar char="•"/>
              <a:defRPr/>
            </a:pPr>
            <a:r>
              <a:rPr lang="de-DE" sz="1400" dirty="0">
                <a:latin typeface="Arial" panose="020B0604020202020204" pitchFamily="34" charset="0"/>
                <a:cs typeface="Arial" panose="020B0604020202020204" pitchFamily="34" charset="0"/>
              </a:rPr>
              <a:t>Weitere Hinweise und Informationen zu PIKAS finden Sie unter </a:t>
            </a:r>
            <a:r>
              <a:rPr lang="de-DE" sz="1400" dirty="0">
                <a:solidFill>
                  <a:srgbClr val="327D87"/>
                </a:solidFill>
                <a:latin typeface="Arial" panose="020B0604020202020204" pitchFamily="34" charset="0"/>
                <a:cs typeface="Arial" panose="020B0604020202020204" pitchFamily="34" charset="0"/>
                <a:hlinkClick r:id="rId2">
                  <a:extLst>
                    <a:ext uri="{A12FA001-AC4F-418D-AE19-62706E023703}">
                      <ahyp:hlinkClr xmlns:ahyp="http://schemas.microsoft.com/office/drawing/2018/hyperlinkcolor" val="tx"/>
                    </a:ext>
                  </a:extLst>
                </a:hlinkClick>
              </a:rPr>
              <a:t>http://pikas.dzlm.de</a:t>
            </a:r>
            <a:r>
              <a:rPr lang="de-DE" sz="1400" dirty="0">
                <a:latin typeface="Arial" panose="020B0604020202020204" pitchFamily="34" charset="0"/>
                <a:cs typeface="Arial" panose="020B0604020202020204" pitchFamily="34" charset="0"/>
              </a:rPr>
              <a:t>.</a:t>
            </a:r>
          </a:p>
          <a:p>
            <a:endParaRPr lang="de-DE" sz="1800" dirty="0"/>
          </a:p>
        </p:txBody>
      </p:sp>
      <p:sp>
        <p:nvSpPr>
          <p:cNvPr id="28" name="Textfeld 27">
            <a:extLst>
              <a:ext uri="{FF2B5EF4-FFF2-40B4-BE49-F238E27FC236}">
                <a16:creationId xmlns:a16="http://schemas.microsoft.com/office/drawing/2014/main" id="{1F3A6B6E-B399-8046-B86A-70D6F53A12D0}"/>
              </a:ext>
            </a:extLst>
          </p:cNvPr>
          <p:cNvSpPr txBox="1"/>
          <p:nvPr userDrawn="1"/>
        </p:nvSpPr>
        <p:spPr>
          <a:xfrm>
            <a:off x="1107055" y="368599"/>
            <a:ext cx="7009509" cy="584775"/>
          </a:xfrm>
          <a:prstGeom prst="rect">
            <a:avLst/>
          </a:prstGeom>
          <a:noFill/>
        </p:spPr>
        <p:txBody>
          <a:bodyPr wrap="square" rtlCol="0">
            <a:spAutoFit/>
          </a:bodyPr>
          <a:lstStyle/>
          <a:p>
            <a:r>
              <a:rPr lang="de-DE" sz="2800" b="1" dirty="0">
                <a:latin typeface="Arial" panose="020B0604020202020204" pitchFamily="34" charset="0"/>
                <a:cs typeface="Arial" panose="020B0604020202020204" pitchFamily="34" charset="0"/>
              </a:rPr>
              <a:t>Hinweise</a:t>
            </a:r>
            <a:r>
              <a:rPr lang="de-DE" sz="3200" b="1" dirty="0">
                <a:latin typeface="Arial" panose="020B0604020202020204" pitchFamily="34" charset="0"/>
                <a:cs typeface="Arial" panose="020B0604020202020204" pitchFamily="34" charset="0"/>
              </a:rPr>
              <a:t> </a:t>
            </a:r>
            <a:r>
              <a:rPr lang="de-DE" sz="2200" b="0" dirty="0">
                <a:latin typeface="Arial" panose="020B0604020202020204" pitchFamily="34" charset="0"/>
                <a:cs typeface="Arial" panose="020B0604020202020204" pitchFamily="34" charset="0"/>
              </a:rPr>
              <a:t>LIZENZBEDINGUNGEN</a:t>
            </a:r>
          </a:p>
        </p:txBody>
      </p:sp>
      <p:cxnSp>
        <p:nvCxnSpPr>
          <p:cNvPr id="21" name="Gerade Verbindung 20">
            <a:extLst>
              <a:ext uri="{FF2B5EF4-FFF2-40B4-BE49-F238E27FC236}">
                <a16:creationId xmlns:a16="http://schemas.microsoft.com/office/drawing/2014/main" id="{46734E2C-44DA-7D4E-B72E-C3AADC748CEE}"/>
              </a:ext>
            </a:extLst>
          </p:cNvPr>
          <p:cNvCxnSpPr>
            <a:cxnSpLocks/>
          </p:cNvCxnSpPr>
          <p:nvPr userDrawn="1"/>
        </p:nvCxnSpPr>
        <p:spPr>
          <a:xfrm>
            <a:off x="50006" y="5910970"/>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pic>
        <p:nvPicPr>
          <p:cNvPr id="22" name="Grafik 21">
            <a:extLst>
              <a:ext uri="{FF2B5EF4-FFF2-40B4-BE49-F238E27FC236}">
                <a16:creationId xmlns:a16="http://schemas.microsoft.com/office/drawing/2014/main" id="{A9C379D9-54B5-AE4C-8C9E-0DC083DA538A}"/>
              </a:ext>
            </a:extLst>
          </p:cNvPr>
          <p:cNvPicPr>
            <a:picLocks/>
          </p:cNvPicPr>
          <p:nvPr userDrawn="1"/>
        </p:nvPicPr>
        <p:blipFill>
          <a:blip r:embed="rId3"/>
          <a:stretch>
            <a:fillRect/>
          </a:stretch>
        </p:blipFill>
        <p:spPr>
          <a:xfrm>
            <a:off x="7467899" y="6052711"/>
            <a:ext cx="1530435" cy="338587"/>
          </a:xfrm>
          <a:prstGeom prst="rect">
            <a:avLst/>
          </a:prstGeom>
        </p:spPr>
      </p:pic>
      <p:pic>
        <p:nvPicPr>
          <p:cNvPr id="23" name="Grafik 22">
            <a:extLst>
              <a:ext uri="{FF2B5EF4-FFF2-40B4-BE49-F238E27FC236}">
                <a16:creationId xmlns:a16="http://schemas.microsoft.com/office/drawing/2014/main" id="{238E52D1-0F6B-E44E-996D-0C5972C77625}"/>
              </a:ext>
            </a:extLst>
          </p:cNvPr>
          <p:cNvPicPr>
            <a:picLocks/>
          </p:cNvPicPr>
          <p:nvPr userDrawn="1"/>
        </p:nvPicPr>
        <p:blipFill>
          <a:blip r:embed="rId4"/>
          <a:stretch>
            <a:fillRect/>
          </a:stretch>
        </p:blipFill>
        <p:spPr>
          <a:xfrm>
            <a:off x="152602" y="6049009"/>
            <a:ext cx="1730654" cy="353896"/>
          </a:xfrm>
          <a:prstGeom prst="rect">
            <a:avLst/>
          </a:prstGeom>
        </p:spPr>
      </p:pic>
      <p:pic>
        <p:nvPicPr>
          <p:cNvPr id="24" name="Grafik 23">
            <a:extLst>
              <a:ext uri="{FF2B5EF4-FFF2-40B4-BE49-F238E27FC236}">
                <a16:creationId xmlns:a16="http://schemas.microsoft.com/office/drawing/2014/main" id="{9019B17A-AD5F-7544-AEC4-BDF9F95B89EF}"/>
              </a:ext>
            </a:extLst>
          </p:cNvPr>
          <p:cNvPicPr>
            <a:picLocks/>
          </p:cNvPicPr>
          <p:nvPr userDrawn="1"/>
        </p:nvPicPr>
        <p:blipFill>
          <a:blip r:embed="rId5"/>
          <a:stretch>
            <a:fillRect/>
          </a:stretch>
        </p:blipFill>
        <p:spPr>
          <a:xfrm>
            <a:off x="2077423" y="6067333"/>
            <a:ext cx="1398783" cy="278170"/>
          </a:xfrm>
          <a:prstGeom prst="rect">
            <a:avLst/>
          </a:prstGeom>
        </p:spPr>
      </p:pic>
      <p:pic>
        <p:nvPicPr>
          <p:cNvPr id="26" name="Grafik 25">
            <a:extLst>
              <a:ext uri="{FF2B5EF4-FFF2-40B4-BE49-F238E27FC236}">
                <a16:creationId xmlns:a16="http://schemas.microsoft.com/office/drawing/2014/main" id="{380E5D0A-C7EE-AD4D-AC45-B5BC8ADC17C4}"/>
              </a:ext>
            </a:extLst>
          </p:cNvPr>
          <p:cNvPicPr>
            <a:picLocks/>
          </p:cNvPicPr>
          <p:nvPr userDrawn="1"/>
        </p:nvPicPr>
        <p:blipFill>
          <a:blip r:embed="rId6"/>
          <a:stretch>
            <a:fillRect/>
          </a:stretch>
        </p:blipFill>
        <p:spPr>
          <a:xfrm>
            <a:off x="5940771" y="6049009"/>
            <a:ext cx="1332960" cy="353896"/>
          </a:xfrm>
          <a:prstGeom prst="rect">
            <a:avLst/>
          </a:prstGeom>
        </p:spPr>
      </p:pic>
      <p:pic>
        <p:nvPicPr>
          <p:cNvPr id="14" name="Grafik 13">
            <a:extLst>
              <a:ext uri="{FF2B5EF4-FFF2-40B4-BE49-F238E27FC236}">
                <a16:creationId xmlns:a16="http://schemas.microsoft.com/office/drawing/2014/main" id="{BB89EF21-CDF9-0073-CFDD-8ED1DD9E6C4B}"/>
              </a:ext>
            </a:extLst>
          </p:cNvPr>
          <p:cNvPicPr>
            <a:picLocks/>
          </p:cNvPicPr>
          <p:nvPr userDrawn="1"/>
        </p:nvPicPr>
        <p:blipFill>
          <a:blip r:embed="rId7"/>
          <a:stretch>
            <a:fillRect/>
          </a:stretch>
        </p:blipFill>
        <p:spPr>
          <a:xfrm>
            <a:off x="121429" y="260617"/>
            <a:ext cx="855317" cy="732691"/>
          </a:xfrm>
          <a:prstGeom prst="rect">
            <a:avLst/>
          </a:prstGeom>
        </p:spPr>
      </p:pic>
      <p:sp>
        <p:nvSpPr>
          <p:cNvPr id="13" name="Rechteck 12">
            <a:extLst>
              <a:ext uri="{FF2B5EF4-FFF2-40B4-BE49-F238E27FC236}">
                <a16:creationId xmlns:a16="http://schemas.microsoft.com/office/drawing/2014/main" id="{D72DC8A8-2466-6084-3516-7419FC0297B3}"/>
              </a:ext>
            </a:extLst>
          </p:cNvPr>
          <p:cNvSpPr/>
          <p:nvPr userDrawn="1"/>
        </p:nvSpPr>
        <p:spPr>
          <a:xfrm>
            <a:off x="5416952" y="39947"/>
            <a:ext cx="3744749" cy="246221"/>
          </a:xfrm>
          <a:prstGeom prst="rect">
            <a:avLst/>
          </a:prstGeom>
        </p:spPr>
        <p:txBody>
          <a:bodyPr wrap="square">
            <a:spAutoFit/>
          </a:bodyPr>
          <a:lstStyle/>
          <a:p>
            <a:pPr algn="ctr"/>
            <a:r>
              <a:rPr lang="de-DE" sz="1000" dirty="0">
                <a:solidFill>
                  <a:srgbClr val="327D87"/>
                </a:solidFill>
                <a:latin typeface="Arial" panose="020B0604020202020204" pitchFamily="34" charset="0"/>
                <a:cs typeface="Arial" panose="020B0604020202020204" pitchFamily="34" charset="0"/>
              </a:rPr>
              <a:t>NUR FÜR MODERATOR:INNEN SICHTBAR, GGF. PRÜFEN.</a:t>
            </a:r>
          </a:p>
        </p:txBody>
      </p:sp>
      <p:pic>
        <p:nvPicPr>
          <p:cNvPr id="3" name="Grafik 2">
            <a:extLst>
              <a:ext uri="{FF2B5EF4-FFF2-40B4-BE49-F238E27FC236}">
                <a16:creationId xmlns:a16="http://schemas.microsoft.com/office/drawing/2014/main" id="{0D7640CD-94E2-C2BA-2A1D-752691EEC9CB}"/>
              </a:ext>
            </a:extLst>
          </p:cNvPr>
          <p:cNvPicPr>
            <a:picLocks noChangeAspect="1"/>
          </p:cNvPicPr>
          <p:nvPr userDrawn="1"/>
        </p:nvPicPr>
        <p:blipFill>
          <a:blip r:embed="rId8"/>
          <a:stretch>
            <a:fillRect/>
          </a:stretch>
        </p:blipFill>
        <p:spPr>
          <a:xfrm>
            <a:off x="3591088" y="6100772"/>
            <a:ext cx="2207980" cy="242463"/>
          </a:xfrm>
          <a:prstGeom prst="rect">
            <a:avLst/>
          </a:prstGeom>
        </p:spPr>
      </p:pic>
    </p:spTree>
    <p:extLst>
      <p:ext uri="{BB962C8B-B14F-4D97-AF65-F5344CB8AC3E}">
        <p14:creationId xmlns:p14="http://schemas.microsoft.com/office/powerpoint/2010/main" val="24081108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Gliederung">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Inhaltsplatzhalter 2">
            <a:extLst>
              <a:ext uri="{FF2B5EF4-FFF2-40B4-BE49-F238E27FC236}">
                <a16:creationId xmlns:a16="http://schemas.microsoft.com/office/drawing/2014/main" id="{7162E419-32E6-0B4F-B0FB-5ED8276B2683}"/>
              </a:ext>
            </a:extLst>
          </p:cNvPr>
          <p:cNvSpPr>
            <a:spLocks noGrp="1"/>
          </p:cNvSpPr>
          <p:nvPr>
            <p:ph idx="1"/>
          </p:nvPr>
        </p:nvSpPr>
        <p:spPr>
          <a:xfrm>
            <a:off x="1096423" y="1146655"/>
            <a:ext cx="7009509" cy="5031449"/>
          </a:xfrm>
          <a:prstGeom prst="rect">
            <a:avLst/>
          </a:prstGeom>
        </p:spPr>
        <p:txBody>
          <a:bodyPr anchor="t">
            <a:noAutofit/>
          </a:bodyPr>
          <a:lstStyle>
            <a:lvl1pPr marL="457200" indent="-457200">
              <a:lnSpc>
                <a:spcPct val="150000"/>
              </a:lnSpc>
              <a:buFont typeface="+mj-lt"/>
              <a:buAutoNum type="arabicPeriod"/>
              <a:defRPr sz="1800">
                <a:latin typeface="Arial" panose="020B0604020202020204" pitchFamily="34" charset="0"/>
                <a:cs typeface="Arial" panose="020B0604020202020204" pitchFamily="34" charset="0"/>
              </a:defRPr>
            </a:lvl1pPr>
            <a:lvl2pPr>
              <a:lnSpc>
                <a:spcPct val="150000"/>
              </a:lnSpc>
              <a:defRPr sz="18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0"/>
            <a:r>
              <a:rPr lang="de-DE" dirty="0"/>
              <a:t>Mastertextformat bearbeiten</a:t>
            </a:r>
          </a:p>
          <a:p>
            <a:pPr lvl="1"/>
            <a:r>
              <a:rPr lang="de-DE" dirty="0"/>
              <a:t>Zweite Ebene</a:t>
            </a:r>
          </a:p>
          <a:p>
            <a:pPr lvl="2"/>
            <a:endParaRPr lang="de-DE" dirty="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Gliederung</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20" name="Datumsplatzhalter 18">
            <a:extLst>
              <a:ext uri="{FF2B5EF4-FFF2-40B4-BE49-F238E27FC236}">
                <a16:creationId xmlns:a16="http://schemas.microsoft.com/office/drawing/2014/main" id="{1CE19599-D176-2646-99DE-B0BEF897543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pic>
        <p:nvPicPr>
          <p:cNvPr id="11" name="Grafik 10">
            <a:extLst>
              <a:ext uri="{FF2B5EF4-FFF2-40B4-BE49-F238E27FC236}">
                <a16:creationId xmlns:a16="http://schemas.microsoft.com/office/drawing/2014/main" id="{B96EB093-6204-3DBD-0F93-7B106D7E0A32}"/>
              </a:ext>
            </a:extLst>
          </p:cNvPr>
          <p:cNvPicPr>
            <a:picLocks/>
          </p:cNvPicPr>
          <p:nvPr userDrawn="1"/>
        </p:nvPicPr>
        <p:blipFill>
          <a:blip r:embed="rId2"/>
          <a:stretch>
            <a:fillRect/>
          </a:stretch>
        </p:blipFill>
        <p:spPr>
          <a:xfrm>
            <a:off x="121429" y="260617"/>
            <a:ext cx="855317" cy="732691"/>
          </a:xfrm>
          <a:prstGeom prst="rect">
            <a:avLst/>
          </a:prstGeom>
        </p:spPr>
      </p:pic>
    </p:spTree>
    <p:extLst>
      <p:ext uri="{BB962C8B-B14F-4D97-AF65-F5344CB8AC3E}">
        <p14:creationId xmlns:p14="http://schemas.microsoft.com/office/powerpoint/2010/main" val="2427674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Vorschlag Zeitstruktur">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Vorschlag für Zeitstruktur</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graphicFrame>
        <p:nvGraphicFramePr>
          <p:cNvPr id="7" name="Tabelle 7">
            <a:extLst>
              <a:ext uri="{FF2B5EF4-FFF2-40B4-BE49-F238E27FC236}">
                <a16:creationId xmlns:a16="http://schemas.microsoft.com/office/drawing/2014/main" id="{B4BE65E5-FA1C-3847-801F-BD8CFCB43029}"/>
              </a:ext>
            </a:extLst>
          </p:cNvPr>
          <p:cNvGraphicFramePr>
            <a:graphicFrameLocks noGrp="1"/>
          </p:cNvGraphicFramePr>
          <p:nvPr userDrawn="1">
            <p:extLst>
              <p:ext uri="{D42A27DB-BD31-4B8C-83A1-F6EECF244321}">
                <p14:modId xmlns:p14="http://schemas.microsoft.com/office/powerpoint/2010/main" val="4069058490"/>
              </p:ext>
            </p:extLst>
          </p:nvPr>
        </p:nvGraphicFramePr>
        <p:xfrm>
          <a:off x="1096422" y="1278082"/>
          <a:ext cx="7009509" cy="5054556"/>
        </p:xfrm>
        <a:graphic>
          <a:graphicData uri="http://schemas.openxmlformats.org/drawingml/2006/table">
            <a:tbl>
              <a:tblPr firstRow="1" bandRow="1">
                <a:tableStyleId>{5C22544A-7EE6-4342-B048-85BDC9FD1C3A}</a:tableStyleId>
              </a:tblPr>
              <a:tblGrid>
                <a:gridCol w="1091193">
                  <a:extLst>
                    <a:ext uri="{9D8B030D-6E8A-4147-A177-3AD203B41FA5}">
                      <a16:colId xmlns:a16="http://schemas.microsoft.com/office/drawing/2014/main" val="2451071188"/>
                    </a:ext>
                  </a:extLst>
                </a:gridCol>
                <a:gridCol w="4132162">
                  <a:extLst>
                    <a:ext uri="{9D8B030D-6E8A-4147-A177-3AD203B41FA5}">
                      <a16:colId xmlns:a16="http://schemas.microsoft.com/office/drawing/2014/main" val="4131643764"/>
                    </a:ext>
                  </a:extLst>
                </a:gridCol>
                <a:gridCol w="1786154">
                  <a:extLst>
                    <a:ext uri="{9D8B030D-6E8A-4147-A177-3AD203B41FA5}">
                      <a16:colId xmlns:a16="http://schemas.microsoft.com/office/drawing/2014/main" val="4078067269"/>
                    </a:ext>
                  </a:extLst>
                </a:gridCol>
              </a:tblGrid>
              <a:tr h="261351">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ZEIT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INHALT / AKTIVITÄT</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de-DE" sz="1200" b="0" dirty="0">
                          <a:solidFill>
                            <a:srgbClr val="327D87"/>
                          </a:solidFill>
                          <a:latin typeface="Arial" panose="020B0604020202020204" pitchFamily="34" charset="0"/>
                          <a:ea typeface="Roboto" panose="02000000000000000000" pitchFamily="2" charset="0"/>
                          <a:cs typeface="Arial" panose="020B0604020202020204" pitchFamily="34" charset="0"/>
                        </a:rPr>
                        <a:t>MATERIAL / MEDIEN</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612781870"/>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1.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p>
                      <a:pPr algn="ctr"/>
                      <a:endParaRPr lang="de-DE" sz="1400" dirty="0">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Hintergründe zum gemeinsamen Gegenstand (ca. 10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a:latin typeface="Arial" panose="020B0604020202020204" pitchFamily="34"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22652488"/>
                  </a:ext>
                </a:extLst>
              </a:tr>
              <a:tr h="609600">
                <a:tc>
                  <a:txBody>
                    <a:bodyPr/>
                    <a:lstStyle/>
                    <a:p>
                      <a:pPr algn="ct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ca. 2‘</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effectLst/>
                          <a:latin typeface="Arial" panose="020B0604020202020204" pitchFamily="34" charset="0"/>
                          <a:ea typeface="Roboto" panose="02000000000000000000" pitchFamily="2" charset="0"/>
                          <a:cs typeface="Arial" panose="020B0604020202020204" pitchFamily="34" charset="0"/>
                        </a:rPr>
                        <a:t>Input: Vorstellung des Programms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a:lnSpc>
                          <a:spcPct val="100000"/>
                        </a:lnSpc>
                        <a:spcAft>
                          <a:spcPts val="1200"/>
                        </a:spcAft>
                      </a:pPr>
                      <a:r>
                        <a:rPr lang="de-DE" sz="1200" dirty="0">
                          <a:latin typeface="Arial" panose="020B0604020202020204" pitchFamily="34" charset="0"/>
                          <a:ea typeface="Roboto" panose="02000000000000000000" pitchFamily="2" charset="0"/>
                          <a:cs typeface="Arial" panose="020B0604020202020204" pitchFamily="34" charset="0"/>
                        </a:rPr>
                        <a:t>Folie 1</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801331516"/>
                  </a:ext>
                </a:extLst>
              </a:tr>
              <a:tr h="609600">
                <a:tc>
                  <a:txBody>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8‘</a:t>
                      </a:r>
                    </a:p>
                    <a:p>
                      <a:pPr algn="ctr">
                        <a:lnSpc>
                          <a:spcPct val="100000"/>
                        </a:lnSpc>
                        <a:spcAft>
                          <a:spcPts val="1200"/>
                        </a:spcAft>
                      </a:pPr>
                      <a:endParaRPr lang="de-DE" sz="1200" dirty="0">
                        <a:effectLst/>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Input: Einführung der Charakteristika des gemeinsamen Lernens am gemeinsamen Gegenstand </a:t>
                      </a: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2 - 9</a:t>
                      </a:r>
                    </a:p>
                    <a:p>
                      <a:pPr>
                        <a:lnSpc>
                          <a:spcPct val="100000"/>
                        </a:lnSpc>
                        <a:spcAft>
                          <a:spcPts val="1200"/>
                        </a:spcAft>
                      </a:pPr>
                      <a:endParaRPr lang="de-DE" sz="1200" dirty="0">
                        <a:latin typeface="Arial" panose="020B0604020202020204" pitchFamily="34" charset="0"/>
                        <a:ea typeface="Roboto" panose="02000000000000000000" pitchFamily="2" charset="0"/>
                        <a:cs typeface="Arial" panose="020B0604020202020204" pitchFamily="34" charset="0"/>
                      </a:endParaRPr>
                    </a:p>
                  </a:txBody>
                  <a:tcPr marL="45720" marR="45720">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327D87">
                        <a:alpha val="20000"/>
                      </a:srgbClr>
                    </a:solidFill>
                  </a:tcPr>
                </a:tc>
                <a:extLst>
                  <a:ext uri="{0D108BD9-81ED-4DB2-BD59-A6C34878D82A}">
                    <a16:rowId xmlns:a16="http://schemas.microsoft.com/office/drawing/2014/main" val="1701752742"/>
                  </a:ext>
                </a:extLst>
              </a:tr>
              <a:tr h="60960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2. Phase:</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Diagnose von Lernenden-Voraussetzungen</a:t>
                      </a:r>
                    </a:p>
                    <a:p>
                      <a:pPr marL="0" marR="0" lvl="0" indent="0" algn="l" defTabSz="914400" rtl="0" eaLnBrk="1" fontAlgn="auto" latinLnBrk="0" hangingPunct="1">
                        <a:lnSpc>
                          <a:spcPct val="100000"/>
                        </a:lnSpc>
                        <a:spcBef>
                          <a:spcPts val="0"/>
                        </a:spcBef>
                        <a:spcAft>
                          <a:spcPts val="0"/>
                        </a:spcAft>
                        <a:buClrTx/>
                        <a:buSzTx/>
                        <a:buFontTx/>
                        <a:buNone/>
                        <a:tabLst/>
                        <a:defRPr/>
                      </a:pPr>
                      <a:r>
                        <a:rPr lang="de-DE" sz="1400" b="1" kern="1200" dirty="0">
                          <a:solidFill>
                            <a:schemeClr val="dk1"/>
                          </a:solidFill>
                          <a:effectLst/>
                          <a:latin typeface="Arial" panose="020B0604020202020204" pitchFamily="34" charset="0"/>
                          <a:ea typeface="Roboto" panose="02000000000000000000" pitchFamily="2" charset="0"/>
                          <a:cs typeface="Arial" panose="020B0604020202020204" pitchFamily="34" charset="0"/>
                        </a:rPr>
                        <a:t>(ca. 40 min)</a:t>
                      </a:r>
                      <a:endParaRPr lang="de-DE" sz="1400" kern="1200" dirty="0">
                        <a:solidFill>
                          <a:schemeClr val="dk1"/>
                        </a:solidFill>
                        <a:effectLst/>
                        <a:latin typeface="Arial" panose="020B0604020202020204" pitchFamily="34" charset="0"/>
                        <a:ea typeface="Roboto" panose="02000000000000000000" pitchFamily="2" charset="0"/>
                        <a:cs typeface="Arial" panose="020B0604020202020204"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50244281"/>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20‘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b="0" i="0" dirty="0">
                          <a:solidFill>
                            <a:srgbClr val="327A86"/>
                          </a:solidFill>
                          <a:effectLst/>
                          <a:latin typeface="Arial" panose="020B0604020202020204" pitchFamily="34" charset="0"/>
                          <a:ea typeface="Open Sans" panose="020B0606030504020204" pitchFamily="34" charset="0"/>
                          <a:cs typeface="Arial" panose="020B0604020202020204" pitchFamily="34" charset="0"/>
                        </a:rPr>
                        <a:t>AKTIVITÄT A: Sortierung von Diagnoseaufgaben: </a:t>
                      </a:r>
                      <a:r>
                        <a:rPr lang="de-DE" sz="1200" dirty="0">
                          <a:effectLst/>
                          <a:latin typeface="Arial" panose="020B0604020202020204" pitchFamily="34" charset="0"/>
                          <a:ea typeface="Open Sans" panose="020B0606030504020204" pitchFamily="34" charset="0"/>
                          <a:cs typeface="Arial" panose="020B0604020202020204" pitchFamily="34" charset="0"/>
                        </a:rPr>
                        <a:t>Diagnose von Lernenden-Voraussetzungen und erste Strukturierung des Lerngegenstands (natürliche Zahlen)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„DZLM-Inklusiv und gemeinsam-BS2D-AM-Diagnose zu natürlichen Zahlen.docx“</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837941389"/>
                  </a:ext>
                </a:extLst>
              </a:tr>
              <a:tr h="609600">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15‘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Gemeinsame Reflexion der Sortierung (ggf. fachliche Klärung)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Times New Roman" panose="02020603050405020304" pitchFamily="18" charset="0"/>
                          <a:cs typeface="Arial" panose="020B0604020202020204" pitchFamily="34" charset="0"/>
                        </a:rPr>
                        <a:t>Sammeln auf Flipchart bzw. Tafel (Scheren)</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762614307"/>
                  </a:ext>
                </a:extLst>
              </a:tr>
              <a:tr h="351082">
                <a:tc>
                  <a:txBody>
                    <a:bodyPr/>
                    <a:lstStyle/>
                    <a:p>
                      <a:pPr algn="ct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ca. 5‘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spcAft>
                          <a:spcPts val="0"/>
                        </a:spcAft>
                      </a:pPr>
                      <a:r>
                        <a:rPr lang="de-DE" sz="1200" dirty="0">
                          <a:effectLst/>
                          <a:latin typeface="Arial" panose="020B0604020202020204" pitchFamily="34" charset="0"/>
                          <a:ea typeface="Open Sans" panose="020B0606030504020204" pitchFamily="34" charset="0"/>
                          <a:cs typeface="Arial" panose="020B0604020202020204" pitchFamily="34" charset="0"/>
                        </a:rPr>
                        <a:t>Input zur Einordnung der Sortierung</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1200"/>
                        </a:spcAft>
                        <a:buClrTx/>
                        <a:buSzTx/>
                        <a:buFontTx/>
                        <a:buNone/>
                        <a:tabLst/>
                        <a:defRPr/>
                      </a:pPr>
                      <a:r>
                        <a:rPr lang="de-DE" sz="1200" dirty="0">
                          <a:latin typeface="Arial" panose="020B0604020202020204" pitchFamily="34" charset="0"/>
                          <a:ea typeface="Roboto" panose="02000000000000000000" pitchFamily="2" charset="0"/>
                          <a:cs typeface="Arial" panose="020B0604020202020204" pitchFamily="34" charset="0"/>
                        </a:rPr>
                        <a:t>Folie … - …</a:t>
                      </a:r>
                    </a:p>
                  </a:txBody>
                  <a:tcPr marL="35513" marR="35513" marT="17445" marB="17445">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346211789"/>
                  </a:ext>
                </a:extLst>
              </a:tr>
              <a:tr h="614744">
                <a:tc>
                  <a:txBody>
                    <a:bodyPr/>
                    <a:lstStyle/>
                    <a:p>
                      <a:endParaRPr lang="de-DE"/>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endParaRPr lang="de-DE"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111329633"/>
                  </a:ext>
                </a:extLst>
              </a:tr>
            </a:tbl>
          </a:graphicData>
        </a:graphic>
      </p:graphicFrame>
      <p:sp>
        <p:nvSpPr>
          <p:cNvPr id="9" name="Textfeld 8">
            <a:extLst>
              <a:ext uri="{FF2B5EF4-FFF2-40B4-BE49-F238E27FC236}">
                <a16:creationId xmlns:a16="http://schemas.microsoft.com/office/drawing/2014/main" id="{AA06C941-FF8F-174A-A50C-F89D138B84BF}"/>
              </a:ext>
            </a:extLst>
          </p:cNvPr>
          <p:cNvSpPr txBox="1"/>
          <p:nvPr userDrawn="1"/>
        </p:nvSpPr>
        <p:spPr>
          <a:xfrm rot="20907127">
            <a:off x="6825363" y="5394342"/>
            <a:ext cx="2335938" cy="646331"/>
          </a:xfrm>
          <a:prstGeom prst="rect">
            <a:avLst/>
          </a:prstGeom>
          <a:noFill/>
        </p:spPr>
        <p:txBody>
          <a:bodyPr wrap="square" rtlCol="0">
            <a:spAutoFit/>
          </a:bodyPr>
          <a:lstStyle/>
          <a:p>
            <a:pPr algn="ctr"/>
            <a:r>
              <a:rPr lang="de-DE" sz="3600" b="1" dirty="0">
                <a:solidFill>
                  <a:srgbClr val="327D87">
                    <a:alpha val="82719"/>
                  </a:srgbClr>
                </a:solidFill>
                <a:latin typeface="Arial" panose="020B0604020202020204" pitchFamily="34" charset="0"/>
                <a:cs typeface="Arial" panose="020B0604020202020204" pitchFamily="34" charset="0"/>
              </a:rPr>
              <a:t>BEISPIEL</a:t>
            </a:r>
          </a:p>
        </p:txBody>
      </p:sp>
      <p:pic>
        <p:nvPicPr>
          <p:cNvPr id="12" name="Grafik 11">
            <a:extLst>
              <a:ext uri="{FF2B5EF4-FFF2-40B4-BE49-F238E27FC236}">
                <a16:creationId xmlns:a16="http://schemas.microsoft.com/office/drawing/2014/main" id="{6C0BA017-9334-2448-6D20-4AB202DACA53}"/>
              </a:ext>
            </a:extLst>
          </p:cNvPr>
          <p:cNvPicPr>
            <a:picLocks/>
          </p:cNvPicPr>
          <p:nvPr userDrawn="1"/>
        </p:nvPicPr>
        <p:blipFill>
          <a:blip r:embed="rId2"/>
          <a:stretch>
            <a:fillRect/>
          </a:stretch>
        </p:blipFill>
        <p:spPr>
          <a:xfrm>
            <a:off x="121429" y="260617"/>
            <a:ext cx="855317" cy="732691"/>
          </a:xfrm>
          <a:prstGeom prst="rect">
            <a:avLst/>
          </a:prstGeom>
        </p:spPr>
      </p:pic>
      <p:sp>
        <p:nvSpPr>
          <p:cNvPr id="4" name="Datumsplatzhalter 18">
            <a:extLst>
              <a:ext uri="{FF2B5EF4-FFF2-40B4-BE49-F238E27FC236}">
                <a16:creationId xmlns:a16="http://schemas.microsoft.com/office/drawing/2014/main" id="{24BCA396-97A3-1E73-EFAF-4FBE696D2380}"/>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1910927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intergrundinfos Moderator:innen">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802D5E18-FCD9-8D44-89B8-E765E700D9E0}"/>
              </a:ext>
            </a:extLst>
          </p:cNvPr>
          <p:cNvSpPr/>
          <p:nvPr userDrawn="1"/>
        </p:nvSpPr>
        <p:spPr>
          <a:xfrm>
            <a:off x="1" y="1070264"/>
            <a:ext cx="9144000" cy="5787737"/>
          </a:xfrm>
          <a:prstGeom prst="rect">
            <a:avLst/>
          </a:prstGeom>
          <a:solidFill>
            <a:srgbClr val="327D87">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Titel 1">
            <a:extLst>
              <a:ext uri="{FF2B5EF4-FFF2-40B4-BE49-F238E27FC236}">
                <a16:creationId xmlns:a16="http://schemas.microsoft.com/office/drawing/2014/main" id="{EA65EC35-2A7B-9941-96C0-A671F58314DE}"/>
              </a:ext>
            </a:extLst>
          </p:cNvPr>
          <p:cNvSpPr>
            <a:spLocks noGrp="1"/>
          </p:cNvSpPr>
          <p:nvPr>
            <p:ph type="title" hasCustomPrompt="1"/>
          </p:nvPr>
        </p:nvSpPr>
        <p:spPr>
          <a:xfrm>
            <a:off x="1096423" y="382774"/>
            <a:ext cx="7009351"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Hintergrundinfos</a:t>
            </a:r>
          </a:p>
        </p:txBody>
      </p:sp>
      <p:sp>
        <p:nvSpPr>
          <p:cNvPr id="15" name="Rechteck 14">
            <a:extLst>
              <a:ext uri="{FF2B5EF4-FFF2-40B4-BE49-F238E27FC236}">
                <a16:creationId xmlns:a16="http://schemas.microsoft.com/office/drawing/2014/main" id="{7A2DE4E8-0779-3840-9FA1-229CAB4C9154}"/>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7" name="Datumsplatzhalter 18">
            <a:extLst>
              <a:ext uri="{FF2B5EF4-FFF2-40B4-BE49-F238E27FC236}">
                <a16:creationId xmlns:a16="http://schemas.microsoft.com/office/drawing/2014/main" id="{82736F46-DE94-0B4E-B336-F31913CCEC3E}"/>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9" name="Foliennummernplatzhalter 20">
            <a:extLst>
              <a:ext uri="{FF2B5EF4-FFF2-40B4-BE49-F238E27FC236}">
                <a16:creationId xmlns:a16="http://schemas.microsoft.com/office/drawing/2014/main" id="{CBDB55BB-A363-FF4D-8931-80FD84C61E0F}"/>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sp>
        <p:nvSpPr>
          <p:cNvPr id="11" name="Textplatzhalter 23">
            <a:extLst>
              <a:ext uri="{FF2B5EF4-FFF2-40B4-BE49-F238E27FC236}">
                <a16:creationId xmlns:a16="http://schemas.microsoft.com/office/drawing/2014/main" id="{1C66619B-492C-DF40-8DAB-37EE96028D30}"/>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12" name="Inhaltsplatzhalter 2">
            <a:extLst>
              <a:ext uri="{FF2B5EF4-FFF2-40B4-BE49-F238E27FC236}">
                <a16:creationId xmlns:a16="http://schemas.microsoft.com/office/drawing/2014/main" id="{4573CCD4-B461-4B43-A126-0731339F8708}"/>
              </a:ext>
            </a:extLst>
          </p:cNvPr>
          <p:cNvSpPr>
            <a:spLocks noGrp="1"/>
          </p:cNvSpPr>
          <p:nvPr>
            <p:ph idx="1" hasCustomPrompt="1"/>
          </p:nvPr>
        </p:nvSpPr>
        <p:spPr>
          <a:xfrm>
            <a:off x="1096423" y="1639658"/>
            <a:ext cx="7009509" cy="4527819"/>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pic>
        <p:nvPicPr>
          <p:cNvPr id="21" name="Grafik 20">
            <a:extLst>
              <a:ext uri="{FF2B5EF4-FFF2-40B4-BE49-F238E27FC236}">
                <a16:creationId xmlns:a16="http://schemas.microsoft.com/office/drawing/2014/main" id="{7100F8D3-8097-9B2C-0A65-DA770201EC3E}"/>
              </a:ext>
            </a:extLst>
          </p:cNvPr>
          <p:cNvPicPr>
            <a:picLocks/>
          </p:cNvPicPr>
          <p:nvPr userDrawn="1"/>
        </p:nvPicPr>
        <p:blipFill>
          <a:blip r:embed="rId2"/>
          <a:stretch>
            <a:fillRect/>
          </a:stretch>
        </p:blipFill>
        <p:spPr>
          <a:xfrm>
            <a:off x="121429" y="260617"/>
            <a:ext cx="855317" cy="732691"/>
          </a:xfrm>
          <a:prstGeom prst="rect">
            <a:avLst/>
          </a:prstGeom>
        </p:spPr>
      </p:pic>
      <p:sp>
        <p:nvSpPr>
          <p:cNvPr id="22" name="Rechteck 21">
            <a:extLst>
              <a:ext uri="{FF2B5EF4-FFF2-40B4-BE49-F238E27FC236}">
                <a16:creationId xmlns:a16="http://schemas.microsoft.com/office/drawing/2014/main" id="{46F75C2C-870D-D2CF-E580-B4F102E9E5A7}"/>
              </a:ext>
            </a:extLst>
          </p:cNvPr>
          <p:cNvSpPr/>
          <p:nvPr userDrawn="1"/>
        </p:nvSpPr>
        <p:spPr>
          <a:xfrm>
            <a:off x="5416952" y="39947"/>
            <a:ext cx="3744749" cy="246221"/>
          </a:xfrm>
          <a:prstGeom prst="rect">
            <a:avLst/>
          </a:prstGeom>
        </p:spPr>
        <p:txBody>
          <a:bodyPr wrap="square">
            <a:spAutoFit/>
          </a:bodyPr>
          <a:lstStyle/>
          <a:p>
            <a:pPr algn="r"/>
            <a:r>
              <a:rPr lang="de-DE" sz="1000" dirty="0">
                <a:solidFill>
                  <a:srgbClr val="327D87"/>
                </a:solidFill>
                <a:latin typeface="Arial" panose="020B0604020202020204" pitchFamily="34" charset="0"/>
                <a:cs typeface="Arial" panose="020B0604020202020204" pitchFamily="34" charset="0"/>
              </a:rPr>
              <a:t>HINTERGRUNDINFOS</a:t>
            </a:r>
          </a:p>
        </p:txBody>
      </p:sp>
      <p:sp>
        <p:nvSpPr>
          <p:cNvPr id="3" name="Datumsplatzhalter 18">
            <a:extLst>
              <a:ext uri="{FF2B5EF4-FFF2-40B4-BE49-F238E27FC236}">
                <a16:creationId xmlns:a16="http://schemas.microsoft.com/office/drawing/2014/main" id="{24C9538D-54DE-5616-D021-86B6807F1B31}"/>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0181758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ext">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FC5762E8-FDFE-AA33-94D7-064B64BFAAC6}"/>
              </a:ext>
            </a:extLst>
          </p:cNvPr>
          <p:cNvPicPr>
            <a:picLocks/>
          </p:cNvPicPr>
          <p:nvPr userDrawn="1"/>
        </p:nvPicPr>
        <p:blipFill>
          <a:blip r:embed="rId2"/>
          <a:stretch>
            <a:fillRect/>
          </a:stretch>
        </p:blipFill>
        <p:spPr>
          <a:xfrm>
            <a:off x="121429" y="260617"/>
            <a:ext cx="855317" cy="732691"/>
          </a:xfrm>
          <a:prstGeom prst="rect">
            <a:avLst/>
          </a:prstGeom>
        </p:spPr>
      </p:pic>
      <p:sp>
        <p:nvSpPr>
          <p:cNvPr id="3" name="Datumsplatzhalter 18">
            <a:extLst>
              <a:ext uri="{FF2B5EF4-FFF2-40B4-BE49-F238E27FC236}">
                <a16:creationId xmlns:a16="http://schemas.microsoft.com/office/drawing/2014/main" id="{6ACBF385-D993-E261-2D2F-D6E181C064BA}"/>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169585389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Pause">
    <p:spTree>
      <p:nvGrpSpPr>
        <p:cNvPr id="1" name=""/>
        <p:cNvGrpSpPr/>
        <p:nvPr/>
      </p:nvGrpSpPr>
      <p:grpSpPr>
        <a:xfrm>
          <a:off x="0" y="0"/>
          <a:ext cx="0" cy="0"/>
          <a:chOff x="0" y="0"/>
          <a:chExt cx="0" cy="0"/>
        </a:xfrm>
      </p:grpSpPr>
      <p:sp>
        <p:nvSpPr>
          <p:cNvPr id="3" name="Abgerundete rechteckige Legende 2">
            <a:extLst>
              <a:ext uri="{FF2B5EF4-FFF2-40B4-BE49-F238E27FC236}">
                <a16:creationId xmlns:a16="http://schemas.microsoft.com/office/drawing/2014/main" id="{F3F98F59-DAD1-62F9-C6FD-8EBA49190C8C}"/>
              </a:ext>
            </a:extLst>
          </p:cNvPr>
          <p:cNvSpPr/>
          <p:nvPr userDrawn="1"/>
        </p:nvSpPr>
        <p:spPr>
          <a:xfrm>
            <a:off x="1080655" y="696190"/>
            <a:ext cx="3108573" cy="1504750"/>
          </a:xfrm>
          <a:prstGeom prst="wedgeRoundRectCallout">
            <a:avLst>
              <a:gd name="adj1" fmla="val 38391"/>
              <a:gd name="adj2" fmla="val 74059"/>
              <a:gd name="adj3" fmla="val 16667"/>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4" name="Textfeld 3">
            <a:extLst>
              <a:ext uri="{FF2B5EF4-FFF2-40B4-BE49-F238E27FC236}">
                <a16:creationId xmlns:a16="http://schemas.microsoft.com/office/drawing/2014/main" id="{83AC9575-5CF4-1E49-CE9A-7A07BA54ADC3}"/>
              </a:ext>
            </a:extLst>
          </p:cNvPr>
          <p:cNvSpPr txBox="1"/>
          <p:nvPr userDrawn="1"/>
        </p:nvSpPr>
        <p:spPr>
          <a:xfrm>
            <a:off x="1285119" y="966747"/>
            <a:ext cx="2699644" cy="1015663"/>
          </a:xfrm>
          <a:prstGeom prst="rect">
            <a:avLst/>
          </a:prstGeom>
          <a:noFill/>
        </p:spPr>
        <p:txBody>
          <a:bodyPr wrap="square" rtlCol="0">
            <a:spAutoFit/>
          </a:bodyPr>
          <a:lstStyle/>
          <a:p>
            <a:pPr algn="ctr">
              <a:lnSpc>
                <a:spcPct val="100000"/>
              </a:lnSpc>
            </a:pPr>
            <a:r>
              <a:rPr lang="de-DE" sz="3000" b="1" dirty="0">
                <a:latin typeface="Arial" panose="020B0604020202020204" pitchFamily="34" charset="0"/>
                <a:cs typeface="Arial" panose="020B0604020202020204" pitchFamily="34" charset="0"/>
              </a:rPr>
              <a:t>Zeit für eine Pause!</a:t>
            </a:r>
          </a:p>
        </p:txBody>
      </p:sp>
      <p:sp>
        <p:nvSpPr>
          <p:cNvPr id="5" name="Rechteck 4">
            <a:extLst>
              <a:ext uri="{FF2B5EF4-FFF2-40B4-BE49-F238E27FC236}">
                <a16:creationId xmlns:a16="http://schemas.microsoft.com/office/drawing/2014/main" id="{B459D2B5-9423-7036-95BB-4C05E02997BE}"/>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6" name="Rechteck 5">
            <a:extLst>
              <a:ext uri="{FF2B5EF4-FFF2-40B4-BE49-F238E27FC236}">
                <a16:creationId xmlns:a16="http://schemas.microsoft.com/office/drawing/2014/main" id="{36413BD1-26D2-0D57-8B5E-C1A6258C6837}"/>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7" name="Datumsplatzhalter 18">
            <a:extLst>
              <a:ext uri="{FF2B5EF4-FFF2-40B4-BE49-F238E27FC236}">
                <a16:creationId xmlns:a16="http://schemas.microsoft.com/office/drawing/2014/main" id="{8D6C8911-38B6-8421-AB7D-454C78676ECC}"/>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8" name="Foliennummernplatzhalter 20">
            <a:extLst>
              <a:ext uri="{FF2B5EF4-FFF2-40B4-BE49-F238E27FC236}">
                <a16:creationId xmlns:a16="http://schemas.microsoft.com/office/drawing/2014/main" id="{C92AB3B9-A844-92A7-AD92-9A3925F38E85}"/>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1" name="Grafik 10">
            <a:extLst>
              <a:ext uri="{FF2B5EF4-FFF2-40B4-BE49-F238E27FC236}">
                <a16:creationId xmlns:a16="http://schemas.microsoft.com/office/drawing/2014/main" id="{7184DD34-0074-2AE9-B907-D34A2967C80A}"/>
              </a:ext>
            </a:extLst>
          </p:cNvPr>
          <p:cNvPicPr>
            <a:picLocks noChangeAspect="1"/>
          </p:cNvPicPr>
          <p:nvPr userDrawn="1"/>
        </p:nvPicPr>
        <p:blipFill>
          <a:blip r:embed="rId2"/>
          <a:stretch>
            <a:fillRect/>
          </a:stretch>
        </p:blipFill>
        <p:spPr>
          <a:xfrm>
            <a:off x="3039755" y="1562720"/>
            <a:ext cx="4491874" cy="4328533"/>
          </a:xfrm>
          <a:prstGeom prst="rect">
            <a:avLst/>
          </a:prstGeom>
        </p:spPr>
      </p:pic>
      <p:sp>
        <p:nvSpPr>
          <p:cNvPr id="2" name="Datumsplatzhalter 18">
            <a:extLst>
              <a:ext uri="{FF2B5EF4-FFF2-40B4-BE49-F238E27FC236}">
                <a16:creationId xmlns:a16="http://schemas.microsoft.com/office/drawing/2014/main" id="{F9E9EBAB-A71B-C0B5-6B4B-44BF8CC86FEB}"/>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24568709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Aufzählung">
    <p:spTree>
      <p:nvGrpSpPr>
        <p:cNvPr id="1" name=""/>
        <p:cNvGrpSpPr/>
        <p:nvPr/>
      </p:nvGrpSpPr>
      <p:grpSpPr>
        <a:xfrm>
          <a:off x="0" y="0"/>
          <a:ext cx="0" cy="0"/>
          <a:chOff x="0" y="0"/>
          <a:chExt cx="0" cy="0"/>
        </a:xfrm>
      </p:grpSpPr>
      <p:cxnSp>
        <p:nvCxnSpPr>
          <p:cNvPr id="7" name="Gerade Verbindung 6">
            <a:extLst>
              <a:ext uri="{FF2B5EF4-FFF2-40B4-BE49-F238E27FC236}">
                <a16:creationId xmlns:a16="http://schemas.microsoft.com/office/drawing/2014/main" id="{0902958C-7F4E-8C4E-AD14-DC497A227BFF}"/>
              </a:ext>
            </a:extLst>
          </p:cNvPr>
          <p:cNvCxnSpPr>
            <a:cxnSpLocks/>
          </p:cNvCxnSpPr>
          <p:nvPr userDrawn="1"/>
        </p:nvCxnSpPr>
        <p:spPr>
          <a:xfrm>
            <a:off x="50006" y="1045056"/>
            <a:ext cx="9043988" cy="0"/>
          </a:xfrm>
          <a:prstGeom prst="line">
            <a:avLst/>
          </a:prstGeom>
          <a:ln w="12700">
            <a:solidFill>
              <a:schemeClr val="tx1"/>
            </a:solidFill>
          </a:ln>
        </p:spPr>
        <p:style>
          <a:lnRef idx="1">
            <a:schemeClr val="dk1"/>
          </a:lnRef>
          <a:fillRef idx="0">
            <a:schemeClr val="dk1"/>
          </a:fillRef>
          <a:effectRef idx="0">
            <a:schemeClr val="dk1"/>
          </a:effectRef>
          <a:fontRef idx="minor">
            <a:schemeClr val="tx1"/>
          </a:fontRef>
        </p:style>
      </p:cxnSp>
      <p:sp>
        <p:nvSpPr>
          <p:cNvPr id="13" name="Titel 1">
            <a:extLst>
              <a:ext uri="{FF2B5EF4-FFF2-40B4-BE49-F238E27FC236}">
                <a16:creationId xmlns:a16="http://schemas.microsoft.com/office/drawing/2014/main" id="{97C625BC-C586-AD41-BBFA-EBD9A0646D0B}"/>
              </a:ext>
            </a:extLst>
          </p:cNvPr>
          <p:cNvSpPr>
            <a:spLocks noGrp="1"/>
          </p:cNvSpPr>
          <p:nvPr>
            <p:ph type="title"/>
          </p:nvPr>
        </p:nvSpPr>
        <p:spPr>
          <a:xfrm>
            <a:off x="1096423" y="382774"/>
            <a:ext cx="7009509" cy="603704"/>
          </a:xfrm>
          <a:prstGeom prst="rect">
            <a:avLst/>
          </a:prstGeom>
        </p:spPr>
        <p:txBody>
          <a:bodyPr>
            <a:normAutofit/>
          </a:bodyPr>
          <a:lstStyle>
            <a:lvl1pPr marL="9525" indent="0">
              <a:tabLst/>
              <a:defRPr sz="2800" b="1">
                <a:latin typeface="Arial" panose="020B0604020202020204" pitchFamily="34" charset="0"/>
                <a:cs typeface="Arial" panose="020B0604020202020204" pitchFamily="34" charset="0"/>
              </a:defRPr>
            </a:lvl1pPr>
          </a:lstStyle>
          <a:p>
            <a:r>
              <a:rPr lang="de-DE" dirty="0"/>
              <a:t>Mastertitelformat</a:t>
            </a:r>
          </a:p>
        </p:txBody>
      </p:sp>
      <p:sp>
        <p:nvSpPr>
          <p:cNvPr id="24" name="Textplatzhalter 23">
            <a:extLst>
              <a:ext uri="{FF2B5EF4-FFF2-40B4-BE49-F238E27FC236}">
                <a16:creationId xmlns:a16="http://schemas.microsoft.com/office/drawing/2014/main" id="{D65D3D9F-F8C7-8242-8FCC-BF2CDF6777BA}"/>
              </a:ext>
            </a:extLst>
          </p:cNvPr>
          <p:cNvSpPr>
            <a:spLocks noGrp="1"/>
          </p:cNvSpPr>
          <p:nvPr>
            <p:ph type="body" sz="quarter" idx="13" hasCustomPrompt="1"/>
          </p:nvPr>
        </p:nvSpPr>
        <p:spPr>
          <a:xfrm>
            <a:off x="1096266" y="1194030"/>
            <a:ext cx="7009509" cy="445628"/>
          </a:xfrm>
          <a:prstGeom prst="rect">
            <a:avLst/>
          </a:prstGeom>
        </p:spPr>
        <p:txBody>
          <a:bodyPr/>
          <a:lstStyle>
            <a:lvl1pPr marL="0" marR="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sz="1600">
                <a:solidFill>
                  <a:srgbClr val="327D87"/>
                </a:solidFill>
                <a:latin typeface="Arial" panose="020B0604020202020204" pitchFamily="34" charset="0"/>
                <a:cs typeface="Arial" panose="020B0604020202020204" pitchFamily="34" charset="0"/>
              </a:defRPr>
            </a:lvl1pPr>
            <a:lvl2pPr marL="457200" indent="0">
              <a:buNone/>
              <a:defRPr/>
            </a:lvl2pPr>
          </a:lstStyle>
          <a:p>
            <a:pPr marL="0" marR="0" lvl="0" indent="0" algn="l" defTabSz="914400" rtl="0" eaLnBrk="1" fontAlgn="auto" latinLnBrk="0" hangingPunct="1">
              <a:lnSpc>
                <a:spcPct val="150000"/>
              </a:lnSpc>
              <a:spcBef>
                <a:spcPts val="1000"/>
              </a:spcBef>
              <a:spcAft>
                <a:spcPts val="0"/>
              </a:spcAft>
              <a:buClrTx/>
              <a:buSzTx/>
              <a:buFont typeface="Arial" panose="020B0604020202020204" pitchFamily="34" charset="0"/>
              <a:buNone/>
              <a:tabLst/>
              <a:defRPr/>
            </a:pPr>
            <a:r>
              <a:rPr lang="de-DE" dirty="0"/>
              <a:t>ÜBERSCHRIFT AUFZÄHLUNG</a:t>
            </a:r>
          </a:p>
          <a:p>
            <a:pPr lvl="0"/>
            <a:endParaRPr lang="de-DE" dirty="0"/>
          </a:p>
        </p:txBody>
      </p:sp>
      <p:sp>
        <p:nvSpPr>
          <p:cNvPr id="25" name="Inhaltsplatzhalter 2">
            <a:extLst>
              <a:ext uri="{FF2B5EF4-FFF2-40B4-BE49-F238E27FC236}">
                <a16:creationId xmlns:a16="http://schemas.microsoft.com/office/drawing/2014/main" id="{35DF33B1-1A9A-C34E-AE50-1D81E5E8CCAD}"/>
              </a:ext>
            </a:extLst>
          </p:cNvPr>
          <p:cNvSpPr>
            <a:spLocks noGrp="1"/>
          </p:cNvSpPr>
          <p:nvPr>
            <p:ph idx="1" hasCustomPrompt="1"/>
          </p:nvPr>
        </p:nvSpPr>
        <p:spPr>
          <a:xfrm>
            <a:off x="1096423" y="1748860"/>
            <a:ext cx="7009509" cy="4418617"/>
          </a:xfrm>
          <a:prstGeom prst="rect">
            <a:avLst/>
          </a:prstGeom>
        </p:spPr>
        <p:txBody>
          <a:bodyPr anchor="t">
            <a:noAutofit/>
          </a:bodyPr>
          <a:lstStyle>
            <a:lvl1pPr marL="285750" marR="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sz="1800" b="0">
                <a:solidFill>
                  <a:schemeClr val="tx1"/>
                </a:solidFill>
                <a:latin typeface="Arial" panose="020B0604020202020204" pitchFamily="34" charset="0"/>
                <a:cs typeface="Arial" panose="020B0604020202020204" pitchFamily="34" charset="0"/>
              </a:defRPr>
            </a:lvl1pPr>
            <a:lvl2pPr marL="457200" marR="0" indent="0" algn="l" defTabSz="914400" rtl="0" eaLnBrk="1" fontAlgn="auto" latinLnBrk="0" hangingPunct="1">
              <a:lnSpc>
                <a:spcPct val="150000"/>
              </a:lnSpc>
              <a:spcBef>
                <a:spcPts val="500"/>
              </a:spcBef>
              <a:spcAft>
                <a:spcPts val="0"/>
              </a:spcAft>
              <a:buClrTx/>
              <a:buSzTx/>
              <a:buFont typeface="Arial" panose="020B0604020202020204" pitchFamily="34" charset="0"/>
              <a:buNone/>
              <a:tabLst/>
              <a:defRPr sz="2000">
                <a:latin typeface="Arial" panose="020B0604020202020204" pitchFamily="34" charset="0"/>
                <a:cs typeface="Arial" panose="020B0604020202020204" pitchFamily="34" charset="0"/>
              </a:defRPr>
            </a:lvl2pPr>
            <a:lvl3pPr marL="914400" indent="0">
              <a:buNone/>
              <a:defRPr sz="160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r>
              <a:rPr lang="de-DE" dirty="0" err="1"/>
              <a:t>Lorem</a:t>
            </a:r>
            <a:r>
              <a:rPr lang="de-DE" dirty="0"/>
              <a:t> </a:t>
            </a:r>
            <a:r>
              <a:rPr lang="de-DE" dirty="0" err="1"/>
              <a:t>ipsum</a:t>
            </a:r>
            <a:r>
              <a:rPr lang="de-DE" dirty="0"/>
              <a:t> </a:t>
            </a:r>
            <a:r>
              <a:rPr lang="de-DE" dirty="0" err="1"/>
              <a:t>dolor</a:t>
            </a:r>
            <a:r>
              <a:rPr lang="de-DE" dirty="0"/>
              <a:t>…</a:t>
            </a:r>
          </a:p>
          <a:p>
            <a:pPr marL="285750" marR="0" lvl="0" indent="-285750" algn="l" defTabSz="914400" rtl="0" eaLnBrk="1" fontAlgn="auto" latinLnBrk="0" hangingPunct="1">
              <a:lnSpc>
                <a:spcPct val="150000"/>
              </a:lnSpc>
              <a:spcBef>
                <a:spcPts val="1000"/>
              </a:spcBef>
              <a:spcAft>
                <a:spcPts val="0"/>
              </a:spcAft>
              <a:buClrTx/>
              <a:buSzTx/>
              <a:buFont typeface="Arial" panose="020B0604020202020204" pitchFamily="34" charset="0"/>
              <a:buChar char="•"/>
              <a:tabLst/>
              <a:defRPr/>
            </a:pPr>
            <a:endParaRPr lang="de-DE" dirty="0"/>
          </a:p>
          <a:p>
            <a:pPr lvl="0"/>
            <a:endParaRPr lang="de-DE" dirty="0"/>
          </a:p>
          <a:p>
            <a:pPr lvl="0"/>
            <a:endParaRPr lang="de-DE" dirty="0"/>
          </a:p>
        </p:txBody>
      </p:sp>
      <p:sp>
        <p:nvSpPr>
          <p:cNvPr id="12" name="Rechteck 11">
            <a:extLst>
              <a:ext uri="{FF2B5EF4-FFF2-40B4-BE49-F238E27FC236}">
                <a16:creationId xmlns:a16="http://schemas.microsoft.com/office/drawing/2014/main" id="{C264C8AF-6701-6743-93D4-A3A8DC27A127}"/>
              </a:ext>
            </a:extLst>
          </p:cNvPr>
          <p:cNvSpPr/>
          <p:nvPr userDrawn="1"/>
        </p:nvSpPr>
        <p:spPr>
          <a:xfrm>
            <a:off x="1" y="6268157"/>
            <a:ext cx="9144000" cy="589844"/>
          </a:xfrm>
          <a:prstGeom prst="rect">
            <a:avLst/>
          </a:prstGeom>
          <a:solidFill>
            <a:srgbClr val="D9D9D9">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14" name="Rechteck 13">
            <a:extLst>
              <a:ext uri="{FF2B5EF4-FFF2-40B4-BE49-F238E27FC236}">
                <a16:creationId xmlns:a16="http://schemas.microsoft.com/office/drawing/2014/main" id="{0DB42B74-E911-0D43-80A1-ABB98D69FEF6}"/>
              </a:ext>
            </a:extLst>
          </p:cNvPr>
          <p:cNvSpPr/>
          <p:nvPr userDrawn="1"/>
        </p:nvSpPr>
        <p:spPr>
          <a:xfrm>
            <a:off x="394855" y="6351730"/>
            <a:ext cx="8354291" cy="365125"/>
          </a:xfrm>
          <a:prstGeom prst="rect">
            <a:avLst/>
          </a:pr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e-DE" sz="1800" dirty="0"/>
              <a:t> </a:t>
            </a:r>
          </a:p>
        </p:txBody>
      </p:sp>
      <p:sp>
        <p:nvSpPr>
          <p:cNvPr id="15" name="Datumsplatzhalter 18">
            <a:extLst>
              <a:ext uri="{FF2B5EF4-FFF2-40B4-BE49-F238E27FC236}">
                <a16:creationId xmlns:a16="http://schemas.microsoft.com/office/drawing/2014/main" id="{9B10DAAC-E653-4D42-A4A1-73716BF3D34F}"/>
              </a:ext>
            </a:extLst>
          </p:cNvPr>
          <p:cNvSpPr>
            <a:spLocks noGrp="1"/>
          </p:cNvSpPr>
          <p:nvPr>
            <p:ph type="dt" sz="half" idx="10"/>
          </p:nvPr>
        </p:nvSpPr>
        <p:spPr>
          <a:xfrm>
            <a:off x="580260" y="6338729"/>
            <a:ext cx="2057400" cy="393256"/>
          </a:xfrm>
          <a:prstGeom prst="rect">
            <a:avLst/>
          </a:prstGeom>
        </p:spPr>
        <p:txBody>
          <a:bodyPr/>
          <a:lstStyle>
            <a:lvl1pPr>
              <a:defRPr sz="1200">
                <a:solidFill>
                  <a:schemeClr val="bg2">
                    <a:lumMod val="50000"/>
                  </a:schemeClr>
                </a:solidFill>
                <a:latin typeface="Arial" panose="020B0604020202020204" pitchFamily="34" charset="0"/>
                <a:cs typeface="Arial" panose="020B0604020202020204" pitchFamily="34" charset="0"/>
              </a:defRPr>
            </a:lvl1pPr>
          </a:lstStyle>
          <a:p>
            <a:pPr>
              <a:lnSpc>
                <a:spcPct val="150000"/>
              </a:lnSpc>
            </a:pPr>
            <a:endParaRPr lang="de-DE" dirty="0"/>
          </a:p>
        </p:txBody>
      </p:sp>
      <p:sp>
        <p:nvSpPr>
          <p:cNvPr id="18" name="Foliennummernplatzhalter 20">
            <a:extLst>
              <a:ext uri="{FF2B5EF4-FFF2-40B4-BE49-F238E27FC236}">
                <a16:creationId xmlns:a16="http://schemas.microsoft.com/office/drawing/2014/main" id="{7BE7A799-73F7-594A-B406-3534E8C178F8}"/>
              </a:ext>
            </a:extLst>
          </p:cNvPr>
          <p:cNvSpPr>
            <a:spLocks noGrp="1"/>
          </p:cNvSpPr>
          <p:nvPr>
            <p:ph type="sldNum" sz="quarter" idx="12"/>
          </p:nvPr>
        </p:nvSpPr>
        <p:spPr>
          <a:xfrm>
            <a:off x="6457950" y="6352795"/>
            <a:ext cx="2057400" cy="365125"/>
          </a:xfrm>
          <a:prstGeom prst="rect">
            <a:avLst/>
          </a:prstGeom>
        </p:spPr>
        <p:txBody>
          <a:bodyPr/>
          <a:lstStyle>
            <a:lvl1pPr algn="r">
              <a:lnSpc>
                <a:spcPct val="150000"/>
              </a:lnSpc>
              <a:defRPr sz="1200">
                <a:solidFill>
                  <a:schemeClr val="bg2">
                    <a:lumMod val="50000"/>
                  </a:schemeClr>
                </a:solidFill>
                <a:latin typeface="Arial" panose="020B0604020202020204" pitchFamily="34" charset="0"/>
                <a:cs typeface="Arial" panose="020B0604020202020204" pitchFamily="34" charset="0"/>
              </a:defRPr>
            </a:lvl1pPr>
          </a:lstStyle>
          <a:p>
            <a:fld id="{C3752B7C-18A9-864D-BBCB-54A9F41B5594}" type="slidenum">
              <a:rPr lang="de-DE" smtClean="0"/>
              <a:pPr/>
              <a:t>‹Nr.›</a:t>
            </a:fld>
            <a:endParaRPr lang="de-DE" dirty="0"/>
          </a:p>
        </p:txBody>
      </p:sp>
      <p:pic>
        <p:nvPicPr>
          <p:cNvPr id="17" name="Grafik 16">
            <a:extLst>
              <a:ext uri="{FF2B5EF4-FFF2-40B4-BE49-F238E27FC236}">
                <a16:creationId xmlns:a16="http://schemas.microsoft.com/office/drawing/2014/main" id="{CD322BB7-D544-AC10-C3E0-60DBA3548AAC}"/>
              </a:ext>
            </a:extLst>
          </p:cNvPr>
          <p:cNvPicPr>
            <a:picLocks/>
          </p:cNvPicPr>
          <p:nvPr userDrawn="1"/>
        </p:nvPicPr>
        <p:blipFill>
          <a:blip r:embed="rId2"/>
          <a:stretch>
            <a:fillRect/>
          </a:stretch>
        </p:blipFill>
        <p:spPr>
          <a:xfrm>
            <a:off x="121429" y="260617"/>
            <a:ext cx="855317" cy="732691"/>
          </a:xfrm>
          <a:prstGeom prst="rect">
            <a:avLst/>
          </a:prstGeom>
        </p:spPr>
      </p:pic>
      <p:sp>
        <p:nvSpPr>
          <p:cNvPr id="3" name="Datumsplatzhalter 18">
            <a:extLst>
              <a:ext uri="{FF2B5EF4-FFF2-40B4-BE49-F238E27FC236}">
                <a16:creationId xmlns:a16="http://schemas.microsoft.com/office/drawing/2014/main" id="{6C39A722-D6DB-44FE-4C11-33BF24192D9E}"/>
              </a:ext>
            </a:extLst>
          </p:cNvPr>
          <p:cNvSpPr txBox="1">
            <a:spLocks/>
          </p:cNvSpPr>
          <p:nvPr userDrawn="1"/>
        </p:nvSpPr>
        <p:spPr>
          <a:xfrm>
            <a:off x="2823065" y="6338729"/>
            <a:ext cx="3492675" cy="393256"/>
          </a:xfrm>
          <a:prstGeom prst="rect">
            <a:avLst/>
          </a:prstGeom>
        </p:spPr>
        <p:txBody>
          <a:bodyPr vert="horz" lIns="91440" tIns="45720" rIns="91440" bIns="45720" rtlCol="0" anchor="ctr"/>
          <a:lstStyle>
            <a:defPPr>
              <a:defRPr lang="en-U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lnSpc>
                <a:spcPct val="150000"/>
              </a:lnSpc>
            </a:pPr>
            <a:r>
              <a:rPr lang="de-DE" dirty="0">
                <a:solidFill>
                  <a:schemeClr val="bg2">
                    <a:lumMod val="50000"/>
                  </a:schemeClr>
                </a:solidFill>
                <a:latin typeface="Arial" panose="020B0604020202020204" pitchFamily="34" charset="0"/>
                <a:cs typeface="Arial" panose="020B0604020202020204" pitchFamily="34" charset="0"/>
              </a:rPr>
              <a:t> Fachoffensive Mathematik NRW mit PIKAS</a:t>
            </a:r>
            <a:endParaRPr lang="de-DE" dirty="0">
              <a:solidFill>
                <a:schemeClr val="bg2">
                  <a:lumMod val="50000"/>
                </a:schemeClr>
              </a:solidFill>
            </a:endParaRPr>
          </a:p>
        </p:txBody>
      </p:sp>
    </p:spTree>
    <p:extLst>
      <p:ext uri="{BB962C8B-B14F-4D97-AF65-F5344CB8AC3E}">
        <p14:creationId xmlns:p14="http://schemas.microsoft.com/office/powerpoint/2010/main" val="30088192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9563261"/>
      </p:ext>
    </p:extLst>
  </p:cSld>
  <p:clrMap bg1="lt1" tx1="dk1" bg2="lt2" tx2="dk2" accent1="accent1" accent2="accent2" accent3="accent3" accent4="accent4" accent5="accent5" accent6="accent6" hlink="hlink" folHlink="folHlink"/>
  <p:sldLayoutIdLst>
    <p:sldLayoutId id="2147483682" r:id="rId1"/>
    <p:sldLayoutId id="2147483649" r:id="rId2"/>
    <p:sldLayoutId id="2147483683" r:id="rId3"/>
    <p:sldLayoutId id="2147483684" r:id="rId4"/>
    <p:sldLayoutId id="2147483691" r:id="rId5"/>
    <p:sldLayoutId id="2147483689" r:id="rId6"/>
    <p:sldLayoutId id="2147483686" r:id="rId7"/>
    <p:sldLayoutId id="2147483699" r:id="rId8"/>
    <p:sldLayoutId id="2147483688" r:id="rId9"/>
    <p:sldLayoutId id="2147483661" r:id="rId10"/>
    <p:sldLayoutId id="2147483696" r:id="rId11"/>
    <p:sldLayoutId id="2147483692" r:id="rId12"/>
    <p:sldLayoutId id="2147483693" r:id="rId13"/>
    <p:sldLayoutId id="2147483694" r:id="rId14"/>
    <p:sldLayoutId id="2147483695" r:id="rId15"/>
    <p:sldLayoutId id="2147483666" r:id="rId16"/>
    <p:sldLayoutId id="2147483669" r:id="rId17"/>
    <p:sldLayoutId id="2147483652" r:id="rId18"/>
    <p:sldLayoutId id="2147483668" r:id="rId19"/>
    <p:sldLayoutId id="2147483662" r:id="rId20"/>
    <p:sldLayoutId id="2147483698" r:id="rId21"/>
    <p:sldLayoutId id="2147483697" r:id="rId22"/>
  </p:sldLayoutIdLst>
  <p:hf hdr="0"/>
  <p:txStyles>
    <p:titleStyle>
      <a:lvl1pPr algn="l" defTabSz="914400" rtl="0" eaLnBrk="1" latinLnBrk="0" hangingPunct="1">
        <a:lnSpc>
          <a:spcPct val="90000"/>
        </a:lnSpc>
        <a:spcBef>
          <a:spcPct val="0"/>
        </a:spcBef>
        <a:buNone/>
        <a:defRPr sz="28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10.xml"/><Relationship Id="rId1" Type="http://schemas.openxmlformats.org/officeDocument/2006/relationships/slideLayout" Target="../slideLayouts/slideLayout6.xml"/><Relationship Id="rId5" Type="http://schemas.openxmlformats.org/officeDocument/2006/relationships/image" Target="../media/image56.png"/><Relationship Id="rId4" Type="http://schemas.openxmlformats.org/officeDocument/2006/relationships/image" Target="../media/image55.svg"/></Relationships>
</file>

<file path=ppt/slides/_rels/slide12.xml.rels><?xml version="1.0" encoding="UTF-8" standalone="yes"?>
<Relationships xmlns="http://schemas.openxmlformats.org/package/2006/relationships"><Relationship Id="rId8" Type="http://schemas.openxmlformats.org/officeDocument/2006/relationships/image" Target="../media/image62.svg"/><Relationship Id="rId3" Type="http://schemas.openxmlformats.org/officeDocument/2006/relationships/image" Target="../media/image57.png"/><Relationship Id="rId7"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emf"/><Relationship Id="rId9" Type="http://schemas.openxmlformats.org/officeDocument/2006/relationships/image" Target="../media/image6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16.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65.svg"/><Relationship Id="rId4" Type="http://schemas.openxmlformats.org/officeDocument/2006/relationships/image" Target="../media/image64.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68.jpeg"/><Relationship Id="rId5" Type="http://schemas.openxmlformats.org/officeDocument/2006/relationships/image" Target="../media/image67.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6.xml"/><Relationship Id="rId1" Type="http://schemas.openxmlformats.org/officeDocument/2006/relationships/slideLayout" Target="../slideLayouts/slideLayout7.xml"/><Relationship Id="rId5" Type="http://schemas.openxmlformats.org/officeDocument/2006/relationships/image" Target="../media/image69.jpeg"/><Relationship Id="rId4" Type="http://schemas.openxmlformats.org/officeDocument/2006/relationships/image" Target="../media/image62.svg"/></Relationships>
</file>

<file path=ppt/slides/_rels/slide19.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70.png"/><Relationship Id="rId5" Type="http://schemas.openxmlformats.org/officeDocument/2006/relationships/image" Target="../media/image69.jpeg"/><Relationship Id="rId4" Type="http://schemas.openxmlformats.org/officeDocument/2006/relationships/image" Target="../media/image62.sv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1.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5.svg"/><Relationship Id="rId5" Type="http://schemas.openxmlformats.org/officeDocument/2006/relationships/image" Target="../media/image64.png"/><Relationship Id="rId4" Type="http://schemas.openxmlformats.org/officeDocument/2006/relationships/notesSlide" Target="../notesSlides/notesSlide1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65.sv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65.svg"/><Relationship Id="rId4" Type="http://schemas.openxmlformats.org/officeDocument/2006/relationships/image" Target="../media/image6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74.jpeg"/><Relationship Id="rId5" Type="http://schemas.openxmlformats.org/officeDocument/2006/relationships/image" Target="../media/image73.png"/><Relationship Id="rId4" Type="http://schemas.openxmlformats.org/officeDocument/2006/relationships/image" Target="../media/image62.svg"/></Relationships>
</file>

<file path=ppt/slides/_rels/slide2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62.sv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7.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notesSlide" Target="../notesSlides/notesSlide25.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62.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8.png"/><Relationship Id="rId2" Type="http://schemas.microsoft.com/office/2007/relationships/media" Target="../media/media3.MP4"/><Relationship Id="rId1" Type="http://schemas.openxmlformats.org/officeDocument/2006/relationships/video" Target="NULL" TargetMode="Externa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notesSlide" Target="../notesSlides/notesSlide2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76.png"/><Relationship Id="rId5" Type="http://schemas.openxmlformats.org/officeDocument/2006/relationships/image" Target="../media/image75.jpeg"/><Relationship Id="rId4" Type="http://schemas.openxmlformats.org/officeDocument/2006/relationships/image" Target="../media/image62.sv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9.png"/><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notesSlide" Target="../notesSlides/notesSlide3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53.jp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8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9.png"/><Relationship Id="rId7" Type="http://schemas.openxmlformats.org/officeDocument/2006/relationships/image" Target="../media/image53.jp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9DAB5ED8-2781-CFC0-C3D2-3B0483F896F2}"/>
              </a:ext>
            </a:extLst>
          </p:cNvPr>
          <p:cNvPicPr>
            <a:picLocks/>
          </p:cNvPicPr>
          <p:nvPr/>
        </p:nvPicPr>
        <p:blipFill rotWithShape="1">
          <a:blip r:embed="rId3"/>
          <a:srcRect l="8630" r="6956"/>
          <a:stretch/>
        </p:blipFill>
        <p:spPr>
          <a:xfrm>
            <a:off x="0" y="1347370"/>
            <a:ext cx="9144000" cy="2488673"/>
          </a:xfrm>
          <a:prstGeom prst="rect">
            <a:avLst/>
          </a:prstGeom>
        </p:spPr>
      </p:pic>
      <p:sp>
        <p:nvSpPr>
          <p:cNvPr id="8" name="Rechteck 7">
            <a:extLst>
              <a:ext uri="{FF2B5EF4-FFF2-40B4-BE49-F238E27FC236}">
                <a16:creationId xmlns:a16="http://schemas.microsoft.com/office/drawing/2014/main" id="{AFD423A1-F8AD-A5BF-18E1-E2C75CA65720}"/>
              </a:ext>
            </a:extLst>
          </p:cNvPr>
          <p:cNvSpPr/>
          <p:nvPr/>
        </p:nvSpPr>
        <p:spPr>
          <a:xfrm>
            <a:off x="244032" y="2814918"/>
            <a:ext cx="8598632" cy="93302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a:p>
        </p:txBody>
      </p:sp>
      <p:sp>
        <p:nvSpPr>
          <p:cNvPr id="3" name="Titel 2">
            <a:extLst>
              <a:ext uri="{FF2B5EF4-FFF2-40B4-BE49-F238E27FC236}">
                <a16:creationId xmlns:a16="http://schemas.microsoft.com/office/drawing/2014/main" id="{FC4C3345-AA9E-B549-8E81-AF6C6B177643}"/>
              </a:ext>
            </a:extLst>
          </p:cNvPr>
          <p:cNvSpPr>
            <a:spLocks noGrp="1"/>
          </p:cNvSpPr>
          <p:nvPr>
            <p:ph type="ctrTitle"/>
          </p:nvPr>
        </p:nvSpPr>
        <p:spPr/>
        <p:txBody>
          <a:bodyPr/>
          <a:lstStyle/>
          <a:p>
            <a:r>
              <a:rPr lang="de-DE" dirty="0"/>
              <a:t>Austausch mit Eltern und Erziehungsberechtigten</a:t>
            </a:r>
            <a:br>
              <a:rPr lang="de-DE" dirty="0"/>
            </a:br>
            <a:r>
              <a:rPr lang="de-DE" sz="2400" dirty="0"/>
              <a:t>Übergang KiTa - Grundschule </a:t>
            </a:r>
            <a:endParaRPr lang="de-DE" dirty="0"/>
          </a:p>
        </p:txBody>
      </p:sp>
      <p:pic>
        <p:nvPicPr>
          <p:cNvPr id="2" name="Grafik 1">
            <a:extLst>
              <a:ext uri="{FF2B5EF4-FFF2-40B4-BE49-F238E27FC236}">
                <a16:creationId xmlns:a16="http://schemas.microsoft.com/office/drawing/2014/main" id="{5E3E40F9-7736-D563-B331-071732C99831}"/>
              </a:ext>
            </a:extLst>
          </p:cNvPr>
          <p:cNvPicPr>
            <a:picLocks noChangeAspect="1"/>
          </p:cNvPicPr>
          <p:nvPr/>
        </p:nvPicPr>
        <p:blipFill rotWithShape="1">
          <a:blip r:embed="rId4"/>
          <a:srcRect l="4839" r="4839"/>
          <a:stretch/>
        </p:blipFill>
        <p:spPr>
          <a:xfrm>
            <a:off x="3175907" y="3938844"/>
            <a:ext cx="2792186" cy="1876899"/>
          </a:xfrm>
          <a:prstGeom prst="rect">
            <a:avLst/>
          </a:prstGeom>
          <a:ln w="12700">
            <a:solidFill>
              <a:schemeClr val="bg1">
                <a:lumMod val="65000"/>
              </a:schemeClr>
            </a:solidFill>
          </a:ln>
          <a:effectLst/>
        </p:spPr>
      </p:pic>
    </p:spTree>
    <p:extLst>
      <p:ext uri="{BB962C8B-B14F-4D97-AF65-F5344CB8AC3E}">
        <p14:creationId xmlns:p14="http://schemas.microsoft.com/office/powerpoint/2010/main" val="31620065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10</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2310939"/>
            <a:ext cx="9263270" cy="360000"/>
          </a:xfrm>
          <a:prstGeom prst="rect">
            <a:avLst/>
          </a:prstGeom>
          <a:solidFill>
            <a:srgbClr val="327D87">
              <a:alpha val="24717"/>
            </a:srgbClr>
          </a:solidFill>
        </p:spPr>
        <p:txBody>
          <a:bodyPr wrap="square" rtlCol="0">
            <a:spAutoFit/>
          </a:bodyPr>
          <a:lstStyle/>
          <a:p>
            <a:endParaRPr lang="de-DE" dirty="0"/>
          </a:p>
        </p:txBody>
      </p:sp>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Tree>
    <p:extLst>
      <p:ext uri="{BB962C8B-B14F-4D97-AF65-F5344CB8AC3E}">
        <p14:creationId xmlns:p14="http://schemas.microsoft.com/office/powerpoint/2010/main" val="26520781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11</a:t>
            </a:fld>
            <a:endParaRPr lang="de-DE" dirty="0"/>
          </a:p>
        </p:txBody>
      </p:sp>
      <p:grpSp>
        <p:nvGrpSpPr>
          <p:cNvPr id="12" name="Gruppieren 11">
            <a:extLst>
              <a:ext uri="{FF2B5EF4-FFF2-40B4-BE49-F238E27FC236}">
                <a16:creationId xmlns:a16="http://schemas.microsoft.com/office/drawing/2014/main" id="{D2078B19-A7B2-AB53-C8D7-693CA68BE3F8}"/>
              </a:ext>
            </a:extLst>
          </p:cNvPr>
          <p:cNvGrpSpPr/>
          <p:nvPr/>
        </p:nvGrpSpPr>
        <p:grpSpPr>
          <a:xfrm rot="16200000">
            <a:off x="2053795" y="-2364"/>
            <a:ext cx="5036411" cy="7344000"/>
            <a:chOff x="-253591" y="2933205"/>
            <a:chExt cx="3258048" cy="4665858"/>
          </a:xfrm>
        </p:grpSpPr>
        <p:grpSp>
          <p:nvGrpSpPr>
            <p:cNvPr id="13" name="Gruppieren 12">
              <a:extLst>
                <a:ext uri="{FF2B5EF4-FFF2-40B4-BE49-F238E27FC236}">
                  <a16:creationId xmlns:a16="http://schemas.microsoft.com/office/drawing/2014/main" id="{F6850AE5-3499-90A0-C6FB-D70A4E9379F0}"/>
                </a:ext>
              </a:extLst>
            </p:cNvPr>
            <p:cNvGrpSpPr/>
            <p:nvPr/>
          </p:nvGrpSpPr>
          <p:grpSpPr>
            <a:xfrm>
              <a:off x="-253591" y="2933205"/>
              <a:ext cx="3258048" cy="4665858"/>
              <a:chOff x="2637660" y="2008784"/>
              <a:chExt cx="3547266" cy="4941960"/>
            </a:xfrm>
          </p:grpSpPr>
          <p:grpSp>
            <p:nvGrpSpPr>
              <p:cNvPr id="15" name="Gruppieren 14">
                <a:extLst>
                  <a:ext uri="{FF2B5EF4-FFF2-40B4-BE49-F238E27FC236}">
                    <a16:creationId xmlns:a16="http://schemas.microsoft.com/office/drawing/2014/main" id="{D668DEDF-F28A-90ED-F821-08A99EBC1F2D}"/>
                  </a:ext>
                </a:extLst>
              </p:cNvPr>
              <p:cNvGrpSpPr/>
              <p:nvPr/>
            </p:nvGrpSpPr>
            <p:grpSpPr>
              <a:xfrm rot="5400000">
                <a:off x="1940313" y="2706131"/>
                <a:ext cx="4941960" cy="3547266"/>
                <a:chOff x="683568" y="1240398"/>
                <a:chExt cx="7616510" cy="5363518"/>
              </a:xfrm>
            </p:grpSpPr>
            <p:sp>
              <p:nvSpPr>
                <p:cNvPr id="18" name="Abgerundetes Rechteck 17">
                  <a:extLst>
                    <a:ext uri="{FF2B5EF4-FFF2-40B4-BE49-F238E27FC236}">
                      <a16:creationId xmlns:a16="http://schemas.microsoft.com/office/drawing/2014/main" id="{63D99D54-5771-465F-ABA0-7DA4F2970856}"/>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9" name="Abgerundetes Rechteck 18">
                  <a:extLst>
                    <a:ext uri="{FF2B5EF4-FFF2-40B4-BE49-F238E27FC236}">
                      <a16:creationId xmlns:a16="http://schemas.microsoft.com/office/drawing/2014/main" id="{1540CBD1-0F3B-7855-9B0B-6AAF1FCEC811}"/>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6" name="Abgerundetes Rechteck 15">
                <a:extLst>
                  <a:ext uri="{FF2B5EF4-FFF2-40B4-BE49-F238E27FC236}">
                    <a16:creationId xmlns:a16="http://schemas.microsoft.com/office/drawing/2014/main" id="{D17499B3-314F-608B-617B-6733B9BCFDAC}"/>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7" name="Oval 16">
                <a:extLst>
                  <a:ext uri="{FF2B5EF4-FFF2-40B4-BE49-F238E27FC236}">
                    <a16:creationId xmlns:a16="http://schemas.microsoft.com/office/drawing/2014/main" id="{07870CB5-66EE-B728-2455-4B00387C865A}"/>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14" name="Grafik 13">
              <a:extLst>
                <a:ext uri="{FF2B5EF4-FFF2-40B4-BE49-F238E27FC236}">
                  <a16:creationId xmlns:a16="http://schemas.microsoft.com/office/drawing/2014/main" id="{8E11D059-B5FE-4082-D35F-6D9A7258DA8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762" r="762"/>
            <a:stretch/>
          </p:blipFill>
          <p:spPr>
            <a:xfrm>
              <a:off x="54521" y="3261216"/>
              <a:ext cx="2639844" cy="3830961"/>
            </a:xfrm>
            <a:prstGeom prst="rect">
              <a:avLst/>
            </a:prstGeom>
          </p:spPr>
        </p:pic>
      </p:grpSp>
      <p:pic>
        <p:nvPicPr>
          <p:cNvPr id="5" name="Grafik 4">
            <a:extLst>
              <a:ext uri="{FF2B5EF4-FFF2-40B4-BE49-F238E27FC236}">
                <a16:creationId xmlns:a16="http://schemas.microsoft.com/office/drawing/2014/main" id="{EBF7B06A-EBF0-8642-0AE0-91C34B5B4082}"/>
              </a:ext>
            </a:extLst>
          </p:cNvPr>
          <p:cNvPicPr>
            <a:picLocks noChangeAspect="1"/>
          </p:cNvPicPr>
          <p:nvPr/>
        </p:nvPicPr>
        <p:blipFill rotWithShape="1">
          <a:blip r:embed="rId5"/>
          <a:srcRect l="12053" t="3199" r="12053" b="6591"/>
          <a:stretch/>
        </p:blipFill>
        <p:spPr>
          <a:xfrm>
            <a:off x="2089488" y="1630782"/>
            <a:ext cx="4700692" cy="4075788"/>
          </a:xfrm>
          <a:prstGeom prst="rect">
            <a:avLst/>
          </a:prstGeom>
        </p:spPr>
      </p:pic>
      <p:sp>
        <p:nvSpPr>
          <p:cNvPr id="8" name="Titel 1">
            <a:extLst>
              <a:ext uri="{FF2B5EF4-FFF2-40B4-BE49-F238E27FC236}">
                <a16:creationId xmlns:a16="http://schemas.microsoft.com/office/drawing/2014/main" id="{486ACBE4-3D8C-C44D-4173-8136AC5CFEB1}"/>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Materialübersicht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33988381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12</a:t>
            </a:fld>
            <a:endParaRPr lang="de-DE" dirty="0"/>
          </a:p>
        </p:txBody>
      </p:sp>
      <p:pic>
        <p:nvPicPr>
          <p:cNvPr id="5" name="Grafik 4">
            <a:extLst>
              <a:ext uri="{FF2B5EF4-FFF2-40B4-BE49-F238E27FC236}">
                <a16:creationId xmlns:a16="http://schemas.microsoft.com/office/drawing/2014/main" id="{A296DBAA-39E0-A5C5-3AA1-44207D518F97}"/>
              </a:ext>
            </a:extLst>
          </p:cNvPr>
          <p:cNvPicPr>
            <a:picLocks noChangeAspect="1"/>
          </p:cNvPicPr>
          <p:nvPr/>
        </p:nvPicPr>
        <p:blipFill>
          <a:blip r:embed="rId3"/>
          <a:stretch>
            <a:fillRect/>
          </a:stretch>
        </p:blipFill>
        <p:spPr>
          <a:xfrm rot="638014">
            <a:off x="6406794" y="1526824"/>
            <a:ext cx="2446541" cy="2446541"/>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 name="Grafik 1">
            <a:extLst>
              <a:ext uri="{FF2B5EF4-FFF2-40B4-BE49-F238E27FC236}">
                <a16:creationId xmlns:a16="http://schemas.microsoft.com/office/drawing/2014/main" id="{A0AE9E3C-15BC-AD1B-701A-B9FF7F3A530B}"/>
              </a:ext>
            </a:extLst>
          </p:cNvPr>
          <p:cNvPicPr>
            <a:picLocks noChangeAspect="1"/>
          </p:cNvPicPr>
          <p:nvPr/>
        </p:nvPicPr>
        <p:blipFill>
          <a:blip r:embed="rId4"/>
          <a:stretch>
            <a:fillRect/>
          </a:stretch>
        </p:blipFill>
        <p:spPr>
          <a:xfrm rot="21346099">
            <a:off x="407574" y="1317134"/>
            <a:ext cx="3348303" cy="2318056"/>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29" name="Grafik 28">
            <a:extLst>
              <a:ext uri="{FF2B5EF4-FFF2-40B4-BE49-F238E27FC236}">
                <a16:creationId xmlns:a16="http://schemas.microsoft.com/office/drawing/2014/main" id="{CB895688-7380-4477-944C-1B2EBC04C238}"/>
              </a:ext>
            </a:extLst>
          </p:cNvPr>
          <p:cNvPicPr>
            <a:picLocks noChangeAspect="1"/>
          </p:cNvPicPr>
          <p:nvPr/>
        </p:nvPicPr>
        <p:blipFill>
          <a:blip r:embed="rId5"/>
          <a:stretch>
            <a:fillRect/>
          </a:stretch>
        </p:blipFill>
        <p:spPr>
          <a:xfrm>
            <a:off x="3039469" y="2138414"/>
            <a:ext cx="3065062" cy="2290342"/>
          </a:xfrm>
          <a:prstGeom prst="rect">
            <a:avLst/>
          </a:prstGeom>
          <a:ln>
            <a:solidFill>
              <a:schemeClr val="bg1">
                <a:lumMod val="65000"/>
              </a:schemeClr>
            </a:solidFill>
          </a:ln>
          <a:effectLst>
            <a:outerShdw blurRad="50800" dist="38100" dir="2700000" algn="tl" rotWithShape="0">
              <a:prstClr val="black">
                <a:alpha val="40000"/>
              </a:prstClr>
            </a:outerShdw>
          </a:effectLst>
        </p:spPr>
      </p:pic>
      <p:pic>
        <p:nvPicPr>
          <p:cNvPr id="6" name="Grafik 5">
            <a:extLst>
              <a:ext uri="{FF2B5EF4-FFF2-40B4-BE49-F238E27FC236}">
                <a16:creationId xmlns:a16="http://schemas.microsoft.com/office/drawing/2014/main" id="{DCDCA8B3-1C14-4228-5E83-89D448CC38E5}"/>
              </a:ext>
            </a:extLst>
          </p:cNvPr>
          <p:cNvPicPr>
            <a:picLocks noChangeAspect="1"/>
          </p:cNvPicPr>
          <p:nvPr/>
        </p:nvPicPr>
        <p:blipFill>
          <a:blip r:embed="rId6"/>
          <a:stretch>
            <a:fillRect/>
          </a:stretch>
        </p:blipFill>
        <p:spPr>
          <a:xfrm rot="74917">
            <a:off x="6388700" y="3631487"/>
            <a:ext cx="2402906" cy="2392378"/>
          </a:xfrm>
          <a:prstGeom prst="rect">
            <a:avLst/>
          </a:prstGeom>
          <a:ln>
            <a:solidFill>
              <a:schemeClr val="bg1">
                <a:lumMod val="65000"/>
              </a:schemeClr>
            </a:solidFill>
          </a:ln>
          <a:effectLst>
            <a:outerShdw blurRad="50800" dist="38100" dir="2700000" algn="tl" rotWithShape="0">
              <a:prstClr val="black">
                <a:alpha val="40000"/>
              </a:prstClr>
            </a:outerShdw>
          </a:effectLst>
        </p:spPr>
      </p:pic>
      <p:grpSp>
        <p:nvGrpSpPr>
          <p:cNvPr id="8" name="Gruppieren 7">
            <a:extLst>
              <a:ext uri="{FF2B5EF4-FFF2-40B4-BE49-F238E27FC236}">
                <a16:creationId xmlns:a16="http://schemas.microsoft.com/office/drawing/2014/main" id="{A63BF14A-5C82-2341-8E48-BD2691EF868B}"/>
              </a:ext>
            </a:extLst>
          </p:cNvPr>
          <p:cNvGrpSpPr>
            <a:grpSpLocks noChangeAspect="1"/>
          </p:cNvGrpSpPr>
          <p:nvPr/>
        </p:nvGrpSpPr>
        <p:grpSpPr>
          <a:xfrm rot="16519348">
            <a:off x="874718" y="2943826"/>
            <a:ext cx="2592000" cy="3779574"/>
            <a:chOff x="980388" y="1096071"/>
            <a:chExt cx="3695308" cy="5080794"/>
          </a:xfrm>
        </p:grpSpPr>
        <p:grpSp>
          <p:nvGrpSpPr>
            <p:cNvPr id="10" name="Gruppieren 9">
              <a:extLst>
                <a:ext uri="{FF2B5EF4-FFF2-40B4-BE49-F238E27FC236}">
                  <a16:creationId xmlns:a16="http://schemas.microsoft.com/office/drawing/2014/main" id="{298E19E5-AEC7-37E2-0C44-91D80A072EBB}"/>
                </a:ext>
              </a:extLst>
            </p:cNvPr>
            <p:cNvGrpSpPr/>
            <p:nvPr/>
          </p:nvGrpSpPr>
          <p:grpSpPr>
            <a:xfrm>
              <a:off x="980388" y="1096071"/>
              <a:ext cx="3695308" cy="5080794"/>
              <a:chOff x="-253591" y="2933205"/>
              <a:chExt cx="3258048" cy="4665858"/>
            </a:xfrm>
          </p:grpSpPr>
          <p:grpSp>
            <p:nvGrpSpPr>
              <p:cNvPr id="22" name="Gruppieren 21">
                <a:extLst>
                  <a:ext uri="{FF2B5EF4-FFF2-40B4-BE49-F238E27FC236}">
                    <a16:creationId xmlns:a16="http://schemas.microsoft.com/office/drawing/2014/main" id="{5CDC771A-3F84-EFAB-D6C0-6E31F9FEF2D6}"/>
                  </a:ext>
                </a:extLst>
              </p:cNvPr>
              <p:cNvGrpSpPr/>
              <p:nvPr/>
            </p:nvGrpSpPr>
            <p:grpSpPr>
              <a:xfrm>
                <a:off x="-253591" y="2933205"/>
                <a:ext cx="3258048" cy="4665858"/>
                <a:chOff x="2637660" y="2008784"/>
                <a:chExt cx="3547266" cy="4941960"/>
              </a:xfrm>
            </p:grpSpPr>
            <p:grpSp>
              <p:nvGrpSpPr>
                <p:cNvPr id="24" name="Gruppieren 23">
                  <a:extLst>
                    <a:ext uri="{FF2B5EF4-FFF2-40B4-BE49-F238E27FC236}">
                      <a16:creationId xmlns:a16="http://schemas.microsoft.com/office/drawing/2014/main" id="{4A033F0D-F1AA-9C9C-4E3C-8C64381E640B}"/>
                    </a:ext>
                  </a:extLst>
                </p:cNvPr>
                <p:cNvGrpSpPr/>
                <p:nvPr/>
              </p:nvGrpSpPr>
              <p:grpSpPr>
                <a:xfrm rot="5400000">
                  <a:off x="1940313" y="2706131"/>
                  <a:ext cx="4941960" cy="3547266"/>
                  <a:chOff x="683568" y="1240398"/>
                  <a:chExt cx="7616510" cy="5363518"/>
                </a:xfrm>
              </p:grpSpPr>
              <p:sp>
                <p:nvSpPr>
                  <p:cNvPr id="27" name="Abgerundetes Rechteck 26">
                    <a:extLst>
                      <a:ext uri="{FF2B5EF4-FFF2-40B4-BE49-F238E27FC236}">
                        <a16:creationId xmlns:a16="http://schemas.microsoft.com/office/drawing/2014/main" id="{7154A101-15EC-B14D-0B72-C07BAC2A821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8" name="Abgerundetes Rechteck 27">
                    <a:extLst>
                      <a:ext uri="{FF2B5EF4-FFF2-40B4-BE49-F238E27FC236}">
                        <a16:creationId xmlns:a16="http://schemas.microsoft.com/office/drawing/2014/main" id="{0FE948D3-A522-B226-4799-37FE9F558B30}"/>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5" name="Abgerundetes Rechteck 24">
                  <a:extLst>
                    <a:ext uri="{FF2B5EF4-FFF2-40B4-BE49-F238E27FC236}">
                      <a16:creationId xmlns:a16="http://schemas.microsoft.com/office/drawing/2014/main" id="{522DBE16-DA05-EBDE-1375-B99CFB98E3B3}"/>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6" name="Oval 25">
                  <a:extLst>
                    <a:ext uri="{FF2B5EF4-FFF2-40B4-BE49-F238E27FC236}">
                      <a16:creationId xmlns:a16="http://schemas.microsoft.com/office/drawing/2014/main" id="{1CD00C8D-9F56-45BC-1542-9EF025B67926}"/>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23" name="Grafik 22">
                <a:extLst>
                  <a:ext uri="{FF2B5EF4-FFF2-40B4-BE49-F238E27FC236}">
                    <a16:creationId xmlns:a16="http://schemas.microsoft.com/office/drawing/2014/main" id="{B4D66270-628A-5577-BB2B-813FCC9444A9}"/>
                  </a:ext>
                </a:extLst>
              </p:cNvPr>
              <p:cNvPicPr>
                <a:picLocks noChangeAspect="1"/>
              </p:cNvPicPr>
              <p:nvPr/>
            </p:nvPicPr>
            <p:blipFill rotWithShape="1">
              <a:blip r:embed="rId7">
                <a:extLst>
                  <a:ext uri="{96DAC541-7B7A-43D3-8B79-37D633B846F1}">
                    <asvg:svgBlip xmlns:asvg="http://schemas.microsoft.com/office/drawing/2016/SVG/main" r:embed="rId8"/>
                  </a:ext>
                </a:extLst>
              </a:blip>
              <a:srcRect l="86" r="86"/>
              <a:stretch/>
            </p:blipFill>
            <p:spPr>
              <a:xfrm>
                <a:off x="54521" y="3261216"/>
                <a:ext cx="2639844" cy="3830961"/>
              </a:xfrm>
              <a:prstGeom prst="rect">
                <a:avLst/>
              </a:prstGeom>
            </p:spPr>
          </p:pic>
        </p:grpSp>
        <p:pic>
          <p:nvPicPr>
            <p:cNvPr id="21" name="Grafik 20">
              <a:extLst>
                <a:ext uri="{FF2B5EF4-FFF2-40B4-BE49-F238E27FC236}">
                  <a16:creationId xmlns:a16="http://schemas.microsoft.com/office/drawing/2014/main" id="{891DE311-3C3B-B119-27B6-03E78EEDF91C}"/>
                </a:ext>
              </a:extLst>
            </p:cNvPr>
            <p:cNvPicPr>
              <a:picLocks noChangeAspect="1"/>
            </p:cNvPicPr>
            <p:nvPr/>
          </p:nvPicPr>
          <p:blipFill rotWithShape="1">
            <a:blip r:embed="rId9"/>
            <a:srcRect l="74" r="962" b="3992"/>
            <a:stretch/>
          </p:blipFill>
          <p:spPr>
            <a:xfrm rot="5400000">
              <a:off x="745809" y="2046724"/>
              <a:ext cx="4162221" cy="2994136"/>
            </a:xfrm>
            <a:prstGeom prst="rect">
              <a:avLst/>
            </a:prstGeom>
            <a:ln>
              <a:solidFill>
                <a:schemeClr val="tx1"/>
              </a:solidFill>
            </a:ln>
          </p:spPr>
        </p:pic>
      </p:grpSp>
      <p:sp>
        <p:nvSpPr>
          <p:cNvPr id="13" name="Titel 1">
            <a:extLst>
              <a:ext uri="{FF2B5EF4-FFF2-40B4-BE49-F238E27FC236}">
                <a16:creationId xmlns:a16="http://schemas.microsoft.com/office/drawing/2014/main" id="{7E0AEE6E-7833-1C84-73B2-D3E2F394992C}"/>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Materialübersicht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25194694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13</a:t>
            </a:fld>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IDEEN HINTER DEN MATERIALIEN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marL="285750" indent="-285750">
              <a:lnSpc>
                <a:spcPct val="114000"/>
              </a:lnSpc>
              <a:buFont typeface="Arial" panose="020B0604020202020204" pitchFamily="34" charset="0"/>
              <a:buChar char="•"/>
            </a:pPr>
            <a:r>
              <a:rPr lang="de-DE" dirty="0"/>
              <a:t>Alltagssituationen aufzeigen, in denen frühe mathematische Basiskompetenzen gefördert werden </a:t>
            </a:r>
          </a:p>
          <a:p>
            <a:pPr marL="285750" indent="-285750">
              <a:lnSpc>
                <a:spcPct val="114000"/>
              </a:lnSpc>
              <a:buFont typeface="Arial" panose="020B0604020202020204" pitchFamily="34" charset="0"/>
              <a:buChar char="•"/>
            </a:pPr>
            <a:r>
              <a:rPr lang="de-DE" dirty="0"/>
              <a:t>Auswahl an Situationen, die sich im Alltag der meisten Familien finden</a:t>
            </a:r>
          </a:p>
          <a:p>
            <a:pPr marL="285750" indent="-285750">
              <a:lnSpc>
                <a:spcPct val="114000"/>
              </a:lnSpc>
              <a:buFont typeface="Arial" panose="020B0604020202020204" pitchFamily="34" charset="0"/>
              <a:buChar char="•"/>
            </a:pPr>
            <a:r>
              <a:rPr lang="de-DE" dirty="0"/>
              <a:t>In jeder Aktivität wird eine frühe mathematische Basiskompetenz schwerpunktmäßig in den Blick genommen</a:t>
            </a:r>
          </a:p>
          <a:p>
            <a:pPr marL="285750" indent="-285750">
              <a:lnSpc>
                <a:spcPct val="114000"/>
              </a:lnSpc>
              <a:buFont typeface="Arial" panose="020B0604020202020204" pitchFamily="34" charset="0"/>
              <a:buChar char="•"/>
            </a:pPr>
            <a:r>
              <a:rPr lang="de-DE" dirty="0"/>
              <a:t>Situationen können in abgewandelter Form oft auch in den Schul-, KiTa- oder OGS-Alltag integriert werden</a:t>
            </a:r>
          </a:p>
          <a:p>
            <a:pPr marL="285750" indent="-285750">
              <a:buFont typeface="Arial" panose="020B0604020202020204" pitchFamily="34" charset="0"/>
              <a:buChar char="•"/>
            </a:pPr>
            <a:endParaRPr lang="de-DE" dirty="0"/>
          </a:p>
        </p:txBody>
      </p:sp>
      <p:sp>
        <p:nvSpPr>
          <p:cNvPr id="10" name="Titel 1">
            <a:extLst>
              <a:ext uri="{FF2B5EF4-FFF2-40B4-BE49-F238E27FC236}">
                <a16:creationId xmlns:a16="http://schemas.microsoft.com/office/drawing/2014/main" id="{9BCEA174-E1FC-D8B5-2086-2BAECA6EAD98}"/>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3698042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14</a:t>
            </a:fld>
            <a:endParaRPr lang="de-DE"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891634" y="1101546"/>
            <a:ext cx="7418927" cy="5136180"/>
          </a:xfrm>
          <a:prstGeom prst="rect">
            <a:avLst/>
          </a:prstGeom>
        </p:spPr>
      </p:pic>
    </p:spTree>
    <p:extLst>
      <p:ext uri="{BB962C8B-B14F-4D97-AF65-F5344CB8AC3E}">
        <p14:creationId xmlns:p14="http://schemas.microsoft.com/office/powerpoint/2010/main" val="3350830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15</a:t>
            </a:fld>
            <a:endParaRPr lang="de-DE"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891634" y="1101546"/>
            <a:ext cx="7418927" cy="5136180"/>
          </a:xfrm>
          <a:prstGeom prst="rect">
            <a:avLst/>
          </a:prstGeom>
        </p:spPr>
      </p:pic>
      <p:grpSp>
        <p:nvGrpSpPr>
          <p:cNvPr id="4" name="Gruppieren 3">
            <a:extLst>
              <a:ext uri="{FF2B5EF4-FFF2-40B4-BE49-F238E27FC236}">
                <a16:creationId xmlns:a16="http://schemas.microsoft.com/office/drawing/2014/main" id="{CF2416A8-84EF-D92E-6371-11617C8633C3}"/>
              </a:ext>
            </a:extLst>
          </p:cNvPr>
          <p:cNvGrpSpPr/>
          <p:nvPr/>
        </p:nvGrpSpPr>
        <p:grpSpPr>
          <a:xfrm>
            <a:off x="-253591" y="2933205"/>
            <a:ext cx="3258048" cy="4665858"/>
            <a:chOff x="-253591" y="2933205"/>
            <a:chExt cx="3258048" cy="4665858"/>
          </a:xfrm>
        </p:grpSpPr>
        <p:grpSp>
          <p:nvGrpSpPr>
            <p:cNvPr id="14" name="Gruppieren 13">
              <a:extLst>
                <a:ext uri="{FF2B5EF4-FFF2-40B4-BE49-F238E27FC236}">
                  <a16:creationId xmlns:a16="http://schemas.microsoft.com/office/drawing/2014/main" id="{C8736090-0F8C-F4EB-959D-D2FABD46AA43}"/>
                </a:ext>
              </a:extLst>
            </p:cNvPr>
            <p:cNvGrpSpPr/>
            <p:nvPr/>
          </p:nvGrpSpPr>
          <p:grpSpPr>
            <a:xfrm>
              <a:off x="-253591" y="2933205"/>
              <a:ext cx="3258048" cy="4665858"/>
              <a:chOff x="2637660" y="2008784"/>
              <a:chExt cx="3547266" cy="4941960"/>
            </a:xfrm>
          </p:grpSpPr>
          <p:grpSp>
            <p:nvGrpSpPr>
              <p:cNvPr id="17" name="Gruppieren 16">
                <a:extLst>
                  <a:ext uri="{FF2B5EF4-FFF2-40B4-BE49-F238E27FC236}">
                    <a16:creationId xmlns:a16="http://schemas.microsoft.com/office/drawing/2014/main" id="{7CB22995-3A9B-B80C-EF60-C30AC7D210A8}"/>
                  </a:ext>
                </a:extLst>
              </p:cNvPr>
              <p:cNvGrpSpPr/>
              <p:nvPr/>
            </p:nvGrpSpPr>
            <p:grpSpPr>
              <a:xfrm rot="5400000">
                <a:off x="1940313" y="2706131"/>
                <a:ext cx="4941960" cy="3547266"/>
                <a:chOff x="683568" y="1240398"/>
                <a:chExt cx="7616510" cy="5363518"/>
              </a:xfrm>
            </p:grpSpPr>
            <p:sp>
              <p:nvSpPr>
                <p:cNvPr id="22" name="Abgerundetes Rechteck 21">
                  <a:extLst>
                    <a:ext uri="{FF2B5EF4-FFF2-40B4-BE49-F238E27FC236}">
                      <a16:creationId xmlns:a16="http://schemas.microsoft.com/office/drawing/2014/main" id="{0B378696-12A3-3A75-B00D-458B15774B4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8B321099-8F6D-F165-19AC-00C2F61A8959}"/>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0" name="Abgerundetes Rechteck 19">
                <a:extLst>
                  <a:ext uri="{FF2B5EF4-FFF2-40B4-BE49-F238E27FC236}">
                    <a16:creationId xmlns:a16="http://schemas.microsoft.com/office/drawing/2014/main" id="{DF91483B-02FB-534C-348F-9C5DB71227A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1D54239E-89FE-3BA8-9B5F-9549D16408C4}"/>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AF80597F-82C3-E2CE-6275-DF255F3E45E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35" b="135"/>
            <a:stretch/>
          </p:blipFill>
          <p:spPr>
            <a:xfrm>
              <a:off x="54521" y="3261216"/>
              <a:ext cx="2639844" cy="3830961"/>
            </a:xfrm>
            <a:prstGeom prst="rect">
              <a:avLst/>
            </a:prstGeom>
          </p:spPr>
        </p:pic>
      </p:grpSp>
    </p:spTree>
    <p:extLst>
      <p:ext uri="{BB962C8B-B14F-4D97-AF65-F5344CB8AC3E}">
        <p14:creationId xmlns:p14="http://schemas.microsoft.com/office/powerpoint/2010/main" val="4071285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16</a:t>
            </a:fld>
            <a:endParaRPr lang="de-DE"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891634" y="1101546"/>
            <a:ext cx="7418927" cy="5136180"/>
          </a:xfrm>
          <a:prstGeom prst="rect">
            <a:avLst/>
          </a:prstGeom>
        </p:spPr>
      </p:pic>
      <p:grpSp>
        <p:nvGrpSpPr>
          <p:cNvPr id="4" name="Gruppieren 3">
            <a:extLst>
              <a:ext uri="{FF2B5EF4-FFF2-40B4-BE49-F238E27FC236}">
                <a16:creationId xmlns:a16="http://schemas.microsoft.com/office/drawing/2014/main" id="{CF2416A8-84EF-D92E-6371-11617C8633C3}"/>
              </a:ext>
            </a:extLst>
          </p:cNvPr>
          <p:cNvGrpSpPr/>
          <p:nvPr/>
        </p:nvGrpSpPr>
        <p:grpSpPr>
          <a:xfrm>
            <a:off x="-253591" y="2933205"/>
            <a:ext cx="3258048" cy="4665858"/>
            <a:chOff x="-253591" y="2933205"/>
            <a:chExt cx="3258048" cy="4665858"/>
          </a:xfrm>
        </p:grpSpPr>
        <p:grpSp>
          <p:nvGrpSpPr>
            <p:cNvPr id="14" name="Gruppieren 13">
              <a:extLst>
                <a:ext uri="{FF2B5EF4-FFF2-40B4-BE49-F238E27FC236}">
                  <a16:creationId xmlns:a16="http://schemas.microsoft.com/office/drawing/2014/main" id="{C8736090-0F8C-F4EB-959D-D2FABD46AA43}"/>
                </a:ext>
              </a:extLst>
            </p:cNvPr>
            <p:cNvGrpSpPr/>
            <p:nvPr/>
          </p:nvGrpSpPr>
          <p:grpSpPr>
            <a:xfrm>
              <a:off x="-253591" y="2933205"/>
              <a:ext cx="3258048" cy="4665858"/>
              <a:chOff x="2637660" y="2008784"/>
              <a:chExt cx="3547266" cy="4941960"/>
            </a:xfrm>
          </p:grpSpPr>
          <p:grpSp>
            <p:nvGrpSpPr>
              <p:cNvPr id="17" name="Gruppieren 16">
                <a:extLst>
                  <a:ext uri="{FF2B5EF4-FFF2-40B4-BE49-F238E27FC236}">
                    <a16:creationId xmlns:a16="http://schemas.microsoft.com/office/drawing/2014/main" id="{7CB22995-3A9B-B80C-EF60-C30AC7D210A8}"/>
                  </a:ext>
                </a:extLst>
              </p:cNvPr>
              <p:cNvGrpSpPr/>
              <p:nvPr/>
            </p:nvGrpSpPr>
            <p:grpSpPr>
              <a:xfrm rot="5400000">
                <a:off x="1940313" y="2706131"/>
                <a:ext cx="4941960" cy="3547266"/>
                <a:chOff x="683568" y="1240398"/>
                <a:chExt cx="7616510" cy="5363518"/>
              </a:xfrm>
            </p:grpSpPr>
            <p:sp>
              <p:nvSpPr>
                <p:cNvPr id="22" name="Abgerundetes Rechteck 21">
                  <a:extLst>
                    <a:ext uri="{FF2B5EF4-FFF2-40B4-BE49-F238E27FC236}">
                      <a16:creationId xmlns:a16="http://schemas.microsoft.com/office/drawing/2014/main" id="{0B378696-12A3-3A75-B00D-458B15774B4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8B321099-8F6D-F165-19AC-00C2F61A8959}"/>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0" name="Abgerundetes Rechteck 19">
                <a:extLst>
                  <a:ext uri="{FF2B5EF4-FFF2-40B4-BE49-F238E27FC236}">
                    <a16:creationId xmlns:a16="http://schemas.microsoft.com/office/drawing/2014/main" id="{DF91483B-02FB-534C-348F-9C5DB71227A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1D54239E-89FE-3BA8-9B5F-9549D16408C4}"/>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AF80597F-82C3-E2CE-6275-DF255F3E45E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35" b="135"/>
            <a:stretch/>
          </p:blipFill>
          <p:spPr>
            <a:xfrm>
              <a:off x="54521" y="3261216"/>
              <a:ext cx="2639844" cy="3830961"/>
            </a:xfrm>
            <a:prstGeom prst="rect">
              <a:avLst/>
            </a:prstGeom>
          </p:spPr>
        </p:pic>
      </p:grpSp>
      <p:pic>
        <p:nvPicPr>
          <p:cNvPr id="2" name="Grafik 1">
            <a:extLst>
              <a:ext uri="{FF2B5EF4-FFF2-40B4-BE49-F238E27FC236}">
                <a16:creationId xmlns:a16="http://schemas.microsoft.com/office/drawing/2014/main" id="{68A91D55-EBFE-9744-4DCE-CB52FCF6BDF4}"/>
              </a:ext>
            </a:extLst>
          </p:cNvPr>
          <p:cNvPicPr>
            <a:picLocks noChangeAspect="1"/>
          </p:cNvPicPr>
          <p:nvPr/>
        </p:nvPicPr>
        <p:blipFill rotWithShape="1">
          <a:blip r:embed="rId6"/>
          <a:srcRect t="21808" r="32452" b="10924"/>
          <a:stretch/>
        </p:blipFill>
        <p:spPr>
          <a:xfrm>
            <a:off x="75171" y="3269555"/>
            <a:ext cx="2619194" cy="3822622"/>
          </a:xfrm>
          <a:prstGeom prst="rect">
            <a:avLst/>
          </a:prstGeom>
        </p:spPr>
      </p:pic>
    </p:spTree>
    <p:extLst>
      <p:ext uri="{BB962C8B-B14F-4D97-AF65-F5344CB8AC3E}">
        <p14:creationId xmlns:p14="http://schemas.microsoft.com/office/powerpoint/2010/main" val="339678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17</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35273"/>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14" name="Gruppieren 13">
            <a:extLst>
              <a:ext uri="{FF2B5EF4-FFF2-40B4-BE49-F238E27FC236}">
                <a16:creationId xmlns:a16="http://schemas.microsoft.com/office/drawing/2014/main" id="{21F4AB04-9F73-F472-D8C7-AFC1AEA12D7A}"/>
              </a:ext>
            </a:extLst>
          </p:cNvPr>
          <p:cNvGrpSpPr/>
          <p:nvPr/>
        </p:nvGrpSpPr>
        <p:grpSpPr>
          <a:xfrm>
            <a:off x="527901" y="1127688"/>
            <a:ext cx="3695308" cy="5080794"/>
            <a:chOff x="980388" y="1096071"/>
            <a:chExt cx="3695308" cy="5080794"/>
          </a:xfrm>
        </p:grpSpPr>
        <p:grpSp>
          <p:nvGrpSpPr>
            <p:cNvPr id="3" name="Gruppieren 2">
              <a:extLst>
                <a:ext uri="{FF2B5EF4-FFF2-40B4-BE49-F238E27FC236}">
                  <a16:creationId xmlns:a16="http://schemas.microsoft.com/office/drawing/2014/main" id="{33DCFCA7-36B1-0B24-9F92-C91D44DBD485}"/>
                </a:ext>
              </a:extLst>
            </p:cNvPr>
            <p:cNvGrpSpPr/>
            <p:nvPr/>
          </p:nvGrpSpPr>
          <p:grpSpPr>
            <a:xfrm>
              <a:off x="980388" y="1096071"/>
              <a:ext cx="3695308" cy="5080794"/>
              <a:chOff x="-253591" y="2933205"/>
              <a:chExt cx="3258048" cy="4665858"/>
            </a:xfrm>
          </p:grpSpPr>
          <p:grpSp>
            <p:nvGrpSpPr>
              <p:cNvPr id="5" name="Gruppieren 4">
                <a:extLst>
                  <a:ext uri="{FF2B5EF4-FFF2-40B4-BE49-F238E27FC236}">
                    <a16:creationId xmlns:a16="http://schemas.microsoft.com/office/drawing/2014/main" id="{A77D89E7-7BE6-2DF8-887A-5DBBDD41A6F7}"/>
                  </a:ext>
                </a:extLst>
              </p:cNvPr>
              <p:cNvGrpSpPr/>
              <p:nvPr/>
            </p:nvGrpSpPr>
            <p:grpSpPr>
              <a:xfrm>
                <a:off x="-253591" y="2933205"/>
                <a:ext cx="3258048" cy="4665858"/>
                <a:chOff x="2637660" y="2008784"/>
                <a:chExt cx="3547266" cy="4941960"/>
              </a:xfrm>
            </p:grpSpPr>
            <p:grpSp>
              <p:nvGrpSpPr>
                <p:cNvPr id="9" name="Gruppieren 8">
                  <a:extLst>
                    <a:ext uri="{FF2B5EF4-FFF2-40B4-BE49-F238E27FC236}">
                      <a16:creationId xmlns:a16="http://schemas.microsoft.com/office/drawing/2014/main" id="{56BC069C-459B-430C-636B-43C8E6D3D268}"/>
                    </a:ext>
                  </a:extLst>
                </p:cNvPr>
                <p:cNvGrpSpPr/>
                <p:nvPr/>
              </p:nvGrpSpPr>
              <p:grpSpPr>
                <a:xfrm rot="5400000">
                  <a:off x="1940313" y="2706131"/>
                  <a:ext cx="4941960" cy="3547266"/>
                  <a:chOff x="683568" y="1240398"/>
                  <a:chExt cx="7616510" cy="5363518"/>
                </a:xfrm>
              </p:grpSpPr>
              <p:sp>
                <p:nvSpPr>
                  <p:cNvPr id="12" name="Abgerundetes Rechteck 11">
                    <a:extLst>
                      <a:ext uri="{FF2B5EF4-FFF2-40B4-BE49-F238E27FC236}">
                        <a16:creationId xmlns:a16="http://schemas.microsoft.com/office/drawing/2014/main" id="{AD59460C-7E2F-2B34-455B-DB6A88E1DE95}"/>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73ED9A8B-D0B1-72BF-6072-0392A69D8BD6}"/>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0" name="Abgerundetes Rechteck 9">
                  <a:extLst>
                    <a:ext uri="{FF2B5EF4-FFF2-40B4-BE49-F238E27FC236}">
                      <a16:creationId xmlns:a16="http://schemas.microsoft.com/office/drawing/2014/main" id="{FDDB1E70-3B28-871A-BABD-D358932D8CE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41B56F3B-5B88-4BEE-343A-E33C034E9603}"/>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5D7123C0-8BE5-C669-700A-C2ABA10381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2" name="Grafik 1">
              <a:extLst>
                <a:ext uri="{FF2B5EF4-FFF2-40B4-BE49-F238E27FC236}">
                  <a16:creationId xmlns:a16="http://schemas.microsoft.com/office/drawing/2014/main" id="{75C9CB55-B246-F19B-593E-4B4B246562E8}"/>
                </a:ext>
              </a:extLst>
            </p:cNvPr>
            <p:cNvPicPr>
              <a:picLocks noChangeAspect="1"/>
            </p:cNvPicPr>
            <p:nvPr/>
          </p:nvPicPr>
          <p:blipFill rotWithShape="1">
            <a:blip r:embed="rId5"/>
            <a:srcRect l="6975" r="8406"/>
            <a:stretch/>
          </p:blipFill>
          <p:spPr>
            <a:xfrm>
              <a:off x="1335021" y="1478717"/>
              <a:ext cx="2973029" cy="4133117"/>
            </a:xfrm>
            <a:prstGeom prst="rect">
              <a:avLst/>
            </a:prstGeom>
            <a:ln>
              <a:solidFill>
                <a:schemeClr val="tx1"/>
              </a:solidFill>
            </a:ln>
          </p:spPr>
        </p:pic>
      </p:grpSp>
      <p:sp>
        <p:nvSpPr>
          <p:cNvPr id="24" name="Inhaltsplatzhalter 5">
            <a:extLst>
              <a:ext uri="{FF2B5EF4-FFF2-40B4-BE49-F238E27FC236}">
                <a16:creationId xmlns:a16="http://schemas.microsoft.com/office/drawing/2014/main" id="{B8C69B71-F8BE-075E-67A4-72C2AF21C4B8}"/>
              </a:ext>
            </a:extLst>
          </p:cNvPr>
          <p:cNvSpPr>
            <a:spLocks noGrp="1"/>
          </p:cNvSpPr>
          <p:nvPr>
            <p:ph idx="1"/>
          </p:nvPr>
        </p:nvSpPr>
        <p:spPr>
          <a:xfrm>
            <a:off x="4468832" y="2344905"/>
            <a:ext cx="4526765" cy="2451575"/>
          </a:xfrm>
        </p:spPr>
        <p:txBody>
          <a:bodyPr/>
          <a:lstStyle/>
          <a:p>
            <a:pPr marL="285750" indent="-285750">
              <a:lnSpc>
                <a:spcPct val="114000"/>
              </a:lnSpc>
              <a:buFont typeface="Arial" panose="020B0604020202020204" pitchFamily="34" charset="0"/>
              <a:buChar char="•"/>
            </a:pPr>
            <a:r>
              <a:rPr lang="de-DE" dirty="0"/>
              <a:t>Situationen aus dem Familienalltag</a:t>
            </a:r>
          </a:p>
          <a:p>
            <a:pPr marL="285750" indent="-285750">
              <a:lnSpc>
                <a:spcPct val="114000"/>
              </a:lnSpc>
              <a:buFont typeface="Arial" panose="020B0604020202020204" pitchFamily="34" charset="0"/>
              <a:buChar char="•"/>
            </a:pPr>
            <a:r>
              <a:rPr lang="de-DE" dirty="0"/>
              <a:t>Situationen in denen Mathematik im Alltag entdeckt werden kann</a:t>
            </a:r>
          </a:p>
          <a:p>
            <a:pPr marL="285750" indent="-285750">
              <a:lnSpc>
                <a:spcPct val="114000"/>
              </a:lnSpc>
              <a:buFont typeface="Arial" panose="020B0604020202020204" pitchFamily="34" charset="0"/>
              <a:buChar char="•"/>
            </a:pPr>
            <a:r>
              <a:rPr lang="de-DE" dirty="0"/>
              <a:t>Damit können Sie Ihrem Kind helfen, mathematische Kompetenzen zu erwerben oder zu festigen.</a:t>
            </a:r>
          </a:p>
          <a:p>
            <a:pPr marL="285750" indent="-285750">
              <a:buFont typeface="Arial" panose="020B0604020202020204" pitchFamily="34" charset="0"/>
              <a:buChar char="•"/>
            </a:pPr>
            <a:endParaRPr lang="de-DE" dirty="0"/>
          </a:p>
        </p:txBody>
      </p:sp>
      <p:pic>
        <p:nvPicPr>
          <p:cNvPr id="23" name="Grafik 22">
            <a:extLst>
              <a:ext uri="{FF2B5EF4-FFF2-40B4-BE49-F238E27FC236}">
                <a16:creationId xmlns:a16="http://schemas.microsoft.com/office/drawing/2014/main" id="{59DCD6D2-0C64-FE86-3E19-A4D72EA72D25}"/>
              </a:ext>
            </a:extLst>
          </p:cNvPr>
          <p:cNvPicPr>
            <a:picLocks noChangeAspect="1"/>
          </p:cNvPicPr>
          <p:nvPr/>
        </p:nvPicPr>
        <p:blipFill rotWithShape="1">
          <a:blip r:embed="rId6"/>
          <a:srcRect l="9159" r="9137" b="33939"/>
          <a:stretch/>
        </p:blipFill>
        <p:spPr>
          <a:xfrm>
            <a:off x="900748" y="1559237"/>
            <a:ext cx="2952765" cy="4055024"/>
          </a:xfrm>
          <a:prstGeom prst="rect">
            <a:avLst/>
          </a:prstGeom>
        </p:spPr>
      </p:pic>
    </p:spTree>
    <p:extLst>
      <p:ext uri="{BB962C8B-B14F-4D97-AF65-F5344CB8AC3E}">
        <p14:creationId xmlns:p14="http://schemas.microsoft.com/office/powerpoint/2010/main" val="28970609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18</a:t>
            </a:fld>
            <a:endParaRPr lang="de-DE" dirty="0"/>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7" name="Grafik 16">
            <a:extLst>
              <a:ext uri="{FF2B5EF4-FFF2-40B4-BE49-F238E27FC236}">
                <a16:creationId xmlns:a16="http://schemas.microsoft.com/office/drawing/2014/main" id="{39680282-317A-3C53-4AFD-C12C190F0963}"/>
              </a:ext>
            </a:extLst>
          </p:cNvPr>
          <p:cNvPicPr>
            <a:picLocks noChangeAspect="1"/>
          </p:cNvPicPr>
          <p:nvPr/>
        </p:nvPicPr>
        <p:blipFill rotWithShape="1">
          <a:blip r:embed="rId5"/>
          <a:srcRect l="2546" t="20480" r="2521" b="20640"/>
          <a:stretch/>
        </p:blipFill>
        <p:spPr>
          <a:xfrm>
            <a:off x="1323342" y="1584953"/>
            <a:ext cx="6207476" cy="4179801"/>
          </a:xfrm>
          <a:prstGeom prst="rect">
            <a:avLst/>
          </a:prstGeom>
        </p:spPr>
      </p:pic>
      <p:sp>
        <p:nvSpPr>
          <p:cNvPr id="5" name="Titel 1">
            <a:extLst>
              <a:ext uri="{FF2B5EF4-FFF2-40B4-BE49-F238E27FC236}">
                <a16:creationId xmlns:a16="http://schemas.microsoft.com/office/drawing/2014/main" id="{A8D81899-47D5-B912-2EC1-052AFA1A5B47}"/>
              </a:ext>
            </a:extLst>
          </p:cNvPr>
          <p:cNvSpPr txBox="1">
            <a:spLocks/>
          </p:cNvSpPr>
          <p:nvPr/>
        </p:nvSpPr>
        <p:spPr>
          <a:xfrm>
            <a:off x="1096423" y="235273"/>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So können Sie Ihr Kind unterstützen</a:t>
            </a:r>
            <a:br>
              <a:rPr lang="de-DE" sz="2500" dirty="0"/>
            </a:br>
            <a:r>
              <a:rPr lang="de-DE" sz="2500" b="0" dirty="0"/>
              <a:t>Mathematik im Alltag</a:t>
            </a:r>
          </a:p>
        </p:txBody>
      </p:sp>
    </p:spTree>
    <p:extLst>
      <p:ext uri="{BB962C8B-B14F-4D97-AF65-F5344CB8AC3E}">
        <p14:creationId xmlns:p14="http://schemas.microsoft.com/office/powerpoint/2010/main" val="20422831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19</a:t>
            </a:fld>
            <a:endParaRPr lang="de-DE" dirty="0"/>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7" name="Grafik 16">
            <a:extLst>
              <a:ext uri="{FF2B5EF4-FFF2-40B4-BE49-F238E27FC236}">
                <a16:creationId xmlns:a16="http://schemas.microsoft.com/office/drawing/2014/main" id="{71D184CA-0A07-6288-47E5-8D285EB07422}"/>
              </a:ext>
            </a:extLst>
          </p:cNvPr>
          <p:cNvPicPr>
            <a:picLocks noChangeAspect="1"/>
          </p:cNvPicPr>
          <p:nvPr/>
        </p:nvPicPr>
        <p:blipFill rotWithShape="1">
          <a:blip r:embed="rId5"/>
          <a:srcRect l="2546" t="20480" r="2521" b="20640"/>
          <a:stretch/>
        </p:blipFill>
        <p:spPr>
          <a:xfrm>
            <a:off x="1323342" y="1584953"/>
            <a:ext cx="6207476" cy="4179801"/>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19103906">
            <a:off x="3549221" y="3946081"/>
            <a:ext cx="1122315" cy="4323541"/>
          </a:xfrm>
          <a:prstGeom prst="rect">
            <a:avLst/>
          </a:prstGeom>
        </p:spPr>
      </p:pic>
      <p:sp>
        <p:nvSpPr>
          <p:cNvPr id="5" name="Titel 1">
            <a:extLst>
              <a:ext uri="{FF2B5EF4-FFF2-40B4-BE49-F238E27FC236}">
                <a16:creationId xmlns:a16="http://schemas.microsoft.com/office/drawing/2014/main" id="{4DC7D811-351E-7472-E75D-856D67E6D2DF}"/>
              </a:ext>
            </a:extLst>
          </p:cNvPr>
          <p:cNvSpPr>
            <a:spLocks noGrp="1"/>
          </p:cNvSpPr>
          <p:nvPr>
            <p:ph type="title"/>
          </p:nvPr>
        </p:nvSpPr>
        <p:spPr>
          <a:xfrm>
            <a:off x="1096423" y="235273"/>
            <a:ext cx="8047577" cy="766957"/>
          </a:xfrm>
        </p:spPr>
        <p:txBody>
          <a:bodyPr>
            <a:noAutofit/>
          </a:bodyPr>
          <a:lstStyle/>
          <a:p>
            <a:r>
              <a:rPr lang="de-DE" sz="2500" dirty="0"/>
              <a:t>So können Sie Ihr Kind unterstützen</a:t>
            </a:r>
            <a:br>
              <a:rPr lang="de-DE" sz="2500" dirty="0"/>
            </a:br>
            <a:r>
              <a:rPr lang="de-DE" sz="2500" b="0" dirty="0"/>
              <a:t>Mathematik im Alltag</a:t>
            </a:r>
          </a:p>
        </p:txBody>
      </p:sp>
    </p:spTree>
    <p:extLst>
      <p:ext uri="{BB962C8B-B14F-4D97-AF65-F5344CB8AC3E}">
        <p14:creationId xmlns:p14="http://schemas.microsoft.com/office/powerpoint/2010/main" val="24145873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28600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20</a:t>
            </a:fld>
            <a:endParaRPr lang="de-DE" dirty="0"/>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762" r="762"/>
            <a:stretch/>
          </p:blipFill>
          <p:spPr>
            <a:xfrm>
              <a:off x="54521" y="3261216"/>
              <a:ext cx="2639844" cy="3830961"/>
            </a:xfrm>
            <a:prstGeom prst="rect">
              <a:avLst/>
            </a:prstGeom>
          </p:spPr>
        </p:pic>
      </p:grpSp>
      <p:pic>
        <p:nvPicPr>
          <p:cNvPr id="2" name="Video_Tisch decken_final">
            <a:hlinkClick r:id="" action="ppaction://media"/>
            <a:extLst>
              <a:ext uri="{FF2B5EF4-FFF2-40B4-BE49-F238E27FC236}">
                <a16:creationId xmlns:a16="http://schemas.microsoft.com/office/drawing/2014/main" id="{EB1C2A71-1B16-39A5-8B89-197120DAB24A}"/>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50000" y="1933200"/>
            <a:ext cx="6156798" cy="3463199"/>
          </a:xfrm>
          <a:prstGeom prst="rect">
            <a:avLst/>
          </a:prstGeom>
        </p:spPr>
      </p:pic>
      <p:sp>
        <p:nvSpPr>
          <p:cNvPr id="15" name="Titel 1">
            <a:extLst>
              <a:ext uri="{FF2B5EF4-FFF2-40B4-BE49-F238E27FC236}">
                <a16:creationId xmlns:a16="http://schemas.microsoft.com/office/drawing/2014/main" id="{43863833-524A-607A-4E3B-DE54501C4DEF}"/>
              </a:ext>
            </a:extLst>
          </p:cNvPr>
          <p:cNvSpPr>
            <a:spLocks noGrp="1"/>
          </p:cNvSpPr>
          <p:nvPr>
            <p:ph type="title"/>
          </p:nvPr>
        </p:nvSpPr>
        <p:spPr>
          <a:xfrm>
            <a:off x="1096423" y="235273"/>
            <a:ext cx="8047577" cy="766957"/>
          </a:xfrm>
        </p:spPr>
        <p:txBody>
          <a:bodyPr>
            <a:noAutofit/>
          </a:bodyPr>
          <a:lstStyle/>
          <a:p>
            <a:r>
              <a:rPr lang="de-DE" sz="2500" dirty="0"/>
              <a:t>So können Sie Ihr Kind unterstützen</a:t>
            </a:r>
            <a:br>
              <a:rPr lang="de-DE" sz="2500" dirty="0"/>
            </a:br>
            <a:r>
              <a:rPr lang="de-DE" sz="2500" b="0" dirty="0"/>
              <a:t>Mathematik im Alltag</a:t>
            </a:r>
          </a:p>
        </p:txBody>
      </p:sp>
    </p:spTree>
    <p:extLst>
      <p:ext uri="{BB962C8B-B14F-4D97-AF65-F5344CB8AC3E}">
        <p14:creationId xmlns:p14="http://schemas.microsoft.com/office/powerpoint/2010/main" val="2165002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2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21</a:t>
            </a:fld>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a:xfrm>
            <a:off x="1096266" y="1091601"/>
            <a:ext cx="7009509" cy="445628"/>
          </a:xfrm>
        </p:spPr>
        <p:txBody>
          <a:bodyPr/>
          <a:lstStyle/>
          <a:p>
            <a:r>
              <a:rPr lang="de-DE" dirty="0"/>
              <a:t>HINTERGRUNDINFORMATIONEN ZUM VIDEO „TISCH DECKEN“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a:xfrm>
            <a:off x="1096423" y="1390268"/>
            <a:ext cx="8047577" cy="4527819"/>
          </a:xfrm>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Anzahlen bis 10 erfassen und bestimmen </a:t>
            </a:r>
          </a:p>
          <a:p>
            <a:pPr marL="742950" lvl="1" indent="-285750">
              <a:lnSpc>
                <a:spcPct val="114000"/>
              </a:lnSpc>
              <a:spcBef>
                <a:spcPts val="0"/>
              </a:spcBef>
              <a:buFont typeface="Arial" panose="020B0604020202020204" pitchFamily="34" charset="0"/>
              <a:buChar char="•"/>
            </a:pPr>
            <a:r>
              <a:rPr lang="de-DE" sz="1600" dirty="0"/>
              <a:t>Wie viele Gabeln habe ich schon aus der Schublade geholt?</a:t>
            </a:r>
          </a:p>
          <a:p>
            <a:pPr marL="742950" lvl="1" indent="-285750">
              <a:lnSpc>
                <a:spcPct val="114000"/>
              </a:lnSpc>
              <a:spcBef>
                <a:spcPts val="0"/>
              </a:spcBef>
              <a:buFont typeface="Arial" panose="020B0604020202020204" pitchFamily="34" charset="0"/>
              <a:buChar char="•"/>
            </a:pPr>
            <a:r>
              <a:rPr lang="de-DE" sz="1600" dirty="0"/>
              <a:t>Wie viele Personen essen mit?</a:t>
            </a:r>
          </a:p>
          <a:p>
            <a:pPr marL="742950" lvl="1" indent="-285750">
              <a:lnSpc>
                <a:spcPct val="114000"/>
              </a:lnSpc>
              <a:spcBef>
                <a:spcPts val="0"/>
              </a:spcBef>
              <a:buFont typeface="Arial" panose="020B0604020202020204" pitchFamily="34" charset="0"/>
              <a:buChar char="•"/>
            </a:pPr>
            <a:r>
              <a:rPr lang="de-DE" sz="1600" dirty="0"/>
              <a:t>Wie viele Teller benötige ich?</a:t>
            </a:r>
          </a:p>
          <a:p>
            <a:pPr marL="742950" lvl="1" indent="-285750">
              <a:lnSpc>
                <a:spcPct val="114000"/>
              </a:lnSpc>
              <a:spcBef>
                <a:spcPts val="0"/>
              </a:spcBef>
              <a:buFont typeface="Arial" panose="020B0604020202020204" pitchFamily="34" charset="0"/>
              <a:buChar char="•"/>
            </a:pPr>
            <a:r>
              <a:rPr lang="de-DE" sz="1600" dirty="0"/>
              <a:t>...</a:t>
            </a:r>
          </a:p>
          <a:p>
            <a:pPr marL="285750" indent="-285750">
              <a:lnSpc>
                <a:spcPct val="114000"/>
              </a:lnSpc>
              <a:spcBef>
                <a:spcPts val="0"/>
              </a:spcBef>
              <a:buFont typeface="Arial" panose="020B0604020202020204" pitchFamily="34" charset="0"/>
              <a:buChar char="•"/>
            </a:pPr>
            <a:r>
              <a:rPr lang="de-DE" sz="1600" b="1" dirty="0"/>
              <a:t>Zählen bis 10</a:t>
            </a:r>
          </a:p>
          <a:p>
            <a:pPr marL="742950" marR="0" lvl="1"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kumimoji="0" lang="de-DE" sz="16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Abzählen der Gabeln, Messer, Teller, Personen…?</a:t>
            </a:r>
            <a:endParaRPr lang="de-DE" sz="1800" dirty="0"/>
          </a:p>
          <a:p>
            <a:pPr marL="285750" indent="-285750">
              <a:lnSpc>
                <a:spcPct val="114000"/>
              </a:lnSpc>
              <a:spcBef>
                <a:spcPts val="0"/>
              </a:spcBef>
              <a:buFont typeface="Arial" panose="020B0604020202020204" pitchFamily="34" charset="0"/>
              <a:buChar char="•"/>
            </a:pPr>
            <a:r>
              <a:rPr lang="de-DE" sz="1600" b="1" dirty="0"/>
              <a:t>Eins-zu-Eins-Zuordnung</a:t>
            </a:r>
          </a:p>
          <a:p>
            <a:pPr marL="742950" lvl="1" indent="-285750">
              <a:lnSpc>
                <a:spcPct val="114000"/>
              </a:lnSpc>
              <a:spcBef>
                <a:spcPts val="0"/>
              </a:spcBef>
              <a:buFont typeface="Arial" panose="020B0604020202020204" pitchFamily="34" charset="0"/>
              <a:buChar char="•"/>
            </a:pPr>
            <a:r>
              <a:rPr lang="de-DE" sz="1600" dirty="0"/>
              <a:t>Zu jedem Teller wird genau eine Gabel und genau ein Messer gelegt.</a:t>
            </a:r>
          </a:p>
          <a:p>
            <a:pPr marL="742950" lvl="1" indent="-285750">
              <a:lnSpc>
                <a:spcPct val="114000"/>
              </a:lnSpc>
              <a:spcBef>
                <a:spcPts val="0"/>
              </a:spcBef>
              <a:buFont typeface="Arial" panose="020B0604020202020204" pitchFamily="34" charset="0"/>
              <a:buChar char="•"/>
            </a:pPr>
            <a:r>
              <a:rPr lang="de-DE" sz="1600" dirty="0"/>
              <a:t>Jede Person erhält genau einen Teller</a:t>
            </a:r>
          </a:p>
          <a:p>
            <a:pPr marL="742950" lvl="1" indent="-285750">
              <a:lnSpc>
                <a:spcPct val="114000"/>
              </a:lnSpc>
              <a:spcBef>
                <a:spcPts val="0"/>
              </a:spcBef>
              <a:buFont typeface="Arial" panose="020B0604020202020204" pitchFamily="34" charset="0"/>
              <a:buChar char="•"/>
            </a:pPr>
            <a:r>
              <a:rPr lang="de-DE" sz="1600" dirty="0"/>
              <a:t>…</a:t>
            </a:r>
          </a:p>
          <a:p>
            <a:pPr marL="285750" indent="-285750">
              <a:lnSpc>
                <a:spcPct val="114000"/>
              </a:lnSpc>
              <a:spcBef>
                <a:spcPts val="0"/>
              </a:spcBef>
              <a:buFont typeface="Arial" panose="020B0604020202020204" pitchFamily="34" charset="0"/>
              <a:buChar char="•"/>
            </a:pPr>
            <a:r>
              <a:rPr lang="de-DE" sz="1600" b="1" dirty="0"/>
              <a:t>Mengen vergleichen</a:t>
            </a:r>
          </a:p>
          <a:p>
            <a:pPr marL="742950" lvl="1" indent="-285750">
              <a:lnSpc>
                <a:spcPct val="100000"/>
              </a:lnSpc>
              <a:spcBef>
                <a:spcPts val="0"/>
              </a:spcBef>
              <a:buFont typeface="Arial" panose="020B0604020202020204" pitchFamily="34" charset="0"/>
              <a:buChar char="•"/>
            </a:pPr>
            <a:r>
              <a:rPr lang="de-DE" sz="1600" dirty="0"/>
              <a:t>Brauche ich heute mehr oder weniger Teller als gestern (z. B. wenn </a:t>
            </a:r>
            <a:r>
              <a:rPr lang="de-DE" sz="1600" dirty="0" err="1"/>
              <a:t>Freund:innen</a:t>
            </a:r>
            <a:r>
              <a:rPr lang="de-DE" sz="1600" dirty="0"/>
              <a:t> mit essen)?</a:t>
            </a:r>
          </a:p>
          <a:p>
            <a:pPr marL="285750" indent="-285750">
              <a:lnSpc>
                <a:spcPct val="114000"/>
              </a:lnSpc>
              <a:spcBef>
                <a:spcPts val="0"/>
              </a:spcBef>
              <a:buFont typeface="Arial" panose="020B0604020202020204" pitchFamily="34" charset="0"/>
              <a:buChar char="•"/>
            </a:pPr>
            <a:r>
              <a:rPr lang="de-DE" sz="1600" b="1" dirty="0"/>
              <a:t>Raum-Lage-Beziehungen</a:t>
            </a:r>
          </a:p>
          <a:p>
            <a:pPr marL="742950" lvl="1" indent="-285750">
              <a:lnSpc>
                <a:spcPct val="114000"/>
              </a:lnSpc>
              <a:spcBef>
                <a:spcPts val="0"/>
              </a:spcBef>
              <a:buFont typeface="Arial" panose="020B0604020202020204" pitchFamily="34" charset="0"/>
              <a:buChar char="•"/>
            </a:pPr>
            <a:r>
              <a:rPr lang="de-DE" sz="1600" dirty="0"/>
              <a:t>Die Gabel liegt immer links vom Teller, das Glas steht oberhalb des Tellers</a:t>
            </a:r>
          </a:p>
          <a:p>
            <a:pPr marL="742950" lvl="1" indent="-285750">
              <a:lnSpc>
                <a:spcPct val="114000"/>
              </a:lnSpc>
              <a:spcBef>
                <a:spcPts val="0"/>
              </a:spcBef>
              <a:buFont typeface="Arial" panose="020B0604020202020204" pitchFamily="34" charset="0"/>
              <a:buChar char="•"/>
            </a:pPr>
            <a:r>
              <a:rPr lang="de-DE" sz="1600" dirty="0"/>
              <a:t>…</a:t>
            </a:r>
          </a:p>
          <a:p>
            <a:pPr marL="285750" indent="-285750">
              <a:buFont typeface="Arial" panose="020B0604020202020204" pitchFamily="34" charset="0"/>
              <a:buChar char="•"/>
            </a:pPr>
            <a:endParaRPr lang="de-DE" dirty="0"/>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233239274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22</a:t>
            </a:fld>
            <a:endParaRPr lang="de-DE"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891634" y="1101546"/>
            <a:ext cx="7418927" cy="5136180"/>
          </a:xfrm>
          <a:prstGeom prst="rect">
            <a:avLst/>
          </a:prstGeom>
        </p:spPr>
      </p:pic>
    </p:spTree>
    <p:extLst>
      <p:ext uri="{BB962C8B-B14F-4D97-AF65-F5344CB8AC3E}">
        <p14:creationId xmlns:p14="http://schemas.microsoft.com/office/powerpoint/2010/main" val="24558174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23</a:t>
            </a:fld>
            <a:endParaRPr lang="de-DE"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891634" y="1101546"/>
            <a:ext cx="7418927" cy="5136180"/>
          </a:xfrm>
          <a:prstGeom prst="rect">
            <a:avLst/>
          </a:prstGeom>
        </p:spPr>
      </p:pic>
      <p:grpSp>
        <p:nvGrpSpPr>
          <p:cNvPr id="4" name="Gruppieren 3">
            <a:extLst>
              <a:ext uri="{FF2B5EF4-FFF2-40B4-BE49-F238E27FC236}">
                <a16:creationId xmlns:a16="http://schemas.microsoft.com/office/drawing/2014/main" id="{CF2416A8-84EF-D92E-6371-11617C8633C3}"/>
              </a:ext>
            </a:extLst>
          </p:cNvPr>
          <p:cNvGrpSpPr/>
          <p:nvPr/>
        </p:nvGrpSpPr>
        <p:grpSpPr>
          <a:xfrm>
            <a:off x="6203774" y="2933205"/>
            <a:ext cx="3258048" cy="4665858"/>
            <a:chOff x="-253591" y="2933205"/>
            <a:chExt cx="3258048" cy="4665858"/>
          </a:xfrm>
        </p:grpSpPr>
        <p:grpSp>
          <p:nvGrpSpPr>
            <p:cNvPr id="14" name="Gruppieren 13">
              <a:extLst>
                <a:ext uri="{FF2B5EF4-FFF2-40B4-BE49-F238E27FC236}">
                  <a16:creationId xmlns:a16="http://schemas.microsoft.com/office/drawing/2014/main" id="{C8736090-0F8C-F4EB-959D-D2FABD46AA43}"/>
                </a:ext>
              </a:extLst>
            </p:cNvPr>
            <p:cNvGrpSpPr/>
            <p:nvPr/>
          </p:nvGrpSpPr>
          <p:grpSpPr>
            <a:xfrm>
              <a:off x="-253591" y="2933205"/>
              <a:ext cx="3258048" cy="4665858"/>
              <a:chOff x="2637660" y="2008784"/>
              <a:chExt cx="3547266" cy="4941960"/>
            </a:xfrm>
          </p:grpSpPr>
          <p:grpSp>
            <p:nvGrpSpPr>
              <p:cNvPr id="17" name="Gruppieren 16">
                <a:extLst>
                  <a:ext uri="{FF2B5EF4-FFF2-40B4-BE49-F238E27FC236}">
                    <a16:creationId xmlns:a16="http://schemas.microsoft.com/office/drawing/2014/main" id="{7CB22995-3A9B-B80C-EF60-C30AC7D210A8}"/>
                  </a:ext>
                </a:extLst>
              </p:cNvPr>
              <p:cNvGrpSpPr/>
              <p:nvPr/>
            </p:nvGrpSpPr>
            <p:grpSpPr>
              <a:xfrm rot="5400000">
                <a:off x="1940313" y="2706131"/>
                <a:ext cx="4941960" cy="3547266"/>
                <a:chOff x="683568" y="1240398"/>
                <a:chExt cx="7616510" cy="5363518"/>
              </a:xfrm>
            </p:grpSpPr>
            <p:sp>
              <p:nvSpPr>
                <p:cNvPr id="22" name="Abgerundetes Rechteck 21">
                  <a:extLst>
                    <a:ext uri="{FF2B5EF4-FFF2-40B4-BE49-F238E27FC236}">
                      <a16:creationId xmlns:a16="http://schemas.microsoft.com/office/drawing/2014/main" id="{0B378696-12A3-3A75-B00D-458B15774B42}"/>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23" name="Abgerundetes Rechteck 22">
                  <a:extLst>
                    <a:ext uri="{FF2B5EF4-FFF2-40B4-BE49-F238E27FC236}">
                      <a16:creationId xmlns:a16="http://schemas.microsoft.com/office/drawing/2014/main" id="{8B321099-8F6D-F165-19AC-00C2F61A8959}"/>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20" name="Abgerundetes Rechteck 19">
                <a:extLst>
                  <a:ext uri="{FF2B5EF4-FFF2-40B4-BE49-F238E27FC236}">
                    <a16:creationId xmlns:a16="http://schemas.microsoft.com/office/drawing/2014/main" id="{DF91483B-02FB-534C-348F-9C5DB71227A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1" name="Oval 20">
                <a:extLst>
                  <a:ext uri="{FF2B5EF4-FFF2-40B4-BE49-F238E27FC236}">
                    <a16:creationId xmlns:a16="http://schemas.microsoft.com/office/drawing/2014/main" id="{1D54239E-89FE-3BA8-9B5F-9549D16408C4}"/>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15" name="Grafik 14">
              <a:extLst>
                <a:ext uri="{FF2B5EF4-FFF2-40B4-BE49-F238E27FC236}">
                  <a16:creationId xmlns:a16="http://schemas.microsoft.com/office/drawing/2014/main" id="{AF80597F-82C3-E2CE-6275-DF255F3E45EC}"/>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35" b="135"/>
            <a:stretch/>
          </p:blipFill>
          <p:spPr>
            <a:xfrm>
              <a:off x="55035" y="3261216"/>
              <a:ext cx="2639844" cy="3830961"/>
            </a:xfrm>
            <a:prstGeom prst="rect">
              <a:avLst/>
            </a:prstGeom>
          </p:spPr>
        </p:pic>
      </p:grpSp>
    </p:spTree>
    <p:extLst>
      <p:ext uri="{BB962C8B-B14F-4D97-AF65-F5344CB8AC3E}">
        <p14:creationId xmlns:p14="http://schemas.microsoft.com/office/powerpoint/2010/main" val="34403914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p:txBody>
          <a:bodyPr>
            <a:noAutofit/>
          </a:bodyPr>
          <a:lstStyle/>
          <a:p>
            <a:r>
              <a:rPr lang="de-DE" sz="2500" dirty="0"/>
              <a:t>Flyer Mathematik im Alltag</a:t>
            </a:r>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24</a:t>
            </a:fld>
            <a:endParaRPr lang="de-DE" dirty="0"/>
          </a:p>
        </p:txBody>
      </p:sp>
      <p:pic>
        <p:nvPicPr>
          <p:cNvPr id="16" name="Grafik 15">
            <a:extLst>
              <a:ext uri="{FF2B5EF4-FFF2-40B4-BE49-F238E27FC236}">
                <a16:creationId xmlns:a16="http://schemas.microsoft.com/office/drawing/2014/main" id="{A23B1B8A-F46B-BD7A-8F2E-3546405FECF5}"/>
              </a:ext>
            </a:extLst>
          </p:cNvPr>
          <p:cNvPicPr>
            <a:picLocks noChangeAspect="1"/>
          </p:cNvPicPr>
          <p:nvPr/>
        </p:nvPicPr>
        <p:blipFill>
          <a:blip r:embed="rId3"/>
          <a:stretch>
            <a:fillRect/>
          </a:stretch>
        </p:blipFill>
        <p:spPr>
          <a:xfrm>
            <a:off x="891634" y="1101546"/>
            <a:ext cx="7418927" cy="5136180"/>
          </a:xfrm>
          <a:prstGeom prst="rect">
            <a:avLst/>
          </a:prstGeom>
        </p:spPr>
      </p:pic>
      <p:grpSp>
        <p:nvGrpSpPr>
          <p:cNvPr id="3" name="Gruppieren 2">
            <a:extLst>
              <a:ext uri="{FF2B5EF4-FFF2-40B4-BE49-F238E27FC236}">
                <a16:creationId xmlns:a16="http://schemas.microsoft.com/office/drawing/2014/main" id="{DB553D03-FA39-7903-5725-6DAB6CE78CC5}"/>
              </a:ext>
            </a:extLst>
          </p:cNvPr>
          <p:cNvGrpSpPr/>
          <p:nvPr/>
        </p:nvGrpSpPr>
        <p:grpSpPr>
          <a:xfrm>
            <a:off x="6203774" y="2933205"/>
            <a:ext cx="3258048" cy="4665858"/>
            <a:chOff x="-253591" y="2933205"/>
            <a:chExt cx="3258048" cy="4665858"/>
          </a:xfrm>
        </p:grpSpPr>
        <p:grpSp>
          <p:nvGrpSpPr>
            <p:cNvPr id="5" name="Gruppieren 4">
              <a:extLst>
                <a:ext uri="{FF2B5EF4-FFF2-40B4-BE49-F238E27FC236}">
                  <a16:creationId xmlns:a16="http://schemas.microsoft.com/office/drawing/2014/main" id="{17C18813-A260-CF56-D854-4FF1DA8C6E05}"/>
                </a:ext>
              </a:extLst>
            </p:cNvPr>
            <p:cNvGrpSpPr/>
            <p:nvPr/>
          </p:nvGrpSpPr>
          <p:grpSpPr>
            <a:xfrm>
              <a:off x="-253591" y="2933205"/>
              <a:ext cx="3258048" cy="4665858"/>
              <a:chOff x="2637660" y="2008784"/>
              <a:chExt cx="3547266" cy="4941960"/>
            </a:xfrm>
          </p:grpSpPr>
          <p:grpSp>
            <p:nvGrpSpPr>
              <p:cNvPr id="9" name="Gruppieren 8">
                <a:extLst>
                  <a:ext uri="{FF2B5EF4-FFF2-40B4-BE49-F238E27FC236}">
                    <a16:creationId xmlns:a16="http://schemas.microsoft.com/office/drawing/2014/main" id="{47A45271-F026-6CDB-8394-EC7E5A88460F}"/>
                  </a:ext>
                </a:extLst>
              </p:cNvPr>
              <p:cNvGrpSpPr/>
              <p:nvPr/>
            </p:nvGrpSpPr>
            <p:grpSpPr>
              <a:xfrm rot="5400000">
                <a:off x="1940313" y="2706131"/>
                <a:ext cx="4941960" cy="3547266"/>
                <a:chOff x="683568" y="1240398"/>
                <a:chExt cx="7616510" cy="5363518"/>
              </a:xfrm>
            </p:grpSpPr>
            <p:sp>
              <p:nvSpPr>
                <p:cNvPr id="12" name="Abgerundetes Rechteck 11">
                  <a:extLst>
                    <a:ext uri="{FF2B5EF4-FFF2-40B4-BE49-F238E27FC236}">
                      <a16:creationId xmlns:a16="http://schemas.microsoft.com/office/drawing/2014/main" id="{6F95A697-C39B-D439-6C20-35D87AA6CD1A}"/>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1874EEF0-EC4A-A57D-04FA-41BA6A82FE90}"/>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0" name="Abgerundetes Rechteck 9">
                <a:extLst>
                  <a:ext uri="{FF2B5EF4-FFF2-40B4-BE49-F238E27FC236}">
                    <a16:creationId xmlns:a16="http://schemas.microsoft.com/office/drawing/2014/main" id="{455589CD-9614-4679-B6FB-34BCB23A0AD4}"/>
                  </a:ext>
                </a:extLst>
              </p:cNvPr>
              <p:cNvSpPr/>
              <p:nvPr/>
            </p:nvSpPr>
            <p:spPr>
              <a:xfrm>
                <a:off x="4171736" y="2169082"/>
                <a:ext cx="479114" cy="54000"/>
              </a:xfrm>
              <a:prstGeom prst="round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2B9970CC-C9ED-2EA7-5BCC-E07ED51C700A}"/>
                  </a:ext>
                </a:extLst>
              </p:cNvPr>
              <p:cNvSpPr>
                <a:spLocks/>
              </p:cNvSpPr>
              <p:nvPr/>
            </p:nvSpPr>
            <p:spPr>
              <a:xfrm>
                <a:off x="4230215" y="6422695"/>
                <a:ext cx="360000" cy="3600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pic>
          <p:nvPicPr>
            <p:cNvPr id="8" name="Grafik 7">
              <a:extLst>
                <a:ext uri="{FF2B5EF4-FFF2-40B4-BE49-F238E27FC236}">
                  <a16:creationId xmlns:a16="http://schemas.microsoft.com/office/drawing/2014/main" id="{766C4597-E589-FD81-AC6F-8649BA777A80}"/>
                </a:ext>
              </a:extLst>
            </p:cNvPr>
            <p:cNvPicPr>
              <a:picLocks noChangeAspect="1"/>
            </p:cNvPicPr>
            <p:nvPr/>
          </p:nvPicPr>
          <p:blipFill rotWithShape="1">
            <a:blip r:embed="rId4">
              <a:extLst>
                <a:ext uri="{96DAC541-7B7A-43D3-8B79-37D633B846F1}">
                  <asvg:svgBlip xmlns:asvg="http://schemas.microsoft.com/office/drawing/2016/SVG/main" r:embed="rId5"/>
                </a:ext>
              </a:extLst>
            </a:blip>
            <a:srcRect t="135" b="135"/>
            <a:stretch/>
          </p:blipFill>
          <p:spPr>
            <a:xfrm>
              <a:off x="55035" y="3261216"/>
              <a:ext cx="2639844" cy="3830961"/>
            </a:xfrm>
            <a:prstGeom prst="rect">
              <a:avLst/>
            </a:prstGeom>
          </p:spPr>
        </p:pic>
      </p:grpSp>
      <p:pic>
        <p:nvPicPr>
          <p:cNvPr id="2" name="Grafik 1">
            <a:extLst>
              <a:ext uri="{FF2B5EF4-FFF2-40B4-BE49-F238E27FC236}">
                <a16:creationId xmlns:a16="http://schemas.microsoft.com/office/drawing/2014/main" id="{68A91D55-EBFE-9744-4DCE-CB52FCF6BDF4}"/>
              </a:ext>
            </a:extLst>
          </p:cNvPr>
          <p:cNvPicPr>
            <a:picLocks noChangeAspect="1"/>
          </p:cNvPicPr>
          <p:nvPr/>
        </p:nvPicPr>
        <p:blipFill rotWithShape="1">
          <a:blip r:embed="rId6"/>
          <a:srcRect l="3779" t="4162" r="9187" b="1465"/>
          <a:stretch/>
        </p:blipFill>
        <p:spPr>
          <a:xfrm>
            <a:off x="6495428" y="3262549"/>
            <a:ext cx="2628018" cy="3829628"/>
          </a:xfrm>
          <a:prstGeom prst="rect">
            <a:avLst/>
          </a:prstGeom>
          <a:ln>
            <a:solidFill>
              <a:schemeClr val="tx1"/>
            </a:solidFill>
          </a:ln>
        </p:spPr>
      </p:pic>
    </p:spTree>
    <p:extLst>
      <p:ext uri="{BB962C8B-B14F-4D97-AF65-F5344CB8AC3E}">
        <p14:creationId xmlns:p14="http://schemas.microsoft.com/office/powerpoint/2010/main" val="617558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25</a:t>
            </a:fld>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p:txBody>
          <a:bodyPr/>
          <a:lstStyle/>
          <a:p>
            <a:r>
              <a:rPr lang="de-DE" dirty="0"/>
              <a:t>IDEEN HINTER DEM MATERIAL FÜR KINDER</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p:txBody>
          <a:bodyPr/>
          <a:lstStyle/>
          <a:p>
            <a:pPr marL="285750" indent="-285750">
              <a:lnSpc>
                <a:spcPct val="114000"/>
              </a:lnSpc>
              <a:buFont typeface="Arial" panose="020B0604020202020204" pitchFamily="34" charset="0"/>
              <a:buChar char="•"/>
            </a:pPr>
            <a:r>
              <a:rPr lang="de-DE" dirty="0"/>
              <a:t>In den Übungen wird die Förderung verschiedener früher mathematischer Basiskompetenzen angeregt</a:t>
            </a:r>
          </a:p>
          <a:p>
            <a:pPr marL="285750" indent="-285750">
              <a:lnSpc>
                <a:spcPct val="114000"/>
              </a:lnSpc>
              <a:buFont typeface="Arial" panose="020B0604020202020204" pitchFamily="34" charset="0"/>
              <a:buChar char="•"/>
            </a:pPr>
            <a:r>
              <a:rPr lang="de-DE" dirty="0"/>
              <a:t>Kinder werden angeregt, aktiv Mathematik im Alltag zu entdecken</a:t>
            </a:r>
          </a:p>
          <a:p>
            <a:pPr marL="285750" indent="-285750">
              <a:lnSpc>
                <a:spcPct val="114000"/>
              </a:lnSpc>
              <a:buFont typeface="Arial" panose="020B0604020202020204" pitchFamily="34" charset="0"/>
              <a:buChar char="•"/>
            </a:pPr>
            <a:r>
              <a:rPr lang="de-DE" dirty="0"/>
              <a:t>Die meisten Übungen können direkt in der tatsächlichen Umwelt gemacht werden. Es gibt aber auch digitale Angebote.</a:t>
            </a:r>
          </a:p>
          <a:p>
            <a:pPr>
              <a:lnSpc>
                <a:spcPct val="114000"/>
              </a:lnSpc>
            </a:pPr>
            <a:endParaRPr lang="de-DE" dirty="0"/>
          </a:p>
          <a:p>
            <a:pPr marL="285750" indent="-285750">
              <a:lnSpc>
                <a:spcPct val="114000"/>
              </a:lnSpc>
              <a:buFont typeface="Arial" panose="020B0604020202020204" pitchFamily="34" charset="0"/>
              <a:buChar char="•"/>
            </a:pPr>
            <a:endParaRPr lang="de-DE" dirty="0"/>
          </a:p>
          <a:p>
            <a:pPr marL="285750" indent="-285750">
              <a:buFont typeface="Arial" panose="020B0604020202020204" pitchFamily="34" charset="0"/>
              <a:buChar char="•"/>
            </a:pPr>
            <a:endParaRPr lang="de-DE" dirty="0"/>
          </a:p>
        </p:txBody>
      </p:sp>
      <p:sp>
        <p:nvSpPr>
          <p:cNvPr id="8" name="Titel 1">
            <a:extLst>
              <a:ext uri="{FF2B5EF4-FFF2-40B4-BE49-F238E27FC236}">
                <a16:creationId xmlns:a16="http://schemas.microsoft.com/office/drawing/2014/main" id="{A962280B-9CE6-B148-F7D9-292B3B7E6C69}"/>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910160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26</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35273"/>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14" name="Gruppieren 13">
            <a:extLst>
              <a:ext uri="{FF2B5EF4-FFF2-40B4-BE49-F238E27FC236}">
                <a16:creationId xmlns:a16="http://schemas.microsoft.com/office/drawing/2014/main" id="{21F4AB04-9F73-F472-D8C7-AFC1AEA12D7A}"/>
              </a:ext>
            </a:extLst>
          </p:cNvPr>
          <p:cNvGrpSpPr/>
          <p:nvPr/>
        </p:nvGrpSpPr>
        <p:grpSpPr>
          <a:xfrm>
            <a:off x="527901" y="1127688"/>
            <a:ext cx="3695308" cy="5080794"/>
            <a:chOff x="980388" y="1096071"/>
            <a:chExt cx="3695308" cy="5080794"/>
          </a:xfrm>
        </p:grpSpPr>
        <p:grpSp>
          <p:nvGrpSpPr>
            <p:cNvPr id="3" name="Gruppieren 2">
              <a:extLst>
                <a:ext uri="{FF2B5EF4-FFF2-40B4-BE49-F238E27FC236}">
                  <a16:creationId xmlns:a16="http://schemas.microsoft.com/office/drawing/2014/main" id="{33DCFCA7-36B1-0B24-9F92-C91D44DBD485}"/>
                </a:ext>
              </a:extLst>
            </p:cNvPr>
            <p:cNvGrpSpPr/>
            <p:nvPr/>
          </p:nvGrpSpPr>
          <p:grpSpPr>
            <a:xfrm>
              <a:off x="980388" y="1096071"/>
              <a:ext cx="3695308" cy="5080794"/>
              <a:chOff x="-253591" y="2933205"/>
              <a:chExt cx="3258048" cy="4665858"/>
            </a:xfrm>
          </p:grpSpPr>
          <p:grpSp>
            <p:nvGrpSpPr>
              <p:cNvPr id="5" name="Gruppieren 4">
                <a:extLst>
                  <a:ext uri="{FF2B5EF4-FFF2-40B4-BE49-F238E27FC236}">
                    <a16:creationId xmlns:a16="http://schemas.microsoft.com/office/drawing/2014/main" id="{A77D89E7-7BE6-2DF8-887A-5DBBDD41A6F7}"/>
                  </a:ext>
                </a:extLst>
              </p:cNvPr>
              <p:cNvGrpSpPr/>
              <p:nvPr/>
            </p:nvGrpSpPr>
            <p:grpSpPr>
              <a:xfrm>
                <a:off x="-253591" y="2933205"/>
                <a:ext cx="3258048" cy="4665858"/>
                <a:chOff x="2637660" y="2008784"/>
                <a:chExt cx="3547266" cy="4941960"/>
              </a:xfrm>
            </p:grpSpPr>
            <p:grpSp>
              <p:nvGrpSpPr>
                <p:cNvPr id="9" name="Gruppieren 8">
                  <a:extLst>
                    <a:ext uri="{FF2B5EF4-FFF2-40B4-BE49-F238E27FC236}">
                      <a16:creationId xmlns:a16="http://schemas.microsoft.com/office/drawing/2014/main" id="{56BC069C-459B-430C-636B-43C8E6D3D268}"/>
                    </a:ext>
                  </a:extLst>
                </p:cNvPr>
                <p:cNvGrpSpPr/>
                <p:nvPr/>
              </p:nvGrpSpPr>
              <p:grpSpPr>
                <a:xfrm rot="5400000">
                  <a:off x="1940313" y="2706131"/>
                  <a:ext cx="4941960" cy="3547266"/>
                  <a:chOff x="683568" y="1240398"/>
                  <a:chExt cx="7616510" cy="5363518"/>
                </a:xfrm>
              </p:grpSpPr>
              <p:sp>
                <p:nvSpPr>
                  <p:cNvPr id="12" name="Abgerundetes Rechteck 11">
                    <a:extLst>
                      <a:ext uri="{FF2B5EF4-FFF2-40B4-BE49-F238E27FC236}">
                        <a16:creationId xmlns:a16="http://schemas.microsoft.com/office/drawing/2014/main" id="{AD59460C-7E2F-2B34-455B-DB6A88E1DE95}"/>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3" name="Abgerundetes Rechteck 12">
                    <a:extLst>
                      <a:ext uri="{FF2B5EF4-FFF2-40B4-BE49-F238E27FC236}">
                        <a16:creationId xmlns:a16="http://schemas.microsoft.com/office/drawing/2014/main" id="{73ED9A8B-D0B1-72BF-6072-0392A69D8BD6}"/>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0" name="Abgerundetes Rechteck 9">
                  <a:extLst>
                    <a:ext uri="{FF2B5EF4-FFF2-40B4-BE49-F238E27FC236}">
                      <a16:creationId xmlns:a16="http://schemas.microsoft.com/office/drawing/2014/main" id="{FDDB1E70-3B28-871A-BABD-D358932D8CE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Oval 10">
                  <a:extLst>
                    <a:ext uri="{FF2B5EF4-FFF2-40B4-BE49-F238E27FC236}">
                      <a16:creationId xmlns:a16="http://schemas.microsoft.com/office/drawing/2014/main" id="{41B56F3B-5B88-4BEE-343A-E33C034E9603}"/>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8" name="Grafik 7">
                <a:extLst>
                  <a:ext uri="{FF2B5EF4-FFF2-40B4-BE49-F238E27FC236}">
                    <a16:creationId xmlns:a16="http://schemas.microsoft.com/office/drawing/2014/main" id="{5D7123C0-8BE5-C669-700A-C2ABA10381A7}"/>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2" name="Grafik 1">
              <a:extLst>
                <a:ext uri="{FF2B5EF4-FFF2-40B4-BE49-F238E27FC236}">
                  <a16:creationId xmlns:a16="http://schemas.microsoft.com/office/drawing/2014/main" id="{75C9CB55-B246-F19B-593E-4B4B246562E8}"/>
                </a:ext>
              </a:extLst>
            </p:cNvPr>
            <p:cNvPicPr>
              <a:picLocks noChangeAspect="1"/>
            </p:cNvPicPr>
            <p:nvPr/>
          </p:nvPicPr>
          <p:blipFill rotWithShape="1">
            <a:blip r:embed="rId5"/>
            <a:srcRect l="904" r="904"/>
            <a:stretch/>
          </p:blipFill>
          <p:spPr>
            <a:xfrm>
              <a:off x="1335021" y="1440187"/>
              <a:ext cx="2988965" cy="4171648"/>
            </a:xfrm>
            <a:prstGeom prst="rect">
              <a:avLst/>
            </a:prstGeom>
            <a:ln>
              <a:solidFill>
                <a:schemeClr val="tx1"/>
              </a:solidFill>
            </a:ln>
          </p:spPr>
        </p:pic>
      </p:grpSp>
      <p:sp>
        <p:nvSpPr>
          <p:cNvPr id="24" name="Inhaltsplatzhalter 5">
            <a:extLst>
              <a:ext uri="{FF2B5EF4-FFF2-40B4-BE49-F238E27FC236}">
                <a16:creationId xmlns:a16="http://schemas.microsoft.com/office/drawing/2014/main" id="{B8C69B71-F8BE-075E-67A4-72C2AF21C4B8}"/>
              </a:ext>
            </a:extLst>
          </p:cNvPr>
          <p:cNvSpPr>
            <a:spLocks noGrp="1"/>
          </p:cNvSpPr>
          <p:nvPr>
            <p:ph idx="1"/>
          </p:nvPr>
        </p:nvSpPr>
        <p:spPr>
          <a:xfrm>
            <a:off x="4468832" y="2344905"/>
            <a:ext cx="4526765" cy="2451575"/>
          </a:xfrm>
        </p:spPr>
        <p:txBody>
          <a:bodyPr/>
          <a:lstStyle/>
          <a:p>
            <a:pPr marL="285750" indent="-285750">
              <a:lnSpc>
                <a:spcPct val="114000"/>
              </a:lnSpc>
              <a:buFont typeface="Arial" panose="020B0604020202020204" pitchFamily="34" charset="0"/>
              <a:buChar char="•"/>
            </a:pPr>
            <a:r>
              <a:rPr lang="de-DE" dirty="0"/>
              <a:t>Spiele und Aufgaben, mit denen Ihr Kind selbstständig Mathematik im Alltag entdecken kann</a:t>
            </a:r>
          </a:p>
          <a:p>
            <a:pPr marL="285750" indent="-285750">
              <a:lnSpc>
                <a:spcPct val="114000"/>
              </a:lnSpc>
              <a:buFont typeface="Arial" panose="020B0604020202020204" pitchFamily="34" charset="0"/>
              <a:buChar char="•"/>
            </a:pPr>
            <a:r>
              <a:rPr lang="de-DE" dirty="0"/>
              <a:t>Übungen, die direkt im Alltag umgesetzt werden können, aber auch Übungen die digital bearbeitet werden können</a:t>
            </a:r>
          </a:p>
          <a:p>
            <a:pPr marL="285750" indent="-285750">
              <a:lnSpc>
                <a:spcPct val="114000"/>
              </a:lnSpc>
              <a:buFont typeface="Arial" panose="020B0604020202020204" pitchFamily="34" charset="0"/>
              <a:buChar char="•"/>
            </a:pPr>
            <a:endParaRPr lang="de-DE" dirty="0"/>
          </a:p>
        </p:txBody>
      </p:sp>
      <p:pic>
        <p:nvPicPr>
          <p:cNvPr id="15" name="Grafik 14">
            <a:extLst>
              <a:ext uri="{FF2B5EF4-FFF2-40B4-BE49-F238E27FC236}">
                <a16:creationId xmlns:a16="http://schemas.microsoft.com/office/drawing/2014/main" id="{D74E5C28-DB90-1222-E7BF-2DC775E316B9}"/>
              </a:ext>
            </a:extLst>
          </p:cNvPr>
          <p:cNvPicPr>
            <a:picLocks noChangeAspect="1"/>
          </p:cNvPicPr>
          <p:nvPr/>
        </p:nvPicPr>
        <p:blipFill rotWithShape="1">
          <a:blip r:embed="rId6"/>
          <a:srcRect l="8872" r="9175" b="36342"/>
          <a:stretch/>
        </p:blipFill>
        <p:spPr>
          <a:xfrm>
            <a:off x="903323" y="1484869"/>
            <a:ext cx="2968176" cy="3506623"/>
          </a:xfrm>
          <a:prstGeom prst="rect">
            <a:avLst/>
          </a:prstGeom>
        </p:spPr>
      </p:pic>
    </p:spTree>
    <p:extLst>
      <p:ext uri="{BB962C8B-B14F-4D97-AF65-F5344CB8AC3E}">
        <p14:creationId xmlns:p14="http://schemas.microsoft.com/office/powerpoint/2010/main" val="476590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27</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6" name="Grafik 15">
            <a:extLst>
              <a:ext uri="{FF2B5EF4-FFF2-40B4-BE49-F238E27FC236}">
                <a16:creationId xmlns:a16="http://schemas.microsoft.com/office/drawing/2014/main" id="{FA11A531-345D-922D-7895-776F2FA31106}"/>
              </a:ext>
            </a:extLst>
          </p:cNvPr>
          <p:cNvPicPr>
            <a:picLocks noChangeAspect="1"/>
          </p:cNvPicPr>
          <p:nvPr/>
        </p:nvPicPr>
        <p:blipFill rotWithShape="1">
          <a:blip r:embed="rId5"/>
          <a:srcRect l="2495" t="15242" r="2426" b="15413"/>
          <a:stretch/>
        </p:blipFill>
        <p:spPr>
          <a:xfrm>
            <a:off x="1323342" y="1563701"/>
            <a:ext cx="6207476" cy="4200955"/>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20136278">
            <a:off x="5063204" y="2696411"/>
            <a:ext cx="1218548" cy="4703078"/>
          </a:xfrm>
          <a:prstGeom prst="rect">
            <a:avLst/>
          </a:prstGeom>
        </p:spPr>
      </p:pic>
    </p:spTree>
    <p:extLst>
      <p:ext uri="{BB962C8B-B14F-4D97-AF65-F5344CB8AC3E}">
        <p14:creationId xmlns:p14="http://schemas.microsoft.com/office/powerpoint/2010/main" val="2787339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28</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 r="86"/>
            <a:stretch/>
          </p:blipFill>
          <p:spPr>
            <a:xfrm>
              <a:off x="54521" y="3261216"/>
              <a:ext cx="2639844" cy="3830961"/>
            </a:xfrm>
            <a:prstGeom prst="rect">
              <a:avLst/>
            </a:prstGeom>
          </p:spPr>
        </p:pic>
      </p:grpSp>
      <p:pic>
        <p:nvPicPr>
          <p:cNvPr id="4" name="Formenbild Kinder">
            <a:hlinkClick r:id="" action="ppaction://media"/>
            <a:extLst>
              <a:ext uri="{FF2B5EF4-FFF2-40B4-BE49-F238E27FC236}">
                <a16:creationId xmlns:a16="http://schemas.microsoft.com/office/drawing/2014/main" id="{F2D47F37-311A-3420-6E00-8948F9D606FC}"/>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68250" y="1944135"/>
            <a:ext cx="6118400" cy="3441600"/>
          </a:xfrm>
          <a:prstGeom prst="rect">
            <a:avLst/>
          </a:prstGeom>
        </p:spPr>
      </p:pic>
    </p:spTree>
    <p:extLst>
      <p:ext uri="{BB962C8B-B14F-4D97-AF65-F5344CB8AC3E}">
        <p14:creationId xmlns:p14="http://schemas.microsoft.com/office/powerpoint/2010/main" val="22961831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60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29</a:t>
            </a:fld>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a:xfrm>
            <a:off x="1096266" y="1195200"/>
            <a:ext cx="7419084" cy="445628"/>
          </a:xfrm>
        </p:spPr>
        <p:txBody>
          <a:bodyPr/>
          <a:lstStyle/>
          <a:p>
            <a:r>
              <a:rPr lang="de-DE" dirty="0"/>
              <a:t>HINTERGRUNDINFORMATIONEN ZUM VIDEO „FORMENBILD BASTELN“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a:xfrm>
            <a:off x="1096423" y="1639646"/>
            <a:ext cx="8047577" cy="4527819"/>
          </a:xfrm>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einfache geometrische Formen erkennen, zeichnen und ausschneiden</a:t>
            </a:r>
          </a:p>
          <a:p>
            <a:pPr marL="285750" indent="-285750">
              <a:lnSpc>
                <a:spcPct val="114000"/>
              </a:lnSpc>
              <a:spcBef>
                <a:spcPts val="0"/>
              </a:spcBef>
              <a:buFont typeface="Arial" panose="020B0604020202020204" pitchFamily="34" charset="0"/>
              <a:buChar char="•"/>
            </a:pPr>
            <a:r>
              <a:rPr lang="de-DE" sz="1600" b="1" dirty="0"/>
              <a:t>Erkennen aus welchen Formen bzw. Teilfiguren man komplexere Figuren zusammensetzen kann bzw. Teilfiguren in komplexeren Figuren erkennen (Figur-Grund-Diskriminierung)</a:t>
            </a:r>
          </a:p>
          <a:p>
            <a:pPr marL="742950" marR="0" lvl="1" indent="-285750" algn="l" defTabSz="914400" rtl="0" eaLnBrk="1" fontAlgn="auto" latinLnBrk="0" hangingPunct="1">
              <a:lnSpc>
                <a:spcPct val="114000"/>
              </a:lnSpc>
              <a:spcBef>
                <a:spcPts val="0"/>
              </a:spcBef>
              <a:spcAft>
                <a:spcPts val="0"/>
              </a:spcAft>
              <a:buClrTx/>
              <a:buSzTx/>
              <a:buFont typeface="Arial" panose="020B0604020202020204" pitchFamily="34" charset="0"/>
              <a:buChar char="•"/>
              <a:tabLst/>
              <a:defRPr/>
            </a:pPr>
            <a:r>
              <a:rPr lang="de-DE" sz="1600" dirty="0">
                <a:solidFill>
                  <a:prstClr val="black"/>
                </a:solidFill>
              </a:rPr>
              <a:t>z. B. erkennen, dass man ein Haus aus einem Rechteck und einem Dreieck erstellen kann</a:t>
            </a:r>
            <a:endParaRPr lang="de-DE" sz="1800" dirty="0"/>
          </a:p>
          <a:p>
            <a:pPr marL="285750" indent="-285750">
              <a:lnSpc>
                <a:spcPct val="114000"/>
              </a:lnSpc>
              <a:spcBef>
                <a:spcPts val="0"/>
              </a:spcBef>
              <a:buFont typeface="Arial" panose="020B0604020202020204" pitchFamily="34" charset="0"/>
              <a:buChar char="•"/>
            </a:pPr>
            <a:r>
              <a:rPr lang="de-DE" sz="1600" b="1" dirty="0"/>
              <a:t>Schulung der Hand-Auge-Koordination</a:t>
            </a:r>
          </a:p>
          <a:p>
            <a:pPr marL="742950" lvl="1" indent="-285750">
              <a:lnSpc>
                <a:spcPct val="114000"/>
              </a:lnSpc>
              <a:spcBef>
                <a:spcPts val="0"/>
              </a:spcBef>
              <a:buFont typeface="Arial" panose="020B0604020202020204" pitchFamily="34" charset="0"/>
              <a:buChar char="•"/>
            </a:pPr>
            <a:r>
              <a:rPr lang="de-DE" sz="1600" dirty="0"/>
              <a:t>Figuren oder Formen zeichnen und ausschneiden</a:t>
            </a:r>
          </a:p>
          <a:p>
            <a:pPr marL="742950" lvl="1" indent="-285750">
              <a:lnSpc>
                <a:spcPct val="114000"/>
              </a:lnSpc>
              <a:spcBef>
                <a:spcPts val="0"/>
              </a:spcBef>
              <a:buFont typeface="Arial" panose="020B0604020202020204" pitchFamily="34" charset="0"/>
              <a:buChar char="•"/>
            </a:pPr>
            <a:r>
              <a:rPr lang="de-DE" sz="1600" dirty="0"/>
              <a:t>Ausgeschnittene Formen oder Figuren zusammenlegen und aufkleben</a:t>
            </a:r>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338026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1245703"/>
            <a:ext cx="9263270" cy="360000"/>
          </a:xfrm>
          <a:prstGeom prst="rect">
            <a:avLst/>
          </a:prstGeom>
          <a:solidFill>
            <a:srgbClr val="327D87">
              <a:alpha val="24717"/>
            </a:srgbClr>
          </a:solidFill>
        </p:spPr>
        <p:txBody>
          <a:bodyPr wrap="square" rtlCol="0">
            <a:spAutoFit/>
          </a:bodyPr>
          <a:lstStyle/>
          <a:p>
            <a:endParaRPr lang="de-DE" dirty="0"/>
          </a:p>
        </p:txBody>
      </p:sp>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Tree>
    <p:extLst>
      <p:ext uri="{BB962C8B-B14F-4D97-AF65-F5344CB8AC3E}">
        <p14:creationId xmlns:p14="http://schemas.microsoft.com/office/powerpoint/2010/main" val="254046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30</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6" name="Grafik 15">
            <a:extLst>
              <a:ext uri="{FF2B5EF4-FFF2-40B4-BE49-F238E27FC236}">
                <a16:creationId xmlns:a16="http://schemas.microsoft.com/office/drawing/2014/main" id="{FA11A531-345D-922D-7895-776F2FA31106}"/>
              </a:ext>
            </a:extLst>
          </p:cNvPr>
          <p:cNvPicPr>
            <a:picLocks noChangeAspect="1"/>
          </p:cNvPicPr>
          <p:nvPr/>
        </p:nvPicPr>
        <p:blipFill rotWithShape="1">
          <a:blip r:embed="rId5"/>
          <a:srcRect l="2495" t="15242" r="2426" b="15413"/>
          <a:stretch/>
        </p:blipFill>
        <p:spPr>
          <a:xfrm>
            <a:off x="1323342" y="1563701"/>
            <a:ext cx="6207476" cy="4200955"/>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20570328">
            <a:off x="6221653" y="2566396"/>
            <a:ext cx="1218548" cy="4703078"/>
          </a:xfrm>
          <a:prstGeom prst="rect">
            <a:avLst/>
          </a:prstGeom>
        </p:spPr>
      </p:pic>
    </p:spTree>
    <p:extLst>
      <p:ext uri="{BB962C8B-B14F-4D97-AF65-F5344CB8AC3E}">
        <p14:creationId xmlns:p14="http://schemas.microsoft.com/office/powerpoint/2010/main" val="50275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31</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 r="86"/>
            <a:stretch/>
          </p:blipFill>
          <p:spPr>
            <a:xfrm>
              <a:off x="54521" y="3261216"/>
              <a:ext cx="2639844" cy="3830961"/>
            </a:xfrm>
            <a:prstGeom prst="rect">
              <a:avLst/>
            </a:prstGeom>
          </p:spPr>
        </p:pic>
      </p:grpSp>
      <p:pic>
        <p:nvPicPr>
          <p:cNvPr id="4" name="RPReplay_Final1718628936">
            <a:hlinkClick r:id="" action="ppaction://media"/>
            <a:extLst>
              <a:ext uri="{FF2B5EF4-FFF2-40B4-BE49-F238E27FC236}">
                <a16:creationId xmlns:a16="http://schemas.microsoft.com/office/drawing/2014/main" id="{43C2FBB2-CF9C-3444-766B-24DE3D25116E}"/>
              </a:ext>
            </a:extLst>
          </p:cNvPr>
          <p:cNvPicPr>
            <a:picLocks noChangeAspect="1"/>
          </p:cNvPicPr>
          <p:nvPr>
            <a:videoFile r:link="rId1"/>
            <p:extLst>
              <p:ext uri="{DAA4B4D4-6D71-4841-9C94-3DE7FCFB9230}">
                <p14:media xmlns:p14="http://schemas.microsoft.com/office/powerpoint/2010/main" r:embed="rId2">
                  <p14:trim st="1805.2093"/>
                </p14:media>
              </p:ext>
            </p:extLst>
          </p:nvPr>
        </p:nvPicPr>
        <p:blipFill rotWithShape="1">
          <a:blip r:embed="rId7"/>
          <a:srcRect l="2599" t="4202" r="2470" b="2508"/>
          <a:stretch/>
        </p:blipFill>
        <p:spPr>
          <a:xfrm>
            <a:off x="1323342" y="1563700"/>
            <a:ext cx="6207476" cy="4200956"/>
          </a:xfrm>
          <a:prstGeom prst="rect">
            <a:avLst/>
          </a:prstGeom>
        </p:spPr>
      </p:pic>
    </p:spTree>
    <p:extLst>
      <p:ext uri="{BB962C8B-B14F-4D97-AF65-F5344CB8AC3E}">
        <p14:creationId xmlns:p14="http://schemas.microsoft.com/office/powerpoint/2010/main" val="9899069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0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32</a:t>
            </a:fld>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a:xfrm>
            <a:off x="1096265" y="1195200"/>
            <a:ext cx="8047577" cy="766956"/>
          </a:xfrm>
        </p:spPr>
        <p:txBody>
          <a:bodyPr/>
          <a:lstStyle/>
          <a:p>
            <a:r>
              <a:rPr lang="de-DE" dirty="0"/>
              <a:t>HINTERGRUNDINFORMATIONEN ZUR DIGITALEN ÜBUNG „SOCKEN SORTIEREN“</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a:xfrm>
            <a:off x="1096423" y="1566647"/>
            <a:ext cx="8047577" cy="4527819"/>
          </a:xfrm>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Unterschiede und Ähnlichkeiten der verschiedenen Sockenpaare wahrnehmen</a:t>
            </a:r>
          </a:p>
          <a:p>
            <a:pPr marL="285750" indent="-285750">
              <a:lnSpc>
                <a:spcPct val="114000"/>
              </a:lnSpc>
              <a:spcBef>
                <a:spcPts val="0"/>
              </a:spcBef>
              <a:buFont typeface="Arial" panose="020B0604020202020204" pitchFamily="34" charset="0"/>
              <a:buChar char="•"/>
            </a:pPr>
            <a:r>
              <a:rPr lang="de-DE" sz="1600" b="1" dirty="0"/>
              <a:t>Muster und Unterschiede in den Mustern der verschiedenen Sockenpaar wahrnehmen</a:t>
            </a:r>
          </a:p>
          <a:p>
            <a:pPr marL="285750" indent="-285750">
              <a:lnSpc>
                <a:spcPct val="114000"/>
              </a:lnSpc>
              <a:spcBef>
                <a:spcPts val="0"/>
              </a:spcBef>
              <a:buFont typeface="Arial" panose="020B0604020202020204" pitchFamily="34" charset="0"/>
              <a:buChar char="•"/>
            </a:pPr>
            <a:r>
              <a:rPr lang="de-DE" sz="1600" b="1" dirty="0"/>
              <a:t>Schulung der Merkfähigkeit in Bezug auf die räumliche Lage der einzelnen Karten zum Finden der Pärchen. </a:t>
            </a:r>
          </a:p>
          <a:p>
            <a:pPr marL="285750" indent="-285750">
              <a:lnSpc>
                <a:spcPct val="114000"/>
              </a:lnSpc>
              <a:spcBef>
                <a:spcPts val="0"/>
              </a:spcBef>
              <a:buFont typeface="Arial" panose="020B0604020202020204" pitchFamily="34" charset="0"/>
              <a:buChar char="•"/>
            </a:pPr>
            <a:endParaRPr lang="de-DE" sz="1600" b="1" dirty="0"/>
          </a:p>
          <a:p>
            <a:pPr marL="285750" indent="-285750">
              <a:lnSpc>
                <a:spcPct val="114000"/>
              </a:lnSpc>
              <a:spcBef>
                <a:spcPts val="0"/>
              </a:spcBef>
              <a:buFont typeface="Arial" panose="020B0604020202020204" pitchFamily="34" charset="0"/>
              <a:buChar char="•"/>
            </a:pPr>
            <a:r>
              <a:rPr lang="de-DE" sz="1600" b="1" dirty="0"/>
              <a:t>Hinweis: </a:t>
            </a:r>
            <a:r>
              <a:rPr lang="de-DE" sz="1600" dirty="0"/>
              <a:t>Diese Übung kann auch in der realen Lebenswelt der Kinder umgesetzt werden, indem die Kinder beispielsweise beim Sortieren der sauberen Socken nach dem Waschen mit einbezogen werden. Gerade für jüngere Kinder ist es wichtig, dass die Socken gut erkennbare Unterscheidungsmerkmale haben. Aus einer Fülle an beispielsweise weißen Socken die passenden Paare zu finden ist unter Umständen sehr schwer für Kinder. </a:t>
            </a:r>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19969536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33</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3">
              <a:extLst>
                <a:ext uri="{96DAC541-7B7A-43D3-8B79-37D633B846F1}">
                  <asvg:svgBlip xmlns:asvg="http://schemas.microsoft.com/office/drawing/2016/SVG/main" r:embed="rId4"/>
                </a:ext>
              </a:extLst>
            </a:blip>
            <a:srcRect l="86" r="86"/>
            <a:stretch/>
          </p:blipFill>
          <p:spPr>
            <a:xfrm>
              <a:off x="54521" y="3261216"/>
              <a:ext cx="2639844" cy="3830961"/>
            </a:xfrm>
            <a:prstGeom prst="rect">
              <a:avLst/>
            </a:prstGeom>
          </p:spPr>
        </p:pic>
      </p:grpSp>
      <p:pic>
        <p:nvPicPr>
          <p:cNvPr id="16" name="Grafik 15">
            <a:extLst>
              <a:ext uri="{FF2B5EF4-FFF2-40B4-BE49-F238E27FC236}">
                <a16:creationId xmlns:a16="http://schemas.microsoft.com/office/drawing/2014/main" id="{FA11A531-345D-922D-7895-776F2FA31106}"/>
              </a:ext>
            </a:extLst>
          </p:cNvPr>
          <p:cNvPicPr>
            <a:picLocks noChangeAspect="1"/>
          </p:cNvPicPr>
          <p:nvPr/>
        </p:nvPicPr>
        <p:blipFill rotWithShape="1">
          <a:blip r:embed="rId5"/>
          <a:srcRect l="2495" t="15242" r="2426" b="15413"/>
          <a:stretch/>
        </p:blipFill>
        <p:spPr>
          <a:xfrm>
            <a:off x="1323342" y="1563701"/>
            <a:ext cx="6207476" cy="4200955"/>
          </a:xfrm>
          <a:prstGeom prst="rect">
            <a:avLst/>
          </a:prstGeom>
        </p:spPr>
      </p:pic>
      <p:pic>
        <p:nvPicPr>
          <p:cNvPr id="15" name="Grafik 14">
            <a:extLst>
              <a:ext uri="{FF2B5EF4-FFF2-40B4-BE49-F238E27FC236}">
                <a16:creationId xmlns:a16="http://schemas.microsoft.com/office/drawing/2014/main" id="{2FE90EEA-DDDE-B228-2AFC-CD31E7E2912B}"/>
              </a:ext>
            </a:extLst>
          </p:cNvPr>
          <p:cNvPicPr>
            <a:picLocks noChangeAspect="1"/>
          </p:cNvPicPr>
          <p:nvPr/>
        </p:nvPicPr>
        <p:blipFill>
          <a:blip r:embed="rId6"/>
          <a:srcRect/>
          <a:stretch/>
        </p:blipFill>
        <p:spPr>
          <a:xfrm rot="20570328">
            <a:off x="3084052" y="2716866"/>
            <a:ext cx="1218548" cy="4703078"/>
          </a:xfrm>
          <a:prstGeom prst="rect">
            <a:avLst/>
          </a:prstGeom>
        </p:spPr>
      </p:pic>
    </p:spTree>
    <p:extLst>
      <p:ext uri="{BB962C8B-B14F-4D97-AF65-F5344CB8AC3E}">
        <p14:creationId xmlns:p14="http://schemas.microsoft.com/office/powerpoint/2010/main" val="750006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nodeType="clickEffect">
                                  <p:stCondLst>
                                    <p:cond delay="0"/>
                                  </p:stCondLst>
                                  <p:childTnLst>
                                    <p:animEffect transition="out" filter="fade">
                                      <p:cBhvr>
                                        <p:cTn id="12" dur="500" tmFilter="0, 0; .2, .5; .8, .5; 1, 0"/>
                                        <p:tgtEl>
                                          <p:spTgt spid="15"/>
                                        </p:tgtEl>
                                      </p:cBhvr>
                                    </p:animEffect>
                                    <p:animScale>
                                      <p:cBhvr>
                                        <p:cTn id="13" dur="250" autoRev="1" fill="hold"/>
                                        <p:tgtEl>
                                          <p:spTgt spid="1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73897CBC-3994-0911-0F70-02E3A57F07F2}"/>
              </a:ext>
            </a:extLst>
          </p:cNvPr>
          <p:cNvSpPr>
            <a:spLocks noGrp="1"/>
          </p:cNvSpPr>
          <p:nvPr>
            <p:ph type="sldNum" sz="quarter" idx="12"/>
          </p:nvPr>
        </p:nvSpPr>
        <p:spPr/>
        <p:txBody>
          <a:bodyPr/>
          <a:lstStyle/>
          <a:p>
            <a:fld id="{C3752B7C-18A9-864D-BBCB-54A9F41B5594}" type="slidenum">
              <a:rPr lang="de-DE" smtClean="0"/>
              <a:pPr/>
              <a:t>34</a:t>
            </a:fld>
            <a:endParaRPr lang="de-DE" dirty="0"/>
          </a:p>
        </p:txBody>
      </p:sp>
      <p:sp>
        <p:nvSpPr>
          <p:cNvPr id="7" name="Titel 1">
            <a:extLst>
              <a:ext uri="{FF2B5EF4-FFF2-40B4-BE49-F238E27FC236}">
                <a16:creationId xmlns:a16="http://schemas.microsoft.com/office/drawing/2014/main" id="{34C33FE0-A970-4E9A-59BB-F2C04E3C8C9E}"/>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a:t>
            </a:r>
          </a:p>
        </p:txBody>
      </p:sp>
      <p:grpSp>
        <p:nvGrpSpPr>
          <p:cNvPr id="3" name="Gruppieren 2">
            <a:extLst>
              <a:ext uri="{FF2B5EF4-FFF2-40B4-BE49-F238E27FC236}">
                <a16:creationId xmlns:a16="http://schemas.microsoft.com/office/drawing/2014/main" id="{C6B3BA5A-217A-8CA3-B26D-248B5452960B}"/>
              </a:ext>
            </a:extLst>
          </p:cNvPr>
          <p:cNvGrpSpPr/>
          <p:nvPr/>
        </p:nvGrpSpPr>
        <p:grpSpPr>
          <a:xfrm rot="16200000">
            <a:off x="1979629" y="-117545"/>
            <a:ext cx="5184742" cy="7560296"/>
            <a:chOff x="-253591" y="2933205"/>
            <a:chExt cx="3258048" cy="4665858"/>
          </a:xfrm>
        </p:grpSpPr>
        <p:grpSp>
          <p:nvGrpSpPr>
            <p:cNvPr id="8" name="Gruppieren 7">
              <a:extLst>
                <a:ext uri="{FF2B5EF4-FFF2-40B4-BE49-F238E27FC236}">
                  <a16:creationId xmlns:a16="http://schemas.microsoft.com/office/drawing/2014/main" id="{E7B9AF40-3EF4-A723-6F58-DE8D3E604F13}"/>
                </a:ext>
              </a:extLst>
            </p:cNvPr>
            <p:cNvGrpSpPr/>
            <p:nvPr/>
          </p:nvGrpSpPr>
          <p:grpSpPr>
            <a:xfrm>
              <a:off x="-253591" y="2933205"/>
              <a:ext cx="3258048" cy="4665858"/>
              <a:chOff x="2637660" y="2008784"/>
              <a:chExt cx="3547266" cy="4941960"/>
            </a:xfrm>
          </p:grpSpPr>
          <p:grpSp>
            <p:nvGrpSpPr>
              <p:cNvPr id="10" name="Gruppieren 9">
                <a:extLst>
                  <a:ext uri="{FF2B5EF4-FFF2-40B4-BE49-F238E27FC236}">
                    <a16:creationId xmlns:a16="http://schemas.microsoft.com/office/drawing/2014/main" id="{ED3E40E4-4B4E-5601-5773-03229DE4A24C}"/>
                  </a:ext>
                </a:extLst>
              </p:cNvPr>
              <p:cNvGrpSpPr/>
              <p:nvPr/>
            </p:nvGrpSpPr>
            <p:grpSpPr>
              <a:xfrm rot="5400000">
                <a:off x="1940313" y="2706131"/>
                <a:ext cx="4941960" cy="3547266"/>
                <a:chOff x="683568" y="1240398"/>
                <a:chExt cx="7616510" cy="5363518"/>
              </a:xfrm>
            </p:grpSpPr>
            <p:sp>
              <p:nvSpPr>
                <p:cNvPr id="13" name="Abgerundetes Rechteck 12">
                  <a:extLst>
                    <a:ext uri="{FF2B5EF4-FFF2-40B4-BE49-F238E27FC236}">
                      <a16:creationId xmlns:a16="http://schemas.microsoft.com/office/drawing/2014/main" id="{44AD5109-B73A-DCAA-BA4C-25D2146BB60B}"/>
                    </a:ext>
                  </a:extLst>
                </p:cNvPr>
                <p:cNvSpPr/>
                <p:nvPr/>
              </p:nvSpPr>
              <p:spPr>
                <a:xfrm>
                  <a:off x="683568" y="1240398"/>
                  <a:ext cx="7616510" cy="5363518"/>
                </a:xfrm>
                <a:prstGeom prst="roundRect">
                  <a:avLst>
                    <a:gd name="adj" fmla="val 5903"/>
                  </a:avLst>
                </a:prstGeom>
                <a:solidFill>
                  <a:schemeClr val="bg1"/>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a:p>
              </p:txBody>
            </p:sp>
            <p:sp>
              <p:nvSpPr>
                <p:cNvPr id="14" name="Abgerundetes Rechteck 13">
                  <a:extLst>
                    <a:ext uri="{FF2B5EF4-FFF2-40B4-BE49-F238E27FC236}">
                      <a16:creationId xmlns:a16="http://schemas.microsoft.com/office/drawing/2014/main" id="{C04CB9E1-6F90-6738-7A2F-D36700A8F50F}"/>
                    </a:ext>
                  </a:extLst>
                </p:cNvPr>
                <p:cNvSpPr/>
                <p:nvPr/>
              </p:nvSpPr>
              <p:spPr>
                <a:xfrm>
                  <a:off x="790583" y="1315757"/>
                  <a:ext cx="7402481" cy="5212800"/>
                </a:xfrm>
                <a:prstGeom prst="roundRect">
                  <a:avLst>
                    <a:gd name="adj" fmla="val 5903"/>
                  </a:avLst>
                </a:prstGeom>
                <a:solidFill>
                  <a:schemeClr val="tx1">
                    <a:lumMod val="75000"/>
                    <a:lumOff val="25000"/>
                  </a:schemeClr>
                </a:solidFill>
                <a:ln w="19050">
                  <a:noFill/>
                  <a:extLst>
                    <a:ext uri="{C807C97D-BFC1-408E-A445-0C87EB9F89A2}">
                      <ask:lineSketchStyleProps xmlns:ask="http://schemas.microsoft.com/office/drawing/2018/sketchyshapes">
                        <ask:type>
                          <ask:lineSketchNone/>
                        </ask:type>
                      </ask:lineSketchStyleProps>
                    </a:ext>
                  </a:extLst>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de-DE" dirty="0"/>
                </a:p>
              </p:txBody>
            </p:sp>
          </p:grpSp>
          <p:sp>
            <p:nvSpPr>
              <p:cNvPr id="11" name="Abgerundetes Rechteck 10">
                <a:extLst>
                  <a:ext uri="{FF2B5EF4-FFF2-40B4-BE49-F238E27FC236}">
                    <a16:creationId xmlns:a16="http://schemas.microsoft.com/office/drawing/2014/main" id="{FA3E910D-EC05-7AA7-B314-1BF2EDFD7F76}"/>
                  </a:ext>
                </a:extLst>
              </p:cNvPr>
              <p:cNvSpPr/>
              <p:nvPr/>
            </p:nvSpPr>
            <p:spPr>
              <a:xfrm>
                <a:off x="4171736" y="2169082"/>
                <a:ext cx="479114" cy="54000"/>
              </a:xfrm>
              <a:prstGeom prst="roundRect">
                <a:avLst/>
              </a:prstGeom>
              <a:solidFill>
                <a:schemeClr val="tx1">
                  <a:lumMod val="65000"/>
                  <a:lumOff val="3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91B015A9-8D96-923F-1AAF-6A4E72C32FB7}"/>
                  </a:ext>
                </a:extLst>
              </p:cNvPr>
              <p:cNvSpPr>
                <a:spLocks/>
              </p:cNvSpPr>
              <p:nvPr/>
            </p:nvSpPr>
            <p:spPr>
              <a:xfrm>
                <a:off x="4230215" y="6450204"/>
                <a:ext cx="360000" cy="360000"/>
              </a:xfrm>
              <a:prstGeom prst="ellipse">
                <a:avLst/>
              </a:prstGeom>
              <a:solidFill>
                <a:schemeClr val="tx1">
                  <a:lumMod val="75000"/>
                  <a:lumOff val="2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grpSp>
        <p:pic>
          <p:nvPicPr>
            <p:cNvPr id="9" name="Grafik 8">
              <a:extLst>
                <a:ext uri="{FF2B5EF4-FFF2-40B4-BE49-F238E27FC236}">
                  <a16:creationId xmlns:a16="http://schemas.microsoft.com/office/drawing/2014/main" id="{64F1EEEF-5F70-D245-F141-390EF50500EC}"/>
                </a:ext>
              </a:extLst>
            </p:cNvPr>
            <p:cNvPicPr>
              <a:picLocks noChangeAspect="1"/>
            </p:cNvPicPr>
            <p:nvPr/>
          </p:nvPicPr>
          <p:blipFill rotWithShape="1">
            <a:blip r:embed="rId5">
              <a:extLst>
                <a:ext uri="{96DAC541-7B7A-43D3-8B79-37D633B846F1}">
                  <asvg:svgBlip xmlns:asvg="http://schemas.microsoft.com/office/drawing/2016/SVG/main" r:embed="rId6"/>
                </a:ext>
              </a:extLst>
            </a:blip>
            <a:srcRect l="86" r="86"/>
            <a:stretch/>
          </p:blipFill>
          <p:spPr>
            <a:xfrm>
              <a:off x="54521" y="3261216"/>
              <a:ext cx="2639844" cy="3830961"/>
            </a:xfrm>
            <a:prstGeom prst="rect">
              <a:avLst/>
            </a:prstGeom>
          </p:spPr>
        </p:pic>
      </p:grpSp>
      <p:pic>
        <p:nvPicPr>
          <p:cNvPr id="2" name="Mein Film 6">
            <a:hlinkClick r:id="" action="ppaction://media"/>
            <a:extLst>
              <a:ext uri="{FF2B5EF4-FFF2-40B4-BE49-F238E27FC236}">
                <a16:creationId xmlns:a16="http://schemas.microsoft.com/office/drawing/2014/main" id="{C64C1803-F153-361B-E7DE-235E72C01A0B}"/>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1350086" y="1944547"/>
            <a:ext cx="6148426" cy="3458490"/>
          </a:xfrm>
          <a:prstGeom prst="rect">
            <a:avLst/>
          </a:prstGeom>
        </p:spPr>
      </p:pic>
    </p:spTree>
    <p:extLst>
      <p:ext uri="{BB962C8B-B14F-4D97-AF65-F5344CB8AC3E}">
        <p14:creationId xmlns:p14="http://schemas.microsoft.com/office/powerpoint/2010/main" val="22832755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Datumsplatzhalter 2">
            <a:extLst>
              <a:ext uri="{FF2B5EF4-FFF2-40B4-BE49-F238E27FC236}">
                <a16:creationId xmlns:a16="http://schemas.microsoft.com/office/drawing/2014/main" id="{F4D6E8AB-53EB-949A-CF03-2EB3C7EE47C9}"/>
              </a:ext>
            </a:extLst>
          </p:cNvPr>
          <p:cNvSpPr>
            <a:spLocks noGrp="1"/>
          </p:cNvSpPr>
          <p:nvPr>
            <p:ph type="dt" sz="half" idx="10"/>
          </p:nvPr>
        </p:nvSpPr>
        <p:spPr/>
        <p:txBody>
          <a:bodyPr/>
          <a:lstStyle/>
          <a:p>
            <a:pPr>
              <a:lnSpc>
                <a:spcPct val="150000"/>
              </a:lnSpc>
            </a:pPr>
            <a:endParaRPr lang="de-DE" dirty="0"/>
          </a:p>
        </p:txBody>
      </p:sp>
      <p:sp>
        <p:nvSpPr>
          <p:cNvPr id="4" name="Foliennummernplatzhalter 3">
            <a:extLst>
              <a:ext uri="{FF2B5EF4-FFF2-40B4-BE49-F238E27FC236}">
                <a16:creationId xmlns:a16="http://schemas.microsoft.com/office/drawing/2014/main" id="{9BBDC000-F4A6-FA81-CC77-8D595491E71F}"/>
              </a:ext>
            </a:extLst>
          </p:cNvPr>
          <p:cNvSpPr>
            <a:spLocks noGrp="1"/>
          </p:cNvSpPr>
          <p:nvPr>
            <p:ph type="sldNum" sz="quarter" idx="12"/>
          </p:nvPr>
        </p:nvSpPr>
        <p:spPr/>
        <p:txBody>
          <a:bodyPr/>
          <a:lstStyle/>
          <a:p>
            <a:fld id="{C3752B7C-18A9-864D-BBCB-54A9F41B5594}" type="slidenum">
              <a:rPr lang="de-DE" smtClean="0"/>
              <a:pPr/>
              <a:t>35</a:t>
            </a:fld>
            <a:endParaRPr lang="de-DE" dirty="0"/>
          </a:p>
        </p:txBody>
      </p:sp>
      <p:sp>
        <p:nvSpPr>
          <p:cNvPr id="5" name="Textplatzhalter 4">
            <a:extLst>
              <a:ext uri="{FF2B5EF4-FFF2-40B4-BE49-F238E27FC236}">
                <a16:creationId xmlns:a16="http://schemas.microsoft.com/office/drawing/2014/main" id="{E6991A9F-7852-5B0D-7915-28B32E1AF933}"/>
              </a:ext>
            </a:extLst>
          </p:cNvPr>
          <p:cNvSpPr>
            <a:spLocks noGrp="1"/>
          </p:cNvSpPr>
          <p:nvPr>
            <p:ph type="body" sz="quarter" idx="13"/>
          </p:nvPr>
        </p:nvSpPr>
        <p:spPr>
          <a:xfrm>
            <a:off x="1096266" y="1195200"/>
            <a:ext cx="7419084" cy="525755"/>
          </a:xfrm>
        </p:spPr>
        <p:txBody>
          <a:bodyPr/>
          <a:lstStyle/>
          <a:p>
            <a:r>
              <a:rPr lang="de-DE" dirty="0"/>
              <a:t>HINTERGRUNDINFORMATIONEN ZUR DIGITALEN ÜBUNG „WIMMELBILD“</a:t>
            </a:r>
          </a:p>
        </p:txBody>
      </p:sp>
      <p:sp>
        <p:nvSpPr>
          <p:cNvPr id="6" name="Inhaltsplatzhalter 5">
            <a:extLst>
              <a:ext uri="{FF2B5EF4-FFF2-40B4-BE49-F238E27FC236}">
                <a16:creationId xmlns:a16="http://schemas.microsoft.com/office/drawing/2014/main" id="{A4904968-FDA9-733B-22DA-ADC323C31C53}"/>
              </a:ext>
            </a:extLst>
          </p:cNvPr>
          <p:cNvSpPr>
            <a:spLocks noGrp="1"/>
          </p:cNvSpPr>
          <p:nvPr>
            <p:ph idx="1"/>
          </p:nvPr>
        </p:nvSpPr>
        <p:spPr>
          <a:xfrm>
            <a:off x="1096423" y="1531868"/>
            <a:ext cx="8047577" cy="4527819"/>
          </a:xfrm>
        </p:spPr>
        <p:txBody>
          <a:bodyPr/>
          <a:lstStyle/>
          <a:p>
            <a:pPr>
              <a:lnSpc>
                <a:spcPct val="114000"/>
              </a:lnSpc>
            </a:pPr>
            <a:r>
              <a:rPr lang="de-DE" sz="1600" dirty="0"/>
              <a:t>Folgende Kompetenzen können mit Hilfe der Übung gefördert werden:</a:t>
            </a:r>
          </a:p>
          <a:p>
            <a:pPr marL="285750" indent="-285750">
              <a:lnSpc>
                <a:spcPct val="114000"/>
              </a:lnSpc>
              <a:spcBef>
                <a:spcPts val="0"/>
              </a:spcBef>
              <a:buFont typeface="Arial" panose="020B0604020202020204" pitchFamily="34" charset="0"/>
              <a:buChar char="•"/>
            </a:pPr>
            <a:r>
              <a:rPr lang="de-DE" sz="1600" b="1" dirty="0"/>
              <a:t>Je nach Wimmelbild und Impuls können Kompetenzen aller mathematischen Inhaltsbereiche gefördert werden.</a:t>
            </a:r>
          </a:p>
          <a:p>
            <a:pPr marL="285750" indent="-285750">
              <a:lnSpc>
                <a:spcPct val="114000"/>
              </a:lnSpc>
              <a:spcBef>
                <a:spcPts val="0"/>
              </a:spcBef>
              <a:buFont typeface="Arial" panose="020B0604020202020204" pitchFamily="34" charset="0"/>
              <a:buChar char="•"/>
            </a:pPr>
            <a:r>
              <a:rPr lang="de-DE" sz="1600" b="1" dirty="0"/>
              <a:t>In nahezu jedem Wimmelbild können Anregungen zum Zählen, zum Vergleichen von Mengen, räumliche Beziehungen und Formen gegeben werden. </a:t>
            </a:r>
          </a:p>
          <a:p>
            <a:pPr marL="285750" indent="-285750">
              <a:lnSpc>
                <a:spcPct val="114000"/>
              </a:lnSpc>
              <a:spcBef>
                <a:spcPts val="0"/>
              </a:spcBef>
              <a:buFont typeface="Arial" panose="020B0604020202020204" pitchFamily="34" charset="0"/>
              <a:buChar char="•"/>
            </a:pPr>
            <a:r>
              <a:rPr lang="de-DE" sz="1600" b="1" dirty="0"/>
              <a:t>Neben (digitalen) Wimmelbildern können viele der Impulse auch direkt im Alltag der Kinder gestellt werden und Anregungen aus der digitalen Übung können in den Alltag übertragen werden. </a:t>
            </a:r>
          </a:p>
        </p:txBody>
      </p:sp>
      <p:sp>
        <p:nvSpPr>
          <p:cNvPr id="8" name="Titel 1">
            <a:extLst>
              <a:ext uri="{FF2B5EF4-FFF2-40B4-BE49-F238E27FC236}">
                <a16:creationId xmlns:a16="http://schemas.microsoft.com/office/drawing/2014/main" id="{AE25CA2C-13C4-A936-A03A-F3FCA943D48C}"/>
              </a:ext>
            </a:extLst>
          </p:cNvPr>
          <p:cNvSpPr txBox="1">
            <a:spLocks/>
          </p:cNvSpPr>
          <p:nvPr/>
        </p:nvSpPr>
        <p:spPr>
          <a:xfrm>
            <a:off x="1096423" y="205454"/>
            <a:ext cx="8047577" cy="766957"/>
          </a:xfrm>
          <a:prstGeom prst="rect">
            <a:avLst/>
          </a:prstGeom>
        </p:spPr>
        <p:txBody>
          <a:bodyPr>
            <a:noAutofit/>
          </a:bodyPr>
          <a:lstStyle>
            <a:lvl1pPr marL="9525" indent="0" algn="l" defTabSz="914400" rtl="0" eaLnBrk="1" latinLnBrk="0" hangingPunct="1">
              <a:lnSpc>
                <a:spcPct val="90000"/>
              </a:lnSpc>
              <a:spcBef>
                <a:spcPct val="0"/>
              </a:spcBef>
              <a:buNone/>
              <a:tabLst/>
              <a:defRPr sz="2800" b="1" kern="1200">
                <a:solidFill>
                  <a:schemeClr val="tx1"/>
                </a:solidFill>
                <a:latin typeface="Arial" panose="020B0604020202020204" pitchFamily="34" charset="0"/>
                <a:ea typeface="+mj-ea"/>
                <a:cs typeface="Arial" panose="020B0604020202020204" pitchFamily="34" charset="0"/>
              </a:defRPr>
            </a:lvl1pPr>
          </a:lstStyle>
          <a:p>
            <a:r>
              <a:rPr lang="de-DE" sz="2500" dirty="0"/>
              <a:t>Material </a:t>
            </a:r>
            <a:br>
              <a:rPr lang="de-DE" sz="2500" dirty="0"/>
            </a:br>
            <a:r>
              <a:rPr lang="de-DE" sz="2500" b="0" dirty="0"/>
              <a:t>zum Austausch mit Eltern und Erziehungsberechtigten</a:t>
            </a:r>
          </a:p>
        </p:txBody>
      </p:sp>
    </p:spTree>
    <p:extLst>
      <p:ext uri="{BB962C8B-B14F-4D97-AF65-F5344CB8AC3E}">
        <p14:creationId xmlns:p14="http://schemas.microsoft.com/office/powerpoint/2010/main" val="38157030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36</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2860016"/>
            <a:ext cx="9263270" cy="360000"/>
          </a:xfrm>
          <a:prstGeom prst="rect">
            <a:avLst/>
          </a:prstGeom>
          <a:solidFill>
            <a:srgbClr val="327D87">
              <a:alpha val="24717"/>
            </a:srgbClr>
          </a:solidFill>
        </p:spPr>
        <p:txBody>
          <a:bodyPr wrap="square" rtlCol="0">
            <a:spAutoFit/>
          </a:bodyPr>
          <a:lstStyle/>
          <a:p>
            <a:endParaRPr lang="de-DE" dirty="0"/>
          </a:p>
        </p:txBody>
      </p:sp>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Tree>
    <p:extLst>
      <p:ext uri="{BB962C8B-B14F-4D97-AF65-F5344CB8AC3E}">
        <p14:creationId xmlns:p14="http://schemas.microsoft.com/office/powerpoint/2010/main" val="21101970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37</a:t>
            </a:fld>
            <a:endParaRPr lang="de-DE" dirty="0"/>
          </a:p>
        </p:txBody>
      </p:sp>
      <p:grpSp>
        <p:nvGrpSpPr>
          <p:cNvPr id="9" name="Gruppieren 8">
            <a:extLst>
              <a:ext uri="{FF2B5EF4-FFF2-40B4-BE49-F238E27FC236}">
                <a16:creationId xmlns:a16="http://schemas.microsoft.com/office/drawing/2014/main" id="{1D9EADAB-0D94-7646-1A85-4524676860EA}"/>
              </a:ext>
            </a:extLst>
          </p:cNvPr>
          <p:cNvGrpSpPr/>
          <p:nvPr/>
        </p:nvGrpSpPr>
        <p:grpSpPr>
          <a:xfrm>
            <a:off x="3054148" y="2662043"/>
            <a:ext cx="2880000" cy="2057574"/>
            <a:chOff x="3054148" y="2662043"/>
            <a:chExt cx="2880000" cy="2057574"/>
          </a:xfrm>
        </p:grpSpPr>
        <p:sp>
          <p:nvSpPr>
            <p:cNvPr id="11" name="Abgerundete rechteckige Legende 10">
              <a:extLst>
                <a:ext uri="{FF2B5EF4-FFF2-40B4-BE49-F238E27FC236}">
                  <a16:creationId xmlns:a16="http://schemas.microsoft.com/office/drawing/2014/main" id="{8A1C498E-EBBA-F405-CEC1-9808EE2A6280}"/>
                </a:ext>
              </a:extLst>
            </p:cNvPr>
            <p:cNvSpPr/>
            <p:nvPr/>
          </p:nvSpPr>
          <p:spPr>
            <a:xfrm>
              <a:off x="3054148" y="2662043"/>
              <a:ext cx="2880000" cy="766957"/>
            </a:xfrm>
            <a:prstGeom prst="wedgeRoundRectCallout">
              <a:avLst>
                <a:gd name="adj1" fmla="val -3536"/>
                <a:gd name="adj2" fmla="val 8583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In unserem Alltag steckt überall Mathematik!</a:t>
              </a:r>
            </a:p>
          </p:txBody>
        </p:sp>
        <p:pic>
          <p:nvPicPr>
            <p:cNvPr id="5" name="Grafik 4">
              <a:extLst>
                <a:ext uri="{FF2B5EF4-FFF2-40B4-BE49-F238E27FC236}">
                  <a16:creationId xmlns:a16="http://schemas.microsoft.com/office/drawing/2014/main" id="{404BEE78-030D-21DA-D6ED-A52D090AB0AF}"/>
                </a:ext>
              </a:extLst>
            </p:cNvPr>
            <p:cNvPicPr>
              <a:picLocks noChangeAspect="1"/>
            </p:cNvPicPr>
            <p:nvPr/>
          </p:nvPicPr>
          <p:blipFill rotWithShape="1">
            <a:blip r:embed="rId3"/>
            <a:srcRect t="-2000" b="52402"/>
            <a:stretch/>
          </p:blipFill>
          <p:spPr>
            <a:xfrm>
              <a:off x="4517731" y="3550038"/>
              <a:ext cx="1003512" cy="1169579"/>
            </a:xfrm>
            <a:prstGeom prst="rect">
              <a:avLst/>
            </a:prstGeom>
          </p:spPr>
        </p:pic>
      </p:grpSp>
      <p:grpSp>
        <p:nvGrpSpPr>
          <p:cNvPr id="12" name="Gruppieren 11">
            <a:extLst>
              <a:ext uri="{FF2B5EF4-FFF2-40B4-BE49-F238E27FC236}">
                <a16:creationId xmlns:a16="http://schemas.microsoft.com/office/drawing/2014/main" id="{D5E48E7F-1486-B646-0908-EE2CB1B23A9A}"/>
              </a:ext>
            </a:extLst>
          </p:cNvPr>
          <p:cNvGrpSpPr/>
          <p:nvPr/>
        </p:nvGrpSpPr>
        <p:grpSpPr>
          <a:xfrm>
            <a:off x="5975433" y="1157055"/>
            <a:ext cx="2943523" cy="2507578"/>
            <a:chOff x="5975433" y="1157055"/>
            <a:chExt cx="2943523" cy="2507578"/>
          </a:xfrm>
        </p:grpSpPr>
        <p:pic>
          <p:nvPicPr>
            <p:cNvPr id="3" name="Grafik 2">
              <a:extLst>
                <a:ext uri="{FF2B5EF4-FFF2-40B4-BE49-F238E27FC236}">
                  <a16:creationId xmlns:a16="http://schemas.microsoft.com/office/drawing/2014/main" id="{7A1B0F41-BB24-598B-D716-8F88BDEB2A8B}"/>
                </a:ext>
              </a:extLst>
            </p:cNvPr>
            <p:cNvPicPr>
              <a:picLocks noChangeAspect="1"/>
            </p:cNvPicPr>
            <p:nvPr/>
          </p:nvPicPr>
          <p:blipFill rotWithShape="1">
            <a:blip r:embed="rId4"/>
            <a:srcRect t="-165" b="52165"/>
            <a:stretch/>
          </p:blipFill>
          <p:spPr>
            <a:xfrm>
              <a:off x="6424730" y="2517631"/>
              <a:ext cx="1102149" cy="1147002"/>
            </a:xfrm>
            <a:prstGeom prst="rect">
              <a:avLst/>
            </a:prstGeom>
          </p:spPr>
        </p:pic>
        <p:sp>
          <p:nvSpPr>
            <p:cNvPr id="8" name="Abgerundete rechteckige Legende 7">
              <a:extLst>
                <a:ext uri="{FF2B5EF4-FFF2-40B4-BE49-F238E27FC236}">
                  <a16:creationId xmlns:a16="http://schemas.microsoft.com/office/drawing/2014/main" id="{DD5AB42C-69D7-F3F5-93A5-CB90539A3C0F}"/>
                </a:ext>
              </a:extLst>
            </p:cNvPr>
            <p:cNvSpPr/>
            <p:nvPr/>
          </p:nvSpPr>
          <p:spPr>
            <a:xfrm>
              <a:off x="5975433" y="1157055"/>
              <a:ext cx="2943523" cy="1300901"/>
            </a:xfrm>
            <a:prstGeom prst="wedgeRoundRectCallout">
              <a:avLst>
                <a:gd name="adj1" fmla="val 1785"/>
                <a:gd name="adj2" fmla="val 6819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Nach der Einschulung kommen viele neue Dinge auf uns zu, aber jetzt weiß ich, wie ich mein Kind darauf vorbereiten kann. </a:t>
              </a:r>
            </a:p>
          </p:txBody>
        </p:sp>
      </p:grpSp>
      <p:grpSp>
        <p:nvGrpSpPr>
          <p:cNvPr id="14" name="Gruppieren 13">
            <a:extLst>
              <a:ext uri="{FF2B5EF4-FFF2-40B4-BE49-F238E27FC236}">
                <a16:creationId xmlns:a16="http://schemas.microsoft.com/office/drawing/2014/main" id="{6F8F784A-BC3E-BF81-E3E7-53D944FBEABE}"/>
              </a:ext>
            </a:extLst>
          </p:cNvPr>
          <p:cNvGrpSpPr/>
          <p:nvPr/>
        </p:nvGrpSpPr>
        <p:grpSpPr>
          <a:xfrm>
            <a:off x="5975433" y="3905259"/>
            <a:ext cx="2880000" cy="2304025"/>
            <a:chOff x="5975434" y="3865180"/>
            <a:chExt cx="2880000" cy="2304025"/>
          </a:xfrm>
        </p:grpSpPr>
        <p:pic>
          <p:nvPicPr>
            <p:cNvPr id="10" name="Grafik 9">
              <a:extLst>
                <a:ext uri="{FF2B5EF4-FFF2-40B4-BE49-F238E27FC236}">
                  <a16:creationId xmlns:a16="http://schemas.microsoft.com/office/drawing/2014/main" id="{D0174777-B813-3214-DFCC-586CAE874739}"/>
                </a:ext>
              </a:extLst>
            </p:cNvPr>
            <p:cNvPicPr>
              <a:picLocks noChangeAspect="1"/>
            </p:cNvPicPr>
            <p:nvPr/>
          </p:nvPicPr>
          <p:blipFill rotWithShape="1">
            <a:blip r:embed="rId5"/>
            <a:srcRect t="348" b="59626"/>
            <a:stretch/>
          </p:blipFill>
          <p:spPr>
            <a:xfrm>
              <a:off x="5975434" y="4940991"/>
              <a:ext cx="2170226" cy="1228214"/>
            </a:xfrm>
            <a:prstGeom prst="rect">
              <a:avLst/>
            </a:prstGeom>
          </p:spPr>
        </p:pic>
        <p:sp>
          <p:nvSpPr>
            <p:cNvPr id="13" name="Abgerundete rechteckige Legende 12">
              <a:extLst>
                <a:ext uri="{FF2B5EF4-FFF2-40B4-BE49-F238E27FC236}">
                  <a16:creationId xmlns:a16="http://schemas.microsoft.com/office/drawing/2014/main" id="{337934F0-EC82-7958-0953-B89042865E26}"/>
                </a:ext>
              </a:extLst>
            </p:cNvPr>
            <p:cNvSpPr/>
            <p:nvPr/>
          </p:nvSpPr>
          <p:spPr>
            <a:xfrm>
              <a:off x="5975434" y="3865180"/>
              <a:ext cx="2880000" cy="1016136"/>
            </a:xfrm>
            <a:prstGeom prst="wedgeRoundRectCallout">
              <a:avLst>
                <a:gd name="adj1" fmla="val 5718"/>
                <a:gd name="adj2" fmla="val 81222"/>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Auch beim Spielen und Basteln kann mein Kind ganz viel Mathematik lernen. </a:t>
              </a:r>
            </a:p>
          </p:txBody>
        </p:sp>
      </p:grpSp>
      <p:grpSp>
        <p:nvGrpSpPr>
          <p:cNvPr id="17" name="Gruppieren 16">
            <a:extLst>
              <a:ext uri="{FF2B5EF4-FFF2-40B4-BE49-F238E27FC236}">
                <a16:creationId xmlns:a16="http://schemas.microsoft.com/office/drawing/2014/main" id="{A59674FF-15BB-25B1-20EF-3A0D7974C079}"/>
              </a:ext>
            </a:extLst>
          </p:cNvPr>
          <p:cNvGrpSpPr/>
          <p:nvPr/>
        </p:nvGrpSpPr>
        <p:grpSpPr>
          <a:xfrm>
            <a:off x="288568" y="3688412"/>
            <a:ext cx="2880000" cy="2507603"/>
            <a:chOff x="288568" y="3606767"/>
            <a:chExt cx="2880000" cy="2507603"/>
          </a:xfrm>
        </p:grpSpPr>
        <p:sp>
          <p:nvSpPr>
            <p:cNvPr id="16" name="Abgerundete rechteckige Legende 15">
              <a:extLst>
                <a:ext uri="{FF2B5EF4-FFF2-40B4-BE49-F238E27FC236}">
                  <a16:creationId xmlns:a16="http://schemas.microsoft.com/office/drawing/2014/main" id="{62A4038E-20FD-3CB5-FC30-EE123C9346AF}"/>
                </a:ext>
              </a:extLst>
            </p:cNvPr>
            <p:cNvSpPr/>
            <p:nvPr/>
          </p:nvSpPr>
          <p:spPr>
            <a:xfrm>
              <a:off x="288568" y="3606767"/>
              <a:ext cx="2880000" cy="1283904"/>
            </a:xfrm>
            <a:prstGeom prst="wedgeRoundRectCallout">
              <a:avLst>
                <a:gd name="adj1" fmla="val -4514"/>
                <a:gd name="adj2" fmla="val 6497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Ich kann ganz viele Situationen, die eh in unserem Alltag stecken nutzen. </a:t>
              </a:r>
            </a:p>
          </p:txBody>
        </p:sp>
        <p:pic>
          <p:nvPicPr>
            <p:cNvPr id="18" name="Grafik 17">
              <a:extLst>
                <a:ext uri="{FF2B5EF4-FFF2-40B4-BE49-F238E27FC236}">
                  <a16:creationId xmlns:a16="http://schemas.microsoft.com/office/drawing/2014/main" id="{7E368A56-AB43-E53A-8D52-66FEAB9D8E05}"/>
                </a:ext>
              </a:extLst>
            </p:cNvPr>
            <p:cNvPicPr>
              <a:picLocks noChangeAspect="1"/>
            </p:cNvPicPr>
            <p:nvPr/>
          </p:nvPicPr>
          <p:blipFill rotWithShape="1">
            <a:blip r:embed="rId6"/>
            <a:srcRect b="51157"/>
            <a:stretch/>
          </p:blipFill>
          <p:spPr>
            <a:xfrm>
              <a:off x="1513733" y="4975627"/>
              <a:ext cx="1116824" cy="1138743"/>
            </a:xfrm>
            <a:prstGeom prst="rect">
              <a:avLst/>
            </a:prstGeom>
          </p:spPr>
        </p:pic>
      </p:grpSp>
      <p:grpSp>
        <p:nvGrpSpPr>
          <p:cNvPr id="7" name="Gruppieren 6">
            <a:extLst>
              <a:ext uri="{FF2B5EF4-FFF2-40B4-BE49-F238E27FC236}">
                <a16:creationId xmlns:a16="http://schemas.microsoft.com/office/drawing/2014/main" id="{23F7A823-FFEB-B523-B93D-F22A334B45C2}"/>
              </a:ext>
            </a:extLst>
          </p:cNvPr>
          <p:cNvGrpSpPr/>
          <p:nvPr/>
        </p:nvGrpSpPr>
        <p:grpSpPr>
          <a:xfrm>
            <a:off x="225043" y="1104696"/>
            <a:ext cx="3037446" cy="2496568"/>
            <a:chOff x="225043" y="1104696"/>
            <a:chExt cx="3037446" cy="2496568"/>
          </a:xfrm>
        </p:grpSpPr>
        <p:sp>
          <p:nvSpPr>
            <p:cNvPr id="2" name="Abgerundete rechteckige Legende 1">
              <a:extLst>
                <a:ext uri="{FF2B5EF4-FFF2-40B4-BE49-F238E27FC236}">
                  <a16:creationId xmlns:a16="http://schemas.microsoft.com/office/drawing/2014/main" id="{643C20C1-76A3-DC3B-672E-ECB4B5451EB3}"/>
                </a:ext>
              </a:extLst>
            </p:cNvPr>
            <p:cNvSpPr/>
            <p:nvPr/>
          </p:nvSpPr>
          <p:spPr>
            <a:xfrm>
              <a:off x="225043" y="1104696"/>
              <a:ext cx="3037446" cy="1283904"/>
            </a:xfrm>
            <a:prstGeom prst="wedgeRoundRectCallout">
              <a:avLst>
                <a:gd name="adj1" fmla="val -6082"/>
                <a:gd name="adj2" fmla="val 7538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Es geht gar nicht darum, dass mein Kind schon richtig rechnen, lesen und schreiben kann, bevor es in die Schule kommt. </a:t>
              </a:r>
            </a:p>
          </p:txBody>
        </p:sp>
        <p:pic>
          <p:nvPicPr>
            <p:cNvPr id="4" name="Grafik 3">
              <a:extLst>
                <a:ext uri="{FF2B5EF4-FFF2-40B4-BE49-F238E27FC236}">
                  <a16:creationId xmlns:a16="http://schemas.microsoft.com/office/drawing/2014/main" id="{06E99502-CBBD-D8D8-1AF4-6855BBA2E412}"/>
                </a:ext>
              </a:extLst>
            </p:cNvPr>
            <p:cNvPicPr>
              <a:picLocks noChangeAspect="1"/>
            </p:cNvPicPr>
            <p:nvPr/>
          </p:nvPicPr>
          <p:blipFill rotWithShape="1">
            <a:blip r:embed="rId7"/>
            <a:srcRect t="-2921" b="53452"/>
            <a:stretch/>
          </p:blipFill>
          <p:spPr>
            <a:xfrm>
              <a:off x="1617121" y="2403027"/>
              <a:ext cx="1042305" cy="1198237"/>
            </a:xfrm>
            <a:prstGeom prst="rect">
              <a:avLst/>
            </a:prstGeom>
          </p:spPr>
        </p:pic>
      </p:grpSp>
      <p:sp>
        <p:nvSpPr>
          <p:cNvPr id="15" name="Titel 1">
            <a:extLst>
              <a:ext uri="{FF2B5EF4-FFF2-40B4-BE49-F238E27FC236}">
                <a16:creationId xmlns:a16="http://schemas.microsoft.com/office/drawing/2014/main" id="{D2FAE9ED-2D75-A972-0016-D07F474B253E}"/>
              </a:ext>
            </a:extLst>
          </p:cNvPr>
          <p:cNvSpPr>
            <a:spLocks noGrp="1"/>
          </p:cNvSpPr>
          <p:nvPr>
            <p:ph type="title"/>
          </p:nvPr>
        </p:nvSpPr>
        <p:spPr>
          <a:xfrm>
            <a:off x="1096423" y="382774"/>
            <a:ext cx="7851634" cy="603704"/>
          </a:xfrm>
        </p:spPr>
        <p:txBody>
          <a:bodyPr>
            <a:noAutofit/>
          </a:bodyPr>
          <a:lstStyle/>
          <a:p>
            <a:r>
              <a:rPr lang="de-DE" sz="2500" dirty="0"/>
              <a:t>Gedanken, Fragen und Sorgen</a:t>
            </a:r>
            <a:endParaRPr lang="de-DE" sz="2500" b="0" dirty="0"/>
          </a:p>
        </p:txBody>
      </p:sp>
    </p:spTree>
    <p:extLst>
      <p:ext uri="{BB962C8B-B14F-4D97-AF65-F5344CB8AC3E}">
        <p14:creationId xmlns:p14="http://schemas.microsoft.com/office/powerpoint/2010/main" val="31286027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3762428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88172284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8C95F80-96CF-0766-7AED-CC4C7C29DB46}"/>
              </a:ext>
            </a:extLst>
          </p:cNvPr>
          <p:cNvPicPr>
            <a:picLocks noChangeAspect="1"/>
          </p:cNvPicPr>
          <p:nvPr/>
        </p:nvPicPr>
        <p:blipFill>
          <a:blip r:embed="rId3"/>
          <a:srcRect/>
          <a:stretch/>
        </p:blipFill>
        <p:spPr>
          <a:xfrm>
            <a:off x="3872808" y="2884601"/>
            <a:ext cx="1398383" cy="3468194"/>
          </a:xfrm>
          <a:prstGeom prst="rect">
            <a:avLst/>
          </a:prstGeom>
        </p:spPr>
      </p:pic>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4</a:t>
            </a:fld>
            <a:endParaRPr lang="de-DE" dirty="0"/>
          </a:p>
        </p:txBody>
      </p:sp>
      <p:sp>
        <p:nvSpPr>
          <p:cNvPr id="11" name="Abgerundete rechteckige Legende 10">
            <a:extLst>
              <a:ext uri="{FF2B5EF4-FFF2-40B4-BE49-F238E27FC236}">
                <a16:creationId xmlns:a16="http://schemas.microsoft.com/office/drawing/2014/main" id="{8A1C498E-EBBA-F405-CEC1-9808EE2A6280}"/>
              </a:ext>
            </a:extLst>
          </p:cNvPr>
          <p:cNvSpPr/>
          <p:nvPr/>
        </p:nvSpPr>
        <p:spPr>
          <a:xfrm>
            <a:off x="485075" y="1442989"/>
            <a:ext cx="3008070" cy="1507335"/>
          </a:xfrm>
          <a:prstGeom prst="wedgeRoundRectCallout">
            <a:avLst>
              <a:gd name="adj1" fmla="val 46639"/>
              <a:gd name="adj2" fmla="val 7611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Kinder kommen bereits mit vielen, aber durchaus unterschiedlichen  Vorerfahrungen in die Schule!</a:t>
            </a:r>
          </a:p>
        </p:txBody>
      </p:sp>
      <p:sp>
        <p:nvSpPr>
          <p:cNvPr id="12" name="Abgerundete rechteckige Legende 11">
            <a:extLst>
              <a:ext uri="{FF2B5EF4-FFF2-40B4-BE49-F238E27FC236}">
                <a16:creationId xmlns:a16="http://schemas.microsoft.com/office/drawing/2014/main" id="{9D6033FB-1D9E-63DA-D337-3616DB8E0692}"/>
              </a:ext>
            </a:extLst>
          </p:cNvPr>
          <p:cNvSpPr/>
          <p:nvPr/>
        </p:nvSpPr>
        <p:spPr>
          <a:xfrm>
            <a:off x="5623489" y="1430402"/>
            <a:ext cx="3008070" cy="1507335"/>
          </a:xfrm>
          <a:prstGeom prst="wedgeRoundRectCallout">
            <a:avLst>
              <a:gd name="adj1" fmla="val -45648"/>
              <a:gd name="adj2" fmla="val 724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An diese Vorerfahrungen der Kinder kann bereits im Alltag angeknüpft werden.</a:t>
            </a:r>
          </a:p>
        </p:txBody>
      </p:sp>
      <p:sp>
        <p:nvSpPr>
          <p:cNvPr id="2" name="Textfeld 1">
            <a:extLst>
              <a:ext uri="{FF2B5EF4-FFF2-40B4-BE49-F238E27FC236}">
                <a16:creationId xmlns:a16="http://schemas.microsoft.com/office/drawing/2014/main" id="{A0DC300E-A51D-5B84-52E7-AE623C371C5E}"/>
              </a:ext>
            </a:extLst>
          </p:cNvPr>
          <p:cNvSpPr txBox="1"/>
          <p:nvPr/>
        </p:nvSpPr>
        <p:spPr>
          <a:xfrm>
            <a:off x="663117" y="4493287"/>
            <a:ext cx="7817766" cy="1328023"/>
          </a:xfrm>
          <a:prstGeom prst="roundRect">
            <a:avLst/>
          </a:prstGeom>
          <a:solidFill>
            <a:srgbClr val="D9D9D9"/>
          </a:solidFill>
          <a:ln>
            <a:solidFill>
              <a:schemeClr val="tx1"/>
            </a:solidFill>
          </a:ln>
        </p:spPr>
        <p:txBody>
          <a:bodyPr wrap="square" rtlCol="0">
            <a:spAutoFit/>
          </a:bodyPr>
          <a:lstStyle/>
          <a:p>
            <a:pPr algn="ctr"/>
            <a:r>
              <a:rPr lang="de-DE" b="1" dirty="0"/>
              <a:t>In diesem Seminar wollen wir anhand eines Wimmelbilds aufzeigen, wo in unserem Alltag überall Mathematik steckt und wie vor allem Eltern und Erziehungsberechtigte Kinder dabei unterstützen können, Mathematik im Alltag zu entdecken.</a:t>
            </a:r>
          </a:p>
        </p:txBody>
      </p:sp>
      <p:sp>
        <p:nvSpPr>
          <p:cNvPr id="9" name="Titel 1">
            <a:extLst>
              <a:ext uri="{FF2B5EF4-FFF2-40B4-BE49-F238E27FC236}">
                <a16:creationId xmlns:a16="http://schemas.microsoft.com/office/drawing/2014/main" id="{A3B5133A-73EF-3834-066A-906C3BF5ECFC}"/>
              </a:ext>
            </a:extLst>
          </p:cNvPr>
          <p:cNvSpPr>
            <a:spLocks noGrp="1"/>
          </p:cNvSpPr>
          <p:nvPr>
            <p:ph type="title"/>
          </p:nvPr>
        </p:nvSpPr>
        <p:spPr>
          <a:xfrm>
            <a:off x="1096423" y="382774"/>
            <a:ext cx="7851634" cy="603704"/>
          </a:xfrm>
        </p:spPr>
        <p:txBody>
          <a:bodyPr>
            <a:noAutofit/>
          </a:bodyPr>
          <a:lstStyle/>
          <a:p>
            <a:r>
              <a:rPr lang="de-DE" sz="2500" dirty="0"/>
              <a:t>Hintergrund</a:t>
            </a:r>
            <a:br>
              <a:rPr lang="de-DE" sz="2500" dirty="0"/>
            </a:br>
            <a:endParaRPr lang="de-DE" sz="2500" b="0" dirty="0"/>
          </a:p>
        </p:txBody>
      </p:sp>
    </p:spTree>
    <p:extLst>
      <p:ext uri="{BB962C8B-B14F-4D97-AF65-F5344CB8AC3E}">
        <p14:creationId xmlns:p14="http://schemas.microsoft.com/office/powerpoint/2010/main" val="73349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2"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1076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F4D56939-6917-854D-B993-7A02A06476B1}"/>
              </a:ext>
            </a:extLst>
          </p:cNvPr>
          <p:cNvSpPr>
            <a:spLocks noGrp="1"/>
          </p:cNvSpPr>
          <p:nvPr>
            <p:ph type="sldNum" sz="quarter" idx="12"/>
          </p:nvPr>
        </p:nvSpPr>
        <p:spPr/>
        <p:txBody>
          <a:bodyPr/>
          <a:lstStyle/>
          <a:p>
            <a:fld id="{C3752B7C-18A9-864D-BBCB-54A9F41B5594}" type="slidenum">
              <a:rPr lang="de-DE" smtClean="0"/>
              <a:pPr/>
              <a:t>5</a:t>
            </a:fld>
            <a:endParaRPr lang="de-DE" dirty="0"/>
          </a:p>
        </p:txBody>
      </p:sp>
      <p:sp>
        <p:nvSpPr>
          <p:cNvPr id="6" name="Titel 1">
            <a:extLst>
              <a:ext uri="{FF2B5EF4-FFF2-40B4-BE49-F238E27FC236}">
                <a16:creationId xmlns:a16="http://schemas.microsoft.com/office/drawing/2014/main" id="{615EDD26-F478-D065-33D8-9D97E202B7A9}"/>
              </a:ext>
            </a:extLst>
          </p:cNvPr>
          <p:cNvSpPr>
            <a:spLocks noGrp="1"/>
          </p:cNvSpPr>
          <p:nvPr>
            <p:ph type="title"/>
          </p:nvPr>
        </p:nvSpPr>
        <p:spPr>
          <a:xfrm>
            <a:off x="1096423" y="382774"/>
            <a:ext cx="7009509" cy="603704"/>
          </a:xfrm>
          <a:prstGeom prst="rect">
            <a:avLst/>
          </a:prstGeom>
        </p:spPr>
        <p:txBody>
          <a:bodyPr>
            <a:normAutofit/>
          </a:bodyPr>
          <a:lstStyle/>
          <a:p>
            <a:r>
              <a:rPr lang="de-DE" sz="2500" dirty="0"/>
              <a:t>Gliederung</a:t>
            </a:r>
          </a:p>
        </p:txBody>
      </p:sp>
      <p:sp>
        <p:nvSpPr>
          <p:cNvPr id="4" name="Textfeld 3">
            <a:extLst>
              <a:ext uri="{FF2B5EF4-FFF2-40B4-BE49-F238E27FC236}">
                <a16:creationId xmlns:a16="http://schemas.microsoft.com/office/drawing/2014/main" id="{B678D73A-58CD-23CD-FD6F-6DC22422876C}"/>
              </a:ext>
            </a:extLst>
          </p:cNvPr>
          <p:cNvSpPr txBox="1"/>
          <p:nvPr/>
        </p:nvSpPr>
        <p:spPr>
          <a:xfrm>
            <a:off x="-53010" y="1783034"/>
            <a:ext cx="9263270" cy="360000"/>
          </a:xfrm>
          <a:prstGeom prst="rect">
            <a:avLst/>
          </a:prstGeom>
          <a:solidFill>
            <a:srgbClr val="327D87">
              <a:alpha val="24717"/>
            </a:srgbClr>
          </a:solidFill>
        </p:spPr>
        <p:txBody>
          <a:bodyPr wrap="square" rtlCol="0">
            <a:spAutoFit/>
          </a:bodyPr>
          <a:lstStyle/>
          <a:p>
            <a:endParaRPr lang="de-DE" dirty="0"/>
          </a:p>
        </p:txBody>
      </p:sp>
      <p:sp>
        <p:nvSpPr>
          <p:cNvPr id="9" name="Inhaltsplatzhalter 1">
            <a:extLst>
              <a:ext uri="{FF2B5EF4-FFF2-40B4-BE49-F238E27FC236}">
                <a16:creationId xmlns:a16="http://schemas.microsoft.com/office/drawing/2014/main" id="{B2E6191E-0A78-06FB-AC31-2B8B7815D0AE}"/>
              </a:ext>
            </a:extLst>
          </p:cNvPr>
          <p:cNvSpPr>
            <a:spLocks noGrp="1"/>
          </p:cNvSpPr>
          <p:nvPr>
            <p:ph idx="1"/>
          </p:nvPr>
        </p:nvSpPr>
        <p:spPr/>
        <p:txBody>
          <a:bodyPr/>
          <a:lstStyle/>
          <a:p>
            <a:r>
              <a:rPr lang="de-DE" dirty="0"/>
              <a:t>Hintergrund </a:t>
            </a:r>
          </a:p>
          <a:p>
            <a:r>
              <a:rPr lang="de-DE" dirty="0"/>
              <a:t>Mathematik im Übergang  </a:t>
            </a:r>
          </a:p>
          <a:p>
            <a:r>
              <a:rPr lang="de-DE" dirty="0"/>
              <a:t>So können Sie ihr Kind unterstützen - Mathematik im Alltag</a:t>
            </a:r>
          </a:p>
          <a:p>
            <a:r>
              <a:rPr lang="de-DE" dirty="0"/>
              <a:t>Zusammenfassung</a:t>
            </a:r>
          </a:p>
          <a:p>
            <a:endParaRPr lang="de-DE" dirty="0"/>
          </a:p>
          <a:p>
            <a:endParaRPr lang="de-DE" dirty="0"/>
          </a:p>
        </p:txBody>
      </p:sp>
    </p:spTree>
    <p:extLst>
      <p:ext uri="{BB962C8B-B14F-4D97-AF65-F5344CB8AC3E}">
        <p14:creationId xmlns:p14="http://schemas.microsoft.com/office/powerpoint/2010/main" val="1487066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0-#ppt_w/2"/>
                                          </p:val>
                                        </p:tav>
                                        <p:tav tm="100000">
                                          <p:val>
                                            <p:strVal val="#ppt_x"/>
                                          </p:val>
                                        </p:tav>
                                      </p:tavLst>
                                    </p:anim>
                                    <p:anim calcmode="lin" valueType="num">
                                      <p:cBhvr additive="base">
                                        <p:cTn id="8"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 name="Titel 1">
            <a:extLst>
              <a:ext uri="{FF2B5EF4-FFF2-40B4-BE49-F238E27FC236}">
                <a16:creationId xmlns:a16="http://schemas.microsoft.com/office/drawing/2014/main" id="{0A497BA3-0532-B2FD-640C-E8EB6D33400E}"/>
              </a:ext>
            </a:extLst>
          </p:cNvPr>
          <p:cNvSpPr>
            <a:spLocks noGrp="1"/>
          </p:cNvSpPr>
          <p:nvPr>
            <p:ph type="title"/>
          </p:nvPr>
        </p:nvSpPr>
        <p:spPr>
          <a:xfrm>
            <a:off x="1096423" y="382774"/>
            <a:ext cx="7851634" cy="603704"/>
          </a:xfrm>
        </p:spPr>
        <p:txBody>
          <a:bodyPr>
            <a:noAutofit/>
          </a:bodyPr>
          <a:lstStyle/>
          <a:p>
            <a:r>
              <a:rPr lang="de-DE" sz="2500" dirty="0"/>
              <a:t>Mathematik im Übergang</a:t>
            </a:r>
            <a:br>
              <a:rPr lang="de-DE" sz="2500" dirty="0"/>
            </a:br>
            <a:endParaRPr lang="de-DE" sz="2500" b="0" dirty="0"/>
          </a:p>
        </p:txBody>
      </p:sp>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6</a:t>
            </a:fld>
            <a:endParaRPr lang="de-DE" dirty="0"/>
          </a:p>
        </p:txBody>
      </p:sp>
      <p:sp>
        <p:nvSpPr>
          <p:cNvPr id="11" name="Abgerundete rechteckige Legende 10">
            <a:extLst>
              <a:ext uri="{FF2B5EF4-FFF2-40B4-BE49-F238E27FC236}">
                <a16:creationId xmlns:a16="http://schemas.microsoft.com/office/drawing/2014/main" id="{8A1C498E-EBBA-F405-CEC1-9808EE2A6280}"/>
              </a:ext>
            </a:extLst>
          </p:cNvPr>
          <p:cNvSpPr/>
          <p:nvPr/>
        </p:nvSpPr>
        <p:spPr>
          <a:xfrm>
            <a:off x="644407" y="1442989"/>
            <a:ext cx="2848738" cy="1507335"/>
          </a:xfrm>
          <a:prstGeom prst="wedgeRoundRectCallout">
            <a:avLst>
              <a:gd name="adj1" fmla="val 46639"/>
              <a:gd name="adj2" fmla="val 76118"/>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Wie kann ich Erziehungsberechtigte und Kinder im Übergang begleiten?</a:t>
            </a:r>
          </a:p>
        </p:txBody>
      </p:sp>
      <p:sp>
        <p:nvSpPr>
          <p:cNvPr id="12" name="Abgerundete rechteckige Legende 11">
            <a:extLst>
              <a:ext uri="{FF2B5EF4-FFF2-40B4-BE49-F238E27FC236}">
                <a16:creationId xmlns:a16="http://schemas.microsoft.com/office/drawing/2014/main" id="{9D6033FB-1D9E-63DA-D337-3616DB8E0692}"/>
              </a:ext>
            </a:extLst>
          </p:cNvPr>
          <p:cNvSpPr/>
          <p:nvPr/>
        </p:nvSpPr>
        <p:spPr>
          <a:xfrm>
            <a:off x="5623489" y="1430402"/>
            <a:ext cx="3008070" cy="1507335"/>
          </a:xfrm>
          <a:prstGeom prst="wedgeRoundRectCallout">
            <a:avLst>
              <a:gd name="adj1" fmla="val -45648"/>
              <a:gd name="adj2" fmla="val 72404"/>
              <a:gd name="adj3" fmla="val 16667"/>
            </a:avLst>
          </a:prstGeom>
        </p:spPr>
        <p:style>
          <a:lnRef idx="2">
            <a:schemeClr val="dk1"/>
          </a:lnRef>
          <a:fillRef idx="1">
            <a:schemeClr val="lt1"/>
          </a:fillRef>
          <a:effectRef idx="0">
            <a:schemeClr val="dk1"/>
          </a:effectRef>
          <a:fontRef idx="minor">
            <a:schemeClr val="dk1"/>
          </a:fontRef>
        </p:style>
        <p:txBody>
          <a:bodyPr rtlCol="0" anchor="ctr"/>
          <a:lstStyle/>
          <a:p>
            <a:pPr algn="ctr"/>
            <a:r>
              <a:rPr lang="de-DE" dirty="0"/>
              <a:t>Wie kann ich Erziehungsberechtigte anregen, mit Ihrem Kind Mathematik im Alltag zu entdecken?</a:t>
            </a:r>
          </a:p>
        </p:txBody>
      </p:sp>
      <p:pic>
        <p:nvPicPr>
          <p:cNvPr id="5" name="Grafik 4">
            <a:extLst>
              <a:ext uri="{FF2B5EF4-FFF2-40B4-BE49-F238E27FC236}">
                <a16:creationId xmlns:a16="http://schemas.microsoft.com/office/drawing/2014/main" id="{9AD2EFA4-917B-FAD4-E29B-F5D6F3C2D3A4}"/>
              </a:ext>
            </a:extLst>
          </p:cNvPr>
          <p:cNvPicPr>
            <a:picLocks noChangeAspect="1"/>
          </p:cNvPicPr>
          <p:nvPr/>
        </p:nvPicPr>
        <p:blipFill>
          <a:blip r:embed="rId3"/>
          <a:stretch>
            <a:fillRect/>
          </a:stretch>
        </p:blipFill>
        <p:spPr>
          <a:xfrm>
            <a:off x="3256881" y="2633780"/>
            <a:ext cx="2630238" cy="3719015"/>
          </a:xfrm>
          <a:prstGeom prst="rect">
            <a:avLst/>
          </a:prstGeom>
        </p:spPr>
      </p:pic>
    </p:spTree>
    <p:extLst>
      <p:ext uri="{BB962C8B-B14F-4D97-AF65-F5344CB8AC3E}">
        <p14:creationId xmlns:p14="http://schemas.microsoft.com/office/powerpoint/2010/main" val="36119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38E483C-6BA1-FE0F-EFE7-A5BBBF36765D}"/>
              </a:ext>
            </a:extLst>
          </p:cNvPr>
          <p:cNvSpPr>
            <a:spLocks noGrp="1"/>
          </p:cNvSpPr>
          <p:nvPr>
            <p:ph type="body" sz="quarter" idx="13"/>
          </p:nvPr>
        </p:nvSpPr>
        <p:spPr>
          <a:xfrm>
            <a:off x="1096266" y="1194030"/>
            <a:ext cx="7844116" cy="445628"/>
          </a:xfrm>
        </p:spPr>
        <p:txBody>
          <a:bodyPr/>
          <a:lstStyle/>
          <a:p>
            <a:r>
              <a:rPr lang="de-DE" dirty="0"/>
              <a:t>AUSGEWÄHLTE ASPEKTE, DIE KINDER MÖGLICHST KÖNNEN SOLLTEN:</a:t>
            </a:r>
          </a:p>
          <a:p>
            <a:endParaRPr lang="de-DE" dirty="0"/>
          </a:p>
        </p:txBody>
      </p:sp>
      <p:sp>
        <p:nvSpPr>
          <p:cNvPr id="4" name="Inhaltsplatzhalter 3">
            <a:extLst>
              <a:ext uri="{FF2B5EF4-FFF2-40B4-BE49-F238E27FC236}">
                <a16:creationId xmlns:a16="http://schemas.microsoft.com/office/drawing/2014/main" id="{876AC848-E62F-FACB-741C-5A017B2187D2}"/>
              </a:ext>
            </a:extLst>
          </p:cNvPr>
          <p:cNvSpPr>
            <a:spLocks noGrp="1"/>
          </p:cNvSpPr>
          <p:nvPr>
            <p:ph idx="1"/>
          </p:nvPr>
        </p:nvSpPr>
        <p:spPr/>
        <p:txBody>
          <a:bodyPr/>
          <a:lstStyle/>
          <a:p>
            <a:pPr marL="285750" indent="-285750">
              <a:spcBef>
                <a:spcPts val="0"/>
              </a:spcBef>
              <a:buFont typeface="Arial" panose="020B0604020202020204" pitchFamily="34" charset="0"/>
              <a:buChar char="•"/>
            </a:pPr>
            <a:r>
              <a:rPr lang="de-DE" dirty="0"/>
              <a:t>bis 10 zählen können</a:t>
            </a:r>
          </a:p>
          <a:p>
            <a:pPr marL="285750" indent="-285750">
              <a:spcBef>
                <a:spcPts val="0"/>
              </a:spcBef>
              <a:buFont typeface="Arial" panose="020B0604020202020204" pitchFamily="34" charset="0"/>
              <a:buChar char="•"/>
            </a:pPr>
            <a:r>
              <a:rPr lang="de-DE" dirty="0"/>
              <a:t>Mengen abzählen und vergleichen können</a:t>
            </a:r>
          </a:p>
          <a:p>
            <a:pPr marL="285750" indent="-285750">
              <a:spcBef>
                <a:spcPts val="0"/>
              </a:spcBef>
              <a:buFont typeface="Arial" panose="020B0604020202020204" pitchFamily="34" charset="0"/>
              <a:buChar char="•"/>
            </a:pPr>
            <a:r>
              <a:rPr lang="de-DE" dirty="0">
                <a:solidFill>
                  <a:schemeClr val="bg1">
                    <a:lumMod val="75000"/>
                  </a:schemeClr>
                </a:solidFill>
              </a:rPr>
              <a:t>einzelne Zahlen mit den Fingern zeigen können</a:t>
            </a:r>
          </a:p>
          <a:p>
            <a:pPr marL="285750" indent="-285750">
              <a:spcBef>
                <a:spcPts val="0"/>
              </a:spcBef>
              <a:buFont typeface="Arial" panose="020B0604020202020204" pitchFamily="34" charset="0"/>
              <a:buChar char="•"/>
            </a:pPr>
            <a:r>
              <a:rPr lang="de-DE" dirty="0">
                <a:solidFill>
                  <a:schemeClr val="bg1">
                    <a:lumMod val="75000"/>
                  </a:schemeClr>
                </a:solidFill>
              </a:rPr>
              <a:t>Zahlen auf einem Würfel oder Zahlen die mit den Fingern gezeigt werden, benennen können </a:t>
            </a:r>
          </a:p>
          <a:p>
            <a:pPr marL="285750" indent="-285750">
              <a:spcBef>
                <a:spcPts val="0"/>
              </a:spcBef>
              <a:buFont typeface="Arial" panose="020B0604020202020204" pitchFamily="34" charset="0"/>
              <a:buChar char="•"/>
            </a:pPr>
            <a:endParaRPr lang="de-DE" dirty="0">
              <a:solidFill>
                <a:schemeClr val="bg1">
                  <a:lumMod val="75000"/>
                </a:schemeClr>
              </a:solidFill>
            </a:endParaRPr>
          </a:p>
          <a:p>
            <a:pPr marL="285750" indent="-285750">
              <a:spcBef>
                <a:spcPts val="0"/>
              </a:spcBef>
              <a:buFont typeface="Arial" panose="020B0604020202020204" pitchFamily="34" charset="0"/>
              <a:buChar char="•"/>
            </a:pPr>
            <a:endParaRPr lang="de-DE" dirty="0">
              <a:solidFill>
                <a:schemeClr val="bg1">
                  <a:lumMod val="75000"/>
                </a:schemeClr>
              </a:solidFill>
            </a:endParaRPr>
          </a:p>
          <a:p>
            <a:pPr marL="285750" indent="-285750">
              <a:spcBef>
                <a:spcPts val="0"/>
              </a:spcBef>
              <a:buFont typeface="Arial" panose="020B0604020202020204" pitchFamily="34" charset="0"/>
              <a:buChar char="•"/>
            </a:pPr>
            <a:endParaRPr lang="de-DE" dirty="0">
              <a:solidFill>
                <a:schemeClr val="bg1">
                  <a:lumMod val="75000"/>
                </a:schemeClr>
              </a:solidFill>
            </a:endParaRPr>
          </a:p>
          <a:p>
            <a:pPr marL="285750" indent="-285750">
              <a:spcBef>
                <a:spcPts val="0"/>
              </a:spcBef>
              <a:buFont typeface="Arial" panose="020B0604020202020204" pitchFamily="34" charset="0"/>
              <a:buChar char="•"/>
            </a:pPr>
            <a:endParaRPr lang="de-DE" dirty="0">
              <a:solidFill>
                <a:schemeClr val="bg1">
                  <a:lumMod val="75000"/>
                </a:schemeClr>
              </a:solidFill>
            </a:endParaRPr>
          </a:p>
          <a:p>
            <a:pPr marL="285750" indent="-285750">
              <a:spcBef>
                <a:spcPts val="0"/>
              </a:spcBef>
              <a:buFont typeface="Arial" panose="020B0604020202020204" pitchFamily="34" charset="0"/>
              <a:buChar char="•"/>
            </a:pPr>
            <a:endParaRPr lang="de-DE" sz="1800" b="1" dirty="0"/>
          </a:p>
          <a:p>
            <a:pPr algn="r">
              <a:spcBef>
                <a:spcPts val="0"/>
              </a:spcBef>
            </a:pPr>
            <a:r>
              <a:rPr lang="de-DE" sz="1200" b="1" dirty="0"/>
              <a:t>MSB 2021, S. 81</a:t>
            </a:r>
          </a:p>
          <a:p>
            <a:pPr marL="285750" indent="-285750">
              <a:spcBef>
                <a:spcPts val="0"/>
              </a:spcBef>
              <a:buFont typeface="Arial" panose="020B0604020202020204" pitchFamily="34" charset="0"/>
              <a:buChar char="•"/>
            </a:pPr>
            <a:endParaRPr lang="de-DE" dirty="0">
              <a:solidFill>
                <a:schemeClr val="bg1">
                  <a:lumMod val="75000"/>
                </a:schemeClr>
              </a:solidFill>
            </a:endParaRPr>
          </a:p>
        </p:txBody>
      </p:sp>
      <p:sp>
        <p:nvSpPr>
          <p:cNvPr id="5" name="Datumsplatzhalter 4">
            <a:extLst>
              <a:ext uri="{FF2B5EF4-FFF2-40B4-BE49-F238E27FC236}">
                <a16:creationId xmlns:a16="http://schemas.microsoft.com/office/drawing/2014/main" id="{BD01FD72-783E-042F-F9BF-8B76CA9FF4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7</a:t>
            </a:fld>
            <a:endParaRPr lang="de-DE" dirty="0"/>
          </a:p>
        </p:txBody>
      </p:sp>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 vor dem Schulanfang</a:t>
            </a:r>
          </a:p>
        </p:txBody>
      </p:sp>
      <p:grpSp>
        <p:nvGrpSpPr>
          <p:cNvPr id="2" name="Gruppieren 1">
            <a:extLst>
              <a:ext uri="{FF2B5EF4-FFF2-40B4-BE49-F238E27FC236}">
                <a16:creationId xmlns:a16="http://schemas.microsoft.com/office/drawing/2014/main" id="{27E7A2C1-423A-8A4B-567E-2442E9DD619B}"/>
              </a:ext>
            </a:extLst>
          </p:cNvPr>
          <p:cNvGrpSpPr>
            <a:grpSpLocks noChangeAspect="1"/>
          </p:cNvGrpSpPr>
          <p:nvPr/>
        </p:nvGrpSpPr>
        <p:grpSpPr>
          <a:xfrm>
            <a:off x="7076053" y="1970723"/>
            <a:ext cx="1864329" cy="1133052"/>
            <a:chOff x="4556355" y="2759006"/>
            <a:chExt cx="4108593" cy="2496998"/>
          </a:xfrm>
        </p:grpSpPr>
        <p:pic>
          <p:nvPicPr>
            <p:cNvPr id="8" name="Grafik 7">
              <a:extLst>
                <a:ext uri="{FF2B5EF4-FFF2-40B4-BE49-F238E27FC236}">
                  <a16:creationId xmlns:a16="http://schemas.microsoft.com/office/drawing/2014/main" id="{8C7BE582-6C56-D879-3B11-FE12D9B72A63}"/>
                </a:ext>
              </a:extLst>
            </p:cNvPr>
            <p:cNvPicPr>
              <a:picLocks noChangeAspect="1"/>
            </p:cNvPicPr>
            <p:nvPr/>
          </p:nvPicPr>
          <p:blipFill>
            <a:blip r:embed="rId3"/>
            <a:srcRect/>
            <a:stretch/>
          </p:blipFill>
          <p:spPr>
            <a:xfrm>
              <a:off x="4556355" y="2914858"/>
              <a:ext cx="383214" cy="324000"/>
            </a:xfrm>
            <a:prstGeom prst="rect">
              <a:avLst/>
            </a:prstGeom>
          </p:spPr>
        </p:pic>
        <p:pic>
          <p:nvPicPr>
            <p:cNvPr id="9" name="Grafik 8">
              <a:extLst>
                <a:ext uri="{FF2B5EF4-FFF2-40B4-BE49-F238E27FC236}">
                  <a16:creationId xmlns:a16="http://schemas.microsoft.com/office/drawing/2014/main" id="{D4E5AD62-E9F5-CA92-D7FB-075AD5D0B01A}"/>
                </a:ext>
              </a:extLst>
            </p:cNvPr>
            <p:cNvPicPr>
              <a:picLocks noChangeAspect="1"/>
            </p:cNvPicPr>
            <p:nvPr/>
          </p:nvPicPr>
          <p:blipFill>
            <a:blip r:embed="rId3"/>
            <a:srcRect/>
            <a:stretch/>
          </p:blipFill>
          <p:spPr>
            <a:xfrm>
              <a:off x="5059737" y="3067258"/>
              <a:ext cx="383214" cy="324000"/>
            </a:xfrm>
            <a:prstGeom prst="rect">
              <a:avLst/>
            </a:prstGeom>
          </p:spPr>
        </p:pic>
        <p:pic>
          <p:nvPicPr>
            <p:cNvPr id="10" name="Grafik 9">
              <a:extLst>
                <a:ext uri="{FF2B5EF4-FFF2-40B4-BE49-F238E27FC236}">
                  <a16:creationId xmlns:a16="http://schemas.microsoft.com/office/drawing/2014/main" id="{7276F23E-CBE2-0C8A-71D0-7F9C18CB921E}"/>
                </a:ext>
              </a:extLst>
            </p:cNvPr>
            <p:cNvPicPr>
              <a:picLocks noChangeAspect="1"/>
            </p:cNvPicPr>
            <p:nvPr/>
          </p:nvPicPr>
          <p:blipFill>
            <a:blip r:embed="rId3"/>
            <a:srcRect/>
            <a:stretch/>
          </p:blipFill>
          <p:spPr>
            <a:xfrm>
              <a:off x="5388625" y="2877363"/>
              <a:ext cx="383214" cy="324000"/>
            </a:xfrm>
            <a:prstGeom prst="rect">
              <a:avLst/>
            </a:prstGeom>
          </p:spPr>
        </p:pic>
        <p:pic>
          <p:nvPicPr>
            <p:cNvPr id="18" name="Grafik 17">
              <a:extLst>
                <a:ext uri="{FF2B5EF4-FFF2-40B4-BE49-F238E27FC236}">
                  <a16:creationId xmlns:a16="http://schemas.microsoft.com/office/drawing/2014/main" id="{7A88C6F2-9D2B-785E-47E7-94D5CAEBDBCF}"/>
                </a:ext>
              </a:extLst>
            </p:cNvPr>
            <p:cNvPicPr>
              <a:picLocks noChangeAspect="1"/>
            </p:cNvPicPr>
            <p:nvPr/>
          </p:nvPicPr>
          <p:blipFill>
            <a:blip r:embed="rId3"/>
            <a:srcRect/>
            <a:stretch/>
          </p:blipFill>
          <p:spPr>
            <a:xfrm>
              <a:off x="5787747" y="2759006"/>
              <a:ext cx="383214" cy="324000"/>
            </a:xfrm>
            <a:prstGeom prst="rect">
              <a:avLst/>
            </a:prstGeom>
          </p:spPr>
        </p:pic>
        <p:pic>
          <p:nvPicPr>
            <p:cNvPr id="19" name="Grafik 18">
              <a:extLst>
                <a:ext uri="{FF2B5EF4-FFF2-40B4-BE49-F238E27FC236}">
                  <a16:creationId xmlns:a16="http://schemas.microsoft.com/office/drawing/2014/main" id="{64CEE1C2-5D03-A265-5AB4-2DFDB0CADDAF}"/>
                </a:ext>
              </a:extLst>
            </p:cNvPr>
            <p:cNvPicPr>
              <a:picLocks noChangeAspect="1"/>
            </p:cNvPicPr>
            <p:nvPr/>
          </p:nvPicPr>
          <p:blipFill>
            <a:blip r:embed="rId3"/>
            <a:srcRect/>
            <a:stretch/>
          </p:blipFill>
          <p:spPr>
            <a:xfrm>
              <a:off x="6095999" y="3040397"/>
              <a:ext cx="383214" cy="324000"/>
            </a:xfrm>
            <a:prstGeom prst="rect">
              <a:avLst/>
            </a:prstGeom>
          </p:spPr>
        </p:pic>
        <p:pic>
          <p:nvPicPr>
            <p:cNvPr id="20" name="Grafik 19">
              <a:extLst>
                <a:ext uri="{FF2B5EF4-FFF2-40B4-BE49-F238E27FC236}">
                  <a16:creationId xmlns:a16="http://schemas.microsoft.com/office/drawing/2014/main" id="{684B01C3-BDCB-4B3C-F182-C8EEDE5EE966}"/>
                </a:ext>
              </a:extLst>
            </p:cNvPr>
            <p:cNvPicPr>
              <a:picLocks noChangeAspect="1"/>
            </p:cNvPicPr>
            <p:nvPr/>
          </p:nvPicPr>
          <p:blipFill>
            <a:blip r:embed="rId3"/>
            <a:srcRect/>
            <a:stretch/>
          </p:blipFill>
          <p:spPr>
            <a:xfrm>
              <a:off x="6495121" y="2882690"/>
              <a:ext cx="383214" cy="324000"/>
            </a:xfrm>
            <a:prstGeom prst="rect">
              <a:avLst/>
            </a:prstGeom>
          </p:spPr>
        </p:pic>
        <p:sp>
          <p:nvSpPr>
            <p:cNvPr id="21" name="Abgerundete rechteckige Legende 20">
              <a:extLst>
                <a:ext uri="{FF2B5EF4-FFF2-40B4-BE49-F238E27FC236}">
                  <a16:creationId xmlns:a16="http://schemas.microsoft.com/office/drawing/2014/main" id="{F81B7D77-1EEB-229A-8E39-0BEB61222780}"/>
                </a:ext>
              </a:extLst>
            </p:cNvPr>
            <p:cNvSpPr/>
            <p:nvPr/>
          </p:nvSpPr>
          <p:spPr>
            <a:xfrm>
              <a:off x="6728948" y="3532754"/>
              <a:ext cx="1936000" cy="917181"/>
            </a:xfrm>
            <a:prstGeom prst="wedgeRoundRectCallout">
              <a:avLst>
                <a:gd name="adj1" fmla="val -46357"/>
                <a:gd name="adj2" fmla="val 88421"/>
                <a:gd name="adj3" fmla="val 16667"/>
              </a:avLst>
            </a:prstGeom>
            <a:solidFill>
              <a:schemeClr val="bg1"/>
            </a:solidFill>
            <a:ln w="19050">
              <a:solidFill>
                <a:schemeClr val="bg1">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1600" dirty="0">
                  <a:solidFill>
                    <a:schemeClr val="tx1"/>
                  </a:solidFill>
                  <a:latin typeface="Roboto" pitchFamily="2" charset="0"/>
                  <a:ea typeface="Roboto" pitchFamily="2" charset="0"/>
                </a:rPr>
                <a:t>Eins, …</a:t>
              </a:r>
            </a:p>
          </p:txBody>
        </p:sp>
        <p:pic>
          <p:nvPicPr>
            <p:cNvPr id="22" name="Grafik 21">
              <a:extLst>
                <a:ext uri="{FF2B5EF4-FFF2-40B4-BE49-F238E27FC236}">
                  <a16:creationId xmlns:a16="http://schemas.microsoft.com/office/drawing/2014/main" id="{4F505B5B-EC25-5A42-C6D0-AEF2554CEE61}"/>
                </a:ext>
              </a:extLst>
            </p:cNvPr>
            <p:cNvPicPr>
              <a:picLocks noChangeAspect="1"/>
            </p:cNvPicPr>
            <p:nvPr/>
          </p:nvPicPr>
          <p:blipFill rotWithShape="1">
            <a:blip r:embed="rId4"/>
            <a:srcRect l="16657" b="38601"/>
            <a:stretch/>
          </p:blipFill>
          <p:spPr>
            <a:xfrm rot="19563705">
              <a:off x="5076148" y="3153646"/>
              <a:ext cx="783372" cy="2102358"/>
            </a:xfrm>
            <a:prstGeom prst="rect">
              <a:avLst/>
            </a:prstGeom>
          </p:spPr>
        </p:pic>
      </p:grpSp>
    </p:spTree>
    <p:extLst>
      <p:ext uri="{BB962C8B-B14F-4D97-AF65-F5344CB8AC3E}">
        <p14:creationId xmlns:p14="http://schemas.microsoft.com/office/powerpoint/2010/main" val="7477353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platzhalter 2">
            <a:extLst>
              <a:ext uri="{FF2B5EF4-FFF2-40B4-BE49-F238E27FC236}">
                <a16:creationId xmlns:a16="http://schemas.microsoft.com/office/drawing/2014/main" id="{E38E483C-6BA1-FE0F-EFE7-A5BBBF36765D}"/>
              </a:ext>
            </a:extLst>
          </p:cNvPr>
          <p:cNvSpPr>
            <a:spLocks noGrp="1"/>
          </p:cNvSpPr>
          <p:nvPr>
            <p:ph type="body" sz="quarter" idx="13"/>
          </p:nvPr>
        </p:nvSpPr>
        <p:spPr>
          <a:xfrm>
            <a:off x="1096266" y="1194030"/>
            <a:ext cx="7914999" cy="445628"/>
          </a:xfrm>
        </p:spPr>
        <p:txBody>
          <a:bodyPr/>
          <a:lstStyle/>
          <a:p>
            <a:r>
              <a:rPr lang="de-DE" dirty="0"/>
              <a:t>AUSGEWÄHLTE ASPEKTE, DIE KINDER MÖGLICHST KÖNNEN SOLLTEN:</a:t>
            </a:r>
          </a:p>
        </p:txBody>
      </p:sp>
      <p:sp>
        <p:nvSpPr>
          <p:cNvPr id="4" name="Inhaltsplatzhalter 3">
            <a:extLst>
              <a:ext uri="{FF2B5EF4-FFF2-40B4-BE49-F238E27FC236}">
                <a16:creationId xmlns:a16="http://schemas.microsoft.com/office/drawing/2014/main" id="{876AC848-E62F-FACB-741C-5A017B2187D2}"/>
              </a:ext>
            </a:extLst>
          </p:cNvPr>
          <p:cNvSpPr>
            <a:spLocks noGrp="1"/>
          </p:cNvSpPr>
          <p:nvPr>
            <p:ph idx="1"/>
          </p:nvPr>
        </p:nvSpPr>
        <p:spPr/>
        <p:txBody>
          <a:bodyPr/>
          <a:lstStyle/>
          <a:p>
            <a:pPr marL="285750" indent="-285750">
              <a:spcBef>
                <a:spcPts val="0"/>
              </a:spcBef>
              <a:buFont typeface="Arial" panose="020B0604020202020204" pitchFamily="34" charset="0"/>
              <a:buChar char="•"/>
            </a:pPr>
            <a:r>
              <a:rPr lang="de-DE" dirty="0">
                <a:solidFill>
                  <a:schemeClr val="bg1">
                    <a:lumMod val="75000"/>
                  </a:schemeClr>
                </a:solidFill>
              </a:rPr>
              <a:t>bis 10 zählen können</a:t>
            </a:r>
          </a:p>
          <a:p>
            <a:pPr marL="285750" indent="-285750">
              <a:spcBef>
                <a:spcPts val="0"/>
              </a:spcBef>
              <a:buFont typeface="Arial" panose="020B0604020202020204" pitchFamily="34" charset="0"/>
              <a:buChar char="•"/>
            </a:pPr>
            <a:r>
              <a:rPr lang="de-DE" dirty="0">
                <a:solidFill>
                  <a:schemeClr val="bg1">
                    <a:lumMod val="75000"/>
                  </a:schemeClr>
                </a:solidFill>
              </a:rPr>
              <a:t>Mengen abzählen und vergleichen können</a:t>
            </a:r>
          </a:p>
          <a:p>
            <a:pPr marL="285750" indent="-285750">
              <a:spcBef>
                <a:spcPts val="0"/>
              </a:spcBef>
              <a:buFont typeface="Arial" panose="020B0604020202020204" pitchFamily="34" charset="0"/>
              <a:buChar char="•"/>
            </a:pPr>
            <a:r>
              <a:rPr lang="de-DE" dirty="0"/>
              <a:t>einzelne Zahlen mit den Fingern zeigen können</a:t>
            </a:r>
          </a:p>
          <a:p>
            <a:pPr marL="285750" indent="-285750">
              <a:spcBef>
                <a:spcPts val="0"/>
              </a:spcBef>
              <a:buFont typeface="Arial" panose="020B0604020202020204" pitchFamily="34" charset="0"/>
              <a:buChar char="•"/>
            </a:pPr>
            <a:r>
              <a:rPr lang="de-DE" dirty="0"/>
              <a:t>Zahlen auf einem Würfel oder Zahlen die mit den Fingern gezeigt werden, benennen können </a:t>
            </a:r>
          </a:p>
          <a:p>
            <a:pPr marL="285750" indent="-285750">
              <a:spcBef>
                <a:spcPts val="0"/>
              </a:spcBef>
              <a:buFont typeface="Arial" panose="020B0604020202020204" pitchFamily="34" charset="0"/>
              <a:buChar char="•"/>
            </a:pPr>
            <a:endParaRPr lang="de-DE" dirty="0"/>
          </a:p>
          <a:p>
            <a:pPr marL="285750" indent="-285750">
              <a:spcBef>
                <a:spcPts val="0"/>
              </a:spcBef>
              <a:buFont typeface="Arial" panose="020B0604020202020204" pitchFamily="34" charset="0"/>
              <a:buChar char="•"/>
            </a:pPr>
            <a:endParaRPr lang="de-DE" dirty="0"/>
          </a:p>
          <a:p>
            <a:pPr marL="285750" indent="-285750">
              <a:spcBef>
                <a:spcPts val="0"/>
              </a:spcBef>
              <a:buFont typeface="Arial" panose="020B0604020202020204" pitchFamily="34" charset="0"/>
              <a:buChar char="•"/>
            </a:pPr>
            <a:endParaRPr lang="de-DE" dirty="0"/>
          </a:p>
          <a:p>
            <a:pPr algn="r">
              <a:spcBef>
                <a:spcPts val="0"/>
              </a:spcBef>
            </a:pPr>
            <a:endParaRPr lang="de-DE" sz="1200" b="1" dirty="0"/>
          </a:p>
          <a:p>
            <a:pPr algn="r">
              <a:spcBef>
                <a:spcPts val="0"/>
              </a:spcBef>
            </a:pPr>
            <a:endParaRPr lang="de-DE" sz="1200" b="1" dirty="0"/>
          </a:p>
          <a:p>
            <a:pPr algn="r">
              <a:spcBef>
                <a:spcPts val="0"/>
              </a:spcBef>
            </a:pPr>
            <a:endParaRPr lang="de-DE" sz="1200" b="1" dirty="0"/>
          </a:p>
          <a:p>
            <a:pPr algn="r">
              <a:spcBef>
                <a:spcPts val="0"/>
              </a:spcBef>
            </a:pPr>
            <a:r>
              <a:rPr lang="de-DE" sz="1200" b="1" dirty="0"/>
              <a:t>MSB 2021, S. 81</a:t>
            </a:r>
          </a:p>
        </p:txBody>
      </p:sp>
      <p:sp>
        <p:nvSpPr>
          <p:cNvPr id="5" name="Datumsplatzhalter 4">
            <a:extLst>
              <a:ext uri="{FF2B5EF4-FFF2-40B4-BE49-F238E27FC236}">
                <a16:creationId xmlns:a16="http://schemas.microsoft.com/office/drawing/2014/main" id="{BD01FD72-783E-042F-F9BF-8B76CA9FF429}"/>
              </a:ext>
            </a:extLst>
          </p:cNvPr>
          <p:cNvSpPr>
            <a:spLocks noGrp="1"/>
          </p:cNvSpPr>
          <p:nvPr>
            <p:ph type="dt" sz="half" idx="10"/>
          </p:nvPr>
        </p:nvSpPr>
        <p:spPr/>
        <p:txBody>
          <a:bodyPr/>
          <a:lstStyle/>
          <a:p>
            <a:pPr>
              <a:lnSpc>
                <a:spcPct val="150000"/>
              </a:lnSpc>
            </a:pPr>
            <a:endParaRPr lang="de-DE" dirty="0"/>
          </a:p>
        </p:txBody>
      </p:sp>
      <p:sp>
        <p:nvSpPr>
          <p:cNvPr id="6" name="Foliennummernplatzhalter 5">
            <a:extLst>
              <a:ext uri="{FF2B5EF4-FFF2-40B4-BE49-F238E27FC236}">
                <a16:creationId xmlns:a16="http://schemas.microsoft.com/office/drawing/2014/main" id="{B29C5FD0-8DA7-66B4-4FD6-1051F98DADDD}"/>
              </a:ext>
            </a:extLst>
          </p:cNvPr>
          <p:cNvSpPr>
            <a:spLocks noGrp="1"/>
          </p:cNvSpPr>
          <p:nvPr>
            <p:ph type="sldNum" sz="quarter" idx="12"/>
          </p:nvPr>
        </p:nvSpPr>
        <p:spPr/>
        <p:txBody>
          <a:bodyPr/>
          <a:lstStyle/>
          <a:p>
            <a:fld id="{C3752B7C-18A9-864D-BBCB-54A9F41B5594}" type="slidenum">
              <a:rPr lang="de-DE" smtClean="0"/>
              <a:pPr/>
              <a:t>8</a:t>
            </a:fld>
            <a:endParaRPr lang="de-DE" dirty="0"/>
          </a:p>
        </p:txBody>
      </p:sp>
      <p:sp>
        <p:nvSpPr>
          <p:cNvPr id="7" name="Titel 1">
            <a:extLst>
              <a:ext uri="{FF2B5EF4-FFF2-40B4-BE49-F238E27FC236}">
                <a16:creationId xmlns:a16="http://schemas.microsoft.com/office/drawing/2014/main" id="{20C4D8F0-BC67-8E0E-CC71-C0B472498C74}"/>
              </a:ext>
            </a:extLst>
          </p:cNvPr>
          <p:cNvSpPr>
            <a:spLocks noGrp="1"/>
          </p:cNvSpPr>
          <p:nvPr>
            <p:ph type="title"/>
          </p:nvPr>
        </p:nvSpPr>
        <p:spPr>
          <a:xfrm>
            <a:off x="1096423" y="205454"/>
            <a:ext cx="8047577" cy="766957"/>
          </a:xfrm>
        </p:spPr>
        <p:txBody>
          <a:bodyPr>
            <a:noAutofit/>
          </a:bodyPr>
          <a:lstStyle/>
          <a:p>
            <a:r>
              <a:rPr lang="de-DE" sz="2500" dirty="0"/>
              <a:t>So können Sie Ihr Kind unterstützen</a:t>
            </a:r>
            <a:br>
              <a:rPr lang="de-DE" sz="2500" dirty="0"/>
            </a:br>
            <a:r>
              <a:rPr lang="de-DE" sz="2500" b="0" dirty="0"/>
              <a:t>Mathematik im Alltag vor dem Schulanfang</a:t>
            </a:r>
          </a:p>
        </p:txBody>
      </p:sp>
      <p:grpSp>
        <p:nvGrpSpPr>
          <p:cNvPr id="11" name="Gruppieren 10">
            <a:extLst>
              <a:ext uri="{FF2B5EF4-FFF2-40B4-BE49-F238E27FC236}">
                <a16:creationId xmlns:a16="http://schemas.microsoft.com/office/drawing/2014/main" id="{758F8EDF-ADA8-426E-E648-B938CEADD4DA}"/>
              </a:ext>
            </a:extLst>
          </p:cNvPr>
          <p:cNvGrpSpPr>
            <a:grpSpLocks noChangeAspect="1"/>
          </p:cNvGrpSpPr>
          <p:nvPr/>
        </p:nvGrpSpPr>
        <p:grpSpPr>
          <a:xfrm rot="20919853">
            <a:off x="6868908" y="2106854"/>
            <a:ext cx="1225696" cy="865727"/>
            <a:chOff x="489830" y="2481128"/>
            <a:chExt cx="1869820" cy="1320674"/>
          </a:xfrm>
        </p:grpSpPr>
        <p:pic>
          <p:nvPicPr>
            <p:cNvPr id="12" name="Grafik 11">
              <a:extLst>
                <a:ext uri="{FF2B5EF4-FFF2-40B4-BE49-F238E27FC236}">
                  <a16:creationId xmlns:a16="http://schemas.microsoft.com/office/drawing/2014/main" id="{E70445DC-4879-8A5B-F024-639A466D090B}"/>
                </a:ext>
              </a:extLst>
            </p:cNvPr>
            <p:cNvPicPr>
              <a:picLocks noChangeAspect="1"/>
            </p:cNvPicPr>
            <p:nvPr/>
          </p:nvPicPr>
          <p:blipFill rotWithShape="1">
            <a:blip r:embed="rId3"/>
            <a:srcRect b="43088"/>
            <a:stretch/>
          </p:blipFill>
          <p:spPr>
            <a:xfrm>
              <a:off x="489830" y="2505559"/>
              <a:ext cx="913857" cy="1294181"/>
            </a:xfrm>
            <a:prstGeom prst="rect">
              <a:avLst/>
            </a:prstGeom>
          </p:spPr>
        </p:pic>
        <p:pic>
          <p:nvPicPr>
            <p:cNvPr id="13" name="Grafik 12">
              <a:extLst>
                <a:ext uri="{FF2B5EF4-FFF2-40B4-BE49-F238E27FC236}">
                  <a16:creationId xmlns:a16="http://schemas.microsoft.com/office/drawing/2014/main" id="{97FDB628-5594-53C1-48F3-C2AB59E8B80A}"/>
                </a:ext>
              </a:extLst>
            </p:cNvPr>
            <p:cNvPicPr>
              <a:picLocks noChangeAspect="1"/>
            </p:cNvPicPr>
            <p:nvPr/>
          </p:nvPicPr>
          <p:blipFill rotWithShape="1">
            <a:blip r:embed="rId4"/>
            <a:srcRect b="41923"/>
            <a:stretch/>
          </p:blipFill>
          <p:spPr>
            <a:xfrm>
              <a:off x="1607453" y="2481128"/>
              <a:ext cx="752197" cy="1320674"/>
            </a:xfrm>
            <a:prstGeom prst="rect">
              <a:avLst/>
            </a:prstGeom>
          </p:spPr>
        </p:pic>
      </p:grpSp>
      <p:grpSp>
        <p:nvGrpSpPr>
          <p:cNvPr id="14" name="Gruppieren 13">
            <a:extLst>
              <a:ext uri="{FF2B5EF4-FFF2-40B4-BE49-F238E27FC236}">
                <a16:creationId xmlns:a16="http://schemas.microsoft.com/office/drawing/2014/main" id="{44831775-6E40-44D9-4B98-BCE4C897C3F2}"/>
              </a:ext>
            </a:extLst>
          </p:cNvPr>
          <p:cNvGrpSpPr>
            <a:grpSpLocks noChangeAspect="1"/>
          </p:cNvGrpSpPr>
          <p:nvPr/>
        </p:nvGrpSpPr>
        <p:grpSpPr>
          <a:xfrm>
            <a:off x="7663314" y="3166437"/>
            <a:ext cx="1218715" cy="1128636"/>
            <a:chOff x="216939" y="4448498"/>
            <a:chExt cx="1620105" cy="1500354"/>
          </a:xfrm>
        </p:grpSpPr>
        <p:pic>
          <p:nvPicPr>
            <p:cNvPr id="15" name="Grafik 14">
              <a:extLst>
                <a:ext uri="{FF2B5EF4-FFF2-40B4-BE49-F238E27FC236}">
                  <a16:creationId xmlns:a16="http://schemas.microsoft.com/office/drawing/2014/main" id="{FEDE2BE9-F6AC-2A97-F1B3-0EAEC93D0FF3}"/>
                </a:ext>
              </a:extLst>
            </p:cNvPr>
            <p:cNvPicPr>
              <a:picLocks noChangeAspect="1"/>
            </p:cNvPicPr>
            <p:nvPr/>
          </p:nvPicPr>
          <p:blipFill>
            <a:blip r:embed="rId5"/>
            <a:stretch>
              <a:fillRect/>
            </a:stretch>
          </p:blipFill>
          <p:spPr>
            <a:xfrm>
              <a:off x="776752" y="5188770"/>
              <a:ext cx="752703" cy="760082"/>
            </a:xfrm>
            <a:prstGeom prst="rect">
              <a:avLst/>
            </a:prstGeom>
          </p:spPr>
        </p:pic>
        <p:pic>
          <p:nvPicPr>
            <p:cNvPr id="16" name="Grafik 15">
              <a:extLst>
                <a:ext uri="{FF2B5EF4-FFF2-40B4-BE49-F238E27FC236}">
                  <a16:creationId xmlns:a16="http://schemas.microsoft.com/office/drawing/2014/main" id="{38D1E614-5CAF-8271-AFAB-85B8403110C0}"/>
                </a:ext>
              </a:extLst>
            </p:cNvPr>
            <p:cNvPicPr>
              <a:picLocks noChangeAspect="1"/>
            </p:cNvPicPr>
            <p:nvPr/>
          </p:nvPicPr>
          <p:blipFill>
            <a:blip r:embed="rId6"/>
            <a:stretch>
              <a:fillRect/>
            </a:stretch>
          </p:blipFill>
          <p:spPr>
            <a:xfrm>
              <a:off x="216939" y="4627729"/>
              <a:ext cx="752703" cy="764588"/>
            </a:xfrm>
            <a:prstGeom prst="rect">
              <a:avLst/>
            </a:prstGeom>
          </p:spPr>
        </p:pic>
        <p:pic>
          <p:nvPicPr>
            <p:cNvPr id="17" name="Grafik 16">
              <a:extLst>
                <a:ext uri="{FF2B5EF4-FFF2-40B4-BE49-F238E27FC236}">
                  <a16:creationId xmlns:a16="http://schemas.microsoft.com/office/drawing/2014/main" id="{99821F4E-367D-E0E6-6EFC-F0753986B529}"/>
                </a:ext>
              </a:extLst>
            </p:cNvPr>
            <p:cNvPicPr>
              <a:picLocks noChangeAspect="1"/>
            </p:cNvPicPr>
            <p:nvPr/>
          </p:nvPicPr>
          <p:blipFill>
            <a:blip r:embed="rId7"/>
            <a:stretch>
              <a:fillRect/>
            </a:stretch>
          </p:blipFill>
          <p:spPr>
            <a:xfrm>
              <a:off x="1061723" y="4448498"/>
              <a:ext cx="775321" cy="787562"/>
            </a:xfrm>
            <a:prstGeom prst="rect">
              <a:avLst/>
            </a:prstGeom>
          </p:spPr>
        </p:pic>
      </p:grpSp>
    </p:spTree>
    <p:extLst>
      <p:ext uri="{BB962C8B-B14F-4D97-AF65-F5344CB8AC3E}">
        <p14:creationId xmlns:p14="http://schemas.microsoft.com/office/powerpoint/2010/main" val="265916741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oliennummernplatzhalter 5">
            <a:extLst>
              <a:ext uri="{FF2B5EF4-FFF2-40B4-BE49-F238E27FC236}">
                <a16:creationId xmlns:a16="http://schemas.microsoft.com/office/drawing/2014/main" id="{BC11EFDF-5B42-B640-A119-270129A77277}"/>
              </a:ext>
            </a:extLst>
          </p:cNvPr>
          <p:cNvSpPr>
            <a:spLocks noGrp="1"/>
          </p:cNvSpPr>
          <p:nvPr>
            <p:ph type="sldNum" sz="quarter" idx="12"/>
          </p:nvPr>
        </p:nvSpPr>
        <p:spPr/>
        <p:txBody>
          <a:bodyPr/>
          <a:lstStyle/>
          <a:p>
            <a:fld id="{C3752B7C-18A9-864D-BBCB-54A9F41B5594}" type="slidenum">
              <a:rPr lang="de-DE" smtClean="0"/>
              <a:pPr/>
              <a:t>9</a:t>
            </a:fld>
            <a:endParaRPr lang="de-DE" dirty="0"/>
          </a:p>
        </p:txBody>
      </p:sp>
      <p:grpSp>
        <p:nvGrpSpPr>
          <p:cNvPr id="19" name="Gruppieren 18">
            <a:extLst>
              <a:ext uri="{FF2B5EF4-FFF2-40B4-BE49-F238E27FC236}">
                <a16:creationId xmlns:a16="http://schemas.microsoft.com/office/drawing/2014/main" id="{BCB2BAFE-E3CE-694C-E46F-9AFB27B56775}"/>
              </a:ext>
            </a:extLst>
          </p:cNvPr>
          <p:cNvGrpSpPr/>
          <p:nvPr/>
        </p:nvGrpSpPr>
        <p:grpSpPr>
          <a:xfrm>
            <a:off x="3054148" y="2662043"/>
            <a:ext cx="2880000" cy="2057574"/>
            <a:chOff x="3054148" y="2662043"/>
            <a:chExt cx="2880000" cy="2057574"/>
          </a:xfrm>
        </p:grpSpPr>
        <p:sp>
          <p:nvSpPr>
            <p:cNvPr id="11" name="Abgerundete rechteckige Legende 10">
              <a:extLst>
                <a:ext uri="{FF2B5EF4-FFF2-40B4-BE49-F238E27FC236}">
                  <a16:creationId xmlns:a16="http://schemas.microsoft.com/office/drawing/2014/main" id="{8A1C498E-EBBA-F405-CEC1-9808EE2A6280}"/>
                </a:ext>
              </a:extLst>
            </p:cNvPr>
            <p:cNvSpPr/>
            <p:nvPr/>
          </p:nvSpPr>
          <p:spPr>
            <a:xfrm>
              <a:off x="3054148" y="2662043"/>
              <a:ext cx="2880000" cy="766957"/>
            </a:xfrm>
            <a:prstGeom prst="wedgeRoundRectCallout">
              <a:avLst>
                <a:gd name="adj1" fmla="val -3536"/>
                <a:gd name="adj2" fmla="val 8583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Wie kann ich mein Kind unterstützen?</a:t>
              </a:r>
            </a:p>
          </p:txBody>
        </p:sp>
        <p:pic>
          <p:nvPicPr>
            <p:cNvPr id="5" name="Grafik 4">
              <a:extLst>
                <a:ext uri="{FF2B5EF4-FFF2-40B4-BE49-F238E27FC236}">
                  <a16:creationId xmlns:a16="http://schemas.microsoft.com/office/drawing/2014/main" id="{404BEE78-030D-21DA-D6ED-A52D090AB0AF}"/>
                </a:ext>
              </a:extLst>
            </p:cNvPr>
            <p:cNvPicPr>
              <a:picLocks noChangeAspect="1"/>
            </p:cNvPicPr>
            <p:nvPr/>
          </p:nvPicPr>
          <p:blipFill rotWithShape="1">
            <a:blip r:embed="rId3"/>
            <a:srcRect b="54087"/>
            <a:stretch/>
          </p:blipFill>
          <p:spPr>
            <a:xfrm>
              <a:off x="4517731" y="3550038"/>
              <a:ext cx="1003512" cy="1169579"/>
            </a:xfrm>
            <a:prstGeom prst="rect">
              <a:avLst/>
            </a:prstGeom>
          </p:spPr>
        </p:pic>
      </p:grpSp>
      <p:grpSp>
        <p:nvGrpSpPr>
          <p:cNvPr id="20" name="Gruppieren 19">
            <a:extLst>
              <a:ext uri="{FF2B5EF4-FFF2-40B4-BE49-F238E27FC236}">
                <a16:creationId xmlns:a16="http://schemas.microsoft.com/office/drawing/2014/main" id="{6D9CAA8C-A330-77B9-C532-2A522368B1BD}"/>
              </a:ext>
            </a:extLst>
          </p:cNvPr>
          <p:cNvGrpSpPr/>
          <p:nvPr/>
        </p:nvGrpSpPr>
        <p:grpSpPr>
          <a:xfrm>
            <a:off x="5975434" y="1208288"/>
            <a:ext cx="2880000" cy="2398479"/>
            <a:chOff x="5975434" y="1208288"/>
            <a:chExt cx="2880000" cy="2398479"/>
          </a:xfrm>
        </p:grpSpPr>
        <p:pic>
          <p:nvPicPr>
            <p:cNvPr id="3" name="Grafik 2">
              <a:extLst>
                <a:ext uri="{FF2B5EF4-FFF2-40B4-BE49-F238E27FC236}">
                  <a16:creationId xmlns:a16="http://schemas.microsoft.com/office/drawing/2014/main" id="{7A1B0F41-BB24-598B-D716-8F88BDEB2A8B}"/>
                </a:ext>
              </a:extLst>
            </p:cNvPr>
            <p:cNvPicPr>
              <a:picLocks noChangeAspect="1"/>
            </p:cNvPicPr>
            <p:nvPr/>
          </p:nvPicPr>
          <p:blipFill rotWithShape="1">
            <a:blip r:embed="rId4"/>
            <a:srcRect b="52000"/>
            <a:stretch/>
          </p:blipFill>
          <p:spPr>
            <a:xfrm>
              <a:off x="6484575" y="2459765"/>
              <a:ext cx="1102149" cy="1147002"/>
            </a:xfrm>
            <a:prstGeom prst="rect">
              <a:avLst/>
            </a:prstGeom>
          </p:spPr>
        </p:pic>
        <p:sp>
          <p:nvSpPr>
            <p:cNvPr id="8" name="Abgerundete rechteckige Legende 7">
              <a:extLst>
                <a:ext uri="{FF2B5EF4-FFF2-40B4-BE49-F238E27FC236}">
                  <a16:creationId xmlns:a16="http://schemas.microsoft.com/office/drawing/2014/main" id="{DD5AB42C-69D7-F3F5-93A5-CB90539A3C0F}"/>
                </a:ext>
              </a:extLst>
            </p:cNvPr>
            <p:cNvSpPr/>
            <p:nvPr/>
          </p:nvSpPr>
          <p:spPr>
            <a:xfrm>
              <a:off x="5975434" y="1208288"/>
              <a:ext cx="2880000" cy="1147003"/>
            </a:xfrm>
            <a:prstGeom prst="wedgeRoundRectCallout">
              <a:avLst>
                <a:gd name="adj1" fmla="val 1785"/>
                <a:gd name="adj2" fmla="val 6819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Ich weiß nicht, was auf mein Kind und uns als Familie nach der Einschulung zukommen wird.</a:t>
              </a:r>
            </a:p>
          </p:txBody>
        </p:sp>
      </p:grpSp>
      <p:grpSp>
        <p:nvGrpSpPr>
          <p:cNvPr id="21" name="Gruppieren 20">
            <a:extLst>
              <a:ext uri="{FF2B5EF4-FFF2-40B4-BE49-F238E27FC236}">
                <a16:creationId xmlns:a16="http://schemas.microsoft.com/office/drawing/2014/main" id="{AD6675EB-25AC-43EC-3B97-5CB9A1298645}"/>
              </a:ext>
            </a:extLst>
          </p:cNvPr>
          <p:cNvGrpSpPr/>
          <p:nvPr/>
        </p:nvGrpSpPr>
        <p:grpSpPr>
          <a:xfrm>
            <a:off x="5975434" y="3865180"/>
            <a:ext cx="2880000" cy="2304025"/>
            <a:chOff x="5975434" y="3865180"/>
            <a:chExt cx="2880000" cy="2304025"/>
          </a:xfrm>
        </p:grpSpPr>
        <p:pic>
          <p:nvPicPr>
            <p:cNvPr id="10" name="Grafik 9">
              <a:extLst>
                <a:ext uri="{FF2B5EF4-FFF2-40B4-BE49-F238E27FC236}">
                  <a16:creationId xmlns:a16="http://schemas.microsoft.com/office/drawing/2014/main" id="{D0174777-B813-3214-DFCC-586CAE874739}"/>
                </a:ext>
              </a:extLst>
            </p:cNvPr>
            <p:cNvPicPr>
              <a:picLocks noChangeAspect="1"/>
            </p:cNvPicPr>
            <p:nvPr/>
          </p:nvPicPr>
          <p:blipFill rotWithShape="1">
            <a:blip r:embed="rId5"/>
            <a:srcRect t="348" b="59626"/>
            <a:stretch/>
          </p:blipFill>
          <p:spPr>
            <a:xfrm>
              <a:off x="5975434" y="4940991"/>
              <a:ext cx="2170226" cy="1228214"/>
            </a:xfrm>
            <a:prstGeom prst="rect">
              <a:avLst/>
            </a:prstGeom>
          </p:spPr>
        </p:pic>
        <p:sp>
          <p:nvSpPr>
            <p:cNvPr id="13" name="Abgerundete rechteckige Legende 12">
              <a:extLst>
                <a:ext uri="{FF2B5EF4-FFF2-40B4-BE49-F238E27FC236}">
                  <a16:creationId xmlns:a16="http://schemas.microsoft.com/office/drawing/2014/main" id="{337934F0-EC82-7958-0953-B89042865E26}"/>
                </a:ext>
              </a:extLst>
            </p:cNvPr>
            <p:cNvSpPr/>
            <p:nvPr/>
          </p:nvSpPr>
          <p:spPr>
            <a:xfrm>
              <a:off x="5975434" y="3865180"/>
              <a:ext cx="2880000" cy="1016136"/>
            </a:xfrm>
            <a:prstGeom prst="wedgeRoundRectCallout">
              <a:avLst>
                <a:gd name="adj1" fmla="val 5718"/>
                <a:gd name="adj2" fmla="val 81222"/>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Bis mein Kind in die Schule kommt, soll es nur spielen und Kind sein!</a:t>
              </a:r>
            </a:p>
          </p:txBody>
        </p:sp>
      </p:grpSp>
      <p:grpSp>
        <p:nvGrpSpPr>
          <p:cNvPr id="22" name="Gruppieren 21">
            <a:extLst>
              <a:ext uri="{FF2B5EF4-FFF2-40B4-BE49-F238E27FC236}">
                <a16:creationId xmlns:a16="http://schemas.microsoft.com/office/drawing/2014/main" id="{A208B24C-4D34-6CEF-03F6-18AB561022A5}"/>
              </a:ext>
            </a:extLst>
          </p:cNvPr>
          <p:cNvGrpSpPr/>
          <p:nvPr/>
        </p:nvGrpSpPr>
        <p:grpSpPr>
          <a:xfrm>
            <a:off x="288568" y="3606767"/>
            <a:ext cx="2880000" cy="2507603"/>
            <a:chOff x="288568" y="3606767"/>
            <a:chExt cx="2880000" cy="2507603"/>
          </a:xfrm>
        </p:grpSpPr>
        <p:sp>
          <p:nvSpPr>
            <p:cNvPr id="16" name="Abgerundete rechteckige Legende 15">
              <a:extLst>
                <a:ext uri="{FF2B5EF4-FFF2-40B4-BE49-F238E27FC236}">
                  <a16:creationId xmlns:a16="http://schemas.microsoft.com/office/drawing/2014/main" id="{62A4038E-20FD-3CB5-FC30-EE123C9346AF}"/>
                </a:ext>
              </a:extLst>
            </p:cNvPr>
            <p:cNvSpPr/>
            <p:nvPr/>
          </p:nvSpPr>
          <p:spPr>
            <a:xfrm>
              <a:off x="288568" y="3606767"/>
              <a:ext cx="2880000" cy="1283904"/>
            </a:xfrm>
            <a:prstGeom prst="wedgeRoundRectCallout">
              <a:avLst>
                <a:gd name="adj1" fmla="val -4514"/>
                <a:gd name="adj2" fmla="val 64978"/>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Ich habe keine Zeit, neben Arbeit und Familie, um mit meinem Kind schon vor der Schule zu üben.</a:t>
              </a:r>
            </a:p>
          </p:txBody>
        </p:sp>
        <p:pic>
          <p:nvPicPr>
            <p:cNvPr id="18" name="Grafik 17">
              <a:extLst>
                <a:ext uri="{FF2B5EF4-FFF2-40B4-BE49-F238E27FC236}">
                  <a16:creationId xmlns:a16="http://schemas.microsoft.com/office/drawing/2014/main" id="{7E368A56-AB43-E53A-8D52-66FEAB9D8E05}"/>
                </a:ext>
              </a:extLst>
            </p:cNvPr>
            <p:cNvPicPr>
              <a:picLocks noChangeAspect="1"/>
            </p:cNvPicPr>
            <p:nvPr/>
          </p:nvPicPr>
          <p:blipFill rotWithShape="1">
            <a:blip r:embed="rId6"/>
            <a:srcRect b="51157"/>
            <a:stretch/>
          </p:blipFill>
          <p:spPr>
            <a:xfrm>
              <a:off x="1513733" y="4975627"/>
              <a:ext cx="1116824" cy="1138743"/>
            </a:xfrm>
            <a:prstGeom prst="rect">
              <a:avLst/>
            </a:prstGeom>
          </p:spPr>
        </p:pic>
      </p:grpSp>
      <p:grpSp>
        <p:nvGrpSpPr>
          <p:cNvPr id="17" name="Gruppieren 16">
            <a:extLst>
              <a:ext uri="{FF2B5EF4-FFF2-40B4-BE49-F238E27FC236}">
                <a16:creationId xmlns:a16="http://schemas.microsoft.com/office/drawing/2014/main" id="{E91C81DA-F3A8-2C6F-65AE-6EEBD0A215AF}"/>
              </a:ext>
            </a:extLst>
          </p:cNvPr>
          <p:cNvGrpSpPr/>
          <p:nvPr/>
        </p:nvGrpSpPr>
        <p:grpSpPr>
          <a:xfrm>
            <a:off x="225043" y="1202957"/>
            <a:ext cx="2880000" cy="2218689"/>
            <a:chOff x="225043" y="1202957"/>
            <a:chExt cx="2880000" cy="2218689"/>
          </a:xfrm>
        </p:grpSpPr>
        <p:sp>
          <p:nvSpPr>
            <p:cNvPr id="2" name="Abgerundete rechteckige Legende 1">
              <a:extLst>
                <a:ext uri="{FF2B5EF4-FFF2-40B4-BE49-F238E27FC236}">
                  <a16:creationId xmlns:a16="http://schemas.microsoft.com/office/drawing/2014/main" id="{643C20C1-76A3-DC3B-672E-ECB4B5451EB3}"/>
                </a:ext>
              </a:extLst>
            </p:cNvPr>
            <p:cNvSpPr/>
            <p:nvPr/>
          </p:nvSpPr>
          <p:spPr>
            <a:xfrm>
              <a:off x="225043" y="1202957"/>
              <a:ext cx="2880000" cy="943115"/>
            </a:xfrm>
            <a:prstGeom prst="wedgeRoundRectCallout">
              <a:avLst>
                <a:gd name="adj1" fmla="val -6082"/>
                <a:gd name="adj2" fmla="val 75383"/>
                <a:gd name="adj3" fmla="val 16667"/>
              </a:avLst>
            </a:prstGeom>
            <a:ln>
              <a:solidFill>
                <a:schemeClr val="bg1">
                  <a:lumMod val="50000"/>
                </a:schemeClr>
              </a:solidFill>
            </a:ln>
          </p:spPr>
          <p:style>
            <a:lnRef idx="2">
              <a:schemeClr val="dk1"/>
            </a:lnRef>
            <a:fillRef idx="1">
              <a:schemeClr val="lt1"/>
            </a:fillRef>
            <a:effectRef idx="0">
              <a:schemeClr val="dk1"/>
            </a:effectRef>
            <a:fontRef idx="minor">
              <a:schemeClr val="dk1"/>
            </a:fontRef>
          </p:style>
          <p:txBody>
            <a:bodyPr rtlCol="0" anchor="ctr"/>
            <a:lstStyle/>
            <a:p>
              <a:pPr algn="ctr"/>
              <a:r>
                <a:rPr lang="de-DE" sz="1600" dirty="0"/>
                <a:t>Was muss mein Kind in der Schule alles können?</a:t>
              </a:r>
            </a:p>
          </p:txBody>
        </p:sp>
        <p:pic>
          <p:nvPicPr>
            <p:cNvPr id="4" name="Grafik 3">
              <a:extLst>
                <a:ext uri="{FF2B5EF4-FFF2-40B4-BE49-F238E27FC236}">
                  <a16:creationId xmlns:a16="http://schemas.microsoft.com/office/drawing/2014/main" id="{06E99502-CBBD-D8D8-1AF4-6855BBA2E412}"/>
                </a:ext>
              </a:extLst>
            </p:cNvPr>
            <p:cNvPicPr>
              <a:picLocks noChangeAspect="1"/>
            </p:cNvPicPr>
            <p:nvPr/>
          </p:nvPicPr>
          <p:blipFill rotWithShape="1">
            <a:blip r:embed="rId7"/>
            <a:srcRect t="-2921" b="53452"/>
            <a:stretch/>
          </p:blipFill>
          <p:spPr>
            <a:xfrm>
              <a:off x="1617121" y="2223409"/>
              <a:ext cx="1042305" cy="1198237"/>
            </a:xfrm>
            <a:prstGeom prst="rect">
              <a:avLst/>
            </a:prstGeom>
          </p:spPr>
        </p:pic>
      </p:grpSp>
      <p:sp>
        <p:nvSpPr>
          <p:cNvPr id="15" name="Titel 1">
            <a:extLst>
              <a:ext uri="{FF2B5EF4-FFF2-40B4-BE49-F238E27FC236}">
                <a16:creationId xmlns:a16="http://schemas.microsoft.com/office/drawing/2014/main" id="{D2FAE9ED-2D75-A972-0016-D07F474B253E}"/>
              </a:ext>
            </a:extLst>
          </p:cNvPr>
          <p:cNvSpPr>
            <a:spLocks noGrp="1"/>
          </p:cNvSpPr>
          <p:nvPr>
            <p:ph type="title"/>
          </p:nvPr>
        </p:nvSpPr>
        <p:spPr>
          <a:xfrm>
            <a:off x="1096423" y="382774"/>
            <a:ext cx="7851634" cy="603704"/>
          </a:xfrm>
        </p:spPr>
        <p:txBody>
          <a:bodyPr>
            <a:noAutofit/>
          </a:bodyPr>
          <a:lstStyle/>
          <a:p>
            <a:r>
              <a:rPr lang="de-DE" sz="2500" dirty="0"/>
              <a:t>Gedanken, Fragen und Sorgen</a:t>
            </a:r>
            <a:endParaRPr lang="de-DE" sz="2500" b="0" dirty="0"/>
          </a:p>
        </p:txBody>
      </p:sp>
    </p:spTree>
    <p:extLst>
      <p:ext uri="{BB962C8B-B14F-4D97-AF65-F5344CB8AC3E}">
        <p14:creationId xmlns:p14="http://schemas.microsoft.com/office/powerpoint/2010/main" val="7293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3395</Words>
  <Application>Microsoft Macintosh PowerPoint</Application>
  <PresentationFormat>Bildschirmpräsentation (4:3)</PresentationFormat>
  <Paragraphs>354</Paragraphs>
  <Slides>40</Slides>
  <Notes>35</Notes>
  <HiddenSlides>11</HiddenSlides>
  <MMClips>4</MMClips>
  <ScaleCrop>false</ScaleCrop>
  <HeadingPairs>
    <vt:vector size="6" baseType="variant">
      <vt:variant>
        <vt:lpstr>Verwendete Schriftarten</vt:lpstr>
      </vt:variant>
      <vt:variant>
        <vt:i4>4</vt:i4>
      </vt:variant>
      <vt:variant>
        <vt:lpstr>Design</vt:lpstr>
      </vt:variant>
      <vt:variant>
        <vt:i4>1</vt:i4>
      </vt:variant>
      <vt:variant>
        <vt:lpstr>Folientitel</vt:lpstr>
      </vt:variant>
      <vt:variant>
        <vt:i4>40</vt:i4>
      </vt:variant>
    </vt:vector>
  </HeadingPairs>
  <TitlesOfParts>
    <vt:vector size="45" baseType="lpstr">
      <vt:lpstr>Arial</vt:lpstr>
      <vt:lpstr>Calibri</vt:lpstr>
      <vt:lpstr>Open Sans</vt:lpstr>
      <vt:lpstr>Roboto</vt:lpstr>
      <vt:lpstr>Office</vt:lpstr>
      <vt:lpstr>Austausch mit Eltern und Erziehungsberechtigten Übergang KiTa - Grundschule </vt:lpstr>
      <vt:lpstr>PowerPoint-Präsentation</vt:lpstr>
      <vt:lpstr>Gliederung</vt:lpstr>
      <vt:lpstr>Hintergrund </vt:lpstr>
      <vt:lpstr>Gliederung</vt:lpstr>
      <vt:lpstr>Mathematik im Übergang </vt:lpstr>
      <vt:lpstr>So können Sie Ihr Kind unterstützen Mathematik im Alltag vor dem Schulanfang</vt:lpstr>
      <vt:lpstr>So können Sie Ihr Kind unterstützen Mathematik im Alltag vor dem Schulanfang</vt:lpstr>
      <vt:lpstr>Gedanken, Fragen und Sorgen</vt:lpstr>
      <vt:lpstr>Gliederung</vt:lpstr>
      <vt:lpstr>PowerPoint-Präsentation</vt:lpstr>
      <vt:lpstr>PowerPoint-Präsentation</vt:lpstr>
      <vt:lpstr>PowerPoint-Präsentation</vt:lpstr>
      <vt:lpstr>Flyer Mathematik im Alltag</vt:lpstr>
      <vt:lpstr>Flyer Mathematik im Alltag</vt:lpstr>
      <vt:lpstr>Flyer Mathematik im Alltag</vt:lpstr>
      <vt:lpstr>So können Sie Ihr Kind unterstützen Mathematik im Alltag</vt:lpstr>
      <vt:lpstr>PowerPoint-Präsentation</vt:lpstr>
      <vt:lpstr>So können Sie Ihr Kind unterstützen Mathematik im Alltag</vt:lpstr>
      <vt:lpstr>So können Sie Ihr Kind unterstützen Mathematik im Alltag</vt:lpstr>
      <vt:lpstr>PowerPoint-Präsentation</vt:lpstr>
      <vt:lpstr>Flyer Mathematik im Alltag</vt:lpstr>
      <vt:lpstr>Flyer Mathematik im Alltag</vt:lpstr>
      <vt:lpstr>Flyer Mathematik im Alltag</vt:lpstr>
      <vt:lpstr>PowerPoint-Präsentation</vt:lpstr>
      <vt:lpstr>So können Sie ihr Kind unterstützen Mathematik im Alltag</vt:lpstr>
      <vt:lpstr>So können Sie ihr Kind unterstützen Mathematik im Alltag</vt:lpstr>
      <vt:lpstr>So können Sie ihr Kind unterstützen Mathematik im Alltag</vt:lpstr>
      <vt:lpstr>PowerPoint-Präsentation</vt:lpstr>
      <vt:lpstr>So können Sie Ihr Kind unterstützen Mathematik im Alltag</vt:lpstr>
      <vt:lpstr>So können Sie Ihr Kind unterstützen Mathematik im Alltag</vt:lpstr>
      <vt:lpstr>PowerPoint-Präsentation</vt:lpstr>
      <vt:lpstr>So können Sie Ihr Kind unterstützen Mathematik im Alltag</vt:lpstr>
      <vt:lpstr>So können Sie Ihr Kind unterstützen Mathematik im Alltag</vt:lpstr>
      <vt:lpstr>PowerPoint-Präsentation</vt:lpstr>
      <vt:lpstr>Gliederung</vt:lpstr>
      <vt:lpstr>Gedanken, Fragen und Sorgen</vt:lpstr>
      <vt:lpstr>PowerPoint-Präsentation</vt:lpstr>
      <vt:lpstr>PowerPoint-Präsentation</vt:lpstr>
      <vt:lpstr>PowerPoint-Präsentation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Entdecken, Beschreiben, Begründen</dc:title>
  <dc:creator>Karoline Mosen</dc:creator>
  <cp:lastModifiedBy>Pia Haeger</cp:lastModifiedBy>
  <cp:revision>210</cp:revision>
  <dcterms:created xsi:type="dcterms:W3CDTF">2021-10-04T08:50:15Z</dcterms:created>
  <dcterms:modified xsi:type="dcterms:W3CDTF">2024-06-21T11:32:09Z</dcterms:modified>
</cp:coreProperties>
</file>