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1"/>
  </p:sldMasterIdLst>
  <p:notesMasterIdLst>
    <p:notesMasterId r:id="rId42"/>
  </p:notesMasterIdLst>
  <p:handoutMasterIdLst>
    <p:handoutMasterId r:id="rId43"/>
  </p:handoutMasterIdLst>
  <p:sldIdLst>
    <p:sldId id="307" r:id="rId2"/>
    <p:sldId id="484" r:id="rId3"/>
    <p:sldId id="433" r:id="rId4"/>
    <p:sldId id="449" r:id="rId5"/>
    <p:sldId id="450" r:id="rId6"/>
    <p:sldId id="419" r:id="rId7"/>
    <p:sldId id="445" r:id="rId8"/>
    <p:sldId id="446" r:id="rId9"/>
    <p:sldId id="309" r:id="rId10"/>
    <p:sldId id="451" r:id="rId11"/>
    <p:sldId id="468" r:id="rId12"/>
    <p:sldId id="469" r:id="rId13"/>
    <p:sldId id="444" r:id="rId14"/>
    <p:sldId id="452" r:id="rId15"/>
    <p:sldId id="454" r:id="rId16"/>
    <p:sldId id="456" r:id="rId17"/>
    <p:sldId id="405" r:id="rId18"/>
    <p:sldId id="474" r:id="rId19"/>
    <p:sldId id="458" r:id="rId20"/>
    <p:sldId id="459" r:id="rId21"/>
    <p:sldId id="472" r:id="rId22"/>
    <p:sldId id="460" r:id="rId23"/>
    <p:sldId id="461" r:id="rId24"/>
    <p:sldId id="462" r:id="rId25"/>
    <p:sldId id="477" r:id="rId26"/>
    <p:sldId id="463" r:id="rId27"/>
    <p:sldId id="464" r:id="rId28"/>
    <p:sldId id="465" r:id="rId29"/>
    <p:sldId id="481" r:id="rId30"/>
    <p:sldId id="478" r:id="rId31"/>
    <p:sldId id="476" r:id="rId32"/>
    <p:sldId id="482" r:id="rId33"/>
    <p:sldId id="479" r:id="rId34"/>
    <p:sldId id="480" r:id="rId35"/>
    <p:sldId id="483" r:id="rId36"/>
    <p:sldId id="466" r:id="rId37"/>
    <p:sldId id="467" r:id="rId38"/>
    <p:sldId id="441" r:id="rId39"/>
    <p:sldId id="442" r:id="rId40"/>
    <p:sldId id="31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Giesen" initials="AG" lastIdx="64" clrIdx="0">
    <p:extLst>
      <p:ext uri="{19B8F6BF-5375-455C-9EA6-DF929625EA0E}">
        <p15:presenceInfo xmlns:p15="http://schemas.microsoft.com/office/powerpoint/2012/main" userId="Antonia Giesen" providerId="None"/>
      </p:ext>
    </p:extLst>
  </p:cmAuthor>
  <p:cmAuthor id="2" name="Microsoft Office User" initials="MOU" lastIdx="70" clrIdx="1">
    <p:extLst>
      <p:ext uri="{19B8F6BF-5375-455C-9EA6-DF929625EA0E}">
        <p15:presenceInfo xmlns:p15="http://schemas.microsoft.com/office/powerpoint/2012/main" userId="Microsoft Office User" providerId="None"/>
      </p:ext>
    </p:extLst>
  </p:cmAuthor>
  <p:cmAuthor id="3" name="Pia Haeger" initials="PH" lastIdx="184" clrIdx="2">
    <p:extLst>
      <p:ext uri="{19B8F6BF-5375-455C-9EA6-DF929625EA0E}">
        <p15:presenceInfo xmlns:p15="http://schemas.microsoft.com/office/powerpoint/2012/main" userId="Pia Haeger" providerId="None"/>
      </p:ext>
    </p:extLst>
  </p:cmAuthor>
  <p:cmAuthor id="4" name="Joscha Bertram" initials="JB" lastIdx="11" clrIdx="3">
    <p:extLst>
      <p:ext uri="{19B8F6BF-5375-455C-9EA6-DF929625EA0E}">
        <p15:presenceInfo xmlns:p15="http://schemas.microsoft.com/office/powerpoint/2012/main" userId="Joscha Bertr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327D87"/>
    <a:srgbClr val="E1ECF7"/>
    <a:srgbClr val="CEE0E2"/>
    <a:srgbClr val="89C3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6563"/>
  </p:normalViewPr>
  <p:slideViewPr>
    <p:cSldViewPr snapToGrid="0" snapToObjects="1">
      <p:cViewPr varScale="1">
        <p:scale>
          <a:sx n="78" d="100"/>
          <a:sy n="78" d="100"/>
        </p:scale>
        <p:origin x="656" y="184"/>
      </p:cViewPr>
      <p:guideLst>
        <p:guide orient="horz" pos="2160"/>
        <p:guide pos="384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02.05.25</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02.05.25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kas.dzlm.de/no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Diese Präsentation ist für den Einsatz an einem ersten Informationsabend für Eltern und Erziehungsberechtigte gedacht, um diesen zu zeigen, wie sie ihr Kind in Bezug auf das Mathematiklernen im Übergang von der KiTa in die Grundschule im Hinblick auf den Aufbau früher mathematischer Kompetenzen unterstützen können. </a:t>
            </a:r>
          </a:p>
          <a:p>
            <a:r>
              <a:rPr lang="de-DE" dirty="0"/>
              <a:t>Die Informationen können unter Umständen auch für Mitarbeitende einer KiTa oder im offenen Ganztag interessant sein, da viele der im Folgenden vorgestellten Situationen auch im KiTa- oder Schulalltag zu finden sind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41042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327D87"/>
              </a:solidFill>
              <a:effectLst/>
              <a:latin typeface="Open Sans" panose="020B0606030504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327D87"/>
                </a:solidFill>
                <a:effectLst/>
                <a:latin typeface="Open Sans" panose="020B0606030504020204" pitchFamily="34" charset="0"/>
              </a:rPr>
              <a:t>Diese Seite richtet sich an Sie als Lehrkräfte. Im Materialordner der Seite finden Sie Links zu Seiten, die sich auch direkt an die Eltern/Erziehungsberechtigten und Kinder richten, sowie Materialien, wie Flyer oder Ratgeber, die sich direkt an Eltern und Erziehungsberechtigte richten.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327D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327D87"/>
                </a:solidFill>
                <a:effectLst/>
                <a:latin typeface="Open Sans" panose="020B0606030504020204" pitchFamily="34" charset="0"/>
              </a:rPr>
              <a:t>Sie finden die Seite unter: https://pikas.dzlm.de/</a:t>
            </a:r>
            <a:r>
              <a:rPr lang="de-DE" b="0" i="0" u="none" strike="noStrike" dirty="0" err="1">
                <a:solidFill>
                  <a:srgbClr val="327D87"/>
                </a:solidFill>
                <a:effectLst/>
                <a:latin typeface="Open Sans" panose="020B0606030504020204" pitchFamily="34" charset="0"/>
              </a:rPr>
              <a:t>node</a:t>
            </a:r>
            <a:r>
              <a:rPr lang="de-DE" b="0" i="0" u="none" strike="noStrike" dirty="0">
                <a:solidFill>
                  <a:srgbClr val="327D87"/>
                </a:solidFill>
                <a:effectLst/>
                <a:latin typeface="Open Sans" panose="020B0606030504020204" pitchFamily="34" charset="0"/>
              </a:rPr>
              <a:t>/2588 </a:t>
            </a:r>
            <a:endParaRPr lang="de-DE" u="non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05984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Auf der Seite finden Sie:</a:t>
            </a:r>
          </a:p>
          <a:p>
            <a:pPr marL="171450" indent="-171450">
              <a:buFont typeface="Arial" panose="020B0604020202020204" pitchFamily="34" charset="0"/>
              <a:buChar char="•"/>
            </a:pPr>
            <a:r>
              <a:rPr lang="de-DE" dirty="0"/>
              <a:t>Diese Präsentation für einen Infoabend für Eltern und Erziehungsberechtigte</a:t>
            </a:r>
          </a:p>
          <a:p>
            <a:pPr marL="171450" indent="-171450">
              <a:buFont typeface="Arial" panose="020B0604020202020204" pitchFamily="34" charset="0"/>
              <a:buChar char="•"/>
            </a:pPr>
            <a:r>
              <a:rPr lang="de-DE" dirty="0"/>
              <a:t>Einen Flyer zum Thema “Mathematik im Alltag entdecken“, der beispielsweise an einem Infoabend verteilt werden kann und QR-Codes zu den interaktiven Wimmelbildern für Eltern/Erziehungsberechtigte und Kinder enthält</a:t>
            </a:r>
          </a:p>
          <a:p>
            <a:pPr marL="171450" indent="-171450">
              <a:buFont typeface="Arial" panose="020B0604020202020204" pitchFamily="34" charset="0"/>
              <a:buChar char="•"/>
            </a:pPr>
            <a:r>
              <a:rPr lang="de-DE" dirty="0"/>
              <a:t>Elternratgeber „Mathematik ein Kinderspiel“</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Einzelne Materialien werden im Folgenden konkreter vorgestellt.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206081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werden die Materialien zum Entdecken von Mathematik im Alltag für Eltern und Erziehungsberechtigte näher in den Blick genommen.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Dieser Flyer enthält QR-Codes zu interaktiven Wimmelbildern, die im Folgenden näher vorgestellt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abgedruckte Wimmelbild kann von Eltern/Erziehungsberechtigten und Kindern zudem genutzt werden, um auch dort Mathematik im Alltag zu entdecken. Beispielweise, um verschiedene Dinge zu zählen, Mengen oder die Größe von Gegenständen zu vergleichen oder Formen/Körper im Bild zu suchen.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30187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Eltern und Erziehungsberechtigte finden Sie unter: https://pikas.dzlm.de/</a:t>
            </a:r>
            <a:r>
              <a:rPr lang="de-DE" dirty="0" err="1"/>
              <a:t>node</a:t>
            </a:r>
            <a:r>
              <a:rPr lang="de-DE" dirty="0"/>
              <a:t>/2586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68255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Eltern und Erziehungsberechtigte finden Sie unter: https://pikas.dzlm.de/</a:t>
            </a:r>
            <a:r>
              <a:rPr lang="de-DE" dirty="0" err="1"/>
              <a:t>node</a:t>
            </a:r>
            <a:r>
              <a:rPr lang="de-DE" dirty="0"/>
              <a:t>/2586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31630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Mit den Anregungen aus dem interaktiven Wimmelbild können Eltern und Erziehungsberechtigte ihrem Kind dabei helfen, Mathematik im Alltag zu entdecken. In diesem Wimmelbild sind Situationen abgebildet, die sich vermutlich im Alltag jeder Familie wiederfinden und in ganz vielen dieser Situationen steckt auch ganz viel Mathematik, ohne dass einem dies vielleicht direkt bewusst ist. Diese Situationen können den Kindern helfen, bereits vor der Einschulung, aber auch danach mathematische Kompetenzen, wie das sichere Zählen, das Kennenlernen und Schreiben von Zahlen, das Erkennen von Formen und noch vieles mehr zu lernen, zu festigen und vor allem im Alltag anzuwenden. </a:t>
            </a:r>
          </a:p>
          <a:p>
            <a:pPr marL="0" indent="0">
              <a:buFont typeface="Arial" panose="020B0604020202020204" pitchFamily="34" charset="0"/>
              <a:buNone/>
            </a:pPr>
            <a:r>
              <a:rPr lang="de-DE" dirty="0"/>
              <a:t>Über einen Klick auf die Pluszeichen, erhalten Eltern über Videos oder kurze Infotexte, Anregungen, inwiefern die gezeigten Situationen frühe mathematische Basiskompetenzen fördern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351751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Die unterschiedlichen Räume des Wimmelbildes bieten die Möglichkeit unterschiedliche Alltagsaktivitäten oder -beobachtungen in den Blick zu nehmen, durch die mathematische Basiskompetenzen gezielt gefördert werden können.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Eine Auswahl an Situationen und eine Übersicht, welche Kompetenzen hierbei jeweils schwerpunktmäßig gefördert werden können:</a:t>
            </a:r>
          </a:p>
          <a:p>
            <a:pPr marL="0" indent="0">
              <a:buFont typeface="Arial" panose="020B0604020202020204" pitchFamily="34" charset="0"/>
              <a:buNone/>
            </a:pPr>
            <a:r>
              <a:rPr lang="de-DE" b="1" dirty="0"/>
              <a:t>Bilderbuch vorlesen: </a:t>
            </a:r>
            <a:r>
              <a:rPr lang="de-DE" dirty="0"/>
              <a:t>Zählen, additive/subtraktive Situationen erkennen</a:t>
            </a:r>
          </a:p>
          <a:p>
            <a:pPr marL="0" indent="0">
              <a:buFont typeface="Arial" panose="020B0604020202020204" pitchFamily="34" charset="0"/>
              <a:buNone/>
            </a:pPr>
            <a:r>
              <a:rPr lang="de-DE" b="1" dirty="0"/>
              <a:t>Basteln: </a:t>
            </a:r>
            <a:r>
              <a:rPr lang="de-DE" b="0" dirty="0"/>
              <a:t>Formen und Figuren erkennen, zeichnen und ausschneiden</a:t>
            </a:r>
            <a:endParaRPr lang="de-DE" b="1" dirty="0"/>
          </a:p>
          <a:p>
            <a:pPr marL="0" indent="0">
              <a:buFont typeface="Arial" panose="020B0604020202020204" pitchFamily="34" charset="0"/>
              <a:buNone/>
            </a:pPr>
            <a:r>
              <a:rPr lang="de-DE" b="1" dirty="0"/>
              <a:t>Zähne putzen: </a:t>
            </a:r>
            <a:r>
              <a:rPr lang="de-DE" dirty="0"/>
              <a:t>Entwicklung von Stützpunktvorstellungen zur Größe Zeit</a:t>
            </a:r>
          </a:p>
          <a:p>
            <a:pPr marL="0" indent="0">
              <a:buFont typeface="Arial" panose="020B0604020202020204" pitchFamily="34" charset="0"/>
              <a:buNone/>
            </a:pPr>
            <a:r>
              <a:rPr lang="de-DE" b="1" dirty="0"/>
              <a:t>Tischdecken: </a:t>
            </a:r>
            <a:r>
              <a:rPr lang="de-DE" dirty="0"/>
              <a:t>Eins-zu-Eins Zuordnung, relationale Beziehungen, Raum-Lage-Beziehungen, …</a:t>
            </a:r>
          </a:p>
          <a:p>
            <a:pPr marL="0" indent="0">
              <a:buFont typeface="Arial" panose="020B0604020202020204" pitchFamily="34" charset="0"/>
              <a:buNone/>
            </a:pPr>
            <a:r>
              <a:rPr lang="de-DE" b="1" dirty="0"/>
              <a:t>Uhr: </a:t>
            </a:r>
            <a:r>
              <a:rPr lang="de-DE" dirty="0"/>
              <a:t>Uhrzeiten erkennen, erste zentrale Uhrzeiten lesen, Zeitgefühl entwickeln</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719113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Im Folgenden wird die Situation des Tischdeckens genauer in den Blick genommen.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94114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zum Tisch decken kann direkt in der Präsentation gezeigt werden. Alternativ kann es auch online direkt über das interaktive Wimmelbild angewählt und gezeigt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423895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284785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a:p>
        </p:txBody>
      </p:sp>
    </p:spTree>
    <p:extLst>
      <p:ext uri="{BB962C8B-B14F-4D97-AF65-F5344CB8AC3E}">
        <p14:creationId xmlns:p14="http://schemas.microsoft.com/office/powerpoint/2010/main" val="3781182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werden die Materialien zum Entdecken von Mathematik im Alltag für Kinder näher in den Blick genommen.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Dieser Flyer enthält QR-Codes zu interaktiven Wimmelbildern, die im Folgenden näher vorgestellt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abgedruckte Wimmelbild kann von Eltern/Erziehungsberechtigten und Kindern zudem genutzt werden, um auch dort Mathematik im Alltag zu entdecken. Beispielweise, um verschiedene Dinge zu zählen, Mengen oder die Größe von Gegenständen zu vergleichen oder Formen/Körper im Bild zu suchen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42474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Kinder finden Sie unter: https://pikas.dzlm.de/</a:t>
            </a:r>
            <a:r>
              <a:rPr lang="de-DE" dirty="0" err="1"/>
              <a:t>node</a:t>
            </a:r>
            <a:r>
              <a:rPr lang="de-DE" dirty="0"/>
              <a:t>/2587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555403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Kinder finden Sie unter: https://pikas.dzlm.de/</a:t>
            </a:r>
            <a:r>
              <a:rPr lang="de-DE" dirty="0" err="1"/>
              <a:t>node</a:t>
            </a:r>
            <a:r>
              <a:rPr lang="de-DE" dirty="0"/>
              <a:t>/2587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2202717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In diesem interaktiven Wimmelbild finden sich verschiedene Anregungen direkt für Kinder, entweder in Form von Videos oder Audios, aber auch digitale Übungen. Die Anregungen aus den Videos und Audios können mit Alltagsgegenständen bearbeitet werden. Beispielsweise gibt es Anregungen zum Basteln eines Bildes oder zum Zählen oder Ordnen von Gegenständen.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71197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Basteln eines Formenbildes in den Blick genommen.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29415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zum Basteln eines Formenbildes kann direkt in der Präsentation gezeigt werden. Alternativ kann es auch online direkt über das interaktive Wimmelbild angewählt und gezeigt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3070367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1096093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Socken Sortieren in den Blick genommen.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35</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3284041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zur digitalen Übung „Socken sortieren“ kann direkt in der Präsentation gezeigt werden. Alternativ kann es auch online direkt über das interaktive Wimmelbild angewählt und gezeigt werden. </a:t>
            </a:r>
          </a:p>
          <a:p>
            <a:pPr marL="0" indent="0">
              <a:buFont typeface="Arial" panose="020B0604020202020204" pitchFamily="34" charset="0"/>
              <a:buNone/>
            </a:pPr>
            <a:r>
              <a:rPr lang="de-DE" dirty="0"/>
              <a:t>Die Übung kann auch in den realen Alltag übertragen werden. Die Kinder können beispielsweise dabei helfen, die frisch gewaschenen Socken paarweise zu sortieren. Für kleinere Kinder ist es dabei einfacher, wenn die Socken klare Unterscheidungsmerkmale, wie verschiedene Muster oder Farben haben. </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493979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41267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1" u="none" strike="noStrike" dirty="0">
                <a:solidFill>
                  <a:srgbClr val="000000"/>
                </a:solidFill>
                <a:effectLst/>
                <a:latin typeface="Arial" panose="020B0604020202020204" pitchFamily="34" charset="0"/>
              </a:rPr>
              <a:t>Hinweis: Diese </a:t>
            </a:r>
            <a:r>
              <a:rPr lang="de-DE" sz="1300" b="0" i="1" u="none" strike="noStrike" dirty="0" err="1">
                <a:solidFill>
                  <a:srgbClr val="000000"/>
                </a:solidFill>
                <a:effectLst/>
                <a:latin typeface="Arial" panose="020B0604020202020204" pitchFamily="34" charset="0"/>
              </a:rPr>
              <a:t>petrolfarbenen</a:t>
            </a:r>
            <a:r>
              <a:rPr lang="de-DE" sz="1300" b="0" i="1" u="none" strike="noStrike" dirty="0">
                <a:solidFill>
                  <a:srgbClr val="000000"/>
                </a:solidFill>
                <a:effectLst/>
                <a:latin typeface="Arial" panose="020B0604020202020204" pitchFamily="34" charset="0"/>
              </a:rPr>
              <a:t> Folien enthalten Hintergrundinformationen für Sie als Lehrkraft. Sie können für die Präsentation an einem Infoabend für Eltern und Erziehungsberechtigte ausgeblendet werden. Die weißen Folien sind so formuliert, dass sich diese direkt an die Eltern richten und direkt beispielsweise auf einem Infoabend genutzt werden können. </a:t>
            </a:r>
          </a:p>
          <a:p>
            <a:pPr marL="0" indent="0" algn="l" rtl="0" fontAlgn="base">
              <a:spcBef>
                <a:spcPts val="0"/>
              </a:spcBef>
              <a:spcAft>
                <a:spcPts val="0"/>
              </a:spcAft>
              <a:buFont typeface="Arial" panose="020B0604020202020204" pitchFamily="34" charset="0"/>
              <a:buNone/>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Sie sind Lehrkraft einer (zukünftigen) ersten Klasse. Zum Zeitpunkt der Einschulung verfügen die Kinder über ganz unterschiedliche Kompetenzen, sowohl in Bezug auf fachliche, aber auch fachübergreifende Kompetenzen, denn alle Kinder sammeln in ihrem Alltag unterschiedliche Erfahrungen. Ihre, durchaus herausfordernde, Aufgabe ist es nun, in den ersten Schulwochen, an diese Vielfalt an Kompetenzen anzuknüpfen.</a:t>
            </a: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Lehrplan des Landes NRW werden verschiedene frühe mathematische Basiskompetenzen aufgelistet, über die Kinder idealerweise zum Zeitpunkt der Einschulung verfügen sollten. In der Realität zeigt sich auch in Bezug auf diese Kompetenzen eine große Heterogenität. Hintergrund dieser Präsentation und den dort vorgestellten Materialien ist deshalb, Eltern und Erziehungsberechtigte dafür zu sensibilisieren, wie sie ihre Kinder im Alltag ohne viel Aufwand dabei unterstützen können, diese frühen mathematischen Basiskompetenzen zu erwerben, um den Kinder den Übergang in die Schule und ganz konkret im Hinblick auf das schulische Mathematiklernen zu erleichtern.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768067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Wimmelbild in den Blick genommen. </a:t>
            </a:r>
          </a:p>
          <a:p>
            <a:pPr marL="0" indent="0">
              <a:buFont typeface="Arial" panose="020B0604020202020204" pitchFamily="34" charset="0"/>
              <a:buNone/>
            </a:pPr>
            <a:r>
              <a:rPr lang="de-DE" dirty="0"/>
              <a:t>Hinweise zur Übung s. Folie 38</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792908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Das Bildschirmvideo zur digitalen Übung „Wimmelbild“ kann direkt in der Präsentation gezeigt werden. Alternativ kann es auch online direkt über das interaktive Wimmelbild angewählt und gezeigt werden.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38</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71096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58328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359325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In dieser Folie werden die Gedanken, Fragen und Sorgen der Eltern und Erziehungsberechtigten noch einmal aufgegriffen zu einem abschließenden Fazit.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2454264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26971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52432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Folgenden wollen wir Ihnen einen Einblick geben, wie Sie als Lehrkraft, Eltern und Erziehungsberechtigte, beispielsweise an einem ersten Infoabend vor oder nach den Sommerferien, informieren können, was in Bezug auf das Mathematiklernen im Übergang zentral ist und wie Erziehungsberechtigte ihren Kindern den Schulstart, durch kleine Übungen und den Einbezug in den Alltag, erleichtern können.</a:t>
            </a: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Wir sind uns dessen bewusst, dass mit so einer Präsentation und den im Folgenden vorgestellten Materialien nicht alle Eltern erreicht werden können, jedoch wollen wir auch dazu ermuntern, auch Erziehungsberechtigten beispielsweise mit geringen Deutschkenntnissen die Materialien zur Verfügung zu stellen. Durch die Interaktivität der Materialien und Unterstützung durch Bilder/Videos, sind diese auch für Personen mit geringen Deutschkenntnissen verständlich.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Im Lehrplan des Landes NRW (MSB 2021, S. 81) werden frühe mathematische Basiskompetenzen formuliert, über die Kinder zum Zeitpunkt der Einschulung verfügen sollten. Um den Eltern und Erziehungsberechtigten einen kleinen Überblick hierüber zu geben, findet sich auf den folgenden beiden Folien eine Übersicht mit den frühen arithmetischen Basiskompetenzen. Wichtig ist hierbei gegenüber den Eltern und Erziehungsberechtigten zu betonen, dass es beispielsweise noch nicht darum geht, dass die Kinder zum Zeitpunkt der Einschulung bereits rechnen können müssen oder alle Zahlen schreiben können müssen. Es geht vielmehr darum im Alltag erste mathematische Erfahrungen zu sammeln. Anregungen hierzu werden im Folgenden näher erläutert. </a:t>
            </a:r>
          </a:p>
          <a:p>
            <a:endParaRPr lang="de-DE" dirty="0"/>
          </a:p>
          <a:p>
            <a:r>
              <a:rPr lang="de-DE" dirty="0"/>
              <a:t>In den Materialien die im weiteren Verlauf vorgestellt werden, werden auch weitere frühe mathematische Basiskompetenzen aus den Bereichen Raum und Form oder Größen und Messen gefördert. Um die Eltern und Erziehungsberechtigten allerdings nicht mit der Fülle an Kompetenzerwartungen im Hinblick auf das frühe mathematische Lernen zu entmutigen oder zu überfordern, liegt der Fokus hier ausschließlich auf den arithmetischen Kompetenzen.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56099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420013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Hinweis: Passen Sie die Sorgen und Fragen der Eltern bitte an die Elternschaft ihrer Klasse an, um sie „abzuholen“. Alternativ können Sie auch die Sorgen und Fragen der Eltern sammeln und direkt auf diese Fragen eingehen.</a:t>
            </a:r>
          </a:p>
          <a:p>
            <a:pPr marL="0" indent="0" algn="l" rtl="0" fontAlgn="base">
              <a:spcBef>
                <a:spcPts val="0"/>
              </a:spcBef>
              <a:spcAft>
                <a:spcPts val="0"/>
              </a:spcAft>
              <a:buFont typeface="Arial" panose="020B0604020202020204" pitchFamily="34" charset="0"/>
              <a:buNone/>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Folgenden finden Sie noch weitere Anregungen für Sprechblaseninhalte:</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Mein Deutsch ist nicht gut. Ich kann meinem Kind nicht helfen.</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Für das Lernen sind die Lehrkräfte in der Schule zuständig.</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Ich übe schon ganz viel mit meinem Kind zu Hause. Dafür habe ich ganz viele Übungshefte und Blöcke gekauft und mein Kind hat ein Tablet mit vielen </a:t>
            </a:r>
            <a:r>
              <a:rPr lang="de-DE" sz="1300" b="0" i="0" u="none" strike="noStrike" dirty="0" err="1">
                <a:solidFill>
                  <a:srgbClr val="000000"/>
                </a:solidFill>
                <a:effectLst/>
                <a:latin typeface="Arial" panose="020B0604020202020204" pitchFamily="34" charset="0"/>
              </a:rPr>
              <a:t>Lernapps</a:t>
            </a:r>
            <a:endParaRPr lang="de-DE" sz="1300" b="0" i="0" u="none" strike="noStrike" dirty="0">
              <a:solidFill>
                <a:srgbClr val="000000"/>
              </a:solidFill>
              <a:effectLst/>
              <a:latin typeface="Arial" panose="020B0604020202020204" pitchFamily="34" charset="0"/>
            </a:endParaRP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Mein Kind kann noch nicht zählen. Ist das schlimm?</a:t>
            </a:r>
          </a:p>
          <a:p>
            <a:pPr marL="285750" indent="-285750" algn="l" rtl="0" fontAlgn="base">
              <a:spcBef>
                <a:spcPts val="0"/>
              </a:spcBef>
              <a:spcAft>
                <a:spcPts val="0"/>
              </a:spcAft>
              <a:buFont typeface="Arial" panose="020B0604020202020204" pitchFamily="34" charset="0"/>
              <a:buChar char="•"/>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Zum Abschluss der Präsentation wird auf diese Gedanken, Fragen und Sorgen noch einmal eingegangen (s. Folie 37).</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008985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Titelfolie">
    <p:spTree>
      <p:nvGrpSpPr>
        <p:cNvPr id="1" name=""/>
        <p:cNvGrpSpPr/>
        <p:nvPr/>
      </p:nvGrpSpPr>
      <p:grpSpPr>
        <a:xfrm>
          <a:off x="0" y="0"/>
          <a:ext cx="0" cy="0"/>
          <a:chOff x="0" y="0"/>
          <a:chExt cx="0" cy="0"/>
        </a:xfrm>
      </p:grpSpPr>
      <p:pic>
        <p:nvPicPr>
          <p:cNvPr id="250" name="Grafik 17" descr="Grafik 17"/>
          <p:cNvPicPr>
            <a:picLocks noChangeAspect="1"/>
          </p:cNvPicPr>
          <p:nvPr/>
        </p:nvPicPr>
        <p:blipFill>
          <a:blip r:embed="rId2"/>
          <a:stretch>
            <a:fillRect/>
          </a:stretch>
        </p:blipFill>
        <p:spPr>
          <a:xfrm>
            <a:off x="-223285" y="1167905"/>
            <a:ext cx="12562163" cy="2885118"/>
          </a:xfrm>
          <a:prstGeom prst="rect">
            <a:avLst/>
          </a:prstGeom>
          <a:ln w="12700">
            <a:miter lim="400000"/>
          </a:ln>
        </p:spPr>
      </p:pic>
      <p:sp>
        <p:nvSpPr>
          <p:cNvPr id="251" name="Rechteck 18"/>
          <p:cNvSpPr/>
          <p:nvPr/>
        </p:nvSpPr>
        <p:spPr>
          <a:xfrm>
            <a:off x="325375" y="3294744"/>
            <a:ext cx="11464845" cy="580205"/>
          </a:xfrm>
          <a:prstGeom prst="rect">
            <a:avLst/>
          </a:prstGeom>
          <a:solidFill>
            <a:srgbClr val="FFFFFF">
              <a:alpha val="80000"/>
            </a:srgbClr>
          </a:solidFill>
          <a:ln w="12700">
            <a:miter lim="400000"/>
          </a:ln>
        </p:spPr>
        <p:txBody>
          <a:bodyPr lIns="45719" rIns="45719" anchor="ctr"/>
          <a:lstStyle/>
          <a:p>
            <a:pPr marL="269431" indent="-269431" algn="ctr" defTabSz="457200">
              <a:defRPr sz="1800" b="0">
                <a:solidFill>
                  <a:srgbClr val="FFFFFF"/>
                </a:solidFill>
              </a:defRPr>
            </a:pPr>
            <a:endParaRPr sz="1800" dirty="0"/>
          </a:p>
        </p:txBody>
      </p:sp>
      <p:sp>
        <p:nvSpPr>
          <p:cNvPr id="252" name="Textebene 1…"/>
          <p:cNvSpPr txBox="1">
            <a:spLocks noGrp="1"/>
          </p:cNvSpPr>
          <p:nvPr>
            <p:ph type="body" sz="quarter" idx="1" hasCustomPrompt="1"/>
          </p:nvPr>
        </p:nvSpPr>
        <p:spPr>
          <a:xfrm>
            <a:off x="325376" y="4362224"/>
            <a:ext cx="11464843" cy="494977"/>
          </a:xfrm>
          <a:prstGeom prst="rect">
            <a:avLst/>
          </a:prstGeom>
        </p:spPr>
        <p:txBody>
          <a:bodyPr>
            <a:normAutofit/>
          </a:bodyPr>
          <a:lstStyle>
            <a:lvl1pPr marL="0" indent="0" algn="ctr">
              <a:buFontTx/>
              <a:buNone/>
              <a:defRPr sz="2200" b="1"/>
            </a:lvl1pPr>
            <a:lvl2pPr marL="457200" indent="0" algn="ctr">
              <a:defRPr sz="2200" b="1"/>
            </a:lvl2pPr>
            <a:lvl3pPr marL="914400" indent="0" algn="ctr">
              <a:defRPr sz="2200" b="1"/>
            </a:lvl3pPr>
            <a:lvl4pPr marL="1371600" indent="0" algn="ctr">
              <a:defRPr sz="2200" b="1"/>
            </a:lvl4pPr>
            <a:lvl5pPr marL="1828800" indent="0" algn="ctr">
              <a:defRPr sz="2200" b="1"/>
            </a:lvl5pPr>
          </a:lstStyle>
          <a:p>
            <a:r>
              <a:rPr dirty="0"/>
              <a:t>Master-</a:t>
            </a:r>
            <a:r>
              <a:rPr dirty="0" err="1"/>
              <a:t>Untertitel</a:t>
            </a:r>
            <a:r>
              <a:rPr dirty="0"/>
              <a:t> 1</a:t>
            </a:r>
          </a:p>
          <a:p>
            <a:pPr lvl="1"/>
            <a:endParaRPr dirty="0"/>
          </a:p>
          <a:p>
            <a:pPr lvl="2"/>
            <a:endParaRPr dirty="0"/>
          </a:p>
          <a:p>
            <a:pPr lvl="3"/>
            <a:endParaRPr dirty="0"/>
          </a:p>
          <a:p>
            <a:pPr lvl="4"/>
            <a:endParaRPr dirty="0"/>
          </a:p>
        </p:txBody>
      </p:sp>
      <p:sp>
        <p:nvSpPr>
          <p:cNvPr id="253" name="MASTERTITELFORMAT BEARBEITEN"/>
          <p:cNvSpPr txBox="1">
            <a:spLocks noGrp="1"/>
          </p:cNvSpPr>
          <p:nvPr>
            <p:ph type="title" hasCustomPrompt="1"/>
          </p:nvPr>
        </p:nvSpPr>
        <p:spPr>
          <a:xfrm>
            <a:off x="325376" y="3294744"/>
            <a:ext cx="11464843" cy="581696"/>
          </a:xfrm>
          <a:prstGeom prst="rect">
            <a:avLst/>
          </a:prstGeom>
        </p:spPr>
        <p:txBody>
          <a:bodyPr anchor="ctr"/>
          <a:lstStyle>
            <a:lvl1pPr marL="419115" indent="-419115" algn="ctr">
              <a:defRPr sz="2600" b="0">
                <a:solidFill>
                  <a:srgbClr val="327D87"/>
                </a:solidFill>
              </a:defRPr>
            </a:lvl1pPr>
          </a:lstStyle>
          <a:p>
            <a:r>
              <a:rPr dirty="0"/>
              <a:t>MASTERTITELFORMAT BEARBEITEN</a:t>
            </a:r>
          </a:p>
        </p:txBody>
      </p:sp>
      <p:sp>
        <p:nvSpPr>
          <p:cNvPr id="255" name="Textplatzhalter 2"/>
          <p:cNvSpPr>
            <a:spLocks noGrp="1"/>
          </p:cNvSpPr>
          <p:nvPr>
            <p:ph type="body" sz="quarter" idx="21" hasCustomPrompt="1"/>
          </p:nvPr>
        </p:nvSpPr>
        <p:spPr>
          <a:xfrm>
            <a:off x="325375" y="4966742"/>
            <a:ext cx="11464845" cy="727071"/>
          </a:xfrm>
          <a:prstGeom prst="rect">
            <a:avLst/>
          </a:prstGeom>
        </p:spPr>
        <p:txBody>
          <a:bodyPr>
            <a:normAutofit/>
          </a:bodyPr>
          <a:lstStyle>
            <a:lvl1pPr marL="0" indent="0" algn="ctr">
              <a:buFontTx/>
              <a:buNone/>
              <a:defRPr sz="1800"/>
            </a:lvl1pPr>
          </a:lstStyle>
          <a:p>
            <a:r>
              <a:rPr dirty="0"/>
              <a:t>Master-</a:t>
            </a:r>
            <a:r>
              <a:rPr dirty="0" err="1"/>
              <a:t>Untertitel</a:t>
            </a:r>
            <a:r>
              <a:rPr dirty="0"/>
              <a:t> 2</a:t>
            </a:r>
          </a:p>
        </p:txBody>
      </p:sp>
      <p:pic>
        <p:nvPicPr>
          <p:cNvPr id="11" name="Grafik 10">
            <a:extLst>
              <a:ext uri="{FF2B5EF4-FFF2-40B4-BE49-F238E27FC236}">
                <a16:creationId xmlns:a16="http://schemas.microsoft.com/office/drawing/2014/main" id="{5BA61FE5-2996-0C15-446A-C675A098535E}"/>
              </a:ext>
            </a:extLst>
          </p:cNvPr>
          <p:cNvPicPr>
            <a:picLocks/>
          </p:cNvPicPr>
          <p:nvPr userDrawn="1"/>
        </p:nvPicPr>
        <p:blipFill>
          <a:blip r:embed="rId3"/>
          <a:stretch>
            <a:fillRect/>
          </a:stretch>
        </p:blipFill>
        <p:spPr>
          <a:xfrm>
            <a:off x="10411665" y="6187252"/>
            <a:ext cx="1654336" cy="338587"/>
          </a:xfrm>
          <a:prstGeom prst="rect">
            <a:avLst/>
          </a:prstGeom>
        </p:spPr>
      </p:pic>
      <p:pic>
        <p:nvPicPr>
          <p:cNvPr id="12" name="Grafik 11">
            <a:extLst>
              <a:ext uri="{FF2B5EF4-FFF2-40B4-BE49-F238E27FC236}">
                <a16:creationId xmlns:a16="http://schemas.microsoft.com/office/drawing/2014/main" id="{01C4840A-0BAD-70C0-54D8-B756D64FBCC9}"/>
              </a:ext>
            </a:extLst>
          </p:cNvPr>
          <p:cNvPicPr>
            <a:picLocks/>
          </p:cNvPicPr>
          <p:nvPr userDrawn="1"/>
        </p:nvPicPr>
        <p:blipFill>
          <a:blip r:embed="rId4"/>
          <a:stretch>
            <a:fillRect/>
          </a:stretch>
        </p:blipFill>
        <p:spPr>
          <a:xfrm>
            <a:off x="193954" y="6179597"/>
            <a:ext cx="1712736" cy="353896"/>
          </a:xfrm>
          <a:prstGeom prst="rect">
            <a:avLst/>
          </a:prstGeom>
        </p:spPr>
      </p:pic>
      <p:pic>
        <p:nvPicPr>
          <p:cNvPr id="13" name="Grafik 12">
            <a:extLst>
              <a:ext uri="{FF2B5EF4-FFF2-40B4-BE49-F238E27FC236}">
                <a16:creationId xmlns:a16="http://schemas.microsoft.com/office/drawing/2014/main" id="{AE110E72-0698-610E-9AE0-D0ECD822A5E2}"/>
              </a:ext>
            </a:extLst>
          </p:cNvPr>
          <p:cNvPicPr>
            <a:picLocks/>
          </p:cNvPicPr>
          <p:nvPr userDrawn="1"/>
        </p:nvPicPr>
        <p:blipFill>
          <a:blip r:embed="rId5"/>
          <a:stretch>
            <a:fillRect/>
          </a:stretch>
        </p:blipFill>
        <p:spPr>
          <a:xfrm>
            <a:off x="2691347" y="6177594"/>
            <a:ext cx="1376887" cy="278170"/>
          </a:xfrm>
          <a:prstGeom prst="rect">
            <a:avLst/>
          </a:prstGeom>
        </p:spPr>
      </p:pic>
      <p:pic>
        <p:nvPicPr>
          <p:cNvPr id="14" name="Grafik 13">
            <a:extLst>
              <a:ext uri="{FF2B5EF4-FFF2-40B4-BE49-F238E27FC236}">
                <a16:creationId xmlns:a16="http://schemas.microsoft.com/office/drawing/2014/main" id="{FAC36649-4BA8-A408-4390-5AB1C7809FAA}"/>
              </a:ext>
            </a:extLst>
          </p:cNvPr>
          <p:cNvPicPr>
            <a:picLocks/>
          </p:cNvPicPr>
          <p:nvPr userDrawn="1"/>
        </p:nvPicPr>
        <p:blipFill>
          <a:blip r:embed="rId6"/>
          <a:stretch>
            <a:fillRect/>
          </a:stretch>
        </p:blipFill>
        <p:spPr>
          <a:xfrm>
            <a:off x="5048809" y="6235024"/>
            <a:ext cx="2094381" cy="243041"/>
          </a:xfrm>
          <a:prstGeom prst="rect">
            <a:avLst/>
          </a:prstGeom>
        </p:spPr>
      </p:pic>
      <p:pic>
        <p:nvPicPr>
          <p:cNvPr id="15" name="Grafik 14">
            <a:extLst>
              <a:ext uri="{FF2B5EF4-FFF2-40B4-BE49-F238E27FC236}">
                <a16:creationId xmlns:a16="http://schemas.microsoft.com/office/drawing/2014/main" id="{02A2FA05-7B1E-B101-F56B-433CBB91F2C2}"/>
              </a:ext>
            </a:extLst>
          </p:cNvPr>
          <p:cNvPicPr>
            <a:picLocks/>
          </p:cNvPicPr>
          <p:nvPr userDrawn="1"/>
        </p:nvPicPr>
        <p:blipFill>
          <a:blip r:embed="rId7"/>
          <a:stretch>
            <a:fillRect/>
          </a:stretch>
        </p:blipFill>
        <p:spPr>
          <a:xfrm>
            <a:off x="8123765" y="6179597"/>
            <a:ext cx="1501074" cy="353896"/>
          </a:xfrm>
          <a:prstGeom prst="rect">
            <a:avLst/>
          </a:prstGeom>
        </p:spPr>
      </p:pic>
      <p:cxnSp>
        <p:nvCxnSpPr>
          <p:cNvPr id="10" name="Gerade Verbindung 9">
            <a:extLst>
              <a:ext uri="{FF2B5EF4-FFF2-40B4-BE49-F238E27FC236}">
                <a16:creationId xmlns:a16="http://schemas.microsoft.com/office/drawing/2014/main" id="{851E6659-04C4-ADBB-F1C3-9E87A5670074}"/>
              </a:ext>
            </a:extLst>
          </p:cNvPr>
          <p:cNvCxnSpPr>
            <a:cxnSpLocks/>
          </p:cNvCxnSpPr>
          <p:nvPr userDrawn="1"/>
        </p:nvCxnSpPr>
        <p:spPr>
          <a:xfrm>
            <a:off x="193954" y="6643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5" descr="Grafik 5">
            <a:extLst>
              <a:ext uri="{FF2B5EF4-FFF2-40B4-BE49-F238E27FC236}">
                <a16:creationId xmlns:a16="http://schemas.microsoft.com/office/drawing/2014/main" id="{021D21DB-8F48-E537-31A1-F1F891D6F058}"/>
              </a:ext>
            </a:extLst>
          </p:cNvPr>
          <p:cNvPicPr>
            <a:picLocks noChangeAspect="1"/>
          </p:cNvPicPr>
          <p:nvPr userDrawn="1"/>
        </p:nvPicPr>
        <p:blipFill>
          <a:blip r:embed="rId8"/>
          <a:stretch>
            <a:fillRect/>
          </a:stretch>
        </p:blipFill>
        <p:spPr>
          <a:xfrm>
            <a:off x="193954" y="139847"/>
            <a:ext cx="2292655" cy="873604"/>
          </a:xfrm>
          <a:prstGeom prst="rect">
            <a:avLst/>
          </a:prstGeom>
          <a:ln w="12700">
            <a:miter lim="400000"/>
          </a:ln>
        </p:spPr>
      </p:pic>
    </p:spTree>
    <p:extLst>
      <p:ext uri="{BB962C8B-B14F-4D97-AF65-F5344CB8AC3E}">
        <p14:creationId xmlns:p14="http://schemas.microsoft.com/office/powerpoint/2010/main" val="61304444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FC2BD3D1-41F4-35E7-2646-0142B9E2F013}"/>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pic>
        <p:nvPicPr>
          <p:cNvPr id="11" name="Grafik 10">
            <a:extLst>
              <a:ext uri="{FF2B5EF4-FFF2-40B4-BE49-F238E27FC236}">
                <a16:creationId xmlns:a16="http://schemas.microsoft.com/office/drawing/2014/main" id="{98ED7D51-57CD-486D-06B1-9BBD255123CA}"/>
              </a:ext>
            </a:extLst>
          </p:cNvPr>
          <p:cNvPicPr>
            <a:picLocks noChangeAspect="1"/>
          </p:cNvPicPr>
          <p:nvPr userDrawn="1"/>
        </p:nvPicPr>
        <p:blipFill>
          <a:blip r:embed="rId2"/>
          <a:stretch>
            <a:fillRect/>
          </a:stretch>
        </p:blipFill>
        <p:spPr>
          <a:xfrm>
            <a:off x="224029" y="141144"/>
            <a:ext cx="856800" cy="735456"/>
          </a:xfrm>
          <a:prstGeom prst="rect">
            <a:avLst/>
          </a:prstGeom>
        </p:spPr>
      </p:pic>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4" name="Grafik 13">
            <a:extLst>
              <a:ext uri="{FF2B5EF4-FFF2-40B4-BE49-F238E27FC236}">
                <a16:creationId xmlns:a16="http://schemas.microsoft.com/office/drawing/2014/main" id="{188EEAE8-E51F-F206-313F-49AE4D3B845E}"/>
              </a:ext>
            </a:extLst>
          </p:cNvPr>
          <p:cNvPicPr>
            <a:picLocks noChangeAspect="1"/>
          </p:cNvPicPr>
          <p:nvPr userDrawn="1"/>
        </p:nvPicPr>
        <p:blipFill>
          <a:blip r:embed="rId3"/>
          <a:stretch>
            <a:fillRect/>
          </a:stretch>
        </p:blipFill>
        <p:spPr>
          <a:xfrm>
            <a:off x="1146289" y="1707437"/>
            <a:ext cx="475200" cy="475200"/>
          </a:xfrm>
          <a:prstGeom prst="rect">
            <a:avLst/>
          </a:prstGeom>
        </p:spPr>
      </p:pic>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p:nvPr>
        </p:nvSpPr>
        <p:spPr>
          <a:xfrm>
            <a:off x="1689101" y="1867168"/>
            <a:ext cx="8813800" cy="3578878"/>
          </a:xfrm>
          <a:prstGeom prst="rect">
            <a:avLst/>
          </a:prstGeom>
        </p:spPr>
        <p:txBody>
          <a:bodyPr>
            <a:normAutofit/>
          </a:bodyPr>
          <a:lstStyle>
            <a:lvl1pPr marL="0" indent="0">
              <a:lnSpc>
                <a:spcPct val="150000"/>
              </a:lnSpc>
              <a:buFont typeface="Arial" panose="020B0604020202020204" pitchFamily="34" charset="0"/>
              <a:buNone/>
              <a:defRPr sz="20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extplatzhalter 5">
            <a:extLst>
              <a:ext uri="{FF2B5EF4-FFF2-40B4-BE49-F238E27FC236}">
                <a16:creationId xmlns:a16="http://schemas.microsoft.com/office/drawing/2014/main" id="{9297A675-C094-C26A-B7C9-B662FDB8B919}"/>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5" name="Titel 1">
            <a:extLst>
              <a:ext uri="{FF2B5EF4-FFF2-40B4-BE49-F238E27FC236}">
                <a16:creationId xmlns:a16="http://schemas.microsoft.com/office/drawing/2014/main" id="{CF6666E7-70BD-4462-7E19-748461514533}"/>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3" name="Foliennummernplatzhalter 4">
            <a:extLst>
              <a:ext uri="{FF2B5EF4-FFF2-40B4-BE49-F238E27FC236}">
                <a16:creationId xmlns:a16="http://schemas.microsoft.com/office/drawing/2014/main" id="{4914396A-B5D9-EA6B-696B-52952AD4324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81992090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azi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6F11237-43F0-ADD0-DA2B-5A81B2257974}"/>
              </a:ext>
            </a:extLst>
          </p:cNvPr>
          <p:cNvSpPr/>
          <p:nvPr userDrawn="1"/>
        </p:nvSpPr>
        <p:spPr>
          <a:xfrm>
            <a:off x="3175" y="6272062"/>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A97A7E57-1B21-3ADE-8697-04BBD9B95C2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e Placeholder 3">
            <a:extLst>
              <a:ext uri="{FF2B5EF4-FFF2-40B4-BE49-F238E27FC236}">
                <a16:creationId xmlns:a16="http://schemas.microsoft.com/office/drawing/2014/main" id="{D66CA3F9-C90C-5502-7AF0-BD06533F2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cxnSp>
        <p:nvCxnSpPr>
          <p:cNvPr id="11" name="Gerade Verbindung 10">
            <a:extLst>
              <a:ext uri="{FF2B5EF4-FFF2-40B4-BE49-F238E27FC236}">
                <a16:creationId xmlns:a16="http://schemas.microsoft.com/office/drawing/2014/main" id="{E1F3096E-3476-B39D-B068-FA5663CF5D1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Grafik 11">
            <a:extLst>
              <a:ext uri="{FF2B5EF4-FFF2-40B4-BE49-F238E27FC236}">
                <a16:creationId xmlns:a16="http://schemas.microsoft.com/office/drawing/2014/main" id="{ED850255-4F8B-36A3-171E-EF6FF71E35DA}"/>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13" name="Textplatzhalter 6">
            <a:extLst>
              <a:ext uri="{FF2B5EF4-FFF2-40B4-BE49-F238E27FC236}">
                <a16:creationId xmlns:a16="http://schemas.microsoft.com/office/drawing/2014/main" id="{374724BE-D69E-8E89-D96C-0F2974F842D1}"/>
              </a:ext>
            </a:extLst>
          </p:cNvPr>
          <p:cNvSpPr>
            <a:spLocks noGrp="1"/>
          </p:cNvSpPr>
          <p:nvPr>
            <p:ph type="body" sz="quarter" idx="14"/>
          </p:nvPr>
        </p:nvSpPr>
        <p:spPr>
          <a:xfrm>
            <a:off x="838200" y="1358912"/>
            <a:ext cx="10827328" cy="4622785"/>
          </a:xfrm>
          <a:prstGeom prst="rect">
            <a:avLst/>
          </a:prstGeom>
        </p:spPr>
        <p:txBody>
          <a:bodyPr>
            <a:normAutofit/>
          </a:bodyPr>
          <a:lstStyle>
            <a:lvl1pPr marL="285750" indent="-285750">
              <a:lnSpc>
                <a:spcPct val="150000"/>
              </a:lnSpc>
              <a:buFont typeface="Arial" panose="020B0604020202020204" pitchFamily="34" charset="0"/>
              <a:buChar char="•"/>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14" name="Grafik 13">
            <a:extLst>
              <a:ext uri="{FF2B5EF4-FFF2-40B4-BE49-F238E27FC236}">
                <a16:creationId xmlns:a16="http://schemas.microsoft.com/office/drawing/2014/main" id="{4B2FE405-C3B9-2401-BE00-9C38CB0088EA}"/>
              </a:ext>
            </a:extLst>
          </p:cNvPr>
          <p:cNvPicPr>
            <a:picLocks noChangeAspect="1"/>
          </p:cNvPicPr>
          <p:nvPr userDrawn="1"/>
        </p:nvPicPr>
        <p:blipFill>
          <a:blip r:embed="rId3"/>
          <a:stretch>
            <a:fillRect/>
          </a:stretch>
        </p:blipFill>
        <p:spPr>
          <a:xfrm>
            <a:off x="218626" y="1358912"/>
            <a:ext cx="486000" cy="480361"/>
          </a:xfrm>
          <a:prstGeom prst="rect">
            <a:avLst/>
          </a:prstGeom>
        </p:spPr>
      </p:pic>
      <p:sp>
        <p:nvSpPr>
          <p:cNvPr id="2" name="Datumsplatzhalter 18">
            <a:extLst>
              <a:ext uri="{FF2B5EF4-FFF2-40B4-BE49-F238E27FC236}">
                <a16:creationId xmlns:a16="http://schemas.microsoft.com/office/drawing/2014/main" id="{0A1A6D4A-3EBE-E3B4-9439-919B65CB481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D826664B-2F4B-5BFD-2181-756EAC0C4C35}"/>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Fazit</a:t>
            </a:r>
          </a:p>
        </p:txBody>
      </p:sp>
      <p:sp>
        <p:nvSpPr>
          <p:cNvPr id="5" name="Foliennummernplatzhalter 4">
            <a:extLst>
              <a:ext uri="{FF2B5EF4-FFF2-40B4-BE49-F238E27FC236}">
                <a16:creationId xmlns:a16="http://schemas.microsoft.com/office/drawing/2014/main" id="{650BCFF8-1ABF-F2A1-398D-931FB96B222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13481472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440874" y="696190"/>
            <a:ext cx="4144764"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713492" y="966747"/>
            <a:ext cx="3599525" cy="1015663"/>
          </a:xfrm>
          <a:prstGeom prst="rect">
            <a:avLst/>
          </a:prstGeom>
          <a:noFill/>
        </p:spPr>
        <p:txBody>
          <a:bodyPr wrap="square" rtlCol="0">
            <a:spAutoFit/>
          </a:bodyPr>
          <a:lstStyle/>
          <a:p>
            <a:pPr marL="0" indent="0" algn="ctr">
              <a:lnSpc>
                <a:spcPct val="100000"/>
              </a:lnSpc>
              <a:buNone/>
            </a:pPr>
            <a:r>
              <a:rPr lang="de-DE" sz="3000" b="1" dirty="0">
                <a:solidFill>
                  <a:schemeClr val="tx1"/>
                </a:solidFill>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5AF7154D-3A25-087B-9068-B498DDFD8410}"/>
              </a:ext>
            </a:extLst>
          </p:cNvPr>
          <p:cNvPicPr>
            <a:picLocks noChangeAspect="1"/>
          </p:cNvPicPr>
          <p:nvPr userDrawn="1"/>
        </p:nvPicPr>
        <p:blipFill>
          <a:blip r:embed="rId2"/>
          <a:stretch>
            <a:fillRect/>
          </a:stretch>
        </p:blipFill>
        <p:spPr>
          <a:xfrm>
            <a:off x="5439847" y="1562721"/>
            <a:ext cx="4489200" cy="4328533"/>
          </a:xfrm>
          <a:prstGeom prst="rect">
            <a:avLst/>
          </a:prstGeom>
        </p:spPr>
      </p:pic>
      <p:sp>
        <p:nvSpPr>
          <p:cNvPr id="10" name="Datumsplatzhalter 18">
            <a:extLst>
              <a:ext uri="{FF2B5EF4-FFF2-40B4-BE49-F238E27FC236}">
                <a16:creationId xmlns:a16="http://schemas.microsoft.com/office/drawing/2014/main" id="{AA694EDF-D2C1-B54B-4A7D-7FE579365B4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1" name="Foliennummernplatzhalter 4">
            <a:extLst>
              <a:ext uri="{FF2B5EF4-FFF2-40B4-BE49-F238E27FC236}">
                <a16:creationId xmlns:a16="http://schemas.microsoft.com/office/drawing/2014/main" id="{DC1111BD-BB7B-5BD3-292C-CBB24D7D91CE}"/>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739840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526264" y="1194030"/>
            <a:ext cx="11139053"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526473" y="1639658"/>
            <a:ext cx="11139053" cy="452781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6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2" name="Rechteck 21">
            <a:extLst>
              <a:ext uri="{FF2B5EF4-FFF2-40B4-BE49-F238E27FC236}">
                <a16:creationId xmlns:a16="http://schemas.microsoft.com/office/drawing/2014/main" id="{46F75C2C-870D-D2CF-E580-B4F102E9E5A7}"/>
              </a:ext>
            </a:extLst>
          </p:cNvPr>
          <p:cNvSpPr/>
          <p:nvPr userDrawn="1"/>
        </p:nvSpPr>
        <p:spPr>
          <a:xfrm>
            <a:off x="9682681" y="51858"/>
            <a:ext cx="2677177" cy="246221"/>
          </a:xfrm>
          <a:prstGeom prst="rect">
            <a:avLst/>
          </a:prstGeom>
        </p:spPr>
        <p:txBody>
          <a:bodyPr wrap="square">
            <a:spAutoFit/>
          </a:bodyPr>
          <a:lstStyle/>
          <a:p>
            <a:pPr marL="0" indent="0" algn="ctr">
              <a:buNone/>
            </a:pPr>
            <a:r>
              <a:rPr lang="de-DE" sz="1000" b="0" dirty="0">
                <a:solidFill>
                  <a:srgbClr val="327D87"/>
                </a:solidFill>
                <a:latin typeface="Arial" panose="020B0604020202020204" pitchFamily="34" charset="0"/>
                <a:cs typeface="Arial" panose="020B0604020202020204" pitchFamily="34" charset="0"/>
              </a:rPr>
              <a:t>HINTERGRUNDINFORMATIONEN</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B2073083-8015-47F6-F62D-23BB632B2357}"/>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CDE04F6E-B0FB-6072-4A4A-107B80ED893B}"/>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35F1EE4D-F257-3673-B3C9-88BED9C95416}"/>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Hintergrundinformationen für Moderierende</a:t>
            </a:r>
          </a:p>
        </p:txBody>
      </p:sp>
      <p:sp>
        <p:nvSpPr>
          <p:cNvPr id="5" name="Foliennummernplatzhalter 4">
            <a:extLst>
              <a:ext uri="{FF2B5EF4-FFF2-40B4-BE49-F238E27FC236}">
                <a16:creationId xmlns:a16="http://schemas.microsoft.com/office/drawing/2014/main" id="{16A531A7-CDB3-CFA5-5746-D09ED7FBE2D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5720609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hasCustomPrompt="1"/>
          </p:nvPr>
        </p:nvSpPr>
        <p:spPr>
          <a:xfrm>
            <a:off x="1461897" y="4134420"/>
            <a:ext cx="10203629" cy="2033019"/>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 </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1461687" y="4056794"/>
            <a:ext cx="102036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04840817-A807-365C-3E4A-34EA0F2BCE6E}"/>
              </a:ext>
            </a:extLst>
          </p:cNvPr>
          <p:cNvPicPr>
            <a:picLocks noChangeAspect="1"/>
          </p:cNvPicPr>
          <p:nvPr userDrawn="1"/>
        </p:nvPicPr>
        <p:blipFill>
          <a:blip r:embed="rId2"/>
          <a:stretch>
            <a:fillRect/>
          </a:stretch>
        </p:blipFill>
        <p:spPr>
          <a:xfrm>
            <a:off x="224029" y="126015"/>
            <a:ext cx="856800" cy="734400"/>
          </a:xfrm>
          <a:prstGeom prst="rect">
            <a:avLst/>
          </a:prstGeom>
        </p:spPr>
      </p:pic>
      <p:pic>
        <p:nvPicPr>
          <p:cNvPr id="9" name="Grafik 8">
            <a:extLst>
              <a:ext uri="{FF2B5EF4-FFF2-40B4-BE49-F238E27FC236}">
                <a16:creationId xmlns:a16="http://schemas.microsoft.com/office/drawing/2014/main" id="{175CDBA0-24C5-2750-53D8-864610FDC21E}"/>
              </a:ext>
            </a:extLst>
          </p:cNvPr>
          <p:cNvPicPr>
            <a:picLocks noChangeAspect="1"/>
          </p:cNvPicPr>
          <p:nvPr userDrawn="1"/>
        </p:nvPicPr>
        <p:blipFill>
          <a:blip r:embed="rId3"/>
          <a:stretch>
            <a:fillRect/>
          </a:stretch>
        </p:blipFill>
        <p:spPr>
          <a:xfrm>
            <a:off x="277244" y="1161712"/>
            <a:ext cx="907200" cy="660393"/>
          </a:xfrm>
          <a:prstGeom prst="rect">
            <a:avLst/>
          </a:prstGeom>
        </p:spPr>
      </p:pic>
      <p:sp>
        <p:nvSpPr>
          <p:cNvPr id="11" name="Textplatzhalter 6">
            <a:extLst>
              <a:ext uri="{FF2B5EF4-FFF2-40B4-BE49-F238E27FC236}">
                <a16:creationId xmlns:a16="http://schemas.microsoft.com/office/drawing/2014/main" id="{7902EA0D-8A81-779D-10AF-6515E4F90035}"/>
              </a:ext>
            </a:extLst>
          </p:cNvPr>
          <p:cNvSpPr>
            <a:spLocks noGrp="1"/>
          </p:cNvSpPr>
          <p:nvPr>
            <p:ph type="body" sz="quarter" idx="14"/>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D1A21628-E936-05A2-9D1B-784278E15C0D}"/>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BDB601D-AD1D-07AE-A428-6094B2E15A7F}"/>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5" name="Textplatzhalter 23">
            <a:extLst>
              <a:ext uri="{FF2B5EF4-FFF2-40B4-BE49-F238E27FC236}">
                <a16:creationId xmlns:a16="http://schemas.microsoft.com/office/drawing/2014/main" id="{DE0489E4-ECBC-0E7C-4EFE-7ACE410F8C75}"/>
              </a:ext>
            </a:extLst>
          </p:cNvPr>
          <p:cNvSpPr>
            <a:spLocks noGrp="1"/>
          </p:cNvSpPr>
          <p:nvPr>
            <p:ph type="body" sz="quarter" idx="15"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ERPROBUNGSAUFTRAG</a:t>
            </a:r>
          </a:p>
          <a:p>
            <a:pPr lvl="0"/>
            <a:endParaRPr lang="de-DE" dirty="0"/>
          </a:p>
        </p:txBody>
      </p:sp>
      <p:sp>
        <p:nvSpPr>
          <p:cNvPr id="7" name="Foliennummernplatzhalter 4">
            <a:extLst>
              <a:ext uri="{FF2B5EF4-FFF2-40B4-BE49-F238E27FC236}">
                <a16:creationId xmlns:a16="http://schemas.microsoft.com/office/drawing/2014/main" id="{A755C8D4-DE58-ACF3-6B16-3A987CE5B3B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4159779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7" name="Grafik 6">
            <a:extLst>
              <a:ext uri="{FF2B5EF4-FFF2-40B4-BE49-F238E27FC236}">
                <a16:creationId xmlns:a16="http://schemas.microsoft.com/office/drawing/2014/main" id="{C4196EBC-4D2E-03D7-6AE9-88203BA308C8}"/>
              </a:ext>
            </a:extLst>
          </p:cNvPr>
          <p:cNvPicPr>
            <a:picLocks noChangeAspect="1"/>
          </p:cNvPicPr>
          <p:nvPr userDrawn="1"/>
        </p:nvPicPr>
        <p:blipFill>
          <a:blip r:embed="rId2"/>
          <a:stretch>
            <a:fillRect/>
          </a:stretch>
        </p:blipFill>
        <p:spPr>
          <a:xfrm>
            <a:off x="218629" y="134199"/>
            <a:ext cx="867600" cy="731077"/>
          </a:xfrm>
          <a:prstGeom prst="rect">
            <a:avLst/>
          </a:prstGeom>
        </p:spPr>
      </p:pic>
      <p:pic>
        <p:nvPicPr>
          <p:cNvPr id="11" name="Grafik 10">
            <a:extLst>
              <a:ext uri="{FF2B5EF4-FFF2-40B4-BE49-F238E27FC236}">
                <a16:creationId xmlns:a16="http://schemas.microsoft.com/office/drawing/2014/main" id="{1F503380-AE4A-2F75-1850-E857013C4A03}"/>
              </a:ext>
            </a:extLst>
          </p:cNvPr>
          <p:cNvPicPr>
            <a:picLocks noChangeAspect="1"/>
          </p:cNvPicPr>
          <p:nvPr userDrawn="1"/>
        </p:nvPicPr>
        <p:blipFill>
          <a:blip r:embed="rId3"/>
          <a:stretch>
            <a:fillRect/>
          </a:stretch>
        </p:blipFill>
        <p:spPr>
          <a:xfrm>
            <a:off x="277244" y="1163808"/>
            <a:ext cx="694800" cy="657245"/>
          </a:xfrm>
          <a:prstGeom prst="rect">
            <a:avLst/>
          </a:prstGeom>
        </p:spPr>
      </p:pic>
      <p:sp>
        <p:nvSpPr>
          <p:cNvPr id="15" name="Textplatzhalter 6">
            <a:extLst>
              <a:ext uri="{FF2B5EF4-FFF2-40B4-BE49-F238E27FC236}">
                <a16:creationId xmlns:a16="http://schemas.microsoft.com/office/drawing/2014/main" id="{9D9C9692-F237-1CE6-D715-5C27FB0F2725}"/>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2" name="Datumsplatzhalter 18">
            <a:extLst>
              <a:ext uri="{FF2B5EF4-FFF2-40B4-BE49-F238E27FC236}">
                <a16:creationId xmlns:a16="http://schemas.microsoft.com/office/drawing/2014/main" id="{225C51C8-1069-26AA-EE52-DE994BE2DA8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D928F468-9FB0-83B9-5698-FBC8A3D8F26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23">
            <a:extLst>
              <a:ext uri="{FF2B5EF4-FFF2-40B4-BE49-F238E27FC236}">
                <a16:creationId xmlns:a16="http://schemas.microsoft.com/office/drawing/2014/main" id="{0B56BCFB-C586-C49B-31EF-3DC10E9C78FD}"/>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0" name="Foliennummernplatzhalter 4">
            <a:extLst>
              <a:ext uri="{FF2B5EF4-FFF2-40B4-BE49-F238E27FC236}">
                <a16:creationId xmlns:a16="http://schemas.microsoft.com/office/drawing/2014/main" id="{D38077A5-28BA-DD14-9815-B1430488E1E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5990646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62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F5CF60D8-7E7D-39AB-3AC7-9D0A22B172D5}"/>
              </a:ext>
            </a:extLst>
          </p:cNvPr>
          <p:cNvPicPr>
            <a:picLocks noChangeAspect="1"/>
          </p:cNvPicPr>
          <p:nvPr userDrawn="1"/>
        </p:nvPicPr>
        <p:blipFill>
          <a:blip r:embed="rId2"/>
          <a:stretch>
            <a:fillRect/>
          </a:stretch>
        </p:blipFill>
        <p:spPr>
          <a:xfrm>
            <a:off x="227629" y="141144"/>
            <a:ext cx="849600" cy="723600"/>
          </a:xfrm>
          <a:prstGeom prst="rect">
            <a:avLst/>
          </a:prstGeom>
        </p:spPr>
      </p:pic>
      <p:pic>
        <p:nvPicPr>
          <p:cNvPr id="11" name="Grafik 10">
            <a:extLst>
              <a:ext uri="{FF2B5EF4-FFF2-40B4-BE49-F238E27FC236}">
                <a16:creationId xmlns:a16="http://schemas.microsoft.com/office/drawing/2014/main" id="{408A7116-EED8-A2EB-DC71-F480E428DA81}"/>
              </a:ext>
            </a:extLst>
          </p:cNvPr>
          <p:cNvPicPr>
            <a:picLocks noChangeAspect="1"/>
          </p:cNvPicPr>
          <p:nvPr userDrawn="1"/>
        </p:nvPicPr>
        <p:blipFill>
          <a:blip r:embed="rId3"/>
          <a:stretch>
            <a:fillRect/>
          </a:stretch>
        </p:blipFill>
        <p:spPr>
          <a:xfrm>
            <a:off x="264280" y="1209442"/>
            <a:ext cx="936000" cy="675669"/>
          </a:xfrm>
          <a:prstGeom prst="rect">
            <a:avLst/>
          </a:prstGeom>
        </p:spPr>
      </p:pic>
      <p:sp>
        <p:nvSpPr>
          <p:cNvPr id="2" name="Datumsplatzhalter 18">
            <a:extLst>
              <a:ext uri="{FF2B5EF4-FFF2-40B4-BE49-F238E27FC236}">
                <a16:creationId xmlns:a16="http://schemas.microsoft.com/office/drawing/2014/main" id="{9CCF9CB8-F04D-217F-7CF6-AABC7D75C1B4}"/>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368A82-B0C5-F037-4747-ACE15F1C026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12" name="Textplatzhalter 7">
            <a:extLst>
              <a:ext uri="{FF2B5EF4-FFF2-40B4-BE49-F238E27FC236}">
                <a16:creationId xmlns:a16="http://schemas.microsoft.com/office/drawing/2014/main" id="{49851A79-5049-CD81-6F8B-CBA5AE281693}"/>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3" name="Textplatzhalter 6">
            <a:extLst>
              <a:ext uri="{FF2B5EF4-FFF2-40B4-BE49-F238E27FC236}">
                <a16:creationId xmlns:a16="http://schemas.microsoft.com/office/drawing/2014/main" id="{3887F656-C67B-FA90-BC1D-0F097B69FAD4}"/>
              </a:ext>
            </a:extLst>
          </p:cNvPr>
          <p:cNvSpPr>
            <a:spLocks noGrp="1"/>
          </p:cNvSpPr>
          <p:nvPr>
            <p:ph type="body" sz="quarter" idx="15" hasCustomPrompt="1"/>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4" name="Textplatzhalter 23">
            <a:extLst>
              <a:ext uri="{FF2B5EF4-FFF2-40B4-BE49-F238E27FC236}">
                <a16:creationId xmlns:a16="http://schemas.microsoft.com/office/drawing/2014/main" id="{97B1E3ED-BECC-3634-2DBD-2F5E831CA7E6}"/>
              </a:ext>
            </a:extLst>
          </p:cNvPr>
          <p:cNvSpPr>
            <a:spLocks noGrp="1"/>
          </p:cNvSpPr>
          <p:nvPr>
            <p:ph type="body" sz="quarter" idx="16"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5" name="Foliennummernplatzhalter 4">
            <a:extLst>
              <a:ext uri="{FF2B5EF4-FFF2-40B4-BE49-F238E27FC236}">
                <a16:creationId xmlns:a16="http://schemas.microsoft.com/office/drawing/2014/main" id="{9DEA4E80-89AC-32D0-04A1-AE0D2C154F02}"/>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0597287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de-DE" sz="180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FontTx/>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FontTx/>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1EE60C44-D0D1-69BB-F5D8-D57E1E0B0173}"/>
              </a:ext>
            </a:extLst>
          </p:cNvPr>
          <p:cNvPicPr>
            <a:picLocks noChangeAspect="1"/>
          </p:cNvPicPr>
          <p:nvPr userDrawn="1"/>
        </p:nvPicPr>
        <p:blipFill>
          <a:blip r:embed="rId2"/>
          <a:stretch>
            <a:fillRect/>
          </a:stretch>
        </p:blipFill>
        <p:spPr>
          <a:xfrm>
            <a:off x="171829" y="140079"/>
            <a:ext cx="961200" cy="723020"/>
          </a:xfrm>
          <a:prstGeom prst="rect">
            <a:avLst/>
          </a:prstGeom>
        </p:spPr>
      </p:pic>
      <p:pic>
        <p:nvPicPr>
          <p:cNvPr id="12" name="Grafik 11">
            <a:extLst>
              <a:ext uri="{FF2B5EF4-FFF2-40B4-BE49-F238E27FC236}">
                <a16:creationId xmlns:a16="http://schemas.microsoft.com/office/drawing/2014/main" id="{C6FD5128-E2FC-3A38-9561-5A4F2642BB91}"/>
              </a:ext>
            </a:extLst>
          </p:cNvPr>
          <p:cNvPicPr>
            <a:picLocks noChangeAspect="1"/>
          </p:cNvPicPr>
          <p:nvPr userDrawn="1"/>
        </p:nvPicPr>
        <p:blipFill>
          <a:blip r:embed="rId3"/>
          <a:stretch>
            <a:fillRect/>
          </a:stretch>
        </p:blipFill>
        <p:spPr>
          <a:xfrm>
            <a:off x="262844" y="1188744"/>
            <a:ext cx="936000" cy="696367"/>
          </a:xfrm>
          <a:prstGeom prst="rect">
            <a:avLst/>
          </a:prstGeom>
        </p:spPr>
      </p:pic>
      <p:sp>
        <p:nvSpPr>
          <p:cNvPr id="2" name="Datumsplatzhalter 18">
            <a:extLst>
              <a:ext uri="{FF2B5EF4-FFF2-40B4-BE49-F238E27FC236}">
                <a16:creationId xmlns:a16="http://schemas.microsoft.com/office/drawing/2014/main" id="{5BA10829-7855-349A-05D1-64387B0CAF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7E51D2B-ACC8-CA89-3575-5A809983640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2C87BEED-DCB3-3524-943E-94BCE6C55245}"/>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4695057D-2FEB-DE2C-AAD2-CB82857263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3" name="Textplatzhalter 23">
            <a:extLst>
              <a:ext uri="{FF2B5EF4-FFF2-40B4-BE49-F238E27FC236}">
                <a16:creationId xmlns:a16="http://schemas.microsoft.com/office/drawing/2014/main" id="{FE85055D-FDBE-5465-2607-8D3BF30608C5}"/>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a:p>
            <a:pPr lvl="0"/>
            <a:endParaRPr lang="de-DE" dirty="0"/>
          </a:p>
        </p:txBody>
      </p:sp>
      <p:sp>
        <p:nvSpPr>
          <p:cNvPr id="14" name="Foliennummernplatzhalter 4">
            <a:extLst>
              <a:ext uri="{FF2B5EF4-FFF2-40B4-BE49-F238E27FC236}">
                <a16:creationId xmlns:a16="http://schemas.microsoft.com/office/drawing/2014/main" id="{85234672-9093-0A04-98E6-B85C2B97DA3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27555600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1461687" y="4056794"/>
            <a:ext cx="10203840"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CBFE8FFC-CDA2-7AB6-E402-5EC69453A602}"/>
              </a:ext>
            </a:extLst>
          </p:cNvPr>
          <p:cNvPicPr>
            <a:picLocks noChangeAspect="1"/>
          </p:cNvPicPr>
          <p:nvPr userDrawn="1"/>
        </p:nvPicPr>
        <p:blipFill>
          <a:blip r:embed="rId2"/>
          <a:stretch>
            <a:fillRect/>
          </a:stretch>
        </p:blipFill>
        <p:spPr>
          <a:xfrm>
            <a:off x="126829" y="64393"/>
            <a:ext cx="1051200" cy="798706"/>
          </a:xfrm>
          <a:prstGeom prst="rect">
            <a:avLst/>
          </a:prstGeom>
        </p:spPr>
      </p:pic>
      <p:pic>
        <p:nvPicPr>
          <p:cNvPr id="10" name="Grafik 9">
            <a:extLst>
              <a:ext uri="{FF2B5EF4-FFF2-40B4-BE49-F238E27FC236}">
                <a16:creationId xmlns:a16="http://schemas.microsoft.com/office/drawing/2014/main" id="{599DAD76-2B39-D0B5-7D2B-80E707C27FE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2" name="Datumsplatzhalter 18">
            <a:extLst>
              <a:ext uri="{FF2B5EF4-FFF2-40B4-BE49-F238E27FC236}">
                <a16:creationId xmlns:a16="http://schemas.microsoft.com/office/drawing/2014/main" id="{FD76B2D6-245A-53AB-17D7-4D6F06F2BA21}"/>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7B84AE-7357-7727-250B-90829BF638EC}"/>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7">
            <a:extLst>
              <a:ext uri="{FF2B5EF4-FFF2-40B4-BE49-F238E27FC236}">
                <a16:creationId xmlns:a16="http://schemas.microsoft.com/office/drawing/2014/main" id="{B0ECEF66-7F00-5852-7237-16230EDE3905}"/>
              </a:ext>
            </a:extLst>
          </p:cNvPr>
          <p:cNvSpPr>
            <a:spLocks noGrp="1"/>
          </p:cNvSpPr>
          <p:nvPr>
            <p:ph type="body" sz="quarter" idx="13" hasCustomPrompt="1"/>
          </p:nvPr>
        </p:nvSpPr>
        <p:spPr>
          <a:xfrm>
            <a:off x="1461898"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7" name="Textplatzhalter 6">
            <a:extLst>
              <a:ext uri="{FF2B5EF4-FFF2-40B4-BE49-F238E27FC236}">
                <a16:creationId xmlns:a16="http://schemas.microsoft.com/office/drawing/2014/main" id="{7F3A67E2-1960-A51A-4683-D2D05874621C}"/>
              </a:ext>
            </a:extLst>
          </p:cNvPr>
          <p:cNvSpPr>
            <a:spLocks noGrp="1"/>
          </p:cNvSpPr>
          <p:nvPr>
            <p:ph type="body" sz="quarter" idx="15" hasCustomPrompt="1"/>
          </p:nvPr>
        </p:nvSpPr>
        <p:spPr>
          <a:xfrm>
            <a:off x="1461687" y="1660387"/>
            <a:ext cx="1020383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9" name="Textplatzhalter 23">
            <a:extLst>
              <a:ext uri="{FF2B5EF4-FFF2-40B4-BE49-F238E27FC236}">
                <a16:creationId xmlns:a16="http://schemas.microsoft.com/office/drawing/2014/main" id="{BFD1A953-191B-9FFF-D0BB-CBFEA1D6CB5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LERNENDENÄUSSERUNG</a:t>
            </a:r>
          </a:p>
          <a:p>
            <a:pPr lvl="0"/>
            <a:endParaRPr lang="de-DE" dirty="0"/>
          </a:p>
        </p:txBody>
      </p:sp>
      <p:sp>
        <p:nvSpPr>
          <p:cNvPr id="13" name="Foliennummernplatzhalter 4">
            <a:extLst>
              <a:ext uri="{FF2B5EF4-FFF2-40B4-BE49-F238E27FC236}">
                <a16:creationId xmlns:a16="http://schemas.microsoft.com/office/drawing/2014/main" id="{9449A808-1D07-79BB-4CB2-6805CFF72E94}"/>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1450273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2B87C370-8FA8-073C-9FAA-083416674B3A}"/>
              </a:ext>
            </a:extLst>
          </p:cNvPr>
          <p:cNvPicPr>
            <a:picLocks noChangeAspect="1"/>
          </p:cNvPicPr>
          <p:nvPr userDrawn="1"/>
        </p:nvPicPr>
        <p:blipFill>
          <a:blip r:embed="rId2"/>
          <a:stretch>
            <a:fillRect/>
          </a:stretch>
        </p:blipFill>
        <p:spPr>
          <a:xfrm>
            <a:off x="218629" y="134199"/>
            <a:ext cx="867600" cy="731077"/>
          </a:xfrm>
          <a:prstGeom prst="rect">
            <a:avLst/>
          </a:prstGeom>
        </p:spPr>
      </p:pic>
      <p:sp>
        <p:nvSpPr>
          <p:cNvPr id="2" name="Textfeld 1">
            <a:extLst>
              <a:ext uri="{FF2B5EF4-FFF2-40B4-BE49-F238E27FC236}">
                <a16:creationId xmlns:a16="http://schemas.microsoft.com/office/drawing/2014/main" id="{DCBA6D71-9049-BD92-9D05-675C73D0BDF4}"/>
              </a:ext>
            </a:extLst>
          </p:cNvPr>
          <p:cNvSpPr txBox="1"/>
          <p:nvPr userDrawn="1"/>
        </p:nvSpPr>
        <p:spPr>
          <a:xfrm>
            <a:off x="1270000" y="1651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marR="0" indent="0" algn="l" defTabSz="914400" rtl="0" fontAlgn="auto" latinLnBrk="0" hangingPunct="0">
              <a:lnSpc>
                <a:spcPct val="100000"/>
              </a:lnSpc>
              <a:spcBef>
                <a:spcPts val="0"/>
              </a:spcBef>
              <a:spcAft>
                <a:spcPts val="0"/>
              </a:spcAft>
              <a:buClrTx/>
              <a:buSzPct val="100000"/>
              <a:buFont typeface="Arial"/>
              <a:buNone/>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Datumsplatzhalter 18">
            <a:extLst>
              <a:ext uri="{FF2B5EF4-FFF2-40B4-BE49-F238E27FC236}">
                <a16:creationId xmlns:a16="http://schemas.microsoft.com/office/drawing/2014/main" id="{B060E413-4745-8D6C-55C8-16BB6C0ECC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1071E52D-7651-E4FB-8E63-BD1D136DC6B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00AF8713-6471-E2FC-48A9-B42B1AC00D31}"/>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515CF171-0BE6-2E96-732A-C2E1C4C73F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0" name="Textplatzhalter 23">
            <a:extLst>
              <a:ext uri="{FF2B5EF4-FFF2-40B4-BE49-F238E27FC236}">
                <a16:creationId xmlns:a16="http://schemas.microsoft.com/office/drawing/2014/main" id="{7E01423D-1F7F-2F6E-399A-6F4E1B23A6A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REFLEXION</a:t>
            </a:r>
          </a:p>
          <a:p>
            <a:pPr lvl="0"/>
            <a:endParaRPr lang="de-DE" dirty="0"/>
          </a:p>
        </p:txBody>
      </p:sp>
      <p:pic>
        <p:nvPicPr>
          <p:cNvPr id="11" name="Grafik 10">
            <a:extLst>
              <a:ext uri="{FF2B5EF4-FFF2-40B4-BE49-F238E27FC236}">
                <a16:creationId xmlns:a16="http://schemas.microsoft.com/office/drawing/2014/main" id="{D19E9C44-6CE7-094D-F366-3FDC475F0B7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12" name="Foliennummernplatzhalter 4">
            <a:extLst>
              <a:ext uri="{FF2B5EF4-FFF2-40B4-BE49-F238E27FC236}">
                <a16:creationId xmlns:a16="http://schemas.microsoft.com/office/drawing/2014/main" id="{003F3505-2919-38EE-87F1-CD532D93BD6F}"/>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2123905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liederun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D05C18-0A66-7404-68F9-26F484BDF461}"/>
              </a:ext>
            </a:extLst>
          </p:cNvPr>
          <p:cNvSpPr/>
          <p:nvPr userDrawn="1"/>
        </p:nvSpPr>
        <p:spPr>
          <a:xfrm>
            <a:off x="-91654" y="1077087"/>
            <a:ext cx="12453114"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Inhaltsplatzhalter 2">
            <a:extLst>
              <a:ext uri="{FF2B5EF4-FFF2-40B4-BE49-F238E27FC236}">
                <a16:creationId xmlns:a16="http://schemas.microsoft.com/office/drawing/2014/main" id="{2C7B002F-2031-00B1-7851-6C992DB6ABA2}"/>
              </a:ext>
            </a:extLst>
          </p:cNvPr>
          <p:cNvSpPr>
            <a:spLocks noGrp="1"/>
          </p:cNvSpPr>
          <p:nvPr>
            <p:ph idx="1"/>
          </p:nvPr>
        </p:nvSpPr>
        <p:spPr>
          <a:xfrm>
            <a:off x="526475" y="1358900"/>
            <a:ext cx="11139054" cy="4819205"/>
          </a:xfrm>
          <a:prstGeom prst="rect">
            <a:avLst/>
          </a:prstGeom>
        </p:spPr>
        <p:txBody>
          <a:bodyPr anchor="t">
            <a:noAutofit/>
          </a:bodyPr>
          <a:lstStyle>
            <a:lvl1pPr marL="342900" indent="-342900">
              <a:lnSpc>
                <a:spcPct val="150000"/>
              </a:lnSpc>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buFont typeface="+mj-lt"/>
              <a:buAutoNum type="arabicPeriod"/>
              <a:defRPr sz="1800">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endParaRPr lang="de-DE" dirty="0"/>
          </a:p>
          <a:p>
            <a:pPr lvl="2"/>
            <a:endParaRPr lang="de-DE" dirty="0"/>
          </a:p>
        </p:txBody>
      </p:sp>
      <p:sp>
        <p:nvSpPr>
          <p:cNvPr id="9" name="Rechteck 8">
            <a:extLst>
              <a:ext uri="{FF2B5EF4-FFF2-40B4-BE49-F238E27FC236}">
                <a16:creationId xmlns:a16="http://schemas.microsoft.com/office/drawing/2014/main" id="{79974E1A-90BF-CC72-5013-0162618283E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0" name="Datumsplatzhalter 18">
            <a:extLst>
              <a:ext uri="{FF2B5EF4-FFF2-40B4-BE49-F238E27FC236}">
                <a16:creationId xmlns:a16="http://schemas.microsoft.com/office/drawing/2014/main" id="{2D637E34-1BEA-F110-8388-5C11C2D2736E}"/>
              </a:ext>
            </a:extLst>
          </p:cNvPr>
          <p:cNvSpPr>
            <a:spLocks noGrp="1"/>
          </p:cNvSpPr>
          <p:nvPr>
            <p:ph type="dt" sz="half" idx="10"/>
          </p:nvPr>
        </p:nvSpPr>
        <p:spPr>
          <a:xfrm>
            <a:off x="773680" y="6338729"/>
            <a:ext cx="2743200" cy="393256"/>
          </a:xfrm>
          <a:prstGeom prst="rect">
            <a:avLst/>
          </a:prstGeom>
        </p:spPr>
        <p:txBody>
          <a:bodyPr/>
          <a:lstStyle>
            <a:lvl1pPr marL="0" indent="0">
              <a:buNone/>
              <a:defRPr sz="1200" b="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58B26E1E-1063-4289-B87E-B23DD4DD37C2}"/>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3" name="Grafik 12">
            <a:extLst>
              <a:ext uri="{FF2B5EF4-FFF2-40B4-BE49-F238E27FC236}">
                <a16:creationId xmlns:a16="http://schemas.microsoft.com/office/drawing/2014/main" id="{0F0674E8-E1A3-A14F-CDD9-DB1784A7435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64A38B73-B73E-CB5B-99F7-59F99E5A78D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9D5BAB01-F43E-64F4-8114-B0F393621304}"/>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Gliederung</a:t>
            </a:r>
          </a:p>
        </p:txBody>
      </p:sp>
      <p:sp>
        <p:nvSpPr>
          <p:cNvPr id="4" name="Foliennummernplatzhalter 4">
            <a:extLst>
              <a:ext uri="{FF2B5EF4-FFF2-40B4-BE49-F238E27FC236}">
                <a16:creationId xmlns:a16="http://schemas.microsoft.com/office/drawing/2014/main" id="{B9B517FD-D961-3FD9-5D42-01B9250ABB96}"/>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77166943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Font typeface="Arial" panose="020B0604020202020204" pitchFamily="34" charset="0"/>
              <a:buNone/>
              <a:defRPr sz="1000" b="0">
                <a:solidFill>
                  <a:srgbClr val="327D87"/>
                </a:solidFill>
                <a:latin typeface="Arial" panose="020B0604020202020204" pitchFamily="34" charset="0"/>
                <a:cs typeface="Arial" panose="020B0604020202020204" pitchFamily="34" charset="0"/>
              </a:defRPr>
            </a:lvl1pPr>
          </a:lstStyle>
          <a:p>
            <a:pPr lvl="0"/>
            <a:r>
              <a:rPr lang="de-DE" dirty="0"/>
              <a:t>(Bildquelle)</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8" name="Grafik 7">
            <a:extLst>
              <a:ext uri="{FF2B5EF4-FFF2-40B4-BE49-F238E27FC236}">
                <a16:creationId xmlns:a16="http://schemas.microsoft.com/office/drawing/2014/main" id="{16DF7B9B-024E-99BE-A85A-3829B9DD2815}"/>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37FC26CD-126F-7344-E765-DD8B94E56A2E}"/>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680A22CC-3555-6325-1854-FE7A22A835C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Foliennummernplatzhalter 4">
            <a:extLst>
              <a:ext uri="{FF2B5EF4-FFF2-40B4-BE49-F238E27FC236}">
                <a16:creationId xmlns:a16="http://schemas.microsoft.com/office/drawing/2014/main" id="{5313C123-6E7E-50FE-445C-7B35539F748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69958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marL="0" indent="0" algn="ctr">
              <a:lnSpc>
                <a:spcPct val="100000"/>
              </a:lnSpc>
              <a:buNone/>
            </a:pPr>
            <a:r>
              <a:rPr lang="de-DE" sz="2800" b="1" dirty="0">
                <a:solidFill>
                  <a:schemeClr val="tx1"/>
                </a:solidFill>
                <a:latin typeface="Calibri" panose="020F0502020204030204" pitchFamily="34" charset="0"/>
                <a:cs typeface="Calibri" panose="020F0502020204030204" pitchFamily="34" charset="0"/>
              </a:rPr>
              <a:t>PIKAS</a:t>
            </a:r>
            <a:r>
              <a:rPr lang="de-DE" sz="2400" b="1" dirty="0">
                <a:solidFill>
                  <a:schemeClr val="tx1"/>
                </a:solidFill>
                <a:latin typeface="Arial" panose="020B0604020202020204" pitchFamily="34" charset="0"/>
                <a:cs typeface="Arial" panose="020B0604020202020204" pitchFamily="34" charset="0"/>
              </a:rPr>
              <a:t> gibt es auch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auf YouTube, Instagram und Facebook!</a:t>
            </a:r>
          </a:p>
        </p:txBody>
      </p:sp>
      <p:pic>
        <p:nvPicPr>
          <p:cNvPr id="10" name="Grafik 9">
            <a:extLst>
              <a:ext uri="{FF2B5EF4-FFF2-40B4-BE49-F238E27FC236}">
                <a16:creationId xmlns:a16="http://schemas.microsoft.com/office/drawing/2014/main" id="{126EFCFF-AC46-026A-EA97-8EB5F1042EB9}"/>
              </a:ext>
            </a:extLst>
          </p:cNvPr>
          <p:cNvPicPr>
            <a:picLocks noChangeAspect="1"/>
          </p:cNvPicPr>
          <p:nvPr userDrawn="1"/>
        </p:nvPicPr>
        <p:blipFill>
          <a:blip r:embed="rId2"/>
          <a:stretch>
            <a:fillRect/>
          </a:stretch>
        </p:blipFill>
        <p:spPr>
          <a:xfrm flipH="1">
            <a:off x="957975" y="2168508"/>
            <a:ext cx="4802400" cy="4099493"/>
          </a:xfrm>
          <a:prstGeom prst="rect">
            <a:avLst/>
          </a:prstGeom>
        </p:spPr>
      </p:pic>
      <p:pic>
        <p:nvPicPr>
          <p:cNvPr id="26" name="Grafik 25">
            <a:extLst>
              <a:ext uri="{FF2B5EF4-FFF2-40B4-BE49-F238E27FC236}">
                <a16:creationId xmlns:a16="http://schemas.microsoft.com/office/drawing/2014/main" id="{C9EC28BC-924A-1396-A97B-81DA0F29EEC9}"/>
              </a:ext>
            </a:extLst>
          </p:cNvPr>
          <p:cNvPicPr>
            <a:picLocks noChangeAspect="1"/>
          </p:cNvPicPr>
          <p:nvPr userDrawn="1"/>
        </p:nvPicPr>
        <p:blipFill>
          <a:blip r:embed="rId3"/>
          <a:stretch>
            <a:fillRect/>
          </a:stretch>
        </p:blipFill>
        <p:spPr>
          <a:xfrm>
            <a:off x="8427781" y="4376825"/>
            <a:ext cx="748800" cy="749300"/>
          </a:xfrm>
          <a:prstGeom prst="rect">
            <a:avLst/>
          </a:prstGeom>
        </p:spPr>
      </p:pic>
      <p:pic>
        <p:nvPicPr>
          <p:cNvPr id="27" name="Grafik 26">
            <a:extLst>
              <a:ext uri="{FF2B5EF4-FFF2-40B4-BE49-F238E27FC236}">
                <a16:creationId xmlns:a16="http://schemas.microsoft.com/office/drawing/2014/main" id="{3C494B9F-6271-C5BC-9CF1-AE716F7238CF}"/>
              </a:ext>
            </a:extLst>
          </p:cNvPr>
          <p:cNvPicPr>
            <a:picLocks noChangeAspect="1"/>
          </p:cNvPicPr>
          <p:nvPr userDrawn="1"/>
        </p:nvPicPr>
        <p:blipFill>
          <a:blip r:embed="rId4"/>
          <a:stretch>
            <a:fillRect/>
          </a:stretch>
        </p:blipFill>
        <p:spPr>
          <a:xfrm>
            <a:off x="8376539" y="2701061"/>
            <a:ext cx="763200" cy="763200"/>
          </a:xfrm>
          <a:prstGeom prst="rect">
            <a:avLst/>
          </a:prstGeom>
        </p:spPr>
      </p:pic>
      <p:pic>
        <p:nvPicPr>
          <p:cNvPr id="28" name="Grafik 27">
            <a:extLst>
              <a:ext uri="{FF2B5EF4-FFF2-40B4-BE49-F238E27FC236}">
                <a16:creationId xmlns:a16="http://schemas.microsoft.com/office/drawing/2014/main" id="{9C43BA09-6B43-8DD1-29BE-D6439BEDE733}"/>
              </a:ext>
            </a:extLst>
          </p:cNvPr>
          <p:cNvPicPr>
            <a:picLocks noChangeAspect="1"/>
          </p:cNvPicPr>
          <p:nvPr userDrawn="1"/>
        </p:nvPicPr>
        <p:blipFill>
          <a:blip r:embed="rId5"/>
          <a:stretch>
            <a:fillRect/>
          </a:stretch>
        </p:blipFill>
        <p:spPr>
          <a:xfrm>
            <a:off x="8264779" y="1023344"/>
            <a:ext cx="954000" cy="698500"/>
          </a:xfrm>
          <a:prstGeom prst="rect">
            <a:avLst/>
          </a:prstGeom>
        </p:spPr>
      </p:pic>
      <p:pic>
        <p:nvPicPr>
          <p:cNvPr id="29" name="Grafik 28">
            <a:extLst>
              <a:ext uri="{FF2B5EF4-FFF2-40B4-BE49-F238E27FC236}">
                <a16:creationId xmlns:a16="http://schemas.microsoft.com/office/drawing/2014/main" id="{2D632728-A46C-A476-587B-ABD98536CB51}"/>
              </a:ext>
            </a:extLst>
          </p:cNvPr>
          <p:cNvPicPr>
            <a:picLocks noChangeAspect="1"/>
          </p:cNvPicPr>
          <p:nvPr userDrawn="1"/>
        </p:nvPicPr>
        <p:blipFill>
          <a:blip r:embed="rId6"/>
          <a:stretch>
            <a:fillRect/>
          </a:stretch>
        </p:blipFill>
        <p:spPr>
          <a:xfrm>
            <a:off x="9881583" y="4233494"/>
            <a:ext cx="1440000" cy="1440000"/>
          </a:xfrm>
          <a:prstGeom prst="rect">
            <a:avLst/>
          </a:prstGeom>
        </p:spPr>
      </p:pic>
      <p:pic>
        <p:nvPicPr>
          <p:cNvPr id="30" name="Grafik 29">
            <a:extLst>
              <a:ext uri="{FF2B5EF4-FFF2-40B4-BE49-F238E27FC236}">
                <a16:creationId xmlns:a16="http://schemas.microsoft.com/office/drawing/2014/main" id="{6B340A43-DD70-7CF1-7D4F-7A9D5262005F}"/>
              </a:ext>
            </a:extLst>
          </p:cNvPr>
          <p:cNvPicPr>
            <a:picLocks noChangeAspect="1"/>
          </p:cNvPicPr>
          <p:nvPr userDrawn="1"/>
        </p:nvPicPr>
        <p:blipFill>
          <a:blip r:embed="rId7"/>
          <a:stretch>
            <a:fillRect/>
          </a:stretch>
        </p:blipFill>
        <p:spPr>
          <a:xfrm>
            <a:off x="9881583" y="801451"/>
            <a:ext cx="1440000" cy="1440000"/>
          </a:xfrm>
          <a:prstGeom prst="rect">
            <a:avLst/>
          </a:prstGeom>
        </p:spPr>
      </p:pic>
      <p:pic>
        <p:nvPicPr>
          <p:cNvPr id="31" name="Grafik 30">
            <a:extLst>
              <a:ext uri="{FF2B5EF4-FFF2-40B4-BE49-F238E27FC236}">
                <a16:creationId xmlns:a16="http://schemas.microsoft.com/office/drawing/2014/main" id="{A7828BD4-96AB-5E53-782F-9F45A9EDEE6E}"/>
              </a:ext>
            </a:extLst>
          </p:cNvPr>
          <p:cNvPicPr>
            <a:picLocks noChangeAspect="1"/>
          </p:cNvPicPr>
          <p:nvPr userDrawn="1"/>
        </p:nvPicPr>
        <p:blipFill>
          <a:blip r:embed="rId8"/>
          <a:stretch>
            <a:fillRect/>
          </a:stretch>
        </p:blipFill>
        <p:spPr>
          <a:xfrm>
            <a:off x="9881583" y="2512879"/>
            <a:ext cx="1440000" cy="1440000"/>
          </a:xfrm>
          <a:prstGeom prst="rect">
            <a:avLst/>
          </a:prstGeom>
        </p:spPr>
      </p:pic>
      <p:sp>
        <p:nvSpPr>
          <p:cNvPr id="32" name="Textfeld 31">
            <a:extLst>
              <a:ext uri="{FF2B5EF4-FFF2-40B4-BE49-F238E27FC236}">
                <a16:creationId xmlns:a16="http://schemas.microsoft.com/office/drawing/2014/main" id="{5B380CEC-956B-5C58-A67F-E7E838F191D6}"/>
              </a:ext>
            </a:extLst>
          </p:cNvPr>
          <p:cNvSpPr txBox="1"/>
          <p:nvPr userDrawn="1"/>
        </p:nvSpPr>
        <p:spPr>
          <a:xfrm>
            <a:off x="7799675" y="5172098"/>
            <a:ext cx="1920000"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33" name="Textfeld 32">
            <a:extLst>
              <a:ext uri="{FF2B5EF4-FFF2-40B4-BE49-F238E27FC236}">
                <a16:creationId xmlns:a16="http://schemas.microsoft.com/office/drawing/2014/main" id="{90057CED-482B-5F2C-9A45-699D0DA0FD33}"/>
              </a:ext>
            </a:extLst>
          </p:cNvPr>
          <p:cNvSpPr txBox="1"/>
          <p:nvPr userDrawn="1"/>
        </p:nvSpPr>
        <p:spPr>
          <a:xfrm>
            <a:off x="7653316" y="3466339"/>
            <a:ext cx="214034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B5A3A64E-66E0-2C0B-CC8A-6D3927AFFC54}"/>
              </a:ext>
            </a:extLst>
          </p:cNvPr>
          <p:cNvSpPr txBox="1"/>
          <p:nvPr userDrawn="1"/>
        </p:nvSpPr>
        <p:spPr>
          <a:xfrm>
            <a:off x="7653316" y="1718053"/>
            <a:ext cx="206323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36391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Besuchen Sie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uns doch auf unseren Webseiten! </a:t>
            </a:r>
          </a:p>
        </p:txBody>
      </p:sp>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marL="0" indent="0" algn="ctr">
              <a:buNone/>
            </a:pP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57DC5047-F590-FC78-0E9E-C016B9C32A3D}"/>
              </a:ext>
            </a:extLst>
          </p:cNvPr>
          <p:cNvPicPr>
            <a:picLocks noChangeAspect="1"/>
          </p:cNvPicPr>
          <p:nvPr userDrawn="1"/>
        </p:nvPicPr>
        <p:blipFill>
          <a:blip r:embed="rId2"/>
          <a:stretch>
            <a:fillRect/>
          </a:stretch>
        </p:blipFill>
        <p:spPr>
          <a:xfrm>
            <a:off x="6557246" y="2961488"/>
            <a:ext cx="4399200" cy="3111312"/>
          </a:xfrm>
          <a:prstGeom prst="rect">
            <a:avLst/>
          </a:prstGeom>
        </p:spPr>
      </p:pic>
      <p:sp>
        <p:nvSpPr>
          <p:cNvPr id="4" name="Rechteck 3">
            <a:extLst>
              <a:ext uri="{FF2B5EF4-FFF2-40B4-BE49-F238E27FC236}">
                <a16:creationId xmlns:a16="http://schemas.microsoft.com/office/drawing/2014/main" id="{42840765-D86F-C006-B509-9B5552025717}"/>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Rechteck 4">
            <a:extLst>
              <a:ext uri="{FF2B5EF4-FFF2-40B4-BE49-F238E27FC236}">
                <a16:creationId xmlns:a16="http://schemas.microsoft.com/office/drawing/2014/main" id="{872138F6-2857-6A15-FEA4-EAA9D63E43C1}"/>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A4EB51FF-F8F1-11DA-2DC8-E0EED23E2FD5}"/>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7" name="Rechteck 6">
            <a:extLst>
              <a:ext uri="{FF2B5EF4-FFF2-40B4-BE49-F238E27FC236}">
                <a16:creationId xmlns:a16="http://schemas.microsoft.com/office/drawing/2014/main" id="{B976C760-7E6F-D3DD-C40D-F9322AFC7F6A}"/>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1E37B07A-8E07-AA45-6F29-0F985533B914}"/>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9" name="Rechteck 8">
            <a:extLst>
              <a:ext uri="{FF2B5EF4-FFF2-40B4-BE49-F238E27FC236}">
                <a16:creationId xmlns:a16="http://schemas.microsoft.com/office/drawing/2014/main" id="{0FD5D7BA-9DA2-6AEA-0E79-08E5E6568F52}"/>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11" name="Grafik 10">
            <a:extLst>
              <a:ext uri="{FF2B5EF4-FFF2-40B4-BE49-F238E27FC236}">
                <a16:creationId xmlns:a16="http://schemas.microsoft.com/office/drawing/2014/main" id="{0B1AD743-8FA4-409F-9ED0-31E6CD5B6541}"/>
              </a:ext>
            </a:extLst>
          </p:cNvPr>
          <p:cNvPicPr>
            <a:picLocks noChangeAspect="1"/>
          </p:cNvPicPr>
          <p:nvPr userDrawn="1"/>
        </p:nvPicPr>
        <p:blipFill>
          <a:blip r:embed="rId3"/>
          <a:stretch>
            <a:fillRect/>
          </a:stretch>
        </p:blipFill>
        <p:spPr>
          <a:xfrm>
            <a:off x="858710" y="1823816"/>
            <a:ext cx="1440000" cy="1107693"/>
          </a:xfrm>
          <a:prstGeom prst="rect">
            <a:avLst/>
          </a:prstGeom>
        </p:spPr>
      </p:pic>
      <p:pic>
        <p:nvPicPr>
          <p:cNvPr id="12" name="Grafik 11">
            <a:extLst>
              <a:ext uri="{FF2B5EF4-FFF2-40B4-BE49-F238E27FC236}">
                <a16:creationId xmlns:a16="http://schemas.microsoft.com/office/drawing/2014/main" id="{86ACAD34-1829-DF1C-7888-471FE629C475}"/>
              </a:ext>
            </a:extLst>
          </p:cNvPr>
          <p:cNvPicPr>
            <a:picLocks noChangeAspect="1"/>
          </p:cNvPicPr>
          <p:nvPr userDrawn="1"/>
        </p:nvPicPr>
        <p:blipFill>
          <a:blip r:embed="rId4"/>
          <a:stretch>
            <a:fillRect/>
          </a:stretch>
        </p:blipFill>
        <p:spPr>
          <a:xfrm>
            <a:off x="858710" y="3320066"/>
            <a:ext cx="1440000" cy="1107001"/>
          </a:xfrm>
          <a:prstGeom prst="rect">
            <a:avLst/>
          </a:prstGeom>
        </p:spPr>
      </p:pic>
      <p:pic>
        <p:nvPicPr>
          <p:cNvPr id="14" name="Grafik 13">
            <a:extLst>
              <a:ext uri="{FF2B5EF4-FFF2-40B4-BE49-F238E27FC236}">
                <a16:creationId xmlns:a16="http://schemas.microsoft.com/office/drawing/2014/main" id="{A42436A9-70AE-EB60-45AC-913659D5A7A0}"/>
              </a:ext>
            </a:extLst>
          </p:cNvPr>
          <p:cNvPicPr>
            <a:picLocks noChangeAspect="1"/>
          </p:cNvPicPr>
          <p:nvPr userDrawn="1"/>
        </p:nvPicPr>
        <p:blipFill>
          <a:blip r:embed="rId5"/>
          <a:stretch>
            <a:fillRect/>
          </a:stretch>
        </p:blipFill>
        <p:spPr>
          <a:xfrm>
            <a:off x="3162792" y="317660"/>
            <a:ext cx="1440000" cy="1107692"/>
          </a:xfrm>
          <a:prstGeom prst="rect">
            <a:avLst/>
          </a:prstGeom>
        </p:spPr>
      </p:pic>
      <p:pic>
        <p:nvPicPr>
          <p:cNvPr id="15" name="Grafik 14">
            <a:extLst>
              <a:ext uri="{FF2B5EF4-FFF2-40B4-BE49-F238E27FC236}">
                <a16:creationId xmlns:a16="http://schemas.microsoft.com/office/drawing/2014/main" id="{06F276EE-01BA-D073-0857-F88D621BDB21}"/>
              </a:ext>
            </a:extLst>
          </p:cNvPr>
          <p:cNvPicPr>
            <a:picLocks noChangeAspect="1"/>
          </p:cNvPicPr>
          <p:nvPr userDrawn="1"/>
        </p:nvPicPr>
        <p:blipFill>
          <a:blip r:embed="rId6"/>
          <a:stretch>
            <a:fillRect/>
          </a:stretch>
        </p:blipFill>
        <p:spPr>
          <a:xfrm>
            <a:off x="3162792" y="3319375"/>
            <a:ext cx="1440000" cy="1107692"/>
          </a:xfrm>
          <a:prstGeom prst="rect">
            <a:avLst/>
          </a:prstGeom>
        </p:spPr>
      </p:pic>
      <p:pic>
        <p:nvPicPr>
          <p:cNvPr id="16" name="Grafik 15">
            <a:extLst>
              <a:ext uri="{FF2B5EF4-FFF2-40B4-BE49-F238E27FC236}">
                <a16:creationId xmlns:a16="http://schemas.microsoft.com/office/drawing/2014/main" id="{E7D099D2-93D1-6689-333E-37B3BD8C47C0}"/>
              </a:ext>
            </a:extLst>
          </p:cNvPr>
          <p:cNvPicPr>
            <a:picLocks noChangeAspect="1"/>
          </p:cNvPicPr>
          <p:nvPr userDrawn="1"/>
        </p:nvPicPr>
        <p:blipFill>
          <a:blip r:embed="rId7"/>
          <a:stretch>
            <a:fillRect/>
          </a:stretch>
        </p:blipFill>
        <p:spPr>
          <a:xfrm>
            <a:off x="851905" y="4825898"/>
            <a:ext cx="1440000" cy="1107693"/>
          </a:xfrm>
          <a:prstGeom prst="rect">
            <a:avLst/>
          </a:prstGeom>
        </p:spPr>
      </p:pic>
      <p:pic>
        <p:nvPicPr>
          <p:cNvPr id="18" name="Grafik 17">
            <a:extLst>
              <a:ext uri="{FF2B5EF4-FFF2-40B4-BE49-F238E27FC236}">
                <a16:creationId xmlns:a16="http://schemas.microsoft.com/office/drawing/2014/main" id="{0788AFF1-4736-1D06-7627-5F1BC75864C6}"/>
              </a:ext>
            </a:extLst>
          </p:cNvPr>
          <p:cNvPicPr>
            <a:picLocks noChangeAspect="1"/>
          </p:cNvPicPr>
          <p:nvPr userDrawn="1"/>
        </p:nvPicPr>
        <p:blipFill>
          <a:blip r:embed="rId8"/>
          <a:stretch>
            <a:fillRect/>
          </a:stretch>
        </p:blipFill>
        <p:spPr>
          <a:xfrm>
            <a:off x="3162792" y="4825899"/>
            <a:ext cx="1440000" cy="1107692"/>
          </a:xfrm>
          <a:prstGeom prst="rect">
            <a:avLst/>
          </a:prstGeom>
        </p:spPr>
      </p:pic>
      <p:sp>
        <p:nvSpPr>
          <p:cNvPr id="19" name="Rechteck 18">
            <a:extLst>
              <a:ext uri="{FF2B5EF4-FFF2-40B4-BE49-F238E27FC236}">
                <a16:creationId xmlns:a16="http://schemas.microsoft.com/office/drawing/2014/main" id="{E7604ED5-86DB-E461-7DD2-4C3D789370A7}"/>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20" name="Grafik 19">
            <a:extLst>
              <a:ext uri="{FF2B5EF4-FFF2-40B4-BE49-F238E27FC236}">
                <a16:creationId xmlns:a16="http://schemas.microsoft.com/office/drawing/2014/main" id="{00AE4CB8-EB90-1AC8-F1C6-8CD34AC71C72}"/>
              </a:ext>
            </a:extLst>
          </p:cNvPr>
          <p:cNvPicPr>
            <a:picLocks noChangeAspect="1"/>
          </p:cNvPicPr>
          <p:nvPr userDrawn="1"/>
        </p:nvPicPr>
        <p:blipFill>
          <a:blip r:embed="rId9"/>
          <a:stretch>
            <a:fillRect/>
          </a:stretch>
        </p:blipFill>
        <p:spPr>
          <a:xfrm>
            <a:off x="3162792" y="1823817"/>
            <a:ext cx="1440000" cy="1107692"/>
          </a:xfrm>
          <a:prstGeom prst="rect">
            <a:avLst/>
          </a:prstGeom>
        </p:spPr>
      </p:pic>
      <p:sp>
        <p:nvSpPr>
          <p:cNvPr id="29" name="Rechteck 28">
            <a:extLst>
              <a:ext uri="{FF2B5EF4-FFF2-40B4-BE49-F238E27FC236}">
                <a16:creationId xmlns:a16="http://schemas.microsoft.com/office/drawing/2014/main" id="{382A2684-E13F-9E33-ED31-BB2E16954B2A}"/>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31" name="Grafik 30">
            <a:extLst>
              <a:ext uri="{FF2B5EF4-FFF2-40B4-BE49-F238E27FC236}">
                <a16:creationId xmlns:a16="http://schemas.microsoft.com/office/drawing/2014/main" id="{C2EB410D-4E21-AF89-F8C9-FEA982F121E0}"/>
              </a:ext>
            </a:extLst>
          </p:cNvPr>
          <p:cNvPicPr>
            <a:picLocks noChangeAspect="1"/>
          </p:cNvPicPr>
          <p:nvPr userDrawn="1"/>
        </p:nvPicPr>
        <p:blipFill>
          <a:blip r:embed="rId10"/>
          <a:stretch>
            <a:fillRect/>
          </a:stretch>
        </p:blipFill>
        <p:spPr>
          <a:xfrm>
            <a:off x="858710" y="327538"/>
            <a:ext cx="1440000" cy="1103448"/>
          </a:xfrm>
          <a:prstGeom prst="rect">
            <a:avLst/>
          </a:prstGeom>
        </p:spPr>
      </p:pic>
    </p:spTree>
    <p:extLst>
      <p:ext uri="{BB962C8B-B14F-4D97-AF65-F5344CB8AC3E}">
        <p14:creationId xmlns:p14="http://schemas.microsoft.com/office/powerpoint/2010/main" val="131437132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1598988" y="752500"/>
            <a:ext cx="4938492" cy="1733309"/>
          </a:xfrm>
          <a:prstGeom prst="wedgeRoundRectCallout">
            <a:avLst>
              <a:gd name="adj1" fmla="val 33344"/>
              <a:gd name="adj2" fmla="val 76568"/>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1717707" y="1003658"/>
            <a:ext cx="4701053" cy="1200329"/>
          </a:xfrm>
          <a:prstGeom prst="rect">
            <a:avLst/>
          </a:prstGeom>
          <a:noFill/>
        </p:spPr>
        <p:txBody>
          <a:bodyPr wrap="square" rtlCol="0">
            <a:spAutoFit/>
          </a:bodyPr>
          <a:lstStyle/>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Vielen Dank</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für Ihre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Aufmerksamkeit!</a:t>
            </a:r>
          </a:p>
        </p:txBody>
      </p:sp>
      <p:pic>
        <p:nvPicPr>
          <p:cNvPr id="13" name="Grafik 12">
            <a:extLst>
              <a:ext uri="{FF2B5EF4-FFF2-40B4-BE49-F238E27FC236}">
                <a16:creationId xmlns:a16="http://schemas.microsoft.com/office/drawing/2014/main" id="{ED34A6F7-FF03-C4E3-7A89-148C3B48521A}"/>
              </a:ext>
            </a:extLst>
          </p:cNvPr>
          <p:cNvPicPr>
            <a:picLocks/>
          </p:cNvPicPr>
          <p:nvPr userDrawn="1"/>
        </p:nvPicPr>
        <p:blipFill>
          <a:blip r:embed="rId2"/>
          <a:stretch>
            <a:fillRect/>
          </a:stretch>
        </p:blipFill>
        <p:spPr>
          <a:xfrm>
            <a:off x="10411665" y="6370996"/>
            <a:ext cx="1654336" cy="338587"/>
          </a:xfrm>
          <a:prstGeom prst="rect">
            <a:avLst/>
          </a:prstGeom>
        </p:spPr>
      </p:pic>
      <p:pic>
        <p:nvPicPr>
          <p:cNvPr id="17" name="Grafik 16">
            <a:extLst>
              <a:ext uri="{FF2B5EF4-FFF2-40B4-BE49-F238E27FC236}">
                <a16:creationId xmlns:a16="http://schemas.microsoft.com/office/drawing/2014/main" id="{0DD5F387-F31E-7A9A-D029-C88205D22D2F}"/>
              </a:ext>
            </a:extLst>
          </p:cNvPr>
          <p:cNvPicPr>
            <a:picLocks/>
          </p:cNvPicPr>
          <p:nvPr userDrawn="1"/>
        </p:nvPicPr>
        <p:blipFill>
          <a:blip r:embed="rId3"/>
          <a:stretch>
            <a:fillRect/>
          </a:stretch>
        </p:blipFill>
        <p:spPr>
          <a:xfrm>
            <a:off x="193954" y="6363341"/>
            <a:ext cx="1712736" cy="353896"/>
          </a:xfrm>
          <a:prstGeom prst="rect">
            <a:avLst/>
          </a:prstGeom>
        </p:spPr>
      </p:pic>
      <p:pic>
        <p:nvPicPr>
          <p:cNvPr id="21" name="Grafik 20">
            <a:extLst>
              <a:ext uri="{FF2B5EF4-FFF2-40B4-BE49-F238E27FC236}">
                <a16:creationId xmlns:a16="http://schemas.microsoft.com/office/drawing/2014/main" id="{2D54FC26-8B79-7CB0-2016-94FD5F297943}"/>
              </a:ext>
            </a:extLst>
          </p:cNvPr>
          <p:cNvPicPr>
            <a:picLocks/>
          </p:cNvPicPr>
          <p:nvPr userDrawn="1"/>
        </p:nvPicPr>
        <p:blipFill>
          <a:blip r:embed="rId4"/>
          <a:stretch>
            <a:fillRect/>
          </a:stretch>
        </p:blipFill>
        <p:spPr>
          <a:xfrm>
            <a:off x="2691347" y="6361338"/>
            <a:ext cx="1376887" cy="278170"/>
          </a:xfrm>
          <a:prstGeom prst="rect">
            <a:avLst/>
          </a:prstGeom>
        </p:spPr>
      </p:pic>
      <p:pic>
        <p:nvPicPr>
          <p:cNvPr id="23" name="Grafik 22">
            <a:extLst>
              <a:ext uri="{FF2B5EF4-FFF2-40B4-BE49-F238E27FC236}">
                <a16:creationId xmlns:a16="http://schemas.microsoft.com/office/drawing/2014/main" id="{7D3B0F9C-D1A2-EF92-67EA-6C78CFE3EECA}"/>
              </a:ext>
            </a:extLst>
          </p:cNvPr>
          <p:cNvPicPr>
            <a:picLocks/>
          </p:cNvPicPr>
          <p:nvPr userDrawn="1"/>
        </p:nvPicPr>
        <p:blipFill>
          <a:blip r:embed="rId5"/>
          <a:stretch>
            <a:fillRect/>
          </a:stretch>
        </p:blipFill>
        <p:spPr>
          <a:xfrm>
            <a:off x="5048809" y="6418768"/>
            <a:ext cx="2094381" cy="243041"/>
          </a:xfrm>
          <a:prstGeom prst="rect">
            <a:avLst/>
          </a:prstGeom>
        </p:spPr>
      </p:pic>
      <p:pic>
        <p:nvPicPr>
          <p:cNvPr id="24" name="Grafik 23">
            <a:extLst>
              <a:ext uri="{FF2B5EF4-FFF2-40B4-BE49-F238E27FC236}">
                <a16:creationId xmlns:a16="http://schemas.microsoft.com/office/drawing/2014/main" id="{78AA5A20-B2D1-CB6A-9C08-850ABC5A2736}"/>
              </a:ext>
            </a:extLst>
          </p:cNvPr>
          <p:cNvPicPr>
            <a:picLocks/>
          </p:cNvPicPr>
          <p:nvPr userDrawn="1"/>
        </p:nvPicPr>
        <p:blipFill>
          <a:blip r:embed="rId6"/>
          <a:stretch>
            <a:fillRect/>
          </a:stretch>
        </p:blipFill>
        <p:spPr>
          <a:xfrm>
            <a:off x="8123765" y="6363341"/>
            <a:ext cx="1501074" cy="353896"/>
          </a:xfrm>
          <a:prstGeom prst="rect">
            <a:avLst/>
          </a:prstGeom>
        </p:spPr>
      </p:pic>
      <p:pic>
        <p:nvPicPr>
          <p:cNvPr id="25" name="Grafik 24">
            <a:extLst>
              <a:ext uri="{FF2B5EF4-FFF2-40B4-BE49-F238E27FC236}">
                <a16:creationId xmlns:a16="http://schemas.microsoft.com/office/drawing/2014/main" id="{C47CC0F4-1567-6B86-1FBA-5D796657E355}"/>
              </a:ext>
            </a:extLst>
          </p:cNvPr>
          <p:cNvPicPr>
            <a:picLocks/>
          </p:cNvPicPr>
          <p:nvPr userDrawn="1"/>
        </p:nvPicPr>
        <p:blipFill>
          <a:blip r:embed="rId7"/>
          <a:stretch>
            <a:fillRect/>
          </a:stretch>
        </p:blipFill>
        <p:spPr>
          <a:xfrm>
            <a:off x="6175799" y="1343025"/>
            <a:ext cx="4465143" cy="4570936"/>
          </a:xfrm>
          <a:prstGeom prst="rect">
            <a:avLst/>
          </a:prstGeom>
        </p:spPr>
      </p:pic>
    </p:spTree>
    <p:extLst>
      <p:ext uri="{BB962C8B-B14F-4D97-AF65-F5344CB8AC3E}">
        <p14:creationId xmlns:p14="http://schemas.microsoft.com/office/powerpoint/2010/main" val="37330275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128110575"/>
              </p:ext>
            </p:extLst>
          </p:nvPr>
        </p:nvGraphicFramePr>
        <p:xfrm>
          <a:off x="526474" y="1278082"/>
          <a:ext cx="11139054" cy="4897746"/>
        </p:xfrm>
        <a:graphic>
          <a:graphicData uri="http://schemas.openxmlformats.org/drawingml/2006/table">
            <a:tbl>
              <a:tblPr firstRow="1" bandRow="1">
                <a:tableStyleId>{5C22544A-7EE6-4342-B048-85BDC9FD1C3A}</a:tableStyleId>
              </a:tblPr>
              <a:tblGrid>
                <a:gridCol w="1734052">
                  <a:extLst>
                    <a:ext uri="{9D8B030D-6E8A-4147-A177-3AD203B41FA5}">
                      <a16:colId xmlns:a16="http://schemas.microsoft.com/office/drawing/2014/main" val="2451071188"/>
                    </a:ext>
                  </a:extLst>
                </a:gridCol>
                <a:gridCol w="6566562">
                  <a:extLst>
                    <a:ext uri="{9D8B030D-6E8A-4147-A177-3AD203B41FA5}">
                      <a16:colId xmlns:a16="http://schemas.microsoft.com/office/drawing/2014/main" val="4131643764"/>
                    </a:ext>
                  </a:extLst>
                </a:gridCol>
                <a:gridCol w="2838440">
                  <a:extLst>
                    <a:ext uri="{9D8B030D-6E8A-4147-A177-3AD203B41FA5}">
                      <a16:colId xmlns:a16="http://schemas.microsoft.com/office/drawing/2014/main" val="4078067269"/>
                    </a:ext>
                  </a:extLst>
                </a:gridCol>
              </a:tblGrid>
              <a:tr h="261351">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marL="0" indent="0" algn="l">
                        <a:buNone/>
                      </a:pP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marL="0" indent="0" algn="l">
                        <a:lnSpc>
                          <a:spcPct val="100000"/>
                        </a:lnSpc>
                        <a:spcAft>
                          <a:spcPts val="1200"/>
                        </a:spcAft>
                        <a:buNone/>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marL="0" indent="0" algn="l">
                        <a:lnSpc>
                          <a:spcPct val="100000"/>
                        </a:lnSpc>
                        <a:spcAft>
                          <a:spcPts val="1200"/>
                        </a:spcAft>
                        <a:buNone/>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marL="0" indent="0" algn="ctr">
              <a:buNone/>
            </a:pP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E2D949F9-0184-8522-9B2D-C2153564BE7C}"/>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extfeld 1">
            <a:extLst>
              <a:ext uri="{FF2B5EF4-FFF2-40B4-BE49-F238E27FC236}">
                <a16:creationId xmlns:a16="http://schemas.microsoft.com/office/drawing/2014/main" id="{D72576B1-F747-06E0-9456-B56ACD5C711D}"/>
              </a:ext>
            </a:extLst>
          </p:cNvPr>
          <p:cNvSpPr txBox="1"/>
          <p:nvPr userDrawn="1"/>
        </p:nvSpPr>
        <p:spPr>
          <a:xfrm>
            <a:off x="2540000" y="956235"/>
            <a:ext cx="184731" cy="369332"/>
          </a:xfrm>
          <a:prstGeom prst="rect">
            <a:avLst/>
          </a:prstGeom>
          <a:noFill/>
        </p:spPr>
        <p:txBody>
          <a:bodyPr wrap="none" rtlCol="0">
            <a:spAutoFit/>
          </a:bodyPr>
          <a:lstStyle/>
          <a:p>
            <a:endParaRPr lang="de-DE"/>
          </a:p>
        </p:txBody>
      </p:sp>
      <p:sp>
        <p:nvSpPr>
          <p:cNvPr id="3" name="Datumsplatzhalter 18">
            <a:extLst>
              <a:ext uri="{FF2B5EF4-FFF2-40B4-BE49-F238E27FC236}">
                <a16:creationId xmlns:a16="http://schemas.microsoft.com/office/drawing/2014/main" id="{8FDF11F6-3A44-5438-12C3-6A5DABF830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0" name="Titel 1">
            <a:extLst>
              <a:ext uri="{FF2B5EF4-FFF2-40B4-BE49-F238E27FC236}">
                <a16:creationId xmlns:a16="http://schemas.microsoft.com/office/drawing/2014/main" id="{26502E60-0AAD-3741-875A-DB30A2319A5A}"/>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Vorschlag für die Zeitstruktur</a:t>
            </a:r>
          </a:p>
        </p:txBody>
      </p:sp>
      <p:sp>
        <p:nvSpPr>
          <p:cNvPr id="6" name="Foliennummernplatzhalter 4">
            <a:extLst>
              <a:ext uri="{FF2B5EF4-FFF2-40B4-BE49-F238E27FC236}">
                <a16:creationId xmlns:a16="http://schemas.microsoft.com/office/drawing/2014/main" id="{51AB6F24-7551-D434-50F6-8B8F625ED17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2490215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ndar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3" name="Titel 1">
            <a:extLst>
              <a:ext uri="{FF2B5EF4-FFF2-40B4-BE49-F238E27FC236}">
                <a16:creationId xmlns:a16="http://schemas.microsoft.com/office/drawing/2014/main" id="{E32AEAA4-C413-B920-8AC5-F6CCA61F7A51}"/>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2" name="Textplatzhalter 6">
            <a:extLst>
              <a:ext uri="{FF2B5EF4-FFF2-40B4-BE49-F238E27FC236}">
                <a16:creationId xmlns:a16="http://schemas.microsoft.com/office/drawing/2014/main" id="{5C0A1A61-24F2-421D-62FA-F31D74B126D0}"/>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14" name="Textplatzhalter 6">
            <a:extLst>
              <a:ext uri="{FF2B5EF4-FFF2-40B4-BE49-F238E27FC236}">
                <a16:creationId xmlns:a16="http://schemas.microsoft.com/office/drawing/2014/main" id="{59F7827E-2072-FCB4-E080-72EFF3A48C0B}"/>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5" name="Foliennummernplatzhalter 4">
            <a:extLst>
              <a:ext uri="{FF2B5EF4-FFF2-40B4-BE49-F238E27FC236}">
                <a16:creationId xmlns:a16="http://schemas.microsoft.com/office/drawing/2014/main" id="{52DFF9B9-9B93-F0F4-E95D-D3309AA14637}"/>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58451977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ndard_Inhalt_Unter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1" name="Textplatzhalter 6">
            <a:extLst>
              <a:ext uri="{FF2B5EF4-FFF2-40B4-BE49-F238E27FC236}">
                <a16:creationId xmlns:a16="http://schemas.microsoft.com/office/drawing/2014/main" id="{E4B5DA70-29BB-8D75-11B1-8DF539CFC400}"/>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17" name="Textplatzhalter 16">
            <a:extLst>
              <a:ext uri="{FF2B5EF4-FFF2-40B4-BE49-F238E27FC236}">
                <a16:creationId xmlns:a16="http://schemas.microsoft.com/office/drawing/2014/main" id="{19098EA7-4C8E-0429-5CBF-6C1A8F148C5D}"/>
              </a:ext>
            </a:extLst>
          </p:cNvPr>
          <p:cNvSpPr>
            <a:spLocks noGrp="1"/>
          </p:cNvSpPr>
          <p:nvPr>
            <p:ph type="body" sz="quarter" idx="17" hasCustomPrompt="1"/>
          </p:nvPr>
        </p:nvSpPr>
        <p:spPr>
          <a:xfrm>
            <a:off x="1461688" y="238236"/>
            <a:ext cx="10203838" cy="625475"/>
          </a:xfrm>
        </p:spPr>
        <p:txBody>
          <a:bodyPr anchor="ctr"/>
          <a:lstStyle/>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1" i="0" u="none" strike="noStrike" cap="none" spc="0" normalizeH="0" baseline="0" dirty="0">
                <a:ln>
                  <a:noFill/>
                </a:ln>
                <a:solidFill>
                  <a:schemeClr val="tx1"/>
                </a:solidFill>
                <a:effectLst/>
                <a:uFillTx/>
                <a:latin typeface="+mj-lt"/>
                <a:ea typeface="+mj-ea"/>
                <a:cs typeface="+mj-cs"/>
                <a:sym typeface="Calibri"/>
              </a:rPr>
              <a:t>Mastertitel</a:t>
            </a:r>
          </a:p>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0" i="0" u="none" strike="noStrike" cap="none" spc="0" normalizeH="0" baseline="0" dirty="0">
                <a:ln>
                  <a:noFill/>
                </a:ln>
                <a:solidFill>
                  <a:schemeClr val="tx1"/>
                </a:solidFill>
                <a:effectLst/>
                <a:uFillTx/>
                <a:latin typeface="+mj-lt"/>
                <a:ea typeface="+mj-ea"/>
                <a:cs typeface="+mj-cs"/>
                <a:sym typeface="Calibri"/>
              </a:rPr>
              <a:t>Master-Untertitel</a:t>
            </a:r>
          </a:p>
        </p:txBody>
      </p:sp>
      <p:sp>
        <p:nvSpPr>
          <p:cNvPr id="5" name="Foliennummernplatzhalter 4">
            <a:extLst>
              <a:ext uri="{FF2B5EF4-FFF2-40B4-BE49-F238E27FC236}">
                <a16:creationId xmlns:a16="http://schemas.microsoft.com/office/drawing/2014/main" id="{FB40A003-423F-A82E-C8AD-8EBAEDC3A73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41199800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r_Headlin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itel 1">
            <a:extLst>
              <a:ext uri="{FF2B5EF4-FFF2-40B4-BE49-F238E27FC236}">
                <a16:creationId xmlns:a16="http://schemas.microsoft.com/office/drawing/2014/main" id="{5144C474-79E8-6E2E-98D9-3F67E10C037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Tree>
    <p:extLst>
      <p:ext uri="{BB962C8B-B14F-4D97-AF65-F5344CB8AC3E}">
        <p14:creationId xmlns:p14="http://schemas.microsoft.com/office/powerpoint/2010/main" val="33744203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iko_und_Fußzei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4" name="Foliennummernplatzhalter 4">
            <a:extLst>
              <a:ext uri="{FF2B5EF4-FFF2-40B4-BE49-F238E27FC236}">
                <a16:creationId xmlns:a16="http://schemas.microsoft.com/office/drawing/2014/main" id="{1F2926DA-9DCA-DC4A-B6CB-3083B406C660}"/>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408500110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pfzeile-Fußzeile-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5" name="Gerade Verbindung 4">
            <a:extLst>
              <a:ext uri="{FF2B5EF4-FFF2-40B4-BE49-F238E27FC236}">
                <a16:creationId xmlns:a16="http://schemas.microsoft.com/office/drawing/2014/main" id="{731E5B63-01A7-0644-B6D9-D12AEE6B7CE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D92BB3C4-B2FC-B3E0-D493-3EF74050E5A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4" name="Foliennummernplatzhalter 4">
            <a:extLst>
              <a:ext uri="{FF2B5EF4-FFF2-40B4-BE49-F238E27FC236}">
                <a16:creationId xmlns:a16="http://schemas.microsoft.com/office/drawing/2014/main" id="{AD1BD160-A98C-3016-B3F1-648F1202B0C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4956365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4550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DE125C6-4F71-2443-6CB6-E5D16AD667AA}"/>
              </a:ext>
            </a:extLst>
          </p:cNvPr>
          <p:cNvSpPr>
            <a:spLocks noGrp="1"/>
          </p:cNvSpPr>
          <p:nvPr>
            <p:ph type="title"/>
          </p:nvPr>
        </p:nvSpPr>
        <p:spPr>
          <a:xfrm>
            <a:off x="1461688" y="265616"/>
            <a:ext cx="9346012" cy="603704"/>
          </a:xfrm>
          <a:prstGeom prst="rect">
            <a:avLst/>
          </a:prstGeom>
        </p:spPr>
        <p:txBody>
          <a:bodyPr vert="horz" lIns="91440" tIns="45720" rIns="91440" bIns="45720" rtlCol="0" anchor="ctr">
            <a:noAutofit/>
          </a:bodyPr>
          <a:lstStyle/>
          <a:p>
            <a:r>
              <a:rPr lang="de-DE" dirty="0"/>
              <a:t>Mastertitelformat bearbeiten</a:t>
            </a:r>
            <a:endParaRPr lang="en-US" dirty="0"/>
          </a:p>
        </p:txBody>
      </p:sp>
      <p:sp>
        <p:nvSpPr>
          <p:cNvPr id="14" name="Rechteck 13">
            <a:extLst>
              <a:ext uri="{FF2B5EF4-FFF2-40B4-BE49-F238E27FC236}">
                <a16:creationId xmlns:a16="http://schemas.microsoft.com/office/drawing/2014/main" id="{229B6CE1-1F96-DC5A-FC48-9AB4672BC743}"/>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e Placeholder 3">
            <a:extLst>
              <a:ext uri="{FF2B5EF4-FFF2-40B4-BE49-F238E27FC236}">
                <a16:creationId xmlns:a16="http://schemas.microsoft.com/office/drawing/2014/main" id="{CB3283FD-64A1-31F2-718D-0E7E3F622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sp>
        <p:nvSpPr>
          <p:cNvPr id="16" name="Footer Placeholder 4">
            <a:extLst>
              <a:ext uri="{FF2B5EF4-FFF2-40B4-BE49-F238E27FC236}">
                <a16:creationId xmlns:a16="http://schemas.microsoft.com/office/drawing/2014/main" id="{24A0B08F-023B-2CDB-493C-C96CA3C44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ctr">
              <a:buNone/>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7" name="Slide Number Placeholder 5">
            <a:extLst>
              <a:ext uri="{FF2B5EF4-FFF2-40B4-BE49-F238E27FC236}">
                <a16:creationId xmlns:a16="http://schemas.microsoft.com/office/drawing/2014/main" id="{A86D9A6A-9557-38D1-E909-8DAACD2E3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fld id="{48F63A3B-78C7-47BE-AE5E-E10140E04643}" type="slidenum">
              <a:rPr lang="en-US" smtClean="0"/>
              <a:pPr marL="0" indent="0">
                <a:buFont typeface="Arial"/>
                <a:buNone/>
              </a:pPr>
              <a:t>‹Nr.›</a:t>
            </a:fld>
            <a:endParaRPr lang="en-US" dirty="0"/>
          </a:p>
        </p:txBody>
      </p:sp>
      <p:sp>
        <p:nvSpPr>
          <p:cNvPr id="21" name="Text Placeholder 2">
            <a:extLst>
              <a:ext uri="{FF2B5EF4-FFF2-40B4-BE49-F238E27FC236}">
                <a16:creationId xmlns:a16="http://schemas.microsoft.com/office/drawing/2014/main" id="{93DD9A16-270A-0891-88AB-6CA1257B4067}"/>
              </a:ext>
            </a:extLst>
          </p:cNvPr>
          <p:cNvSpPr>
            <a:spLocks noGrp="1"/>
          </p:cNvSpPr>
          <p:nvPr>
            <p:ph type="body" idx="1"/>
          </p:nvPr>
        </p:nvSpPr>
        <p:spPr>
          <a:xfrm>
            <a:off x="1461688" y="1660385"/>
            <a:ext cx="9474600" cy="357887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3793689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transition spd="med"/>
  <p:txStyles>
    <p:titleStyle>
      <a:lvl1pPr marL="9525" marR="0" indent="0" algn="l" defTabSz="914400" rtl="0" latinLnBrk="0">
        <a:lnSpc>
          <a:spcPct val="90000"/>
        </a:lnSpc>
        <a:spcBef>
          <a:spcPts val="0"/>
        </a:spcBef>
        <a:spcAft>
          <a:spcPts val="0"/>
        </a:spcAft>
        <a:buClrTx/>
        <a:buSzPct val="100000"/>
        <a:buFont typeface="Arial"/>
        <a:buNone/>
        <a:tabLst/>
        <a:defRPr sz="28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p:bodyStyle>
    <p:otherStyle>
      <a:lvl1pPr marL="97508" marR="0" indent="-97508"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1pPr>
      <a:lvl2pPr marL="457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2pPr>
      <a:lvl3pPr marL="914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3pPr>
      <a:lvl4pPr marL="1371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4pPr>
      <a:lvl5pPr marL="18288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5pPr>
      <a:lvl6pPr marL="22860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6pPr>
      <a:lvl7pPr marL="2743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7pPr>
      <a:lvl8pPr marL="3200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8pPr>
      <a:lvl9pPr marL="3657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7.emf"/></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8.jpe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68.jpeg"/><Relationship Id="rId5" Type="http://schemas.openxmlformats.org/officeDocument/2006/relationships/image" Target="../media/image61.sv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hyperlink" Target="http://pikas.dzlm.de/"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video" Target="../media/media1.mp4"/><Relationship Id="rId7" Type="http://schemas.openxmlformats.org/officeDocument/2006/relationships/image" Target="../media/image64.svg"/><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63.png"/><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61.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7.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146C14B-7536-96D9-FDC3-3DEF0D3D0ADB}"/>
              </a:ext>
            </a:extLst>
          </p:cNvPr>
          <p:cNvSpPr>
            <a:spLocks noGrp="1"/>
          </p:cNvSpPr>
          <p:nvPr>
            <p:ph type="body" sz="quarter" idx="1"/>
          </p:nvPr>
        </p:nvSpPr>
        <p:spPr/>
        <p:txBody>
          <a:bodyPr/>
          <a:lstStyle/>
          <a:p>
            <a:r>
              <a:rPr lang="de-DE" sz="2400" dirty="0"/>
              <a:t>Übergang KiTa - Grundschule</a:t>
            </a:r>
            <a:endParaRPr lang="de-DE" dirty="0"/>
          </a:p>
        </p:txBody>
      </p:sp>
      <p:sp>
        <p:nvSpPr>
          <p:cNvPr id="3" name="Titel 2">
            <a:extLst>
              <a:ext uri="{FF2B5EF4-FFF2-40B4-BE49-F238E27FC236}">
                <a16:creationId xmlns:a16="http://schemas.microsoft.com/office/drawing/2014/main" id="{FC4C3345-AA9E-B549-8E81-AF6C6B177643}"/>
              </a:ext>
            </a:extLst>
          </p:cNvPr>
          <p:cNvSpPr>
            <a:spLocks noGrp="1"/>
          </p:cNvSpPr>
          <p:nvPr>
            <p:ph type="title"/>
          </p:nvPr>
        </p:nvSpPr>
        <p:spPr/>
        <p:txBody>
          <a:bodyPr/>
          <a:lstStyle/>
          <a:p>
            <a:r>
              <a:rPr lang="de-DE" dirty="0"/>
              <a:t>Austausch mit Eltern und Erziehungsberechtigten</a:t>
            </a:r>
          </a:p>
        </p:txBody>
      </p:sp>
      <p:pic>
        <p:nvPicPr>
          <p:cNvPr id="2" name="Grafik 1">
            <a:extLst>
              <a:ext uri="{FF2B5EF4-FFF2-40B4-BE49-F238E27FC236}">
                <a16:creationId xmlns:a16="http://schemas.microsoft.com/office/drawing/2014/main" id="{5E3E40F9-7736-D563-B331-071732C99831}"/>
              </a:ext>
            </a:extLst>
          </p:cNvPr>
          <p:cNvPicPr>
            <a:picLocks noChangeAspect="1"/>
          </p:cNvPicPr>
          <p:nvPr/>
        </p:nvPicPr>
        <p:blipFill rotWithShape="1">
          <a:blip r:embed="rId3"/>
          <a:srcRect l="4839" r="4839"/>
          <a:stretch/>
        </p:blipFill>
        <p:spPr>
          <a:xfrm>
            <a:off x="5266520" y="4938846"/>
            <a:ext cx="1582553" cy="1063787"/>
          </a:xfrm>
          <a:prstGeom prst="rect">
            <a:avLst/>
          </a:prstGeom>
          <a:ln w="12700">
            <a:solidFill>
              <a:schemeClr val="bg1">
                <a:lumMod val="65000"/>
              </a:schemeClr>
            </a:solidFill>
          </a:ln>
          <a:effectLst/>
        </p:spPr>
      </p:pic>
    </p:spTree>
    <p:extLst>
      <p:ext uri="{BB962C8B-B14F-4D97-AF65-F5344CB8AC3E}">
        <p14:creationId xmlns:p14="http://schemas.microsoft.com/office/powerpoint/2010/main" val="316200656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69276" y="2407919"/>
            <a:ext cx="12358257" cy="369332"/>
          </a:xfrm>
          <a:prstGeom prst="rect">
            <a:avLst/>
          </a:prstGeom>
          <a:solidFill>
            <a:srgbClr val="327D87">
              <a:alpha val="24717"/>
            </a:srgbClr>
          </a:solidFill>
        </p:spPr>
        <p:txBody>
          <a:bodyPr wrap="square" rtlCol="0">
            <a:spAutoFit/>
          </a:bodyPr>
          <a:lstStyle/>
          <a:p>
            <a:endParaRPr lang="de-DE" dirty="0"/>
          </a:p>
        </p:txBody>
      </p:sp>
    </p:spTree>
    <p:custDataLst>
      <p:tags r:id="rId1"/>
    </p:custDataLst>
    <p:extLst>
      <p:ext uri="{BB962C8B-B14F-4D97-AF65-F5344CB8AC3E}">
        <p14:creationId xmlns:p14="http://schemas.microsoft.com/office/powerpoint/2010/main" val="2652078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2" name="Titel 1">
            <a:extLst>
              <a:ext uri="{FF2B5EF4-FFF2-40B4-BE49-F238E27FC236}">
                <a16:creationId xmlns:a16="http://schemas.microsoft.com/office/drawing/2014/main" id="{3D7FC365-1DA3-3D06-1952-4423C86EC19B}"/>
              </a:ext>
            </a:extLst>
          </p:cNvPr>
          <p:cNvSpPr>
            <a:spLocks noGrp="1"/>
          </p:cNvSpPr>
          <p:nvPr>
            <p:ph type="title"/>
          </p:nvPr>
        </p:nvSpPr>
        <p:spPr/>
        <p:txBody>
          <a:bodyPr>
            <a:noAutofit/>
          </a:bodyPr>
          <a:lstStyle/>
          <a:p>
            <a:r>
              <a:rPr lang="de-DE" sz="2500" dirty="0"/>
              <a:t>Materialübersicht </a:t>
            </a:r>
            <a:br>
              <a:rPr lang="de-DE" sz="2500" dirty="0"/>
            </a:br>
            <a:r>
              <a:rPr lang="de-DE" sz="2500" b="0" dirty="0"/>
              <a:t>zum Austausch mit Eltern und Erziehungsberechtigten</a:t>
            </a:r>
            <a:endParaRPr lang="de-DE" sz="2500" dirty="0"/>
          </a:p>
        </p:txBody>
      </p:sp>
      <p:grpSp>
        <p:nvGrpSpPr>
          <p:cNvPr id="12" name="Gruppieren 11">
            <a:extLst>
              <a:ext uri="{FF2B5EF4-FFF2-40B4-BE49-F238E27FC236}">
                <a16:creationId xmlns:a16="http://schemas.microsoft.com/office/drawing/2014/main" id="{D2078B19-A7B2-AB53-C8D7-693CA68BE3F8}"/>
              </a:ext>
            </a:extLst>
          </p:cNvPr>
          <p:cNvGrpSpPr/>
          <p:nvPr/>
        </p:nvGrpSpPr>
        <p:grpSpPr>
          <a:xfrm rot="16200000">
            <a:off x="3577796" y="-2364"/>
            <a:ext cx="5036411" cy="7344000"/>
            <a:chOff x="-253591" y="2933205"/>
            <a:chExt cx="3258048" cy="4665858"/>
          </a:xfrm>
        </p:grpSpPr>
        <p:grpSp>
          <p:nvGrpSpPr>
            <p:cNvPr id="13" name="Gruppieren 12">
              <a:extLst>
                <a:ext uri="{FF2B5EF4-FFF2-40B4-BE49-F238E27FC236}">
                  <a16:creationId xmlns:a16="http://schemas.microsoft.com/office/drawing/2014/main" id="{F6850AE5-3499-90A0-C6FB-D70A4E9379F0}"/>
                </a:ext>
              </a:extLst>
            </p:cNvPr>
            <p:cNvGrpSpPr/>
            <p:nvPr/>
          </p:nvGrpSpPr>
          <p:grpSpPr>
            <a:xfrm>
              <a:off x="-253591" y="2933205"/>
              <a:ext cx="3258048" cy="4665858"/>
              <a:chOff x="2637660" y="2008784"/>
              <a:chExt cx="3547266" cy="4941960"/>
            </a:xfrm>
          </p:grpSpPr>
          <p:grpSp>
            <p:nvGrpSpPr>
              <p:cNvPr id="15" name="Gruppieren 14">
                <a:extLst>
                  <a:ext uri="{FF2B5EF4-FFF2-40B4-BE49-F238E27FC236}">
                    <a16:creationId xmlns:a16="http://schemas.microsoft.com/office/drawing/2014/main" id="{D668DEDF-F28A-90ED-F821-08A99EBC1F2D}"/>
                  </a:ext>
                </a:extLst>
              </p:cNvPr>
              <p:cNvGrpSpPr/>
              <p:nvPr/>
            </p:nvGrpSpPr>
            <p:grpSpPr>
              <a:xfrm rot="5400000">
                <a:off x="1940313" y="2706131"/>
                <a:ext cx="4941960" cy="3547266"/>
                <a:chOff x="683568" y="1240398"/>
                <a:chExt cx="7616510" cy="5363518"/>
              </a:xfrm>
            </p:grpSpPr>
            <p:sp>
              <p:nvSpPr>
                <p:cNvPr id="18" name="Abgerundetes Rechteck 17">
                  <a:extLst>
                    <a:ext uri="{FF2B5EF4-FFF2-40B4-BE49-F238E27FC236}">
                      <a16:creationId xmlns:a16="http://schemas.microsoft.com/office/drawing/2014/main" id="{63D99D54-5771-465F-ABA0-7DA4F2970856}"/>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1540CBD1-0F3B-7855-9B0B-6AAF1FCEC811}"/>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6" name="Abgerundetes Rechteck 15">
                <a:extLst>
                  <a:ext uri="{FF2B5EF4-FFF2-40B4-BE49-F238E27FC236}">
                    <a16:creationId xmlns:a16="http://schemas.microsoft.com/office/drawing/2014/main" id="{D17499B3-314F-608B-617B-6733B9BCFDAC}"/>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07870CB5-66EE-B728-2455-4B00387C865A}"/>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4" name="Grafik 13">
              <a:extLst>
                <a:ext uri="{FF2B5EF4-FFF2-40B4-BE49-F238E27FC236}">
                  <a16:creationId xmlns:a16="http://schemas.microsoft.com/office/drawing/2014/main" id="{8E11D059-B5FE-4082-D35F-6D9A7258DA8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62" r="762"/>
            <a:stretch/>
          </p:blipFill>
          <p:spPr>
            <a:xfrm>
              <a:off x="54521" y="3261216"/>
              <a:ext cx="2639844" cy="3830961"/>
            </a:xfrm>
            <a:prstGeom prst="rect">
              <a:avLst/>
            </a:prstGeom>
          </p:spPr>
        </p:pic>
      </p:grpSp>
      <p:pic>
        <p:nvPicPr>
          <p:cNvPr id="5" name="Grafik 4">
            <a:extLst>
              <a:ext uri="{FF2B5EF4-FFF2-40B4-BE49-F238E27FC236}">
                <a16:creationId xmlns:a16="http://schemas.microsoft.com/office/drawing/2014/main" id="{EBF7B06A-EBF0-8642-0AE0-91C34B5B4082}"/>
              </a:ext>
            </a:extLst>
          </p:cNvPr>
          <p:cNvPicPr>
            <a:picLocks noChangeAspect="1"/>
          </p:cNvPicPr>
          <p:nvPr/>
        </p:nvPicPr>
        <p:blipFill rotWithShape="1">
          <a:blip r:embed="rId5"/>
          <a:srcRect l="12053" t="3199" r="12053" b="6591"/>
          <a:stretch/>
        </p:blipFill>
        <p:spPr>
          <a:xfrm>
            <a:off x="3613488" y="1630782"/>
            <a:ext cx="4700692" cy="4075788"/>
          </a:xfrm>
          <a:prstGeom prst="rect">
            <a:avLst/>
          </a:prstGeom>
        </p:spPr>
      </p:pic>
      <p:sp>
        <p:nvSpPr>
          <p:cNvPr id="8" name="Titel 1">
            <a:extLst>
              <a:ext uri="{FF2B5EF4-FFF2-40B4-BE49-F238E27FC236}">
                <a16:creationId xmlns:a16="http://schemas.microsoft.com/office/drawing/2014/main" id="{486ACBE4-3D8C-C44D-4173-8136AC5CFEB1}"/>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3398838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7" name="Titel 6">
            <a:extLst>
              <a:ext uri="{FF2B5EF4-FFF2-40B4-BE49-F238E27FC236}">
                <a16:creationId xmlns:a16="http://schemas.microsoft.com/office/drawing/2014/main" id="{DA6F3292-8800-1A53-0F93-7C3AA226A591}"/>
              </a:ext>
            </a:extLst>
          </p:cNvPr>
          <p:cNvSpPr>
            <a:spLocks noGrp="1"/>
          </p:cNvSpPr>
          <p:nvPr>
            <p:ph type="title"/>
          </p:nvPr>
        </p:nvSpPr>
        <p:spPr/>
        <p:txBody>
          <a:bodyPr>
            <a:noAutofit/>
          </a:bodyPr>
          <a:lstStyle/>
          <a:p>
            <a:r>
              <a:rPr lang="de-DE" sz="2500" dirty="0"/>
              <a:t>Materialübersicht </a:t>
            </a:r>
            <a:br>
              <a:rPr lang="de-DE" sz="2500" dirty="0"/>
            </a:br>
            <a:r>
              <a:rPr lang="de-DE" sz="2500" b="0" dirty="0"/>
              <a:t>zum Austausch mit Eltern und Erziehungsberechtigten</a:t>
            </a:r>
            <a:endParaRPr lang="de-DE" sz="2500" dirty="0"/>
          </a:p>
        </p:txBody>
      </p:sp>
      <p:pic>
        <p:nvPicPr>
          <p:cNvPr id="5" name="Grafik 4">
            <a:extLst>
              <a:ext uri="{FF2B5EF4-FFF2-40B4-BE49-F238E27FC236}">
                <a16:creationId xmlns:a16="http://schemas.microsoft.com/office/drawing/2014/main" id="{A296DBAA-39E0-A5C5-3AA1-44207D518F97}"/>
              </a:ext>
            </a:extLst>
          </p:cNvPr>
          <p:cNvPicPr>
            <a:picLocks noChangeAspect="1"/>
          </p:cNvPicPr>
          <p:nvPr/>
        </p:nvPicPr>
        <p:blipFill>
          <a:blip r:embed="rId3"/>
          <a:stretch>
            <a:fillRect/>
          </a:stretch>
        </p:blipFill>
        <p:spPr>
          <a:xfrm rot="638014">
            <a:off x="7930795" y="1526825"/>
            <a:ext cx="2446541" cy="244654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A0AE9E3C-15BC-AD1B-701A-B9FF7F3A530B}"/>
              </a:ext>
            </a:extLst>
          </p:cNvPr>
          <p:cNvPicPr>
            <a:picLocks noChangeAspect="1"/>
          </p:cNvPicPr>
          <p:nvPr/>
        </p:nvPicPr>
        <p:blipFill>
          <a:blip r:embed="rId4"/>
          <a:stretch>
            <a:fillRect/>
          </a:stretch>
        </p:blipFill>
        <p:spPr>
          <a:xfrm rot="21346099">
            <a:off x="1931575" y="1317134"/>
            <a:ext cx="3348303" cy="231805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CB895688-7380-4477-944C-1B2EBC04C238}"/>
              </a:ext>
            </a:extLst>
          </p:cNvPr>
          <p:cNvPicPr>
            <a:picLocks noChangeAspect="1"/>
          </p:cNvPicPr>
          <p:nvPr/>
        </p:nvPicPr>
        <p:blipFill>
          <a:blip r:embed="rId5"/>
          <a:stretch>
            <a:fillRect/>
          </a:stretch>
        </p:blipFill>
        <p:spPr>
          <a:xfrm>
            <a:off x="4563469" y="2138414"/>
            <a:ext cx="3065062" cy="229034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Grafik 5">
            <a:extLst>
              <a:ext uri="{FF2B5EF4-FFF2-40B4-BE49-F238E27FC236}">
                <a16:creationId xmlns:a16="http://schemas.microsoft.com/office/drawing/2014/main" id="{DCDCA8B3-1C14-4228-5E83-89D448CC38E5}"/>
              </a:ext>
            </a:extLst>
          </p:cNvPr>
          <p:cNvPicPr>
            <a:picLocks noChangeAspect="1"/>
          </p:cNvPicPr>
          <p:nvPr/>
        </p:nvPicPr>
        <p:blipFill>
          <a:blip r:embed="rId6"/>
          <a:stretch>
            <a:fillRect/>
          </a:stretch>
        </p:blipFill>
        <p:spPr>
          <a:xfrm rot="74917">
            <a:off x="7912700" y="3631487"/>
            <a:ext cx="2402906" cy="2392378"/>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8" name="Gruppieren 7">
            <a:extLst>
              <a:ext uri="{FF2B5EF4-FFF2-40B4-BE49-F238E27FC236}">
                <a16:creationId xmlns:a16="http://schemas.microsoft.com/office/drawing/2014/main" id="{A63BF14A-5C82-2341-8E48-BD2691EF868B}"/>
              </a:ext>
            </a:extLst>
          </p:cNvPr>
          <p:cNvGrpSpPr>
            <a:grpSpLocks noChangeAspect="1"/>
          </p:cNvGrpSpPr>
          <p:nvPr/>
        </p:nvGrpSpPr>
        <p:grpSpPr>
          <a:xfrm rot="16519348">
            <a:off x="2398718" y="2943826"/>
            <a:ext cx="2592000" cy="3779574"/>
            <a:chOff x="980388" y="1096071"/>
            <a:chExt cx="3695308" cy="5080794"/>
          </a:xfrm>
        </p:grpSpPr>
        <p:grpSp>
          <p:nvGrpSpPr>
            <p:cNvPr id="10" name="Gruppieren 9">
              <a:extLst>
                <a:ext uri="{FF2B5EF4-FFF2-40B4-BE49-F238E27FC236}">
                  <a16:creationId xmlns:a16="http://schemas.microsoft.com/office/drawing/2014/main" id="{298E19E5-AEC7-37E2-0C44-91D80A072EBB}"/>
                </a:ext>
              </a:extLst>
            </p:cNvPr>
            <p:cNvGrpSpPr/>
            <p:nvPr/>
          </p:nvGrpSpPr>
          <p:grpSpPr>
            <a:xfrm>
              <a:off x="980388" y="1096071"/>
              <a:ext cx="3695308" cy="5080794"/>
              <a:chOff x="-253591" y="2933205"/>
              <a:chExt cx="3258048" cy="4665858"/>
            </a:xfrm>
          </p:grpSpPr>
          <p:grpSp>
            <p:nvGrpSpPr>
              <p:cNvPr id="22" name="Gruppieren 21">
                <a:extLst>
                  <a:ext uri="{FF2B5EF4-FFF2-40B4-BE49-F238E27FC236}">
                    <a16:creationId xmlns:a16="http://schemas.microsoft.com/office/drawing/2014/main" id="{5CDC771A-3F84-EFAB-D6C0-6E31F9FEF2D6}"/>
                  </a:ext>
                </a:extLst>
              </p:cNvPr>
              <p:cNvGrpSpPr/>
              <p:nvPr/>
            </p:nvGrpSpPr>
            <p:grpSpPr>
              <a:xfrm>
                <a:off x="-253591" y="2933205"/>
                <a:ext cx="3258048" cy="4665858"/>
                <a:chOff x="2637660" y="2008784"/>
                <a:chExt cx="3547266" cy="4941960"/>
              </a:xfrm>
            </p:grpSpPr>
            <p:grpSp>
              <p:nvGrpSpPr>
                <p:cNvPr id="24" name="Gruppieren 23">
                  <a:extLst>
                    <a:ext uri="{FF2B5EF4-FFF2-40B4-BE49-F238E27FC236}">
                      <a16:creationId xmlns:a16="http://schemas.microsoft.com/office/drawing/2014/main" id="{4A033F0D-F1AA-9C9C-4E3C-8C64381E640B}"/>
                    </a:ext>
                  </a:extLst>
                </p:cNvPr>
                <p:cNvGrpSpPr/>
                <p:nvPr/>
              </p:nvGrpSpPr>
              <p:grpSpPr>
                <a:xfrm rot="5400000">
                  <a:off x="1940313" y="2706131"/>
                  <a:ext cx="4941960" cy="3547266"/>
                  <a:chOff x="683568" y="1240398"/>
                  <a:chExt cx="7616510" cy="5363518"/>
                </a:xfrm>
              </p:grpSpPr>
              <p:sp>
                <p:nvSpPr>
                  <p:cNvPr id="27" name="Abgerundetes Rechteck 26">
                    <a:extLst>
                      <a:ext uri="{FF2B5EF4-FFF2-40B4-BE49-F238E27FC236}">
                        <a16:creationId xmlns:a16="http://schemas.microsoft.com/office/drawing/2014/main" id="{7154A101-15EC-B14D-0B72-C07BAC2A821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8" name="Abgerundetes Rechteck 27">
                    <a:extLst>
                      <a:ext uri="{FF2B5EF4-FFF2-40B4-BE49-F238E27FC236}">
                        <a16:creationId xmlns:a16="http://schemas.microsoft.com/office/drawing/2014/main" id="{0FE948D3-A522-B226-4799-37FE9F558B30}"/>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5" name="Abgerundetes Rechteck 24">
                  <a:extLst>
                    <a:ext uri="{FF2B5EF4-FFF2-40B4-BE49-F238E27FC236}">
                      <a16:creationId xmlns:a16="http://schemas.microsoft.com/office/drawing/2014/main" id="{522DBE16-DA05-EBDE-1375-B99CFB98E3B3}"/>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1CD00C8D-9F56-45BC-1542-9EF025B67926}"/>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23" name="Grafik 22">
                <a:extLst>
                  <a:ext uri="{FF2B5EF4-FFF2-40B4-BE49-F238E27FC236}">
                    <a16:creationId xmlns:a16="http://schemas.microsoft.com/office/drawing/2014/main" id="{B4D66270-628A-5577-BB2B-813FCC9444A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6" r="86"/>
              <a:stretch/>
            </p:blipFill>
            <p:spPr>
              <a:xfrm>
                <a:off x="54521" y="3261216"/>
                <a:ext cx="2639844" cy="3830961"/>
              </a:xfrm>
              <a:prstGeom prst="rect">
                <a:avLst/>
              </a:prstGeom>
            </p:spPr>
          </p:pic>
        </p:grpSp>
        <p:pic>
          <p:nvPicPr>
            <p:cNvPr id="21" name="Grafik 20">
              <a:extLst>
                <a:ext uri="{FF2B5EF4-FFF2-40B4-BE49-F238E27FC236}">
                  <a16:creationId xmlns:a16="http://schemas.microsoft.com/office/drawing/2014/main" id="{891DE311-3C3B-B119-27B6-03E78EEDF91C}"/>
                </a:ext>
              </a:extLst>
            </p:cNvPr>
            <p:cNvPicPr>
              <a:picLocks noChangeAspect="1"/>
            </p:cNvPicPr>
            <p:nvPr/>
          </p:nvPicPr>
          <p:blipFill rotWithShape="1">
            <a:blip r:embed="rId9"/>
            <a:srcRect l="74" r="962" b="3992"/>
            <a:stretch/>
          </p:blipFill>
          <p:spPr>
            <a:xfrm rot="5400000">
              <a:off x="745809" y="2046724"/>
              <a:ext cx="4162221" cy="2994136"/>
            </a:xfrm>
            <a:prstGeom prst="rect">
              <a:avLst/>
            </a:prstGeom>
            <a:ln>
              <a:solidFill>
                <a:schemeClr val="tx1"/>
              </a:solidFill>
            </a:ln>
          </p:spPr>
        </p:pic>
      </p:grpSp>
      <p:sp>
        <p:nvSpPr>
          <p:cNvPr id="13" name="Titel 1">
            <a:extLst>
              <a:ext uri="{FF2B5EF4-FFF2-40B4-BE49-F238E27FC236}">
                <a16:creationId xmlns:a16="http://schemas.microsoft.com/office/drawing/2014/main" id="{7E0AEE6E-7833-1C84-73B2-D3E2F394992C}"/>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251946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IDEEN HINTER DEN MATERIALIEN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marL="285750" indent="-285750">
              <a:lnSpc>
                <a:spcPct val="114000"/>
              </a:lnSpc>
              <a:buFont typeface="Arial" panose="020B0604020202020204" pitchFamily="34" charset="0"/>
              <a:buChar char="•"/>
            </a:pPr>
            <a:r>
              <a:rPr lang="de-DE" dirty="0"/>
              <a:t>Alltagssituationen aufzeigen, in denen frühe mathematische Basiskompetenzen gefördert werden </a:t>
            </a:r>
          </a:p>
          <a:p>
            <a:pPr marL="285750" indent="-285750">
              <a:lnSpc>
                <a:spcPct val="114000"/>
              </a:lnSpc>
              <a:buFont typeface="Arial" panose="020B0604020202020204" pitchFamily="34" charset="0"/>
              <a:buChar char="•"/>
            </a:pPr>
            <a:r>
              <a:rPr lang="de-DE" dirty="0"/>
              <a:t>Auswahl an Situationen, die sich im Alltag der meisten Familien finden</a:t>
            </a:r>
          </a:p>
          <a:p>
            <a:pPr marL="285750" indent="-285750">
              <a:lnSpc>
                <a:spcPct val="114000"/>
              </a:lnSpc>
              <a:buFont typeface="Arial" panose="020B0604020202020204" pitchFamily="34" charset="0"/>
              <a:buChar char="•"/>
            </a:pPr>
            <a:r>
              <a:rPr lang="de-DE" dirty="0"/>
              <a:t>In jeder Aktivität wird eine frühe mathematische Basiskompetenz schwerpunktmäßig in den Blick genommen</a:t>
            </a:r>
          </a:p>
          <a:p>
            <a:pPr marL="285750" indent="-285750">
              <a:lnSpc>
                <a:spcPct val="114000"/>
              </a:lnSpc>
              <a:buFont typeface="Arial" panose="020B0604020202020204" pitchFamily="34" charset="0"/>
              <a:buChar char="•"/>
            </a:pPr>
            <a:r>
              <a:rPr lang="de-DE" dirty="0"/>
              <a:t>Situationen können in abgewandelter Form oft auch in den Schul-, KiTa- oder OGS-Alltag integriert werden</a:t>
            </a:r>
          </a:p>
          <a:p>
            <a:pPr marL="285750" indent="-285750">
              <a:buFont typeface="Arial" panose="020B0604020202020204" pitchFamily="34" charset="0"/>
              <a:buChar char="•"/>
            </a:pPr>
            <a:endParaRPr lang="de-DE" dirty="0"/>
          </a:p>
        </p:txBody>
      </p:sp>
      <p:sp>
        <p:nvSpPr>
          <p:cNvPr id="7" name="Titel 6">
            <a:extLst>
              <a:ext uri="{FF2B5EF4-FFF2-40B4-BE49-F238E27FC236}">
                <a16:creationId xmlns:a16="http://schemas.microsoft.com/office/drawing/2014/main" id="{8A5AD840-8BFC-8894-441A-1405AEE8DB17}"/>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10" name="Titel 1">
            <a:extLst>
              <a:ext uri="{FF2B5EF4-FFF2-40B4-BE49-F238E27FC236}">
                <a16:creationId xmlns:a16="http://schemas.microsoft.com/office/drawing/2014/main" id="{9BCEA174-E1FC-D8B5-2086-2BAECA6EAD98}"/>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36980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2415635" y="1101546"/>
            <a:ext cx="7418927" cy="5136180"/>
          </a:xfrm>
          <a:prstGeom prst="rect">
            <a:avLst/>
          </a:prstGeom>
        </p:spPr>
      </p:pic>
    </p:spTree>
    <p:extLst>
      <p:ext uri="{BB962C8B-B14F-4D97-AF65-F5344CB8AC3E}">
        <p14:creationId xmlns:p14="http://schemas.microsoft.com/office/powerpoint/2010/main" val="33508306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4"/>
          <a:stretch>
            <a:fillRect/>
          </a:stretch>
        </p:blipFill>
        <p:spPr>
          <a:xfrm>
            <a:off x="2415635"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1270409"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35" b="135"/>
            <a:stretch/>
          </p:blipFill>
          <p:spPr>
            <a:xfrm>
              <a:off x="54521" y="3261216"/>
              <a:ext cx="2639844" cy="3830961"/>
            </a:xfrm>
            <a:prstGeom prst="rect">
              <a:avLst/>
            </a:prstGeom>
          </p:spPr>
        </p:pic>
      </p:grpSp>
    </p:spTree>
    <p:custDataLst>
      <p:tags r:id="rId1"/>
    </p:custDataLst>
    <p:extLst>
      <p:ext uri="{BB962C8B-B14F-4D97-AF65-F5344CB8AC3E}">
        <p14:creationId xmlns:p14="http://schemas.microsoft.com/office/powerpoint/2010/main" val="4071285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2415635"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1270409"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68A91D55-EBFE-9744-4DCE-CB52FCF6BDF4}"/>
              </a:ext>
            </a:extLst>
          </p:cNvPr>
          <p:cNvPicPr>
            <a:picLocks noChangeAspect="1"/>
          </p:cNvPicPr>
          <p:nvPr/>
        </p:nvPicPr>
        <p:blipFill rotWithShape="1">
          <a:blip r:embed="rId6"/>
          <a:srcRect t="21808" r="32452" b="10924"/>
          <a:stretch/>
        </p:blipFill>
        <p:spPr>
          <a:xfrm>
            <a:off x="1599171" y="3269555"/>
            <a:ext cx="2619194" cy="3822622"/>
          </a:xfrm>
          <a:prstGeom prst="rect">
            <a:avLst/>
          </a:prstGeom>
        </p:spPr>
      </p:pic>
    </p:spTree>
    <p:extLst>
      <p:ext uri="{BB962C8B-B14F-4D97-AF65-F5344CB8AC3E}">
        <p14:creationId xmlns:p14="http://schemas.microsoft.com/office/powerpoint/2010/main" val="3396787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sp>
        <p:nvSpPr>
          <p:cNvPr id="24" name="Inhaltsplatzhalter 5">
            <a:extLst>
              <a:ext uri="{FF2B5EF4-FFF2-40B4-BE49-F238E27FC236}">
                <a16:creationId xmlns:a16="http://schemas.microsoft.com/office/drawing/2014/main" id="{B8C69B71-F8BE-075E-67A4-72C2AF21C4B8}"/>
              </a:ext>
            </a:extLst>
          </p:cNvPr>
          <p:cNvSpPr>
            <a:spLocks noGrp="1"/>
          </p:cNvSpPr>
          <p:nvPr>
            <p:ph idx="4294967295"/>
          </p:nvPr>
        </p:nvSpPr>
        <p:spPr>
          <a:xfrm>
            <a:off x="6444793" y="2203450"/>
            <a:ext cx="4527550" cy="2451100"/>
          </a:xfrm>
        </p:spPr>
        <p:txBody>
          <a:bodyPr>
            <a:normAutofit fontScale="92500" lnSpcReduction="10000"/>
          </a:bodyPr>
          <a:lstStyle/>
          <a:p>
            <a:pPr marL="285750" indent="-285750">
              <a:lnSpc>
                <a:spcPct val="114000"/>
              </a:lnSpc>
              <a:buFont typeface="Arial" panose="020B0604020202020204" pitchFamily="34" charset="0"/>
              <a:buChar char="•"/>
            </a:pPr>
            <a:r>
              <a:rPr lang="de-DE" dirty="0"/>
              <a:t>Situationen aus dem Familienalltag</a:t>
            </a:r>
          </a:p>
          <a:p>
            <a:pPr marL="285750" indent="-285750">
              <a:lnSpc>
                <a:spcPct val="114000"/>
              </a:lnSpc>
              <a:buFont typeface="Arial" panose="020B0604020202020204" pitchFamily="34" charset="0"/>
              <a:buChar char="•"/>
            </a:pPr>
            <a:r>
              <a:rPr lang="de-DE" dirty="0"/>
              <a:t>Situationen in denen Mathematik im Alltag entdeckt werden kann</a:t>
            </a:r>
          </a:p>
          <a:p>
            <a:pPr marL="285750" indent="-285750">
              <a:lnSpc>
                <a:spcPct val="114000"/>
              </a:lnSpc>
              <a:buFont typeface="Arial" panose="020B0604020202020204" pitchFamily="34" charset="0"/>
              <a:buChar char="•"/>
            </a:pPr>
            <a:r>
              <a:rPr lang="de-DE" dirty="0"/>
              <a:t>Damit können Sie Ihrem Kind helfen, mathematische Kompetenzen zu erwerben oder zu festigen.</a:t>
            </a:r>
          </a:p>
          <a:p>
            <a:pPr marL="285750" indent="-285750">
              <a:buFont typeface="Arial" panose="020B0604020202020204" pitchFamily="34" charset="0"/>
              <a:buChar char="•"/>
            </a:pPr>
            <a:endParaRPr lang="de-DE" dirty="0"/>
          </a:p>
        </p:txBody>
      </p:sp>
      <p:grpSp>
        <p:nvGrpSpPr>
          <p:cNvPr id="14" name="Gruppieren 13">
            <a:extLst>
              <a:ext uri="{FF2B5EF4-FFF2-40B4-BE49-F238E27FC236}">
                <a16:creationId xmlns:a16="http://schemas.microsoft.com/office/drawing/2014/main" id="{21F4AB04-9F73-F472-D8C7-AFC1AEA12D7A}"/>
              </a:ext>
            </a:extLst>
          </p:cNvPr>
          <p:cNvGrpSpPr/>
          <p:nvPr/>
        </p:nvGrpSpPr>
        <p:grpSpPr>
          <a:xfrm>
            <a:off x="2051901" y="1127688"/>
            <a:ext cx="3695308" cy="5080794"/>
            <a:chOff x="980388" y="1096071"/>
            <a:chExt cx="3695308" cy="5080794"/>
          </a:xfrm>
        </p:grpSpPr>
        <p:grpSp>
          <p:nvGrpSpPr>
            <p:cNvPr id="3" name="Gruppieren 2">
              <a:extLst>
                <a:ext uri="{FF2B5EF4-FFF2-40B4-BE49-F238E27FC236}">
                  <a16:creationId xmlns:a16="http://schemas.microsoft.com/office/drawing/2014/main" id="{33DCFCA7-36B1-0B24-9F92-C91D44DBD485}"/>
                </a:ext>
              </a:extLst>
            </p:cNvPr>
            <p:cNvGrpSpPr/>
            <p:nvPr/>
          </p:nvGrpSpPr>
          <p:grpSpPr>
            <a:xfrm>
              <a:off x="980388" y="1096071"/>
              <a:ext cx="3695308" cy="5080794"/>
              <a:chOff x="-253591" y="2933205"/>
              <a:chExt cx="3258048" cy="4665858"/>
            </a:xfrm>
          </p:grpSpPr>
          <p:grpSp>
            <p:nvGrpSpPr>
              <p:cNvPr id="5" name="Gruppieren 4">
                <a:extLst>
                  <a:ext uri="{FF2B5EF4-FFF2-40B4-BE49-F238E27FC236}">
                    <a16:creationId xmlns:a16="http://schemas.microsoft.com/office/drawing/2014/main" id="{A77D89E7-7BE6-2DF8-887A-5DBBDD41A6F7}"/>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56BC069C-459B-430C-636B-43C8E6D3D268}"/>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AD59460C-7E2F-2B34-455B-DB6A88E1DE95}"/>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73ED9A8B-D0B1-72BF-6072-0392A69D8BD6}"/>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FDDB1E70-3B28-871A-BABD-D358932D8CE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41B56F3B-5B88-4BEE-343A-E33C034E9603}"/>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5D7123C0-8BE5-C669-700A-C2ABA10381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75C9CB55-B246-F19B-593E-4B4B246562E8}"/>
                </a:ext>
              </a:extLst>
            </p:cNvPr>
            <p:cNvPicPr>
              <a:picLocks noChangeAspect="1"/>
            </p:cNvPicPr>
            <p:nvPr/>
          </p:nvPicPr>
          <p:blipFill rotWithShape="1">
            <a:blip r:embed="rId5"/>
            <a:srcRect l="6975" r="8406"/>
            <a:stretch/>
          </p:blipFill>
          <p:spPr>
            <a:xfrm>
              <a:off x="1335021" y="1478717"/>
              <a:ext cx="2973029" cy="4133117"/>
            </a:xfrm>
            <a:prstGeom prst="rect">
              <a:avLst/>
            </a:prstGeom>
            <a:ln>
              <a:solidFill>
                <a:schemeClr val="tx1"/>
              </a:solidFill>
            </a:ln>
          </p:spPr>
        </p:pic>
      </p:grpSp>
      <p:pic>
        <p:nvPicPr>
          <p:cNvPr id="23" name="Grafik 22">
            <a:extLst>
              <a:ext uri="{FF2B5EF4-FFF2-40B4-BE49-F238E27FC236}">
                <a16:creationId xmlns:a16="http://schemas.microsoft.com/office/drawing/2014/main" id="{59DCD6D2-0C64-FE86-3E19-A4D72EA72D25}"/>
              </a:ext>
            </a:extLst>
          </p:cNvPr>
          <p:cNvPicPr>
            <a:picLocks noChangeAspect="1"/>
          </p:cNvPicPr>
          <p:nvPr/>
        </p:nvPicPr>
        <p:blipFill rotWithShape="1">
          <a:blip r:embed="rId6"/>
          <a:srcRect l="9159" r="9137" b="33939"/>
          <a:stretch/>
        </p:blipFill>
        <p:spPr>
          <a:xfrm>
            <a:off x="2424749" y="1559237"/>
            <a:ext cx="2952765" cy="4055024"/>
          </a:xfrm>
          <a:prstGeom prst="rect">
            <a:avLst/>
          </a:prstGeom>
        </p:spPr>
      </p:pic>
    </p:spTree>
    <p:extLst>
      <p:ext uri="{BB962C8B-B14F-4D97-AF65-F5344CB8AC3E}">
        <p14:creationId xmlns:p14="http://schemas.microsoft.com/office/powerpoint/2010/main" val="28970609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EA7D7-0DC8-C64F-7756-BB706C7DEC3B}"/>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endParaRPr lang="de-DE" sz="2500"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7" name="Grafik 16">
            <a:extLst>
              <a:ext uri="{FF2B5EF4-FFF2-40B4-BE49-F238E27FC236}">
                <a16:creationId xmlns:a16="http://schemas.microsoft.com/office/drawing/2014/main" id="{39680282-317A-3C53-4AFD-C12C190F0963}"/>
              </a:ext>
            </a:extLst>
          </p:cNvPr>
          <p:cNvPicPr>
            <a:picLocks noChangeAspect="1"/>
          </p:cNvPicPr>
          <p:nvPr/>
        </p:nvPicPr>
        <p:blipFill rotWithShape="1">
          <a:blip r:embed="rId5"/>
          <a:srcRect l="2546" t="20480" r="2521" b="20640"/>
          <a:stretch/>
        </p:blipFill>
        <p:spPr>
          <a:xfrm>
            <a:off x="2847342" y="1584954"/>
            <a:ext cx="6207476" cy="4179801"/>
          </a:xfrm>
          <a:prstGeom prst="rect">
            <a:avLst/>
          </a:prstGeom>
        </p:spPr>
      </p:pic>
      <p:sp>
        <p:nvSpPr>
          <p:cNvPr id="5" name="Titel 1">
            <a:extLst>
              <a:ext uri="{FF2B5EF4-FFF2-40B4-BE49-F238E27FC236}">
                <a16:creationId xmlns:a16="http://schemas.microsoft.com/office/drawing/2014/main" id="{A8D81899-47D5-B912-2EC1-052AFA1A5B47}"/>
              </a:ext>
            </a:extLst>
          </p:cNvPr>
          <p:cNvSpPr txBox="1">
            <a:spLocks/>
          </p:cNvSpPr>
          <p:nvPr/>
        </p:nvSpPr>
        <p:spPr>
          <a:xfrm>
            <a:off x="2620424" y="23527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20422831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DC7D811-351E-7472-E75D-856D67E6D2DF}"/>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 r="86"/>
            <a:stretch/>
          </p:blipFill>
          <p:spPr>
            <a:xfrm>
              <a:off x="54521" y="3261216"/>
              <a:ext cx="2639844" cy="3830961"/>
            </a:xfrm>
            <a:prstGeom prst="rect">
              <a:avLst/>
            </a:prstGeom>
          </p:spPr>
        </p:pic>
      </p:grpSp>
      <p:pic>
        <p:nvPicPr>
          <p:cNvPr id="17" name="Grafik 16">
            <a:extLst>
              <a:ext uri="{FF2B5EF4-FFF2-40B4-BE49-F238E27FC236}">
                <a16:creationId xmlns:a16="http://schemas.microsoft.com/office/drawing/2014/main" id="{71D184CA-0A07-6288-47E5-8D285EB07422}"/>
              </a:ext>
            </a:extLst>
          </p:cNvPr>
          <p:cNvPicPr>
            <a:picLocks noChangeAspect="1"/>
          </p:cNvPicPr>
          <p:nvPr/>
        </p:nvPicPr>
        <p:blipFill rotWithShape="1">
          <a:blip r:embed="rId6"/>
          <a:srcRect l="2546" t="20480" r="2521" b="20640"/>
          <a:stretch/>
        </p:blipFill>
        <p:spPr>
          <a:xfrm>
            <a:off x="2847342" y="1584954"/>
            <a:ext cx="6207476" cy="4179801"/>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7"/>
          <a:srcRect/>
          <a:stretch/>
        </p:blipFill>
        <p:spPr>
          <a:xfrm rot="19103906">
            <a:off x="5073222" y="3946082"/>
            <a:ext cx="1122315" cy="4323541"/>
          </a:xfrm>
          <a:prstGeom prst="rect">
            <a:avLst/>
          </a:prstGeom>
        </p:spPr>
      </p:pic>
    </p:spTree>
    <p:custDataLst>
      <p:tags r:id="rId1"/>
    </p:custDataLst>
    <p:extLst>
      <p:ext uri="{BB962C8B-B14F-4D97-AF65-F5344CB8AC3E}">
        <p14:creationId xmlns:p14="http://schemas.microsoft.com/office/powerpoint/2010/main" val="24145873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1837A-A3B0-20D3-2B72-774595E8C7A3}"/>
              </a:ext>
            </a:extLst>
          </p:cNvPr>
          <p:cNvSpPr>
            <a:spLocks noGrp="1"/>
          </p:cNvSpPr>
          <p:nvPr>
            <p:ph type="title"/>
          </p:nvPr>
        </p:nvSpPr>
        <p:spPr/>
        <p:txBody>
          <a:bodyPr>
            <a:normAutofit/>
          </a:bodyPr>
          <a:lstStyle/>
          <a:p>
            <a:r>
              <a:rPr lang="de-DE" sz="2500" dirty="0"/>
              <a:t>Hinweise </a:t>
            </a:r>
            <a:r>
              <a:rPr lang="de-DE" sz="2500" b="0" dirty="0"/>
              <a:t>LIZENZBEDINGUNGEN</a:t>
            </a:r>
            <a:endParaRPr lang="de-DE" sz="2500" dirty="0"/>
          </a:p>
        </p:txBody>
      </p:sp>
      <p:sp>
        <p:nvSpPr>
          <p:cNvPr id="3" name="Textplatzhalter 2">
            <a:extLst>
              <a:ext uri="{FF2B5EF4-FFF2-40B4-BE49-F238E27FC236}">
                <a16:creationId xmlns:a16="http://schemas.microsoft.com/office/drawing/2014/main" id="{3E904DE0-2DFE-5390-EA20-C2FC0A16C9B7}"/>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963EECD8-B7BC-08D3-95B1-A24A6D6D77C4}"/>
              </a:ext>
            </a:extLst>
          </p:cNvPr>
          <p:cNvSpPr>
            <a:spLocks noGrp="1"/>
          </p:cNvSpPr>
          <p:nvPr>
            <p:ph type="body" sz="quarter" idx="14"/>
          </p:nvPr>
        </p:nvSpPr>
        <p:spPr/>
        <p:txBody>
          <a:bodyPr/>
          <a:lstStyle/>
          <a:p>
            <a:r>
              <a:rPr lang="de-DE" dirty="0"/>
              <a:t>DIESE FOLIE GEHÖRT ZUM MATERIAL UND DARF NICHT ENTFERNT WERDEN</a:t>
            </a:r>
          </a:p>
        </p:txBody>
      </p:sp>
      <p:sp>
        <p:nvSpPr>
          <p:cNvPr id="5" name="Textplatzhalter 4">
            <a:extLst>
              <a:ext uri="{FF2B5EF4-FFF2-40B4-BE49-F238E27FC236}">
                <a16:creationId xmlns:a16="http://schemas.microsoft.com/office/drawing/2014/main" id="{A6D3D96B-B2DC-9F9D-83CF-7F6AA6CBFBF4}"/>
              </a:ext>
            </a:extLst>
          </p:cNvPr>
          <p:cNvSpPr>
            <a:spLocks noGrp="1"/>
          </p:cNvSpPr>
          <p:nvPr>
            <p:ph type="body" sz="quarter" idx="16"/>
          </p:nvPr>
        </p:nvSpPr>
        <p:spPr>
          <a:xfrm>
            <a:off x="526474" y="1800858"/>
            <a:ext cx="11139054" cy="3999083"/>
          </a:xfrm>
        </p:spPr>
        <p:txBody>
          <a:bodyPr>
            <a:normAutofit/>
          </a:bodyPr>
          <a:lstStyle/>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6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6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Weitere Hinweise und Informationen zu PIKAS finden Sie unter </a:t>
            </a:r>
            <a:r>
              <a:rPr lang="de-DE" sz="16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600" dirty="0">
                <a:latin typeface="Arial" panose="020B0604020202020204" pitchFamily="34" charset="0"/>
                <a:cs typeface="Arial" panose="020B0604020202020204" pitchFamily="34" charset="0"/>
              </a:rPr>
              <a:t>.</a:t>
            </a:r>
          </a:p>
          <a:p>
            <a:endParaRPr lang="de-DE" dirty="0"/>
          </a:p>
        </p:txBody>
      </p:sp>
    </p:spTree>
    <p:extLst>
      <p:ext uri="{BB962C8B-B14F-4D97-AF65-F5344CB8AC3E}">
        <p14:creationId xmlns:p14="http://schemas.microsoft.com/office/powerpoint/2010/main" val="16888341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3863833-524A-607A-4E3B-DE54501C4DEF}"/>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62" r="762"/>
            <a:stretch/>
          </p:blipFill>
          <p:spPr>
            <a:xfrm>
              <a:off x="54521" y="3261216"/>
              <a:ext cx="2639844" cy="3830961"/>
            </a:xfrm>
            <a:prstGeom prst="rect">
              <a:avLst/>
            </a:prstGeom>
          </p:spPr>
        </p:pic>
      </p:grpSp>
      <p:pic>
        <p:nvPicPr>
          <p:cNvPr id="2" name="Video_Tisch decken_final">
            <a:hlinkClick r:id="" action="ppaction://media"/>
            <a:extLst>
              <a:ext uri="{FF2B5EF4-FFF2-40B4-BE49-F238E27FC236}">
                <a16:creationId xmlns:a16="http://schemas.microsoft.com/office/drawing/2014/main" id="{EB1C2A71-1B16-39A5-8B89-197120DAB24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874000" y="1933201"/>
            <a:ext cx="6156798" cy="3463199"/>
          </a:xfrm>
          <a:prstGeom prst="rect">
            <a:avLst/>
          </a:prstGeom>
        </p:spPr>
      </p:pic>
    </p:spTree>
    <p:custDataLst>
      <p:tags r:id="rId1"/>
    </p:custDataLst>
    <p:extLst>
      <p:ext uri="{BB962C8B-B14F-4D97-AF65-F5344CB8AC3E}">
        <p14:creationId xmlns:p14="http://schemas.microsoft.com/office/powerpoint/2010/main" val="21650020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HINTERGRUNDINFORMATIONEN ZUM VIDEO „TISCH DECKEN“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Anzahlen bis 10 erfassen und bestimmen </a:t>
            </a:r>
          </a:p>
          <a:p>
            <a:pPr marL="742950" lvl="1" indent="-285750">
              <a:lnSpc>
                <a:spcPct val="114000"/>
              </a:lnSpc>
              <a:spcBef>
                <a:spcPts val="0"/>
              </a:spcBef>
              <a:buFont typeface="Arial" panose="020B0604020202020204" pitchFamily="34" charset="0"/>
              <a:buChar char="•"/>
            </a:pPr>
            <a:r>
              <a:rPr lang="de-DE" sz="1600" dirty="0"/>
              <a:t>Wie viele Gabeln habe ich schon aus der Schublade geholt?</a:t>
            </a:r>
          </a:p>
          <a:p>
            <a:pPr marL="742950" lvl="1" indent="-285750">
              <a:lnSpc>
                <a:spcPct val="114000"/>
              </a:lnSpc>
              <a:spcBef>
                <a:spcPts val="0"/>
              </a:spcBef>
              <a:buFont typeface="Arial" panose="020B0604020202020204" pitchFamily="34" charset="0"/>
              <a:buChar char="•"/>
            </a:pPr>
            <a:r>
              <a:rPr lang="de-DE" sz="1600" dirty="0"/>
              <a:t>Wie viele Personen essen mit?</a:t>
            </a:r>
          </a:p>
          <a:p>
            <a:pPr marL="742950" lvl="1" indent="-285750">
              <a:lnSpc>
                <a:spcPct val="114000"/>
              </a:lnSpc>
              <a:spcBef>
                <a:spcPts val="0"/>
              </a:spcBef>
              <a:buFont typeface="Arial" panose="020B0604020202020204" pitchFamily="34" charset="0"/>
              <a:buChar char="•"/>
            </a:pPr>
            <a:r>
              <a:rPr lang="de-DE" sz="1600" dirty="0"/>
              <a:t>Wie viele Teller benötige ich?</a:t>
            </a:r>
          </a:p>
          <a:p>
            <a:pPr marL="742950" lvl="1" indent="-285750">
              <a:lnSpc>
                <a:spcPct val="114000"/>
              </a:lnSpc>
              <a:spcBef>
                <a:spcPts val="0"/>
              </a:spcBef>
              <a:buFont typeface="Arial" panose="020B0604020202020204" pitchFamily="34" charset="0"/>
              <a:buChar char="•"/>
            </a:pPr>
            <a:r>
              <a:rPr lang="de-DE" sz="1600" dirty="0"/>
              <a:t>...</a:t>
            </a:r>
          </a:p>
          <a:p>
            <a:pPr marL="285750" indent="-285750">
              <a:lnSpc>
                <a:spcPct val="114000"/>
              </a:lnSpc>
              <a:spcBef>
                <a:spcPts val="0"/>
              </a:spcBef>
              <a:buFont typeface="Arial" panose="020B0604020202020204" pitchFamily="34" charset="0"/>
              <a:buChar char="•"/>
            </a:pPr>
            <a:r>
              <a:rPr lang="de-DE" sz="1600" b="1" dirty="0"/>
              <a:t>Zählen bis 10</a:t>
            </a:r>
          </a:p>
          <a:p>
            <a:pPr marL="742950" lvl="1" indent="-285750">
              <a:lnSpc>
                <a:spcPct val="114000"/>
              </a:lnSpc>
              <a:spcBef>
                <a:spcPts val="0"/>
              </a:spcBef>
              <a:buFont typeface="Arial" panose="020B0604020202020204" pitchFamily="34" charset="0"/>
              <a:buChar char="•"/>
              <a:defRPr/>
            </a:pPr>
            <a:r>
              <a:rPr lang="de-DE" sz="1600" dirty="0">
                <a:solidFill>
                  <a:prstClr val="black"/>
                </a:solidFill>
              </a:rPr>
              <a:t>Abzählen der Gabeln, Messer, Teller, Personen…?</a:t>
            </a:r>
            <a:endParaRPr lang="de-DE" sz="1800" dirty="0"/>
          </a:p>
          <a:p>
            <a:pPr marL="285750" indent="-285750">
              <a:lnSpc>
                <a:spcPct val="114000"/>
              </a:lnSpc>
              <a:spcBef>
                <a:spcPts val="0"/>
              </a:spcBef>
              <a:buFont typeface="Arial" panose="020B0604020202020204" pitchFamily="34" charset="0"/>
              <a:buChar char="•"/>
            </a:pPr>
            <a:r>
              <a:rPr lang="de-DE" sz="1600" b="1" dirty="0"/>
              <a:t>Eins-zu-Eins-Zuordnung</a:t>
            </a:r>
          </a:p>
          <a:p>
            <a:pPr marL="742950" lvl="1" indent="-285750">
              <a:lnSpc>
                <a:spcPct val="114000"/>
              </a:lnSpc>
              <a:spcBef>
                <a:spcPts val="0"/>
              </a:spcBef>
              <a:buFont typeface="Arial" panose="020B0604020202020204" pitchFamily="34" charset="0"/>
              <a:buChar char="•"/>
            </a:pPr>
            <a:r>
              <a:rPr lang="de-DE" sz="1600" dirty="0"/>
              <a:t>Zu jedem Teller wird genau eine Gabel und genau ein Messer gelegt.</a:t>
            </a:r>
          </a:p>
          <a:p>
            <a:pPr marL="742950" lvl="1" indent="-285750">
              <a:lnSpc>
                <a:spcPct val="114000"/>
              </a:lnSpc>
              <a:spcBef>
                <a:spcPts val="0"/>
              </a:spcBef>
              <a:buFont typeface="Arial" panose="020B0604020202020204" pitchFamily="34" charset="0"/>
              <a:buChar char="•"/>
            </a:pPr>
            <a:r>
              <a:rPr lang="de-DE" sz="1600" dirty="0"/>
              <a:t>Jede Person erhält genau einen Teller</a:t>
            </a:r>
          </a:p>
          <a:p>
            <a:pPr marL="742950" lvl="1" indent="-285750">
              <a:lnSpc>
                <a:spcPct val="114000"/>
              </a:lnSpc>
              <a:spcBef>
                <a:spcPts val="0"/>
              </a:spcBef>
              <a:buFont typeface="Arial" panose="020B0604020202020204" pitchFamily="34" charset="0"/>
              <a:buChar char="•"/>
            </a:pPr>
            <a:r>
              <a:rPr lang="de-DE" sz="1600" dirty="0"/>
              <a:t>…</a:t>
            </a:r>
          </a:p>
          <a:p>
            <a:pPr marL="285750" indent="-285750">
              <a:lnSpc>
                <a:spcPct val="114000"/>
              </a:lnSpc>
              <a:spcBef>
                <a:spcPts val="0"/>
              </a:spcBef>
              <a:buFont typeface="Arial" panose="020B0604020202020204" pitchFamily="34" charset="0"/>
              <a:buChar char="•"/>
            </a:pPr>
            <a:r>
              <a:rPr lang="de-DE" sz="1600" b="1" dirty="0"/>
              <a:t>Mengen vergleichen</a:t>
            </a:r>
          </a:p>
          <a:p>
            <a:pPr marL="742950" lvl="1" indent="-285750">
              <a:lnSpc>
                <a:spcPct val="100000"/>
              </a:lnSpc>
              <a:spcBef>
                <a:spcPts val="0"/>
              </a:spcBef>
              <a:buFont typeface="Arial" panose="020B0604020202020204" pitchFamily="34" charset="0"/>
              <a:buChar char="•"/>
            </a:pPr>
            <a:r>
              <a:rPr lang="de-DE" sz="1600" dirty="0"/>
              <a:t>Brauche ich heute mehr oder weniger Teller als gestern (z. B. wenn </a:t>
            </a:r>
            <a:r>
              <a:rPr lang="de-DE" sz="1600" dirty="0" err="1"/>
              <a:t>Freund:innen</a:t>
            </a:r>
            <a:r>
              <a:rPr lang="de-DE" sz="1600" dirty="0"/>
              <a:t> mit essen)?</a:t>
            </a:r>
          </a:p>
          <a:p>
            <a:pPr marL="285750" indent="-285750">
              <a:lnSpc>
                <a:spcPct val="114000"/>
              </a:lnSpc>
              <a:spcBef>
                <a:spcPts val="0"/>
              </a:spcBef>
              <a:buFont typeface="Arial" panose="020B0604020202020204" pitchFamily="34" charset="0"/>
              <a:buChar char="•"/>
            </a:pPr>
            <a:r>
              <a:rPr lang="de-DE" sz="1600" b="1" dirty="0"/>
              <a:t>Raum-Lage-Beziehungen</a:t>
            </a:r>
          </a:p>
          <a:p>
            <a:pPr marL="742950" lvl="1" indent="-285750">
              <a:lnSpc>
                <a:spcPct val="114000"/>
              </a:lnSpc>
              <a:spcBef>
                <a:spcPts val="0"/>
              </a:spcBef>
              <a:buFont typeface="Arial" panose="020B0604020202020204" pitchFamily="34" charset="0"/>
              <a:buChar char="•"/>
            </a:pPr>
            <a:r>
              <a:rPr lang="de-DE" sz="1600" dirty="0"/>
              <a:t>Die Gabel liegt immer links vom Teller, das Glas steht oberhalb des Tellers</a:t>
            </a:r>
          </a:p>
          <a:p>
            <a:pPr marL="742950" lvl="1" indent="-285750">
              <a:lnSpc>
                <a:spcPct val="114000"/>
              </a:lnSpc>
              <a:spcBef>
                <a:spcPts val="0"/>
              </a:spcBef>
              <a:buFont typeface="Arial" panose="020B0604020202020204" pitchFamily="34" charset="0"/>
              <a:buChar char="•"/>
            </a:pPr>
            <a:r>
              <a:rPr lang="de-DE" sz="1600" dirty="0"/>
              <a:t>…</a:t>
            </a:r>
          </a:p>
          <a:p>
            <a:pPr marL="285750" indent="-285750">
              <a:buFont typeface="Arial" panose="020B0604020202020204" pitchFamily="34" charset="0"/>
              <a:buChar char="•"/>
            </a:pPr>
            <a:endParaRPr lang="de-DE" dirty="0"/>
          </a:p>
        </p:txBody>
      </p:sp>
      <p:sp>
        <p:nvSpPr>
          <p:cNvPr id="2" name="Titel 1">
            <a:extLst>
              <a:ext uri="{FF2B5EF4-FFF2-40B4-BE49-F238E27FC236}">
                <a16:creationId xmlns:a16="http://schemas.microsoft.com/office/drawing/2014/main" id="{0B3CA8AA-F011-E8A8-AE1F-A010CD1FB675}"/>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2332392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a:t>Flyer Mathematik im Alltag</a:t>
            </a:r>
            <a:endParaRPr lang="de-DE" sz="2500"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2415635" y="1101546"/>
            <a:ext cx="7418927" cy="5136180"/>
          </a:xfrm>
          <a:prstGeom prst="rect">
            <a:avLst/>
          </a:prstGeom>
        </p:spPr>
      </p:pic>
    </p:spTree>
    <p:extLst>
      <p:ext uri="{BB962C8B-B14F-4D97-AF65-F5344CB8AC3E}">
        <p14:creationId xmlns:p14="http://schemas.microsoft.com/office/powerpoint/2010/main" val="24558174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4"/>
          <a:stretch>
            <a:fillRect/>
          </a:stretch>
        </p:blipFill>
        <p:spPr>
          <a:xfrm>
            <a:off x="2415635"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7727774"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35" b="135"/>
            <a:stretch/>
          </p:blipFill>
          <p:spPr>
            <a:xfrm>
              <a:off x="55035" y="3261216"/>
              <a:ext cx="2639844" cy="3830961"/>
            </a:xfrm>
            <a:prstGeom prst="rect">
              <a:avLst/>
            </a:prstGeom>
          </p:spPr>
        </p:pic>
      </p:grpSp>
    </p:spTree>
    <p:custDataLst>
      <p:tags r:id="rId1"/>
    </p:custDataLst>
    <p:extLst>
      <p:ext uri="{BB962C8B-B14F-4D97-AF65-F5344CB8AC3E}">
        <p14:creationId xmlns:p14="http://schemas.microsoft.com/office/powerpoint/2010/main" val="3440391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a:t>Flyer Mathematik im Alltag</a:t>
            </a:r>
            <a:endParaRPr lang="de-DE" sz="2500"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2415635" y="1101546"/>
            <a:ext cx="7418927" cy="5136180"/>
          </a:xfrm>
          <a:prstGeom prst="rect">
            <a:avLst/>
          </a:prstGeom>
        </p:spPr>
      </p:pic>
      <p:grpSp>
        <p:nvGrpSpPr>
          <p:cNvPr id="3" name="Gruppieren 2">
            <a:extLst>
              <a:ext uri="{FF2B5EF4-FFF2-40B4-BE49-F238E27FC236}">
                <a16:creationId xmlns:a16="http://schemas.microsoft.com/office/drawing/2014/main" id="{DB553D03-FA39-7903-5725-6DAB6CE78CC5}"/>
              </a:ext>
            </a:extLst>
          </p:cNvPr>
          <p:cNvGrpSpPr/>
          <p:nvPr/>
        </p:nvGrpSpPr>
        <p:grpSpPr>
          <a:xfrm>
            <a:off x="7727774" y="2933205"/>
            <a:ext cx="3258048" cy="4665858"/>
            <a:chOff x="-253591" y="2933205"/>
            <a:chExt cx="3258048" cy="4665858"/>
          </a:xfrm>
        </p:grpSpPr>
        <p:grpSp>
          <p:nvGrpSpPr>
            <p:cNvPr id="5" name="Gruppieren 4">
              <a:extLst>
                <a:ext uri="{FF2B5EF4-FFF2-40B4-BE49-F238E27FC236}">
                  <a16:creationId xmlns:a16="http://schemas.microsoft.com/office/drawing/2014/main" id="{17C18813-A260-CF56-D854-4FF1DA8C6E05}"/>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47A45271-F026-6CDB-8394-EC7E5A88460F}"/>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6F95A697-C39B-D439-6C20-35D87AA6CD1A}"/>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1874EEF0-EC4A-A57D-04FA-41BA6A82FE90}"/>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455589CD-9614-4679-B6FB-34BCB23A0AD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2B9970CC-C9ED-2EA7-5BCC-E07ED51C700A}"/>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Grafik 7">
              <a:extLst>
                <a:ext uri="{FF2B5EF4-FFF2-40B4-BE49-F238E27FC236}">
                  <a16:creationId xmlns:a16="http://schemas.microsoft.com/office/drawing/2014/main" id="{766C4597-E589-FD81-AC6F-8649BA777A8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5035" y="3261216"/>
              <a:ext cx="2639844" cy="3830961"/>
            </a:xfrm>
            <a:prstGeom prst="rect">
              <a:avLst/>
            </a:prstGeom>
          </p:spPr>
        </p:pic>
      </p:grpSp>
      <p:pic>
        <p:nvPicPr>
          <p:cNvPr id="2" name="Grafik 1">
            <a:extLst>
              <a:ext uri="{FF2B5EF4-FFF2-40B4-BE49-F238E27FC236}">
                <a16:creationId xmlns:a16="http://schemas.microsoft.com/office/drawing/2014/main" id="{68A91D55-EBFE-9744-4DCE-CB52FCF6BDF4}"/>
              </a:ext>
            </a:extLst>
          </p:cNvPr>
          <p:cNvPicPr>
            <a:picLocks noChangeAspect="1"/>
          </p:cNvPicPr>
          <p:nvPr/>
        </p:nvPicPr>
        <p:blipFill rotWithShape="1">
          <a:blip r:embed="rId6"/>
          <a:srcRect l="3779" t="4162" r="9187" b="1465"/>
          <a:stretch/>
        </p:blipFill>
        <p:spPr>
          <a:xfrm>
            <a:off x="8019428" y="3262549"/>
            <a:ext cx="2628018" cy="3829628"/>
          </a:xfrm>
          <a:prstGeom prst="rect">
            <a:avLst/>
          </a:prstGeom>
          <a:ln>
            <a:solidFill>
              <a:schemeClr val="tx1"/>
            </a:solidFill>
          </a:ln>
        </p:spPr>
      </p:pic>
    </p:spTree>
    <p:extLst>
      <p:ext uri="{BB962C8B-B14F-4D97-AF65-F5344CB8AC3E}">
        <p14:creationId xmlns:p14="http://schemas.microsoft.com/office/powerpoint/2010/main" val="6175581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IDEEN HINTER DEM MATERIAL FÜR KINDER</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marL="285750" indent="-285750">
              <a:lnSpc>
                <a:spcPct val="114000"/>
              </a:lnSpc>
              <a:buFont typeface="Arial" panose="020B0604020202020204" pitchFamily="34" charset="0"/>
              <a:buChar char="•"/>
            </a:pPr>
            <a:r>
              <a:rPr lang="de-DE" dirty="0"/>
              <a:t>In den Übungen wird die Förderung verschiedener früher mathematischer Basiskompetenzen angeregt</a:t>
            </a:r>
          </a:p>
          <a:p>
            <a:pPr marL="285750" indent="-285750">
              <a:lnSpc>
                <a:spcPct val="114000"/>
              </a:lnSpc>
              <a:buFont typeface="Arial" panose="020B0604020202020204" pitchFamily="34" charset="0"/>
              <a:buChar char="•"/>
            </a:pPr>
            <a:r>
              <a:rPr lang="de-DE" dirty="0"/>
              <a:t>Kinder werden angeregt, aktiv Mathematik im Alltag zu entdecken</a:t>
            </a:r>
          </a:p>
          <a:p>
            <a:pPr marL="285750" indent="-285750">
              <a:lnSpc>
                <a:spcPct val="114000"/>
              </a:lnSpc>
              <a:buFont typeface="Arial" panose="020B0604020202020204" pitchFamily="34" charset="0"/>
              <a:buChar char="•"/>
            </a:pPr>
            <a:r>
              <a:rPr lang="de-DE" dirty="0"/>
              <a:t>Die meisten Übungen können direkt in der tatsächlichen Umwelt gemacht werden. Es gibt aber auch digitale Angebote.</a:t>
            </a:r>
          </a:p>
          <a:p>
            <a:pPr>
              <a:lnSpc>
                <a:spcPct val="114000"/>
              </a:lnSpc>
            </a:pPr>
            <a:endParaRPr lang="de-DE" dirty="0"/>
          </a:p>
          <a:p>
            <a:pPr marL="285750" indent="-285750">
              <a:lnSpc>
                <a:spcPct val="114000"/>
              </a:lnSpc>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2" name="Titel 1">
            <a:extLst>
              <a:ext uri="{FF2B5EF4-FFF2-40B4-BE49-F238E27FC236}">
                <a16:creationId xmlns:a16="http://schemas.microsoft.com/office/drawing/2014/main" id="{2E4B8170-FCF9-6F3E-7774-FB6C5AF556CB}"/>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8" name="Titel 1">
            <a:extLst>
              <a:ext uri="{FF2B5EF4-FFF2-40B4-BE49-F238E27FC236}">
                <a16:creationId xmlns:a16="http://schemas.microsoft.com/office/drawing/2014/main" id="{A962280B-9CE6-B148-F7D9-292B3B7E6C69}"/>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910160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sp>
        <p:nvSpPr>
          <p:cNvPr id="24" name="Inhaltsplatzhalter 5">
            <a:extLst>
              <a:ext uri="{FF2B5EF4-FFF2-40B4-BE49-F238E27FC236}">
                <a16:creationId xmlns:a16="http://schemas.microsoft.com/office/drawing/2014/main" id="{B8C69B71-F8BE-075E-67A4-72C2AF21C4B8}"/>
              </a:ext>
            </a:extLst>
          </p:cNvPr>
          <p:cNvSpPr>
            <a:spLocks noGrp="1"/>
          </p:cNvSpPr>
          <p:nvPr>
            <p:ph idx="4294967295"/>
          </p:nvPr>
        </p:nvSpPr>
        <p:spPr>
          <a:xfrm>
            <a:off x="6563607" y="2345143"/>
            <a:ext cx="4527550" cy="2451100"/>
          </a:xfrm>
        </p:spPr>
        <p:txBody>
          <a:bodyPr>
            <a:normAutofit fontScale="92500" lnSpcReduction="10000"/>
          </a:bodyPr>
          <a:lstStyle/>
          <a:p>
            <a:pPr marL="285750" indent="-285750">
              <a:lnSpc>
                <a:spcPct val="114000"/>
              </a:lnSpc>
              <a:buFont typeface="Arial" panose="020B0604020202020204" pitchFamily="34" charset="0"/>
              <a:buChar char="•"/>
            </a:pPr>
            <a:r>
              <a:rPr lang="de-DE" dirty="0"/>
              <a:t>Spiele und Aufgaben, mit denen Ihr Kind selbstständig Mathematik im Alltag entdecken kann</a:t>
            </a:r>
          </a:p>
          <a:p>
            <a:pPr marL="285750" indent="-285750">
              <a:lnSpc>
                <a:spcPct val="114000"/>
              </a:lnSpc>
              <a:buFont typeface="Arial" panose="020B0604020202020204" pitchFamily="34" charset="0"/>
              <a:buChar char="•"/>
            </a:pPr>
            <a:r>
              <a:rPr lang="de-DE" dirty="0"/>
              <a:t>Übungen, die direkt im Alltag umgesetzt werden können, aber auch Übungen die digital bearbeitet werden können</a:t>
            </a:r>
          </a:p>
          <a:p>
            <a:pPr marL="285750" indent="-285750">
              <a:lnSpc>
                <a:spcPct val="114000"/>
              </a:lnSpc>
              <a:buFont typeface="Arial" panose="020B0604020202020204" pitchFamily="34" charset="0"/>
              <a:buChar char="•"/>
            </a:pPr>
            <a:endParaRPr lang="de-DE" dirty="0"/>
          </a:p>
        </p:txBody>
      </p:sp>
      <p:grpSp>
        <p:nvGrpSpPr>
          <p:cNvPr id="14" name="Gruppieren 13">
            <a:extLst>
              <a:ext uri="{FF2B5EF4-FFF2-40B4-BE49-F238E27FC236}">
                <a16:creationId xmlns:a16="http://schemas.microsoft.com/office/drawing/2014/main" id="{21F4AB04-9F73-F472-D8C7-AFC1AEA12D7A}"/>
              </a:ext>
            </a:extLst>
          </p:cNvPr>
          <p:cNvGrpSpPr/>
          <p:nvPr/>
        </p:nvGrpSpPr>
        <p:grpSpPr>
          <a:xfrm>
            <a:off x="2051901" y="1127688"/>
            <a:ext cx="3695308" cy="5080794"/>
            <a:chOff x="980388" y="1096071"/>
            <a:chExt cx="3695308" cy="5080794"/>
          </a:xfrm>
        </p:grpSpPr>
        <p:grpSp>
          <p:nvGrpSpPr>
            <p:cNvPr id="3" name="Gruppieren 2">
              <a:extLst>
                <a:ext uri="{FF2B5EF4-FFF2-40B4-BE49-F238E27FC236}">
                  <a16:creationId xmlns:a16="http://schemas.microsoft.com/office/drawing/2014/main" id="{33DCFCA7-36B1-0B24-9F92-C91D44DBD485}"/>
                </a:ext>
              </a:extLst>
            </p:cNvPr>
            <p:cNvGrpSpPr/>
            <p:nvPr/>
          </p:nvGrpSpPr>
          <p:grpSpPr>
            <a:xfrm>
              <a:off x="980388" y="1096071"/>
              <a:ext cx="3695308" cy="5080794"/>
              <a:chOff x="-253591" y="2933205"/>
              <a:chExt cx="3258048" cy="4665858"/>
            </a:xfrm>
          </p:grpSpPr>
          <p:grpSp>
            <p:nvGrpSpPr>
              <p:cNvPr id="5" name="Gruppieren 4">
                <a:extLst>
                  <a:ext uri="{FF2B5EF4-FFF2-40B4-BE49-F238E27FC236}">
                    <a16:creationId xmlns:a16="http://schemas.microsoft.com/office/drawing/2014/main" id="{A77D89E7-7BE6-2DF8-887A-5DBBDD41A6F7}"/>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56BC069C-459B-430C-636B-43C8E6D3D268}"/>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AD59460C-7E2F-2B34-455B-DB6A88E1DE95}"/>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73ED9A8B-D0B1-72BF-6072-0392A69D8BD6}"/>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FDDB1E70-3B28-871A-BABD-D358932D8CE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41B56F3B-5B88-4BEE-343A-E33C034E9603}"/>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5D7123C0-8BE5-C669-700A-C2ABA10381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75C9CB55-B246-F19B-593E-4B4B246562E8}"/>
                </a:ext>
              </a:extLst>
            </p:cNvPr>
            <p:cNvPicPr>
              <a:picLocks noChangeAspect="1"/>
            </p:cNvPicPr>
            <p:nvPr/>
          </p:nvPicPr>
          <p:blipFill rotWithShape="1">
            <a:blip r:embed="rId5"/>
            <a:srcRect l="904" r="904"/>
            <a:stretch/>
          </p:blipFill>
          <p:spPr>
            <a:xfrm>
              <a:off x="1335021" y="1440187"/>
              <a:ext cx="2988965" cy="4171648"/>
            </a:xfrm>
            <a:prstGeom prst="rect">
              <a:avLst/>
            </a:prstGeom>
            <a:ln>
              <a:solidFill>
                <a:schemeClr val="tx1"/>
              </a:solidFill>
            </a:ln>
          </p:spPr>
        </p:pic>
      </p:grpSp>
      <p:pic>
        <p:nvPicPr>
          <p:cNvPr id="15" name="Grafik 14">
            <a:extLst>
              <a:ext uri="{FF2B5EF4-FFF2-40B4-BE49-F238E27FC236}">
                <a16:creationId xmlns:a16="http://schemas.microsoft.com/office/drawing/2014/main" id="{D74E5C28-DB90-1222-E7BF-2DC775E316B9}"/>
              </a:ext>
            </a:extLst>
          </p:cNvPr>
          <p:cNvPicPr>
            <a:picLocks noChangeAspect="1"/>
          </p:cNvPicPr>
          <p:nvPr/>
        </p:nvPicPr>
        <p:blipFill rotWithShape="1">
          <a:blip r:embed="rId6"/>
          <a:srcRect l="8872" r="9175" b="36342"/>
          <a:stretch/>
        </p:blipFill>
        <p:spPr>
          <a:xfrm>
            <a:off x="2427323" y="1484870"/>
            <a:ext cx="2968176" cy="3506623"/>
          </a:xfrm>
          <a:prstGeom prst="rect">
            <a:avLst/>
          </a:prstGeom>
        </p:spPr>
      </p:pic>
    </p:spTree>
    <p:extLst>
      <p:ext uri="{BB962C8B-B14F-4D97-AF65-F5344CB8AC3E}">
        <p14:creationId xmlns:p14="http://schemas.microsoft.com/office/powerpoint/2010/main" val="476590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2847342" y="1563702"/>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136278">
            <a:off x="6587204" y="2696411"/>
            <a:ext cx="1218548" cy="4703078"/>
          </a:xfrm>
          <a:prstGeom prst="rect">
            <a:avLst/>
          </a:prstGeom>
        </p:spPr>
      </p:pic>
    </p:spTree>
    <p:extLst>
      <p:ext uri="{BB962C8B-B14F-4D97-AF65-F5344CB8AC3E}">
        <p14:creationId xmlns:p14="http://schemas.microsoft.com/office/powerpoint/2010/main" val="2787339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4" name="Formenbild Kinder">
            <a:hlinkClick r:id="" action="ppaction://media"/>
            <a:extLst>
              <a:ext uri="{FF2B5EF4-FFF2-40B4-BE49-F238E27FC236}">
                <a16:creationId xmlns:a16="http://schemas.microsoft.com/office/drawing/2014/main" id="{F2D47F37-311A-3420-6E00-8948F9D606F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92250" y="1944135"/>
            <a:ext cx="6118400" cy="3441600"/>
          </a:xfrm>
          <a:prstGeom prst="rect">
            <a:avLst/>
          </a:prstGeom>
        </p:spPr>
      </p:pic>
    </p:spTree>
    <p:extLst>
      <p:ext uri="{BB962C8B-B14F-4D97-AF65-F5344CB8AC3E}">
        <p14:creationId xmlns:p14="http://schemas.microsoft.com/office/powerpoint/2010/main" val="22961831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HINTERGRUNDINFORMATIONEN ZUM VIDEO „FORMENBILD BASTELN“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einfache geometrische Formen erkennen, zeichnen und ausschneiden</a:t>
            </a:r>
          </a:p>
          <a:p>
            <a:pPr marL="285750" indent="-285750">
              <a:lnSpc>
                <a:spcPct val="114000"/>
              </a:lnSpc>
              <a:spcBef>
                <a:spcPts val="0"/>
              </a:spcBef>
              <a:buFont typeface="Arial" panose="020B0604020202020204" pitchFamily="34" charset="0"/>
              <a:buChar char="•"/>
            </a:pPr>
            <a:r>
              <a:rPr lang="de-DE" sz="1600" b="1" dirty="0"/>
              <a:t>Erkennen aus welchen Formen bzw. Teilfiguren man komplexere Figuren zusammensetzen kann bzw. Teilfiguren in komplexeren Figuren erkennen (Figur-Grund-Diskriminierung)</a:t>
            </a:r>
          </a:p>
          <a:p>
            <a:pPr marL="742950" lvl="1" indent="-285750">
              <a:lnSpc>
                <a:spcPct val="114000"/>
              </a:lnSpc>
              <a:spcBef>
                <a:spcPts val="0"/>
              </a:spcBef>
              <a:buFont typeface="Arial" panose="020B0604020202020204" pitchFamily="34" charset="0"/>
              <a:buChar char="•"/>
              <a:defRPr/>
            </a:pPr>
            <a:r>
              <a:rPr lang="de-DE" sz="1600" dirty="0">
                <a:solidFill>
                  <a:prstClr val="black"/>
                </a:solidFill>
              </a:rPr>
              <a:t>z. B. erkennen, dass man ein Haus aus einem Rechteck und einem Dreieck erstellen kann</a:t>
            </a:r>
            <a:endParaRPr lang="de-DE" sz="1800" dirty="0"/>
          </a:p>
          <a:p>
            <a:pPr marL="285750" indent="-285750">
              <a:lnSpc>
                <a:spcPct val="114000"/>
              </a:lnSpc>
              <a:spcBef>
                <a:spcPts val="0"/>
              </a:spcBef>
              <a:buFont typeface="Arial" panose="020B0604020202020204" pitchFamily="34" charset="0"/>
              <a:buChar char="•"/>
            </a:pPr>
            <a:r>
              <a:rPr lang="de-DE" sz="1600" b="1" dirty="0"/>
              <a:t>Schulung der Hand-Auge-Koordination</a:t>
            </a:r>
          </a:p>
          <a:p>
            <a:pPr marL="742950" lvl="1" indent="-285750">
              <a:lnSpc>
                <a:spcPct val="114000"/>
              </a:lnSpc>
              <a:spcBef>
                <a:spcPts val="0"/>
              </a:spcBef>
              <a:buFont typeface="Arial" panose="020B0604020202020204" pitchFamily="34" charset="0"/>
              <a:buChar char="•"/>
            </a:pPr>
            <a:r>
              <a:rPr lang="de-DE" sz="1600" dirty="0"/>
              <a:t>Figuren oder Formen zeichnen und ausschneiden</a:t>
            </a:r>
          </a:p>
          <a:p>
            <a:pPr marL="742950" lvl="1" indent="-285750">
              <a:lnSpc>
                <a:spcPct val="114000"/>
              </a:lnSpc>
              <a:spcBef>
                <a:spcPts val="0"/>
              </a:spcBef>
              <a:buFont typeface="Arial" panose="020B0604020202020204" pitchFamily="34" charset="0"/>
              <a:buChar char="•"/>
            </a:pPr>
            <a:r>
              <a:rPr lang="de-DE" sz="1600" dirty="0"/>
              <a:t>Ausgeschnittene Formen oder Figuren zusammenlegen und aufkleben</a:t>
            </a:r>
          </a:p>
        </p:txBody>
      </p:sp>
      <p:sp>
        <p:nvSpPr>
          <p:cNvPr id="2" name="Titel 1">
            <a:extLst>
              <a:ext uri="{FF2B5EF4-FFF2-40B4-BE49-F238E27FC236}">
                <a16:creationId xmlns:a16="http://schemas.microsoft.com/office/drawing/2014/main" id="{B01D62C1-BEB9-FB3B-31B2-594A30D579CA}"/>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338026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34726" y="1423906"/>
            <a:ext cx="12303889" cy="369332"/>
          </a:xfrm>
          <a:prstGeom prst="rect">
            <a:avLst/>
          </a:prstGeom>
          <a:solidFill>
            <a:srgbClr val="327D87">
              <a:alpha val="24717"/>
            </a:srgbClr>
          </a:solidFill>
        </p:spPr>
        <p:txBody>
          <a:bodyPr wrap="square" rtlCol="0">
            <a:spAutoFit/>
          </a:bodyPr>
          <a:lstStyle/>
          <a:p>
            <a:endParaRPr lang="de-DE" dirty="0"/>
          </a:p>
        </p:txBody>
      </p:sp>
    </p:spTree>
    <p:custDataLst>
      <p:tags r:id="rId1"/>
    </p:custDataLst>
    <p:extLst>
      <p:ext uri="{BB962C8B-B14F-4D97-AF65-F5344CB8AC3E}">
        <p14:creationId xmlns:p14="http://schemas.microsoft.com/office/powerpoint/2010/main" val="2540462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2847342" y="1563702"/>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570328">
            <a:off x="7745653" y="2566396"/>
            <a:ext cx="1218548" cy="4703078"/>
          </a:xfrm>
          <a:prstGeom prst="rect">
            <a:avLst/>
          </a:prstGeom>
        </p:spPr>
      </p:pic>
    </p:spTree>
    <p:extLst>
      <p:ext uri="{BB962C8B-B14F-4D97-AF65-F5344CB8AC3E}">
        <p14:creationId xmlns:p14="http://schemas.microsoft.com/office/powerpoint/2010/main" val="502756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4" name="RPReplay_Final1718628936">
            <a:hlinkClick r:id="" action="ppaction://media"/>
            <a:extLst>
              <a:ext uri="{FF2B5EF4-FFF2-40B4-BE49-F238E27FC236}">
                <a16:creationId xmlns:a16="http://schemas.microsoft.com/office/drawing/2014/main" id="{43C2FBB2-CF9C-3444-766B-24DE3D25116E}"/>
              </a:ext>
            </a:extLst>
          </p:cNvPr>
          <p:cNvPicPr>
            <a:picLocks noChangeAspect="1"/>
          </p:cNvPicPr>
          <p:nvPr>
            <a:videoFile r:link="rId1"/>
            <p:extLst>
              <p:ext uri="{DAA4B4D4-6D71-4841-9C94-3DE7FCFB9230}">
                <p14:media xmlns:p14="http://schemas.microsoft.com/office/powerpoint/2010/main" r:embed="rId2">
                  <p14:trim st="1805.2093"/>
                </p14:media>
              </p:ext>
            </p:extLst>
          </p:nvPr>
        </p:nvPicPr>
        <p:blipFill rotWithShape="1">
          <a:blip r:embed="rId7"/>
          <a:srcRect l="2599" t="4202" r="2470" b="2508"/>
          <a:stretch/>
        </p:blipFill>
        <p:spPr>
          <a:xfrm>
            <a:off x="2847342" y="1563700"/>
            <a:ext cx="6207476" cy="4200956"/>
          </a:xfrm>
          <a:prstGeom prst="rect">
            <a:avLst/>
          </a:prstGeom>
        </p:spPr>
      </p:pic>
    </p:spTree>
    <p:extLst>
      <p:ext uri="{BB962C8B-B14F-4D97-AF65-F5344CB8AC3E}">
        <p14:creationId xmlns:p14="http://schemas.microsoft.com/office/powerpoint/2010/main" val="989906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HINTERGRUNDINFORMATIONEN ZUR DIGITALEN ÜBUNG „SOCKEN SORTIEREN“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Unterschiede und Ähnlichkeiten der verschiedenen Sockenpaare wahrnehmen</a:t>
            </a:r>
          </a:p>
          <a:p>
            <a:pPr marL="285750" indent="-285750">
              <a:lnSpc>
                <a:spcPct val="114000"/>
              </a:lnSpc>
              <a:spcBef>
                <a:spcPts val="0"/>
              </a:spcBef>
              <a:buFont typeface="Arial" panose="020B0604020202020204" pitchFamily="34" charset="0"/>
              <a:buChar char="•"/>
            </a:pPr>
            <a:r>
              <a:rPr lang="de-DE" sz="1600" b="1" dirty="0"/>
              <a:t>Muster und Unterschiede in den Mustern der verschiedenen Sockenpaar wahrnehmen</a:t>
            </a:r>
          </a:p>
          <a:p>
            <a:pPr marL="285750" indent="-285750">
              <a:lnSpc>
                <a:spcPct val="114000"/>
              </a:lnSpc>
              <a:spcBef>
                <a:spcPts val="0"/>
              </a:spcBef>
              <a:buFont typeface="Arial" panose="020B0604020202020204" pitchFamily="34" charset="0"/>
              <a:buChar char="•"/>
            </a:pPr>
            <a:r>
              <a:rPr lang="de-DE" sz="1600" b="1" dirty="0"/>
              <a:t>Schulung der Merkfähigkeit in Bezug auf die räumliche Lage der einzelnen Karten zum Finden der Pärchen. </a:t>
            </a:r>
          </a:p>
          <a:p>
            <a:pPr marL="285750" indent="-285750">
              <a:lnSpc>
                <a:spcPct val="114000"/>
              </a:lnSpc>
              <a:spcBef>
                <a:spcPts val="0"/>
              </a:spcBef>
              <a:buFont typeface="Arial" panose="020B0604020202020204" pitchFamily="34" charset="0"/>
              <a:buChar char="•"/>
            </a:pPr>
            <a:endParaRPr lang="de-DE" sz="1600" b="1" dirty="0"/>
          </a:p>
          <a:p>
            <a:pPr marL="285750" indent="-285750">
              <a:lnSpc>
                <a:spcPct val="114000"/>
              </a:lnSpc>
              <a:spcBef>
                <a:spcPts val="0"/>
              </a:spcBef>
              <a:buFont typeface="Arial" panose="020B0604020202020204" pitchFamily="34" charset="0"/>
              <a:buChar char="•"/>
            </a:pPr>
            <a:r>
              <a:rPr lang="de-DE" sz="1600" b="1" dirty="0"/>
              <a:t>Hinweis: </a:t>
            </a:r>
            <a:r>
              <a:rPr lang="de-DE" sz="1600" dirty="0"/>
              <a:t>Diese Übung kann auch in der realen Lebenswelt der Kinder umgesetzt werden, indem die Kinder beispielsweise beim Sortieren der sauberen Socken nach dem Waschen mit einbezogen werden. Gerade für jüngere Kinder ist es wichtig, dass die Socken gut erkennbare Unterscheidungsmerkmale haben. Aus einer Fülle an beispielsweise weißen Socken die passenden Paare zu finden ist unter Umständen sehr schwer für Kinder. </a:t>
            </a:r>
          </a:p>
        </p:txBody>
      </p:sp>
      <p:sp>
        <p:nvSpPr>
          <p:cNvPr id="2" name="Titel 1">
            <a:extLst>
              <a:ext uri="{FF2B5EF4-FFF2-40B4-BE49-F238E27FC236}">
                <a16:creationId xmlns:a16="http://schemas.microsoft.com/office/drawing/2014/main" id="{94E9D58C-100E-D0EF-8756-0CA3CC136FB2}"/>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199695362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a:t>So können Sie Ihr Kind unterstützen</a:t>
            </a:r>
            <a:br>
              <a:rPr lang="de-DE" sz="2500"/>
            </a:br>
            <a:r>
              <a:rPr lang="de-DE" sz="2500" b="0"/>
              <a:t>Mathematik im Alltag</a:t>
            </a:r>
            <a:endParaRPr lang="de-DE" sz="2500" b="0"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2847342" y="1563702"/>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570328">
            <a:off x="4608052" y="2716866"/>
            <a:ext cx="1218548" cy="4703078"/>
          </a:xfrm>
          <a:prstGeom prst="rect">
            <a:avLst/>
          </a:prstGeom>
        </p:spPr>
      </p:pic>
    </p:spTree>
    <p:extLst>
      <p:ext uri="{BB962C8B-B14F-4D97-AF65-F5344CB8AC3E}">
        <p14:creationId xmlns:p14="http://schemas.microsoft.com/office/powerpoint/2010/main" val="750006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p:txBody>
          <a:bodyPr>
            <a:noAutofit/>
          </a:bodyPr>
          <a:lstStyle/>
          <a:p>
            <a:r>
              <a:rPr lang="de-DE" sz="2500"/>
              <a:t>So können Sie Ihr Kind unterstützen</a:t>
            </a:r>
            <a:br>
              <a:rPr lang="de-DE" sz="2500"/>
            </a:br>
            <a:r>
              <a:rPr lang="de-DE" sz="2500" b="0"/>
              <a:t>Mathematik im Alltag</a:t>
            </a:r>
            <a:endParaRPr lang="de-DE" sz="2500" b="0"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3503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2" name="Mein Film 6">
            <a:hlinkClick r:id="" action="ppaction://media"/>
            <a:extLst>
              <a:ext uri="{FF2B5EF4-FFF2-40B4-BE49-F238E27FC236}">
                <a16:creationId xmlns:a16="http://schemas.microsoft.com/office/drawing/2014/main" id="{C64C1803-F153-361B-E7DE-235E72C01A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74086" y="1944547"/>
            <a:ext cx="6148426" cy="3458490"/>
          </a:xfrm>
          <a:prstGeom prst="rect">
            <a:avLst/>
          </a:prstGeom>
        </p:spPr>
      </p:pic>
    </p:spTree>
    <p:extLst>
      <p:ext uri="{BB962C8B-B14F-4D97-AF65-F5344CB8AC3E}">
        <p14:creationId xmlns:p14="http://schemas.microsoft.com/office/powerpoint/2010/main" val="22832755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HINTERGRUNDINFORMATIONEN ZUR DIGITALEN ÜBUNG „WIMMELBILD“</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Je nach Wimmelbild und Impuls können Kompetenzen aller mathematischen Inhaltsbereiche gefördert werden.</a:t>
            </a:r>
          </a:p>
          <a:p>
            <a:pPr marL="285750" indent="-285750">
              <a:lnSpc>
                <a:spcPct val="114000"/>
              </a:lnSpc>
              <a:spcBef>
                <a:spcPts val="0"/>
              </a:spcBef>
              <a:buFont typeface="Arial" panose="020B0604020202020204" pitchFamily="34" charset="0"/>
              <a:buChar char="•"/>
            </a:pPr>
            <a:r>
              <a:rPr lang="de-DE" sz="1600" b="1" dirty="0"/>
              <a:t>In nahezu jedem Wimmelbild können Anregungen zum Zählen, zum Vergleichen von Mengen, räumliche Beziehungen und Formen gegeben werden. </a:t>
            </a:r>
          </a:p>
          <a:p>
            <a:pPr marL="285750" indent="-285750">
              <a:lnSpc>
                <a:spcPct val="114000"/>
              </a:lnSpc>
              <a:spcBef>
                <a:spcPts val="0"/>
              </a:spcBef>
              <a:buFont typeface="Arial" panose="020B0604020202020204" pitchFamily="34" charset="0"/>
              <a:buChar char="•"/>
            </a:pPr>
            <a:r>
              <a:rPr lang="de-DE" sz="1600" b="1" dirty="0"/>
              <a:t>Neben (digitalen) Wimmelbildern können viele der Impulse auch direkt im Alltag der Kinder gestellt werden und Anregungen aus der digitalen Übung können in den Alltag übertragen werden. </a:t>
            </a:r>
          </a:p>
        </p:txBody>
      </p:sp>
      <p:sp>
        <p:nvSpPr>
          <p:cNvPr id="2" name="Titel 1">
            <a:extLst>
              <a:ext uri="{FF2B5EF4-FFF2-40B4-BE49-F238E27FC236}">
                <a16:creationId xmlns:a16="http://schemas.microsoft.com/office/drawing/2014/main" id="{0BAC4EA5-19EE-74AB-D2DD-36566634EF43}"/>
              </a:ext>
            </a:extLst>
          </p:cNvPr>
          <p:cNvSpPr>
            <a:spLocks noGrp="1"/>
          </p:cNvSpPr>
          <p:nvPr>
            <p:ph type="title"/>
          </p:nvPr>
        </p:nvSpPr>
        <p:spPr/>
        <p:txBody>
          <a:bodyPr>
            <a:noAutofit/>
          </a:bodyPr>
          <a:lstStyle/>
          <a:p>
            <a:r>
              <a:rPr lang="de-DE" sz="2500" dirty="0"/>
              <a:t>Material </a:t>
            </a:r>
            <a:br>
              <a:rPr lang="de-DE" sz="2500" dirty="0"/>
            </a:br>
            <a:r>
              <a:rPr lang="de-DE" sz="2500" b="0" dirty="0"/>
              <a:t>zum Austausch mit Eltern und Erziehungsberechtigten</a:t>
            </a:r>
            <a:endParaRPr lang="de-DE" sz="2500" dirty="0"/>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2620424" y="205455"/>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sz="2500" b="0" dirty="0"/>
          </a:p>
        </p:txBody>
      </p:sp>
    </p:spTree>
    <p:extLst>
      <p:ext uri="{BB962C8B-B14F-4D97-AF65-F5344CB8AC3E}">
        <p14:creationId xmlns:p14="http://schemas.microsoft.com/office/powerpoint/2010/main" val="381570304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27711" y="2873871"/>
            <a:ext cx="12233565" cy="369332"/>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21101970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D2FAE9ED-2D75-A972-0016-D07F474B253E}"/>
              </a:ext>
            </a:extLst>
          </p:cNvPr>
          <p:cNvSpPr>
            <a:spLocks noGrp="1"/>
          </p:cNvSpPr>
          <p:nvPr>
            <p:ph type="title"/>
          </p:nvPr>
        </p:nvSpPr>
        <p:spPr/>
        <p:txBody>
          <a:bodyPr>
            <a:noAutofit/>
          </a:bodyPr>
          <a:lstStyle/>
          <a:p>
            <a:r>
              <a:rPr lang="de-DE" sz="2500" dirty="0"/>
              <a:t>Gedanken, Fragen und Sorgen</a:t>
            </a:r>
            <a:endParaRPr lang="de-DE" sz="2500" b="0" dirty="0"/>
          </a:p>
        </p:txBody>
      </p:sp>
      <p:grpSp>
        <p:nvGrpSpPr>
          <p:cNvPr id="9" name="Gruppieren 8">
            <a:extLst>
              <a:ext uri="{FF2B5EF4-FFF2-40B4-BE49-F238E27FC236}">
                <a16:creationId xmlns:a16="http://schemas.microsoft.com/office/drawing/2014/main" id="{1D9EADAB-0D94-7646-1A85-4524676860EA}"/>
              </a:ext>
            </a:extLst>
          </p:cNvPr>
          <p:cNvGrpSpPr/>
          <p:nvPr/>
        </p:nvGrpSpPr>
        <p:grpSpPr>
          <a:xfrm>
            <a:off x="4578148" y="2662043"/>
            <a:ext cx="2880000" cy="2057574"/>
            <a:chOff x="3054148" y="2662043"/>
            <a:chExt cx="2880000" cy="2057574"/>
          </a:xfrm>
        </p:grpSpPr>
        <p:sp>
          <p:nvSpPr>
            <p:cNvPr id="11" name="Abgerundete rechteckige Legende 10">
              <a:extLst>
                <a:ext uri="{FF2B5EF4-FFF2-40B4-BE49-F238E27FC236}">
                  <a16:creationId xmlns:a16="http://schemas.microsoft.com/office/drawing/2014/main" id="{8A1C498E-EBBA-F405-CEC1-9808EE2A6280}"/>
                </a:ext>
              </a:extLst>
            </p:cNvPr>
            <p:cNvSpPr/>
            <p:nvPr/>
          </p:nvSpPr>
          <p:spPr>
            <a:xfrm>
              <a:off x="3054148" y="2662043"/>
              <a:ext cx="2880000" cy="766957"/>
            </a:xfrm>
            <a:prstGeom prst="wedgeRoundRectCallout">
              <a:avLst>
                <a:gd name="adj1" fmla="val -3536"/>
                <a:gd name="adj2" fmla="val 8583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In unserem Alltag steckt überall Mathematik!</a:t>
              </a:r>
            </a:p>
          </p:txBody>
        </p:sp>
        <p:pic>
          <p:nvPicPr>
            <p:cNvPr id="5" name="Grafik 4">
              <a:extLst>
                <a:ext uri="{FF2B5EF4-FFF2-40B4-BE49-F238E27FC236}">
                  <a16:creationId xmlns:a16="http://schemas.microsoft.com/office/drawing/2014/main" id="{404BEE78-030D-21DA-D6ED-A52D090AB0AF}"/>
                </a:ext>
              </a:extLst>
            </p:cNvPr>
            <p:cNvPicPr>
              <a:picLocks noChangeAspect="1"/>
            </p:cNvPicPr>
            <p:nvPr/>
          </p:nvPicPr>
          <p:blipFill rotWithShape="1">
            <a:blip r:embed="rId3"/>
            <a:srcRect t="-2000" b="52402"/>
            <a:stretch/>
          </p:blipFill>
          <p:spPr>
            <a:xfrm>
              <a:off x="4517731" y="3550038"/>
              <a:ext cx="1003512" cy="1169579"/>
            </a:xfrm>
            <a:prstGeom prst="rect">
              <a:avLst/>
            </a:prstGeom>
          </p:spPr>
        </p:pic>
      </p:grpSp>
      <p:grpSp>
        <p:nvGrpSpPr>
          <p:cNvPr id="12" name="Gruppieren 11">
            <a:extLst>
              <a:ext uri="{FF2B5EF4-FFF2-40B4-BE49-F238E27FC236}">
                <a16:creationId xmlns:a16="http://schemas.microsoft.com/office/drawing/2014/main" id="{D5E48E7F-1486-B646-0908-EE2CB1B23A9A}"/>
              </a:ext>
            </a:extLst>
          </p:cNvPr>
          <p:cNvGrpSpPr/>
          <p:nvPr/>
        </p:nvGrpSpPr>
        <p:grpSpPr>
          <a:xfrm>
            <a:off x="7499434" y="1157055"/>
            <a:ext cx="2943523" cy="2507578"/>
            <a:chOff x="5975433" y="1157055"/>
            <a:chExt cx="2943523" cy="2507578"/>
          </a:xfrm>
        </p:grpSpPr>
        <p:pic>
          <p:nvPicPr>
            <p:cNvPr id="3" name="Grafik 2">
              <a:extLst>
                <a:ext uri="{FF2B5EF4-FFF2-40B4-BE49-F238E27FC236}">
                  <a16:creationId xmlns:a16="http://schemas.microsoft.com/office/drawing/2014/main" id="{7A1B0F41-BB24-598B-D716-8F88BDEB2A8B}"/>
                </a:ext>
              </a:extLst>
            </p:cNvPr>
            <p:cNvPicPr>
              <a:picLocks noChangeAspect="1"/>
            </p:cNvPicPr>
            <p:nvPr/>
          </p:nvPicPr>
          <p:blipFill rotWithShape="1">
            <a:blip r:embed="rId4"/>
            <a:srcRect t="-165" b="52165"/>
            <a:stretch/>
          </p:blipFill>
          <p:spPr>
            <a:xfrm>
              <a:off x="6424730" y="2517631"/>
              <a:ext cx="1102149" cy="1147002"/>
            </a:xfrm>
            <a:prstGeom prst="rect">
              <a:avLst/>
            </a:prstGeom>
          </p:spPr>
        </p:pic>
        <p:sp>
          <p:nvSpPr>
            <p:cNvPr id="8" name="Abgerundete rechteckige Legende 7">
              <a:extLst>
                <a:ext uri="{FF2B5EF4-FFF2-40B4-BE49-F238E27FC236}">
                  <a16:creationId xmlns:a16="http://schemas.microsoft.com/office/drawing/2014/main" id="{DD5AB42C-69D7-F3F5-93A5-CB90539A3C0F}"/>
                </a:ext>
              </a:extLst>
            </p:cNvPr>
            <p:cNvSpPr/>
            <p:nvPr/>
          </p:nvSpPr>
          <p:spPr>
            <a:xfrm>
              <a:off x="5975433" y="1157055"/>
              <a:ext cx="2943523" cy="1300901"/>
            </a:xfrm>
            <a:prstGeom prst="wedgeRoundRectCallout">
              <a:avLst>
                <a:gd name="adj1" fmla="val 1785"/>
                <a:gd name="adj2" fmla="val 6819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Nach der Einschulung kommen viele neue Dinge auf uns zu, aber jetzt weiß ich, wie ich mein Kind darauf vorbereiten kann. </a:t>
              </a:r>
            </a:p>
          </p:txBody>
        </p:sp>
      </p:grpSp>
      <p:grpSp>
        <p:nvGrpSpPr>
          <p:cNvPr id="14" name="Gruppieren 13">
            <a:extLst>
              <a:ext uri="{FF2B5EF4-FFF2-40B4-BE49-F238E27FC236}">
                <a16:creationId xmlns:a16="http://schemas.microsoft.com/office/drawing/2014/main" id="{6F8F784A-BC3E-BF81-E3E7-53D944FBEABE}"/>
              </a:ext>
            </a:extLst>
          </p:cNvPr>
          <p:cNvGrpSpPr/>
          <p:nvPr/>
        </p:nvGrpSpPr>
        <p:grpSpPr>
          <a:xfrm>
            <a:off x="7499433" y="3905260"/>
            <a:ext cx="2880000" cy="2304025"/>
            <a:chOff x="5975434" y="3865180"/>
            <a:chExt cx="2880000" cy="2304025"/>
          </a:xfrm>
        </p:grpSpPr>
        <p:pic>
          <p:nvPicPr>
            <p:cNvPr id="10" name="Grafik 9">
              <a:extLst>
                <a:ext uri="{FF2B5EF4-FFF2-40B4-BE49-F238E27FC236}">
                  <a16:creationId xmlns:a16="http://schemas.microsoft.com/office/drawing/2014/main" id="{D0174777-B813-3214-DFCC-586CAE874739}"/>
                </a:ext>
              </a:extLst>
            </p:cNvPr>
            <p:cNvPicPr>
              <a:picLocks noChangeAspect="1"/>
            </p:cNvPicPr>
            <p:nvPr/>
          </p:nvPicPr>
          <p:blipFill rotWithShape="1">
            <a:blip r:embed="rId5"/>
            <a:srcRect t="348" b="59626"/>
            <a:stretch/>
          </p:blipFill>
          <p:spPr>
            <a:xfrm>
              <a:off x="5975434" y="4940991"/>
              <a:ext cx="2170226" cy="1228214"/>
            </a:xfrm>
            <a:prstGeom prst="rect">
              <a:avLst/>
            </a:prstGeom>
          </p:spPr>
        </p:pic>
        <p:sp>
          <p:nvSpPr>
            <p:cNvPr id="13" name="Abgerundete rechteckige Legende 12">
              <a:extLst>
                <a:ext uri="{FF2B5EF4-FFF2-40B4-BE49-F238E27FC236}">
                  <a16:creationId xmlns:a16="http://schemas.microsoft.com/office/drawing/2014/main" id="{337934F0-EC82-7958-0953-B89042865E26}"/>
                </a:ext>
              </a:extLst>
            </p:cNvPr>
            <p:cNvSpPr/>
            <p:nvPr/>
          </p:nvSpPr>
          <p:spPr>
            <a:xfrm>
              <a:off x="5975434" y="3865180"/>
              <a:ext cx="2880000" cy="1016136"/>
            </a:xfrm>
            <a:prstGeom prst="wedgeRoundRectCallout">
              <a:avLst>
                <a:gd name="adj1" fmla="val 5718"/>
                <a:gd name="adj2" fmla="val 81222"/>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Auch beim Spielen und Basteln kann mein Kind ganz viel Mathematik lernen. </a:t>
              </a:r>
            </a:p>
          </p:txBody>
        </p:sp>
      </p:grpSp>
      <p:grpSp>
        <p:nvGrpSpPr>
          <p:cNvPr id="17" name="Gruppieren 16">
            <a:extLst>
              <a:ext uri="{FF2B5EF4-FFF2-40B4-BE49-F238E27FC236}">
                <a16:creationId xmlns:a16="http://schemas.microsoft.com/office/drawing/2014/main" id="{A59674FF-15BB-25B1-20EF-3A0D7974C079}"/>
              </a:ext>
            </a:extLst>
          </p:cNvPr>
          <p:cNvGrpSpPr/>
          <p:nvPr/>
        </p:nvGrpSpPr>
        <p:grpSpPr>
          <a:xfrm>
            <a:off x="1812568" y="3688413"/>
            <a:ext cx="2880000" cy="2507603"/>
            <a:chOff x="288568" y="3606767"/>
            <a:chExt cx="2880000" cy="2507603"/>
          </a:xfrm>
        </p:grpSpPr>
        <p:sp>
          <p:nvSpPr>
            <p:cNvPr id="16" name="Abgerundete rechteckige Legende 15">
              <a:extLst>
                <a:ext uri="{FF2B5EF4-FFF2-40B4-BE49-F238E27FC236}">
                  <a16:creationId xmlns:a16="http://schemas.microsoft.com/office/drawing/2014/main" id="{62A4038E-20FD-3CB5-FC30-EE123C9346AF}"/>
                </a:ext>
              </a:extLst>
            </p:cNvPr>
            <p:cNvSpPr/>
            <p:nvPr/>
          </p:nvSpPr>
          <p:spPr>
            <a:xfrm>
              <a:off x="288568" y="3606767"/>
              <a:ext cx="2880000" cy="1283904"/>
            </a:xfrm>
            <a:prstGeom prst="wedgeRoundRectCallout">
              <a:avLst>
                <a:gd name="adj1" fmla="val -4514"/>
                <a:gd name="adj2" fmla="val 6497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kann ganz viele Situationen, die eh in unserem Alltag stecken nutzen. </a:t>
              </a:r>
            </a:p>
          </p:txBody>
        </p:sp>
        <p:pic>
          <p:nvPicPr>
            <p:cNvPr id="18" name="Grafik 17">
              <a:extLst>
                <a:ext uri="{FF2B5EF4-FFF2-40B4-BE49-F238E27FC236}">
                  <a16:creationId xmlns:a16="http://schemas.microsoft.com/office/drawing/2014/main" id="{7E368A56-AB43-E53A-8D52-66FEAB9D8E05}"/>
                </a:ext>
              </a:extLst>
            </p:cNvPr>
            <p:cNvPicPr>
              <a:picLocks noChangeAspect="1"/>
            </p:cNvPicPr>
            <p:nvPr/>
          </p:nvPicPr>
          <p:blipFill rotWithShape="1">
            <a:blip r:embed="rId6"/>
            <a:srcRect b="51157"/>
            <a:stretch/>
          </p:blipFill>
          <p:spPr>
            <a:xfrm>
              <a:off x="1513733" y="4975627"/>
              <a:ext cx="1116824" cy="1138743"/>
            </a:xfrm>
            <a:prstGeom prst="rect">
              <a:avLst/>
            </a:prstGeom>
          </p:spPr>
        </p:pic>
      </p:grpSp>
      <p:grpSp>
        <p:nvGrpSpPr>
          <p:cNvPr id="7" name="Gruppieren 6">
            <a:extLst>
              <a:ext uri="{FF2B5EF4-FFF2-40B4-BE49-F238E27FC236}">
                <a16:creationId xmlns:a16="http://schemas.microsoft.com/office/drawing/2014/main" id="{23F7A823-FFEB-B523-B93D-F22A334B45C2}"/>
              </a:ext>
            </a:extLst>
          </p:cNvPr>
          <p:cNvGrpSpPr/>
          <p:nvPr/>
        </p:nvGrpSpPr>
        <p:grpSpPr>
          <a:xfrm>
            <a:off x="1749043" y="1104696"/>
            <a:ext cx="3037446" cy="2496568"/>
            <a:chOff x="225043" y="1104696"/>
            <a:chExt cx="3037446" cy="2496568"/>
          </a:xfrm>
        </p:grpSpPr>
        <p:sp>
          <p:nvSpPr>
            <p:cNvPr id="2" name="Abgerundete rechteckige Legende 1">
              <a:extLst>
                <a:ext uri="{FF2B5EF4-FFF2-40B4-BE49-F238E27FC236}">
                  <a16:creationId xmlns:a16="http://schemas.microsoft.com/office/drawing/2014/main" id="{643C20C1-76A3-DC3B-672E-ECB4B5451EB3}"/>
                </a:ext>
              </a:extLst>
            </p:cNvPr>
            <p:cNvSpPr/>
            <p:nvPr/>
          </p:nvSpPr>
          <p:spPr>
            <a:xfrm>
              <a:off x="225043" y="1104696"/>
              <a:ext cx="3037446" cy="1283904"/>
            </a:xfrm>
            <a:prstGeom prst="wedgeRoundRectCallout">
              <a:avLst>
                <a:gd name="adj1" fmla="val -6082"/>
                <a:gd name="adj2" fmla="val 7538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Es geht gar nicht darum, dass mein Kind schon richtig rechnen, lesen und schreiben kann, bevor es in die Schule kommt. </a:t>
              </a:r>
            </a:p>
          </p:txBody>
        </p:sp>
        <p:pic>
          <p:nvPicPr>
            <p:cNvPr id="4" name="Grafik 3">
              <a:extLst>
                <a:ext uri="{FF2B5EF4-FFF2-40B4-BE49-F238E27FC236}">
                  <a16:creationId xmlns:a16="http://schemas.microsoft.com/office/drawing/2014/main" id="{06E99502-CBBD-D8D8-1AF4-6855BBA2E412}"/>
                </a:ext>
              </a:extLst>
            </p:cNvPr>
            <p:cNvPicPr>
              <a:picLocks noChangeAspect="1"/>
            </p:cNvPicPr>
            <p:nvPr/>
          </p:nvPicPr>
          <p:blipFill rotWithShape="1">
            <a:blip r:embed="rId7"/>
            <a:srcRect t="-2921" b="53452"/>
            <a:stretch/>
          </p:blipFill>
          <p:spPr>
            <a:xfrm>
              <a:off x="1617121" y="2403027"/>
              <a:ext cx="1042305" cy="1198237"/>
            </a:xfrm>
            <a:prstGeom prst="rect">
              <a:avLst/>
            </a:prstGeom>
          </p:spPr>
        </p:pic>
      </p:grpSp>
    </p:spTree>
    <p:extLst>
      <p:ext uri="{BB962C8B-B14F-4D97-AF65-F5344CB8AC3E}">
        <p14:creationId xmlns:p14="http://schemas.microsoft.com/office/powerpoint/2010/main" val="3128602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62428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228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8C95F80-96CF-0766-7AED-CC4C7C29DB46}"/>
              </a:ext>
            </a:extLst>
          </p:cNvPr>
          <p:cNvPicPr>
            <a:picLocks noChangeAspect="1"/>
          </p:cNvPicPr>
          <p:nvPr/>
        </p:nvPicPr>
        <p:blipFill>
          <a:blip r:embed="rId4"/>
          <a:srcRect/>
          <a:stretch/>
        </p:blipFill>
        <p:spPr>
          <a:xfrm>
            <a:off x="5396809" y="2737643"/>
            <a:ext cx="1398383" cy="3468194"/>
          </a:xfrm>
          <a:prstGeom prst="rect">
            <a:avLst/>
          </a:prstGeom>
        </p:spPr>
      </p:pic>
      <p:sp>
        <p:nvSpPr>
          <p:cNvPr id="9" name="Titel 1">
            <a:extLst>
              <a:ext uri="{FF2B5EF4-FFF2-40B4-BE49-F238E27FC236}">
                <a16:creationId xmlns:a16="http://schemas.microsoft.com/office/drawing/2014/main" id="{A3B5133A-73EF-3834-066A-906C3BF5ECFC}"/>
              </a:ext>
            </a:extLst>
          </p:cNvPr>
          <p:cNvSpPr>
            <a:spLocks noGrp="1"/>
          </p:cNvSpPr>
          <p:nvPr>
            <p:ph type="title"/>
          </p:nvPr>
        </p:nvSpPr>
        <p:spPr/>
        <p:txBody>
          <a:bodyPr>
            <a:noAutofit/>
          </a:bodyPr>
          <a:lstStyle/>
          <a:p>
            <a:r>
              <a:rPr lang="de-DE" sz="2500" dirty="0"/>
              <a:t>Hintergrund</a:t>
            </a:r>
            <a:endParaRPr lang="de-DE" sz="2500" b="0" dirty="0"/>
          </a:p>
        </p:txBody>
      </p:sp>
      <p:sp>
        <p:nvSpPr>
          <p:cNvPr id="11" name="Abgerundete rechteckige Legende 10">
            <a:extLst>
              <a:ext uri="{FF2B5EF4-FFF2-40B4-BE49-F238E27FC236}">
                <a16:creationId xmlns:a16="http://schemas.microsoft.com/office/drawing/2014/main" id="{8A1C498E-EBBA-F405-CEC1-9808EE2A6280}"/>
              </a:ext>
            </a:extLst>
          </p:cNvPr>
          <p:cNvSpPr/>
          <p:nvPr/>
        </p:nvSpPr>
        <p:spPr>
          <a:xfrm>
            <a:off x="2009075" y="1296032"/>
            <a:ext cx="3008070" cy="1507335"/>
          </a:xfrm>
          <a:prstGeom prst="wedgeRoundRectCallout">
            <a:avLst>
              <a:gd name="adj1" fmla="val 46639"/>
              <a:gd name="adj2" fmla="val 7611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Kinder kommen bereits mit vielen, aber durchaus unterschiedlichen  Vorerfahrungen in die Schule!</a:t>
            </a:r>
          </a:p>
        </p:txBody>
      </p:sp>
      <p:sp>
        <p:nvSpPr>
          <p:cNvPr id="12" name="Abgerundete rechteckige Legende 11">
            <a:extLst>
              <a:ext uri="{FF2B5EF4-FFF2-40B4-BE49-F238E27FC236}">
                <a16:creationId xmlns:a16="http://schemas.microsoft.com/office/drawing/2014/main" id="{9D6033FB-1D9E-63DA-D337-3616DB8E0692}"/>
              </a:ext>
            </a:extLst>
          </p:cNvPr>
          <p:cNvSpPr/>
          <p:nvPr/>
        </p:nvSpPr>
        <p:spPr>
          <a:xfrm>
            <a:off x="7147489" y="1283445"/>
            <a:ext cx="3008070" cy="1507335"/>
          </a:xfrm>
          <a:prstGeom prst="wedgeRoundRectCallout">
            <a:avLst>
              <a:gd name="adj1" fmla="val -45648"/>
              <a:gd name="adj2" fmla="val 724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An diese Vorerfahrungen der Kinder kann bereits im Alltag angeknüpft werden.</a:t>
            </a:r>
          </a:p>
        </p:txBody>
      </p:sp>
      <p:sp>
        <p:nvSpPr>
          <p:cNvPr id="2" name="Textfeld 1">
            <a:extLst>
              <a:ext uri="{FF2B5EF4-FFF2-40B4-BE49-F238E27FC236}">
                <a16:creationId xmlns:a16="http://schemas.microsoft.com/office/drawing/2014/main" id="{A0DC300E-A51D-5B84-52E7-AE623C371C5E}"/>
              </a:ext>
            </a:extLst>
          </p:cNvPr>
          <p:cNvSpPr txBox="1"/>
          <p:nvPr/>
        </p:nvSpPr>
        <p:spPr>
          <a:xfrm>
            <a:off x="2187117" y="4346330"/>
            <a:ext cx="7817766" cy="1328023"/>
          </a:xfrm>
          <a:prstGeom prst="roundRect">
            <a:avLst/>
          </a:prstGeom>
          <a:solidFill>
            <a:srgbClr val="D9D9D9"/>
          </a:solidFill>
          <a:ln>
            <a:solidFill>
              <a:schemeClr val="tx1"/>
            </a:solidFill>
          </a:ln>
        </p:spPr>
        <p:txBody>
          <a:bodyPr wrap="square" rtlCol="0">
            <a:spAutoFit/>
          </a:bodyPr>
          <a:lstStyle/>
          <a:p>
            <a:pPr algn="ctr"/>
            <a:r>
              <a:rPr lang="de-DE" b="1" dirty="0"/>
              <a:t>In diesem Seminar wollen wir anhand eines Wimmelbilds aufzeigen, wo in unserem Alltag überall Mathematik steckt und wie vor allem Eltern und Erziehungsberechtigte Kinder dabei unterstützen können, Mathematik im Alltag zu entdecken.</a:t>
            </a:r>
          </a:p>
        </p:txBody>
      </p:sp>
    </p:spTree>
    <p:custDataLst>
      <p:tags r:id="rId1"/>
    </p:custDataLst>
    <p:extLst>
      <p:ext uri="{BB962C8B-B14F-4D97-AF65-F5344CB8AC3E}">
        <p14:creationId xmlns:p14="http://schemas.microsoft.com/office/powerpoint/2010/main" val="733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48988" y="1929991"/>
            <a:ext cx="12323813" cy="369332"/>
          </a:xfrm>
          <a:prstGeom prst="rect">
            <a:avLst/>
          </a:prstGeom>
          <a:solidFill>
            <a:srgbClr val="327D87">
              <a:alpha val="24717"/>
            </a:srgbClr>
          </a:solidFill>
        </p:spPr>
        <p:txBody>
          <a:bodyPr wrap="square" rtlCol="0">
            <a:spAutoFit/>
          </a:bodyPr>
          <a:lstStyle/>
          <a:p>
            <a:endParaRPr lang="de-DE" dirty="0"/>
          </a:p>
        </p:txBody>
      </p:sp>
    </p:spTree>
    <p:custDataLst>
      <p:tags r:id="rId1"/>
    </p:custDataLst>
    <p:extLst>
      <p:ext uri="{BB962C8B-B14F-4D97-AF65-F5344CB8AC3E}">
        <p14:creationId xmlns:p14="http://schemas.microsoft.com/office/powerpoint/2010/main" val="1487066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A497BA3-0532-B2FD-640C-E8EB6D33400E}"/>
              </a:ext>
            </a:extLst>
          </p:cNvPr>
          <p:cNvSpPr>
            <a:spLocks noGrp="1"/>
          </p:cNvSpPr>
          <p:nvPr>
            <p:ph type="title"/>
          </p:nvPr>
        </p:nvSpPr>
        <p:spPr/>
        <p:txBody>
          <a:bodyPr>
            <a:noAutofit/>
          </a:bodyPr>
          <a:lstStyle/>
          <a:p>
            <a:r>
              <a:rPr lang="de-DE" sz="2500" dirty="0"/>
              <a:t>Mathematik im Übergang</a:t>
            </a:r>
            <a:endParaRPr lang="de-DE" sz="2500" b="0" dirty="0"/>
          </a:p>
        </p:txBody>
      </p:sp>
      <p:sp>
        <p:nvSpPr>
          <p:cNvPr id="11" name="Abgerundete rechteckige Legende 10">
            <a:extLst>
              <a:ext uri="{FF2B5EF4-FFF2-40B4-BE49-F238E27FC236}">
                <a16:creationId xmlns:a16="http://schemas.microsoft.com/office/drawing/2014/main" id="{8A1C498E-EBBA-F405-CEC1-9808EE2A6280}"/>
              </a:ext>
            </a:extLst>
          </p:cNvPr>
          <p:cNvSpPr/>
          <p:nvPr/>
        </p:nvSpPr>
        <p:spPr>
          <a:xfrm>
            <a:off x="2168407" y="1442990"/>
            <a:ext cx="2848738" cy="1507335"/>
          </a:xfrm>
          <a:prstGeom prst="wedgeRoundRectCallout">
            <a:avLst>
              <a:gd name="adj1" fmla="val 46639"/>
              <a:gd name="adj2" fmla="val 7611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Wie kann ich Erziehungsberechtigte und Kinder im Übergang begleiten?</a:t>
            </a:r>
          </a:p>
        </p:txBody>
      </p:sp>
      <p:sp>
        <p:nvSpPr>
          <p:cNvPr id="12" name="Abgerundete rechteckige Legende 11">
            <a:extLst>
              <a:ext uri="{FF2B5EF4-FFF2-40B4-BE49-F238E27FC236}">
                <a16:creationId xmlns:a16="http://schemas.microsoft.com/office/drawing/2014/main" id="{9D6033FB-1D9E-63DA-D337-3616DB8E0692}"/>
              </a:ext>
            </a:extLst>
          </p:cNvPr>
          <p:cNvSpPr/>
          <p:nvPr/>
        </p:nvSpPr>
        <p:spPr>
          <a:xfrm>
            <a:off x="7147489" y="1430403"/>
            <a:ext cx="3008070" cy="1507335"/>
          </a:xfrm>
          <a:prstGeom prst="wedgeRoundRectCallout">
            <a:avLst>
              <a:gd name="adj1" fmla="val -45648"/>
              <a:gd name="adj2" fmla="val 724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Wie kann ich Erziehungsberechtigte anregen, mit Ihrem Kind Mathematik im Alltag zu entdecken?</a:t>
            </a:r>
          </a:p>
        </p:txBody>
      </p:sp>
      <p:pic>
        <p:nvPicPr>
          <p:cNvPr id="5" name="Grafik 4">
            <a:extLst>
              <a:ext uri="{FF2B5EF4-FFF2-40B4-BE49-F238E27FC236}">
                <a16:creationId xmlns:a16="http://schemas.microsoft.com/office/drawing/2014/main" id="{9AD2EFA4-917B-FAD4-E29B-F5D6F3C2D3A4}"/>
              </a:ext>
            </a:extLst>
          </p:cNvPr>
          <p:cNvPicPr>
            <a:picLocks noChangeAspect="1"/>
          </p:cNvPicPr>
          <p:nvPr/>
        </p:nvPicPr>
        <p:blipFill>
          <a:blip r:embed="rId4"/>
          <a:stretch>
            <a:fillRect/>
          </a:stretch>
        </p:blipFill>
        <p:spPr>
          <a:xfrm>
            <a:off x="4780881" y="2633781"/>
            <a:ext cx="2630238" cy="3719015"/>
          </a:xfrm>
          <a:prstGeom prst="rect">
            <a:avLst/>
          </a:prstGeom>
        </p:spPr>
      </p:pic>
    </p:spTree>
    <p:custDataLst>
      <p:tags r:id="rId1"/>
    </p:custDataLst>
    <p:extLst>
      <p:ext uri="{BB962C8B-B14F-4D97-AF65-F5344CB8AC3E}">
        <p14:creationId xmlns:p14="http://schemas.microsoft.com/office/powerpoint/2010/main" val="3611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BD01FD72-783E-042F-F9BF-8B76CA9FF429}"/>
              </a:ext>
            </a:extLst>
          </p:cNvPr>
          <p:cNvSpPr>
            <a:spLocks noGrp="1"/>
          </p:cNvSpPr>
          <p:nvPr>
            <p:ph type="dt" sz="half" idx="10"/>
          </p:nvPr>
        </p:nvSpPr>
        <p:spPr/>
        <p:txBody>
          <a:bodyPr/>
          <a:lstStyle/>
          <a:p>
            <a:pPr>
              <a:lnSpc>
                <a:spcPct val="150000"/>
              </a:lnSpc>
            </a:pPr>
            <a:endParaRPr lang="de-DE" dirty="0"/>
          </a:p>
        </p:txBody>
      </p:sp>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 vor dem Schulanfang</a:t>
            </a:r>
          </a:p>
        </p:txBody>
      </p:sp>
      <p:sp>
        <p:nvSpPr>
          <p:cNvPr id="4" name="Inhaltsplatzhalter 3">
            <a:extLst>
              <a:ext uri="{FF2B5EF4-FFF2-40B4-BE49-F238E27FC236}">
                <a16:creationId xmlns:a16="http://schemas.microsoft.com/office/drawing/2014/main" id="{876AC848-E62F-FACB-741C-5A017B2187D2}"/>
              </a:ext>
            </a:extLst>
          </p:cNvPr>
          <p:cNvSpPr>
            <a:spLocks noGrp="1"/>
          </p:cNvSpPr>
          <p:nvPr>
            <p:ph type="body" sz="quarter" idx="15"/>
          </p:nvPr>
        </p:nvSpPr>
        <p:spPr/>
        <p:txBody>
          <a:bodyPr>
            <a:normAutofit/>
          </a:bodyPr>
          <a:lstStyle/>
          <a:p>
            <a:pPr>
              <a:spcBef>
                <a:spcPts val="0"/>
              </a:spcBef>
            </a:pPr>
            <a:r>
              <a:rPr lang="de-DE" sz="1000" dirty="0"/>
              <a:t>MSB 2021, S. 8</a:t>
            </a:r>
          </a:p>
          <a:p>
            <a:pPr marL="285750" indent="-285750">
              <a:spcBef>
                <a:spcPts val="0"/>
              </a:spcBef>
              <a:buFont typeface="Arial" panose="020B0604020202020204" pitchFamily="34" charset="0"/>
              <a:buChar char="•"/>
            </a:pPr>
            <a:endParaRPr lang="de-DE" dirty="0">
              <a:solidFill>
                <a:schemeClr val="bg1">
                  <a:lumMod val="75000"/>
                </a:schemeClr>
              </a:solidFill>
            </a:endParaRPr>
          </a:p>
        </p:txBody>
      </p:sp>
      <p:sp>
        <p:nvSpPr>
          <p:cNvPr id="3" name="Textplatzhalter 2">
            <a:extLst>
              <a:ext uri="{FF2B5EF4-FFF2-40B4-BE49-F238E27FC236}">
                <a16:creationId xmlns:a16="http://schemas.microsoft.com/office/drawing/2014/main" id="{E38E483C-6BA1-FE0F-EFE7-A5BBBF36765D}"/>
              </a:ext>
            </a:extLst>
          </p:cNvPr>
          <p:cNvSpPr>
            <a:spLocks noGrp="1"/>
          </p:cNvSpPr>
          <p:nvPr>
            <p:ph type="body" sz="quarter" idx="14"/>
          </p:nvPr>
        </p:nvSpPr>
        <p:spPr/>
        <p:txBody>
          <a:bodyPr>
            <a:normAutofit/>
          </a:bodyPr>
          <a:lstStyle/>
          <a:p>
            <a:r>
              <a:rPr lang="de-DE" dirty="0"/>
              <a:t>AUSGEWÄHLTE ASPEKTE, DIE KINDER MÖGLICHST KÖNNEN SOLLTEN:</a:t>
            </a:r>
          </a:p>
        </p:txBody>
      </p:sp>
      <p:sp>
        <p:nvSpPr>
          <p:cNvPr id="11" name="Textplatzhalter 10">
            <a:extLst>
              <a:ext uri="{FF2B5EF4-FFF2-40B4-BE49-F238E27FC236}">
                <a16:creationId xmlns:a16="http://schemas.microsoft.com/office/drawing/2014/main" id="{EA9E260D-11D9-705C-DD3D-A62144C2FA1E}"/>
              </a:ext>
            </a:extLst>
          </p:cNvPr>
          <p:cNvSpPr>
            <a:spLocks noGrp="1"/>
          </p:cNvSpPr>
          <p:nvPr>
            <p:ph type="body" sz="quarter" idx="16"/>
          </p:nvPr>
        </p:nvSpPr>
        <p:spPr>
          <a:xfrm>
            <a:off x="526474" y="1800858"/>
            <a:ext cx="11139054" cy="3999083"/>
          </a:xfrm>
        </p:spPr>
        <p:txBody>
          <a:bodyPr>
            <a:normAutofit/>
          </a:bodyPr>
          <a:lstStyle/>
          <a:p>
            <a:pPr marL="285750" indent="-285750">
              <a:spcBef>
                <a:spcPts val="0"/>
              </a:spcBef>
              <a:buFont typeface="Arial" panose="020B0604020202020204" pitchFamily="34" charset="0"/>
              <a:buChar char="•"/>
            </a:pPr>
            <a:r>
              <a:rPr lang="de-DE" dirty="0"/>
              <a:t>bis 10 zählen können</a:t>
            </a:r>
          </a:p>
          <a:p>
            <a:pPr marL="285750" indent="-285750">
              <a:spcBef>
                <a:spcPts val="0"/>
              </a:spcBef>
              <a:buFont typeface="Arial" panose="020B0604020202020204" pitchFamily="34" charset="0"/>
              <a:buChar char="•"/>
            </a:pPr>
            <a:r>
              <a:rPr lang="de-DE" dirty="0"/>
              <a:t>Mengen abzählen und vergleichen können</a:t>
            </a:r>
          </a:p>
          <a:p>
            <a:pPr marL="285750" indent="-285750">
              <a:spcBef>
                <a:spcPts val="0"/>
              </a:spcBef>
              <a:buFont typeface="Arial" panose="020B0604020202020204" pitchFamily="34" charset="0"/>
              <a:buChar char="•"/>
            </a:pPr>
            <a:r>
              <a:rPr lang="de-DE" dirty="0">
                <a:solidFill>
                  <a:schemeClr val="bg1">
                    <a:lumMod val="75000"/>
                  </a:schemeClr>
                </a:solidFill>
              </a:rPr>
              <a:t>einzelne Zahlen mit den Fingern zeigen können</a:t>
            </a:r>
          </a:p>
          <a:p>
            <a:pPr marL="285750" indent="-285750">
              <a:spcBef>
                <a:spcPts val="0"/>
              </a:spcBef>
              <a:buFont typeface="Arial" panose="020B0604020202020204" pitchFamily="34" charset="0"/>
              <a:buChar char="•"/>
            </a:pPr>
            <a:r>
              <a:rPr lang="de-DE" dirty="0">
                <a:solidFill>
                  <a:schemeClr val="bg1">
                    <a:lumMod val="75000"/>
                  </a:schemeClr>
                </a:solidFill>
              </a:rPr>
              <a:t>Zahlen auf einem Würfel oder Zahlen die mit den Fingern gezeigt werden, benennen können </a:t>
            </a: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dirty="0">
              <a:solidFill>
                <a:schemeClr val="bg1">
                  <a:lumMod val="75000"/>
                </a:schemeClr>
              </a:solidFill>
            </a:endParaRPr>
          </a:p>
          <a:p>
            <a:pPr marL="0" indent="0">
              <a:spcBef>
                <a:spcPts val="0"/>
              </a:spcBef>
              <a:buNone/>
            </a:pPr>
            <a:endParaRPr lang="de-DE" dirty="0">
              <a:solidFill>
                <a:schemeClr val="bg1">
                  <a:lumMod val="75000"/>
                </a:schemeClr>
              </a:solidFill>
            </a:endParaRPr>
          </a:p>
        </p:txBody>
      </p:sp>
      <p:grpSp>
        <p:nvGrpSpPr>
          <p:cNvPr id="2" name="Gruppieren 1">
            <a:extLst>
              <a:ext uri="{FF2B5EF4-FFF2-40B4-BE49-F238E27FC236}">
                <a16:creationId xmlns:a16="http://schemas.microsoft.com/office/drawing/2014/main" id="{27E7A2C1-423A-8A4B-567E-2442E9DD619B}"/>
              </a:ext>
            </a:extLst>
          </p:cNvPr>
          <p:cNvGrpSpPr>
            <a:grpSpLocks noChangeAspect="1"/>
          </p:cNvGrpSpPr>
          <p:nvPr/>
        </p:nvGrpSpPr>
        <p:grpSpPr>
          <a:xfrm>
            <a:off x="9237368" y="1970723"/>
            <a:ext cx="1864329" cy="1133052"/>
            <a:chOff x="4556355" y="2759006"/>
            <a:chExt cx="4108593" cy="2496998"/>
          </a:xfrm>
        </p:grpSpPr>
        <p:pic>
          <p:nvPicPr>
            <p:cNvPr id="8" name="Grafik 7">
              <a:extLst>
                <a:ext uri="{FF2B5EF4-FFF2-40B4-BE49-F238E27FC236}">
                  <a16:creationId xmlns:a16="http://schemas.microsoft.com/office/drawing/2014/main" id="{8C7BE582-6C56-D879-3B11-FE12D9B72A63}"/>
                </a:ext>
              </a:extLst>
            </p:cNvPr>
            <p:cNvPicPr>
              <a:picLocks noChangeAspect="1"/>
            </p:cNvPicPr>
            <p:nvPr/>
          </p:nvPicPr>
          <p:blipFill>
            <a:blip r:embed="rId3"/>
            <a:srcRect/>
            <a:stretch/>
          </p:blipFill>
          <p:spPr>
            <a:xfrm>
              <a:off x="4556355" y="2914858"/>
              <a:ext cx="383214" cy="324000"/>
            </a:xfrm>
            <a:prstGeom prst="rect">
              <a:avLst/>
            </a:prstGeom>
          </p:spPr>
        </p:pic>
        <p:pic>
          <p:nvPicPr>
            <p:cNvPr id="9" name="Grafik 8">
              <a:extLst>
                <a:ext uri="{FF2B5EF4-FFF2-40B4-BE49-F238E27FC236}">
                  <a16:creationId xmlns:a16="http://schemas.microsoft.com/office/drawing/2014/main" id="{D4E5AD62-E9F5-CA92-D7FB-075AD5D0B01A}"/>
                </a:ext>
              </a:extLst>
            </p:cNvPr>
            <p:cNvPicPr>
              <a:picLocks noChangeAspect="1"/>
            </p:cNvPicPr>
            <p:nvPr/>
          </p:nvPicPr>
          <p:blipFill>
            <a:blip r:embed="rId3"/>
            <a:srcRect/>
            <a:stretch/>
          </p:blipFill>
          <p:spPr>
            <a:xfrm>
              <a:off x="5059737" y="3067258"/>
              <a:ext cx="383214" cy="324000"/>
            </a:xfrm>
            <a:prstGeom prst="rect">
              <a:avLst/>
            </a:prstGeom>
          </p:spPr>
        </p:pic>
        <p:pic>
          <p:nvPicPr>
            <p:cNvPr id="10" name="Grafik 9">
              <a:extLst>
                <a:ext uri="{FF2B5EF4-FFF2-40B4-BE49-F238E27FC236}">
                  <a16:creationId xmlns:a16="http://schemas.microsoft.com/office/drawing/2014/main" id="{7276F23E-CBE2-0C8A-71D0-7F9C18CB921E}"/>
                </a:ext>
              </a:extLst>
            </p:cNvPr>
            <p:cNvPicPr>
              <a:picLocks noChangeAspect="1"/>
            </p:cNvPicPr>
            <p:nvPr/>
          </p:nvPicPr>
          <p:blipFill>
            <a:blip r:embed="rId3"/>
            <a:srcRect/>
            <a:stretch/>
          </p:blipFill>
          <p:spPr>
            <a:xfrm>
              <a:off x="5388625" y="2877363"/>
              <a:ext cx="383214" cy="324000"/>
            </a:xfrm>
            <a:prstGeom prst="rect">
              <a:avLst/>
            </a:prstGeom>
          </p:spPr>
        </p:pic>
        <p:pic>
          <p:nvPicPr>
            <p:cNvPr id="18" name="Grafik 17">
              <a:extLst>
                <a:ext uri="{FF2B5EF4-FFF2-40B4-BE49-F238E27FC236}">
                  <a16:creationId xmlns:a16="http://schemas.microsoft.com/office/drawing/2014/main" id="{7A88C6F2-9D2B-785E-47E7-94D5CAEBDBCF}"/>
                </a:ext>
              </a:extLst>
            </p:cNvPr>
            <p:cNvPicPr>
              <a:picLocks noChangeAspect="1"/>
            </p:cNvPicPr>
            <p:nvPr/>
          </p:nvPicPr>
          <p:blipFill>
            <a:blip r:embed="rId3"/>
            <a:srcRect/>
            <a:stretch/>
          </p:blipFill>
          <p:spPr>
            <a:xfrm>
              <a:off x="5787747" y="2759006"/>
              <a:ext cx="383214" cy="324000"/>
            </a:xfrm>
            <a:prstGeom prst="rect">
              <a:avLst/>
            </a:prstGeom>
          </p:spPr>
        </p:pic>
        <p:pic>
          <p:nvPicPr>
            <p:cNvPr id="19" name="Grafik 18">
              <a:extLst>
                <a:ext uri="{FF2B5EF4-FFF2-40B4-BE49-F238E27FC236}">
                  <a16:creationId xmlns:a16="http://schemas.microsoft.com/office/drawing/2014/main" id="{64CEE1C2-5D03-A265-5AB4-2DFDB0CADDAF}"/>
                </a:ext>
              </a:extLst>
            </p:cNvPr>
            <p:cNvPicPr>
              <a:picLocks noChangeAspect="1"/>
            </p:cNvPicPr>
            <p:nvPr/>
          </p:nvPicPr>
          <p:blipFill>
            <a:blip r:embed="rId3"/>
            <a:srcRect/>
            <a:stretch/>
          </p:blipFill>
          <p:spPr>
            <a:xfrm>
              <a:off x="6095999" y="3040397"/>
              <a:ext cx="383214" cy="324000"/>
            </a:xfrm>
            <a:prstGeom prst="rect">
              <a:avLst/>
            </a:prstGeom>
          </p:spPr>
        </p:pic>
        <p:pic>
          <p:nvPicPr>
            <p:cNvPr id="20" name="Grafik 19">
              <a:extLst>
                <a:ext uri="{FF2B5EF4-FFF2-40B4-BE49-F238E27FC236}">
                  <a16:creationId xmlns:a16="http://schemas.microsoft.com/office/drawing/2014/main" id="{684B01C3-BDCB-4B3C-F182-C8EEDE5EE966}"/>
                </a:ext>
              </a:extLst>
            </p:cNvPr>
            <p:cNvPicPr>
              <a:picLocks noChangeAspect="1"/>
            </p:cNvPicPr>
            <p:nvPr/>
          </p:nvPicPr>
          <p:blipFill>
            <a:blip r:embed="rId3"/>
            <a:srcRect/>
            <a:stretch/>
          </p:blipFill>
          <p:spPr>
            <a:xfrm>
              <a:off x="6495121" y="2882690"/>
              <a:ext cx="383214" cy="324000"/>
            </a:xfrm>
            <a:prstGeom prst="rect">
              <a:avLst/>
            </a:prstGeom>
          </p:spPr>
        </p:pic>
        <p:sp>
          <p:nvSpPr>
            <p:cNvPr id="21" name="Abgerundete rechteckige Legende 20">
              <a:extLst>
                <a:ext uri="{FF2B5EF4-FFF2-40B4-BE49-F238E27FC236}">
                  <a16:creationId xmlns:a16="http://schemas.microsoft.com/office/drawing/2014/main" id="{F81B7D77-1EEB-229A-8E39-0BEB61222780}"/>
                </a:ext>
              </a:extLst>
            </p:cNvPr>
            <p:cNvSpPr/>
            <p:nvPr/>
          </p:nvSpPr>
          <p:spPr>
            <a:xfrm>
              <a:off x="6728948" y="3532754"/>
              <a:ext cx="1936000" cy="917181"/>
            </a:xfrm>
            <a:prstGeom prst="wedgeRoundRectCallout">
              <a:avLst>
                <a:gd name="adj1" fmla="val -46357"/>
                <a:gd name="adj2" fmla="val 88421"/>
                <a:gd name="adj3" fmla="val 16667"/>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Roboto" pitchFamily="2" charset="0"/>
                  <a:ea typeface="Roboto" pitchFamily="2" charset="0"/>
                </a:rPr>
                <a:t>Eins, …</a:t>
              </a:r>
            </a:p>
          </p:txBody>
        </p:sp>
        <p:pic>
          <p:nvPicPr>
            <p:cNvPr id="22" name="Grafik 21">
              <a:extLst>
                <a:ext uri="{FF2B5EF4-FFF2-40B4-BE49-F238E27FC236}">
                  <a16:creationId xmlns:a16="http://schemas.microsoft.com/office/drawing/2014/main" id="{4F505B5B-EC25-5A42-C6D0-AEF2554CEE61}"/>
                </a:ext>
              </a:extLst>
            </p:cNvPr>
            <p:cNvPicPr>
              <a:picLocks noChangeAspect="1"/>
            </p:cNvPicPr>
            <p:nvPr/>
          </p:nvPicPr>
          <p:blipFill rotWithShape="1">
            <a:blip r:embed="rId4"/>
            <a:srcRect l="16657" b="38601"/>
            <a:stretch/>
          </p:blipFill>
          <p:spPr>
            <a:xfrm rot="19563705">
              <a:off x="5076148" y="3153646"/>
              <a:ext cx="783372" cy="2102358"/>
            </a:xfrm>
            <a:prstGeom prst="rect">
              <a:avLst/>
            </a:prstGeom>
          </p:spPr>
        </p:pic>
      </p:grpSp>
    </p:spTree>
    <p:extLst>
      <p:ext uri="{BB962C8B-B14F-4D97-AF65-F5344CB8AC3E}">
        <p14:creationId xmlns:p14="http://schemas.microsoft.com/office/powerpoint/2010/main" val="7477353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BD01FD72-783E-042F-F9BF-8B76CA9FF429}"/>
              </a:ext>
            </a:extLst>
          </p:cNvPr>
          <p:cNvSpPr>
            <a:spLocks noGrp="1"/>
          </p:cNvSpPr>
          <p:nvPr>
            <p:ph type="dt" sz="half" idx="10"/>
          </p:nvPr>
        </p:nvSpPr>
        <p:spPr/>
        <p:txBody>
          <a:bodyPr/>
          <a:lstStyle/>
          <a:p>
            <a:pPr>
              <a:lnSpc>
                <a:spcPct val="150000"/>
              </a:lnSpc>
            </a:pPr>
            <a:endParaRPr lang="de-DE" dirty="0"/>
          </a:p>
        </p:txBody>
      </p:sp>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So können Sie Ihr Kind unterstützen</a:t>
            </a:r>
            <a:br>
              <a:rPr lang="de-DE" sz="2500" dirty="0"/>
            </a:br>
            <a:r>
              <a:rPr lang="de-DE" sz="2500" b="0" dirty="0"/>
              <a:t>Mathematik im Alltag vor dem Schulanfang</a:t>
            </a:r>
          </a:p>
        </p:txBody>
      </p:sp>
      <p:sp>
        <p:nvSpPr>
          <p:cNvPr id="4" name="Inhaltsplatzhalter 3">
            <a:extLst>
              <a:ext uri="{FF2B5EF4-FFF2-40B4-BE49-F238E27FC236}">
                <a16:creationId xmlns:a16="http://schemas.microsoft.com/office/drawing/2014/main" id="{876AC848-E62F-FACB-741C-5A017B2187D2}"/>
              </a:ext>
            </a:extLst>
          </p:cNvPr>
          <p:cNvSpPr>
            <a:spLocks noGrp="1"/>
          </p:cNvSpPr>
          <p:nvPr>
            <p:ph type="body" sz="quarter" idx="15"/>
          </p:nvPr>
        </p:nvSpPr>
        <p:spPr/>
        <p:txBody>
          <a:bodyPr>
            <a:normAutofit/>
          </a:bodyPr>
          <a:lstStyle/>
          <a:p>
            <a:pPr>
              <a:spcBef>
                <a:spcPts val="0"/>
              </a:spcBef>
            </a:pPr>
            <a:r>
              <a:rPr lang="de-DE" dirty="0"/>
              <a:t>MSB 2021, S. 81</a:t>
            </a:r>
          </a:p>
          <a:p>
            <a:pPr>
              <a:spcBef>
                <a:spcPts val="0"/>
              </a:spcBef>
            </a:pPr>
            <a:endParaRPr lang="de-DE" sz="1200" b="1" dirty="0"/>
          </a:p>
        </p:txBody>
      </p:sp>
      <p:sp>
        <p:nvSpPr>
          <p:cNvPr id="3" name="Textplatzhalter 2">
            <a:extLst>
              <a:ext uri="{FF2B5EF4-FFF2-40B4-BE49-F238E27FC236}">
                <a16:creationId xmlns:a16="http://schemas.microsoft.com/office/drawing/2014/main" id="{E38E483C-6BA1-FE0F-EFE7-A5BBBF36765D}"/>
              </a:ext>
            </a:extLst>
          </p:cNvPr>
          <p:cNvSpPr>
            <a:spLocks noGrp="1"/>
          </p:cNvSpPr>
          <p:nvPr>
            <p:ph type="body" sz="quarter" idx="14"/>
          </p:nvPr>
        </p:nvSpPr>
        <p:spPr/>
        <p:txBody>
          <a:bodyPr/>
          <a:lstStyle/>
          <a:p>
            <a:r>
              <a:rPr lang="de-DE" dirty="0"/>
              <a:t>AUSGEWÄHLTE ASPEKTE, DIE KINDER MÖGLICHST KÖNNEN SOLLTEN:</a:t>
            </a:r>
          </a:p>
        </p:txBody>
      </p:sp>
      <p:sp>
        <p:nvSpPr>
          <p:cNvPr id="2" name="Textplatzhalter 1">
            <a:extLst>
              <a:ext uri="{FF2B5EF4-FFF2-40B4-BE49-F238E27FC236}">
                <a16:creationId xmlns:a16="http://schemas.microsoft.com/office/drawing/2014/main" id="{19944842-5D00-4438-F3CC-12971848584E}"/>
              </a:ext>
            </a:extLst>
          </p:cNvPr>
          <p:cNvSpPr>
            <a:spLocks noGrp="1"/>
          </p:cNvSpPr>
          <p:nvPr>
            <p:ph type="body" sz="quarter" idx="16"/>
          </p:nvPr>
        </p:nvSpPr>
        <p:spPr/>
        <p:txBody>
          <a:bodyPr>
            <a:normAutofit/>
          </a:bodyPr>
          <a:lstStyle/>
          <a:p>
            <a:pPr marL="285750" indent="-285750">
              <a:spcBef>
                <a:spcPts val="0"/>
              </a:spcBef>
              <a:buFont typeface="Arial" panose="020B0604020202020204" pitchFamily="34" charset="0"/>
              <a:buChar char="•"/>
            </a:pPr>
            <a:r>
              <a:rPr lang="de-DE" dirty="0">
                <a:solidFill>
                  <a:schemeClr val="bg1">
                    <a:lumMod val="75000"/>
                  </a:schemeClr>
                </a:solidFill>
              </a:rPr>
              <a:t>bis 10 zählen können</a:t>
            </a:r>
          </a:p>
          <a:p>
            <a:pPr marL="285750" indent="-285750">
              <a:spcBef>
                <a:spcPts val="0"/>
              </a:spcBef>
              <a:buFont typeface="Arial" panose="020B0604020202020204" pitchFamily="34" charset="0"/>
              <a:buChar char="•"/>
            </a:pPr>
            <a:r>
              <a:rPr lang="de-DE" dirty="0">
                <a:solidFill>
                  <a:schemeClr val="bg1">
                    <a:lumMod val="75000"/>
                  </a:schemeClr>
                </a:solidFill>
              </a:rPr>
              <a:t>Mengen abzählen und vergleichen können</a:t>
            </a:r>
          </a:p>
          <a:p>
            <a:pPr marL="285750" indent="-285750">
              <a:spcBef>
                <a:spcPts val="0"/>
              </a:spcBef>
              <a:buFont typeface="Arial" panose="020B0604020202020204" pitchFamily="34" charset="0"/>
              <a:buChar char="•"/>
            </a:pPr>
            <a:r>
              <a:rPr lang="de-DE" dirty="0"/>
              <a:t>einzelne Zahlen mit den Fingern zeigen können</a:t>
            </a:r>
          </a:p>
          <a:p>
            <a:pPr marL="285750" indent="-285750">
              <a:spcBef>
                <a:spcPts val="0"/>
              </a:spcBef>
              <a:buFont typeface="Arial" panose="020B0604020202020204" pitchFamily="34" charset="0"/>
              <a:buChar char="•"/>
            </a:pPr>
            <a:r>
              <a:rPr lang="de-DE" dirty="0"/>
              <a:t>Zahlen auf einem Würfel oder Zahlen die mit den Fingern gezeigt werden, benennen können </a:t>
            </a:r>
          </a:p>
          <a:p>
            <a:pPr marL="285750" indent="-285750">
              <a:spcBef>
                <a:spcPts val="0"/>
              </a:spcBef>
              <a:buFont typeface="Arial" panose="020B0604020202020204" pitchFamily="34" charset="0"/>
              <a:buChar char="•"/>
            </a:pPr>
            <a:endParaRPr lang="de-DE" dirty="0"/>
          </a:p>
          <a:p>
            <a:pPr marL="285750" indent="-285750">
              <a:spcBef>
                <a:spcPts val="0"/>
              </a:spcBef>
              <a:buFont typeface="Arial" panose="020B0604020202020204" pitchFamily="34" charset="0"/>
              <a:buChar char="•"/>
            </a:pPr>
            <a:endParaRPr lang="de-DE" dirty="0"/>
          </a:p>
          <a:p>
            <a:pPr marL="285750" indent="-285750">
              <a:spcBef>
                <a:spcPts val="0"/>
              </a:spcBef>
              <a:buFont typeface="Arial" panose="020B0604020202020204" pitchFamily="34" charset="0"/>
              <a:buChar char="•"/>
            </a:pPr>
            <a:endParaRPr lang="de-DE" dirty="0"/>
          </a:p>
          <a:p>
            <a:pPr algn="r">
              <a:spcBef>
                <a:spcPts val="0"/>
              </a:spcBef>
            </a:pPr>
            <a:endParaRPr lang="de-DE" sz="2400" b="1" dirty="0"/>
          </a:p>
          <a:p>
            <a:pPr algn="r">
              <a:spcBef>
                <a:spcPts val="0"/>
              </a:spcBef>
            </a:pPr>
            <a:endParaRPr lang="de-DE" sz="2400" b="1" dirty="0"/>
          </a:p>
          <a:p>
            <a:pPr algn="r">
              <a:spcBef>
                <a:spcPts val="0"/>
              </a:spcBef>
            </a:pPr>
            <a:endParaRPr lang="de-DE" sz="2400" b="1" dirty="0"/>
          </a:p>
        </p:txBody>
      </p:sp>
      <p:grpSp>
        <p:nvGrpSpPr>
          <p:cNvPr id="11" name="Gruppieren 10">
            <a:extLst>
              <a:ext uri="{FF2B5EF4-FFF2-40B4-BE49-F238E27FC236}">
                <a16:creationId xmlns:a16="http://schemas.microsoft.com/office/drawing/2014/main" id="{758F8EDF-ADA8-426E-E648-B938CEADD4DA}"/>
              </a:ext>
            </a:extLst>
          </p:cNvPr>
          <p:cNvGrpSpPr>
            <a:grpSpLocks noChangeAspect="1"/>
          </p:cNvGrpSpPr>
          <p:nvPr/>
        </p:nvGrpSpPr>
        <p:grpSpPr>
          <a:xfrm rot="20919853">
            <a:off x="9868418" y="2035255"/>
            <a:ext cx="1225696" cy="865727"/>
            <a:chOff x="489830" y="2481128"/>
            <a:chExt cx="1869820" cy="1320674"/>
          </a:xfrm>
        </p:grpSpPr>
        <p:pic>
          <p:nvPicPr>
            <p:cNvPr id="12" name="Grafik 11">
              <a:extLst>
                <a:ext uri="{FF2B5EF4-FFF2-40B4-BE49-F238E27FC236}">
                  <a16:creationId xmlns:a16="http://schemas.microsoft.com/office/drawing/2014/main" id="{E70445DC-4879-8A5B-F024-639A466D090B}"/>
                </a:ext>
              </a:extLst>
            </p:cNvPr>
            <p:cNvPicPr>
              <a:picLocks noChangeAspect="1"/>
            </p:cNvPicPr>
            <p:nvPr/>
          </p:nvPicPr>
          <p:blipFill rotWithShape="1">
            <a:blip r:embed="rId3"/>
            <a:srcRect b="43088"/>
            <a:stretch/>
          </p:blipFill>
          <p:spPr>
            <a:xfrm>
              <a:off x="489830" y="2505559"/>
              <a:ext cx="913857" cy="1294181"/>
            </a:xfrm>
            <a:prstGeom prst="rect">
              <a:avLst/>
            </a:prstGeom>
          </p:spPr>
        </p:pic>
        <p:pic>
          <p:nvPicPr>
            <p:cNvPr id="13" name="Grafik 12">
              <a:extLst>
                <a:ext uri="{FF2B5EF4-FFF2-40B4-BE49-F238E27FC236}">
                  <a16:creationId xmlns:a16="http://schemas.microsoft.com/office/drawing/2014/main" id="{97FDB628-5594-53C1-48F3-C2AB59E8B80A}"/>
                </a:ext>
              </a:extLst>
            </p:cNvPr>
            <p:cNvPicPr>
              <a:picLocks noChangeAspect="1"/>
            </p:cNvPicPr>
            <p:nvPr/>
          </p:nvPicPr>
          <p:blipFill rotWithShape="1">
            <a:blip r:embed="rId4"/>
            <a:srcRect b="41923"/>
            <a:stretch/>
          </p:blipFill>
          <p:spPr>
            <a:xfrm>
              <a:off x="1607453" y="2481128"/>
              <a:ext cx="752197" cy="1320674"/>
            </a:xfrm>
            <a:prstGeom prst="rect">
              <a:avLst/>
            </a:prstGeom>
          </p:spPr>
        </p:pic>
      </p:grpSp>
      <p:grpSp>
        <p:nvGrpSpPr>
          <p:cNvPr id="14" name="Gruppieren 13">
            <a:extLst>
              <a:ext uri="{FF2B5EF4-FFF2-40B4-BE49-F238E27FC236}">
                <a16:creationId xmlns:a16="http://schemas.microsoft.com/office/drawing/2014/main" id="{44831775-6E40-44D9-4B98-BCE4C897C3F2}"/>
              </a:ext>
            </a:extLst>
          </p:cNvPr>
          <p:cNvGrpSpPr>
            <a:grpSpLocks noChangeAspect="1"/>
          </p:cNvGrpSpPr>
          <p:nvPr/>
        </p:nvGrpSpPr>
        <p:grpSpPr>
          <a:xfrm>
            <a:off x="10060151" y="3135376"/>
            <a:ext cx="1218715" cy="1128636"/>
            <a:chOff x="216939" y="4448498"/>
            <a:chExt cx="1620105" cy="1500354"/>
          </a:xfrm>
        </p:grpSpPr>
        <p:pic>
          <p:nvPicPr>
            <p:cNvPr id="15" name="Grafik 14">
              <a:extLst>
                <a:ext uri="{FF2B5EF4-FFF2-40B4-BE49-F238E27FC236}">
                  <a16:creationId xmlns:a16="http://schemas.microsoft.com/office/drawing/2014/main" id="{FEDE2BE9-F6AC-2A97-F1B3-0EAEC93D0FF3}"/>
                </a:ext>
              </a:extLst>
            </p:cNvPr>
            <p:cNvPicPr>
              <a:picLocks noChangeAspect="1"/>
            </p:cNvPicPr>
            <p:nvPr/>
          </p:nvPicPr>
          <p:blipFill>
            <a:blip r:embed="rId5"/>
            <a:stretch>
              <a:fillRect/>
            </a:stretch>
          </p:blipFill>
          <p:spPr>
            <a:xfrm>
              <a:off x="776752" y="5188770"/>
              <a:ext cx="752703" cy="760082"/>
            </a:xfrm>
            <a:prstGeom prst="rect">
              <a:avLst/>
            </a:prstGeom>
          </p:spPr>
        </p:pic>
        <p:pic>
          <p:nvPicPr>
            <p:cNvPr id="16" name="Grafik 15">
              <a:extLst>
                <a:ext uri="{FF2B5EF4-FFF2-40B4-BE49-F238E27FC236}">
                  <a16:creationId xmlns:a16="http://schemas.microsoft.com/office/drawing/2014/main" id="{38D1E614-5CAF-8271-AFAB-85B8403110C0}"/>
                </a:ext>
              </a:extLst>
            </p:cNvPr>
            <p:cNvPicPr>
              <a:picLocks noChangeAspect="1"/>
            </p:cNvPicPr>
            <p:nvPr/>
          </p:nvPicPr>
          <p:blipFill>
            <a:blip r:embed="rId6"/>
            <a:stretch>
              <a:fillRect/>
            </a:stretch>
          </p:blipFill>
          <p:spPr>
            <a:xfrm>
              <a:off x="216939" y="4627729"/>
              <a:ext cx="752703" cy="764588"/>
            </a:xfrm>
            <a:prstGeom prst="rect">
              <a:avLst/>
            </a:prstGeom>
          </p:spPr>
        </p:pic>
        <p:pic>
          <p:nvPicPr>
            <p:cNvPr id="17" name="Grafik 16">
              <a:extLst>
                <a:ext uri="{FF2B5EF4-FFF2-40B4-BE49-F238E27FC236}">
                  <a16:creationId xmlns:a16="http://schemas.microsoft.com/office/drawing/2014/main" id="{99821F4E-367D-E0E6-6EFC-F0753986B529}"/>
                </a:ext>
              </a:extLst>
            </p:cNvPr>
            <p:cNvPicPr>
              <a:picLocks noChangeAspect="1"/>
            </p:cNvPicPr>
            <p:nvPr/>
          </p:nvPicPr>
          <p:blipFill>
            <a:blip r:embed="rId7"/>
            <a:stretch>
              <a:fillRect/>
            </a:stretch>
          </p:blipFill>
          <p:spPr>
            <a:xfrm>
              <a:off x="1061723" y="4448498"/>
              <a:ext cx="775321" cy="787562"/>
            </a:xfrm>
            <a:prstGeom prst="rect">
              <a:avLst/>
            </a:prstGeom>
          </p:spPr>
        </p:pic>
      </p:grpSp>
    </p:spTree>
    <p:extLst>
      <p:ext uri="{BB962C8B-B14F-4D97-AF65-F5344CB8AC3E}">
        <p14:creationId xmlns:p14="http://schemas.microsoft.com/office/powerpoint/2010/main" val="26591674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D2FAE9ED-2D75-A972-0016-D07F474B253E}"/>
              </a:ext>
            </a:extLst>
          </p:cNvPr>
          <p:cNvSpPr>
            <a:spLocks noGrp="1"/>
          </p:cNvSpPr>
          <p:nvPr>
            <p:ph type="title"/>
          </p:nvPr>
        </p:nvSpPr>
        <p:spPr/>
        <p:txBody>
          <a:bodyPr>
            <a:noAutofit/>
          </a:bodyPr>
          <a:lstStyle/>
          <a:p>
            <a:r>
              <a:rPr lang="de-DE" sz="2500" dirty="0"/>
              <a:t>Gedanken, Fragen und Sorgen</a:t>
            </a:r>
            <a:endParaRPr lang="de-DE" sz="2500" b="0" dirty="0"/>
          </a:p>
        </p:txBody>
      </p:sp>
      <p:grpSp>
        <p:nvGrpSpPr>
          <p:cNvPr id="19" name="Gruppieren 18">
            <a:extLst>
              <a:ext uri="{FF2B5EF4-FFF2-40B4-BE49-F238E27FC236}">
                <a16:creationId xmlns:a16="http://schemas.microsoft.com/office/drawing/2014/main" id="{BCB2BAFE-E3CE-694C-E46F-9AFB27B56775}"/>
              </a:ext>
            </a:extLst>
          </p:cNvPr>
          <p:cNvGrpSpPr/>
          <p:nvPr/>
        </p:nvGrpSpPr>
        <p:grpSpPr>
          <a:xfrm>
            <a:off x="4578148" y="2662043"/>
            <a:ext cx="2880000" cy="2057574"/>
            <a:chOff x="3054148" y="2662043"/>
            <a:chExt cx="2880000" cy="2057574"/>
          </a:xfrm>
        </p:grpSpPr>
        <p:sp>
          <p:nvSpPr>
            <p:cNvPr id="11" name="Abgerundete rechteckige Legende 10">
              <a:extLst>
                <a:ext uri="{FF2B5EF4-FFF2-40B4-BE49-F238E27FC236}">
                  <a16:creationId xmlns:a16="http://schemas.microsoft.com/office/drawing/2014/main" id="{8A1C498E-EBBA-F405-CEC1-9808EE2A6280}"/>
                </a:ext>
              </a:extLst>
            </p:cNvPr>
            <p:cNvSpPr/>
            <p:nvPr/>
          </p:nvSpPr>
          <p:spPr>
            <a:xfrm>
              <a:off x="3054148" y="2662043"/>
              <a:ext cx="2880000" cy="766957"/>
            </a:xfrm>
            <a:prstGeom prst="wedgeRoundRectCallout">
              <a:avLst>
                <a:gd name="adj1" fmla="val -3536"/>
                <a:gd name="adj2" fmla="val 8583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Wie kann ich mein Kind unterstützen?</a:t>
              </a:r>
            </a:p>
          </p:txBody>
        </p:sp>
        <p:pic>
          <p:nvPicPr>
            <p:cNvPr id="5" name="Grafik 4">
              <a:extLst>
                <a:ext uri="{FF2B5EF4-FFF2-40B4-BE49-F238E27FC236}">
                  <a16:creationId xmlns:a16="http://schemas.microsoft.com/office/drawing/2014/main" id="{404BEE78-030D-21DA-D6ED-A52D090AB0AF}"/>
                </a:ext>
              </a:extLst>
            </p:cNvPr>
            <p:cNvPicPr>
              <a:picLocks noChangeAspect="1"/>
            </p:cNvPicPr>
            <p:nvPr/>
          </p:nvPicPr>
          <p:blipFill rotWithShape="1">
            <a:blip r:embed="rId4"/>
            <a:srcRect b="54087"/>
            <a:stretch/>
          </p:blipFill>
          <p:spPr>
            <a:xfrm>
              <a:off x="4517731" y="3550038"/>
              <a:ext cx="1003512" cy="1169579"/>
            </a:xfrm>
            <a:prstGeom prst="rect">
              <a:avLst/>
            </a:prstGeom>
          </p:spPr>
        </p:pic>
      </p:grpSp>
      <p:grpSp>
        <p:nvGrpSpPr>
          <p:cNvPr id="20" name="Gruppieren 19">
            <a:extLst>
              <a:ext uri="{FF2B5EF4-FFF2-40B4-BE49-F238E27FC236}">
                <a16:creationId xmlns:a16="http://schemas.microsoft.com/office/drawing/2014/main" id="{6D9CAA8C-A330-77B9-C532-2A522368B1BD}"/>
              </a:ext>
            </a:extLst>
          </p:cNvPr>
          <p:cNvGrpSpPr/>
          <p:nvPr/>
        </p:nvGrpSpPr>
        <p:grpSpPr>
          <a:xfrm>
            <a:off x="7499434" y="1208289"/>
            <a:ext cx="2880000" cy="2398479"/>
            <a:chOff x="5975434" y="1208288"/>
            <a:chExt cx="2880000" cy="2398479"/>
          </a:xfrm>
        </p:grpSpPr>
        <p:pic>
          <p:nvPicPr>
            <p:cNvPr id="3" name="Grafik 2">
              <a:extLst>
                <a:ext uri="{FF2B5EF4-FFF2-40B4-BE49-F238E27FC236}">
                  <a16:creationId xmlns:a16="http://schemas.microsoft.com/office/drawing/2014/main" id="{7A1B0F41-BB24-598B-D716-8F88BDEB2A8B}"/>
                </a:ext>
              </a:extLst>
            </p:cNvPr>
            <p:cNvPicPr>
              <a:picLocks noChangeAspect="1"/>
            </p:cNvPicPr>
            <p:nvPr/>
          </p:nvPicPr>
          <p:blipFill rotWithShape="1">
            <a:blip r:embed="rId5"/>
            <a:srcRect b="52000"/>
            <a:stretch/>
          </p:blipFill>
          <p:spPr>
            <a:xfrm>
              <a:off x="6484575" y="2459765"/>
              <a:ext cx="1102149" cy="1147002"/>
            </a:xfrm>
            <a:prstGeom prst="rect">
              <a:avLst/>
            </a:prstGeom>
          </p:spPr>
        </p:pic>
        <p:sp>
          <p:nvSpPr>
            <p:cNvPr id="8" name="Abgerundete rechteckige Legende 7">
              <a:extLst>
                <a:ext uri="{FF2B5EF4-FFF2-40B4-BE49-F238E27FC236}">
                  <a16:creationId xmlns:a16="http://schemas.microsoft.com/office/drawing/2014/main" id="{DD5AB42C-69D7-F3F5-93A5-CB90539A3C0F}"/>
                </a:ext>
              </a:extLst>
            </p:cNvPr>
            <p:cNvSpPr/>
            <p:nvPr/>
          </p:nvSpPr>
          <p:spPr>
            <a:xfrm>
              <a:off x="5975434" y="1208288"/>
              <a:ext cx="2880000" cy="1147003"/>
            </a:xfrm>
            <a:prstGeom prst="wedgeRoundRectCallout">
              <a:avLst>
                <a:gd name="adj1" fmla="val 1785"/>
                <a:gd name="adj2" fmla="val 6819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weiß nicht, was auf mein Kind und uns als Familie nach der Einschulung zukommen wird.</a:t>
              </a:r>
            </a:p>
          </p:txBody>
        </p:sp>
      </p:grpSp>
      <p:grpSp>
        <p:nvGrpSpPr>
          <p:cNvPr id="21" name="Gruppieren 20">
            <a:extLst>
              <a:ext uri="{FF2B5EF4-FFF2-40B4-BE49-F238E27FC236}">
                <a16:creationId xmlns:a16="http://schemas.microsoft.com/office/drawing/2014/main" id="{AD6675EB-25AC-43EC-3B97-5CB9A1298645}"/>
              </a:ext>
            </a:extLst>
          </p:cNvPr>
          <p:cNvGrpSpPr/>
          <p:nvPr/>
        </p:nvGrpSpPr>
        <p:grpSpPr>
          <a:xfrm>
            <a:off x="7499434" y="3865181"/>
            <a:ext cx="2880000" cy="2304025"/>
            <a:chOff x="5975434" y="3865180"/>
            <a:chExt cx="2880000" cy="2304025"/>
          </a:xfrm>
        </p:grpSpPr>
        <p:pic>
          <p:nvPicPr>
            <p:cNvPr id="10" name="Grafik 9">
              <a:extLst>
                <a:ext uri="{FF2B5EF4-FFF2-40B4-BE49-F238E27FC236}">
                  <a16:creationId xmlns:a16="http://schemas.microsoft.com/office/drawing/2014/main" id="{D0174777-B813-3214-DFCC-586CAE874739}"/>
                </a:ext>
              </a:extLst>
            </p:cNvPr>
            <p:cNvPicPr>
              <a:picLocks noChangeAspect="1"/>
            </p:cNvPicPr>
            <p:nvPr/>
          </p:nvPicPr>
          <p:blipFill rotWithShape="1">
            <a:blip r:embed="rId6"/>
            <a:srcRect t="348" b="59626"/>
            <a:stretch/>
          </p:blipFill>
          <p:spPr>
            <a:xfrm>
              <a:off x="5975434" y="4940991"/>
              <a:ext cx="2170226" cy="1228214"/>
            </a:xfrm>
            <a:prstGeom prst="rect">
              <a:avLst/>
            </a:prstGeom>
          </p:spPr>
        </p:pic>
        <p:sp>
          <p:nvSpPr>
            <p:cNvPr id="13" name="Abgerundete rechteckige Legende 12">
              <a:extLst>
                <a:ext uri="{FF2B5EF4-FFF2-40B4-BE49-F238E27FC236}">
                  <a16:creationId xmlns:a16="http://schemas.microsoft.com/office/drawing/2014/main" id="{337934F0-EC82-7958-0953-B89042865E26}"/>
                </a:ext>
              </a:extLst>
            </p:cNvPr>
            <p:cNvSpPr/>
            <p:nvPr/>
          </p:nvSpPr>
          <p:spPr>
            <a:xfrm>
              <a:off x="5975434" y="3865180"/>
              <a:ext cx="2880000" cy="1016136"/>
            </a:xfrm>
            <a:prstGeom prst="wedgeRoundRectCallout">
              <a:avLst>
                <a:gd name="adj1" fmla="val 5718"/>
                <a:gd name="adj2" fmla="val 81222"/>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Bis mein Kind in die Schule kommt, soll es nur spielen und Kind sein!</a:t>
              </a:r>
            </a:p>
          </p:txBody>
        </p:sp>
      </p:grpSp>
      <p:grpSp>
        <p:nvGrpSpPr>
          <p:cNvPr id="22" name="Gruppieren 21">
            <a:extLst>
              <a:ext uri="{FF2B5EF4-FFF2-40B4-BE49-F238E27FC236}">
                <a16:creationId xmlns:a16="http://schemas.microsoft.com/office/drawing/2014/main" id="{A208B24C-4D34-6CEF-03F6-18AB561022A5}"/>
              </a:ext>
            </a:extLst>
          </p:cNvPr>
          <p:cNvGrpSpPr/>
          <p:nvPr/>
        </p:nvGrpSpPr>
        <p:grpSpPr>
          <a:xfrm>
            <a:off x="1812568" y="3606768"/>
            <a:ext cx="2880000" cy="2507603"/>
            <a:chOff x="288568" y="3606767"/>
            <a:chExt cx="2880000" cy="2507603"/>
          </a:xfrm>
        </p:grpSpPr>
        <p:sp>
          <p:nvSpPr>
            <p:cNvPr id="16" name="Abgerundete rechteckige Legende 15">
              <a:extLst>
                <a:ext uri="{FF2B5EF4-FFF2-40B4-BE49-F238E27FC236}">
                  <a16:creationId xmlns:a16="http://schemas.microsoft.com/office/drawing/2014/main" id="{62A4038E-20FD-3CB5-FC30-EE123C9346AF}"/>
                </a:ext>
              </a:extLst>
            </p:cNvPr>
            <p:cNvSpPr/>
            <p:nvPr/>
          </p:nvSpPr>
          <p:spPr>
            <a:xfrm>
              <a:off x="288568" y="3606767"/>
              <a:ext cx="2880000" cy="1283904"/>
            </a:xfrm>
            <a:prstGeom prst="wedgeRoundRectCallout">
              <a:avLst>
                <a:gd name="adj1" fmla="val -4514"/>
                <a:gd name="adj2" fmla="val 6497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habe keine Zeit, neben Arbeit und Familie, um mit meinem Kind schon vor der Schule zu üben.</a:t>
              </a:r>
            </a:p>
          </p:txBody>
        </p:sp>
        <p:pic>
          <p:nvPicPr>
            <p:cNvPr id="18" name="Grafik 17">
              <a:extLst>
                <a:ext uri="{FF2B5EF4-FFF2-40B4-BE49-F238E27FC236}">
                  <a16:creationId xmlns:a16="http://schemas.microsoft.com/office/drawing/2014/main" id="{7E368A56-AB43-E53A-8D52-66FEAB9D8E05}"/>
                </a:ext>
              </a:extLst>
            </p:cNvPr>
            <p:cNvPicPr>
              <a:picLocks noChangeAspect="1"/>
            </p:cNvPicPr>
            <p:nvPr/>
          </p:nvPicPr>
          <p:blipFill rotWithShape="1">
            <a:blip r:embed="rId7"/>
            <a:srcRect b="51157"/>
            <a:stretch/>
          </p:blipFill>
          <p:spPr>
            <a:xfrm>
              <a:off x="1513733" y="4975627"/>
              <a:ext cx="1116824" cy="1138743"/>
            </a:xfrm>
            <a:prstGeom prst="rect">
              <a:avLst/>
            </a:prstGeom>
          </p:spPr>
        </p:pic>
      </p:grpSp>
      <p:grpSp>
        <p:nvGrpSpPr>
          <p:cNvPr id="17" name="Gruppieren 16">
            <a:extLst>
              <a:ext uri="{FF2B5EF4-FFF2-40B4-BE49-F238E27FC236}">
                <a16:creationId xmlns:a16="http://schemas.microsoft.com/office/drawing/2014/main" id="{E91C81DA-F3A8-2C6F-65AE-6EEBD0A215AF}"/>
              </a:ext>
            </a:extLst>
          </p:cNvPr>
          <p:cNvGrpSpPr/>
          <p:nvPr/>
        </p:nvGrpSpPr>
        <p:grpSpPr>
          <a:xfrm>
            <a:off x="1749043" y="1202958"/>
            <a:ext cx="2880000" cy="2218689"/>
            <a:chOff x="225043" y="1202957"/>
            <a:chExt cx="2880000" cy="2218689"/>
          </a:xfrm>
        </p:grpSpPr>
        <p:sp>
          <p:nvSpPr>
            <p:cNvPr id="2" name="Abgerundete rechteckige Legende 1">
              <a:extLst>
                <a:ext uri="{FF2B5EF4-FFF2-40B4-BE49-F238E27FC236}">
                  <a16:creationId xmlns:a16="http://schemas.microsoft.com/office/drawing/2014/main" id="{643C20C1-76A3-DC3B-672E-ECB4B5451EB3}"/>
                </a:ext>
              </a:extLst>
            </p:cNvPr>
            <p:cNvSpPr/>
            <p:nvPr/>
          </p:nvSpPr>
          <p:spPr>
            <a:xfrm>
              <a:off x="225043" y="1202957"/>
              <a:ext cx="2880000" cy="943115"/>
            </a:xfrm>
            <a:prstGeom prst="wedgeRoundRectCallout">
              <a:avLst>
                <a:gd name="adj1" fmla="val -6082"/>
                <a:gd name="adj2" fmla="val 7538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Was muss mein Kind in der Schule alles können?</a:t>
              </a:r>
            </a:p>
          </p:txBody>
        </p:sp>
        <p:pic>
          <p:nvPicPr>
            <p:cNvPr id="4" name="Grafik 3">
              <a:extLst>
                <a:ext uri="{FF2B5EF4-FFF2-40B4-BE49-F238E27FC236}">
                  <a16:creationId xmlns:a16="http://schemas.microsoft.com/office/drawing/2014/main" id="{06E99502-CBBD-D8D8-1AF4-6855BBA2E412}"/>
                </a:ext>
              </a:extLst>
            </p:cNvPr>
            <p:cNvPicPr>
              <a:picLocks noChangeAspect="1"/>
            </p:cNvPicPr>
            <p:nvPr/>
          </p:nvPicPr>
          <p:blipFill rotWithShape="1">
            <a:blip r:embed="rId8"/>
            <a:srcRect t="-2921" b="53452"/>
            <a:stretch/>
          </p:blipFill>
          <p:spPr>
            <a:xfrm>
              <a:off x="1617121" y="2223409"/>
              <a:ext cx="1042305" cy="1198237"/>
            </a:xfrm>
            <a:prstGeom prst="rect">
              <a:avLst/>
            </a:prstGeom>
          </p:spPr>
        </p:pic>
      </p:grpSp>
    </p:spTree>
    <p:custDataLst>
      <p:tags r:id="rId1"/>
    </p:custDataLst>
    <p:extLst>
      <p:ext uri="{BB962C8B-B14F-4D97-AF65-F5344CB8AC3E}">
        <p14:creationId xmlns:p14="http://schemas.microsoft.com/office/powerpoint/2010/main" val="72935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ags/tag10.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61.8|23.9|33.1"/>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3|11.5"/>
</p:tagLst>
</file>

<file path=ppt/tags/tag5.xml><?xml version="1.0" encoding="utf-8"?>
<p:tagLst xmlns:a="http://schemas.openxmlformats.org/drawingml/2006/main" xmlns:r="http://schemas.openxmlformats.org/officeDocument/2006/relationships" xmlns:p="http://schemas.openxmlformats.org/presentationml/2006/main">
  <p:tag name="TIMING" val="|19.5|9|12.6|21.6|11.9"/>
</p:tagLst>
</file>

<file path=ppt/tags/tag6.xml><?xml version="1.0" encoding="utf-8"?>
<p:tagLst xmlns:a="http://schemas.openxmlformats.org/drawingml/2006/main" xmlns:r="http://schemas.openxmlformats.org/officeDocument/2006/relationships" xmlns:p="http://schemas.openxmlformats.org/presentationml/2006/main">
  <p:tag name="TIMING" val="|2.2"/>
</p:tagLst>
</file>

<file path=ppt/tags/tag7.xml><?xml version="1.0" encoding="utf-8"?>
<p:tagLst xmlns:a="http://schemas.openxmlformats.org/drawingml/2006/main" xmlns:r="http://schemas.openxmlformats.org/officeDocument/2006/relationships" xmlns:p="http://schemas.openxmlformats.org/presentationml/2006/main">
  <p:tag name="TIMING" val="|2.2"/>
</p:tagLst>
</file>

<file path=ppt/tags/tag8.xml><?xml version="1.0" encoding="utf-8"?>
<p:tagLst xmlns:a="http://schemas.openxmlformats.org/drawingml/2006/main" xmlns:r="http://schemas.openxmlformats.org/officeDocument/2006/relationships" xmlns:p="http://schemas.openxmlformats.org/presentationml/2006/main">
  <p:tag name="TIMING" val="|2|4.5"/>
</p:tagLst>
</file>

<file path=ppt/tags/tag9.xml><?xml version="1.0" encoding="utf-8"?>
<p:tagLst xmlns:a="http://schemas.openxmlformats.org/drawingml/2006/main" xmlns:r="http://schemas.openxmlformats.org/officeDocument/2006/relationships" xmlns:p="http://schemas.openxmlformats.org/presentationml/2006/main">
  <p:tag name="TIMING" val="|7.7"/>
</p:tagLst>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7C8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3489</Words>
  <Application>Microsoft Macintosh PowerPoint</Application>
  <PresentationFormat>Breitbild</PresentationFormat>
  <Paragraphs>322</Paragraphs>
  <Slides>40</Slides>
  <Notes>35</Notes>
  <HiddenSlides>11</HiddenSlides>
  <MMClips>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40</vt:i4>
      </vt:variant>
    </vt:vector>
  </HeadingPairs>
  <TitlesOfParts>
    <vt:vector size="45" baseType="lpstr">
      <vt:lpstr>Arial</vt:lpstr>
      <vt:lpstr>Calibri</vt:lpstr>
      <vt:lpstr>Open Sans</vt:lpstr>
      <vt:lpstr>Roboto</vt:lpstr>
      <vt:lpstr>Office</vt:lpstr>
      <vt:lpstr>Austausch mit Eltern und Erziehungsberechtigten</vt:lpstr>
      <vt:lpstr>Hinweise LIZENZBEDINGUNGEN</vt:lpstr>
      <vt:lpstr>Gliederung</vt:lpstr>
      <vt:lpstr>Hintergrund</vt:lpstr>
      <vt:lpstr>Gliederung</vt:lpstr>
      <vt:lpstr>Mathematik im Übergang</vt:lpstr>
      <vt:lpstr>So können Sie Ihr Kind unterstützen Mathematik im Alltag vor dem Schulanfang</vt:lpstr>
      <vt:lpstr>So können Sie Ihr Kind unterstützen Mathematik im Alltag vor dem Schulanfang</vt:lpstr>
      <vt:lpstr>Gedanken, Fragen und Sorgen</vt:lpstr>
      <vt:lpstr>Gliederung</vt:lpstr>
      <vt:lpstr>Materialübersicht  zum Austausch mit Eltern und Erziehungsberechtigten</vt:lpstr>
      <vt:lpstr>Materialübersicht  zum Austausch mit Eltern und Erziehungsberechtigten</vt:lpstr>
      <vt:lpstr>Material  zum Austausch mit Eltern und Erziehungsberechtigten</vt:lpstr>
      <vt:lpstr>Flyer Mathematik im Alltag</vt:lpstr>
      <vt:lpstr>Flyer Mathematik im Alltag</vt:lpstr>
      <vt:lpstr>Flyer Mathematik im Alltag</vt:lpstr>
      <vt:lpstr>So können Sie Ihr Kind unterstützen Mathematik im Alltag</vt:lpstr>
      <vt:lpstr>So können Sie Ihr Kind unterstützen Mathematik im Alltag</vt:lpstr>
      <vt:lpstr>So können Sie Ihr Kind unterstützen Mathematik im Alltag</vt:lpstr>
      <vt:lpstr>So können Sie Ihr Kind unterstützen Mathematik im Alltag</vt:lpstr>
      <vt:lpstr>Material  zum Austausch mit Eltern und Erziehungsberechtigten</vt:lpstr>
      <vt:lpstr>Flyer Mathematik im Alltag</vt:lpstr>
      <vt:lpstr>Flyer Mathematik im Alltag</vt:lpstr>
      <vt:lpstr>Flyer Mathematik im Alltag</vt:lpstr>
      <vt:lpstr>Material  zum Austausch mit Eltern und Erziehungsberechtigten</vt:lpstr>
      <vt:lpstr>So können Sie ihr Kind unterstützen Mathematik im Alltag</vt:lpstr>
      <vt:lpstr>So können Sie ihr Kind unterstützen Mathematik im Alltag</vt:lpstr>
      <vt:lpstr>So können Sie ihr Kind unterstützen Mathematik im Alltag</vt:lpstr>
      <vt:lpstr>Material  zum Austausch mit Eltern und Erziehungsberechtigten</vt:lpstr>
      <vt:lpstr>So können Sie Ihr Kind unterstützen Mathematik im Alltag</vt:lpstr>
      <vt:lpstr>So können Sie Ihr Kind unterstützen Mathematik im Alltag</vt:lpstr>
      <vt:lpstr>Material  zum Austausch mit Eltern und Erziehungsberechtigten</vt:lpstr>
      <vt:lpstr>So können Sie Ihr Kind unterstützen Mathematik im Alltag</vt:lpstr>
      <vt:lpstr>So können Sie Ihr Kind unterstützen Mathematik im Alltag</vt:lpstr>
      <vt:lpstr>Material  zum Austausch mit Eltern und Erziehungsberechtigten</vt:lpstr>
      <vt:lpstr>Gliederung</vt:lpstr>
      <vt:lpstr>Gedanken, Fragen und Sorgen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Antonia Giesen</cp:lastModifiedBy>
  <cp:revision>217</cp:revision>
  <dcterms:created xsi:type="dcterms:W3CDTF">2021-10-04T08:50:15Z</dcterms:created>
  <dcterms:modified xsi:type="dcterms:W3CDTF">2025-05-02T09:50:46Z</dcterms:modified>
</cp:coreProperties>
</file>