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118"/>
  </p:notesMasterIdLst>
  <p:sldIdLst>
    <p:sldId id="389" r:id="rId2"/>
    <p:sldId id="383" r:id="rId3"/>
    <p:sldId id="379" r:id="rId4"/>
    <p:sldId id="380" r:id="rId5"/>
    <p:sldId id="274" r:id="rId6"/>
    <p:sldId id="275" r:id="rId7"/>
    <p:sldId id="278" r:id="rId8"/>
    <p:sldId id="279" r:id="rId9"/>
    <p:sldId id="294" r:id="rId10"/>
    <p:sldId id="295" r:id="rId11"/>
    <p:sldId id="398" r:id="rId12"/>
    <p:sldId id="399" r:id="rId13"/>
    <p:sldId id="318" r:id="rId14"/>
    <p:sldId id="319" r:id="rId15"/>
    <p:sldId id="288" r:id="rId16"/>
    <p:sldId id="289" r:id="rId17"/>
    <p:sldId id="352" r:id="rId18"/>
    <p:sldId id="353" r:id="rId19"/>
    <p:sldId id="290" r:id="rId20"/>
    <p:sldId id="291" r:id="rId21"/>
    <p:sldId id="356" r:id="rId22"/>
    <p:sldId id="357" r:id="rId23"/>
    <p:sldId id="354" r:id="rId24"/>
    <p:sldId id="355" r:id="rId25"/>
    <p:sldId id="350" r:id="rId26"/>
    <p:sldId id="351" r:id="rId27"/>
    <p:sldId id="332" r:id="rId28"/>
    <p:sldId id="333" r:id="rId29"/>
    <p:sldId id="381" r:id="rId30"/>
    <p:sldId id="271" r:id="rId31"/>
    <p:sldId id="302" r:id="rId32"/>
    <p:sldId id="303" r:id="rId33"/>
    <p:sldId id="404" r:id="rId34"/>
    <p:sldId id="405" r:id="rId35"/>
    <p:sldId id="406" r:id="rId36"/>
    <p:sldId id="407" r:id="rId37"/>
    <p:sldId id="394" r:id="rId38"/>
    <p:sldId id="395" r:id="rId39"/>
    <p:sldId id="396" r:id="rId40"/>
    <p:sldId id="397" r:id="rId41"/>
    <p:sldId id="306" r:id="rId42"/>
    <p:sldId id="307" r:id="rId43"/>
    <p:sldId id="348" r:id="rId44"/>
    <p:sldId id="349" r:id="rId45"/>
    <p:sldId id="334" r:id="rId46"/>
    <p:sldId id="335" r:id="rId47"/>
    <p:sldId id="400" r:id="rId48"/>
    <p:sldId id="401" r:id="rId49"/>
    <p:sldId id="268" r:id="rId50"/>
    <p:sldId id="269" r:id="rId51"/>
    <p:sldId id="316" r:id="rId52"/>
    <p:sldId id="317" r:id="rId53"/>
    <p:sldId id="286" r:id="rId54"/>
    <p:sldId id="287" r:id="rId55"/>
    <p:sldId id="322" r:id="rId56"/>
    <p:sldId id="360" r:id="rId57"/>
    <p:sldId id="323" r:id="rId58"/>
    <p:sldId id="336" r:id="rId59"/>
    <p:sldId id="326" r:id="rId60"/>
    <p:sldId id="361" r:id="rId61"/>
    <p:sldId id="292" r:id="rId62"/>
    <p:sldId id="293" r:id="rId63"/>
    <p:sldId id="392" r:id="rId64"/>
    <p:sldId id="393" r:id="rId65"/>
    <p:sldId id="310" r:id="rId66"/>
    <p:sldId id="311" r:id="rId67"/>
    <p:sldId id="382" r:id="rId68"/>
    <p:sldId id="337" r:id="rId69"/>
    <p:sldId id="329" r:id="rId70"/>
    <p:sldId id="364" r:id="rId71"/>
    <p:sldId id="330" r:id="rId72"/>
    <p:sldId id="365" r:id="rId73"/>
    <p:sldId id="346" r:id="rId74"/>
    <p:sldId id="347" r:id="rId75"/>
    <p:sldId id="370" r:id="rId76"/>
    <p:sldId id="371" r:id="rId77"/>
    <p:sldId id="276" r:id="rId78"/>
    <p:sldId id="277" r:id="rId79"/>
    <p:sldId id="284" r:id="rId80"/>
    <p:sldId id="285" r:id="rId81"/>
    <p:sldId id="368" r:id="rId82"/>
    <p:sldId id="369" r:id="rId83"/>
    <p:sldId id="366" r:id="rId84"/>
    <p:sldId id="367" r:id="rId85"/>
    <p:sldId id="344" r:id="rId86"/>
    <p:sldId id="345" r:id="rId87"/>
    <p:sldId id="358" r:id="rId88"/>
    <p:sldId id="359" r:id="rId89"/>
    <p:sldId id="280" r:id="rId90"/>
    <p:sldId id="281" r:id="rId91"/>
    <p:sldId id="338" r:id="rId92"/>
    <p:sldId id="339" r:id="rId93"/>
    <p:sldId id="374" r:id="rId94"/>
    <p:sldId id="315" r:id="rId95"/>
    <p:sldId id="376" r:id="rId96"/>
    <p:sldId id="341" r:id="rId97"/>
    <p:sldId id="272" r:id="rId98"/>
    <p:sldId id="273" r:id="rId99"/>
    <p:sldId id="312" r:id="rId100"/>
    <p:sldId id="313" r:id="rId101"/>
    <p:sldId id="296" r:id="rId102"/>
    <p:sldId id="297" r:id="rId103"/>
    <p:sldId id="328" r:id="rId104"/>
    <p:sldId id="363" r:id="rId105"/>
    <p:sldId id="298" r:id="rId106"/>
    <p:sldId id="299" r:id="rId107"/>
    <p:sldId id="300" r:id="rId108"/>
    <p:sldId id="301" r:id="rId109"/>
    <p:sldId id="304" r:id="rId110"/>
    <p:sldId id="305" r:id="rId111"/>
    <p:sldId id="342" r:id="rId112"/>
    <p:sldId id="343" r:id="rId113"/>
    <p:sldId id="377" r:id="rId114"/>
    <p:sldId id="378" r:id="rId115"/>
    <p:sldId id="372" r:id="rId116"/>
    <p:sldId id="373" r:id="rId117"/>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1FB4DF-E3EA-A2DD-D9BC-04E5B8D39A87}" name="Lilith Pokorra" initials="LP" userId="Lilith Pokorr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ia Haeger" initials="PH" lastIdx="15" clrIdx="0">
    <p:extLst>
      <p:ext uri="{19B8F6BF-5375-455C-9EA6-DF929625EA0E}">
        <p15:presenceInfo xmlns:p15="http://schemas.microsoft.com/office/powerpoint/2012/main" userId="Pia Haeger" providerId="None"/>
      </p:ext>
    </p:extLst>
  </p:cmAuthor>
  <p:cmAuthor id="2" name="vera" initials="v" lastIdx="2" clrIdx="1">
    <p:extLst>
      <p:ext uri="{19B8F6BF-5375-455C-9EA6-DF929625EA0E}">
        <p15:presenceInfo xmlns:p15="http://schemas.microsoft.com/office/powerpoint/2012/main" userId="506080d75e5e1a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4168"/>
    <a:srgbClr val="E4E9EC"/>
    <a:srgbClr val="C8D2D8"/>
    <a:srgbClr val="A80002"/>
    <a:srgbClr val="7DB148"/>
    <a:srgbClr val="C17001"/>
    <a:srgbClr val="FF9300"/>
    <a:srgbClr val="D67C01"/>
    <a:srgbClr val="327A8A"/>
    <a:srgbClr val="ADB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3" autoAdjust="0"/>
    <p:restoredTop sz="94611"/>
  </p:normalViewPr>
  <p:slideViewPr>
    <p:cSldViewPr snapToGrid="0" snapToObjects="1">
      <p:cViewPr>
        <p:scale>
          <a:sx n="108" d="100"/>
          <a:sy n="108" d="100"/>
        </p:scale>
        <p:origin x="170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8/10/relationships/authors" Targe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commentAuthors" Target="commen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12.649"/>
    </inkml:context>
    <inkml:brush xml:id="br0">
      <inkml:brushProperty name="width" value="0.2" units="cm"/>
      <inkml:brushProperty name="height" value="0.2" units="cm"/>
      <inkml:brushProperty name="color" value="#004F8B"/>
      <inkml:brushProperty name="transparency" value="79"/>
    </inkml:brush>
  </inkml:definitions>
  <inkml:trace contextRef="#ctx0" brushRef="#br0">395 4 24575,'-22'-2'0,"2"0"0,6 2 0,-1 1 0,-3 1 0,-2 1 0,-9 6 0,0 1 0,-3 5 0,4 1 0,2 4 0,2 1 0,-2 6 0,3 0 0,-1 6 0,5 5 0,5 2 0,4 13 0,8-4 0,7 8 0,1-8 0,9 6 0,5-5 0,4-2 0,13 4 0,3-10 0,9 1 0,0-11 0,16-4 0,2-9 0,14-3 0,-15-8 0,-5-4 0,-18-9 0,-8-2 0,-5-6 0,-10-1 0,-5-2 0,-7-1 0,-4-5 0,-2-6 0,0-11 0,-1-2 0,0-12 0,-7-7 0,-2-4 0,-18-14 0,-15 7 0,6 31 0,-3 2 0,-35-21 0,0 15 0,31 24 0,22 12 0,10 10 0,0 7 0,-5 10 0,-2 13 0,3 5 0,6 11 0,4-2 0,7-3 0,6-2 0,4-10 0,11 0 0,5-5 0,10-4 0,1-4 0,6-6 0,-7-3 0,3-6 0,-13-2 0,-3-4 0,-12-4 0,-7-6 0,-3-10 0,-2-8 0,-2-14 0,-1-11 0,-6-6 0,-4 0 0,-16 1 0,-12 12 0,-11 8 0,-12 13 0,16 16 0,-4 11 0,19 9 0,-4 8 0,3 6 0,3 2 0,6 12 0,8 4 0,6 7 0,4-1 0,4 6 0,7-3 0,6 3 0,11-8 0,7-8 0,2-16 0,-1-7 0,6-8 0,4-6 0,10-6 0,-2-3 0,2-6 0,-18 0 0,-2-6 0,-15 1 0,-9-7 0,-11-4 0,-8-5 0,-10-4 0,-7 3 0,-7 3 0,-3 8 0,-4 7 0,1 9 0,-1 3 0,3 7 0,-2 8 0,3 11 0,3 7 0,1 13 0,12 3 0,6 10 0,9 2 0,14 17 0,18 0 0,19 9 0,13-13 0,14-14 0,-1-23 0,0-16 0,7-20 0,-7-19 0,8-15 0,-13-9 0,-3-19 0,-16-5 0,-7-15 0,-17 6 0,-11-1 0,-10 20 0,-6 11 0,-9 18 0,-2 15 0,-4 9 0,-3 5 0,-5 8 0,-10 4 0,-9 9 0,0 4 0,-4 10 0,6-1 0,7 4 0,9 1 0,14-2 0,7-2 0,8 3 0,5-6 0,5 1 0,4-6 0,6-3 0,4-5 0,1-3 0,-5-3 0,-1-7 0,-2-6 0,0-5 0,2-13 0,-5-10 0,-3-15 0,-5-1 0,-12-12 0,-18 0 0,-7 4 0,-15 7 0,3 21 0,-5 11 0,3 11 0,-5 4 0,4 9 0,-1 1 0,8 5 0,4 3 0,13 1 0,5 2 0,7 3 0,6 4 0,6 6 0,11 4 0,18 11 0,17 5 0,25 6 0,5-7 0,-31-27 0,2-2 0,44 12 0,-3-12 0,-8-9 0,-27-12 0,-16-8 0,-17-5 0,-12-7 0,-5-9 0,-2-3 0,-2-9 0,0 2 0,-4-2 0,1 9 0,-2 9 0,4 23 0,7 27 0,0 7 0,8 29 0,-4-5 0,1 13 0,-5-8 0,-5-4 0,-6-20 0,-2-9 0,-1-12 0,2-9 0,1-4 0,0-2 0,-2 2 0,-4 2 0,1 4 0,-5 3 0,2-1 0,-3 0 0,-1-3 0,-3-1 0,2-2 0,-3 0 0,2-2 0,-2-1 0,-3-2 0,-2 0 0,-1-1 0,4 0 0,7 0 0,6 1 0,5-1 0,17 7 0,3-2 0,15 5 0,-5-5 0,4-2 0,-7-2 0,-5-2 0,-7-5 0,-5 1 0,0-5 0,-2 5 0,-1 0 0,-1 1 0,2-3 0,-1 1 0,0 0 0,0 2 0,-1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50:31.186"/>
    </inkml:context>
    <inkml:brush xml:id="br0">
      <inkml:brushProperty name="width" value="0.2" units="cm"/>
      <inkml:brushProperty name="height" value="0.2" units="cm"/>
      <inkml:brushProperty name="color" value="#004F8B"/>
    </inkml:brush>
  </inkml:definitions>
  <inkml:trace contextRef="#ctx0" brushRef="#br0">618 57 24575,'-20'-13'0,"-1"5"0,8 20 0,-1 4 0,-8 18 0,3 10 0,-1 20 0,5 4 0,6 11 0,11-19 0,4-14 0,8-33 0,-1-19 0,5-22 0,-3 0 0,-3-4 0,-7 6 0,-9-7 0,-12-3 0,-9-5 0,-15-4 0,-5 12 0,1 7 0,8 14 0,9 9 0,6 13 0,1 9 0,1 8 0,2 12 0,8 2 0,4 4 0,12 3 0,4-10 0,9-6 0,-2-13 0,8-11 0,10-13 0,8-8 0,0-9 0,-4-9 0,-13-3 0,-7-3 0,-9-7 0,-7 1 0,-8-4 0,-3 8 0,-10 6 0,-5 11 0,-3 9 0,0 8 0,-6 15 0,-4 11 0,-3 12 0,-7 19 0,12 8 0,6 11 0,13-6 0,16-4 0,10-17 0,12-7 0,6-17 0,21-16 0,9-18 0,3-10 0,10-17 0,-15-6 0,-3-6 0,-18 2 0,-18 3 0,-17 2 0,-10 3 0,-15-3 0,-17 5 0,-22 2 0,-6 9 0,-20 15 0,2 14 0,-6 15 0,14 14 0,11 16 0,27 13 0,11 1 0,17 10 0,16-4 0,16 2 0,12-11 0,17-13 0,9-17 0,13-16 0,-3-12 0,7-16 0,-7-14 0,-12-2 0,-1-15 0,-22 3 0,-4-11 0,-12 5 0,-7-8 0,-10 11 0,-5 3 0,-8 11 0,-1 16 0,-4 10 0,-1 14 0,-13 15 0,-9 18 0,-12 20 0,6 7 0,2 16 0,13-4 0,10-1 0,12-6 0,16-22 0,12-14 0,8-17 0,16-17 0,8-12 0,10-13 0,4-6 0,6-15 0,-8-3 0,-6-4 0,-18-4 0,-22 6 0,-11-1 0,-13 12 0,-4 10 0,-3 18 0,-7 10 0,-25 16 0,-18 14 0,19-4 0,0 3 0,2 0 0,3 4 0,-1 7 0,4 2 0,-15 34 0,21 2 0,22-17 0,21-14 0,9-20 0,9-10 0,11-11 0,11-11 0,21-4 0,5-6 0,12-3 0,-28-2 0,-12-5 0,-30 3 0,-15-9 0,-14-1 0,-10-6 0,-23-9 0,-25-6 0,23 24 0,-3 3 0,1 3 0,0 3 0,-3 3 0,0 5 0,-30 8 0,11 18 0,20 15 0,19 20 0,21 13 0,11 4 0,15 15 0,10-9 0,10 6 0,2-15 0,-1-14 0,-13-22 0,-9-11 0,-3-19 0,-3-9 0,9-16 0,-2-4 0,3-17 0,-5-4 0,-4-15 0,-5-1 0,-12-5 0,-5 13 0,-7 14 0,-2 21 0,-3 23 0,-4 24 0,-1 11 0,-1 30 0,11 5 0,8 13 0,5-8 0,11 1 0,3-13 0,4-7 0,3-16 0,-7-19 0,-1-7 0,0-14 0,4-6 0,12-13 0,4-4 0,5-8 0,-4-3 0,-10-2 0,-8-4 0,-14-2 0,-11 5 0,-11 6 0,3 18 0,-10 16 0,-2 22 0,-6 12 0,-6 19 0,15 8 0,9 6 0,19-6 0,13-3 0,13-17 0,12-5 0,5-17 0,11-11 0,-2-15 0,0-5 0,4-12 0,-6-1 0,-7-5 0,-11 2 0,-15-1 0,-11 5 0,-3 2 0,-5 7 0,0 8 0,0 7 0,-8 13 0,1 6 0,-11 22 0,0 12 0,3 4 0,3 13 0,14-18 0,8-6 0,4-18 0,5-15 0,0-7 0,2-4 0,-2-2 0,0-2 0,-5-2 0,-2 0 0,-3 2 0,-1 2 0,-3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50:57.545"/>
    </inkml:context>
    <inkml:brush xml:id="br0">
      <inkml:brushProperty name="width" value="0.2" units="cm"/>
      <inkml:brushProperty name="height" value="0.2" units="cm"/>
      <inkml:brushProperty name="color" value="#004F8B"/>
    </inkml:brush>
  </inkml:definitions>
  <inkml:trace contextRef="#ctx0" brushRef="#br0">518 20 24575,'16'-6'0,"1"0"0,-6 4 0,1 1 0,2 1 0,-1 1 0,5 6 0,-1 7 0,2 12 0,-4 10 0,-4 7 0,-5-3 0,-9 1 0,-8-5 0,-7-5 0,-9-2 0,-9-9 0,-11-5 0,-6-5 0,-20-5 0,2-3 0,4-5 0,11-3 0,29-4 0,8-4 0,11-2 0,5-6 0,2-3 0,5-5 0,5 2 0,15-7 0,14 4 0,7 0 0,15 3 0,1 12 0,14 4 0,-11 6 0,-4 10 0,-24 4 0,-11 6 0,-11 6 0,-8 11 0,-5 7 0,-6 5 0,-7 5 0,-9-1 0,-11 3 0,-4-9 0,-10-5 0,6-16 0,-6-6 0,9-8 0,-4-8 0,0-6 0,-6-10 0,-5-11 0,11-8 0,10-10 0,16 0 0,14-11 0,12 3 0,8 2 0,11 0 0,0 23 0,-5 7 0,-10 16 0,-3 7 0,11 9 0,12 9 0,13 13 0,12 20 0,1 21 0,-32-31 0,-2 4 0,-1 13 0,-5 5 0,-8-1 0,-6 3 0,-3 5 0,-7-1 0,-5-8 0,-6-4 0,-6-5 0,-6-5 0,-42 21 0,-13-23 0,-3-23 0,3-28 0,18-20 0,10-15 0,13-23 0,13-9 0,9-19 0,14-1 0,7 38 0,4 0 0,5 2 0,3 2 0,2 0 0,4 1 0,10 1 0,6 3 0,9 9 0,5 5 0,14 3 0,4 5-408,5 6 0,3 7 408,10 8 0,-1 6 0,-12 4 0,-3 4 0,-4 3 0,-6 4 0,13 14 0,-33 5 0,-30-2 0,-11 3 0,-12 14 816,-15 4-816,-13 6 0,-4-5 0,-11-7 0,1-15 0,-3-10 0,3-15 0,-5-16 0,6-13 0,-1-13-3277,4-19 0,14-12 3047,4-9 230,12 10 0,10 12 0,6 27 0,6 23 0,5 20 3276,5 24 0,3 20-3044,-4 3-232,-7 14 0,-14-15 0,-9-5 0,-13-14 0,3-25 0,1-12 0,4-20 0,-5-21 0,-10-23 0,-3-23 0,7-5 0,9-6 0,16 21 0,5 17 0,5 27 0,8 37 0,-1 12 0,12 30 0,8 9 0,6 8 0,8 6 0,-8-15 0,-6-12 0,-14-24 0,-6-29 0,-2-30 0,-1-17 0,2-28 0,-9 0 0,-9-1 0,-17 5 0,-9 24 0,-8 15 0,2 24 0,-3 26 0,-2 20 0,-2 21 0,5 8 0,8 18-3277,14 2 0,12-1 3047,17 5 230,17-23 0,13-12 0,6-24 0,10-28 0,18-31 0,-22 1 0,3-4 0,3-6 0,2-3 1638,14-11 0,-1-2-306,-10 4 1,-3-1-1333,-4 4 0,-5 0 0,-11 5 0,-7 2 0,-5-8 0,-17 13 0,-14 19 0,-25 13 0,-33 14 843,-14 8-843,32-4 0,2 2 0,-18 15 0,22 3 0,24-3 0,12 7 0,10 2 0,8 6 0,10-5 0,12-6 0,9-14 0,3-9 0,7-19 0,2-20 0,8-22 0,-6-10 0,-1-16 0,-23 5 0,-11-2 0,-22 16 0,-21 13 0,-23 19 0,-26 14 0,17 11 0,-3 4 0,1 4 0,0 4 0,-5 3 0,3 3 0,-18 15 0,23 4 0,31-9 0,12-1 0,11-4 0,7-6 0,5-5 0,5-7 0,14-4 0,26-14 0,-11-1 0,5-3 0,0 0 0,3-2 0,7-3 0,0 0 0,-11 2 0,-3 2 0,25-10 0,-24 8 0,-31 11 0,-17 15 0,-10 18 0,-3 21 0,-7 16 0,1 3 0,-2 10 0,1-5 0,0 2 0,-9-1 0,-1-18 0,-8-11 0,1-22 0,-5-17 0,-1-15 0,0-9 0,1-6 0,9-1 0,7 3 0,9 5 0,7 5 0,6 4 0,2-3 0,2 1 0,6-7 0,2 4 0,0 0 0,-1 6 0,0 5 0,10 5 0,2 6 0,7 11 0,-5 7 0,-3 7 0,-7-3 0,-6-1 0,-5-8 0,-4-5 0,0-7 0,1-5 0,-16-11 0,2-4 0,-11-8 0,7-7 0,9-4 0,8-13 0,10-1 0,18-11 0,11 7 0,8 4 0,0 16 0,0 15 0,-2 9 0,-6 8 0,-6 1 0,-13 5 0,-8 4 0,-5 2 0,-3 7 0,-5 3 0,0 5 0,-4-4 0,-5 4 0,-4-2 0,-9 2 0,-6-1 0,-3-9 0,-2-7 0,7-8 0,0-5 0,7-1 0,3 1 0,5 0 0,3 2 0,-2 2 0,-3 1 0,-3 3 0,0-1 0,-3 4 0,1 0 0,-3 2 0,1-3 0,1-2 0,-3 0 0,-3-4 0,-10-2 0,-4-4 0,-7-5 0,9-5 0,6-3 0,15-1 0,6-2 0,6-1 0,0-2 0,3-1 0,2 3 0,1 0 0,0 6 0,2 1 0,-1 3 0,1-1 0,0-3 0,2-1 0,-1-3 0,3-2 0,2-3 0,5-2 0,6-3 0,0 3 0,1 4 0,-9 9 0,-4 1 0,-5-2 0,0-1 0,0-5 0,1 1 0,-2-2 0,1 0 0,0 1 0,0-1 0,1 2 0,2-1 0,1 4 0,3-3 0,0 3 0,2-2 0,-2 3 0,0 0 0,1-1 0,5-1 0,4-2 0,1 1 0,1 1 0,-4 5 0,0 1 0,2 2 0,3 0 0,7-2 0,-3 2 0,1 0 0,-8 3 0,-7 1 0,-3 0 0,-2 2 0,5-1 0,0 1 0,2 1 0,-2 2 0,4 4 0,1 2 0,13 8 0,1 3 0,7 4 0,-7-2 0,-5 1 0,-10-5 0,-3 1 0,-4-1 0,-1-2 0,-2 0 0,0-2 0,-3 2 0,-1 0 0,-2 1 0,-2 3 0,-1-2 0,-2 3 0,0-1 0,-5 4 0,-4 3 0,-6 4 0,1-3 0,0 0 0,1-5 0,2-1 0,-4-1 0,6-5 0,1-1 0,7-4 0,-2 0 0,0 0 0,-3 1 0,0 1 0,-5 2 0,-5 0 0,-2 0 0,-2-2 0,6-4 0,1 0 0,1 0 0,-1 1 0,-3-2 0,-4 1 0,1-4 0,0-2 0,10-2 0,6-1 0,2-1 0,1 1 0,-5-1 0,3 1 0,0-1 0,6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51:05.273"/>
    </inkml:context>
    <inkml:brush xml:id="br0">
      <inkml:brushProperty name="width" value="0.2" units="cm"/>
      <inkml:brushProperty name="height" value="0.2" units="cm"/>
      <inkml:brushProperty name="color" value="#004F8B"/>
    </inkml:brush>
  </inkml:definitions>
  <inkml:trace contextRef="#ctx0" brushRef="#br0">531 315 24575,'29'-6'0,"-5"1"0,-9 3 0,0 1 0,3 3 0,10 4 0,5 8 0,13 11 0,0 13 0,1 5 0,-3 12 0,-12-1 0,-8 1 0,-12-8 0,-8-11 0,-8-13 0,-2-10 0,-5-6 0,-7-6 0,-12-3 0,-9-1 0,-13-7 0,3-3 0,5-8 0,12-2 0,13-11 0,10-5 0,9-6 0,12-9 0,19-1 0,21-2 0,3 12 0,6 15 0,-19 19 0,-2 13 0,-12 9 0,-1 15 0,-6 12 0,-7 6 0,-5 22 0,-8 7 0,-13 17 0,-11-2 0,-20-5 0,-11-21 0,-20-21 0,1-25 0,-23-33 0,47 1 0,1-5 0,-1-5 0,1-4 0,-8-9 0,2-4 0,10-1 0,3-3 0,-2-9 0,4-1 0,12 7 0,6-2 0,8-1 0,8 2 0,17-26 0,14 16 0,1 29 0,1 24 0,3 23 0,3 12 0,16 23 0,2 12 0,4 15 0,-6-2 0,-3 8 0,-16-6 0,-9-5 0,-12-5 0,-8-25 0,-4-14 0,0-16 0,-9-25 0,0-12 0,-7-17 0,-1-19 0,8-7 0,6 1 0,15 0 0,15 24 0,11 9 0,-1 18 0,9 16 0,2 15 0,15 17 0,5 9 0,1 14 0,-7 1 0,-21-5 0,-14-4 0,-18-20 0,-7-10 0,-3-13 0,-10-17 0,-11-12 0,-16-19 0,-25-20 0,-1-10 0,0 1 0,22 15 0,21 23 0,14 19 0,3 11 0,-2 16 0,-2 8 0,0 7 0,3 10 0,9 2 0,13 12 0,7-6 0,18-3 0,2-19 0,10-16 0,-2-18 0,8-23 0,-4-15 0,-3-9 0,-12-11 0,-17 6 0,-17-1 0,-15 16 0,-17 11 0,-25 19 0,-20 12 0,-8 7 0,-4 11 0,12 1 0,12 2 0,5 3 0,21-2 0,7 3 0,15 0 0,7 5 0,10 0 0,3 5 0,15 8 0,12 5 0,14 9 0,5-5 0,5-8 0,-8-23 0,0-15 0,-12-20 0,-1-20 0,-12-10 0,-6-2 0,-12-1 0,-14 16 0,-12 3 0,-18 13 0,-28 7 0,-22 8 0,32 6 0,-1 0 0,4 2 0,1 1 0,-3 1 0,2 2 0,-23 5 0,16 5 0,27-4 0,20 3 0,10 5 0,5 2 0,5 11 0,8-1 0,11 2 0,6-7 0,15-8 0,17-12 0,1-9 0,22-16 0,-15-14 0,-3-14 0,-22-5 0,-18-4 0,-26 5 0,-15 11 0,-25 11 0,-29 19 0,-28 14 0,-1 10 0,-1 14 0,31 7 0,6 11 0,18-2 0,4 13 0,15-5 0,9 3 0,12-1 0,15-5 0,18-3 0,8-8 0,38-9 0,-23-22 0,5-7-537,18-7 0,5-5 537,6-4 0,1-5 0,-24 0 0,2-3 0,-4-1 0,14-7 0,-5-1 0,-7-1 0,-8-1 0,10-28 0,-47 6 0,-34-3 0,-19 8 0,-34 11 0,-16 19 1074,-11 15-1074,38 12 0,1 4 0,-41 18 0,46-7 0,2 2 0,-23 18 0,9 10 0,21-6 0,3 6 0,12-6 0,9 0 0,7-5 0,5-4 0,6-3 0,5-12 0,1-6 0,-2-7 0,-4-7 0,-23-15 0,-5 7 0,-31-8 0,11 13 0,1 4 0,22-1 0,13 3 0,7 6 0,1 6 0,1 9 0,6 6 0,5-4 0,3-4 0,4-11 0,3-12 0,5-12 0,0-9 0,4-19 0,-13-10 0,-6-8 0,-13 6 0,-8 5 0,-6 16 0,2 8 0,3 11 0,7 6 0,8-1 0,6-3 0,4-2 0,9-2 0,4 1 0,7-1 0,9-3 0,-2 5 0,-2 0 0,-12 6 0,-10 4 0,-9 2 0,0-1 0,1 2 0,3-2 0,5 2 0,6-1 0,-2 1 0,2 0 0,-4 1 0,-1 0 0,-3 1 0,-2 0 0,0 0 0,0 2 0,5 1 0,-3 2 0,3 3 0,-6 1 0,-1 2 0,-2 2 0,0 4 0,2 2 0,-1 3 0,3 3 0,-5-1 0,-2 0 0,-4-4 0,-1-1 0,-2-3 0,-1 3 0,-1-3 0,-4 2 0,-2-1 0,-2-2 0,-4 0 0,0-3 0,-4 1 0,3-4 0,0 2 0,0-1 0,1 0 0,-3 1 0,2-2 0,-3 1 0,1-1 0,-2 1 0,2 1 0,-3 0 0,4-1 0,-3 0 0,2-2 0,0 0 0,-5 1 0,-2-3 0,-5 3 0,-2-2 0,-6 0 0,1-1 0,-6 0 0,4-2 0,-1 0 0,5-3 0,4 0 0,-3-1 0,2 0 0,-8 0 0,3 0 0,-8 0 0,3 0 0,-8 0 0,4 0 0,-4-1 0,11-1 0,5-3 0,9-1 0,6-6 0,1-3 0,0-3 0,-3-3 0,0-2 0,2-3 0,3-6 0,5-6 0,4-7 0,3 2 0,3 0 0,3 9 0,1 1 0,2 9 0,2 2 0,1 4 0,1 2 0,1-1 0,-1 1 0,5-5 0,1-2 0,4-7 0,0 0 0,1-2 0,-1 4 0,2 3 0,-1 2 0,1 3 0,6-1 0,-4 2 0,-1 0 0,-5 2 0,-2 1 0,0 1 0,1 0 0,9-4 0,2 3 0,5-3 0,-4 5 0,-2-1 0,-6 3 0,1 1 0,7 1 0,3 0 0,9 0 0,-5 3 0,0 2 0,-9 2 0,2 1 0,-5 0 0,7 0 0,0 0 0,7 0 0,-2 1 0,2 3 0,-7 1 0,-3 2 0,-2 0 0,-3-1 0,6 4 0,-8 0 0,4 4 0,-9 3 0,-1 2 0,-6 0 0,-3 2 0,-3-2 0,-1 0 0,0 4 0,0 4 0,0 5 0,-1 2 0,-3 6 0,-3-4 0,-2 1 0,0-6 0,1-5 0,0-1 0,0-5 0,-1 3 0,-2 0 0,-4 3 0,0 0 0,-1 2 0,-2 0 0,1-1 0,-4 6 0,0-4 0,-5 4 0,2-6 0,-4-3 0,1-7 0,-3-2 0,0-4 0,-2-3 0,-3-1 0,-3 1 0,-10-1 0,-6-1 0,-4-1 0,4-1 0,2-1 0,9 0 0,0 0 0,0-1 0,3-1 0,-3 0 0,6-3 0,5-2 0,9-4 0,3-3 0,6 0 0,-1-4 0,2 2 0,0-2 0,1 1 0,4 4 0,1 2 0,3 2 0,0 1 0,1-1 0,-2-2 0,-1-2 0,0-5 0,0 1 0,1 0 0,1 2 0,1 5 0,1 3 0,-5-8 0,-2 2 0,0-2 0,1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18.770"/>
    </inkml:context>
    <inkml:brush xml:id="br0">
      <inkml:brushProperty name="width" value="0.2" units="cm"/>
      <inkml:brushProperty name="height" value="0.2" units="cm"/>
      <inkml:brushProperty name="color" value="#004F8B"/>
      <inkml:brushProperty name="transparency" value="71"/>
    </inkml:brush>
  </inkml:definitions>
  <inkml:trace contextRef="#ctx0" brushRef="#br0">753 0 24575,'-36'0'0,"-7"0"0,-2 0 0,-10 0 0,4 1 0,-3 0 0,6 3 0,-3 0 0,6 1 0,-1 1 0,7 2 0,3 3 0,2 5 0,4 6 0,4 1 0,-2 14 0,7 2 0,-2 18 0,9 14 0,9 5 0,17 19 0,13-5 0,4-10 0,10-10 0,-6-28 0,5-9 0,11-12 0,12-13 0,10-5 0,-2-12 0,-11-5 0,-7-14 0,-11 0 0,-3-4 0,-9 2 0,-11 0 0,-5-4 0,-6-7 0,-5-10 0,-13-12 0,-13-3 0,-27-19 0,15 48 0,-2 2 0,0 1 0,-2 4 0,-34-8 0,7 24 0,16 15 0,-1 9 0,11 12 0,10 12 0,9 11 0,10 7 0,10 20 0,19 6 0,8 3 0,23 1 0,14-20 0,20-12 0,9-20 0,-37-24 0,1-5 0,40-10 0,-9-13 0,-26-7 0,-23-8 0,-15-5 0,-8-3 0,-6-12 0,-13-8 0,-10-9 0,-7 5 0,-5 9 0,2 26 0,-1 13 0,-4 12 0,-10 16 0,-13 13 0,1 14 0,-11 24 0,7 16 0,30-28 0,2 1 0,-15 43 0,20 2 0,20-25 0,13-16 0,18-20 0,17-23 0,30-15 0,13-15 0,-28 2 0,1-5 0,-7-1 0,-1-2 0,2-3 0,-4-2 0,16-21 0,-28-4 0,-32 4 0,-14-3 0,-22-11 0,-10 11 0,-12 4 0,4 19 0,-6 16 0,5 16 0,-5 14 0,11 10 0,-7 20 0,11 12 0,-2 10 0,10 17 0,11 4 0,9 8 0,11-16 0,8-14 0,2-31 0,-4-14 0,0-17 0,3-12 0,5-9 0,6-12 0,-2-11 0,-4-9 0,-7-13 0,-11-2 0,-16-14 0,-20 9 0,-13 5 0,-13 20 0,3 27 0,-7 27 0,8 19 0,-6 30 0,17 13 0,9 15 0,21 0 0,24 3 0,20-8 0,13-14 0,15-18 0,0-33 0,8-20 0,-10-14 0,0-17 0,-14-5 0,-7-8 0,-10 3 0,-12-2 0,-12 0 0,-10 1 0,-13-3 0,1 19 0,-2 9 0,3 16 0,-8 18 0,-5 14 0,-2 14 0,2 18 0,12 5 0,5 0 0,11-15 0,3-20 0,5-19 0,9-45 0,0-6 0,12-31 0,6-2 0,10 2 0,10 1 0,-1 17 0,-2 20 0,-16 20 0,-5 12 0,-5 12 0,12 16 0,13 16 0,9 7 0,6 16 0,-13-2 0,-12 10 0,-16-9 0,-21 1 0,-18-12 0,-28-6 0,-27-16 0,20-21 0,-5-7 0,-5-4 0,-2-5 0,-1-3 0,0-3 0,-1-6 0,4-4 0,17 3 0,5-2 0,-28-30 0,38 8 0,25-11 0,26-5 0,16-1 0,0 24 0,9 2 0,10 5 0,5 4-377,14-3 1,5 4 376,5 3 0,-1 4 0,-13 6 0,-3 3 0,-9 3 0,-6 2 0,3 3 0,-22 5 0,-16 12 0,-7 14 0,2 11 753,-4 27-753,-6 7 0,-7 15 0,-15-6 0,-3-17 0,-13-17 0,0-26 0,-1-13 0,-11-19 0,-5-20 0,-9-11 0,25 9 0,-1-3 0,-26-27 0,6-5 0,27 10 0,25 14 0,17 1 0,13 10 0,25 0 0,22 9 0,25 8 0,-6 12 0,-6 13 0,-23 14 0,-14 12 0,-12 7 0,-13 19 0,-12 7 0,-6 7 0,-12 13 0,-13-12 0,-16-3 0,-9-24 0,-29-23 0,28-24 0,-2-6 0,-4-3 0,1-3 0,2 0 0,2-3 0,-28-19 0,33 2 0,14-9 0,21-11 0,19-11 0,26-20 0,21-1 0,-9 32 0,8 1-310,7 2 1,4 4 309,1 3 0,2 3 0,2 3 0,-3 6 0,29 4 0,-24 14 0,-30 19 0,-17 17 0,-5 16 0,-1 23 619,-1 8-619,-4 16 0,-9-3 0,-11-6 0,-21-8 0,-12-25 0,-6-10 0,4-20 0,7-11 0,7-10 0,3-6 0,5-5 0,0-9 0,4-5 0,-2-3 0,2-3 0,4 10 0,5 4 0,4 9 0,3 4 0,1 3 0,12 5 0,-5 0 0,11 5 0,-7 1 0,3 4 0,0 5 0,1 2 0,-6 3 0,-4-2 0,-5 1 0,-3 1 0,-2-1 0,-6 3 0,-4-1 0,-7 0 0,-6 0 0,-3-1 0,-2-2 0,8-3 0,5-6 0,11-5 0,4-3 0,13 3 0,6 0 0,11 1 0,12 0 0,9-5 0,7 1 0,-4-4 0,-5-3 0,-18-3 0,-7-3 0,-10-1 0,-2-2 0,-1-1 0,1 0 0,2-3 0,-1 3 0,-2 1 0,-4 3 0,-4 1 0,1 4 0,-3-1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25.306"/>
    </inkml:context>
    <inkml:brush xml:id="br0">
      <inkml:brushProperty name="width" value="0.2" units="cm"/>
      <inkml:brushProperty name="height" value="0.2" units="cm"/>
      <inkml:brushProperty name="color" value="#004F8B"/>
      <inkml:brushProperty name="transparency" value="101"/>
    </inkml:brush>
  </inkml:definitions>
  <inkml:trace contextRef="#ctx0" brushRef="#br0">631 20 24575,'-16'-6'0,"-1"0"0,6 4 0,-1 1 0,-2 1 0,1 1 0,-5 6 0,1 7 0,-2 12 0,4 10 0,4 7 0,5-3 0,9 1 0,8-5 0,7-5 0,9-2 0,9-9 0,11-5 0,6-5 0,20-5 0,-2-3 0,-4-5 0,-11-3 0,-29-4 0,-8-4 0,-11-2 0,-5-6 0,-2-3 0,-5-5 0,-5 2 0,-15-7 0,-14 4 0,-7 0 0,-15 3 0,-1 12 0,-14 4 0,11 6 0,4 10 0,24 4 0,11 6 0,11 6 0,8 11 0,5 7 0,6 5 0,7 5 0,9-1 0,11 3 0,4-9 0,10-5 0,-6-16 0,6-6 0,-9-8 0,4-8 0,0-6 0,6-10 0,5-11 0,-11-8 0,-10-10 0,-16 0 0,-14-11 0,-12 3 0,-8 2 0,-11 0 0,0 23 0,5 7 0,10 16 0,3 7 0,-11 9 0,-12 9 0,-13 13 0,-12 20 0,-1 21 0,32-31 0,2 4 0,1 13 0,5 5 0,8-1 0,6 3 0,3 5 0,7-1 0,5-8 0,6-4 0,6-5 0,6-5 0,42 21 0,13-23 0,3-23 0,-3-28 0,-18-20 0,-10-15 0,-13-23 0,-13-9 0,-9-19 0,-14-1 0,-7 38 0,-4 0 0,-5 2 0,-3 2 0,-2 0 0,-4 1 0,-10 1 0,-6 3 0,-9 9 0,-5 5 0,-14 3 0,-4 5-408,-5 6 0,-3 7 408,-10 8 0,1 6 0,12 4 0,3 4 0,4 3 0,6 4 0,-13 14 0,33 5 0,30-2 0,11 3 0,12 14 816,15 4-816,13 6 0,4-5 0,11-7 0,-1-15 0,3-10 0,-3-15 0,5-16 0,-6-13 0,1-13-3277,-4-19 0,-14-12 3047,-4-9 230,-12 10 0,-10 12 0,-6 27 0,-6 23 0,-5 20 3276,-5 24 0,-3 20-3044,4 3-232,7 14 0,14-15 0,9-5 0,13-14 0,-3-25 0,-1-12 0,-4-20 0,5-21 0,10-23 0,3-23 0,-7-5 0,-9-6 0,-16 21 0,-5 17 0,-5 27 0,-8 37 0,1 12 0,-12 30 0,-8 9 0,-6 8 0,-8 6 0,8-15 0,6-12 0,14-24 0,6-29 0,2-30 0,1-17 0,-2-28 0,9 0 0,9-1 0,17 5 0,9 24 0,8 15 0,-2 24 0,3 26 0,2 20 0,2 21 0,-5 8 0,-8 18-3277,-14 2 0,-12-1 3047,-17 5 230,-17-23 0,-13-12 0,-6-24 0,-10-28 0,-18-31 0,22 1 0,-3-4 0,-3-6 0,-2-3 1638,-14-11 0,1-2-306,10 4 1,3-1-1333,4 4 0,5 0 0,11 5 0,7 2 0,5-8 0,17 13 0,14 19 0,25 13 0,33 14 843,14 8-843,-32-4 0,-2 2 0,18 15 0,-22 3 0,-24-3 0,-12 7 0,-10 2 0,-8 6 0,-10-5 0,-12-6 0,-9-14 0,-3-9 0,-7-19 0,-2-20 0,-8-22 0,6-10 0,1-16 0,23 5 0,11-2 0,22 16 0,21 13 0,23 19 0,26 14 0,-17 11 0,3 4 0,-1 4 0,0 4 0,5 3 0,-3 3 0,18 15 0,-23 4 0,-31-9 0,-12-1 0,-11-4 0,-7-6 0,-5-5 0,-5-7 0,-14-4 0,-26-14 0,11-1 0,-5-3 0,0 0 0,-3-2 0,-7-3 0,0 0 0,11 2 0,3 2 0,-25-10 0,24 8 0,31 11 0,17 15 0,10 18 0,3 21 0,7 16 0,-1 3 0,2 10 0,-1-5 0,0 2 0,9-1 0,1-18 0,8-11 0,-1-22 0,5-17 0,1-15 0,0-9 0,-1-6 0,-9-1 0,-7 3 0,-9 5 0,-7 5 0,-6 4 0,-2-3 0,-2 1 0,-6-7 0,-2 4 0,0 0 0,1 6 0,0 5 0,-10 5 0,-2 6 0,-7 11 0,5 7 0,3 7 0,7-3 0,6-1 0,5-8 0,4-5 0,0-7 0,-1-5 0,16-11 0,-2-4 0,11-8 0,-7-7 0,-9-4 0,-8-13 0,-10-1 0,-18-11 0,-11 7 0,-8 4 0,0 16 0,0 15 0,2 9 0,6 8 0,6 1 0,13 5 0,8 4 0,5 2 0,3 7 0,5 3 0,0 5 0,4-4 0,5 4 0,4-2 0,9 2 0,6-1 0,3-9 0,2-7 0,-7-8 0,0-5 0,-7-1 0,-3 1 0,-5 0 0,-3 2 0,2 2 0,3 1 0,3 3 0,0-1 0,3 4 0,-1 0 0,3 2 0,-1-3 0,-1-2 0,3 0 0,3-4 0,10-2 0,4-4 0,7-5 0,-9-5 0,-6-3 0,-15-1 0,-6-2 0,-6-1 0,0-2 0,-3-1 0,-2 3 0,-1 0 0,0 6 0,-2 1 0,1 3 0,-1-1 0,0-3 0,-2-1 0,1-3 0,-3-2 0,-2-3 0,-5-2 0,-6-3 0,0 3 0,-1 4 0,9 9 0,4 1 0,5-2 0,0-1 0,0-5 0,-1 1 0,2-2 0,-1 0 0,0 1 0,0-1 0,-1 2 0,-2-1 0,-1 4 0,-3-3 0,0 3 0,-2-2 0,2 3 0,0 0 0,-1-1 0,-5-1 0,-4-2 0,-1 1 0,-1 1 0,4 5 0,0 1 0,-2 2 0,-3 0 0,-7-2 0,3 2 0,-1 0 0,8 3 0,7 1 0,3 0 0,2 2 0,-5-1 0,0 1 0,-2 1 0,2 2 0,-4 4 0,-1 2 0,-13 8 0,-1 3 0,-7 4 0,7-2 0,5 1 0,10-5 0,3 1 0,4-1 0,1-2 0,2 0 0,0-2 0,3 2 0,1 0 0,2 1 0,2 3 0,1-2 0,2 3 0,0-1 0,5 4 0,4 3 0,6 4 0,-1-3 0,0 0 0,-1-5 0,-2-1 0,4-1 0,-6-5 0,-1-1 0,-7-4 0,2 0 0,0 0 0,3 1 0,0 1 0,5 2 0,5 0 0,2 0 0,2-2 0,-6-4 0,-1 0 0,-1 0 0,1 1 0,3-2 0,4 1 0,-1-4 0,0-2 0,-10-2 0,-6-1 0,-2-1 0,-1 1 0,5-1 0,-3 1 0,0-1 0,-6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29.908"/>
    </inkml:context>
    <inkml:brush xml:id="br0">
      <inkml:brushProperty name="width" value="0.2" units="cm"/>
      <inkml:brushProperty name="height" value="0.2" units="cm"/>
      <inkml:brushProperty name="color" value="#004F8B"/>
      <inkml:brushProperty name="transparency" value="89"/>
    </inkml:brush>
  </inkml:definitions>
  <inkml:trace contextRef="#ctx0" brushRef="#br0">329 1 24575,'-26'-1'0,"-7"2"0,1 4 0,-7 5 0,2 3 0,-1 7 0,5 3 0,-1 5 0,10 0 0,5 3 0,10 3 0,4 2 0,9 15 0,8 1 0,12 7 0,5-9 0,11-7 0,1-14 0,3-10 0,-9-9 0,-5-9 0,-7-9 0,-3-4 0,2-10 0,-4-2 0,2-8 0,-6 0 0,0-4 0,-7 1 0,-3 1 0,-6 2 0,-6 3 0,-8 3 0,-8 6 0,-16 4 0,-19 8 0,-5 3 0,3 3 0,18 6 0,20 2 0,10 4 0,4 2 0,7 9 0,1 12 0,8 7 0,12 21 0,15 3 0,19 9 0,9-11 0,21-8 0,3-20 0,-1-9 0,-11-18 0,-19-14 0,-16-13 0,-12-10 0,-12-16 0,-9-9 0,-8-3 0,-9-10 0,-14 11 0,-15-3 0,-10 18 0,-18 9 0,-2 23 0,-5 11 0,14 13 0,4 15 0,12 7 0,3 2 0,11 7 0,13-5 0,9 3 0,9-8 0,9 0 0,8-9 0,6-5 0,2-8 0,8-8 0,7-11 0,9-5 0,5-12 0,-6-9 0,-11-11 0,-12-4 0,-15-19 0,-17 1 0,-18-9 0,-10 15 0,-20 12 0,-1 26 0,2 13 0,0 21 0,14 11 0,-7 60-3277,29-20 0,5 32 3047,34-29 230,14-8 0,12 4 0,6-18 0,1-13 0,-14-20 3276,-8-12 0,-10-13-3044,1-18-232,1-21 0,-1-12 0,-7-22 0,-14 6 0,-9 4 0,-6 24 0,-2 22 0,7 20 0,4 7 0,8 20 0,1-1 0,7 21 0,-1 1 0,2 13 0,-2 5 0,-1 20 0,-6 5 0,1 14 0,-4-16 0,2-14 0,-2-30 0,0-17 0,-3-57 0,0-1 0,-1-53 0,5 8 0,6-13 0,3 12 0,7 7 0,1 28 0,0 14 0,1 22 0,-2 14 0,4 13 0,-4 6 0,2 13 0,-7 4 0,-4 3 0,-4 8 0,-12-1 0,-11 7 0,-11-8 0,-15-5 0,0-17 0,-5-10 0,11-12 0,-5-16 0,7-12 0,0-8 0,3-18 0,12-6 0,9-13 0,15 6 0,23-1 0,23 12 0,16 13 0,-9 17 0,-12 19 0,-21 16 0,-5 11 0,10 17 0,2 16 0,1 14 0,-9 0 0,-10 11 0,-14-5 0,-13 7 0,-10-13 0,-14-2 0,-7-24 0,-3-9 0,-8-19 0,-2-18 0,-9-16 0,5-8 0,0-18 0,14-4 0,8-8 0,10-15 0,20 7 0,20-6 0,16 15 0,29 6 0,27 16 0,-26 22 0,2 2 0,-4 4 0,-1 4 0,43 8 0,-43 9 0,-22 9 0,-17 16 0,-8 15 0,-4 24 0,-7 6 0,-9 16 0,-12-10 0,-9-4 0,0-24 0,0-24 0,1-23 0,4-14 0,-10-18 0,-1-12 0,-9-18 0,10-5 0,7-13 0,19 0 0,13-11 0,15 9 0,24-4 0,20 17 0,12 11 0,8 18 0,-20 22 0,-3 15 0,-15 12 0,4 16 0,-2 13 0,-5 6 0,-7 14 0,-16-4 0,-15-1 0,-11-11 0,-15-10 0,-9-13 0,-7-6 0,-5-13 0,-7-10 0,-5-14 0,4-6 0,3-10 0,21-9 0,8-10 0,12-10 0,17-18 0,19-3 0,26-10 0,18 14 0,-24 40 0,1 5 0,20-4 0,-17 14 0,-31 16 0,-16 15 0,-5 9 0,-1 11 0,-5 8 0,-1 0 0,-1-2 0,0-10 0,3-12 0,4-11 0,4-5 0,11 9 0,-6-8 0,7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33.506"/>
    </inkml:context>
    <inkml:brush xml:id="br0">
      <inkml:brushProperty name="width" value="0.2" units="cm"/>
      <inkml:brushProperty name="height" value="0.2" units="cm"/>
      <inkml:brushProperty name="color" value="#004F8B"/>
      <inkml:brushProperty name="transparency" value="94"/>
    </inkml:brush>
  </inkml:definitions>
  <inkml:trace contextRef="#ctx0" brushRef="#br0">618 57 24575,'-20'-13'0,"-1"5"0,8 20 0,-1 4 0,-8 18 0,3 10 0,-1 20 0,5 4 0,6 11 0,11-19 0,4-14 0,8-33 0,-1-19 0,5-22 0,-3 0 0,-3-4 0,-7 6 0,-9-7 0,-12-3 0,-9-5 0,-15-4 0,-5 12 0,1 7 0,8 14 0,9 9 0,6 13 0,1 9 0,1 8 0,2 12 0,8 2 0,4 4 0,12 3 0,4-10 0,9-6 0,-2-13 0,8-11 0,10-13 0,8-8 0,0-9 0,-4-9 0,-13-3 0,-7-3 0,-9-7 0,-7 1 0,-8-4 0,-3 8 0,-10 6 0,-5 11 0,-3 9 0,0 8 0,-6 15 0,-4 11 0,-3 12 0,-7 19 0,12 8 0,6 11 0,13-6 0,16-4 0,10-17 0,12-7 0,6-17 0,21-16 0,9-18 0,3-10 0,10-17 0,-15-6 0,-3-6 0,-18 2 0,-18 3 0,-17 2 0,-10 3 0,-15-3 0,-17 5 0,-22 2 0,-6 9 0,-20 15 0,2 14 0,-6 15 0,14 14 0,11 16 0,27 13 0,11 1 0,17 10 0,16-4 0,16 2 0,12-11 0,17-13 0,9-17 0,13-16 0,-3-12 0,7-16 0,-7-14 0,-12-2 0,-1-15 0,-22 3 0,-4-11 0,-12 5 0,-7-8 0,-10 11 0,-5 3 0,-8 11 0,-1 16 0,-4 10 0,-1 14 0,-13 15 0,-9 18 0,-12 20 0,6 7 0,2 16 0,13-4 0,10-1 0,12-6 0,16-22 0,12-14 0,8-17 0,16-17 0,8-12 0,10-13 0,4-6 0,6-15 0,-8-3 0,-6-4 0,-18-4 0,-22 6 0,-11-1 0,-13 12 0,-4 10 0,-3 18 0,-7 10 0,-25 16 0,-18 14 0,19-4 0,0 3 0,2 0 0,3 4 0,-1 7 0,4 2 0,-15 34 0,21 2 0,22-17 0,21-14 0,9-20 0,9-10 0,11-11 0,11-11 0,21-4 0,5-6 0,12-3 0,-28-2 0,-12-5 0,-30 3 0,-15-9 0,-14-1 0,-10-6 0,-23-9 0,-25-6 0,23 24 0,-3 3 0,1 3 0,0 3 0,-3 3 0,0 5 0,-30 8 0,11 18 0,20 15 0,19 20 0,21 13 0,11 4 0,15 15 0,10-9 0,10 6 0,2-15 0,-1-14 0,-13-22 0,-9-11 0,-3-19 0,-3-9 0,9-16 0,-2-4 0,3-17 0,-5-4 0,-4-15 0,-5-1 0,-12-5 0,-5 13 0,-7 14 0,-2 21 0,-3 23 0,-4 24 0,-1 11 0,-1 30 0,11 5 0,8 13 0,5-8 0,11 1 0,3-13 0,4-7 0,3-16 0,-7-19 0,-1-7 0,0-14 0,4-6 0,12-13 0,4-4 0,5-8 0,-4-3 0,-10-2 0,-8-4 0,-14-2 0,-11 5 0,-11 6 0,3 18 0,-10 16 0,-2 22 0,-6 12 0,-6 19 0,15 8 0,9 6 0,19-6 0,13-3 0,13-17 0,12-5 0,5-17 0,11-11 0,-2-15 0,0-5 0,4-12 0,-6-1 0,-7-5 0,-11 2 0,-15-1 0,-11 5 0,-3 2 0,-5 7 0,0 8 0,0 7 0,-8 13 0,1 6 0,-11 22 0,0 12 0,3 4 0,3 13 0,14-18 0,8-6 0,4-18 0,5-15 0,0-7 0,2-4 0,-2-2 0,0-2 0,-5-2 0,-2 0 0,-3 2 0,-1 2 0,-3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39.649"/>
    </inkml:context>
    <inkml:brush xml:id="br0">
      <inkml:brushProperty name="width" value="0.2" units="cm"/>
      <inkml:brushProperty name="height" value="0.2" units="cm"/>
      <inkml:brushProperty name="color" value="#004F8B"/>
      <inkml:brushProperty name="transparency" value="84"/>
    </inkml:brush>
  </inkml:definitions>
  <inkml:trace contextRef="#ctx0" brushRef="#br0">941 315 24575,'-29'-6'0,"5"1"0,9 3 0,0 1 0,-3 3 0,-10 4 0,-5 8 0,-13 11 0,0 13 0,-1 5 0,3 12 0,12-1 0,8 1 0,12-8 0,8-11 0,9-13 0,0-10 0,6-6 0,7-6 0,12-3 0,9-1 0,13-7 0,-3-3 0,-5-8 0,-12-2 0,-13-11 0,-10-5 0,-9-6 0,-12-9 0,-19-1 0,-21-2 0,-3 12 0,-6 15 0,19 19 0,2 13 0,12 9 0,1 15 0,6 12 0,7 6 0,5 22 0,8 7 0,13 17 0,11-2 0,20-5 0,11-21 0,20-21 0,-1-25 0,23-33 0,-47 1 0,-1-5 0,1-5 0,-1-4 0,8-9 0,-2-4 0,-10-1 0,-3-3 0,2-9 0,-4-1 0,-12 7 0,-6-2 0,-8-1 0,-8 2 0,-17-26 0,-14 16 0,-1 29 0,-1 24 0,-3 23 0,-3 12 0,-16 23 0,-2 12 0,-4 15 0,6-2 0,3 8 0,16-6 0,9-5 0,12-5 0,8-25 0,4-14 0,0-16 0,9-25 0,0-12 0,7-17 0,1-19 0,-8-7 0,-6 1 0,-15 0 0,-15 24 0,-11 9 0,1 18 0,-9 16 0,-2 15 0,-15 17 0,-5 9 0,-1 14 0,7 1 0,21-5 0,14-4 0,18-20 0,7-10 0,3-13 0,10-17 0,11-12 0,16-19 0,25-20 0,1-10 0,0 1 0,-22 15 0,-21 23 0,-14 19 0,-3 11 0,2 16 0,2 8 0,0 7 0,-3 10 0,-9 2 0,-13 12 0,-7-6 0,-18-3 0,-2-19 0,-10-16 0,2-18 0,-8-23 0,4-15 0,3-9 0,12-11 0,17 6 0,17-1 0,15 16 0,17 11 0,25 19 0,20 12 0,8 7 0,4 11 0,-12 1 0,-12 2 0,-5 3 0,-21-2 0,-7 3 0,-15 0 0,-7 5 0,-10 0 0,-3 5 0,-15 8 0,-12 5 0,-14 9 0,-5-5 0,-5-8 0,8-23 0,0-15 0,12-20 0,1-20 0,12-10 0,6-2 0,12-1 0,14 16 0,12 3 0,18 13 0,28 7 0,22 8 0,-32 6 0,1 0 0,-4 2 0,-1 1 0,3 1 0,-2 2 0,23 5 0,-16 5 0,-27-4 0,-20 3 0,-10 5 0,-5 2 0,-5 11 0,-8-1 0,-11 2 0,-6-7 0,-15-8 0,-17-12 0,-1-9 0,-22-16 0,15-14 0,3-14 0,22-5 0,18-4 0,26 5 0,15 11 0,25 11 0,29 19 0,28 14 0,1 10 0,1 14 0,-31 7 0,-6 11 0,-18-2 0,-4 13 0,-15-5 0,-9 3 0,-12-1 0,-15-5 0,-18-3 0,-8-8 0,-38-9 0,23-22 0,-5-7-537,-18-7 0,-5-5 537,-6-4 0,-1-5 0,24 0 0,-2-3 0,4-1 0,-14-7 0,5-1 0,7-1 0,8-1 0,-10-28 0,47 6 0,34-3 0,19 8 0,34 11 0,16 19 1074,11 15-1074,-38 12 0,-1 4 0,41 18 0,-46-7 0,-2 2 0,23 18 0,-9 10 0,-21-6 0,-3 6 0,-12-6 0,-9 0 0,-7-5 0,-5-4 0,-6-3 0,-5-12 0,-1-6 0,2-7 0,4-7 0,23-15 0,5 7 0,31-8 0,-11 13 0,-1 4 0,-22-1 0,-13 3 0,-7 6 0,-1 6 0,-1 9 0,-6 6 0,-5-4 0,-3-4 0,-4-11 0,-3-12 0,-5-12 0,0-9 0,-4-19 0,13-10 0,6-8 0,13 6 0,8 5 0,6 16 0,-2 8 0,-3 11 0,-7 6 0,-8-1 0,-6-3 0,-4-2 0,-9-2 0,-4 1 0,-7-1 0,-9-3 0,2 5 0,2 0 0,12 6 0,10 4 0,9 2 0,0-1 0,-1 2 0,-3-2 0,-5 2 0,-6-1 0,2 1 0,-2 0 0,4 1 0,1 0 0,3 1 0,2 0 0,0 0 0,0 2 0,-5 1 0,3 2 0,-3 3 0,6 1 0,1 2 0,2 2 0,0 4 0,-2 2 0,1 3 0,-3 3 0,5-1 0,2 0 0,4-4 0,1-1 0,2-3 0,1 3 0,1-3 0,4 2 0,2-1 0,2-2 0,4 0 0,0-3 0,4 1 0,-3-4 0,0 2 0,0-1 0,-1 0 0,3 1 0,-2-2 0,3 1 0,-1-1 0,2 1 0,-2 1 0,3 0 0,-4-1 0,3 0 0,-2-2 0,0 0 0,5 1 0,2-3 0,5 3 0,2-2 0,6 0 0,-1-1 0,6 0 0,-4-2 0,1 0 0,-5-3 0,-4 0 0,3-1 0,-2 0 0,8 0 0,-3 0 0,8 0 0,-3 0 0,8 0 0,-4 0 0,4-1 0,-11-1 0,-5-3 0,-9-1 0,-6-6 0,-1-3 0,0-3 0,3-3 0,0-2 0,-2-3 0,-3-6 0,-5-6 0,-4-7 0,-3 2 0,-3 0 0,-3 9 0,-1 1 0,-2 9 0,-2 2 0,-1 4 0,-1 2 0,-1-1 0,1 1 0,-5-5 0,-1-2 0,-4-7 0,0 0 0,-1-2 0,1 4 0,-2 3 0,1 2 0,-1 3 0,-6-1 0,4 2 0,1 0 0,5 2 0,2 1 0,0 1 0,-1 0 0,-9-4 0,-2 3 0,-5-3 0,4 5 0,2-1 0,6 3 0,-1 1 0,-7 1 0,-3 0 0,-9 0 0,5 3 0,0 2 0,9 2 0,-2 1 0,5 0 0,-7 0 0,0 0 0,-7 0 0,2 1 0,-2 3 0,7 1 0,3 2 0,2 0 0,3-1 0,-6 4 0,8 0 0,-4 4 0,9 3 0,1 2 0,6 0 0,3 2 0,3-2 0,1 0 0,0 4 0,0 4 0,0 5 0,1 2 0,3 6 0,3-4 0,2 1 0,1-6 0,-3-5 0,1-1 0,0-5 0,1 3 0,2 0 0,4 3 0,0 0 0,1 2 0,2 0 0,-1-1 0,4 6 0,0-4 0,5 4 0,-2-6 0,4-3 0,-1-7 0,3-2 0,0-4 0,2-3 0,3-1 0,3 1 0,10-1 0,6-1 0,4-1 0,-4-1 0,-2-1 0,-9 0 0,0 0 0,0-1 0,-3-1 0,3 0 0,-6-3 0,-5-2 0,-9-4 0,-3-3 0,-6 0 0,1-4 0,-2 2 0,0-2 0,-1 1 0,-4 4 0,-1 2 0,-3 2 0,0 1 0,-1-1 0,3-2 0,-1-2 0,1-5 0,0 1 0,-1 0 0,-1 2 0,-1 5 0,-1 3 0,5-8 0,2 2 0,0-2 0,-1 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49:57.346"/>
    </inkml:context>
    <inkml:brush xml:id="br0">
      <inkml:brushProperty name="width" value="0.2" units="cm"/>
      <inkml:brushProperty name="height" value="0.2" units="cm"/>
      <inkml:brushProperty name="color" value="#004F8B"/>
    </inkml:brush>
  </inkml:definitions>
  <inkml:trace contextRef="#ctx0" brushRef="#br0">414 1 24575,'26'-1'0,"7"2"0,-1 4 0,7 5 0,-2 3 0,1 7 0,-5 3 0,1 5 0,-10 0 0,-5 3 0,-10 3 0,-4 2 0,-9 15 0,-8 1 0,-12 7 0,-5-9 0,-11-7 0,-1-14 0,-3-10 0,9-9 0,5-9 0,7-9 0,3-4 0,-2-10 0,4-2 0,-2-8 0,6 0 0,0-4 0,7 1 0,3 1 0,6 2 0,6 3 0,8 3 0,8 6 0,16 4 0,19 8 0,5 3 0,-3 3 0,-18 6 0,-20 2 0,-10 4 0,-4 2 0,-7 9 0,-1 12 0,-8 7 0,-12 21 0,-15 3 0,-19 9 0,-9-11 0,-21-8 0,-3-20 0,1-9 0,11-18 0,19-14 0,16-13 0,12-10 0,12-16 0,9-9 0,8-3 0,9-10 0,14 11 0,15-3 0,10 18 0,18 9 0,2 23 0,5 11 0,-14 13 0,-4 15 0,-12 7 0,-3 2 0,-11 7 0,-13-5 0,-9 3 0,-9-8 0,-9 0 0,-8-9 0,-6-5 0,-2-8 0,-8-8 0,-7-11 0,-9-5 0,-5-12 0,6-9 0,11-11 0,12-4 0,15-19 0,17 1 0,18-9 0,10 15 0,20 12 0,1 26 0,-2 13 0,0 21 0,-14 11 0,7 60-3277,-29-20 0,-5 32 3047,-34-29 230,-14-8 0,-12 4 0,-6-18 0,-1-13 0,14-20 3276,8-12 0,10-13-3044,-1-18-232,-1-21 0,1-12 0,7-22 0,14 6 0,9 4 0,6 24 0,2 22 0,-7 20 0,-4 7 0,-8 20 0,-1-1 0,-7 21 0,1 1 0,-2 13 0,2 5 0,1 20 0,6 5 0,-1 14 0,4-16 0,-2-14 0,2-30 0,0-17 0,3-57 0,0-1 0,1-53 0,-5 8 0,-6-13 0,-3 12 0,-7 7 0,-1 28 0,0 14 0,-1 22 0,2 14 0,-4 13 0,4 6 0,-2 13 0,7 4 0,4 3 0,4 8 0,12-1 0,11 7 0,11-8 0,15-5 0,0-17 0,5-10 0,-11-12 0,5-16 0,-7-12 0,0-8 0,-3-18 0,-12-6 0,-9-13 0,-15 6 0,-23-1 0,-23 12 0,-16 13 0,9 17 0,12 19 0,21 16 0,5 11 0,-10 17 0,-2 16 0,-1 14 0,9 0 0,10 11 0,14-5 0,13 7 0,10-13 0,14-2 0,7-24 0,3-9 0,8-19 0,2-18 0,9-16 0,-5-8 0,0-18 0,-14-4 0,-8-8 0,-10-15 0,-20 7 0,-20-6 0,-16 15 0,-29 6 0,-27 16 0,26 22 0,-2 2 0,4 4 0,1 4 0,-43 8 0,43 9 0,22 9 0,17 16 0,8 15 0,4 24 0,7 6 0,9 16 0,12-10 0,9-4 0,0-24 0,0-24 0,-1-23 0,-4-14 0,10-18 0,1-12 0,9-18 0,-10-5 0,-7-13 0,-19 0 0,-13-11 0,-15 9 0,-24-4 0,-20 17 0,-12 11 0,-8 18 0,20 22 0,3 15 0,15 12 0,-4 16 0,2 13 0,5 6 0,7 14 0,16-4 0,15-1 0,11-11 0,15-10 0,9-13 0,7-6 0,5-13 0,7-10 0,5-14 0,-4-6 0,-3-10 0,-21-9 0,-8-10 0,-12-10 0,-17-18 0,-19-3 0,-26-10 0,-18 14 0,24 40 0,-1 5 0,-20-4 0,17 14 0,31 16 0,16 15 0,5 9 0,1 11 0,5 8 0,1 0 0,1-2 0,0-10 0,-3-12 0,-4-11 0,-4-5 0,-11 9 0,6-8 0,-7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50:12.826"/>
    </inkml:context>
    <inkml:brush xml:id="br0">
      <inkml:brushProperty name="width" value="0.2" units="cm"/>
      <inkml:brushProperty name="height" value="0.2" units="cm"/>
      <inkml:brushProperty name="color" value="#004F8B"/>
    </inkml:brush>
  </inkml:definitions>
  <inkml:trace contextRef="#ctx0" brushRef="#br0">544 4 24575,'22'-2'0,"-2"0"0,-6 2 0,1 1 0,3 1 0,2 1 0,9 6 0,0 1 0,3 5 0,-4 1 0,-2 4 0,-2 1 0,2 6 0,-3 0 0,1 6 0,-5 5 0,-5 2 0,-4 13 0,-8-4 0,-7 8 0,-1-8 0,-9 6 0,-5-5 0,-4-2 0,-13 4 0,-3-10 0,-9 1 0,0-11 0,-16-4 0,-2-9 0,-14-3 0,15-8 0,5-4 0,18-9 0,8-2 0,5-6 0,10-1 0,5-2 0,7-1 0,4-5 0,2-6 0,0-11 0,1-2 0,0-12 0,7-7 0,2-4 0,18-14 0,15 7 0,-6 31 0,3 2 0,35-21 0,0 15 0,-31 24 0,-22 12 0,-10 10 0,0 7 0,5 10 0,2 13 0,-3 5 0,-6 11 0,-4-2 0,-7-3 0,-6-2 0,-4-10 0,-11 0 0,-5-5 0,-10-4 0,-1-4 0,-6-6 0,7-3 0,-3-6 0,13-2 0,3-4 0,12-4 0,7-6 0,3-10 0,2-8 0,2-14 0,1-11 0,6-6 0,4 0 0,16 1 0,12 12 0,11 8 0,12 13 0,-16 16 0,4 11 0,-19 9 0,4 8 0,-3 6 0,-3 2 0,-6 12 0,-8 4 0,-6 7 0,-4-1 0,-4 6 0,-7-3 0,-6 3 0,-11-8 0,-7-8 0,-2-16 0,1-7 0,-6-8 0,-4-6 0,-10-6 0,2-3 0,-2-6 0,18 0 0,2-6 0,15 1 0,9-7 0,11-4 0,8-5 0,10-4 0,7 3 0,7 3 0,3 8 0,4 7 0,-1 9 0,1 3 0,-3 7 0,2 8 0,-3 11 0,-3 7 0,-1 13 0,-12 3 0,-6 10 0,-9 2 0,-14 17 0,-18 0 0,-19 9 0,-13-13 0,-14-14 0,1-23 0,0-16 0,-7-20 0,7-19 0,-8-15 0,13-9 0,3-19 0,16-5 0,7-15 0,17 6 0,11-1 0,10 20 0,6 11 0,9 18 0,2 15 0,4 9 0,3 5 0,5 8 0,10 4 0,9 9 0,0 4 0,4 10 0,-6-1 0,-7 4 0,-9 1 0,-14-2 0,-7-2 0,-8 3 0,-5-6 0,-5 1 0,-4-6 0,-6-3 0,-4-5 0,-1-3 0,5-3 0,1-7 0,2-6 0,0-5 0,-2-13 0,5-10 0,3-15 0,5-1 0,12-12 0,18 0 0,7 4 0,15 7 0,-3 21 0,5 11 0,-3 11 0,5 4 0,-4 9 0,1 1 0,-8 5 0,-4 3 0,-13 1 0,-5 2 0,-7 3 0,-6 4 0,-6 6 0,-11 4 0,-18 11 0,-17 5 0,-25 6 0,-5-7 0,31-27 0,-2-2 0,-44 12 0,3-12 0,8-9 0,27-12 0,16-8 0,17-5 0,12-7 0,5-9 0,2-3 0,2-9 0,0 2 0,4-2 0,-1 9 0,2 9 0,-4 23 0,-7 27 0,0 7 0,-8 29 0,4-5 0,-1 13 0,5-8 0,5-4 0,6-20 0,2-9 0,1-12 0,-2-9 0,-1-4 0,0-2 0,2 2 0,4 2 0,-1 4 0,5 3 0,-2-1 0,3 0 0,1-3 0,3-1 0,-2-2 0,3 0 0,-2-2 0,2-1 0,3-2 0,2 0 0,1-1 0,-4 0 0,-7 0 0,-6 1 0,-5-1 0,-17 7 0,-3-2 0,-15 5 0,5-5 0,-4-2 0,7-2 0,5-2 0,7-5 0,5 1 0,0-5 0,2 5 0,1 0 0,1 1 0,-2-3 0,1 1 0,0 0 0,0 2 0,1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2T09:50:22.613"/>
    </inkml:context>
    <inkml:brush xml:id="br0">
      <inkml:brushProperty name="width" value="0.2" units="cm"/>
      <inkml:brushProperty name="height" value="0.2" units="cm"/>
      <inkml:brushProperty name="color" value="#004F8B"/>
    </inkml:brush>
  </inkml:definitions>
  <inkml:trace contextRef="#ctx0" brushRef="#br0">279 0 24575,'36'0'0,"7"0"0,2 0 0,10 0 0,-4 1 0,3 0 0,-6 3 0,3 0 0,-6 1 0,1 1 0,-7 2 0,-3 3 0,-2 5 0,-4 6 0,-4 1 0,2 14 0,-7 2 0,2 18 0,-9 14 0,-9 5 0,-17 19 0,-13-5 0,-4-10 0,-10-10 0,6-28 0,-5-9 0,-11-12 0,-12-13 0,-10-5 0,2-12 0,11-5 0,7-14 0,11 0 0,3-4 0,9 2 0,11 0 0,5-4 0,6-7 0,5-10 0,13-12 0,13-3 0,27-19 0,-15 48 0,2 2 0,0 1 0,2 4 0,34-8 0,-7 24 0,-16 15 0,1 9 0,-11 12 0,-10 12 0,-9 11 0,-10 7 0,-10 20 0,-19 6 0,-8 3 0,-23 1 0,-14-20 0,-20-12 0,-9-20 0,37-24 0,-1-5 0,-40-10 0,9-13 0,26-7 0,23-8 0,15-5 0,8-3 0,6-12 0,13-8 0,10-9 0,7 5 0,5 9 0,-2 26 0,1 13 0,4 12 0,10 16 0,13 13 0,-1 14 0,11 24 0,-7 16 0,-30-28 0,-2 1 0,15 43 0,-20 2 0,-20-25 0,-13-16 0,-18-20 0,-17-23 0,-30-15 0,-13-15 0,28 2 0,-1-5 0,7-1 0,1-2 0,-2-3 0,4-2 0,-16-21 0,28-4 0,32 4 0,14-3 0,22-11 0,10 11 0,12 4 0,-4 19 0,6 16 0,-5 16 0,5 14 0,-11 10 0,7 20 0,-11 12 0,2 10 0,-10 17 0,-11 4 0,-9 8 0,-11-16 0,-8-14 0,-2-31 0,4-14 0,0-17 0,-3-12 0,-5-9 0,-6-12 0,2-11 0,4-9 0,7-13 0,11-2 0,16-14 0,20 9 0,13 5 0,13 20 0,-3 27 0,7 27 0,-8 19 0,6 30 0,-17 13 0,-9 15 0,-21 0 0,-24 3 0,-20-8 0,-13-14 0,-15-18 0,0-33 0,-8-20 0,10-14 0,0-17 0,14-5 0,7-8 0,10 3 0,12-2 0,12 0 0,10 1 0,13-3 0,-1 19 0,2 9 0,-3 16 0,8 18 0,5 14 0,2 14 0,-2 18 0,-12 5 0,-5 0 0,-11-15 0,-3-20 0,-5-19 0,-9-45 0,0-6 0,-12-31 0,-6-2 0,-10 2 0,-10 1 0,1 17 0,2 20 0,16 20 0,5 12 0,5 12 0,-12 16 0,-13 16 0,-9 7 0,-6 16 0,13-2 0,12 10 0,16-9 0,21 1 0,18-12 0,28-6 0,27-16 0,-20-21 0,5-7 0,5-4 0,2-5 0,1-3 0,0-3 0,1-6 0,-4-4 0,-17 3 0,-5-2 0,28-30 0,-38 8 0,-25-11 0,-26-5 0,-16-1 0,0 24 0,-9 2 0,-10 5 0,-5 4-377,-14-3 1,-5 4 376,-5 3 0,1 4 0,13 6 0,3 3 0,9 3 0,6 2 0,-3 3 0,22 5 0,16 12 0,7 14 0,-2 11 753,4 27-753,6 7 0,7 15 0,15-6 0,3-17 0,13-17 0,0-26 0,1-13 0,11-19 0,5-20 0,9-11 0,-25 9 0,1-3 0,26-27 0,-6-5 0,-27 10 0,-25 14 0,-17 1 0,-13 10 0,-25 0 0,-22 9 0,-25 8 0,6 12 0,6 13 0,23 14 0,14 12 0,12 7 0,13 19 0,12 7 0,6 7 0,12 13 0,13-12 0,16-3 0,9-24 0,29-23 0,-28-24 0,2-6 0,4-3 0,-1-3 0,-2 0 0,-2-3 0,28-19 0,-33 2 0,-14-9 0,-21-11 0,-19-11 0,-26-20 0,-21-1 0,9 32 0,-8 1-310,-7 2 1,-4 4 309,-1 3 0,-2 3 0,-2 3 0,3 6 0,-29 4 0,24 14 0,30 19 0,17 17 0,5 16 0,1 23 619,1 8-619,4 16 0,9-3 0,11-6 0,21-8 0,12-25 0,6-10 0,-4-20 0,-7-11 0,-7-10 0,-3-6 0,-5-5 0,0-9 0,-4-5 0,2-3 0,-1-3 0,-6 10 0,-4 4 0,-4 9 0,-3 4 0,-1 3 0,-12 5 0,5 0 0,-11 5 0,7 1 0,-3 4 0,0 5 0,-1 2 0,6 3 0,4-2 0,5 1 0,3 1 0,2-1 0,6 3 0,4-1 0,7 0 0,6 0 0,3-1 0,2-2 0,-8-3 0,-5-6 0,-11-5 0,-4-3 0,-13 3 0,-6 0 0,-11 1 0,-12 0 0,-9-5 0,-7 1 0,4-4 0,5-3 0,18-3 0,7-3 0,10-1 0,2-2 0,1-1 0,-1 0 0,-2-3 0,1 3 0,2 1 0,4 3 0,4 1 0,-1 4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6F122A6-D1B5-054C-9AD5-C2577ED767EE}" type="datetimeFigureOut">
              <a:rPr lang="de-DE" smtClean="0"/>
              <a:t>21.12.21</a:t>
            </a:fld>
            <a:endParaRPr lang="de-DE"/>
          </a:p>
        </p:txBody>
      </p:sp>
      <p:sp>
        <p:nvSpPr>
          <p:cNvPr id="4" name="Folienbildplatzhalt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AF992CA-178B-3840-BA41-F9073CA006C9}" type="slidenum">
              <a:rPr lang="de-DE" smtClean="0"/>
              <a:t>‹Nr.›</a:t>
            </a:fld>
            <a:endParaRPr lang="de-DE"/>
          </a:p>
        </p:txBody>
      </p:sp>
    </p:spTree>
    <p:extLst>
      <p:ext uri="{BB962C8B-B14F-4D97-AF65-F5344CB8AC3E}">
        <p14:creationId xmlns:p14="http://schemas.microsoft.com/office/powerpoint/2010/main" val="414491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F992CA-178B-3840-BA41-F9073CA006C9}" type="slidenum">
              <a:rPr lang="de-DE" smtClean="0"/>
              <a:t>1</a:t>
            </a:fld>
            <a:endParaRPr lang="de-DE" dirty="0"/>
          </a:p>
        </p:txBody>
      </p:sp>
    </p:spTree>
    <p:extLst>
      <p:ext uri="{BB962C8B-B14F-4D97-AF65-F5344CB8AC3E}">
        <p14:creationId xmlns:p14="http://schemas.microsoft.com/office/powerpoint/2010/main" val="410784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F992CA-178B-3840-BA41-F9073CA006C9}" type="slidenum">
              <a:rPr lang="de-DE" smtClean="0"/>
              <a:t>3</a:t>
            </a:fld>
            <a:endParaRPr lang="de-DE"/>
          </a:p>
        </p:txBody>
      </p:sp>
    </p:spTree>
    <p:extLst>
      <p:ext uri="{BB962C8B-B14F-4D97-AF65-F5344CB8AC3E}">
        <p14:creationId xmlns:p14="http://schemas.microsoft.com/office/powerpoint/2010/main" val="252268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F992CA-178B-3840-BA41-F9073CA006C9}" type="slidenum">
              <a:rPr lang="de-DE" smtClean="0"/>
              <a:t>6</a:t>
            </a:fld>
            <a:endParaRPr lang="de-DE"/>
          </a:p>
        </p:txBody>
      </p:sp>
    </p:spTree>
    <p:extLst>
      <p:ext uri="{BB962C8B-B14F-4D97-AF65-F5344CB8AC3E}">
        <p14:creationId xmlns:p14="http://schemas.microsoft.com/office/powerpoint/2010/main" val="106487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F992CA-178B-3840-BA41-F9073CA006C9}" type="slidenum">
              <a:rPr lang="de-DE" smtClean="0"/>
              <a:t>86</a:t>
            </a:fld>
            <a:endParaRPr lang="de-DE"/>
          </a:p>
        </p:txBody>
      </p:sp>
    </p:spTree>
    <p:extLst>
      <p:ext uri="{BB962C8B-B14F-4D97-AF65-F5344CB8AC3E}">
        <p14:creationId xmlns:p14="http://schemas.microsoft.com/office/powerpoint/2010/main" val="26941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rschule Vorderseite">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260D02E-E992-CB43-A3EF-6A8CAF6696EE}"/>
              </a:ext>
            </a:extLst>
          </p:cNvPr>
          <p:cNvSpPr/>
          <p:nvPr userDrawn="1"/>
        </p:nvSpPr>
        <p:spPr>
          <a:xfrm>
            <a:off x="27159" y="504000"/>
            <a:ext cx="9846000" cy="6351802"/>
          </a:xfrm>
          <a:prstGeom prst="roundRect">
            <a:avLst>
              <a:gd name="adj" fmla="val 32"/>
            </a:avLst>
          </a:prstGeom>
          <a:noFill/>
          <a:ln w="8255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Content Placeholder 3">
            <a:extLst>
              <a:ext uri="{FF2B5EF4-FFF2-40B4-BE49-F238E27FC236}">
                <a16:creationId xmlns:a16="http://schemas.microsoft.com/office/drawing/2014/main" id="{BC5DA0BC-A428-ED4F-AC70-B52CBE5542C3}"/>
              </a:ext>
            </a:extLst>
          </p:cNvPr>
          <p:cNvSpPr>
            <a:spLocks noGrp="1"/>
          </p:cNvSpPr>
          <p:nvPr>
            <p:ph sz="half" idx="2" hasCustomPrompt="1"/>
          </p:nvPr>
        </p:nvSpPr>
        <p:spPr>
          <a:xfrm>
            <a:off x="396000" y="4323523"/>
            <a:ext cx="3341113" cy="2052222"/>
          </a:xfrm>
          <a:prstGeom prst="roundRect">
            <a:avLst/>
          </a:prstGeom>
          <a:solidFill>
            <a:srgbClr val="C8D2D8">
              <a:alpha val="50196"/>
            </a:srgbClr>
          </a:solidFill>
          <a:ln>
            <a:noFill/>
          </a:ln>
        </p:spPr>
        <p:txBody>
          <a:bodyPr/>
          <a:lstStyle>
            <a:lvl1pPr marL="0" indent="0">
              <a:lnSpc>
                <a:spcPct val="100000"/>
              </a:lnSpc>
              <a:spcBef>
                <a:spcPts val="400"/>
              </a:spcBef>
              <a:buNone/>
              <a:defRPr sz="1400" b="1">
                <a:latin typeface="Open Sans" panose="020B0606030504020204" pitchFamily="34" charset="0"/>
                <a:ea typeface="Open Sans" panose="020B0606030504020204" pitchFamily="34" charset="0"/>
                <a:cs typeface="Open Sans" panose="020B0606030504020204" pitchFamily="34" charset="0"/>
              </a:defRPr>
            </a:lvl1pPr>
            <a:lvl2pPr marL="266700" indent="-217488">
              <a:lnSpc>
                <a:spcPct val="100000"/>
              </a:lnSpc>
              <a:spcBef>
                <a:spcPts val="400"/>
              </a:spcBef>
              <a:tabLst/>
              <a:defRPr sz="1400">
                <a:latin typeface="Open Sans" panose="020B0606030504020204" pitchFamily="34" charset="0"/>
                <a:ea typeface="Open Sans" panose="020B0606030504020204" pitchFamily="34" charset="0"/>
                <a:cs typeface="Open Sans" panose="020B0606030504020204" pitchFamily="34" charset="0"/>
              </a:defRPr>
            </a:lvl2pPr>
            <a:lvl3pPr>
              <a:defRPr sz="1400"/>
            </a:lvl3pPr>
            <a:lvl4pPr>
              <a:defRPr sz="1200"/>
            </a:lvl4pPr>
            <a:lvl5pPr>
              <a:defRPr sz="1200"/>
            </a:lvl5pPr>
          </a:lstStyle>
          <a:p>
            <a:pPr lvl="0"/>
            <a:r>
              <a:rPr lang="de-DE" dirty="0"/>
              <a:t>Material:</a:t>
            </a:r>
          </a:p>
          <a:p>
            <a:pPr lvl="1"/>
            <a:r>
              <a:rPr lang="de-DE" dirty="0"/>
              <a:t>Zweite Ebene</a:t>
            </a:r>
          </a:p>
        </p:txBody>
      </p:sp>
      <p:sp>
        <p:nvSpPr>
          <p:cNvPr id="12" name="Content Placeholder 2">
            <a:extLst>
              <a:ext uri="{FF2B5EF4-FFF2-40B4-BE49-F238E27FC236}">
                <a16:creationId xmlns:a16="http://schemas.microsoft.com/office/drawing/2014/main" id="{B575D804-1066-4742-9D93-4446FDA6775F}"/>
              </a:ext>
            </a:extLst>
          </p:cNvPr>
          <p:cNvSpPr>
            <a:spLocks noGrp="1"/>
          </p:cNvSpPr>
          <p:nvPr>
            <p:ph sz="half" idx="1" hasCustomPrompt="1"/>
          </p:nvPr>
        </p:nvSpPr>
        <p:spPr>
          <a:xfrm>
            <a:off x="4094113" y="1719470"/>
            <a:ext cx="5404454" cy="4656275"/>
          </a:xfrm>
          <a:prstGeom prst="rect">
            <a:avLst/>
          </a:prstGeom>
        </p:spPr>
        <p:txBody>
          <a:bodyPr anchor="t" anchorCtr="0"/>
          <a:lstStyle>
            <a:lvl1pPr marL="0" indent="0" algn="ctr">
              <a:buNone/>
              <a:defRPr sz="2400" b="1">
                <a:latin typeface="Open Sans" panose="020B0606030504020204" pitchFamily="34" charset="0"/>
                <a:ea typeface="Open Sans" panose="020B0606030504020204" pitchFamily="34" charset="0"/>
                <a:cs typeface="Open Sans" panose="020B0606030504020204" pitchFamily="34" charset="0"/>
              </a:defRPr>
            </a:lvl1pPr>
            <a:lvl2pPr>
              <a:defRPr sz="20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a:t>Foto/Grafik</a:t>
            </a:r>
          </a:p>
        </p:txBody>
      </p:sp>
      <p:sp>
        <p:nvSpPr>
          <p:cNvPr id="13" name="Title 1">
            <a:extLst>
              <a:ext uri="{FF2B5EF4-FFF2-40B4-BE49-F238E27FC236}">
                <a16:creationId xmlns:a16="http://schemas.microsoft.com/office/drawing/2014/main" id="{8845FB83-E0B1-BA40-AAF6-9319C176A995}"/>
              </a:ext>
            </a:extLst>
          </p:cNvPr>
          <p:cNvSpPr>
            <a:spLocks noGrp="1"/>
          </p:cNvSpPr>
          <p:nvPr>
            <p:ph type="title" hasCustomPrompt="1"/>
          </p:nvPr>
        </p:nvSpPr>
        <p:spPr>
          <a:xfrm>
            <a:off x="0" y="504000"/>
            <a:ext cx="9900000" cy="792781"/>
          </a:xfrm>
          <a:prstGeom prst="rect">
            <a:avLst/>
          </a:prstGeom>
          <a:solidFill>
            <a:srgbClr val="327A8A"/>
          </a:solidFill>
        </p:spPr>
        <p:txBody>
          <a:bodyPr anchor="ctr" anchorCtr="0"/>
          <a:lstStyle>
            <a:lvl1pPr algn="ct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Aufgabentitel</a:t>
            </a:r>
            <a:endParaRPr lang="en-US" dirty="0"/>
          </a:p>
        </p:txBody>
      </p:sp>
      <p:sp>
        <p:nvSpPr>
          <p:cNvPr id="17" name="Content Placeholder 3">
            <a:extLst>
              <a:ext uri="{FF2B5EF4-FFF2-40B4-BE49-F238E27FC236}">
                <a16:creationId xmlns:a16="http://schemas.microsoft.com/office/drawing/2014/main" id="{133A0E97-84D6-5046-9FEC-CD315F587F4B}"/>
              </a:ext>
            </a:extLst>
          </p:cNvPr>
          <p:cNvSpPr>
            <a:spLocks noGrp="1"/>
          </p:cNvSpPr>
          <p:nvPr>
            <p:ph sz="half" idx="10" hasCustomPrompt="1"/>
          </p:nvPr>
        </p:nvSpPr>
        <p:spPr>
          <a:xfrm>
            <a:off x="396000" y="1719470"/>
            <a:ext cx="3341113" cy="2052221"/>
          </a:xfrm>
          <a:prstGeom prst="wedgeRoundRectCallout">
            <a:avLst>
              <a:gd name="adj1" fmla="val 48188"/>
              <a:gd name="adj2" fmla="val 63698"/>
              <a:gd name="adj3" fmla="val 16667"/>
            </a:avLst>
          </a:prstGeom>
          <a:noFill/>
          <a:ln w="38100">
            <a:solidFill>
              <a:srgbClr val="327A8A"/>
            </a:solidFill>
          </a:ln>
        </p:spPr>
        <p:txBody>
          <a:bodyPr anchor="ctr" anchorCtr="1"/>
          <a:lstStyle>
            <a:lvl1pPr marL="0" indent="0" algn="ctr">
              <a:lnSpc>
                <a:spcPct val="100000"/>
              </a:lnSpc>
              <a:spcBef>
                <a:spcPts val="0"/>
              </a:spcBef>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66700" indent="-217488">
              <a:tabLst/>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sz="1400"/>
            </a:lvl3pPr>
            <a:lvl4pPr>
              <a:defRPr sz="1200"/>
            </a:lvl4pPr>
            <a:lvl5pPr>
              <a:defRPr sz="1200"/>
            </a:lvl5pPr>
          </a:lstStyle>
          <a:p>
            <a:pPr lvl="0"/>
            <a:r>
              <a:rPr lang="de-DE" dirty="0"/>
              <a:t>Aufgabenstellung</a:t>
            </a:r>
          </a:p>
        </p:txBody>
      </p:sp>
      <p:sp>
        <p:nvSpPr>
          <p:cNvPr id="7" name="Textfeld 6">
            <a:extLst>
              <a:ext uri="{FF2B5EF4-FFF2-40B4-BE49-F238E27FC236}">
                <a16:creationId xmlns:a16="http://schemas.microsoft.com/office/drawing/2014/main" id="{F3A5FF3B-E8A5-7846-9003-92273133A89F}"/>
              </a:ext>
            </a:extLst>
          </p:cNvPr>
          <p:cNvSpPr txBox="1"/>
          <p:nvPr userDrawn="1"/>
        </p:nvSpPr>
        <p:spPr>
          <a:xfrm>
            <a:off x="4820582" y="6451012"/>
            <a:ext cx="3951515" cy="276999"/>
          </a:xfrm>
          <a:prstGeom prst="rect">
            <a:avLst/>
          </a:prstGeom>
          <a:noFill/>
        </p:spPr>
        <p:txBody>
          <a:bodyPr wrap="square" rtlCol="0">
            <a:spAutoFit/>
          </a:bodyPr>
          <a:lstStyle/>
          <a:p>
            <a:pPr algn="ctr"/>
            <a:r>
              <a:rPr lang="de-DE" sz="1200" dirty="0">
                <a:solidFill>
                  <a:srgbClr val="ADB7BD"/>
                </a:solidFill>
                <a:latin typeface="Open Sans" panose="020B0606030504020204" pitchFamily="34" charset="0"/>
                <a:ea typeface="Open Sans" panose="020B0606030504020204" pitchFamily="34" charset="0"/>
                <a:cs typeface="Open Sans" panose="020B0606030504020204" pitchFamily="34" charset="0"/>
              </a:rPr>
              <a:t>Dezember 2021 © PIKAS (pikas.dzlm.de)</a:t>
            </a:r>
          </a:p>
        </p:txBody>
      </p:sp>
    </p:spTree>
    <p:extLst>
      <p:ext uri="{BB962C8B-B14F-4D97-AF65-F5344CB8AC3E}">
        <p14:creationId xmlns:p14="http://schemas.microsoft.com/office/powerpoint/2010/main" val="229869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rschule Rückseit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C5DA0BC-A428-ED4F-AC70-B52CBE5542C3}"/>
              </a:ext>
            </a:extLst>
          </p:cNvPr>
          <p:cNvSpPr>
            <a:spLocks noGrp="1"/>
          </p:cNvSpPr>
          <p:nvPr>
            <p:ph sz="half" idx="2" hasCustomPrompt="1"/>
          </p:nvPr>
        </p:nvSpPr>
        <p:spPr>
          <a:xfrm>
            <a:off x="249555" y="5207663"/>
            <a:ext cx="9406890" cy="1465815"/>
          </a:xfrm>
          <a:prstGeom prst="roundRect">
            <a:avLst>
              <a:gd name="adj" fmla="val 8869"/>
            </a:avLst>
          </a:prstGeom>
          <a:solidFill>
            <a:srgbClr val="C8D2D8">
              <a:alpha val="50196"/>
            </a:srgbClr>
          </a:solidFill>
          <a:ln>
            <a:noFill/>
          </a:ln>
        </p:spPr>
        <p:txBody>
          <a:bodyPr/>
          <a:lstStyle>
            <a:lvl1pPr marL="0" indent="0">
              <a:lnSpc>
                <a:spcPct val="100000"/>
              </a:lnSpc>
              <a:spcBef>
                <a:spcPts val="400"/>
              </a:spcBef>
              <a:buNone/>
              <a:defRPr sz="1400" b="1">
                <a:latin typeface="Open Sans" panose="020B0606030504020204" pitchFamily="34" charset="0"/>
                <a:ea typeface="Open Sans" panose="020B0606030504020204" pitchFamily="34" charset="0"/>
                <a:cs typeface="Open Sans" panose="020B0606030504020204" pitchFamily="34" charset="0"/>
              </a:defRPr>
            </a:lvl1pPr>
            <a:lvl2pPr marL="266700" indent="-217488">
              <a:lnSpc>
                <a:spcPct val="100000"/>
              </a:lnSpc>
              <a:spcBef>
                <a:spcPts val="400"/>
              </a:spcBef>
              <a:tabLst/>
              <a:defRPr sz="1400">
                <a:latin typeface="Open Sans" panose="020B0606030504020204" pitchFamily="34" charset="0"/>
                <a:ea typeface="Open Sans" panose="020B0606030504020204" pitchFamily="34" charset="0"/>
                <a:cs typeface="Open Sans" panose="020B0606030504020204" pitchFamily="34" charset="0"/>
              </a:defRPr>
            </a:lvl2pPr>
            <a:lvl3pPr>
              <a:defRPr sz="1400"/>
            </a:lvl3pPr>
            <a:lvl4pPr>
              <a:defRPr sz="1200"/>
            </a:lvl4pPr>
            <a:lvl5pPr>
              <a:defRPr sz="1200"/>
            </a:lvl5pPr>
          </a:lstStyle>
          <a:p>
            <a:pPr lvl="0"/>
            <a:r>
              <a:rPr lang="de-DE" dirty="0"/>
              <a:t>Beobachtungshinweise:</a:t>
            </a:r>
          </a:p>
          <a:p>
            <a:pPr lvl="1"/>
            <a:r>
              <a:rPr lang="de-DE" dirty="0"/>
              <a:t>Zweite Ebene</a:t>
            </a:r>
          </a:p>
        </p:txBody>
      </p:sp>
      <p:sp>
        <p:nvSpPr>
          <p:cNvPr id="12" name="Content Placeholder 2">
            <a:extLst>
              <a:ext uri="{FF2B5EF4-FFF2-40B4-BE49-F238E27FC236}">
                <a16:creationId xmlns:a16="http://schemas.microsoft.com/office/drawing/2014/main" id="{B575D804-1066-4742-9D93-4446FDA6775F}"/>
              </a:ext>
            </a:extLst>
          </p:cNvPr>
          <p:cNvSpPr>
            <a:spLocks noGrp="1"/>
          </p:cNvSpPr>
          <p:nvPr>
            <p:ph sz="half" idx="1" hasCustomPrompt="1"/>
          </p:nvPr>
        </p:nvSpPr>
        <p:spPr>
          <a:xfrm>
            <a:off x="249555" y="2314963"/>
            <a:ext cx="4536000" cy="2786759"/>
          </a:xfrm>
          <a:prstGeom prst="roundRect">
            <a:avLst>
              <a:gd name="adj" fmla="val 3850"/>
            </a:avLst>
          </a:prstGeom>
          <a:ln w="38100">
            <a:solidFill>
              <a:srgbClr val="327A8A"/>
            </a:solidFill>
          </a:ln>
        </p:spPr>
        <p:txBody>
          <a:bodyPr anchor="t" anchorCtr="0"/>
          <a:lstStyle>
            <a:lvl1pPr marL="0" indent="0" algn="l">
              <a:lnSpc>
                <a:spcPct val="100000"/>
              </a:lnSpc>
              <a:spcBef>
                <a:spcPts val="400"/>
              </a:spcBef>
              <a:buNone/>
              <a:defRPr sz="1400" b="1">
                <a:latin typeface="Open Sans" panose="020B0606030504020204" pitchFamily="34" charset="0"/>
                <a:ea typeface="Open Sans" panose="020B0606030504020204" pitchFamily="34" charset="0"/>
                <a:cs typeface="Open Sans" panose="020B0606030504020204" pitchFamily="34" charset="0"/>
              </a:defRPr>
            </a:lvl1pPr>
            <a:lvl2pPr>
              <a:defRPr sz="20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a:t>Durchführung der Übung:</a:t>
            </a:r>
          </a:p>
        </p:txBody>
      </p:sp>
      <p:sp>
        <p:nvSpPr>
          <p:cNvPr id="11" name="Content Placeholder 2">
            <a:extLst>
              <a:ext uri="{FF2B5EF4-FFF2-40B4-BE49-F238E27FC236}">
                <a16:creationId xmlns:a16="http://schemas.microsoft.com/office/drawing/2014/main" id="{7F289709-A80D-9648-A461-4D81E513AF71}"/>
              </a:ext>
            </a:extLst>
          </p:cNvPr>
          <p:cNvSpPr>
            <a:spLocks noGrp="1"/>
          </p:cNvSpPr>
          <p:nvPr>
            <p:ph sz="half" idx="10" hasCustomPrompt="1"/>
          </p:nvPr>
        </p:nvSpPr>
        <p:spPr>
          <a:xfrm>
            <a:off x="5120445" y="2319108"/>
            <a:ext cx="4536000" cy="2786759"/>
          </a:xfrm>
          <a:prstGeom prst="roundRect">
            <a:avLst>
              <a:gd name="adj" fmla="val 3850"/>
            </a:avLst>
          </a:prstGeom>
          <a:ln w="38100">
            <a:solidFill>
              <a:srgbClr val="327A8A"/>
            </a:solidFill>
          </a:ln>
        </p:spPr>
        <p:txBody>
          <a:bodyPr anchor="t" anchorCtr="0"/>
          <a:lstStyle>
            <a:lvl1pPr marL="0" indent="0" algn="l">
              <a:lnSpc>
                <a:spcPct val="100000"/>
              </a:lnSpc>
              <a:spcBef>
                <a:spcPts val="400"/>
              </a:spcBef>
              <a:buNone/>
              <a:defRPr sz="1400" b="1">
                <a:latin typeface="Open Sans" panose="020B0606030504020204" pitchFamily="34" charset="0"/>
                <a:ea typeface="Open Sans" panose="020B0606030504020204" pitchFamily="34" charset="0"/>
                <a:cs typeface="Open Sans" panose="020B0606030504020204" pitchFamily="34" charset="0"/>
              </a:defRPr>
            </a:lvl1pPr>
            <a:lvl2pPr>
              <a:defRPr sz="20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a:t>Variationen:</a:t>
            </a:r>
          </a:p>
        </p:txBody>
      </p:sp>
      <p:sp>
        <p:nvSpPr>
          <p:cNvPr id="15" name="Content Placeholder 3">
            <a:extLst>
              <a:ext uri="{FF2B5EF4-FFF2-40B4-BE49-F238E27FC236}">
                <a16:creationId xmlns:a16="http://schemas.microsoft.com/office/drawing/2014/main" id="{A0BF07C0-724B-1743-AA53-5E799FE47979}"/>
              </a:ext>
            </a:extLst>
          </p:cNvPr>
          <p:cNvSpPr>
            <a:spLocks noGrp="1"/>
          </p:cNvSpPr>
          <p:nvPr>
            <p:ph sz="half" idx="11" hasCustomPrompt="1"/>
          </p:nvPr>
        </p:nvSpPr>
        <p:spPr>
          <a:xfrm>
            <a:off x="249555" y="1351608"/>
            <a:ext cx="9406890" cy="828000"/>
          </a:xfrm>
          <a:prstGeom prst="roundRect">
            <a:avLst/>
          </a:prstGeom>
          <a:solidFill>
            <a:srgbClr val="C8D2D8">
              <a:alpha val="50196"/>
            </a:srgbClr>
          </a:solidFill>
          <a:ln>
            <a:noFill/>
          </a:ln>
        </p:spPr>
        <p:txBody>
          <a:bodyPr/>
          <a:lstStyle>
            <a:lvl1pPr marL="1377950" indent="-1377950">
              <a:lnSpc>
                <a:spcPct val="100000"/>
              </a:lnSpc>
              <a:spcBef>
                <a:spcPts val="400"/>
              </a:spcBef>
              <a:buNone/>
              <a:tabLst/>
              <a:defRPr sz="1400" b="1">
                <a:latin typeface="Open Sans" panose="020B0606030504020204" pitchFamily="34" charset="0"/>
                <a:ea typeface="Open Sans" panose="020B0606030504020204" pitchFamily="34" charset="0"/>
                <a:cs typeface="Open Sans" panose="020B0606030504020204" pitchFamily="34" charset="0"/>
              </a:defRPr>
            </a:lvl1pPr>
            <a:lvl2pPr marL="11113" indent="0">
              <a:lnSpc>
                <a:spcPct val="100000"/>
              </a:lnSpc>
              <a:spcBef>
                <a:spcPts val="400"/>
              </a:spcBef>
              <a:buNone/>
              <a:tabLst/>
              <a:defRPr sz="1400">
                <a:latin typeface="Open Sans" panose="020B0606030504020204" pitchFamily="34" charset="0"/>
                <a:ea typeface="Open Sans" panose="020B0606030504020204" pitchFamily="34" charset="0"/>
                <a:cs typeface="Open Sans" panose="020B0606030504020204" pitchFamily="34" charset="0"/>
              </a:defRPr>
            </a:lvl2pPr>
            <a:lvl3pPr>
              <a:defRPr sz="1400"/>
            </a:lvl3pPr>
            <a:lvl4pPr>
              <a:defRPr sz="1200"/>
            </a:lvl4pPr>
            <a:lvl5pPr>
              <a:defRPr sz="1200"/>
            </a:lvl5pPr>
          </a:lstStyle>
          <a:p>
            <a:pPr lvl="0"/>
            <a:r>
              <a:rPr lang="de-DE" dirty="0"/>
              <a:t>Ziel der Übung: Das Kind kann…</a:t>
            </a:r>
          </a:p>
        </p:txBody>
      </p:sp>
      <p:sp>
        <p:nvSpPr>
          <p:cNvPr id="9" name="Title 1">
            <a:extLst>
              <a:ext uri="{FF2B5EF4-FFF2-40B4-BE49-F238E27FC236}">
                <a16:creationId xmlns:a16="http://schemas.microsoft.com/office/drawing/2014/main" id="{ADE75AC3-4D61-F44B-AF45-9ADDF304B668}"/>
              </a:ext>
            </a:extLst>
          </p:cNvPr>
          <p:cNvSpPr>
            <a:spLocks noGrp="1"/>
          </p:cNvSpPr>
          <p:nvPr>
            <p:ph type="title" hasCustomPrompt="1"/>
          </p:nvPr>
        </p:nvSpPr>
        <p:spPr>
          <a:xfrm>
            <a:off x="39000" y="482255"/>
            <a:ext cx="9828000" cy="792781"/>
          </a:xfrm>
          <a:prstGeom prst="rect">
            <a:avLst/>
          </a:prstGeom>
          <a:solidFill>
            <a:srgbClr val="327A8A"/>
          </a:solidFill>
        </p:spPr>
        <p:txBody>
          <a:bodyPr anchor="ctr" anchorCtr="0"/>
          <a:lstStyle>
            <a:lvl1pPr algn="ct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Aufgabentitel</a:t>
            </a:r>
            <a:endParaRPr lang="en-US" dirty="0"/>
          </a:p>
        </p:txBody>
      </p:sp>
      <p:sp>
        <p:nvSpPr>
          <p:cNvPr id="13" name="Abgerundetes Rechteck 12">
            <a:extLst>
              <a:ext uri="{FF2B5EF4-FFF2-40B4-BE49-F238E27FC236}">
                <a16:creationId xmlns:a16="http://schemas.microsoft.com/office/drawing/2014/main" id="{C923209D-DAF7-6043-A9ED-EF9D7D4D21DD}"/>
              </a:ext>
            </a:extLst>
          </p:cNvPr>
          <p:cNvSpPr/>
          <p:nvPr userDrawn="1"/>
        </p:nvSpPr>
        <p:spPr>
          <a:xfrm>
            <a:off x="27159" y="504000"/>
            <a:ext cx="9846000" cy="6351802"/>
          </a:xfrm>
          <a:prstGeom prst="roundRect">
            <a:avLst>
              <a:gd name="adj" fmla="val 32"/>
            </a:avLst>
          </a:prstGeom>
          <a:noFill/>
          <a:ln w="8255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5680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89737"/>
      </p:ext>
    </p:extLst>
  </p:cSld>
  <p:clrMap bg1="lt1" tx1="dk1" bg2="lt2" tx2="dk2" accent1="accent1" accent2="accent2" accent3="accent3" accent4="accent4" accent5="accent5" accent6="accent6" hlink="hlink" folHlink="folHlink"/>
  <p:sldLayoutIdLst>
    <p:sldLayoutId id="2147483661" r:id="rId1"/>
    <p:sldLayoutId id="2147483674"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9.tiff"/><Relationship Id="rId4" Type="http://schemas.openxmlformats.org/officeDocument/2006/relationships/image" Target="../media/image9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01.png"/><Relationship Id="rId4" Type="http://schemas.openxmlformats.org/officeDocument/2006/relationships/image" Target="../media/image100.jpe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5.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5.sv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03.tiff"/><Relationship Id="rId3" Type="http://schemas.openxmlformats.org/officeDocument/2006/relationships/image" Target="../media/image3.svg"/><Relationship Id="rId7" Type="http://schemas.openxmlformats.org/officeDocument/2006/relationships/image" Target="../media/image9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pikas.dzlm.de/node/1564" TargetMode="External"/><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svg"/><Relationship Id="rId9"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3.svg"/><Relationship Id="rId7" Type="http://schemas.openxmlformats.org/officeDocument/2006/relationships/image" Target="../media/image15.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21.jpe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3.svg"/><Relationship Id="rId7" Type="http://schemas.openxmlformats.org/officeDocument/2006/relationships/image" Target="../media/image25.pn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image" Target="../media/image2.png"/><Relationship Id="rId16" Type="http://schemas.openxmlformats.org/officeDocument/2006/relationships/image" Target="../media/image33.png"/><Relationship Id="rId20" Type="http://schemas.openxmlformats.org/officeDocument/2006/relationships/image" Target="../media/image10.tiff"/><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svg"/><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26.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svg"/><Relationship Id="rId7" Type="http://schemas.openxmlformats.org/officeDocument/2006/relationships/image" Target="../media/image42.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 Id="rId9" Type="http://schemas.openxmlformats.org/officeDocument/2006/relationships/image" Target="../media/image4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6.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tiff"/><Relationship Id="rId5" Type="http://schemas.openxmlformats.org/officeDocument/2006/relationships/image" Target="../media/image40.tiff"/><Relationship Id="rId4" Type="http://schemas.openxmlformats.org/officeDocument/2006/relationships/image" Target="../media/image39.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9.tiff"/><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3.jp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sv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4.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5.sv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5.sv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72.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4.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5.sv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sv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tiff"/><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3.svg"/><Relationship Id="rId7"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77.jpe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9.tiff"/><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2.png"/><Relationship Id="rId7"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4.png"/><Relationship Id="rId4" Type="http://schemas.openxmlformats.org/officeDocument/2006/relationships/image" Target="../media/image3.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50.png"/><Relationship Id="rId18" Type="http://schemas.openxmlformats.org/officeDocument/2006/relationships/customXml" Target="../ink/ink8.xml"/><Relationship Id="rId26" Type="http://schemas.openxmlformats.org/officeDocument/2006/relationships/image" Target="../media/image710.png"/><Relationship Id="rId3" Type="http://schemas.openxmlformats.org/officeDocument/2006/relationships/image" Target="../media/image3.svg"/><Relationship Id="rId21" Type="http://schemas.openxmlformats.org/officeDocument/2006/relationships/image" Target="../media/image690.png"/><Relationship Id="rId7" Type="http://schemas.openxmlformats.org/officeDocument/2006/relationships/image" Target="../media/image620.png"/><Relationship Id="rId12" Type="http://schemas.openxmlformats.org/officeDocument/2006/relationships/customXml" Target="../ink/ink5.xml"/><Relationship Id="rId17" Type="http://schemas.openxmlformats.org/officeDocument/2006/relationships/image" Target="../media/image670.png"/><Relationship Id="rId25" Type="http://schemas.openxmlformats.org/officeDocument/2006/relationships/customXml" Target="../ink/ink12.xml"/><Relationship Id="rId2" Type="http://schemas.openxmlformats.org/officeDocument/2006/relationships/image" Target="../media/image2.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640.png"/><Relationship Id="rId24" Type="http://schemas.openxmlformats.org/officeDocument/2006/relationships/image" Target="../media/image700.png"/><Relationship Id="rId5" Type="http://schemas.openxmlformats.org/officeDocument/2006/relationships/image" Target="../media/image610.png"/><Relationship Id="rId15" Type="http://schemas.openxmlformats.org/officeDocument/2006/relationships/image" Target="../media/image660.png"/><Relationship Id="rId23" Type="http://schemas.openxmlformats.org/officeDocument/2006/relationships/customXml" Target="../ink/ink11.xml"/><Relationship Id="rId10" Type="http://schemas.openxmlformats.org/officeDocument/2006/relationships/customXml" Target="../ink/ink4.xml"/><Relationship Id="rId19" Type="http://schemas.openxmlformats.org/officeDocument/2006/relationships/image" Target="../media/image680.png"/><Relationship Id="rId4" Type="http://schemas.openxmlformats.org/officeDocument/2006/relationships/customXml" Target="../ink/ink1.xml"/><Relationship Id="rId9" Type="http://schemas.openxmlformats.org/officeDocument/2006/relationships/image" Target="../media/image630.png"/><Relationship Id="rId14" Type="http://schemas.openxmlformats.org/officeDocument/2006/relationships/customXml" Target="../ink/ink6.xml"/><Relationship Id="rId22" Type="http://schemas.openxmlformats.org/officeDocument/2006/relationships/customXml" Target="../ink/ink10.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6.tiff"/><Relationship Id="rId5" Type="http://schemas.openxmlformats.org/officeDocument/2006/relationships/image" Target="../media/image5.sv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90.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svg"/><Relationship Id="rId7"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9.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svg"/><Relationship Id="rId7"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BFD090-0283-2D46-A5E9-BDDA29999382}"/>
              </a:ext>
            </a:extLst>
          </p:cNvPr>
          <p:cNvSpPr>
            <a:spLocks noGrp="1"/>
          </p:cNvSpPr>
          <p:nvPr>
            <p:ph type="title"/>
          </p:nvPr>
        </p:nvSpPr>
        <p:spPr>
          <a:xfrm>
            <a:off x="0" y="3379341"/>
            <a:ext cx="9906000" cy="1653282"/>
          </a:xfrm>
          <a:prstGeom prst="rect">
            <a:avLst/>
          </a:prstGeom>
        </p:spPr>
        <p:txBody>
          <a:bodyPr/>
          <a:lstStyle/>
          <a:p>
            <a:r>
              <a:rPr lang="de-DE" sz="8000" dirty="0"/>
              <a:t>Mathe-Kartei</a:t>
            </a:r>
          </a:p>
        </p:txBody>
      </p:sp>
      <p:sp>
        <p:nvSpPr>
          <p:cNvPr id="5" name="Inhaltsplatzhalter 5">
            <a:extLst>
              <a:ext uri="{FF2B5EF4-FFF2-40B4-BE49-F238E27FC236}">
                <a16:creationId xmlns:a16="http://schemas.microsoft.com/office/drawing/2014/main" id="{5871AA01-F949-594E-9785-5024B1AF77D5}"/>
              </a:ext>
            </a:extLst>
          </p:cNvPr>
          <p:cNvSpPr txBox="1">
            <a:spLocks/>
          </p:cNvSpPr>
          <p:nvPr/>
        </p:nvSpPr>
        <p:spPr>
          <a:xfrm>
            <a:off x="1701799" y="5330345"/>
            <a:ext cx="6502400" cy="596163"/>
          </a:xfrm>
          <a:prstGeom prst="roundRect">
            <a:avLst/>
          </a:prstGeom>
          <a:solidFill>
            <a:srgbClr val="C8D2D8">
              <a:alpha val="49804"/>
            </a:srgbClr>
          </a:solidFill>
          <a:ln>
            <a:noFill/>
          </a:ln>
        </p:spPr>
        <p:txBody>
          <a:bodyPr/>
          <a:lstStyle>
            <a:lvl1pPr marL="1377950" indent="-1377950" algn="l" defTabSz="914400" rtl="0" eaLnBrk="1" latinLnBrk="0" hangingPunct="1">
              <a:lnSpc>
                <a:spcPct val="100000"/>
              </a:lnSpc>
              <a:spcBef>
                <a:spcPts val="400"/>
              </a:spcBef>
              <a:buFont typeface="Arial" panose="020B0604020202020204" pitchFamily="34" charset="0"/>
              <a:buNone/>
              <a:tabLst/>
              <a:defRPr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1113" indent="0" algn="l" defTabSz="914400" rtl="0" eaLnBrk="1" latinLnBrk="0" hangingPunct="1">
              <a:lnSpc>
                <a:spcPct val="100000"/>
              </a:lnSpc>
              <a:spcBef>
                <a:spcPts val="400"/>
              </a:spcBef>
              <a:buFont typeface="Arial" panose="020B0604020202020204" pitchFamily="34" charset="0"/>
              <a:buNone/>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2800" b="0" dirty="0"/>
              <a:t>Einstiege – Rituale – Spiele – Übungen  </a:t>
            </a:r>
          </a:p>
        </p:txBody>
      </p:sp>
      <p:sp>
        <p:nvSpPr>
          <p:cNvPr id="3" name="Rectangle 2">
            <a:extLst>
              <a:ext uri="{FF2B5EF4-FFF2-40B4-BE49-F238E27FC236}">
                <a16:creationId xmlns:a16="http://schemas.microsoft.com/office/drawing/2014/main" id="{9F12423D-1960-6646-BB46-38A643B4E131}"/>
              </a:ext>
            </a:extLst>
          </p:cNvPr>
          <p:cNvSpPr>
            <a:spLocks noChangeArrowheads="1"/>
          </p:cNvSpPr>
          <p:nvPr/>
        </p:nvSpPr>
        <p:spPr bwMode="auto">
          <a:xfrm>
            <a:off x="0" y="6189785"/>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7" name="Rectangle 3">
            <a:extLst>
              <a:ext uri="{FF2B5EF4-FFF2-40B4-BE49-F238E27FC236}">
                <a16:creationId xmlns:a16="http://schemas.microsoft.com/office/drawing/2014/main" id="{0EAE6850-ABC0-2844-B0D4-F698B112C610}"/>
              </a:ext>
            </a:extLst>
          </p:cNvPr>
          <p:cNvSpPr>
            <a:spLocks noChangeArrowheads="1"/>
          </p:cNvSpPr>
          <p:nvPr/>
        </p:nvSpPr>
        <p:spPr bwMode="auto">
          <a:xfrm>
            <a:off x="3404341" y="6508486"/>
            <a:ext cx="30973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effectLst/>
                <a:latin typeface="Open Sans" panose="020B0606030504020204" pitchFamily="34" charset="0"/>
                <a:ea typeface="Calibri" panose="020F0502020204030204" pitchFamily="34" charset="0"/>
                <a:cs typeface="Times New Roman" panose="02020603050405020304" pitchFamily="18" charset="0"/>
              </a:rPr>
              <a:t> </a:t>
            </a:r>
            <a:r>
              <a:rPr kumimoji="0" lang="de-DE" altLang="de-DE" sz="1200" b="0" i="0" u="none" strike="noStrike" cap="none" normalizeH="0" baseline="0" dirty="0">
                <a:ln>
                  <a:noFill/>
                </a:ln>
                <a:solidFill>
                  <a:srgbClr val="ADB7BD"/>
                </a:solidFill>
                <a:effectLst/>
                <a:latin typeface="Open Sans" panose="020B0606030504020204" pitchFamily="34" charset="0"/>
                <a:ea typeface="Calibri" panose="020F0502020204030204" pitchFamily="34" charset="0"/>
                <a:cs typeface="Times New Roman" panose="02020603050405020304" pitchFamily="18" charset="0"/>
              </a:rPr>
              <a:t>Dezember 2021 </a:t>
            </a:r>
            <a:r>
              <a:rPr kumimoji="0" lang="de-DE" altLang="de-DE" sz="1200" b="0" i="0" u="none" strike="noStrike" cap="none" normalizeH="0" baseline="0" dirty="0">
                <a:ln>
                  <a:noFill/>
                </a:ln>
                <a:solidFill>
                  <a:srgbClr val="ADB7BD"/>
                </a:solidFill>
                <a:effectLst/>
                <a:latin typeface="Calibri" panose="020F0502020204030204" pitchFamily="34" charset="0"/>
                <a:ea typeface="Calibri" panose="020F0502020204030204" pitchFamily="34" charset="0"/>
                <a:cs typeface="Times New Roman" panose="02020603050405020304" pitchFamily="18" charset="0"/>
              </a:rPr>
              <a:t>©</a:t>
            </a:r>
            <a:r>
              <a:rPr kumimoji="0" lang="de-DE" altLang="de-DE" sz="1200" b="0" i="0" u="none" strike="noStrike" cap="none" normalizeH="0" baseline="0" dirty="0">
                <a:ln>
                  <a:noFill/>
                </a:ln>
                <a:solidFill>
                  <a:srgbClr val="ADB7BD"/>
                </a:solidFill>
                <a:effectLst/>
                <a:latin typeface="Open Sans" panose="020B0606030504020204" pitchFamily="34" charset="0"/>
                <a:ea typeface="Calibri" panose="020F0502020204030204" pitchFamily="34" charset="0"/>
                <a:cs typeface="Times New Roman" panose="02020603050405020304" pitchFamily="18" charset="0"/>
              </a:rPr>
              <a:t> PIKAS (pikas.dzlm.de)</a:t>
            </a:r>
            <a:endParaRPr kumimoji="0" lang="de-DE" altLang="de-DE" sz="1800" b="0" i="0" u="none" strike="noStrike" cap="none" normalizeH="0" baseline="0" dirty="0">
              <a:ln>
                <a:noFill/>
              </a:ln>
              <a:solidFill>
                <a:srgbClr val="ADB7BD"/>
              </a:solidFill>
              <a:effectLst/>
              <a:latin typeface="Arial" panose="020B0604020202020204" pitchFamily="34" charset="0"/>
            </a:endParaRPr>
          </a:p>
        </p:txBody>
      </p:sp>
      <p:pic>
        <p:nvPicPr>
          <p:cNvPr id="8" name="Grafik 7">
            <a:extLst>
              <a:ext uri="{FF2B5EF4-FFF2-40B4-BE49-F238E27FC236}">
                <a16:creationId xmlns:a16="http://schemas.microsoft.com/office/drawing/2014/main" id="{0ED1D900-0F29-5B43-8008-0CB760AFBC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26236" y="788990"/>
            <a:ext cx="3853527" cy="2250399"/>
          </a:xfrm>
          <a:prstGeom prst="rect">
            <a:avLst/>
          </a:prstGeom>
        </p:spPr>
      </p:pic>
    </p:spTree>
    <p:extLst>
      <p:ext uri="{BB962C8B-B14F-4D97-AF65-F5344CB8AC3E}">
        <p14:creationId xmlns:p14="http://schemas.microsoft.com/office/powerpoint/2010/main" val="1050668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Wird die Zahlwortreihe beim Zählen korrekt aufgesagt? </a:t>
            </a:r>
          </a:p>
          <a:p>
            <a:pPr marL="285750" indent="-285750">
              <a:buFont typeface="Arial" panose="020B0604020202020204" pitchFamily="34" charset="0"/>
              <a:buChar char="•"/>
            </a:pPr>
            <a:r>
              <a:rPr lang="de-DE" b="0" dirty="0"/>
              <a:t>Wird jeder Stufe beim Zählen ein Zahlwort zugeordnet? </a:t>
            </a:r>
          </a:p>
          <a:p>
            <a:pPr marL="285750" indent="-285750">
              <a:buFont typeface="Arial" panose="020B0604020202020204" pitchFamily="34" charset="0"/>
              <a:buChar char="•"/>
            </a:pPr>
            <a:r>
              <a:rPr lang="de-DE" b="0" dirty="0"/>
              <a:t>Zählen und Laufen die Kinder im selben Rhythmus? </a:t>
            </a:r>
          </a:p>
          <a:p>
            <a:pPr marL="285750" indent="-285750">
              <a:buFont typeface="Arial" panose="020B0604020202020204" pitchFamily="34" charset="0"/>
              <a:buChar char="•"/>
            </a:pPr>
            <a:r>
              <a:rPr lang="de-DE" b="0" dirty="0"/>
              <a:t>Erfolgt das Treppensteigen im Wechselschritt (motorische Entwicklung)?</a:t>
            </a:r>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Kinder starten vor einer Treppenstufe und beginnen mit der ersten Stufe rhythmisierend zu zählen und ermitteln so die Gesamtanzahl der Treppenstufen. </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Treppenstufen zählen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Gemeinsames Zählen der Stufen im Chor.</a:t>
            </a:r>
          </a:p>
          <a:p>
            <a:pPr marL="285750" indent="-285750">
              <a:buFont typeface="Arial" panose="020B0604020202020204" pitchFamily="34" charset="0"/>
              <a:buChar char="•"/>
            </a:pPr>
            <a:r>
              <a:rPr lang="de-DE" b="0" dirty="0"/>
              <a:t>Vorgänger-/Nachfolgerstufe bestimmen.</a:t>
            </a:r>
          </a:p>
          <a:p>
            <a:pPr marL="285750" indent="-285750">
              <a:buFont typeface="Arial" panose="020B0604020202020204" pitchFamily="34" charset="0"/>
              <a:buChar char="•"/>
            </a:pPr>
            <a:r>
              <a:rPr lang="de-DE" b="0" dirty="0"/>
              <a:t>Zahlenkarten (Ordnungszahlen) auf den Treppenstufen ordnen.</a:t>
            </a:r>
          </a:p>
          <a:p>
            <a:pPr marL="285750" indent="-285750">
              <a:buFont typeface="Arial" panose="020B0604020202020204" pitchFamily="34" charset="0"/>
              <a:buChar char="•"/>
            </a:pPr>
            <a:r>
              <a:rPr lang="de-DE" b="0" dirty="0"/>
              <a:t>Vorwärts zählen von einer bestimmten Startzahl oder Stufe.</a:t>
            </a:r>
          </a:p>
          <a:p>
            <a:pPr marL="285750" indent="-285750">
              <a:buFont typeface="Arial" panose="020B0604020202020204" pitchFamily="34" charset="0"/>
              <a:buChar char="•"/>
            </a:pPr>
            <a:r>
              <a:rPr lang="de-DE" b="0" dirty="0"/>
              <a:t>Beim Hinuntergehen die Stufen rückwärts zählen.</a:t>
            </a:r>
          </a:p>
          <a:p>
            <a:pPr marL="285750" indent="-285750">
              <a:buFont typeface="Arial" panose="020B0604020202020204" pitchFamily="34" charset="0"/>
              <a:buChar char="•"/>
            </a:pPr>
            <a:r>
              <a:rPr lang="de-DE" b="0" dirty="0"/>
              <a:t>Zwei Stufen auf einmal nehmen und dabei in Schritten zählen.</a:t>
            </a:r>
          </a:p>
          <a:p>
            <a:pPr marL="285750" indent="-285750">
              <a:buFont typeface="Arial" panose="020B0604020202020204" pitchFamily="34" charset="0"/>
              <a:buChar char="•"/>
            </a:pPr>
            <a:endParaRPr lang="de-DE"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bestimmen zählend die Gesamtanzahl der Stufen oder den Rangplatz einer Stufe. Weiterhin kann beim Überspringen von Stufen das Zählen in Schritten gefördert werden.</a:t>
            </a:r>
          </a:p>
          <a:p>
            <a:endParaRPr lang="de-DE" dirty="0"/>
          </a:p>
        </p:txBody>
      </p:sp>
    </p:spTree>
    <p:extLst>
      <p:ext uri="{BB962C8B-B14F-4D97-AF65-F5344CB8AC3E}">
        <p14:creationId xmlns:p14="http://schemas.microsoft.com/office/powerpoint/2010/main" val="1475849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AD3B36D-4B9D-6941-92E9-8F3DA8E29FEE}"/>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die Farben richtig benannt, auch andere Farben als die Grundfarben?</a:t>
            </a:r>
          </a:p>
          <a:p>
            <a:pPr marL="285750" indent="-285750">
              <a:buFont typeface="Arial" panose="020B0604020202020204" pitchFamily="34" charset="0"/>
              <a:buChar char="•"/>
            </a:pPr>
            <a:r>
              <a:rPr lang="de-DE" b="0" dirty="0"/>
              <a:t>Können auch ähnliche Farben unterschieden werden (z. B. orange und rot) bzw. können rot und grün unterschieden werden (Hinweis auf Rot-Grün-Schwäche)?</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12253A3F-5430-D841-9D1A-4EA5EF7B296A}"/>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bekommen eine Auswahl an Gegenständen oder suchen im Raum selber nach Gegenständen, die sie nach Farben sortieren.</a:t>
            </a:r>
          </a:p>
        </p:txBody>
      </p:sp>
      <p:sp>
        <p:nvSpPr>
          <p:cNvPr id="4" name="Titel 3">
            <a:extLst>
              <a:ext uri="{FF2B5EF4-FFF2-40B4-BE49-F238E27FC236}">
                <a16:creationId xmlns:a16="http://schemas.microsoft.com/office/drawing/2014/main" id="{873F8252-FBBC-4941-80A8-F7C9D0204C6F}"/>
              </a:ext>
            </a:extLst>
          </p:cNvPr>
          <p:cNvSpPr>
            <a:spLocks noGrp="1"/>
          </p:cNvSpPr>
          <p:nvPr>
            <p:ph type="title"/>
          </p:nvPr>
        </p:nvSpPr>
        <p:spPr>
          <a:xfrm>
            <a:off x="0" y="528563"/>
            <a:ext cx="9906000" cy="746473"/>
          </a:xfrm>
          <a:prstGeom prst="rect">
            <a:avLst/>
          </a:prstGeom>
        </p:spPr>
        <p:txBody>
          <a:bodyPr/>
          <a:lstStyle/>
          <a:p>
            <a:r>
              <a:rPr lang="de-DE" dirty="0"/>
              <a:t>Der Farbe nach ordnen</a:t>
            </a:r>
          </a:p>
        </p:txBody>
      </p:sp>
      <p:sp>
        <p:nvSpPr>
          <p:cNvPr id="5" name="Inhaltsplatzhalter 4">
            <a:extLst>
              <a:ext uri="{FF2B5EF4-FFF2-40B4-BE49-F238E27FC236}">
                <a16:creationId xmlns:a16="http://schemas.microsoft.com/office/drawing/2014/main" id="{4DB3BF67-25A6-2C40-AA88-AED0C2F9BDB5}"/>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Die Kinder sortieren die Gegenstände innerhalb einer Farbkategorie nach Farbnuancen (hellblau, dunkelblau …).</a:t>
            </a:r>
          </a:p>
        </p:txBody>
      </p:sp>
      <p:sp>
        <p:nvSpPr>
          <p:cNvPr id="6" name="Inhaltsplatzhalter 5">
            <a:extLst>
              <a:ext uri="{FF2B5EF4-FFF2-40B4-BE49-F238E27FC236}">
                <a16:creationId xmlns:a16="http://schemas.microsoft.com/office/drawing/2014/main" id="{2CEE95E3-1DD3-124B-8F6D-230ED6B74A48}"/>
              </a:ext>
            </a:extLst>
          </p:cNvPr>
          <p:cNvSpPr>
            <a:spLocks noGrp="1"/>
          </p:cNvSpPr>
          <p:nvPr>
            <p:ph sz="half" idx="11"/>
          </p:nvPr>
        </p:nvSpPr>
        <p:spPr/>
        <p:txBody>
          <a:bodyPr/>
          <a:lstStyle/>
          <a:p>
            <a:r>
              <a:rPr lang="de-DE" dirty="0"/>
              <a:t>Ziel der Übung: </a:t>
            </a:r>
            <a:r>
              <a:rPr lang="de-DE" b="0" dirty="0"/>
              <a:t>Die Kinder unterscheiden verschiedene Farben sortieren Gegenstände entsprechend.</a:t>
            </a:r>
            <a:endParaRPr lang="de-DE" dirty="0"/>
          </a:p>
        </p:txBody>
      </p:sp>
    </p:spTree>
    <p:extLst>
      <p:ext uri="{BB962C8B-B14F-4D97-AF65-F5344CB8AC3E}">
        <p14:creationId xmlns:p14="http://schemas.microsoft.com/office/powerpoint/2010/main" val="3406131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mögl. Baumaterialien</a:t>
            </a:r>
          </a:p>
          <a:p>
            <a:pPr lvl="1" indent="0">
              <a:buNone/>
            </a:pPr>
            <a:r>
              <a:rPr lang="de-DE" dirty="0"/>
              <a:t>- Bausteine</a:t>
            </a:r>
            <a:r>
              <a:rPr lang="de-DE" b="0" dirty="0"/>
              <a:t> (Holz, Duplo </a:t>
            </a:r>
            <a:r>
              <a:rPr lang="de-DE" dirty="0"/>
              <a:t>…)</a:t>
            </a:r>
            <a:endParaRPr lang="de-DE" b="0" dirty="0"/>
          </a:p>
          <a:p>
            <a:pPr lvl="1" indent="0">
              <a:buNone/>
            </a:pPr>
            <a:r>
              <a:rPr lang="de-DE" b="0" dirty="0"/>
              <a:t>- Deckel</a:t>
            </a:r>
            <a:endParaRPr lang="de-DE" dirty="0"/>
          </a:p>
          <a:p>
            <a:pPr lvl="1" indent="0">
              <a:buNone/>
            </a:pPr>
            <a:r>
              <a:rPr lang="de-DE" b="0" dirty="0"/>
              <a:t>- Knete und Holzstäbe</a:t>
            </a:r>
            <a:endParaRPr lang="de-DE" dirty="0"/>
          </a:p>
          <a:p>
            <a:pPr lvl="1" indent="0">
              <a:buNone/>
            </a:pPr>
            <a:r>
              <a:rPr lang="de-DE" b="0" dirty="0"/>
              <a:t>- Verpackungsmaterial</a:t>
            </a:r>
            <a:endParaRPr lang="de-DE" dirty="0"/>
          </a:p>
          <a:p>
            <a:pPr lvl="1" indent="0">
              <a:buNone/>
            </a:pPr>
            <a:r>
              <a:rPr lang="de-DE" b="0" dirty="0"/>
              <a:t>- Wäscheklammern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Türme bauen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Baue einen Turm. Wer baut den höchsten Turm? Welcher Turm ist stabil und kippt nicht um?</a:t>
            </a:r>
          </a:p>
        </p:txBody>
      </p:sp>
      <p:pic>
        <p:nvPicPr>
          <p:cNvPr id="19" name="Inhaltsplatzhalter 17" descr="Uhr">
            <a:extLst>
              <a:ext uri="{FF2B5EF4-FFF2-40B4-BE49-F238E27FC236}">
                <a16:creationId xmlns:a16="http://schemas.microsoft.com/office/drawing/2014/main" id="{8649956E-F5B5-4843-B05D-96B2712B1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F66B2D5C-BBBB-7B48-8CDD-04ECF031D3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sp>
        <p:nvSpPr>
          <p:cNvPr id="15" name="Abgerundetes Rechteck 14">
            <a:extLst>
              <a:ext uri="{FF2B5EF4-FFF2-40B4-BE49-F238E27FC236}">
                <a16:creationId xmlns:a16="http://schemas.microsoft.com/office/drawing/2014/main" id="{B14BC94C-C151-254D-A32D-518A4E517027}"/>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E41ECA1B-FE4C-6A45-8ACD-D753C44B8773}"/>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8" name="Abgerundetes Rechteck 17">
            <a:extLst>
              <a:ext uri="{FF2B5EF4-FFF2-40B4-BE49-F238E27FC236}">
                <a16:creationId xmlns:a16="http://schemas.microsoft.com/office/drawing/2014/main" id="{F48D58AD-A60B-AF4C-B210-B902FA44A802}"/>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F188BD31-F519-E946-B49A-9107F49ED603}"/>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07A43CAD-2940-7E44-92B9-D85EC4C60BC2}"/>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CA6DDDEA-3296-5B4F-B907-BE1ECA6BA1A0}"/>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97C68F2E-732F-9947-8742-FDF340589F77}"/>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Körper</a:t>
            </a:r>
          </a:p>
        </p:txBody>
      </p:sp>
      <p:sp>
        <p:nvSpPr>
          <p:cNvPr id="17" name="Textfeld 16">
            <a:extLst>
              <a:ext uri="{FF2B5EF4-FFF2-40B4-BE49-F238E27FC236}">
                <a16:creationId xmlns:a16="http://schemas.microsoft.com/office/drawing/2014/main" id="{2E9BA319-2F63-9A49-95A7-8BDE8727CF2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50</a:t>
            </a:r>
          </a:p>
        </p:txBody>
      </p:sp>
      <p:sp>
        <p:nvSpPr>
          <p:cNvPr id="22" name="Würfel 21">
            <a:extLst>
              <a:ext uri="{FF2B5EF4-FFF2-40B4-BE49-F238E27FC236}">
                <a16:creationId xmlns:a16="http://schemas.microsoft.com/office/drawing/2014/main" id="{4BDDFB80-4A9E-2349-A84D-833B393AB5FE}"/>
              </a:ext>
            </a:extLst>
          </p:cNvPr>
          <p:cNvSpPr>
            <a:spLocks noChangeAspect="1"/>
          </p:cNvSpPr>
          <p:nvPr/>
        </p:nvSpPr>
        <p:spPr>
          <a:xfrm>
            <a:off x="6604922" y="5400921"/>
            <a:ext cx="900000" cy="900000"/>
          </a:xfrm>
          <a:prstGeom prst="cube">
            <a:avLst/>
          </a:prstGeom>
          <a:solidFill>
            <a:srgbClr val="FF0000"/>
          </a:solidFill>
          <a:ln w="38100">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6" name="Würfel 25">
            <a:extLst>
              <a:ext uri="{FF2B5EF4-FFF2-40B4-BE49-F238E27FC236}">
                <a16:creationId xmlns:a16="http://schemas.microsoft.com/office/drawing/2014/main" id="{2C01A81D-ADEB-4040-A921-DADB87CBE40C}"/>
              </a:ext>
            </a:extLst>
          </p:cNvPr>
          <p:cNvSpPr>
            <a:spLocks/>
          </p:cNvSpPr>
          <p:nvPr/>
        </p:nvSpPr>
        <p:spPr>
          <a:xfrm>
            <a:off x="6168889" y="4701592"/>
            <a:ext cx="1800000" cy="900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7" name="Würfel 26">
            <a:extLst>
              <a:ext uri="{FF2B5EF4-FFF2-40B4-BE49-F238E27FC236}">
                <a16:creationId xmlns:a16="http://schemas.microsoft.com/office/drawing/2014/main" id="{D76E8D93-E1F8-004A-8990-B4C394FAB1DF}"/>
              </a:ext>
            </a:extLst>
          </p:cNvPr>
          <p:cNvSpPr>
            <a:spLocks noChangeAspect="1"/>
          </p:cNvSpPr>
          <p:nvPr/>
        </p:nvSpPr>
        <p:spPr>
          <a:xfrm>
            <a:off x="6604922" y="4005862"/>
            <a:ext cx="896400" cy="896400"/>
          </a:xfrm>
          <a:prstGeom prst="cube">
            <a:avLst/>
          </a:prstGeom>
          <a:solidFill>
            <a:srgbClr val="7DB14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7" name="Zylinder 6">
            <a:extLst>
              <a:ext uri="{FF2B5EF4-FFF2-40B4-BE49-F238E27FC236}">
                <a16:creationId xmlns:a16="http://schemas.microsoft.com/office/drawing/2014/main" id="{C8E9875D-52B8-8B46-A006-4A7166CE848B}"/>
              </a:ext>
            </a:extLst>
          </p:cNvPr>
          <p:cNvSpPr/>
          <p:nvPr/>
        </p:nvSpPr>
        <p:spPr>
          <a:xfrm>
            <a:off x="6735971" y="2931782"/>
            <a:ext cx="612000" cy="1260000"/>
          </a:xfrm>
          <a:prstGeom prst="can">
            <a:avLst/>
          </a:prstGeom>
          <a:solidFill>
            <a:srgbClr val="FF0000"/>
          </a:solidFill>
          <a:ln w="28575">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Würfel 29">
            <a:extLst>
              <a:ext uri="{FF2B5EF4-FFF2-40B4-BE49-F238E27FC236}">
                <a16:creationId xmlns:a16="http://schemas.microsoft.com/office/drawing/2014/main" id="{6E07C558-5C7E-3C41-9F8B-E66179AEEEB2}"/>
              </a:ext>
            </a:extLst>
          </p:cNvPr>
          <p:cNvSpPr>
            <a:spLocks/>
          </p:cNvSpPr>
          <p:nvPr/>
        </p:nvSpPr>
        <p:spPr>
          <a:xfrm>
            <a:off x="6168889" y="2185901"/>
            <a:ext cx="1800000" cy="900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Würfel 30">
            <a:extLst>
              <a:ext uri="{FF2B5EF4-FFF2-40B4-BE49-F238E27FC236}">
                <a16:creationId xmlns:a16="http://schemas.microsoft.com/office/drawing/2014/main" id="{CD252C6C-8980-AC45-AD05-3D422F48985F}"/>
              </a:ext>
            </a:extLst>
          </p:cNvPr>
          <p:cNvSpPr>
            <a:spLocks noChangeAspect="1"/>
          </p:cNvSpPr>
          <p:nvPr/>
        </p:nvSpPr>
        <p:spPr>
          <a:xfrm>
            <a:off x="6632776" y="1505441"/>
            <a:ext cx="896400" cy="896400"/>
          </a:xfrm>
          <a:prstGeom prst="cube">
            <a:avLst/>
          </a:prstGeom>
          <a:solidFill>
            <a:srgbClr val="7DB14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482723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endParaRPr lang="de-DE" b="0" dirty="0"/>
          </a:p>
          <a:p>
            <a:pPr marL="285750" indent="-285750">
              <a:buFont typeface="Arial" panose="020B0604020202020204" pitchFamily="34" charset="0"/>
              <a:buChar char="•"/>
            </a:pPr>
            <a:r>
              <a:rPr lang="de-DE" b="0" dirty="0"/>
              <a:t>Wie wird reagiert, wenn der Turm beginnt zu wackeln? Wird der Turm „ausgebessert“? </a:t>
            </a:r>
          </a:p>
          <a:p>
            <a:pPr marL="285750" indent="-285750">
              <a:buFont typeface="Arial" panose="020B0604020202020204" pitchFamily="34" charset="0"/>
              <a:buChar char="•"/>
            </a:pPr>
            <a:r>
              <a:rPr lang="de-DE" b="0" dirty="0"/>
              <a:t>Wie wird reagiert, wenn der Turm umkippt (emotionale Entwicklung)?</a:t>
            </a:r>
          </a:p>
          <a:p>
            <a:pPr marL="285750" indent="-285750">
              <a:buFont typeface="Arial" panose="020B0604020202020204" pitchFamily="34" charset="0"/>
              <a:buChar char="•"/>
            </a:pPr>
            <a:endParaRPr lang="de-DE" b="0" dirty="0"/>
          </a:p>
          <a:p>
            <a:endParaRPr lang="de-DE"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3" y="2314963"/>
            <a:ext cx="4579200" cy="2786759"/>
          </a:xfrm>
        </p:spPr>
        <p:txBody>
          <a:bodyPr/>
          <a:lstStyle/>
          <a:p>
            <a:r>
              <a:rPr lang="de-DE" dirty="0"/>
              <a:t>Durchführung der Übung: </a:t>
            </a:r>
          </a:p>
          <a:p>
            <a:pPr marL="285750" indent="-285750">
              <a:buFont typeface="Arial" panose="020B0604020202020204" pitchFamily="34" charset="0"/>
              <a:buChar char="•"/>
            </a:pPr>
            <a:r>
              <a:rPr lang="de-DE" b="0" dirty="0"/>
              <a:t>Die Kinder bauen und konstruieren einen möglichst hohen und stabilen Turm.</a:t>
            </a:r>
          </a:p>
          <a:p>
            <a:pPr marL="285750" indent="-285750">
              <a:buFont typeface="Arial" panose="020B0604020202020204" pitchFamily="34" charset="0"/>
              <a:buChar char="•"/>
            </a:pPr>
            <a:r>
              <a:rPr lang="de-DE" b="0" dirty="0"/>
              <a:t>Die Kinder begründen, warum ihr Turm stabil ist.</a:t>
            </a:r>
          </a:p>
          <a:p>
            <a:pPr marL="285750" indent="-285750">
              <a:buFont typeface="Arial" panose="020B0604020202020204" pitchFamily="34" charset="0"/>
              <a:buChar char="•"/>
            </a:pPr>
            <a:r>
              <a:rPr lang="de-DE" b="0" dirty="0"/>
              <a:t>Ist der Turm nicht stabil, stellen die Kinder Vermutungen an, wie der Turm verändert werden müsste, damit er stabiler ist (z. B. unten große, oben kleine Bausteine).</a:t>
            </a:r>
          </a:p>
          <a:p>
            <a:pPr marL="285750" indent="-285750">
              <a:buFont typeface="Arial" panose="020B0604020202020204" pitchFamily="34" charset="0"/>
              <a:buChar char="•"/>
            </a:pPr>
            <a:r>
              <a:rPr lang="de-DE" b="0" dirty="0"/>
              <a:t>Besonders herausfordernd ist es, wenn mit „untypischen“ Materialien, wie leeren und gesäuberten Verpackungen gebaut wird.</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Türme bauen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Mathekartei „Würfelgebäude“ (Nr. 51) </a:t>
            </a:r>
          </a:p>
          <a:p>
            <a:pPr marL="285750" indent="-285750">
              <a:buFont typeface="Arial" panose="020B0604020202020204" pitchFamily="34" charset="0"/>
              <a:buChar char="•"/>
            </a:pPr>
            <a:r>
              <a:rPr lang="de-DE" b="0" dirty="0"/>
              <a:t>Die Kinder zeichnen einen Bauplan ihres Turms.</a:t>
            </a:r>
          </a:p>
          <a:p>
            <a:pPr marL="285750" indent="-285750">
              <a:buFont typeface="Arial" panose="020B0604020202020204" pitchFamily="34" charset="0"/>
              <a:buChar char="•"/>
            </a:pPr>
            <a:r>
              <a:rPr lang="de-DE" b="0" dirty="0"/>
              <a:t>Nachdenkanlässe schaffen: „Kannst du einen Turm mit Öffnungen für Fenster, Tür(en) ...</a:t>
            </a:r>
            <a:r>
              <a:rPr lang="de-DE" b="0" dirty="0">
                <a:solidFill>
                  <a:srgbClr val="FF0000"/>
                </a:solidFill>
              </a:rPr>
              <a:t> </a:t>
            </a:r>
            <a:r>
              <a:rPr lang="de-DE" b="0" dirty="0"/>
              <a:t>bauen?“</a:t>
            </a:r>
          </a:p>
          <a:p>
            <a:pPr marL="285750" indent="-285750">
              <a:buFont typeface="Arial" panose="020B0604020202020204" pitchFamily="34" charset="0"/>
              <a:buChar char="•"/>
            </a:pPr>
            <a:r>
              <a:rPr lang="de-DE" b="0" dirty="0"/>
              <a:t>Zähl- und Schätzanlässe (Messen) wahrnehmen.</a:t>
            </a:r>
          </a:p>
          <a:p>
            <a:pPr marL="285750" indent="-285750">
              <a:buFont typeface="Arial" panose="020B0604020202020204" pitchFamily="34" charset="0"/>
              <a:buChar char="•"/>
            </a:pPr>
            <a:r>
              <a:rPr lang="de-DE" b="0" dirty="0"/>
              <a:t>Gemeinsam mit der Klasse einen Turm bauen: </a:t>
            </a:r>
            <a:r>
              <a:rPr lang="de-DE" b="0" dirty="0">
                <a:sym typeface="Wingdings" pitchFamily="2" charset="2"/>
              </a:rPr>
              <a:t>Nacheinander wählt jedes Kind einen Baustein aus und legt diesen auf den Turm.</a:t>
            </a: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Einüben</a:t>
            </a:r>
            <a:r>
              <a:rPr lang="de-DE" dirty="0"/>
              <a:t> </a:t>
            </a:r>
            <a:r>
              <a:rPr lang="de-DE" b="0" dirty="0"/>
              <a:t>feinmotorischer</a:t>
            </a:r>
            <a:r>
              <a:rPr lang="de-DE" dirty="0"/>
              <a:t> </a:t>
            </a:r>
            <a:r>
              <a:rPr lang="de-DE" b="0" dirty="0"/>
              <a:t>Kompetenzen beim Greifen, Legen und Stapeln (Auge-Hand-Koordination), Entwickeln der Raum-Lage-Orientierung und Förderung der Problemlösestrategie.</a:t>
            </a:r>
          </a:p>
        </p:txBody>
      </p:sp>
    </p:spTree>
    <p:extLst>
      <p:ext uri="{BB962C8B-B14F-4D97-AF65-F5344CB8AC3E}">
        <p14:creationId xmlns:p14="http://schemas.microsoft.com/office/powerpoint/2010/main" val="27888414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32172" indent="-232172">
              <a:buFont typeface="Arial" panose="020B0604020202020204" pitchFamily="34" charset="0"/>
              <a:buChar char="•"/>
            </a:pPr>
            <a:r>
              <a:rPr lang="de-DE" b="0" dirty="0"/>
              <a:t>Karten mit Seitenansichten/ Schrägbildern oder Grundrissen</a:t>
            </a:r>
          </a:p>
          <a:p>
            <a:pPr marL="232172" indent="-232172">
              <a:buFont typeface="Arial" panose="020B0604020202020204" pitchFamily="34" charset="0"/>
              <a:buChar char="•"/>
            </a:pPr>
            <a:r>
              <a:rPr lang="de-DE" b="0" dirty="0"/>
              <a:t>Holzwürfel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Würfelgebäude</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Baue das </a:t>
            </a:r>
          </a:p>
          <a:p>
            <a:r>
              <a:rPr lang="de-DE" dirty="0"/>
              <a:t>Würfelgebäude nach. </a:t>
            </a:r>
          </a:p>
        </p:txBody>
      </p:sp>
      <p:pic>
        <p:nvPicPr>
          <p:cNvPr id="25" name="Inhaltsplatzhalter 17" descr="Uhr">
            <a:extLst>
              <a:ext uri="{FF2B5EF4-FFF2-40B4-BE49-F238E27FC236}">
                <a16:creationId xmlns:a16="http://schemas.microsoft.com/office/drawing/2014/main" id="{EF28320D-4AB1-4E4C-B61B-32381DEDF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6" name="Inhaltsplatzhalter 17" descr="Uhr">
            <a:extLst>
              <a:ext uri="{FF2B5EF4-FFF2-40B4-BE49-F238E27FC236}">
                <a16:creationId xmlns:a16="http://schemas.microsoft.com/office/drawing/2014/main" id="{49DCF62C-2BEB-874B-9591-2C94A3D557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pic>
        <p:nvPicPr>
          <p:cNvPr id="17" name="Inhaltsplatzhalter 6" descr="Ein Bild, das Text enthält.&#10;&#10;Automatisch generierte Beschreibung">
            <a:extLst>
              <a:ext uri="{FF2B5EF4-FFF2-40B4-BE49-F238E27FC236}">
                <a16:creationId xmlns:a16="http://schemas.microsoft.com/office/drawing/2014/main" id="{B433ADF6-A880-D843-B8E6-7A7149E433BA}"/>
              </a:ext>
            </a:extLst>
          </p:cNvPr>
          <p:cNvPicPr>
            <a:picLocks noGrp="1" noChangeAspect="1"/>
          </p:cNvPicPr>
          <p:nvPr>
            <p:ph sz="half" idx="1"/>
          </p:nvPr>
        </p:nvPicPr>
        <p:blipFill>
          <a:blip r:embed="rId4"/>
          <a:stretch>
            <a:fillRect/>
          </a:stretch>
        </p:blipFill>
        <p:spPr>
          <a:xfrm>
            <a:off x="4039743" y="2343645"/>
            <a:ext cx="5403850" cy="3681692"/>
          </a:xfrm>
        </p:spPr>
      </p:pic>
      <p:sp>
        <p:nvSpPr>
          <p:cNvPr id="18" name="Abgerundetes Rechteck 17">
            <a:extLst>
              <a:ext uri="{FF2B5EF4-FFF2-40B4-BE49-F238E27FC236}">
                <a16:creationId xmlns:a16="http://schemas.microsoft.com/office/drawing/2014/main" id="{921FEBE6-783A-D54D-AB80-99627B663615}"/>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42AE0563-7C20-E343-8C03-AB00FB0F72D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C98FE7F2-5B66-864A-8C21-F41492738892}"/>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A1799181-6139-F849-A672-F82E49DDBBBB}"/>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2F9546AC-2E43-6D42-B0EE-58A121243C9E}"/>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53019E33-329E-4B4D-A3C3-5B592F410F4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E2A54C42-5069-8D46-9C34-41E74A6321C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Körper</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Würfelgebäude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feld 14">
            <a:extLst>
              <a:ext uri="{FF2B5EF4-FFF2-40B4-BE49-F238E27FC236}">
                <a16:creationId xmlns:a16="http://schemas.microsoft.com/office/drawing/2014/main" id="{F00890CD-EBDF-B84B-9920-4D933FCF1069}"/>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51</a:t>
            </a:r>
          </a:p>
        </p:txBody>
      </p:sp>
      <p:pic>
        <p:nvPicPr>
          <p:cNvPr id="3" name="Grafik 2">
            <a:extLst>
              <a:ext uri="{FF2B5EF4-FFF2-40B4-BE49-F238E27FC236}">
                <a16:creationId xmlns:a16="http://schemas.microsoft.com/office/drawing/2014/main" id="{B5B269E2-A395-804D-A889-25CE1D37D0A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56000" y="5544000"/>
            <a:ext cx="813600" cy="813600"/>
          </a:xfrm>
          <a:prstGeom prst="roundRect">
            <a:avLst/>
          </a:prstGeom>
        </p:spPr>
      </p:pic>
    </p:spTree>
    <p:extLst>
      <p:ext uri="{BB962C8B-B14F-4D97-AF65-F5344CB8AC3E}">
        <p14:creationId xmlns:p14="http://schemas.microsoft.com/office/powerpoint/2010/main" val="17730684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612332"/>
            <a:ext cx="9406890" cy="1061146"/>
          </a:xfrm>
        </p:spPr>
        <p:txBody>
          <a:bodyPr/>
          <a:lstStyle/>
          <a:p>
            <a:r>
              <a:rPr lang="de-DE" dirty="0"/>
              <a:t>Beobachtungshinweise: </a:t>
            </a:r>
          </a:p>
          <a:p>
            <a:pPr marL="232172" indent="-232172">
              <a:buFont typeface="Arial" panose="020B0604020202020204" pitchFamily="34" charset="0"/>
              <a:buChar char="•"/>
            </a:pPr>
            <a:r>
              <a:rPr lang="de-DE" b="0" dirty="0"/>
              <a:t>Wie erklären die Kinder, warum die auf ihren Karte abgebildeten Würfeltürme zu den gebauten Würfeltürmen passen?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1918072"/>
            <a:ext cx="4536000" cy="3558952"/>
          </a:xfrm>
        </p:spPr>
        <p:txBody>
          <a:bodyPr>
            <a:normAutofit/>
          </a:bodyPr>
          <a:lstStyle/>
          <a:p>
            <a:r>
              <a:rPr lang="de-DE" dirty="0"/>
              <a:t>Durchführung der Übung: </a:t>
            </a:r>
          </a:p>
          <a:p>
            <a:pPr marL="285750" indent="-285750">
              <a:buFont typeface="Arial" panose="020B0604020202020204" pitchFamily="34" charset="0"/>
              <a:buChar char="•"/>
            </a:pPr>
            <a:r>
              <a:rPr lang="de-DE" b="0" dirty="0"/>
              <a:t>Jedes Kind erhält Karten mit Abbildungen von Würfelgebäuden und soll diese nachbauen (Schrägbilder, mehrere Seitenansichten, bewertete Grundrisse, reale Würfelgebäude).</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Würfelgebäude</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1947440"/>
            <a:ext cx="4536000" cy="3558952"/>
          </a:xfrm>
        </p:spPr>
        <p:txBody>
          <a:bodyPr/>
          <a:lstStyle/>
          <a:p>
            <a:r>
              <a:rPr lang="de-DE" dirty="0"/>
              <a:t>Variation: </a:t>
            </a:r>
            <a:r>
              <a:rPr lang="de-DE" b="0" dirty="0"/>
              <a:t> </a:t>
            </a:r>
          </a:p>
          <a:p>
            <a:pPr marL="285750" indent="-285750">
              <a:buFont typeface="Arial" panose="020B0604020202020204" pitchFamily="34" charset="0"/>
              <a:buChar char="•"/>
            </a:pPr>
            <a:r>
              <a:rPr lang="de-DE" b="0" dirty="0"/>
              <a:t>Würfelgebäude nach mündlicher Anleitung bauen</a:t>
            </a:r>
          </a:p>
          <a:p>
            <a:r>
              <a:rPr lang="de-DE" b="0" dirty="0"/>
              <a:t>Spielidee </a:t>
            </a:r>
            <a:r>
              <a:rPr lang="de-DE" b="0" dirty="0" err="1"/>
              <a:t>PotzKlotz</a:t>
            </a:r>
            <a:endParaRPr lang="de-DE" dirty="0"/>
          </a:p>
          <a:p>
            <a:pPr marL="232172" indent="-232172">
              <a:buFont typeface="Arial" panose="020B0604020202020204" pitchFamily="34" charset="0"/>
              <a:buChar char="•"/>
            </a:pPr>
            <a:r>
              <a:rPr lang="de-DE" b="0" dirty="0"/>
              <a:t>Jedes Kind erhält drei Spielkarten. Die Restlichen werden auf einen Nachziehstapel gelegt, dessen oberste Karte aufgedeckt wird. Der abgebildete Würfelturm wird nachgebaut.</a:t>
            </a:r>
          </a:p>
          <a:p>
            <a:pPr marL="232172" indent="-232172">
              <a:buFont typeface="Arial" panose="020B0604020202020204" pitchFamily="34" charset="0"/>
              <a:buChar char="•"/>
            </a:pPr>
            <a:r>
              <a:rPr lang="de-DE" b="0" dirty="0"/>
              <a:t>Abwechselnd versuchen die Kinder, die bestehenden Würfelgebäude durch Umlegen, Hinzulegen oder Wegnehmen eines Würfels so umzubauen, dass sie eine ihrer Karten nachgebaut haben. </a:t>
            </a:r>
          </a:p>
          <a:p>
            <a:pPr marL="232172" indent="-232172">
              <a:buFont typeface="Arial" panose="020B0604020202020204" pitchFamily="34" charset="0"/>
              <a:buChar char="•"/>
            </a:pPr>
            <a:r>
              <a:rPr lang="de-DE" b="0" dirty="0"/>
              <a:t>Gewonnen hat, wer am meisten Karten losgeworden ist.</a:t>
            </a:r>
          </a:p>
          <a:p>
            <a:pPr marL="232172" indent="-232172">
              <a:buFont typeface="Arial" panose="020B0604020202020204" pitchFamily="34" charset="0"/>
              <a:buChar char="•"/>
            </a:pPr>
            <a:endParaRPr lang="de-DE" b="0" dirty="0"/>
          </a:p>
          <a:p>
            <a:pPr marL="232172" indent="-232172">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51608"/>
            <a:ext cx="9406890" cy="489892"/>
          </a:xfrm>
        </p:spPr>
        <p:txBody>
          <a:bodyPr/>
          <a:lstStyle/>
          <a:p>
            <a:r>
              <a:rPr lang="de-DE" dirty="0"/>
              <a:t>Ziel der Übung: </a:t>
            </a:r>
            <a:r>
              <a:rPr lang="de-DE" b="0" dirty="0"/>
              <a:t>Förderung der räumlichen Vorstellung sowie der Feinmotorik durch das Bauen mit Würfeln. </a:t>
            </a:r>
            <a:endParaRPr lang="de-DE" dirty="0"/>
          </a:p>
        </p:txBody>
      </p:sp>
    </p:spTree>
    <p:extLst>
      <p:ext uri="{BB962C8B-B14F-4D97-AF65-F5344CB8AC3E}">
        <p14:creationId xmlns:p14="http://schemas.microsoft.com/office/powerpoint/2010/main" val="3992858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Bausteine in verschiedenen Farben (Duplo, Holz ...) oder Steckwürfel in verschiedenen Farben</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Mustertürme</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viele Zweiertürme mit den Farben rot, blau, grün und orange kannst du bauen? Gehe möglichst geschickt vor.</a:t>
            </a:r>
          </a:p>
        </p:txBody>
      </p:sp>
      <p:pic>
        <p:nvPicPr>
          <p:cNvPr id="19" name="Inhaltsplatzhalter 17" descr="Uhr">
            <a:extLst>
              <a:ext uri="{FF2B5EF4-FFF2-40B4-BE49-F238E27FC236}">
                <a16:creationId xmlns:a16="http://schemas.microsoft.com/office/drawing/2014/main" id="{5A641D91-5B0B-E14A-9CAC-F6CC5CAAFF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008CAD96-6545-434C-A0E4-505231942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pic>
        <p:nvPicPr>
          <p:cNvPr id="21" name="Inhaltsplatzhalter 17" descr="Uhr">
            <a:extLst>
              <a:ext uri="{FF2B5EF4-FFF2-40B4-BE49-F238E27FC236}">
                <a16:creationId xmlns:a16="http://schemas.microsoft.com/office/drawing/2014/main" id="{488FE739-CE63-E646-865A-AED6C799E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2082" y="84446"/>
            <a:ext cx="308292" cy="308292"/>
          </a:xfrm>
          <a:prstGeom prst="rect">
            <a:avLst/>
          </a:prstGeom>
        </p:spPr>
      </p:pic>
      <p:sp>
        <p:nvSpPr>
          <p:cNvPr id="18" name="Abgerundetes Rechteck 17">
            <a:extLst>
              <a:ext uri="{FF2B5EF4-FFF2-40B4-BE49-F238E27FC236}">
                <a16:creationId xmlns:a16="http://schemas.microsoft.com/office/drawing/2014/main" id="{5AA6FF35-3DCA-E241-B362-028B64EBF105}"/>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08A88D29-DAB4-4349-AAC8-61F0F363D921}"/>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4" name="Abgerundetes Rechteck 23">
            <a:extLst>
              <a:ext uri="{FF2B5EF4-FFF2-40B4-BE49-F238E27FC236}">
                <a16:creationId xmlns:a16="http://schemas.microsoft.com/office/drawing/2014/main" id="{3F187E35-8646-A148-B9D2-19F78A9AB2BA}"/>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9A90E514-6E27-D14A-BB2B-DB28B9999CA2}"/>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C2D3A63E-94A1-3B4B-99CB-E93127833409}"/>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352F5854-6FC2-A64C-A09A-627B32C9851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48CC53CF-3BB7-AC49-B02A-C05537D54B32}"/>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Muster</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E38D87A9-3C0E-1F43-8751-F35135160A5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52</a:t>
            </a:r>
          </a:p>
        </p:txBody>
      </p:sp>
      <p:sp>
        <p:nvSpPr>
          <p:cNvPr id="22" name="Würfel 21">
            <a:extLst>
              <a:ext uri="{FF2B5EF4-FFF2-40B4-BE49-F238E27FC236}">
                <a16:creationId xmlns:a16="http://schemas.microsoft.com/office/drawing/2014/main" id="{49F3F66C-6AFE-714C-A380-DA6292B250A2}"/>
              </a:ext>
            </a:extLst>
          </p:cNvPr>
          <p:cNvSpPr>
            <a:spLocks noChangeAspect="1"/>
          </p:cNvSpPr>
          <p:nvPr/>
        </p:nvSpPr>
        <p:spPr>
          <a:xfrm>
            <a:off x="5532864" y="2954179"/>
            <a:ext cx="648000" cy="648000"/>
          </a:xfrm>
          <a:prstGeom prst="cube">
            <a:avLst/>
          </a:prstGeom>
          <a:solidFill>
            <a:srgbClr val="FF0000"/>
          </a:solidFill>
          <a:ln w="38100">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Würfel 28">
            <a:extLst>
              <a:ext uri="{FF2B5EF4-FFF2-40B4-BE49-F238E27FC236}">
                <a16:creationId xmlns:a16="http://schemas.microsoft.com/office/drawing/2014/main" id="{904304D4-97DE-634D-ACC8-21A2DA19E35C}"/>
              </a:ext>
            </a:extLst>
          </p:cNvPr>
          <p:cNvSpPr>
            <a:spLocks noChangeAspect="1"/>
          </p:cNvSpPr>
          <p:nvPr/>
        </p:nvSpPr>
        <p:spPr>
          <a:xfrm>
            <a:off x="5532864" y="2462945"/>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Würfel 29">
            <a:extLst>
              <a:ext uri="{FF2B5EF4-FFF2-40B4-BE49-F238E27FC236}">
                <a16:creationId xmlns:a16="http://schemas.microsoft.com/office/drawing/2014/main" id="{FBE71828-B90F-C648-9CB2-98524CBE5B3C}"/>
              </a:ext>
            </a:extLst>
          </p:cNvPr>
          <p:cNvSpPr>
            <a:spLocks noChangeAspect="1"/>
          </p:cNvSpPr>
          <p:nvPr/>
        </p:nvSpPr>
        <p:spPr>
          <a:xfrm>
            <a:off x="6343186" y="2954179"/>
            <a:ext cx="648000" cy="648000"/>
          </a:xfrm>
          <a:prstGeom prst="cube">
            <a:avLst/>
          </a:prstGeom>
          <a:solidFill>
            <a:srgbClr val="7DB14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Würfel 30">
            <a:extLst>
              <a:ext uri="{FF2B5EF4-FFF2-40B4-BE49-F238E27FC236}">
                <a16:creationId xmlns:a16="http://schemas.microsoft.com/office/drawing/2014/main" id="{8E91FD61-20C2-1E49-86C8-E4D54B798E1B}"/>
              </a:ext>
            </a:extLst>
          </p:cNvPr>
          <p:cNvSpPr>
            <a:spLocks noChangeAspect="1"/>
          </p:cNvSpPr>
          <p:nvPr/>
        </p:nvSpPr>
        <p:spPr>
          <a:xfrm>
            <a:off x="6343186" y="2462945"/>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32" name="Würfel 31">
            <a:extLst>
              <a:ext uri="{FF2B5EF4-FFF2-40B4-BE49-F238E27FC236}">
                <a16:creationId xmlns:a16="http://schemas.microsoft.com/office/drawing/2014/main" id="{20C8AFD3-2FF0-A941-A1F7-8886D3EFEB4F}"/>
              </a:ext>
            </a:extLst>
          </p:cNvPr>
          <p:cNvSpPr>
            <a:spLocks noChangeAspect="1"/>
          </p:cNvSpPr>
          <p:nvPr/>
        </p:nvSpPr>
        <p:spPr>
          <a:xfrm>
            <a:off x="7156596" y="2942168"/>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3" name="Würfel 32">
            <a:extLst>
              <a:ext uri="{FF2B5EF4-FFF2-40B4-BE49-F238E27FC236}">
                <a16:creationId xmlns:a16="http://schemas.microsoft.com/office/drawing/2014/main" id="{733D11CF-A624-0949-9291-3656EC947B60}"/>
              </a:ext>
            </a:extLst>
          </p:cNvPr>
          <p:cNvSpPr>
            <a:spLocks noChangeAspect="1"/>
          </p:cNvSpPr>
          <p:nvPr/>
        </p:nvSpPr>
        <p:spPr>
          <a:xfrm>
            <a:off x="7156596" y="2450934"/>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Würfel 33">
            <a:extLst>
              <a:ext uri="{FF2B5EF4-FFF2-40B4-BE49-F238E27FC236}">
                <a16:creationId xmlns:a16="http://schemas.microsoft.com/office/drawing/2014/main" id="{2D57A45B-FB10-C041-814D-AD98392FD57B}"/>
              </a:ext>
            </a:extLst>
          </p:cNvPr>
          <p:cNvSpPr>
            <a:spLocks noChangeAspect="1"/>
          </p:cNvSpPr>
          <p:nvPr/>
        </p:nvSpPr>
        <p:spPr>
          <a:xfrm>
            <a:off x="7966918" y="2942168"/>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5" name="Würfel 34">
            <a:extLst>
              <a:ext uri="{FF2B5EF4-FFF2-40B4-BE49-F238E27FC236}">
                <a16:creationId xmlns:a16="http://schemas.microsoft.com/office/drawing/2014/main" id="{99B1A41F-AD34-CF46-B5C3-27255E2E4AE2}"/>
              </a:ext>
            </a:extLst>
          </p:cNvPr>
          <p:cNvSpPr>
            <a:spLocks noChangeAspect="1"/>
          </p:cNvSpPr>
          <p:nvPr/>
        </p:nvSpPr>
        <p:spPr>
          <a:xfrm>
            <a:off x="7966918" y="2450934"/>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6" name="Würfel 35">
            <a:extLst>
              <a:ext uri="{FF2B5EF4-FFF2-40B4-BE49-F238E27FC236}">
                <a16:creationId xmlns:a16="http://schemas.microsoft.com/office/drawing/2014/main" id="{CFA7E452-727D-9E4D-A9F2-1B61C93AFACE}"/>
              </a:ext>
            </a:extLst>
          </p:cNvPr>
          <p:cNvSpPr>
            <a:spLocks noChangeAspect="1"/>
          </p:cNvSpPr>
          <p:nvPr/>
        </p:nvSpPr>
        <p:spPr>
          <a:xfrm>
            <a:off x="5493947" y="4337367"/>
            <a:ext cx="648000" cy="648000"/>
          </a:xfrm>
          <a:prstGeom prst="cube">
            <a:avLst/>
          </a:prstGeom>
          <a:solidFill>
            <a:srgbClr val="FF0000"/>
          </a:solidFill>
          <a:ln w="38100">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7" name="Würfel 36">
            <a:extLst>
              <a:ext uri="{FF2B5EF4-FFF2-40B4-BE49-F238E27FC236}">
                <a16:creationId xmlns:a16="http://schemas.microsoft.com/office/drawing/2014/main" id="{44C495D4-8E70-424E-ADC3-F0D404E473B8}"/>
              </a:ext>
            </a:extLst>
          </p:cNvPr>
          <p:cNvSpPr>
            <a:spLocks noChangeAspect="1"/>
          </p:cNvSpPr>
          <p:nvPr/>
        </p:nvSpPr>
        <p:spPr>
          <a:xfrm>
            <a:off x="5493947" y="3846133"/>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8" name="Würfel 37">
            <a:extLst>
              <a:ext uri="{FF2B5EF4-FFF2-40B4-BE49-F238E27FC236}">
                <a16:creationId xmlns:a16="http://schemas.microsoft.com/office/drawing/2014/main" id="{3F9D77B1-A16C-0040-A381-19321D212C6F}"/>
              </a:ext>
            </a:extLst>
          </p:cNvPr>
          <p:cNvSpPr>
            <a:spLocks noChangeAspect="1"/>
          </p:cNvSpPr>
          <p:nvPr/>
        </p:nvSpPr>
        <p:spPr>
          <a:xfrm>
            <a:off x="6343186" y="4337367"/>
            <a:ext cx="648000" cy="648000"/>
          </a:xfrm>
          <a:prstGeom prst="cube">
            <a:avLst/>
          </a:prstGeom>
          <a:solidFill>
            <a:srgbClr val="7DB14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9" name="Würfel 38">
            <a:extLst>
              <a:ext uri="{FF2B5EF4-FFF2-40B4-BE49-F238E27FC236}">
                <a16:creationId xmlns:a16="http://schemas.microsoft.com/office/drawing/2014/main" id="{2D89AB49-7A5A-4348-A9A2-5EECF9DB0943}"/>
              </a:ext>
            </a:extLst>
          </p:cNvPr>
          <p:cNvSpPr>
            <a:spLocks noChangeAspect="1"/>
          </p:cNvSpPr>
          <p:nvPr/>
        </p:nvSpPr>
        <p:spPr>
          <a:xfrm>
            <a:off x="6343186" y="3846133"/>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0" name="Würfel 39">
            <a:extLst>
              <a:ext uri="{FF2B5EF4-FFF2-40B4-BE49-F238E27FC236}">
                <a16:creationId xmlns:a16="http://schemas.microsoft.com/office/drawing/2014/main" id="{9153E039-4D31-2D4B-ACCD-CA4F824DAA1F}"/>
              </a:ext>
            </a:extLst>
          </p:cNvPr>
          <p:cNvSpPr>
            <a:spLocks noChangeAspect="1"/>
          </p:cNvSpPr>
          <p:nvPr/>
        </p:nvSpPr>
        <p:spPr>
          <a:xfrm>
            <a:off x="7156596" y="4337367"/>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1" name="Würfel 40">
            <a:extLst>
              <a:ext uri="{FF2B5EF4-FFF2-40B4-BE49-F238E27FC236}">
                <a16:creationId xmlns:a16="http://schemas.microsoft.com/office/drawing/2014/main" id="{98F950DF-C61A-D748-8925-92DC98008B1C}"/>
              </a:ext>
            </a:extLst>
          </p:cNvPr>
          <p:cNvSpPr>
            <a:spLocks noChangeAspect="1"/>
          </p:cNvSpPr>
          <p:nvPr/>
        </p:nvSpPr>
        <p:spPr>
          <a:xfrm>
            <a:off x="7156596" y="3846133"/>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2" name="Würfel 41">
            <a:extLst>
              <a:ext uri="{FF2B5EF4-FFF2-40B4-BE49-F238E27FC236}">
                <a16:creationId xmlns:a16="http://schemas.microsoft.com/office/drawing/2014/main" id="{25521122-5072-C740-8C45-8E5B841BE7C2}"/>
              </a:ext>
            </a:extLst>
          </p:cNvPr>
          <p:cNvSpPr>
            <a:spLocks noChangeAspect="1"/>
          </p:cNvSpPr>
          <p:nvPr/>
        </p:nvSpPr>
        <p:spPr>
          <a:xfrm>
            <a:off x="7966918" y="4337367"/>
            <a:ext cx="648000" cy="648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3" name="Würfel 42">
            <a:extLst>
              <a:ext uri="{FF2B5EF4-FFF2-40B4-BE49-F238E27FC236}">
                <a16:creationId xmlns:a16="http://schemas.microsoft.com/office/drawing/2014/main" id="{2D7DA02E-4C96-6C48-85B7-89746B6C1582}"/>
              </a:ext>
            </a:extLst>
          </p:cNvPr>
          <p:cNvSpPr>
            <a:spLocks noChangeAspect="1"/>
          </p:cNvSpPr>
          <p:nvPr/>
        </p:nvSpPr>
        <p:spPr>
          <a:xfrm>
            <a:off x="7966918" y="3846133"/>
            <a:ext cx="648000" cy="648000"/>
          </a:xfrm>
          <a:prstGeom prst="cube">
            <a:avLst/>
          </a:prstGeom>
          <a:solidFill>
            <a:srgbClr val="FF9300"/>
          </a:solidFill>
          <a:ln w="38100">
            <a:solidFill>
              <a:srgbClr val="C1700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3520427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Kinder bauen Zweiertürme aus Bausteinen mit vier verschiedenen Farben durch Probieren oder die Entwicklung einer Strategie.</a:t>
            </a:r>
          </a:p>
          <a:p>
            <a:pPr marL="285750" indent="-285750">
              <a:buFont typeface="Arial" panose="020B0604020202020204" pitchFamily="34" charset="0"/>
              <a:buChar char="•"/>
            </a:pPr>
            <a:r>
              <a:rPr lang="de-DE" b="0" dirty="0"/>
              <a:t>Die Kinder dokumentieren (zeichnerisch) ihre gefundenen Möglichkeiten.</a:t>
            </a:r>
          </a:p>
          <a:p>
            <a:pPr marL="285750" indent="-285750">
              <a:buFont typeface="Arial" panose="020B0604020202020204" pitchFamily="34" charset="0"/>
              <a:buChar char="•"/>
            </a:pPr>
            <a:r>
              <a:rPr lang="de-DE" b="0" dirty="0"/>
              <a:t>Reflexionsfragen: „Wie hast du alle gefunden?“ “Bist du sicher, dass du alle Möglichkeiten gefunden hast?“ „Warum sind das alle Möglichkeiten?“</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Mustertürme</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i="1" dirty="0"/>
              <a:t>Variation ohne Wiederholung</a:t>
            </a:r>
            <a:r>
              <a:rPr lang="de-DE" b="0" dirty="0"/>
              <a:t>: Erhöhung Anzahl der Steine bzw. der Anzahl der Farben.</a:t>
            </a:r>
          </a:p>
          <a:p>
            <a:pPr marL="285750" indent="-285750">
              <a:buFont typeface="Arial" panose="020B0604020202020204" pitchFamily="34" charset="0"/>
              <a:buChar char="•"/>
            </a:pPr>
            <a:r>
              <a:rPr lang="de-DE" b="0" i="1" dirty="0"/>
              <a:t>Variation mit Wiederholung</a:t>
            </a:r>
            <a:r>
              <a:rPr lang="de-DE" b="0" dirty="0"/>
              <a:t>: In einem Turm dürfen auch mehrere Steine derselben Farbe verbaut werden.</a:t>
            </a:r>
          </a:p>
          <a:p>
            <a:pPr marL="285750" indent="-285750">
              <a:buFont typeface="Arial" panose="020B0604020202020204" pitchFamily="34" charset="0"/>
              <a:buChar char="•"/>
            </a:pPr>
            <a:r>
              <a:rPr lang="de-DE" b="0" dirty="0"/>
              <a:t>Vierstellige Zahlen (aus den Ziffern 1, 2, 3 und 4) bilden, Anordnung von Eissorten, Outfits ...</a:t>
            </a:r>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Sammeln von Erfahrungen im Kontext kombinatorischer Problemstellungen und geschicktes Finden aller Möglichkeiten.</a:t>
            </a:r>
            <a:endParaRPr lang="de-DE" dirty="0"/>
          </a:p>
        </p:txBody>
      </p:sp>
      <p:sp>
        <p:nvSpPr>
          <p:cNvPr id="7" name="Inhaltsplatzhalter 6">
            <a:extLst>
              <a:ext uri="{FF2B5EF4-FFF2-40B4-BE49-F238E27FC236}">
                <a16:creationId xmlns:a16="http://schemas.microsoft.com/office/drawing/2014/main" id="{76DF167D-DBF6-4247-830F-335EA706AC5C}"/>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Wurden die verschiedenen Türme probierend oder (zunehmend) systematisch gefunden? </a:t>
            </a:r>
          </a:p>
          <a:p>
            <a:pPr marL="285750" indent="-285750">
              <a:buFont typeface="Arial" panose="020B0604020202020204" pitchFamily="34" charset="0"/>
              <a:buChar char="•"/>
            </a:pPr>
            <a:r>
              <a:rPr lang="de-DE" b="0" dirty="0"/>
              <a:t>Welche Strategie wurde zum Finden aller Türme genutzt? Wie wurde sortiert?</a:t>
            </a:r>
          </a:p>
          <a:p>
            <a:endParaRPr lang="de-DE" dirty="0"/>
          </a:p>
        </p:txBody>
      </p:sp>
    </p:spTree>
    <p:extLst>
      <p:ext uri="{BB962C8B-B14F-4D97-AF65-F5344CB8AC3E}">
        <p14:creationId xmlns:p14="http://schemas.microsoft.com/office/powerpoint/2010/main" val="8732529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Perlen in verschiedenen Farben und Formen (z. B. Holzperlen, Bügelperlen)</a:t>
            </a:r>
          </a:p>
          <a:p>
            <a:pPr marL="285750" indent="-285750">
              <a:buFont typeface="Arial" panose="020B0604020202020204" pitchFamily="34" charset="0"/>
              <a:buChar char="•"/>
            </a:pPr>
            <a:r>
              <a:rPr lang="de-DE" b="0" dirty="0"/>
              <a:t>Schnüre (z. B. robuste Fäden, Schnürsenkel, Biegeplüsch)</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Perlen auffädeln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Welches Muster kannst du in der Perlenkette erkennen? </a:t>
            </a:r>
            <a:r>
              <a:rPr lang="de-DE" dirty="0" err="1"/>
              <a:t>Fädel</a:t>
            </a:r>
            <a:r>
              <a:rPr lang="de-DE" dirty="0"/>
              <a:t> weitere Perlen nach dem Muster auf.</a:t>
            </a:r>
          </a:p>
        </p:txBody>
      </p:sp>
      <p:pic>
        <p:nvPicPr>
          <p:cNvPr id="19" name="Inhaltsplatzhalter 17" descr="Uhr">
            <a:extLst>
              <a:ext uri="{FF2B5EF4-FFF2-40B4-BE49-F238E27FC236}">
                <a16:creationId xmlns:a16="http://schemas.microsoft.com/office/drawing/2014/main" id="{B08F4BC1-F140-2641-8942-621DD4B7AD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2392B3E6-A6D5-D741-BBD4-1819A31E82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sp>
        <p:nvSpPr>
          <p:cNvPr id="15" name="Abgerundetes Rechteck 14">
            <a:extLst>
              <a:ext uri="{FF2B5EF4-FFF2-40B4-BE49-F238E27FC236}">
                <a16:creationId xmlns:a16="http://schemas.microsoft.com/office/drawing/2014/main" id="{EC687B20-C220-9942-BF92-D356D3A7788E}"/>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67D1A774-8922-0641-AFC9-5F8DBCE264DE}"/>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8" name="Abgerundetes Rechteck 17">
            <a:extLst>
              <a:ext uri="{FF2B5EF4-FFF2-40B4-BE49-F238E27FC236}">
                <a16:creationId xmlns:a16="http://schemas.microsoft.com/office/drawing/2014/main" id="{AD2F7F2F-D6B1-624E-8295-78A4AF897D67}"/>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BEB14222-FC9D-C644-A427-C8DB7029BF0E}"/>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6B01373B-FFB1-3E44-A489-301CDF83AC1C}"/>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B20A4E50-727A-E847-90E4-F5550C4D6C1F}"/>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B96A49A6-3AED-E549-80AA-0920649160E6}"/>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Muster</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59C95BA0-2C6F-6E42-9BB0-ED9A476B019C}"/>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53</a:t>
            </a:r>
          </a:p>
        </p:txBody>
      </p:sp>
      <p:grpSp>
        <p:nvGrpSpPr>
          <p:cNvPr id="35" name="Gruppieren 34">
            <a:extLst>
              <a:ext uri="{FF2B5EF4-FFF2-40B4-BE49-F238E27FC236}">
                <a16:creationId xmlns:a16="http://schemas.microsoft.com/office/drawing/2014/main" id="{7101126D-23E8-EB41-A5C2-149FF62DFE43}"/>
              </a:ext>
            </a:extLst>
          </p:cNvPr>
          <p:cNvGrpSpPr/>
          <p:nvPr/>
        </p:nvGrpSpPr>
        <p:grpSpPr>
          <a:xfrm>
            <a:off x="4833771" y="3654186"/>
            <a:ext cx="4490928" cy="1140236"/>
            <a:chOff x="4927600" y="3431764"/>
            <a:chExt cx="4490928" cy="1140236"/>
          </a:xfrm>
        </p:grpSpPr>
        <p:sp>
          <p:nvSpPr>
            <p:cNvPr id="14" name="Freihandform 13">
              <a:extLst>
                <a:ext uri="{FF2B5EF4-FFF2-40B4-BE49-F238E27FC236}">
                  <a16:creationId xmlns:a16="http://schemas.microsoft.com/office/drawing/2014/main" id="{688492EC-071B-BF43-89BB-3D974E13C4D0}"/>
                </a:ext>
              </a:extLst>
            </p:cNvPr>
            <p:cNvSpPr/>
            <p:nvPr/>
          </p:nvSpPr>
          <p:spPr>
            <a:xfrm>
              <a:off x="4927600" y="3643086"/>
              <a:ext cx="4490928" cy="928914"/>
            </a:xfrm>
            <a:custGeom>
              <a:avLst/>
              <a:gdLst>
                <a:gd name="connsiteX0" fmla="*/ 0 w 4490928"/>
                <a:gd name="connsiteY0" fmla="*/ 14514 h 928914"/>
                <a:gd name="connsiteX1" fmla="*/ 573314 w 4490928"/>
                <a:gd name="connsiteY1" fmla="*/ 14514 h 928914"/>
                <a:gd name="connsiteX2" fmla="*/ 1016000 w 4490928"/>
                <a:gd name="connsiteY2" fmla="*/ 14514 h 928914"/>
                <a:gd name="connsiteX3" fmla="*/ 1473200 w 4490928"/>
                <a:gd name="connsiteY3" fmla="*/ 14514 h 928914"/>
                <a:gd name="connsiteX4" fmla="*/ 1937657 w 4490928"/>
                <a:gd name="connsiteY4" fmla="*/ 14514 h 928914"/>
                <a:gd name="connsiteX5" fmla="*/ 2394857 w 4490928"/>
                <a:gd name="connsiteY5" fmla="*/ 7257 h 928914"/>
                <a:gd name="connsiteX6" fmla="*/ 2837543 w 4490928"/>
                <a:gd name="connsiteY6" fmla="*/ 14514 h 928914"/>
                <a:gd name="connsiteX7" fmla="*/ 3287486 w 4490928"/>
                <a:gd name="connsiteY7" fmla="*/ 0 h 928914"/>
                <a:gd name="connsiteX8" fmla="*/ 3737429 w 4490928"/>
                <a:gd name="connsiteY8" fmla="*/ 14514 h 928914"/>
                <a:gd name="connsiteX9" fmla="*/ 4252686 w 4490928"/>
                <a:gd name="connsiteY9" fmla="*/ 79828 h 928914"/>
                <a:gd name="connsiteX10" fmla="*/ 4484914 w 4490928"/>
                <a:gd name="connsiteY10" fmla="*/ 355600 h 928914"/>
                <a:gd name="connsiteX11" fmla="*/ 4027714 w 4490928"/>
                <a:gd name="connsiteY11" fmla="*/ 587828 h 928914"/>
                <a:gd name="connsiteX12" fmla="*/ 3323771 w 4490928"/>
                <a:gd name="connsiteY12" fmla="*/ 725714 h 928914"/>
                <a:gd name="connsiteX13" fmla="*/ 3149600 w 4490928"/>
                <a:gd name="connsiteY13" fmla="*/ 928914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90928" h="928914">
                  <a:moveTo>
                    <a:pt x="0" y="14514"/>
                  </a:moveTo>
                  <a:lnTo>
                    <a:pt x="573314" y="14514"/>
                  </a:lnTo>
                  <a:lnTo>
                    <a:pt x="1016000" y="14514"/>
                  </a:lnTo>
                  <a:lnTo>
                    <a:pt x="1473200" y="14514"/>
                  </a:lnTo>
                  <a:lnTo>
                    <a:pt x="1937657" y="14514"/>
                  </a:lnTo>
                  <a:lnTo>
                    <a:pt x="2394857" y="7257"/>
                  </a:lnTo>
                  <a:cubicBezTo>
                    <a:pt x="2544838" y="7257"/>
                    <a:pt x="2688772" y="15723"/>
                    <a:pt x="2837543" y="14514"/>
                  </a:cubicBezTo>
                  <a:cubicBezTo>
                    <a:pt x="2986314" y="13305"/>
                    <a:pt x="3137505" y="0"/>
                    <a:pt x="3287486" y="0"/>
                  </a:cubicBezTo>
                  <a:cubicBezTo>
                    <a:pt x="3437467" y="0"/>
                    <a:pt x="3576562" y="1209"/>
                    <a:pt x="3737429" y="14514"/>
                  </a:cubicBezTo>
                  <a:cubicBezTo>
                    <a:pt x="3898296" y="27819"/>
                    <a:pt x="4128105" y="22980"/>
                    <a:pt x="4252686" y="79828"/>
                  </a:cubicBezTo>
                  <a:cubicBezTo>
                    <a:pt x="4377267" y="136676"/>
                    <a:pt x="4522409" y="270933"/>
                    <a:pt x="4484914" y="355600"/>
                  </a:cubicBezTo>
                  <a:cubicBezTo>
                    <a:pt x="4447419" y="440267"/>
                    <a:pt x="4221238" y="526142"/>
                    <a:pt x="4027714" y="587828"/>
                  </a:cubicBezTo>
                  <a:cubicBezTo>
                    <a:pt x="3834190" y="649514"/>
                    <a:pt x="3470123" y="668866"/>
                    <a:pt x="3323771" y="725714"/>
                  </a:cubicBezTo>
                  <a:cubicBezTo>
                    <a:pt x="3177419" y="782562"/>
                    <a:pt x="3112105" y="859971"/>
                    <a:pt x="3149600" y="928914"/>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7B3346D6-18A7-A448-97A1-78E84CDD6174}"/>
                </a:ext>
              </a:extLst>
            </p:cNvPr>
            <p:cNvSpPr/>
            <p:nvPr/>
          </p:nvSpPr>
          <p:spPr>
            <a:xfrm>
              <a:off x="5497551" y="3437106"/>
              <a:ext cx="432000" cy="432000"/>
            </a:xfrm>
            <a:prstGeom prst="ellipse">
              <a:avLst/>
            </a:prstGeom>
            <a:solidFill>
              <a:schemeClr val="tx2">
                <a:lumMod val="60000"/>
                <a:lumOff val="40000"/>
              </a:schemeClr>
            </a:solidFill>
            <a:ln>
              <a:solidFill>
                <a:schemeClr val="tx2">
                  <a:lumMod val="75000"/>
                </a:schemeClr>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Oval 28">
              <a:extLst>
                <a:ext uri="{FF2B5EF4-FFF2-40B4-BE49-F238E27FC236}">
                  <a16:creationId xmlns:a16="http://schemas.microsoft.com/office/drawing/2014/main" id="{D89D2BCD-4AA5-574E-A4E1-10056B9F7B1D}"/>
                </a:ext>
              </a:extLst>
            </p:cNvPr>
            <p:cNvSpPr/>
            <p:nvPr/>
          </p:nvSpPr>
          <p:spPr>
            <a:xfrm>
              <a:off x="5951853" y="3437106"/>
              <a:ext cx="432000" cy="432000"/>
            </a:xfrm>
            <a:prstGeom prst="ellipse">
              <a:avLst/>
            </a:prstGeom>
            <a:solidFill>
              <a:srgbClr val="FF0000"/>
            </a:solidFill>
            <a:ln>
              <a:solidFill>
                <a:srgbClr val="A80002"/>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Oval 29">
              <a:extLst>
                <a:ext uri="{FF2B5EF4-FFF2-40B4-BE49-F238E27FC236}">
                  <a16:creationId xmlns:a16="http://schemas.microsoft.com/office/drawing/2014/main" id="{BD9CFB4C-3985-C241-A5A8-6A6A3B5E15B9}"/>
                </a:ext>
              </a:extLst>
            </p:cNvPr>
            <p:cNvSpPr/>
            <p:nvPr/>
          </p:nvSpPr>
          <p:spPr>
            <a:xfrm>
              <a:off x="6406155" y="3431764"/>
              <a:ext cx="432000" cy="432000"/>
            </a:xfrm>
            <a:prstGeom prst="ellipse">
              <a:avLst/>
            </a:prstGeom>
            <a:solidFill>
              <a:srgbClr val="7DB148"/>
            </a:solidFill>
            <a:ln>
              <a:solidFill>
                <a:schemeClr val="accent6">
                  <a:lumMod val="75000"/>
                </a:schemeClr>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Oval 30">
              <a:extLst>
                <a:ext uri="{FF2B5EF4-FFF2-40B4-BE49-F238E27FC236}">
                  <a16:creationId xmlns:a16="http://schemas.microsoft.com/office/drawing/2014/main" id="{D107AB74-6918-A14A-9675-C239497A9FC2}"/>
                </a:ext>
              </a:extLst>
            </p:cNvPr>
            <p:cNvSpPr/>
            <p:nvPr/>
          </p:nvSpPr>
          <p:spPr>
            <a:xfrm>
              <a:off x="6860457" y="3431764"/>
              <a:ext cx="432000" cy="432000"/>
            </a:xfrm>
            <a:prstGeom prst="ellipse">
              <a:avLst/>
            </a:prstGeom>
            <a:solidFill>
              <a:schemeClr val="tx2">
                <a:lumMod val="60000"/>
                <a:lumOff val="40000"/>
              </a:schemeClr>
            </a:solidFill>
            <a:ln>
              <a:solidFill>
                <a:schemeClr val="tx2">
                  <a:lumMod val="75000"/>
                </a:schemeClr>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Oval 31">
              <a:extLst>
                <a:ext uri="{FF2B5EF4-FFF2-40B4-BE49-F238E27FC236}">
                  <a16:creationId xmlns:a16="http://schemas.microsoft.com/office/drawing/2014/main" id="{E50EDBAA-8568-E349-90D4-AD0C7FE35373}"/>
                </a:ext>
              </a:extLst>
            </p:cNvPr>
            <p:cNvSpPr/>
            <p:nvPr/>
          </p:nvSpPr>
          <p:spPr>
            <a:xfrm>
              <a:off x="7314759" y="3442915"/>
              <a:ext cx="432000" cy="432000"/>
            </a:xfrm>
            <a:prstGeom prst="ellipse">
              <a:avLst/>
            </a:prstGeom>
            <a:solidFill>
              <a:srgbClr val="FF0000"/>
            </a:solidFill>
            <a:ln>
              <a:solidFill>
                <a:srgbClr val="A80002"/>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Oval 32">
              <a:extLst>
                <a:ext uri="{FF2B5EF4-FFF2-40B4-BE49-F238E27FC236}">
                  <a16:creationId xmlns:a16="http://schemas.microsoft.com/office/drawing/2014/main" id="{79623DA1-E138-604A-8024-DFD13B627CD7}"/>
                </a:ext>
              </a:extLst>
            </p:cNvPr>
            <p:cNvSpPr/>
            <p:nvPr/>
          </p:nvSpPr>
          <p:spPr>
            <a:xfrm>
              <a:off x="7769061" y="3431764"/>
              <a:ext cx="432000" cy="432000"/>
            </a:xfrm>
            <a:prstGeom prst="ellipse">
              <a:avLst/>
            </a:prstGeom>
            <a:solidFill>
              <a:srgbClr val="7DB148"/>
            </a:solidFill>
            <a:ln>
              <a:solidFill>
                <a:schemeClr val="accent6">
                  <a:lumMod val="75000"/>
                </a:schemeClr>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Oval 33">
              <a:extLst>
                <a:ext uri="{FF2B5EF4-FFF2-40B4-BE49-F238E27FC236}">
                  <a16:creationId xmlns:a16="http://schemas.microsoft.com/office/drawing/2014/main" id="{0D39A0B0-C12B-1B40-A08C-E7AB06D544AE}"/>
                </a:ext>
              </a:extLst>
            </p:cNvPr>
            <p:cNvSpPr/>
            <p:nvPr/>
          </p:nvSpPr>
          <p:spPr>
            <a:xfrm>
              <a:off x="8223363" y="3431764"/>
              <a:ext cx="432000" cy="432000"/>
            </a:xfrm>
            <a:prstGeom prst="ellipse">
              <a:avLst/>
            </a:prstGeom>
            <a:solidFill>
              <a:schemeClr val="tx2">
                <a:lumMod val="60000"/>
                <a:lumOff val="40000"/>
              </a:schemeClr>
            </a:solidFill>
            <a:ln>
              <a:solidFill>
                <a:schemeClr val="tx2">
                  <a:lumMod val="75000"/>
                </a:schemeClr>
              </a:solidFill>
            </a:ln>
            <a:scene3d>
              <a:camera prst="isometricRightUp">
                <a:rot lat="0" lon="0" rev="0"/>
              </a:camera>
              <a:lightRig rig="threePt" dir="t"/>
            </a:scene3d>
            <a:sp3d>
              <a:bevelT w="190500"/>
              <a:bevelB w="18415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923838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die Regelmäßigkeiten des Musters erkannt?</a:t>
            </a:r>
          </a:p>
          <a:p>
            <a:pPr marL="285750" indent="-285750">
              <a:buFont typeface="Arial" panose="020B0604020202020204" pitchFamily="34" charset="0"/>
              <a:buChar char="•"/>
            </a:pPr>
            <a:r>
              <a:rPr lang="de-DE" b="0" dirty="0"/>
              <a:t>Kann das Muster richtig fortgesetzt werden?</a:t>
            </a:r>
          </a:p>
          <a:p>
            <a:pPr marL="285750" indent="-285750">
              <a:buFont typeface="Arial" panose="020B0604020202020204" pitchFamily="34" charset="0"/>
              <a:buChar char="•"/>
            </a:pPr>
            <a:r>
              <a:rPr lang="de-DE" b="0" dirty="0"/>
              <a:t>Welche Regelmäßigkeiten werden bei mehrdeutigen Mustern erkannt?</a:t>
            </a:r>
          </a:p>
          <a:p>
            <a:pPr marL="285750" indent="-285750">
              <a:buFont typeface="Arial" panose="020B0604020202020204" pitchFamily="34" charset="0"/>
              <a:buChar char="•"/>
            </a:pPr>
            <a:r>
              <a:rPr lang="de-DE" b="0" dirty="0"/>
              <a:t>Können verschiedenartige Perlen aufgefädelt werden? Bei welchen Perlen bestehen Schwierigkeiten?</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identifizieren das vorgegebene Muster und die Wiederholungen der Sequenzen (Farbe und Form der Perlen werden berück-</a:t>
            </a:r>
            <a:r>
              <a:rPr lang="de-DE" b="0" dirty="0" err="1"/>
              <a:t>sichtigt</a:t>
            </a:r>
            <a:r>
              <a:rPr lang="de-DE" b="0" dirty="0"/>
              <a:t>).</a:t>
            </a:r>
          </a:p>
          <a:p>
            <a:pPr marL="285750" indent="-285750">
              <a:buFont typeface="Arial" panose="020B0604020202020204" pitchFamily="34" charset="0"/>
              <a:buChar char="•"/>
            </a:pPr>
            <a:r>
              <a:rPr lang="de-DE" b="0" dirty="0"/>
              <a:t>Die Kinder fädeln Perlen entsprechend des Musters auf und überprüfen das Muster am Ende. </a:t>
            </a:r>
          </a:p>
          <a:p>
            <a:pPr marL="285750" indent="-285750">
              <a:buFont typeface="Arial" panose="020B0604020202020204" pitchFamily="34" charset="0"/>
              <a:buChar char="•"/>
            </a:pPr>
            <a:r>
              <a:rPr lang="de-DE" b="0" dirty="0"/>
              <a:t>Die Kinder beschreiben das Muster und die Sequenzen des Musters.</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Perlen auffädeln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a:t>
            </a:r>
          </a:p>
          <a:p>
            <a:pPr marL="285750" indent="-285750">
              <a:buFont typeface="Arial" panose="020B0604020202020204" pitchFamily="34" charset="0"/>
              <a:buChar char="•"/>
            </a:pPr>
            <a:r>
              <a:rPr lang="de-DE" b="0" dirty="0"/>
              <a:t>Die Kinder finden eigene Muster.</a:t>
            </a:r>
          </a:p>
          <a:p>
            <a:pPr marL="285750" indent="-285750">
              <a:buFont typeface="Arial" panose="020B0604020202020204" pitchFamily="34" charset="0"/>
              <a:buChar char="•"/>
            </a:pPr>
            <a:r>
              <a:rPr lang="de-DE" b="0" dirty="0"/>
              <a:t>Die Kinder finden eigene Muster, die von einem anderen Kind fortgesetzt werden.</a:t>
            </a:r>
          </a:p>
          <a:p>
            <a:pPr marL="285750" indent="-285750">
              <a:buFont typeface="Arial" panose="020B0604020202020204" pitchFamily="34" charset="0"/>
              <a:buChar char="•"/>
            </a:pPr>
            <a:r>
              <a:rPr lang="de-DE" b="0" dirty="0"/>
              <a:t>Die Kinder dokumentieren die aufgefädelten Perlenmuster zeichnerisch (vereinfacht mit Grundformen).</a:t>
            </a:r>
          </a:p>
          <a:p>
            <a:pPr marL="285750" indent="-285750">
              <a:buFont typeface="Arial" panose="020B0604020202020204" pitchFamily="34" charset="0"/>
              <a:buChar char="•"/>
            </a:pPr>
            <a:r>
              <a:rPr lang="de-DE" b="0" dirty="0"/>
              <a:t>Die Kinder finden Muster/Ornamente in ihrer Umgebung.</a:t>
            </a:r>
          </a:p>
          <a:p>
            <a:pPr marL="285750" indent="-285750">
              <a:buFont typeface="Arial" panose="020B0604020202020204" pitchFamily="34" charset="0"/>
              <a:buChar char="•"/>
            </a:pPr>
            <a:r>
              <a:rPr lang="de-DE" b="0" dirty="0"/>
              <a:t>Die Kinder setzen mehrdeutige Muster fort (z. B. 1 rot, 2 blau </a:t>
            </a:r>
            <a:r>
              <a:rPr lang="de-DE" b="0" dirty="0">
                <a:sym typeface="Wingdings" pitchFamily="2" charset="2"/>
              </a:rPr>
              <a:t> a) 3 rot, 4 blau … b) 1 rot, 2 blau).</a:t>
            </a: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erkennen Muster in vorgegebenen Folgen und setzen diese fort. Durch das Auffädeln wird die Feinmotorik geschult. </a:t>
            </a:r>
            <a:endParaRPr lang="de-DE" dirty="0"/>
          </a:p>
        </p:txBody>
      </p:sp>
    </p:spTree>
    <p:extLst>
      <p:ext uri="{BB962C8B-B14F-4D97-AF65-F5344CB8AC3E}">
        <p14:creationId xmlns:p14="http://schemas.microsoft.com/office/powerpoint/2010/main" val="35232850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1E32B5B-2C8D-E343-AD0D-A75A5EE9C9EB}"/>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Alltagsgegenstände wie z. B. Stift, Figuren, Kleidungsstücke, Steine …</a:t>
            </a:r>
          </a:p>
          <a:p>
            <a:pPr marL="285750" indent="-285750">
              <a:buFont typeface="Arial" panose="020B0604020202020204" pitchFamily="34" charset="0"/>
              <a:buChar char="•"/>
            </a:pPr>
            <a:r>
              <a:rPr lang="de-DE" b="0" dirty="0"/>
              <a:t>Abbildungen von Gegenständen</a:t>
            </a:r>
          </a:p>
        </p:txBody>
      </p:sp>
      <p:sp>
        <p:nvSpPr>
          <p:cNvPr id="4" name="Titel 3">
            <a:extLst>
              <a:ext uri="{FF2B5EF4-FFF2-40B4-BE49-F238E27FC236}">
                <a16:creationId xmlns:a16="http://schemas.microsoft.com/office/drawing/2014/main" id="{BE098F7E-9523-1B46-A7CB-C13130529150}"/>
              </a:ext>
            </a:extLst>
          </p:cNvPr>
          <p:cNvSpPr>
            <a:spLocks noGrp="1"/>
          </p:cNvSpPr>
          <p:nvPr>
            <p:ph type="title"/>
          </p:nvPr>
        </p:nvSpPr>
        <p:spPr/>
        <p:txBody>
          <a:bodyPr/>
          <a:lstStyle/>
          <a:p>
            <a:r>
              <a:rPr lang="de-DE" dirty="0"/>
              <a:t>Der Größe nach ordnen</a:t>
            </a:r>
          </a:p>
        </p:txBody>
      </p:sp>
      <p:sp>
        <p:nvSpPr>
          <p:cNvPr id="5" name="Inhaltsplatzhalter 4">
            <a:extLst>
              <a:ext uri="{FF2B5EF4-FFF2-40B4-BE49-F238E27FC236}">
                <a16:creationId xmlns:a16="http://schemas.microsoft.com/office/drawing/2014/main" id="{F319E53F-9DB8-954C-91AD-D5B3EBDC146D}"/>
              </a:ext>
            </a:extLst>
          </p:cNvPr>
          <p:cNvSpPr>
            <a:spLocks noGrp="1"/>
          </p:cNvSpPr>
          <p:nvPr>
            <p:ph sz="half" idx="10"/>
          </p:nvPr>
        </p:nvSpPr>
        <p:spPr/>
        <p:txBody>
          <a:bodyPr/>
          <a:lstStyle/>
          <a:p>
            <a:r>
              <a:rPr lang="de-DE" dirty="0"/>
              <a:t>Ordne die Gegenstände der Größe nach. </a:t>
            </a:r>
            <a:br>
              <a:rPr lang="de-DE" dirty="0"/>
            </a:br>
            <a:r>
              <a:rPr lang="de-DE" dirty="0"/>
              <a:t>Beginne links mit dem kleinsten Gegenstand.</a:t>
            </a:r>
          </a:p>
        </p:txBody>
      </p:sp>
      <p:pic>
        <p:nvPicPr>
          <p:cNvPr id="8" name="Inhaltsplatzhalter 17" descr="Uhr">
            <a:extLst>
              <a:ext uri="{FF2B5EF4-FFF2-40B4-BE49-F238E27FC236}">
                <a16:creationId xmlns:a16="http://schemas.microsoft.com/office/drawing/2014/main" id="{1DC7F205-DF96-6148-97CB-3381080492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7" name="Grafik 6">
            <a:extLst>
              <a:ext uri="{FF2B5EF4-FFF2-40B4-BE49-F238E27FC236}">
                <a16:creationId xmlns:a16="http://schemas.microsoft.com/office/drawing/2014/main" id="{59AD45FC-9D6F-EC41-9A2C-78D5FEC7CF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6517810" y="3673777"/>
            <a:ext cx="4284000" cy="375386"/>
          </a:xfrm>
          <a:prstGeom prst="rect">
            <a:avLst/>
          </a:prstGeom>
        </p:spPr>
      </p:pic>
      <p:pic>
        <p:nvPicPr>
          <p:cNvPr id="10" name="Grafik 9">
            <a:extLst>
              <a:ext uri="{FF2B5EF4-FFF2-40B4-BE49-F238E27FC236}">
                <a16:creationId xmlns:a16="http://schemas.microsoft.com/office/drawing/2014/main" id="{E214D564-DF10-CB4D-865E-C5780DACE2CD}"/>
              </a:ext>
            </a:extLst>
          </p:cNvPr>
          <p:cNvPicPr>
            <a:picLocks noChangeAspect="1"/>
          </p:cNvPicPr>
          <p:nvPr/>
        </p:nvPicPr>
        <p:blipFill>
          <a:blip r:embed="rId5"/>
          <a:stretch>
            <a:fillRect/>
          </a:stretch>
        </p:blipFill>
        <p:spPr>
          <a:xfrm rot="5400000">
            <a:off x="5264580" y="2561982"/>
            <a:ext cx="3238501" cy="2336803"/>
          </a:xfrm>
          <a:prstGeom prst="rect">
            <a:avLst/>
          </a:prstGeom>
        </p:spPr>
      </p:pic>
      <p:pic>
        <p:nvPicPr>
          <p:cNvPr id="19" name="Grafik 18">
            <a:extLst>
              <a:ext uri="{FF2B5EF4-FFF2-40B4-BE49-F238E27FC236}">
                <a16:creationId xmlns:a16="http://schemas.microsoft.com/office/drawing/2014/main" id="{191C3267-3743-394C-BCBF-1A430BA8CC9E}"/>
              </a:ext>
            </a:extLst>
          </p:cNvPr>
          <p:cNvPicPr>
            <a:picLocks noChangeAspect="1"/>
          </p:cNvPicPr>
          <p:nvPr/>
        </p:nvPicPr>
        <p:blipFill>
          <a:blip r:embed="rId6"/>
          <a:stretch>
            <a:fillRect/>
          </a:stretch>
        </p:blipFill>
        <p:spPr>
          <a:xfrm>
            <a:off x="4495800" y="3399183"/>
            <a:ext cx="914400" cy="876300"/>
          </a:xfrm>
          <a:prstGeom prst="rect">
            <a:avLst/>
          </a:prstGeom>
        </p:spPr>
      </p:pic>
      <p:sp>
        <p:nvSpPr>
          <p:cNvPr id="20" name="Abgerundetes Rechteck 19">
            <a:extLst>
              <a:ext uri="{FF2B5EF4-FFF2-40B4-BE49-F238E27FC236}">
                <a16:creationId xmlns:a16="http://schemas.microsoft.com/office/drawing/2014/main" id="{3D4D1503-606A-E945-BEFC-9966C5DD24CC}"/>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9F52B90D-EF21-724C-A270-E8C8143612FF}"/>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7D340200-EF8E-FB4E-9F5F-1606E7816C7F}"/>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9904A88E-6E79-8249-8640-7872471A4A92}"/>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72B5A530-B559-1F4A-A009-CC01930591D2}"/>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638DBA03-F627-2041-9F2C-7D4704B19CA0}"/>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04E0C995-00D1-684F-A3D2-ECA9454B94DB}"/>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Größen &amp; Messen</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Längen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B50F71AF-E760-7E47-8BCD-9D8BBEBCC0D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54</a:t>
            </a:r>
          </a:p>
        </p:txBody>
      </p:sp>
    </p:spTree>
    <p:extLst>
      <p:ext uri="{BB962C8B-B14F-4D97-AF65-F5344CB8AC3E}">
        <p14:creationId xmlns:p14="http://schemas.microsoft.com/office/powerpoint/2010/main" val="3567047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endParaRPr lang="de-DE" b="0"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Zählen im Kreis</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Zähle alle Kinder im Kreis. Suche dir aus, in welchen Schritten du zählen möchtest.</a:t>
            </a:r>
          </a:p>
        </p:txBody>
      </p:sp>
      <p:sp>
        <p:nvSpPr>
          <p:cNvPr id="8" name="Abgerundetes Rechteck 7">
            <a:extLst>
              <a:ext uri="{FF2B5EF4-FFF2-40B4-BE49-F238E27FC236}">
                <a16:creationId xmlns:a16="http://schemas.microsoft.com/office/drawing/2014/main" id="{7B6F4952-C7AD-A342-B109-61E6693A488B}"/>
              </a:ext>
            </a:extLst>
          </p:cNvPr>
          <p:cNvSpPr/>
          <p:nvPr/>
        </p:nvSpPr>
        <p:spPr>
          <a:xfrm>
            <a:off x="1321188" y="6263"/>
            <a:ext cx="628214" cy="45279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Inhaltsplatzhalter 17" descr="Uhr">
            <a:extLst>
              <a:ext uri="{FF2B5EF4-FFF2-40B4-BE49-F238E27FC236}">
                <a16:creationId xmlns:a16="http://schemas.microsoft.com/office/drawing/2014/main" id="{E5A912E6-07CB-0E41-BBC6-8024AFC59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5" name="Abgerundetes Rechteck 14">
            <a:extLst>
              <a:ext uri="{FF2B5EF4-FFF2-40B4-BE49-F238E27FC236}">
                <a16:creationId xmlns:a16="http://schemas.microsoft.com/office/drawing/2014/main" id="{0E17B32C-0576-5B4A-90B9-CB1716E73C88}"/>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5DC5397C-9FE1-F04B-8AF4-44644CBE82B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8" name="Abgerundetes Rechteck 17">
            <a:extLst>
              <a:ext uri="{FF2B5EF4-FFF2-40B4-BE49-F238E27FC236}">
                <a16:creationId xmlns:a16="http://schemas.microsoft.com/office/drawing/2014/main" id="{111A5A24-5703-2748-B14C-C09FC7886004}"/>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F0B0D3FA-4527-9548-9213-4B5F4D8C6F8A}"/>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7890C564-B71D-9B45-A54E-50698B28AE99}"/>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EBE4C526-0006-114C-8E29-42E230A1087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C7468A2F-573C-944E-BA29-944D96E21714}"/>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B0155EF9-14EA-1945-8D7D-4B403561DEE5}"/>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22" name="Grafik 21">
            <a:extLst>
              <a:ext uri="{FF2B5EF4-FFF2-40B4-BE49-F238E27FC236}">
                <a16:creationId xmlns:a16="http://schemas.microsoft.com/office/drawing/2014/main" id="{9B00D5BC-9DFF-5A4C-A368-D0292DFD6F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80342" y="2671903"/>
            <a:ext cx="1122327" cy="2415170"/>
          </a:xfrm>
          <a:prstGeom prst="rect">
            <a:avLst/>
          </a:prstGeom>
        </p:spPr>
      </p:pic>
      <p:pic>
        <p:nvPicPr>
          <p:cNvPr id="25" name="Grafik 24">
            <a:extLst>
              <a:ext uri="{FF2B5EF4-FFF2-40B4-BE49-F238E27FC236}">
                <a16:creationId xmlns:a16="http://schemas.microsoft.com/office/drawing/2014/main" id="{DCD56F9E-6382-DF41-8D60-15FB78ABB0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68982" y="2521549"/>
            <a:ext cx="1207097" cy="2565523"/>
          </a:xfrm>
          <a:prstGeom prst="rect">
            <a:avLst/>
          </a:prstGeom>
        </p:spPr>
      </p:pic>
      <p:pic>
        <p:nvPicPr>
          <p:cNvPr id="26" name="Grafik 25">
            <a:extLst>
              <a:ext uri="{FF2B5EF4-FFF2-40B4-BE49-F238E27FC236}">
                <a16:creationId xmlns:a16="http://schemas.microsoft.com/office/drawing/2014/main" id="{107C9C1C-E520-3E4E-B0F0-F2EC3E0410D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43166" y="2671903"/>
            <a:ext cx="1077047" cy="2415169"/>
          </a:xfrm>
          <a:prstGeom prst="rect">
            <a:avLst/>
          </a:prstGeom>
        </p:spPr>
      </p:pic>
      <p:pic>
        <p:nvPicPr>
          <p:cNvPr id="27" name="Grafik 26">
            <a:extLst>
              <a:ext uri="{FF2B5EF4-FFF2-40B4-BE49-F238E27FC236}">
                <a16:creationId xmlns:a16="http://schemas.microsoft.com/office/drawing/2014/main" id="{EF68EF8E-3495-CE4E-A3C4-DC1F90CE80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067330" y="2955738"/>
            <a:ext cx="1041152" cy="2131334"/>
          </a:xfrm>
          <a:prstGeom prst="rect">
            <a:avLst/>
          </a:prstGeom>
        </p:spPr>
      </p:pic>
    </p:spTree>
    <p:extLst>
      <p:ext uri="{BB962C8B-B14F-4D97-AF65-F5344CB8AC3E}">
        <p14:creationId xmlns:p14="http://schemas.microsoft.com/office/powerpoint/2010/main" val="8664050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0B91E5C-64AB-9045-8F32-3137578BE89D}"/>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die Gegenstände der Größe nach richtig sortiert? Bei welchen Unterschieden/Gegenständen fällt die Sortierung leicht/schwer?</a:t>
            </a:r>
          </a:p>
          <a:p>
            <a:pPr marL="285750" indent="-285750">
              <a:buFont typeface="Arial" panose="020B0604020202020204" pitchFamily="34" charset="0"/>
              <a:buChar char="•"/>
            </a:pPr>
            <a:r>
              <a:rPr lang="de-DE" b="0" dirty="0"/>
              <a:t>Können sie die Begriffe „der kleinste/größte Gegenstand“ verstehen und den entsprechenden Gegenstand zeigen? </a:t>
            </a:r>
          </a:p>
        </p:txBody>
      </p:sp>
      <p:sp>
        <p:nvSpPr>
          <p:cNvPr id="3" name="Inhaltsplatzhalter 2">
            <a:extLst>
              <a:ext uri="{FF2B5EF4-FFF2-40B4-BE49-F238E27FC236}">
                <a16:creationId xmlns:a16="http://schemas.microsoft.com/office/drawing/2014/main" id="{28145E72-0F89-E542-881F-945BE3BC15D3}"/>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Mehrere Gegenstände liegen bereit. Das Kind soll diese von klein nach groß sortieren und seine Sortierung bzw. Vorgehensweise begründen.</a:t>
            </a:r>
          </a:p>
        </p:txBody>
      </p:sp>
      <p:sp>
        <p:nvSpPr>
          <p:cNvPr id="4" name="Titel 3">
            <a:extLst>
              <a:ext uri="{FF2B5EF4-FFF2-40B4-BE49-F238E27FC236}">
                <a16:creationId xmlns:a16="http://schemas.microsoft.com/office/drawing/2014/main" id="{6CDB6043-D5BA-9F4B-9D2B-718C4F8B17C2}"/>
              </a:ext>
            </a:extLst>
          </p:cNvPr>
          <p:cNvSpPr>
            <a:spLocks noGrp="1"/>
          </p:cNvSpPr>
          <p:nvPr>
            <p:ph type="title"/>
          </p:nvPr>
        </p:nvSpPr>
        <p:spPr>
          <a:xfrm>
            <a:off x="0" y="528563"/>
            <a:ext cx="9906000" cy="746473"/>
          </a:xfrm>
          <a:prstGeom prst="rect">
            <a:avLst/>
          </a:prstGeom>
        </p:spPr>
        <p:txBody>
          <a:bodyPr/>
          <a:lstStyle/>
          <a:p>
            <a:r>
              <a:rPr lang="de-DE" dirty="0"/>
              <a:t>Der Größe nach ordnen</a:t>
            </a:r>
          </a:p>
        </p:txBody>
      </p:sp>
      <p:sp>
        <p:nvSpPr>
          <p:cNvPr id="5" name="Inhaltsplatzhalter 4">
            <a:extLst>
              <a:ext uri="{FF2B5EF4-FFF2-40B4-BE49-F238E27FC236}">
                <a16:creationId xmlns:a16="http://schemas.microsoft.com/office/drawing/2014/main" id="{EEF0E49B-9274-2C4C-BD0B-3312CA8AEF59}"/>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Unterschiedlich deutliche Größenunterschiede verwenden (Stifte, die eindeutig länger sind und Stifte, deren Größe erst durch direktes Nebeneinanderlegen deutlich erkannt werden kann).</a:t>
            </a:r>
          </a:p>
          <a:p>
            <a:pPr marL="285750" indent="-285750">
              <a:buFont typeface="Arial" panose="020B0604020202020204" pitchFamily="34" charset="0"/>
              <a:buChar char="•"/>
            </a:pPr>
            <a:r>
              <a:rPr lang="de-DE" b="0" dirty="0"/>
              <a:t>Zwei gleich große Gegenstände hinzufügen und beobachten, wie das Kind darauf reagiert.  </a:t>
            </a:r>
          </a:p>
          <a:p>
            <a:pPr marL="285750" indent="-285750">
              <a:buFont typeface="Arial" panose="020B0604020202020204" pitchFamily="34" charset="0"/>
              <a:buChar char="•"/>
            </a:pPr>
            <a:r>
              <a:rPr lang="de-DE" b="0" dirty="0"/>
              <a:t>Die ganze Klasse sortiert Gegenstände der Größe nach (Schuhe der Kinder, Buntstift in der Lieblingsfarbe …).</a:t>
            </a:r>
          </a:p>
        </p:txBody>
      </p:sp>
      <p:sp>
        <p:nvSpPr>
          <p:cNvPr id="6" name="Inhaltsplatzhalter 5">
            <a:extLst>
              <a:ext uri="{FF2B5EF4-FFF2-40B4-BE49-F238E27FC236}">
                <a16:creationId xmlns:a16="http://schemas.microsoft.com/office/drawing/2014/main" id="{17F858C9-65D1-CA48-985F-863926535949}"/>
              </a:ext>
            </a:extLst>
          </p:cNvPr>
          <p:cNvSpPr>
            <a:spLocks noGrp="1"/>
          </p:cNvSpPr>
          <p:nvPr>
            <p:ph sz="half" idx="11"/>
          </p:nvPr>
        </p:nvSpPr>
        <p:spPr/>
        <p:txBody>
          <a:bodyPr/>
          <a:lstStyle/>
          <a:p>
            <a:r>
              <a:rPr lang="de-DE" dirty="0"/>
              <a:t>Ziel der Übung: </a:t>
            </a:r>
            <a:r>
              <a:rPr lang="de-DE" b="0" dirty="0"/>
              <a:t>Verschiedene Gegenstände nach der Größe sortieren.</a:t>
            </a:r>
          </a:p>
        </p:txBody>
      </p:sp>
    </p:spTree>
    <p:extLst>
      <p:ext uri="{BB962C8B-B14F-4D97-AF65-F5344CB8AC3E}">
        <p14:creationId xmlns:p14="http://schemas.microsoft.com/office/powerpoint/2010/main" val="5064735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Zettel und Stift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Größen Stadt-Land-Fluss</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Finde etwas, das ungefähr 1cm, 10cm, 1m, 10m groß ist. </a:t>
            </a:r>
          </a:p>
        </p:txBody>
      </p:sp>
      <p:pic>
        <p:nvPicPr>
          <p:cNvPr id="19" name="Inhaltsplatzhalter 17" descr="Uhr">
            <a:extLst>
              <a:ext uri="{FF2B5EF4-FFF2-40B4-BE49-F238E27FC236}">
                <a16:creationId xmlns:a16="http://schemas.microsoft.com/office/drawing/2014/main" id="{AAFCEA6B-D5FF-6047-95CE-FBBDAFFADC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C7EE4EA0-C084-B14A-AB1B-8EAA39396A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15" name="Inhaltsplatzhalter 11" descr="Ein Bild, das Text enthält.&#10;&#10;Automatisch generierte Beschreibung">
            <a:extLst>
              <a:ext uri="{FF2B5EF4-FFF2-40B4-BE49-F238E27FC236}">
                <a16:creationId xmlns:a16="http://schemas.microsoft.com/office/drawing/2014/main" id="{38108616-82E8-2544-84FF-FB7295ADF0D9}"/>
              </a:ext>
            </a:extLst>
          </p:cNvPr>
          <p:cNvPicPr>
            <a:picLocks noGrp="1" noChangeAspect="1"/>
          </p:cNvPicPr>
          <p:nvPr>
            <p:ph sz="half" idx="1"/>
          </p:nvPr>
        </p:nvPicPr>
        <p:blipFill>
          <a:blip r:embed="rId6"/>
          <a:stretch>
            <a:fillRect/>
          </a:stretch>
        </p:blipFill>
        <p:spPr>
          <a:xfrm>
            <a:off x="4107475" y="2745580"/>
            <a:ext cx="5403850" cy="2369380"/>
          </a:xfrm>
        </p:spPr>
      </p:pic>
      <p:sp>
        <p:nvSpPr>
          <p:cNvPr id="16" name="Abgerundetes Rechteck 15">
            <a:extLst>
              <a:ext uri="{FF2B5EF4-FFF2-40B4-BE49-F238E27FC236}">
                <a16:creationId xmlns:a16="http://schemas.microsoft.com/office/drawing/2014/main" id="{2CADB912-6961-0849-8081-C1F88C49319C}"/>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26A56665-608C-9A41-B4B5-34B2F1C8CCE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641F6210-ADE3-814D-8406-F67335DBE76C}"/>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934C133B-4CB6-4542-9FE3-8B87FE2EC875}"/>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5F3EC392-A27B-144F-8015-E98F6A3C7199}"/>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C6F02549-224D-A945-8834-5E49C7B7D4D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90BCD587-D0EA-A542-8B82-E2429F9E51A8}"/>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Größen &amp; Messen</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Stützpunkt</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EBDA9997-897F-8A41-BC8F-10E2D9C11EF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55</a:t>
            </a:r>
          </a:p>
        </p:txBody>
      </p:sp>
    </p:spTree>
    <p:extLst>
      <p:ext uri="{BB962C8B-B14F-4D97-AF65-F5344CB8AC3E}">
        <p14:creationId xmlns:p14="http://schemas.microsoft.com/office/powerpoint/2010/main" val="8132170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Welche Stützpunktvorstellungen werden herangezogen?</a:t>
            </a:r>
          </a:p>
          <a:p>
            <a:pPr marL="285750" indent="-285750">
              <a:buFont typeface="Arial" panose="020B0604020202020204" pitchFamily="34" charset="0"/>
              <a:buChar char="•"/>
            </a:pPr>
            <a:r>
              <a:rPr lang="de-DE" b="0" dirty="0"/>
              <a:t>Sind Stützpunktvorstellungen entwickelt und passt die Größenordnung der gewählten Gegenstände?</a:t>
            </a:r>
          </a:p>
          <a:p>
            <a:pPr marL="285750" indent="-285750">
              <a:buFont typeface="Arial" panose="020B0604020202020204" pitchFamily="34" charset="0"/>
              <a:buChar char="•"/>
            </a:pPr>
            <a:r>
              <a:rPr lang="de-DE" b="0" dirty="0"/>
              <a:t>Für welche Länge fällt es leicht/schwer Beispiele zu finden?</a:t>
            </a:r>
          </a:p>
          <a:p>
            <a:pPr marL="285750" indent="-285750">
              <a:buFont typeface="Arial" panose="020B0604020202020204" pitchFamily="34" charset="0"/>
              <a:buChar char="•"/>
            </a:pPr>
            <a:r>
              <a:rPr lang="de-DE" b="0" dirty="0"/>
              <a:t>Für welche Einheiten haben die Kinder leicht Beispiele gefunden, für welche schwerer?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Prinzip, wie beim Spiel „Stadt-Land-Fluss“: Finde etwas, das ungefähr 1cm, 10cm … groß ist und mit dem Buchstaben A beginnt</a:t>
            </a:r>
          </a:p>
          <a:p>
            <a:pPr marL="285750" indent="-285750">
              <a:buFont typeface="Arial" panose="020B0604020202020204" pitchFamily="34" charset="0"/>
              <a:buChar char="•"/>
            </a:pPr>
            <a:r>
              <a:rPr lang="de-DE" b="0" dirty="0"/>
              <a:t>Als zusätzliche Kategorie soll ein Tier notiert werden, das einen Extrapunkt gibt.</a:t>
            </a:r>
          </a:p>
          <a:p>
            <a:pPr marL="285750" indent="-285750">
              <a:buFont typeface="Arial" panose="020B0604020202020204" pitchFamily="34" charset="0"/>
              <a:buChar char="•"/>
            </a:pPr>
            <a:r>
              <a:rPr lang="de-DE" b="0" dirty="0"/>
              <a:t>Überprüfung der Längen durch Messen oder Internetrecherche.</a:t>
            </a:r>
          </a:p>
          <a:p>
            <a:pPr marL="285750" indent="-285750">
              <a:buFont typeface="Arial" panose="020B0604020202020204" pitchFamily="34" charset="0"/>
              <a:buChar char="•"/>
            </a:pPr>
            <a:r>
              <a:rPr lang="de-DE" b="0" dirty="0"/>
              <a:t>Zuvor sollten die Kinder Messerfahrungen mit der Größe gemacht haben und Stützpunktvorstellungen aufgebaut haben.</a:t>
            </a:r>
            <a:endParaRPr lang="de-DE"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Größen Stadt-Land-Fluss</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Mit anderen Größen spielen (Gewicht, andere Längen …).</a:t>
            </a:r>
          </a:p>
          <a:p>
            <a:pPr marL="285750" indent="-285750">
              <a:buFont typeface="Arial" panose="020B0604020202020204" pitchFamily="34" charset="0"/>
              <a:buChar char="•"/>
            </a:pPr>
            <a:r>
              <a:rPr lang="de-DE" b="0" dirty="0"/>
              <a:t>Schwierige Buchstaben, wie x oder y rauslassen, um den Fokus auf Längen zu legen. </a:t>
            </a:r>
          </a:p>
          <a:p>
            <a:pPr marL="285750" indent="-285750">
              <a:buFont typeface="Arial" panose="020B0604020202020204" pitchFamily="34" charset="0"/>
              <a:buChar char="•"/>
            </a:pPr>
            <a:r>
              <a:rPr lang="de-DE" b="0" dirty="0"/>
              <a:t>Wenn die Kinder noch nicht über ausreichende schriftsprachliche Kompetenzen verfügen, können auch passende Bilder gemalt werden.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Aufbau und Festigung der Stützpunktvorstellungen zu Längen.</a:t>
            </a:r>
            <a:endParaRPr lang="de-DE" dirty="0"/>
          </a:p>
        </p:txBody>
      </p:sp>
    </p:spTree>
    <p:extLst>
      <p:ext uri="{BB962C8B-B14F-4D97-AF65-F5344CB8AC3E}">
        <p14:creationId xmlns:p14="http://schemas.microsoft.com/office/powerpoint/2010/main" val="486552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Musik</a:t>
            </a:r>
          </a:p>
          <a:p>
            <a:pPr marL="285750" indent="-285750">
              <a:buFont typeface="Arial" panose="020B0604020202020204" pitchFamily="34" charset="0"/>
              <a:buChar char="•"/>
            </a:pPr>
            <a:r>
              <a:rPr lang="de-DE" b="0" dirty="0"/>
              <a:t>ggf. Karten mit Merkmalen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Stopp-Tanz</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Finde dich, wenn die Musik aus geht, mit einem Kind zusammen, dass genauso alt ist wie du.</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8" name="Grafik 17">
            <a:extLst>
              <a:ext uri="{FF2B5EF4-FFF2-40B4-BE49-F238E27FC236}">
                <a16:creationId xmlns:a16="http://schemas.microsoft.com/office/drawing/2014/main" id="{BA40DED1-63D6-B74C-82CD-A33D75A1B0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90996" y="1728568"/>
            <a:ext cx="953666" cy="2052223"/>
          </a:xfrm>
          <a:prstGeom prst="rect">
            <a:avLst/>
          </a:prstGeom>
        </p:spPr>
      </p:pic>
      <p:pic>
        <p:nvPicPr>
          <p:cNvPr id="22" name="Grafik 21">
            <a:extLst>
              <a:ext uri="{FF2B5EF4-FFF2-40B4-BE49-F238E27FC236}">
                <a16:creationId xmlns:a16="http://schemas.microsoft.com/office/drawing/2014/main" id="{8CC16955-C225-6146-BACC-0AC4FF4846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92375" y="1600809"/>
            <a:ext cx="1025697" cy="2179982"/>
          </a:xfrm>
          <a:prstGeom prst="rect">
            <a:avLst/>
          </a:prstGeom>
        </p:spPr>
      </p:pic>
      <p:pic>
        <p:nvPicPr>
          <p:cNvPr id="23" name="Grafik 22">
            <a:extLst>
              <a:ext uri="{FF2B5EF4-FFF2-40B4-BE49-F238E27FC236}">
                <a16:creationId xmlns:a16="http://schemas.microsoft.com/office/drawing/2014/main" id="{4CFC625C-AEA4-304C-91B8-375853D6FCB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98930" y="4240250"/>
            <a:ext cx="915191" cy="2052223"/>
          </a:xfrm>
          <a:prstGeom prst="rect">
            <a:avLst/>
          </a:prstGeom>
        </p:spPr>
      </p:pic>
      <p:pic>
        <p:nvPicPr>
          <p:cNvPr id="24" name="Grafik 23">
            <a:extLst>
              <a:ext uri="{FF2B5EF4-FFF2-40B4-BE49-F238E27FC236}">
                <a16:creationId xmlns:a16="http://schemas.microsoft.com/office/drawing/2014/main" id="{C8C57B51-E2E7-704F-A560-124B7D322D2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954801" y="4444113"/>
            <a:ext cx="884690" cy="1811042"/>
          </a:xfrm>
          <a:prstGeom prst="rect">
            <a:avLst/>
          </a:prstGeom>
        </p:spPr>
      </p:pic>
      <p:pic>
        <p:nvPicPr>
          <p:cNvPr id="11" name="Grafik 10">
            <a:extLst>
              <a:ext uri="{FF2B5EF4-FFF2-40B4-BE49-F238E27FC236}">
                <a16:creationId xmlns:a16="http://schemas.microsoft.com/office/drawing/2014/main" id="{9ACF2531-EF85-DB4B-87CC-31CFD8BAE2F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04922" y="1825677"/>
            <a:ext cx="1189702" cy="1968950"/>
          </a:xfrm>
          <a:prstGeom prst="rect">
            <a:avLst/>
          </a:prstGeom>
        </p:spPr>
      </p:pic>
      <p:sp>
        <p:nvSpPr>
          <p:cNvPr id="25" name="Abgerundetes Rechteck 24">
            <a:extLst>
              <a:ext uri="{FF2B5EF4-FFF2-40B4-BE49-F238E27FC236}">
                <a16:creationId xmlns:a16="http://schemas.microsoft.com/office/drawing/2014/main" id="{AF76A25A-9319-C54F-B6B1-60095E00CFCC}"/>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284C33F1-0688-A846-A3A4-35425FC257D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7" name="Abgerundetes Rechteck 26">
            <a:extLst>
              <a:ext uri="{FF2B5EF4-FFF2-40B4-BE49-F238E27FC236}">
                <a16:creationId xmlns:a16="http://schemas.microsoft.com/office/drawing/2014/main" id="{AB72EADF-E7C8-E447-A55B-AFB2B9D2FD7F}"/>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44CE3EAB-9A68-464B-835F-74A61AD04B52}"/>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F402E882-4F72-1443-AF55-11D85A093B99}"/>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5C3C1C22-7BB8-9B4C-A386-785F8CCF5ACF}"/>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0532B07B-0754-8A44-9ADE-5FEE56387EC0}"/>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Daten sammeln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feld 19">
            <a:extLst>
              <a:ext uri="{FF2B5EF4-FFF2-40B4-BE49-F238E27FC236}">
                <a16:creationId xmlns:a16="http://schemas.microsoft.com/office/drawing/2014/main" id="{BD288CC1-38EC-CF4E-A9DA-05B18F47DEA8}"/>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56</a:t>
            </a:r>
          </a:p>
        </p:txBody>
      </p:sp>
    </p:spTree>
    <p:extLst>
      <p:ext uri="{BB962C8B-B14F-4D97-AF65-F5344CB8AC3E}">
        <p14:creationId xmlns:p14="http://schemas.microsoft.com/office/powerpoint/2010/main" val="32215046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Welche Methoden werden genutzt, um sich zu sortieren (z. B. direkter Größenvergleich, indem sie sich Rücken an Rücken stellen oder kennen sie ihre genaue Körpergröße)?</a:t>
            </a:r>
          </a:p>
          <a:p>
            <a:pPr marL="285750" indent="-285750">
              <a:buFont typeface="Arial" panose="020B0604020202020204" pitchFamily="34" charset="0"/>
              <a:buChar char="•"/>
            </a:pPr>
            <a:r>
              <a:rPr lang="de-DE" b="0" dirty="0"/>
              <a:t>Wie erklären es die Kinder, wenn ein Kind „übrig“ bleibt? Welche Gründe nennen sie hierfür?</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52572"/>
            <a:ext cx="4536000" cy="2882127"/>
          </a:xfrm>
        </p:spPr>
        <p:txBody>
          <a:bodyPr/>
          <a:lstStyle/>
          <a:p>
            <a:r>
              <a:rPr lang="de-DE" dirty="0"/>
              <a:t>Durchführung der Übung:</a:t>
            </a:r>
          </a:p>
          <a:p>
            <a:pPr marL="285750" indent="-285750">
              <a:buFont typeface="Arial" panose="020B0604020202020204" pitchFamily="34" charset="0"/>
              <a:buChar char="•"/>
            </a:pPr>
            <a:r>
              <a:rPr lang="de-DE" b="0" dirty="0"/>
              <a:t>Die Kinder bewegen sich zur Musik im Raum.</a:t>
            </a:r>
          </a:p>
          <a:p>
            <a:pPr marL="285750" indent="-285750">
              <a:buFont typeface="Arial" panose="020B0604020202020204" pitchFamily="34" charset="0"/>
              <a:buChar char="•"/>
            </a:pPr>
            <a:r>
              <a:rPr lang="de-DE" b="0" dirty="0"/>
              <a:t>Sobald die Musik ausgeht, nennt die Lehrkraft ein Merkmal, nach dem die Kinder sich in Gruppen zusammenfinden sollen (z. B. „Finde alle Kinder, die genau so alt sind wie du.“ „Finde ein Kind, das größer ist als du.“ „Finde ein Kind, das genauso viele Zahnlücken hat wie du.“).</a:t>
            </a:r>
          </a:p>
          <a:p>
            <a:pPr marL="285750" indent="-285750">
              <a:buFont typeface="Arial" panose="020B0604020202020204" pitchFamily="34" charset="0"/>
              <a:buChar char="•"/>
            </a:pPr>
            <a:r>
              <a:rPr lang="de-DE" b="0" dirty="0"/>
              <a:t>Reflexion der gebildeten Gruppen.</a:t>
            </a:r>
          </a:p>
          <a:p>
            <a:pPr marL="285750" indent="-285750">
              <a:buFont typeface="Arial" panose="020B0604020202020204" pitchFamily="34" charset="0"/>
              <a:buChar char="•"/>
            </a:pPr>
            <a:r>
              <a:rPr lang="de-DE" b="0" dirty="0"/>
              <a:t>Bei der Wahl der Merkmale sollte darauf geachtet werden, dass einzelne Kinder nicht stigmatisiert werden.  </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Stopp-Tanz</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66571"/>
            <a:ext cx="4536000" cy="2882127"/>
          </a:xfrm>
        </p:spPr>
        <p:txBody>
          <a:bodyPr/>
          <a:lstStyle/>
          <a:p>
            <a:r>
              <a:rPr lang="de-DE" dirty="0"/>
              <a:t>Variationen:</a:t>
            </a:r>
          </a:p>
          <a:p>
            <a:pPr marL="285750" indent="-285750">
              <a:buFont typeface="Arial" panose="020B0604020202020204" pitchFamily="34" charset="0"/>
              <a:buChar char="•"/>
            </a:pPr>
            <a:r>
              <a:rPr lang="de-DE" b="0" dirty="0"/>
              <a:t>Sobald die Musik aus geht, sortiert sich die ganze Klasse in einer Reihe nach der Größe, dem Alter … (ggf. ohne zu sprechen, sondern nur durch Gestik und Mimik). </a:t>
            </a:r>
          </a:p>
          <a:p>
            <a:pPr marL="285750" indent="-285750">
              <a:buFont typeface="Arial" panose="020B0604020202020204" pitchFamily="34" charset="0"/>
              <a:buChar char="•"/>
            </a:pPr>
            <a:r>
              <a:rPr lang="de-DE" b="0" dirty="0"/>
              <a:t>Mathekartei „Atomspiel“ (Nr. 47)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Förderung der Wahrnehmung verschiedener Merkmale wie Größe, Alter, Kleidungsfarben. Außerdem können erste Einblicke in die Sammlung statistischer Daten gewonnen werden. </a:t>
            </a:r>
            <a:endParaRPr lang="de-DE" dirty="0"/>
          </a:p>
        </p:txBody>
      </p:sp>
    </p:spTree>
    <p:extLst>
      <p:ext uri="{BB962C8B-B14F-4D97-AF65-F5344CB8AC3E}">
        <p14:creationId xmlns:p14="http://schemas.microsoft.com/office/powerpoint/2010/main" val="7536124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endParaRPr lang="de-DE"/>
          </a:p>
        </p:txBody>
      </p:sp>
      <p:sp>
        <p:nvSpPr>
          <p:cNvPr id="3" name="Inhaltsplatzhalter 2">
            <a:extLst>
              <a:ext uri="{FF2B5EF4-FFF2-40B4-BE49-F238E27FC236}">
                <a16:creationId xmlns:a16="http://schemas.microsoft.com/office/drawing/2014/main" id="{2A1493EF-9A0F-0A4E-B72F-1D2169D04EA1}"/>
              </a:ext>
            </a:extLst>
          </p:cNvPr>
          <p:cNvSpPr>
            <a:spLocks noGrp="1"/>
          </p:cNvSpPr>
          <p:nvPr>
            <p:ph sz="half" idx="1"/>
          </p:nvPr>
        </p:nvSpPr>
        <p:spPr/>
        <p:txBody>
          <a:bodyPr/>
          <a:lstStyle/>
          <a:p>
            <a:endParaRPr lang="de-DE"/>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endParaRPr lang="de-DE" dirty="0"/>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endParaRPr lang="de-DE"/>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ADB58F4F-9F43-F742-8591-7327C895B8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pic>
        <p:nvPicPr>
          <p:cNvPr id="21" name="Inhaltsplatzhalter 17" descr="Uhr">
            <a:extLst>
              <a:ext uri="{FF2B5EF4-FFF2-40B4-BE49-F238E27FC236}">
                <a16:creationId xmlns:a16="http://schemas.microsoft.com/office/drawing/2014/main" id="{050BB49D-D329-9349-9496-C76C2AE509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2082" y="84446"/>
            <a:ext cx="308292" cy="308292"/>
          </a:xfrm>
          <a:prstGeom prst="rect">
            <a:avLst/>
          </a:prstGeom>
        </p:spPr>
      </p:pic>
      <p:sp>
        <p:nvSpPr>
          <p:cNvPr id="26" name="Abgerundetes Rechteck 25">
            <a:extLst>
              <a:ext uri="{FF2B5EF4-FFF2-40B4-BE49-F238E27FC236}">
                <a16:creationId xmlns:a16="http://schemas.microsoft.com/office/drawing/2014/main" id="{39091A66-9D5B-6E49-B499-4CA4C6173D0F}"/>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E475DF58-4668-B141-BE47-272C10C35C30}"/>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8" name="Abgerundetes Rechteck 27">
            <a:extLst>
              <a:ext uri="{FF2B5EF4-FFF2-40B4-BE49-F238E27FC236}">
                <a16:creationId xmlns:a16="http://schemas.microsoft.com/office/drawing/2014/main" id="{EE5BBA8E-18C1-F44D-A581-F0BE0211EBD1}"/>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F65F89DA-F0F3-084E-BDBA-BE40C1AEB87D}"/>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8FDC297F-2CBD-324E-B024-4B9B9090608D}"/>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91B3D8DA-3B2C-414C-911B-5C888FA0757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11CC65D1-4009-8F44-9A4C-826D43D8006F}"/>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Muster</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feld 32">
            <a:extLst>
              <a:ext uri="{FF2B5EF4-FFF2-40B4-BE49-F238E27FC236}">
                <a16:creationId xmlns:a16="http://schemas.microsoft.com/office/drawing/2014/main" id="{80D6D975-47AF-F848-97B2-09EED7D48F23}"/>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XX</a:t>
            </a:r>
          </a:p>
        </p:txBody>
      </p:sp>
    </p:spTree>
    <p:extLst>
      <p:ext uri="{BB962C8B-B14F-4D97-AF65-F5344CB8AC3E}">
        <p14:creationId xmlns:p14="http://schemas.microsoft.com/office/powerpoint/2010/main" val="1937134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endParaRPr lang="de-DE"/>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endParaRPr lang="de-DE"/>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77999" y="528563"/>
            <a:ext cx="9756000" cy="746473"/>
          </a:xfrm>
          <a:prstGeom prst="rect">
            <a:avLst/>
          </a:prstGeom>
        </p:spPr>
        <p:txBody>
          <a:bodyPr/>
          <a:lstStyle/>
          <a:p>
            <a:endParaRPr lang="de-DE"/>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endParaRPr lang="de-DE"/>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endParaRPr lang="de-DE"/>
          </a:p>
        </p:txBody>
      </p:sp>
    </p:spTree>
    <p:extLst>
      <p:ext uri="{BB962C8B-B14F-4D97-AF65-F5344CB8AC3E}">
        <p14:creationId xmlns:p14="http://schemas.microsoft.com/office/powerpoint/2010/main" val="1101523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Wird die Zahlwortreihe beim Zählen korrekt aufgesagt? </a:t>
            </a:r>
          </a:p>
          <a:p>
            <a:pPr marL="285750" indent="-285750">
              <a:buFont typeface="Arial" panose="020B0604020202020204" pitchFamily="34" charset="0"/>
              <a:buChar char="•"/>
            </a:pPr>
            <a:r>
              <a:rPr lang="de-DE" b="0" dirty="0"/>
              <a:t>Wird jedem Kind ein Zahlwort zugeordnet?</a:t>
            </a:r>
          </a:p>
          <a:p>
            <a:pPr marL="285750" indent="-285750">
              <a:buFont typeface="Arial" panose="020B0604020202020204" pitchFamily="34" charset="0"/>
              <a:buChar char="•"/>
            </a:pPr>
            <a:r>
              <a:rPr lang="de-DE" b="0" dirty="0"/>
              <a:t>Treten typische Zählfehler z. B. beim Zehnerübergang, bei Schnapszahle</a:t>
            </a:r>
            <a:r>
              <a:rPr lang="de-DE" b="0" dirty="0">
                <a:solidFill>
                  <a:srgbClr val="FF0000"/>
                </a:solidFill>
              </a:rPr>
              <a:t>n …</a:t>
            </a:r>
            <a:r>
              <a:rPr lang="de-DE" b="0" dirty="0"/>
              <a:t> aus?</a:t>
            </a:r>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Kinder setzen sich in einen Kreis. </a:t>
            </a:r>
          </a:p>
          <a:p>
            <a:pPr marL="285750" indent="-285750">
              <a:buFont typeface="Arial" panose="020B0604020202020204" pitchFamily="34" charset="0"/>
              <a:buChar char="•"/>
            </a:pPr>
            <a:r>
              <a:rPr lang="de-DE" b="0" dirty="0"/>
              <a:t>Ein Kind zählt alle Kinder im Kreis und zählt entweder</a:t>
            </a:r>
          </a:p>
          <a:p>
            <a:pPr marL="539750" lvl="1" indent="-225425">
              <a:buClr>
                <a:schemeClr val="tx1"/>
              </a:buClr>
              <a:buFont typeface="Symbol" pitchFamily="2" charset="2"/>
              <a:buChar char="-"/>
            </a:pPr>
            <a:r>
              <a:rPr lang="de-DE" sz="1400" dirty="0"/>
              <a:t>v</a:t>
            </a:r>
            <a:r>
              <a:rPr lang="de-DE" sz="1400" b="0" dirty="0"/>
              <a:t>orwärts</a:t>
            </a:r>
          </a:p>
          <a:p>
            <a:pPr marL="539750" lvl="1" indent="-225425">
              <a:buClr>
                <a:schemeClr val="tx1"/>
              </a:buClr>
              <a:buFont typeface="Symbol" pitchFamily="2" charset="2"/>
              <a:buChar char="-"/>
            </a:pPr>
            <a:r>
              <a:rPr lang="de-DE" sz="1400" dirty="0"/>
              <a:t>rückwärts</a:t>
            </a:r>
          </a:p>
          <a:p>
            <a:pPr marL="539750" lvl="1" indent="-225425">
              <a:buClr>
                <a:schemeClr val="tx1"/>
              </a:buClr>
              <a:buFont typeface="Symbol" pitchFamily="2" charset="2"/>
              <a:buChar char="-"/>
            </a:pPr>
            <a:r>
              <a:rPr lang="de-DE" sz="1400" dirty="0"/>
              <a:t>i</a:t>
            </a:r>
            <a:r>
              <a:rPr lang="de-DE" sz="1400" b="0" dirty="0"/>
              <a:t>n 2er-, 5er-, 7er-, 100er</a:t>
            </a:r>
            <a:r>
              <a:rPr lang="de-DE" sz="1400" b="0" dirty="0">
                <a:solidFill>
                  <a:srgbClr val="FF0000"/>
                </a:solidFill>
              </a:rPr>
              <a:t>- </a:t>
            </a:r>
            <a:r>
              <a:rPr lang="de-DE" sz="1400" b="0" dirty="0"/>
              <a:t>… Schritten</a:t>
            </a:r>
          </a:p>
          <a:p>
            <a:pPr marL="539750" lvl="1" indent="-225425">
              <a:buClr>
                <a:schemeClr val="tx1"/>
              </a:buClr>
              <a:buFont typeface="Symbol" pitchFamily="2" charset="2"/>
              <a:buChar char="-"/>
            </a:pPr>
            <a:r>
              <a:rPr lang="de-DE" sz="1400" dirty="0"/>
              <a:t>in der eigenen Muttersprache/auf Englisch</a:t>
            </a:r>
          </a:p>
          <a:p>
            <a:pPr marL="539750" lvl="1" indent="-225425">
              <a:buClr>
                <a:schemeClr val="tx1"/>
              </a:buClr>
              <a:buFont typeface="Symbol" pitchFamily="2" charset="2"/>
              <a:buChar char="-"/>
            </a:pPr>
            <a:r>
              <a:rPr lang="de-DE" sz="1400" dirty="0"/>
              <a:t>…</a:t>
            </a:r>
          </a:p>
          <a:p>
            <a:pPr indent="-371475">
              <a:buFont typeface="Arial" panose="020B0604020202020204" pitchFamily="34" charset="0"/>
              <a:buChar char="•"/>
            </a:pPr>
            <a:r>
              <a:rPr lang="de-DE" b="0" dirty="0"/>
              <a:t>Das Kind wählt die Zählvariante selbst aus.</a:t>
            </a:r>
          </a:p>
          <a:p>
            <a:pPr marL="495300" lvl="1" indent="-180975"/>
            <a:endParaRPr lang="de-DE" sz="1400" b="0" dirty="0"/>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Zählen im Kreis</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Gemeinsames Zählen im Chor.</a:t>
            </a:r>
          </a:p>
          <a:p>
            <a:pPr marL="285750" indent="-285750">
              <a:buFont typeface="Arial" panose="020B0604020202020204" pitchFamily="34" charset="0"/>
              <a:buChar char="•"/>
            </a:pPr>
            <a:r>
              <a:rPr lang="de-DE" b="0" dirty="0"/>
              <a:t>Eine Zählvariante wird festgelegt und reihum nennt jedes Kind „seine“ Zahl.</a:t>
            </a:r>
          </a:p>
          <a:p>
            <a:pPr marL="285750" indent="-285750">
              <a:buFont typeface="Arial" panose="020B0604020202020204" pitchFamily="34" charset="0"/>
              <a:buChar char="•"/>
            </a:pPr>
            <a:r>
              <a:rPr lang="de-DE" b="0" dirty="0"/>
              <a:t>Jedes zweite/dritte … Kind steht auf und nur diese Kinder werden gezählt.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lernen, üben und vertiefen spielerisch die Zahlwortreihe. </a:t>
            </a:r>
            <a:endParaRPr lang="de-DE" dirty="0"/>
          </a:p>
        </p:txBody>
      </p:sp>
    </p:spTree>
    <p:extLst>
      <p:ext uri="{BB962C8B-B14F-4D97-AF65-F5344CB8AC3E}">
        <p14:creationId xmlns:p14="http://schemas.microsoft.com/office/powerpoint/2010/main" val="377161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A38DEB-2E47-3A4A-8DAF-539A29EBF657}"/>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Schätzkartei als Anregung</a:t>
            </a:r>
          </a:p>
        </p:txBody>
      </p:sp>
      <p:sp>
        <p:nvSpPr>
          <p:cNvPr id="4" name="Titel 3">
            <a:extLst>
              <a:ext uri="{FF2B5EF4-FFF2-40B4-BE49-F238E27FC236}">
                <a16:creationId xmlns:a16="http://schemas.microsoft.com/office/drawing/2014/main" id="{69C68078-DDD2-C041-B676-4A1CF61DDA4F}"/>
              </a:ext>
            </a:extLst>
          </p:cNvPr>
          <p:cNvSpPr>
            <a:spLocks noGrp="1"/>
          </p:cNvSpPr>
          <p:nvPr>
            <p:ph type="title"/>
          </p:nvPr>
        </p:nvSpPr>
        <p:spPr/>
        <p:txBody>
          <a:bodyPr/>
          <a:lstStyle/>
          <a:p>
            <a:r>
              <a:rPr lang="de-DE" dirty="0"/>
              <a:t>Schätzen in der Umwelt</a:t>
            </a:r>
          </a:p>
        </p:txBody>
      </p:sp>
      <p:sp>
        <p:nvSpPr>
          <p:cNvPr id="5" name="Inhaltsplatzhalter 4">
            <a:extLst>
              <a:ext uri="{FF2B5EF4-FFF2-40B4-BE49-F238E27FC236}">
                <a16:creationId xmlns:a16="http://schemas.microsoft.com/office/drawing/2014/main" id="{CFBD539A-5AD9-4440-BA9A-44C5BAAF9310}"/>
              </a:ext>
            </a:extLst>
          </p:cNvPr>
          <p:cNvSpPr>
            <a:spLocks noGrp="1"/>
          </p:cNvSpPr>
          <p:nvPr>
            <p:ph sz="half" idx="10"/>
          </p:nvPr>
        </p:nvSpPr>
        <p:spPr/>
        <p:txBody>
          <a:bodyPr/>
          <a:lstStyle/>
          <a:p>
            <a:r>
              <a:rPr lang="de-DE" dirty="0"/>
              <a:t>Schätze möglichst geschickt!</a:t>
            </a:r>
          </a:p>
        </p:txBody>
      </p:sp>
      <p:pic>
        <p:nvPicPr>
          <p:cNvPr id="15" name="Inhaltsplatzhalter 17" descr="Uhr">
            <a:extLst>
              <a:ext uri="{FF2B5EF4-FFF2-40B4-BE49-F238E27FC236}">
                <a16:creationId xmlns:a16="http://schemas.microsoft.com/office/drawing/2014/main" id="{C506FA7D-4CE9-CA4F-A631-8145B903E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6" name="Inhaltsplatzhalter 17" descr="Uhr">
            <a:extLst>
              <a:ext uri="{FF2B5EF4-FFF2-40B4-BE49-F238E27FC236}">
                <a16:creationId xmlns:a16="http://schemas.microsoft.com/office/drawing/2014/main" id="{FD284FFE-A4FE-714F-B1EE-2AE9F9FA1A40}"/>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9289447" y="84129"/>
            <a:ext cx="308292" cy="308292"/>
          </a:xfrm>
          <a:prstGeom prst="rect">
            <a:avLst/>
          </a:prstGeom>
        </p:spPr>
      </p:pic>
      <p:pic>
        <p:nvPicPr>
          <p:cNvPr id="17" name="Inhaltsplatzhalter 17" descr="Uhr">
            <a:extLst>
              <a:ext uri="{FF2B5EF4-FFF2-40B4-BE49-F238E27FC236}">
                <a16:creationId xmlns:a16="http://schemas.microsoft.com/office/drawing/2014/main" id="{B07ACEF4-CCB0-BE4E-88B3-F9F4991E03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2082" y="84446"/>
            <a:ext cx="308292" cy="308292"/>
          </a:xfrm>
          <a:prstGeom prst="rect">
            <a:avLst/>
          </a:prstGeom>
        </p:spPr>
      </p:pic>
      <p:sp>
        <p:nvSpPr>
          <p:cNvPr id="18" name="Abgerundetes Rechteck 17">
            <a:extLst>
              <a:ext uri="{FF2B5EF4-FFF2-40B4-BE49-F238E27FC236}">
                <a16:creationId xmlns:a16="http://schemas.microsoft.com/office/drawing/2014/main" id="{1AC246E5-622D-B746-ABE9-073D914CCD07}"/>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4068C643-EB1A-8E46-A0E5-55885E9CE64B}"/>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5DF5821A-6930-F34D-8B9A-62724BD0DB09}"/>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456248EE-277D-6149-A9B0-CE20BE5B19C6}"/>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8773A5D1-66DF-564A-A1EF-CCEFE3D0CC62}"/>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B64D80E5-6320-7043-A1C9-420CDC72934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81921F5B-7759-7E47-BA91-64A9B57688DD}"/>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Schätzen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feld 25">
            <a:extLst>
              <a:ext uri="{FF2B5EF4-FFF2-40B4-BE49-F238E27FC236}">
                <a16:creationId xmlns:a16="http://schemas.microsoft.com/office/drawing/2014/main" id="{0AD6967D-10B2-DB43-A4E7-C85BCDE8566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6</a:t>
            </a:r>
          </a:p>
        </p:txBody>
      </p:sp>
      <p:pic>
        <p:nvPicPr>
          <p:cNvPr id="8" name="Grafik 7">
            <a:extLst>
              <a:ext uri="{FF2B5EF4-FFF2-40B4-BE49-F238E27FC236}">
                <a16:creationId xmlns:a16="http://schemas.microsoft.com/office/drawing/2014/main" id="{9764E2A7-FB96-F44D-A805-2F3BAA0E99F5}"/>
              </a:ext>
            </a:extLst>
          </p:cNvPr>
          <p:cNvPicPr>
            <a:picLocks noChangeAspect="1"/>
          </p:cNvPicPr>
          <p:nvPr/>
        </p:nvPicPr>
        <p:blipFill>
          <a:blip r:embed="rId7"/>
          <a:stretch>
            <a:fillRect/>
          </a:stretch>
        </p:blipFill>
        <p:spPr>
          <a:xfrm rot="10800000">
            <a:off x="4094113" y="2116535"/>
            <a:ext cx="5404452" cy="3862143"/>
          </a:xfrm>
          <a:prstGeom prst="rect">
            <a:avLst/>
          </a:prstGeom>
        </p:spPr>
      </p:pic>
      <p:pic>
        <p:nvPicPr>
          <p:cNvPr id="3" name="Grafik 2">
            <a:hlinkClick r:id="rId8"/>
            <a:extLst>
              <a:ext uri="{FF2B5EF4-FFF2-40B4-BE49-F238E27FC236}">
                <a16:creationId xmlns:a16="http://schemas.microsoft.com/office/drawing/2014/main" id="{39E9D8CE-3D03-C044-9226-FBA186ECFA8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631474" y="5540400"/>
            <a:ext cx="816526" cy="813600"/>
          </a:xfrm>
          <a:prstGeom prst="roundRect">
            <a:avLst>
              <a:gd name="adj" fmla="val 10942"/>
            </a:avLst>
          </a:prstGeom>
        </p:spPr>
      </p:pic>
    </p:spTree>
    <p:extLst>
      <p:ext uri="{BB962C8B-B14F-4D97-AF65-F5344CB8AC3E}">
        <p14:creationId xmlns:p14="http://schemas.microsoft.com/office/powerpoint/2010/main" val="90512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D892F3E-078F-2C43-AC02-C99D89471E1E}"/>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Welche Methode wird zum Schätzen der Menge genutzt (Raster, Struktur im Bild, Vergleich …)?</a:t>
            </a:r>
          </a:p>
          <a:p>
            <a:pPr marL="285750" indent="-285750">
              <a:buFont typeface="Arial" panose="020B0604020202020204" pitchFamily="34" charset="0"/>
              <a:buChar char="•"/>
            </a:pPr>
            <a:r>
              <a:rPr lang="de-DE" b="0" dirty="0"/>
              <a:t>Passt die Größenordnung der Schätzung zur Anzahl?</a:t>
            </a:r>
          </a:p>
          <a:p>
            <a:pPr marL="285750" indent="-285750">
              <a:buFont typeface="Arial" panose="020B0604020202020204" pitchFamily="34" charset="0"/>
              <a:buChar char="•"/>
            </a:pPr>
            <a:r>
              <a:rPr lang="de-DE" b="0" dirty="0"/>
              <a:t>Legen die Kinder eine bestimmte (Referenz-)Menge zur Seite, die bestimmt wird und als Vergleich benutzt werden kann? </a:t>
            </a:r>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43F6476A-84FF-9545-B90E-700940B3CB00}"/>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schauen sich auf dem Schulhof nach großen Mengen um und versuchen diese geschickt zu schätzen. </a:t>
            </a:r>
          </a:p>
          <a:p>
            <a:pPr marL="285750" indent="-285750">
              <a:buFont typeface="Arial" panose="020B0604020202020204" pitchFamily="34" charset="0"/>
              <a:buChar char="•"/>
            </a:pPr>
            <a:r>
              <a:rPr lang="de-DE" b="0" dirty="0"/>
              <a:t>Die Kinder machen ein Foto von der Menge und schätzen diese mit Hilfe einer Schätzmethode (z. B. Raster, Struktur im Bild, Vergleich). Die Kinder vergleichen ihre Schätzungen.</a:t>
            </a:r>
          </a:p>
          <a:p>
            <a:pPr marL="285750" indent="-285750">
              <a:buFont typeface="Arial" panose="020B0604020202020204" pitchFamily="34" charset="0"/>
              <a:buChar char="•"/>
            </a:pPr>
            <a:r>
              <a:rPr lang="de-DE" b="0" dirty="0"/>
              <a:t>In der Klasse werden verschiedene Methoden des Schätzens und deren Genauigkeit miteinander verglichen.</a:t>
            </a:r>
          </a:p>
        </p:txBody>
      </p:sp>
      <p:sp>
        <p:nvSpPr>
          <p:cNvPr id="4" name="Titel 3">
            <a:extLst>
              <a:ext uri="{FF2B5EF4-FFF2-40B4-BE49-F238E27FC236}">
                <a16:creationId xmlns:a16="http://schemas.microsoft.com/office/drawing/2014/main" id="{3E17DFA9-C35A-C941-AD58-EAA752719421}"/>
              </a:ext>
            </a:extLst>
          </p:cNvPr>
          <p:cNvSpPr>
            <a:spLocks noGrp="1"/>
          </p:cNvSpPr>
          <p:nvPr>
            <p:ph type="title"/>
          </p:nvPr>
        </p:nvSpPr>
        <p:spPr>
          <a:xfrm>
            <a:off x="0" y="528563"/>
            <a:ext cx="9906000" cy="746473"/>
          </a:xfrm>
          <a:prstGeom prst="rect">
            <a:avLst/>
          </a:prstGeom>
        </p:spPr>
        <p:txBody>
          <a:bodyPr/>
          <a:lstStyle/>
          <a:p>
            <a:r>
              <a:rPr lang="de-DE" dirty="0"/>
              <a:t>Schätzen in der Umwelt</a:t>
            </a:r>
          </a:p>
        </p:txBody>
      </p:sp>
      <p:sp>
        <p:nvSpPr>
          <p:cNvPr id="5" name="Inhaltsplatzhalter 4">
            <a:extLst>
              <a:ext uri="{FF2B5EF4-FFF2-40B4-BE49-F238E27FC236}">
                <a16:creationId xmlns:a16="http://schemas.microsoft.com/office/drawing/2014/main" id="{160F2954-632F-A149-B631-51240B074755}"/>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Bevor die Kinder mit dem geschickten Schätzen beginnen, ordnen sie den Größenbereich ein (mehr als 100, mehr als 500, mehr als 1000 …).</a:t>
            </a:r>
          </a:p>
          <a:p>
            <a:pPr marL="285750" indent="-285750">
              <a:buFont typeface="Arial" panose="020B0604020202020204" pitchFamily="34" charset="0"/>
              <a:buChar char="•"/>
            </a:pPr>
            <a:r>
              <a:rPr lang="de-DE" b="0" dirty="0"/>
              <a:t>Die Kinder vergleichen verschiedene auf Fotos abgebildete große Mengen miteinander (mehr/weniger).</a:t>
            </a:r>
          </a:p>
          <a:p>
            <a:pPr marL="285750" indent="-285750">
              <a:buFont typeface="Arial" panose="020B0604020202020204" pitchFamily="34" charset="0"/>
              <a:buChar char="•"/>
            </a:pPr>
            <a:r>
              <a:rPr lang="de-DE" b="0" dirty="0"/>
              <a:t>Alle Kinder der Klasse bekommen dasselbe Bild einer großen Menge und schätzen diese. Im Anschluss werden die verschiedenen Schätzmethoden miteinander verglichen. </a:t>
            </a:r>
          </a:p>
        </p:txBody>
      </p:sp>
      <p:sp>
        <p:nvSpPr>
          <p:cNvPr id="6" name="Inhaltsplatzhalter 5">
            <a:extLst>
              <a:ext uri="{FF2B5EF4-FFF2-40B4-BE49-F238E27FC236}">
                <a16:creationId xmlns:a16="http://schemas.microsoft.com/office/drawing/2014/main" id="{1E9DCEA4-B998-E54D-9218-87DB61CE7D14}"/>
              </a:ext>
            </a:extLst>
          </p:cNvPr>
          <p:cNvSpPr>
            <a:spLocks noGrp="1"/>
          </p:cNvSpPr>
          <p:nvPr>
            <p:ph sz="half" idx="11"/>
          </p:nvPr>
        </p:nvSpPr>
        <p:spPr/>
        <p:txBody>
          <a:bodyPr/>
          <a:lstStyle/>
          <a:p>
            <a:pPr marL="1389063" indent="-1389063"/>
            <a:r>
              <a:rPr lang="de-DE" dirty="0"/>
              <a:t>Ziel der Übung: </a:t>
            </a:r>
            <a:r>
              <a:rPr lang="de-DE" b="0" dirty="0"/>
              <a:t>Die Kinder schätzen große Anzahlen in der Umwelt möglichst geschickt, indem sie auf Strukturen innerhalb des Objekts oder den Vergleich zu anderen großen Anzahlen zurückgreifen.</a:t>
            </a:r>
            <a:endParaRPr lang="de-DE" dirty="0"/>
          </a:p>
        </p:txBody>
      </p:sp>
    </p:spTree>
    <p:extLst>
      <p:ext uri="{BB962C8B-B14F-4D97-AF65-F5344CB8AC3E}">
        <p14:creationId xmlns:p14="http://schemas.microsoft.com/office/powerpoint/2010/main" val="216163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err="1"/>
              <a:t>Bingofelder</a:t>
            </a:r>
            <a:endParaRPr lang="de-DE" b="0" dirty="0"/>
          </a:p>
          <a:p>
            <a:pPr marL="285750" indent="-285750">
              <a:buFont typeface="Arial" panose="020B0604020202020204" pitchFamily="34" charset="0"/>
              <a:buChar char="•"/>
            </a:pPr>
            <a:r>
              <a:rPr lang="de-DE" b="0" dirty="0"/>
              <a:t>Plättchen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Zahlenbingo</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zeige mit meinen Fingern eine Zahl. Decke diese Zahl auf deinem Spielfeld ab. Hast du 3 Zahlen in der Reihe/ Spalte/Diagonalen abgedeckt, rufe: „Bingo.“</a:t>
            </a:r>
          </a:p>
        </p:txBody>
      </p:sp>
      <p:pic>
        <p:nvPicPr>
          <p:cNvPr id="19" name="Inhaltsplatzhalter 17" descr="Uhr">
            <a:extLst>
              <a:ext uri="{FF2B5EF4-FFF2-40B4-BE49-F238E27FC236}">
                <a16:creationId xmlns:a16="http://schemas.microsoft.com/office/drawing/2014/main" id="{781E1875-11DC-BD4F-8E0A-DADBF39BC7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3" name="Grafik 12">
            <a:extLst>
              <a:ext uri="{FF2B5EF4-FFF2-40B4-BE49-F238E27FC236}">
                <a16:creationId xmlns:a16="http://schemas.microsoft.com/office/drawing/2014/main" id="{F945F6CD-0759-914C-8A06-9E1FE8EF463D}"/>
              </a:ext>
            </a:extLst>
          </p:cNvPr>
          <p:cNvPicPr>
            <a:picLocks noChangeAspect="1"/>
          </p:cNvPicPr>
          <p:nvPr/>
        </p:nvPicPr>
        <p:blipFill>
          <a:blip r:embed="rId4"/>
          <a:stretch>
            <a:fillRect/>
          </a:stretch>
        </p:blipFill>
        <p:spPr>
          <a:xfrm>
            <a:off x="4618147" y="1697052"/>
            <a:ext cx="4671300" cy="4692248"/>
          </a:xfrm>
          <a:prstGeom prst="rect">
            <a:avLst/>
          </a:prstGeom>
        </p:spPr>
      </p:pic>
      <p:sp>
        <p:nvSpPr>
          <p:cNvPr id="14" name="Abgerundetes Rechteck 13">
            <a:extLst>
              <a:ext uri="{FF2B5EF4-FFF2-40B4-BE49-F238E27FC236}">
                <a16:creationId xmlns:a16="http://schemas.microsoft.com/office/drawing/2014/main" id="{A95DA9AD-B437-DC48-821C-AB214FDC4FE3}"/>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bgerundetes Rechteck 14">
            <a:extLst>
              <a:ext uri="{FF2B5EF4-FFF2-40B4-BE49-F238E27FC236}">
                <a16:creationId xmlns:a16="http://schemas.microsoft.com/office/drawing/2014/main" id="{01A6A479-A752-3B41-8EDC-A62B03BF2B9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6" name="Abgerundetes Rechteck 15">
            <a:extLst>
              <a:ext uri="{FF2B5EF4-FFF2-40B4-BE49-F238E27FC236}">
                <a16:creationId xmlns:a16="http://schemas.microsoft.com/office/drawing/2014/main" id="{0EAE1925-1F40-2845-8C2D-C3C3E13C3707}"/>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Abgerundetes Rechteck 17">
            <a:extLst>
              <a:ext uri="{FF2B5EF4-FFF2-40B4-BE49-F238E27FC236}">
                <a16:creationId xmlns:a16="http://schemas.microsoft.com/office/drawing/2014/main" id="{66B81B5E-0FF6-1E4A-9228-7CB97FE83233}"/>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FB2D7C8F-7A3A-FF40-AF45-FAD7940AC1D3}"/>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0E3DF68C-FAB8-D34A-A064-EA70DEBBEC24}"/>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A5D3B321-615A-A24C-B799-7CFFADF3B554}"/>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785A10D2-B9F0-404B-83EB-0BC52168DB7A}"/>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7</a:t>
            </a:r>
          </a:p>
        </p:txBody>
      </p:sp>
    </p:spTree>
    <p:extLst>
      <p:ext uri="{BB962C8B-B14F-4D97-AF65-F5344CB8AC3E}">
        <p14:creationId xmlns:p14="http://schemas.microsoft.com/office/powerpoint/2010/main" val="4082846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Zahlenbingo</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23599"/>
            <a:ext cx="9360000" cy="721988"/>
          </a:xfrm>
        </p:spPr>
        <p:txBody>
          <a:bodyPr/>
          <a:lstStyle/>
          <a:p>
            <a:r>
              <a:rPr lang="de-DE" dirty="0"/>
              <a:t>Ziel der Übung:</a:t>
            </a:r>
            <a:r>
              <a:rPr lang="de-DE" b="0" dirty="0"/>
              <a:t> Die Kinder verknüpfen Anzahlen mit Zahlsymbolen und erkennen Anzahlen quasi-simultan.</a:t>
            </a:r>
            <a:endParaRPr lang="de-DE" dirty="0"/>
          </a:p>
        </p:txBody>
      </p:sp>
      <p:sp>
        <p:nvSpPr>
          <p:cNvPr id="8" name="Inhaltsplatzhalter 7">
            <a:extLst>
              <a:ext uri="{FF2B5EF4-FFF2-40B4-BE49-F238E27FC236}">
                <a16:creationId xmlns:a16="http://schemas.microsoft.com/office/drawing/2014/main" id="{375E569A-8D5D-634D-86AE-7811972B1D13}"/>
              </a:ext>
            </a:extLst>
          </p:cNvPr>
          <p:cNvSpPr>
            <a:spLocks noGrp="1"/>
          </p:cNvSpPr>
          <p:nvPr>
            <p:ph sz="half" idx="1"/>
          </p:nvPr>
        </p:nvSpPr>
        <p:spPr>
          <a:xfrm>
            <a:off x="249555" y="2151529"/>
            <a:ext cx="4536000" cy="2950193"/>
          </a:xfrm>
        </p:spPr>
        <p:txBody>
          <a:bodyPr/>
          <a:lstStyle/>
          <a:p>
            <a:r>
              <a:rPr lang="de-DE" dirty="0"/>
              <a:t>Durchführung der Übung: </a:t>
            </a:r>
          </a:p>
          <a:p>
            <a:pPr marL="285750" indent="-285750">
              <a:buFont typeface="Arial" panose="020B0604020202020204" pitchFamily="34" charset="0"/>
              <a:buChar char="•"/>
            </a:pPr>
            <a:r>
              <a:rPr lang="de-DE" b="0" dirty="0"/>
              <a:t>Die Kinder legen 9 Zahlenkarten auf ihr Bingo-feld bzw. tragen Zahlen mit dem Folienstift ein oder nutzen ein ausgefülltes </a:t>
            </a:r>
            <a:r>
              <a:rPr lang="de-DE" b="0" dirty="0" err="1"/>
              <a:t>Bingofeld</a:t>
            </a:r>
            <a:r>
              <a:rPr lang="de-DE" b="0" dirty="0"/>
              <a:t>.</a:t>
            </a:r>
          </a:p>
          <a:p>
            <a:pPr marL="285750" indent="-285750">
              <a:buFont typeface="Arial" panose="020B0604020202020204" pitchFamily="34" charset="0"/>
              <a:buChar char="•"/>
            </a:pPr>
            <a:r>
              <a:rPr lang="de-DE" b="0" dirty="0"/>
              <a:t>Die Lehrkraft zeigt mit den Fingern eine Anzahl, ggf. auch nur kurz oder „untypische Finger-bilder“ (z. B. 2 links, 2 rechts).</a:t>
            </a:r>
          </a:p>
          <a:p>
            <a:pPr marL="285750" indent="-285750">
              <a:buFont typeface="Arial" panose="020B0604020202020204" pitchFamily="34" charset="0"/>
              <a:buChar char="•"/>
            </a:pPr>
            <a:r>
              <a:rPr lang="de-DE" b="0" dirty="0"/>
              <a:t>Die Kinder decken das entsprechende </a:t>
            </a:r>
            <a:r>
              <a:rPr lang="de-DE" b="0" dirty="0" err="1"/>
              <a:t>Zahlsym-bol</a:t>
            </a:r>
            <a:r>
              <a:rPr lang="de-DE" b="0" dirty="0"/>
              <a:t> auf ihrem </a:t>
            </a:r>
            <a:r>
              <a:rPr lang="de-DE" b="0" dirty="0" err="1"/>
              <a:t>Bingofeld</a:t>
            </a:r>
            <a:r>
              <a:rPr lang="de-DE" b="0" dirty="0"/>
              <a:t> mit einem Plättchen ab. </a:t>
            </a:r>
          </a:p>
          <a:p>
            <a:pPr marL="285750" indent="-285750">
              <a:buFont typeface="Arial" panose="020B0604020202020204" pitchFamily="34" charset="0"/>
              <a:buChar char="•"/>
            </a:pPr>
            <a:r>
              <a:rPr lang="de-DE" b="0" dirty="0"/>
              <a:t>Wer zuerst eine Reihe, Spalte oder Diagonale abgedeckt hat, ruft laut „Bingo.“</a:t>
            </a:r>
          </a:p>
          <a:p>
            <a:pPr marL="285750" indent="-285750">
              <a:buFont typeface="Arial" panose="020B0604020202020204" pitchFamily="34" charset="0"/>
              <a:buChar char="•"/>
            </a:pPr>
            <a:r>
              <a:rPr lang="de-DE" b="0" dirty="0"/>
              <a:t>Begriffe wie Diagonale, Spalte … klären.</a:t>
            </a:r>
          </a:p>
          <a:p>
            <a:endParaRPr lang="de-DE" dirty="0"/>
          </a:p>
        </p:txBody>
      </p:sp>
      <p:sp>
        <p:nvSpPr>
          <p:cNvPr id="10" name="Inhaltsplatzhalter 9">
            <a:extLst>
              <a:ext uri="{FF2B5EF4-FFF2-40B4-BE49-F238E27FC236}">
                <a16:creationId xmlns:a16="http://schemas.microsoft.com/office/drawing/2014/main" id="{34C64806-6FF7-D14C-9626-DA925BF60812}"/>
              </a:ext>
            </a:extLst>
          </p:cNvPr>
          <p:cNvSpPr>
            <a:spLocks noGrp="1"/>
          </p:cNvSpPr>
          <p:nvPr>
            <p:ph sz="half" idx="10"/>
          </p:nvPr>
        </p:nvSpPr>
        <p:spPr>
          <a:xfrm>
            <a:off x="5120445" y="2151528"/>
            <a:ext cx="4536000" cy="2954339"/>
          </a:xfrm>
        </p:spPr>
        <p:txBody>
          <a:bodyPr/>
          <a:lstStyle/>
          <a:p>
            <a:r>
              <a:rPr lang="de-DE" dirty="0"/>
              <a:t>Variationen: </a:t>
            </a:r>
          </a:p>
          <a:p>
            <a:pPr marL="285750" indent="-285750">
              <a:buFont typeface="Arial" panose="020B0604020202020204" pitchFamily="34" charset="0"/>
              <a:buChar char="•"/>
            </a:pPr>
            <a:r>
              <a:rPr lang="de-DE" b="0" dirty="0"/>
              <a:t>Nachfragen zum Fingerbild stellen: „Wie viele Finger zeige ich? Woher weißt du, dass es ... Finger sind?“</a:t>
            </a:r>
          </a:p>
          <a:p>
            <a:pPr marL="285750" indent="-285750">
              <a:buFont typeface="Arial" panose="020B0604020202020204" pitchFamily="34" charset="0"/>
              <a:buChar char="•"/>
            </a:pPr>
            <a:r>
              <a:rPr lang="de-DE" b="0" dirty="0"/>
              <a:t>Alternativ können statt der Finger auch Zahlen am 10er-/20er Feld gezeigt werden (erst sinn-voll, wenn das Darstellungsmittel eingeführt wurde).</a:t>
            </a:r>
          </a:p>
          <a:p>
            <a:pPr marL="285750" indent="-285750">
              <a:buFont typeface="Arial" panose="020B0604020202020204" pitchFamily="34" charset="0"/>
              <a:buChar char="•"/>
            </a:pPr>
            <a:r>
              <a:rPr lang="de-DE" b="0" dirty="0"/>
              <a:t>Bei Unsicherheiten können die Kinder zu zweit spielen: “Wie sieht die Sieben nochmal aus?“</a:t>
            </a:r>
          </a:p>
          <a:p>
            <a:pPr marL="285750" indent="-285750">
              <a:buFont typeface="Arial" panose="020B0604020202020204" pitchFamily="34" charset="0"/>
              <a:buChar char="•"/>
            </a:pPr>
            <a:r>
              <a:rPr lang="de-DE" b="0" dirty="0"/>
              <a:t>Mit größeren Zahlen spielen.</a:t>
            </a:r>
          </a:p>
          <a:p>
            <a:endParaRPr lang="de-DE" dirty="0"/>
          </a:p>
        </p:txBody>
      </p:sp>
      <p:sp>
        <p:nvSpPr>
          <p:cNvPr id="12" name="Inhaltsplatzhalter 11">
            <a:extLst>
              <a:ext uri="{FF2B5EF4-FFF2-40B4-BE49-F238E27FC236}">
                <a16:creationId xmlns:a16="http://schemas.microsoft.com/office/drawing/2014/main" id="{6909BFA9-DC3C-8D42-B345-6C18E25EF5F6}"/>
              </a:ext>
            </a:extLst>
          </p:cNvPr>
          <p:cNvSpPr>
            <a:spLocks noGrp="1"/>
          </p:cNvSpPr>
          <p:nvPr>
            <p:ph sz="half" idx="2"/>
          </p:nvPr>
        </p:nvSpPr>
        <p:spPr/>
        <p:txBody>
          <a:bodyPr/>
          <a:lstStyle/>
          <a:p>
            <a:pPr>
              <a:spcBef>
                <a:spcPts val="0"/>
              </a:spcBef>
            </a:pPr>
            <a:r>
              <a:rPr lang="de-DE" dirty="0"/>
              <a:t>Beobachtungshinweise:</a:t>
            </a:r>
            <a:endParaRPr lang="de-DE" b="0" dirty="0"/>
          </a:p>
          <a:p>
            <a:pPr marL="285750" indent="-285750">
              <a:buFont typeface="Arial" panose="020B0604020202020204" pitchFamily="34" charset="0"/>
              <a:buChar char="•"/>
            </a:pPr>
            <a:r>
              <a:rPr lang="de-DE" b="0" dirty="0"/>
              <a:t>Können die Fingerbilder und Zahlworte sicher zugeordnet werden?</a:t>
            </a:r>
          </a:p>
          <a:p>
            <a:pPr marL="285750" indent="-285750">
              <a:buFont typeface="Arial" panose="020B0604020202020204" pitchFamily="34" charset="0"/>
              <a:buChar char="•"/>
            </a:pPr>
            <a:r>
              <a:rPr lang="de-DE" b="0" dirty="0"/>
              <a:t>Werden die Anzahlen quasi-simultan (auf einen Blick) erfasst oder werden die Finger einzeln abgezählt?</a:t>
            </a:r>
          </a:p>
          <a:p>
            <a:pPr marL="285750" indent="-285750">
              <a:buFont typeface="Arial" panose="020B0604020202020204" pitchFamily="34" charset="0"/>
              <a:buChar char="•"/>
            </a:pPr>
            <a:r>
              <a:rPr lang="de-DE" b="0" dirty="0"/>
              <a:t>Werden auch vermeintlich untypische Fingerbilder erkannt (2 Finger an der linken Hand und 2 Finger an der rechten Hand)?</a:t>
            </a:r>
          </a:p>
          <a:p>
            <a:endParaRPr lang="de-DE" dirty="0"/>
          </a:p>
        </p:txBody>
      </p:sp>
    </p:spTree>
    <p:extLst>
      <p:ext uri="{BB962C8B-B14F-4D97-AF65-F5344CB8AC3E}">
        <p14:creationId xmlns:p14="http://schemas.microsoft.com/office/powerpoint/2010/main" val="2367938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Zahlenkarten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Ordnet euch!</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Sortiert euch nach der Größe der Zahl auf eurer Karte. </a:t>
            </a:r>
          </a:p>
        </p:txBody>
      </p:sp>
      <p:pic>
        <p:nvPicPr>
          <p:cNvPr id="20" name="Inhaltsplatzhalter 17" descr="Uhr">
            <a:extLst>
              <a:ext uri="{FF2B5EF4-FFF2-40B4-BE49-F238E27FC236}">
                <a16:creationId xmlns:a16="http://schemas.microsoft.com/office/drawing/2014/main" id="{1907034F-2E4A-B742-9A66-F4C08BCB33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5" name="Grafik 14">
            <a:extLst>
              <a:ext uri="{FF2B5EF4-FFF2-40B4-BE49-F238E27FC236}">
                <a16:creationId xmlns:a16="http://schemas.microsoft.com/office/drawing/2014/main" id="{03149819-E03E-8342-BA97-0DA17C952D2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80342" y="2671903"/>
            <a:ext cx="1122327" cy="2415170"/>
          </a:xfrm>
          <a:prstGeom prst="rect">
            <a:avLst/>
          </a:prstGeom>
        </p:spPr>
      </p:pic>
      <p:pic>
        <p:nvPicPr>
          <p:cNvPr id="16" name="Grafik 15">
            <a:extLst>
              <a:ext uri="{FF2B5EF4-FFF2-40B4-BE49-F238E27FC236}">
                <a16:creationId xmlns:a16="http://schemas.microsoft.com/office/drawing/2014/main" id="{36694533-FEAE-4D47-9698-9C5BD3912E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68982" y="2521549"/>
            <a:ext cx="1207097" cy="2565523"/>
          </a:xfrm>
          <a:prstGeom prst="rect">
            <a:avLst/>
          </a:prstGeom>
        </p:spPr>
      </p:pic>
      <p:pic>
        <p:nvPicPr>
          <p:cNvPr id="21" name="Grafik 20">
            <a:extLst>
              <a:ext uri="{FF2B5EF4-FFF2-40B4-BE49-F238E27FC236}">
                <a16:creationId xmlns:a16="http://schemas.microsoft.com/office/drawing/2014/main" id="{396D6128-7525-924E-B474-BAA97E1ACA0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43166" y="2671903"/>
            <a:ext cx="1077047" cy="2415169"/>
          </a:xfrm>
          <a:prstGeom prst="rect">
            <a:avLst/>
          </a:prstGeom>
        </p:spPr>
      </p:pic>
      <p:pic>
        <p:nvPicPr>
          <p:cNvPr id="22" name="Grafik 21">
            <a:extLst>
              <a:ext uri="{FF2B5EF4-FFF2-40B4-BE49-F238E27FC236}">
                <a16:creationId xmlns:a16="http://schemas.microsoft.com/office/drawing/2014/main" id="{102F3641-153C-F743-A8DC-7283B225F85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067330" y="2955738"/>
            <a:ext cx="1041152" cy="2131334"/>
          </a:xfrm>
          <a:prstGeom prst="rect">
            <a:avLst/>
          </a:prstGeom>
        </p:spPr>
      </p:pic>
      <p:sp>
        <p:nvSpPr>
          <p:cNvPr id="13" name="Textfeld 12">
            <a:extLst>
              <a:ext uri="{FF2B5EF4-FFF2-40B4-BE49-F238E27FC236}">
                <a16:creationId xmlns:a16="http://schemas.microsoft.com/office/drawing/2014/main" id="{C0D9952C-8930-5047-8FDB-723750CC67B8}"/>
              </a:ext>
            </a:extLst>
          </p:cNvPr>
          <p:cNvSpPr txBox="1"/>
          <p:nvPr/>
        </p:nvSpPr>
        <p:spPr>
          <a:xfrm>
            <a:off x="4999180" y="3771691"/>
            <a:ext cx="626799" cy="751905"/>
          </a:xfrm>
          <a:prstGeom prst="rect">
            <a:avLst/>
          </a:prstGeom>
          <a:solidFill>
            <a:schemeClr val="bg1"/>
          </a:solidFill>
          <a:ln>
            <a:solidFill>
              <a:schemeClr val="bg1">
                <a:lumMod val="75000"/>
              </a:schemeClr>
            </a:solidFill>
          </a:ln>
        </p:spPr>
        <p:txBody>
          <a:bodyPr wrap="square" rtlCol="0" anchor="ctr" anchorCtr="1">
            <a:noAutofit/>
          </a:bodyPr>
          <a:lstStyle/>
          <a:p>
            <a:r>
              <a:rPr lang="de-DE" sz="2800" dirty="0">
                <a:latin typeface="Grundschrift" panose="03010100010101010101" pitchFamily="66" charset="0"/>
              </a:rPr>
              <a:t>3</a:t>
            </a:r>
          </a:p>
        </p:txBody>
      </p:sp>
      <p:sp>
        <p:nvSpPr>
          <p:cNvPr id="25" name="Textfeld 24">
            <a:extLst>
              <a:ext uri="{FF2B5EF4-FFF2-40B4-BE49-F238E27FC236}">
                <a16:creationId xmlns:a16="http://schemas.microsoft.com/office/drawing/2014/main" id="{0BB173C7-DFE3-9648-B7D7-04F93EE71B61}"/>
              </a:ext>
            </a:extLst>
          </p:cNvPr>
          <p:cNvSpPr txBox="1"/>
          <p:nvPr/>
        </p:nvSpPr>
        <p:spPr>
          <a:xfrm>
            <a:off x="6159130" y="3645452"/>
            <a:ext cx="626799" cy="751905"/>
          </a:xfrm>
          <a:prstGeom prst="rect">
            <a:avLst/>
          </a:prstGeom>
          <a:solidFill>
            <a:schemeClr val="bg1"/>
          </a:solidFill>
          <a:ln>
            <a:solidFill>
              <a:schemeClr val="bg1">
                <a:lumMod val="75000"/>
              </a:schemeClr>
            </a:solidFill>
          </a:ln>
        </p:spPr>
        <p:txBody>
          <a:bodyPr wrap="square" rtlCol="0" anchor="ctr" anchorCtr="1">
            <a:noAutofit/>
          </a:bodyPr>
          <a:lstStyle/>
          <a:p>
            <a:r>
              <a:rPr lang="de-DE" sz="2800" dirty="0">
                <a:latin typeface="Grundschrift" panose="03010100010101010101" pitchFamily="66" charset="0"/>
              </a:rPr>
              <a:t>5</a:t>
            </a:r>
          </a:p>
        </p:txBody>
      </p:sp>
      <p:sp>
        <p:nvSpPr>
          <p:cNvPr id="26" name="Textfeld 25">
            <a:extLst>
              <a:ext uri="{FF2B5EF4-FFF2-40B4-BE49-F238E27FC236}">
                <a16:creationId xmlns:a16="http://schemas.microsoft.com/office/drawing/2014/main" id="{589844E1-996C-AB4E-9B0A-3016AF181E83}"/>
              </a:ext>
            </a:extLst>
          </p:cNvPr>
          <p:cNvSpPr txBox="1"/>
          <p:nvPr/>
        </p:nvSpPr>
        <p:spPr>
          <a:xfrm>
            <a:off x="7407739" y="3784182"/>
            <a:ext cx="626799" cy="751905"/>
          </a:xfrm>
          <a:prstGeom prst="rect">
            <a:avLst/>
          </a:prstGeom>
          <a:solidFill>
            <a:schemeClr val="bg1"/>
          </a:solidFill>
          <a:ln>
            <a:solidFill>
              <a:schemeClr val="bg1">
                <a:lumMod val="75000"/>
              </a:schemeClr>
            </a:solidFill>
          </a:ln>
        </p:spPr>
        <p:txBody>
          <a:bodyPr wrap="square" rtlCol="0" anchor="ctr" anchorCtr="1">
            <a:noAutofit/>
          </a:bodyPr>
          <a:lstStyle/>
          <a:p>
            <a:r>
              <a:rPr lang="de-DE" sz="2800" dirty="0">
                <a:latin typeface="Grundschrift" panose="03010100010101010101" pitchFamily="66" charset="0"/>
              </a:rPr>
              <a:t>7</a:t>
            </a:r>
          </a:p>
        </p:txBody>
      </p:sp>
      <p:sp>
        <p:nvSpPr>
          <p:cNvPr id="27" name="Textfeld 26">
            <a:extLst>
              <a:ext uri="{FF2B5EF4-FFF2-40B4-BE49-F238E27FC236}">
                <a16:creationId xmlns:a16="http://schemas.microsoft.com/office/drawing/2014/main" id="{685F9130-FA93-E945-A508-2DF31979DDD3}"/>
              </a:ext>
            </a:extLst>
          </p:cNvPr>
          <p:cNvSpPr txBox="1"/>
          <p:nvPr/>
        </p:nvSpPr>
        <p:spPr>
          <a:xfrm>
            <a:off x="8353247" y="3804310"/>
            <a:ext cx="626799" cy="751905"/>
          </a:xfrm>
          <a:prstGeom prst="rect">
            <a:avLst/>
          </a:prstGeom>
          <a:solidFill>
            <a:schemeClr val="bg1"/>
          </a:solidFill>
          <a:ln>
            <a:solidFill>
              <a:schemeClr val="bg1">
                <a:lumMod val="75000"/>
              </a:schemeClr>
            </a:solidFill>
          </a:ln>
        </p:spPr>
        <p:txBody>
          <a:bodyPr wrap="square" rtlCol="0" anchor="ctr" anchorCtr="1">
            <a:noAutofit/>
          </a:bodyPr>
          <a:lstStyle/>
          <a:p>
            <a:r>
              <a:rPr lang="de-DE" sz="2800" dirty="0">
                <a:latin typeface="Grundschrift" panose="03010100010101010101" pitchFamily="66" charset="0"/>
              </a:rPr>
              <a:t>9</a:t>
            </a:r>
          </a:p>
        </p:txBody>
      </p:sp>
      <p:sp>
        <p:nvSpPr>
          <p:cNvPr id="28" name="Abgerundetes Rechteck 27">
            <a:extLst>
              <a:ext uri="{FF2B5EF4-FFF2-40B4-BE49-F238E27FC236}">
                <a16:creationId xmlns:a16="http://schemas.microsoft.com/office/drawing/2014/main" id="{F02B5FCD-8F4C-644B-B0D2-61C82582270F}"/>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EC4BC4CA-45B6-194A-BC65-FD3E86280E00}"/>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0" name="Abgerundetes Rechteck 29">
            <a:extLst>
              <a:ext uri="{FF2B5EF4-FFF2-40B4-BE49-F238E27FC236}">
                <a16:creationId xmlns:a16="http://schemas.microsoft.com/office/drawing/2014/main" id="{E6F09B87-729F-504F-BDC0-C1A0FC6EADFA}"/>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137EA6B5-2A75-9644-BFEE-CB6DABA33454}"/>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0CE376C7-18A0-D442-ABCF-B6A94124B099}"/>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Abgerundetes Rechteck 32">
            <a:extLst>
              <a:ext uri="{FF2B5EF4-FFF2-40B4-BE49-F238E27FC236}">
                <a16:creationId xmlns:a16="http://schemas.microsoft.com/office/drawing/2014/main" id="{F1803D89-148B-C342-A2CC-19A27A6BEC9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0614E877-1256-AC49-8787-57D01A7CA7A6}"/>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feld 22">
            <a:extLst>
              <a:ext uri="{FF2B5EF4-FFF2-40B4-BE49-F238E27FC236}">
                <a16:creationId xmlns:a16="http://schemas.microsoft.com/office/drawing/2014/main" id="{DE56A6E1-7A30-F244-9F1C-6F242EC663C4}"/>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35" name="Grafik 34">
            <a:extLst>
              <a:ext uri="{FF2B5EF4-FFF2-40B4-BE49-F238E27FC236}">
                <a16:creationId xmlns:a16="http://schemas.microsoft.com/office/drawing/2014/main" id="{33B63842-89EC-0B4B-8D33-4BAE441B22C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826523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Werden Zahlsymbol und Zahlwort sicher zugeordnet?</a:t>
            </a:r>
          </a:p>
          <a:p>
            <a:pPr marL="285750" indent="-285750">
              <a:buFont typeface="Arial" panose="020B0604020202020204" pitchFamily="34" charset="0"/>
              <a:buChar char="•"/>
            </a:pPr>
            <a:r>
              <a:rPr lang="de-DE" b="0" dirty="0"/>
              <a:t>Werden die Zahlen der Größe nach richtig sortiert?</a:t>
            </a:r>
          </a:p>
          <a:p>
            <a:pPr marL="285750" indent="-285750">
              <a:buFont typeface="Arial" panose="020B0604020202020204" pitchFamily="34" charset="0"/>
              <a:buChar char="•"/>
            </a:pPr>
            <a:r>
              <a:rPr lang="de-DE" b="0" dirty="0"/>
              <a:t>Kann begründet werden, warum die Sortierung stimmt/noch nicht stimmt?</a:t>
            </a:r>
          </a:p>
          <a:p>
            <a:pPr marL="285750" indent="-285750">
              <a:buFont typeface="Arial" panose="020B0604020202020204" pitchFamily="34" charset="0"/>
              <a:buChar char="•"/>
            </a:pPr>
            <a:r>
              <a:rPr lang="de-DE" b="0" dirty="0"/>
              <a:t>Erfolgt das Sortieren strategisch?</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28433"/>
            <a:ext cx="4536000" cy="2926259"/>
          </a:xfrm>
        </p:spPr>
        <p:txBody>
          <a:bodyPr/>
          <a:lstStyle/>
          <a:p>
            <a:r>
              <a:rPr lang="de-DE" dirty="0"/>
              <a:t>Durchführung der Übung: </a:t>
            </a:r>
          </a:p>
          <a:p>
            <a:pPr marL="285750" indent="-285750">
              <a:buFont typeface="Arial" panose="020B0604020202020204" pitchFamily="34" charset="0"/>
              <a:buChar char="•"/>
            </a:pPr>
            <a:r>
              <a:rPr lang="de-DE" b="0" dirty="0"/>
              <a:t>Einige Kinder der Klasse kommen nach vorne. </a:t>
            </a:r>
          </a:p>
          <a:p>
            <a:pPr marL="285750" indent="-285750">
              <a:buFont typeface="Arial" panose="020B0604020202020204" pitchFamily="34" charset="0"/>
              <a:buChar char="•"/>
            </a:pPr>
            <a:r>
              <a:rPr lang="de-DE" b="0" dirty="0"/>
              <a:t>Die Lehrkraft gibt jedem Kind eine Karte mit einer Zahl aus einem frei wählbaren Zahlenraum. </a:t>
            </a:r>
          </a:p>
          <a:p>
            <a:pPr marL="285750" indent="-285750">
              <a:buFont typeface="Arial" panose="020B0604020202020204" pitchFamily="34" charset="0"/>
              <a:buChar char="•"/>
            </a:pPr>
            <a:r>
              <a:rPr lang="de-DE" b="0" dirty="0"/>
              <a:t>Dann werden die Kinder aufgefordert, sich der Größe nach zu ordnen. </a:t>
            </a:r>
          </a:p>
          <a:p>
            <a:pPr marL="285750" indent="-285750">
              <a:buFont typeface="Arial" panose="020B0604020202020204" pitchFamily="34" charset="0"/>
              <a:buChar char="•"/>
            </a:pPr>
            <a:r>
              <a:rPr lang="de-DE" b="0" dirty="0"/>
              <a:t>Die andern Kinder der Klasse können dabei helfen. </a:t>
            </a:r>
          </a:p>
          <a:p>
            <a:pPr marL="285750" indent="-285750">
              <a:buFont typeface="Arial" panose="020B0604020202020204" pitchFamily="34" charset="0"/>
              <a:buChar char="•"/>
            </a:pPr>
            <a:r>
              <a:rPr lang="de-DE" b="0" dirty="0"/>
              <a:t>Die Kinder begründen ihre Sortierung.</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Ordnet euch!</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28433"/>
            <a:ext cx="4536000" cy="2926259"/>
          </a:xfrm>
        </p:spPr>
        <p:txBody>
          <a:bodyPr/>
          <a:lstStyle/>
          <a:p>
            <a:r>
              <a:rPr lang="de-DE" dirty="0"/>
              <a:t>Variationen: </a:t>
            </a:r>
          </a:p>
          <a:p>
            <a:pPr marL="285750" indent="-285750">
              <a:buFont typeface="Arial" panose="020B0604020202020204" pitchFamily="34" charset="0"/>
              <a:buChar char="•"/>
            </a:pPr>
            <a:r>
              <a:rPr lang="de-DE" b="0" dirty="0"/>
              <a:t>Die Kinder überlegen sich die Zahlen selbst und schreiben diese auf das Mini-Whiteboard. </a:t>
            </a:r>
          </a:p>
          <a:p>
            <a:pPr marL="285750" indent="-285750">
              <a:buFont typeface="Arial" panose="020B0604020202020204" pitchFamily="34" charset="0"/>
              <a:buChar char="•"/>
            </a:pPr>
            <a:r>
              <a:rPr lang="de-DE" b="0" dirty="0"/>
              <a:t>Kann auch mit Zahlbildern und/oder einem größeren Zahlenraum gespielt werden.</a:t>
            </a:r>
          </a:p>
          <a:p>
            <a:pPr marL="285750" indent="-285750">
              <a:buFont typeface="Arial" panose="020B0604020202020204" pitchFamily="34" charset="0"/>
              <a:buChar char="•"/>
            </a:pPr>
            <a:r>
              <a:rPr lang="de-DE" b="0" dirty="0"/>
              <a:t>Zwei Kinder werden zuerst aufgestellt, dann müssen alle in der Klasse Zahlen finden, die dazwischen liegen oder Nachbarzahlen nennen.</a:t>
            </a:r>
          </a:p>
          <a:p>
            <a:pPr marL="285750" indent="-285750">
              <a:buFont typeface="Arial" panose="020B0604020202020204" pitchFamily="34" charset="0"/>
              <a:buChar char="•"/>
            </a:pPr>
            <a:r>
              <a:rPr lang="de-DE" b="0" dirty="0"/>
              <a:t>Die Kinder kennen ihre eigene Zahl nicht und die anderen Kinder müssen beschreiben, wie sie sich sortieren müssen (z. B. Klebezettel auf dem Rücken oder der Stirn).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üben und vertiefen spielerisch das Ordnen von Zahlen und die Zahlreihe. </a:t>
            </a:r>
          </a:p>
        </p:txBody>
      </p:sp>
    </p:spTree>
    <p:extLst>
      <p:ext uri="{BB962C8B-B14F-4D97-AF65-F5344CB8AC3E}">
        <p14:creationId xmlns:p14="http://schemas.microsoft.com/office/powerpoint/2010/main" val="1626888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AF72BF9C-CF48-7A48-95AE-1BF551763D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22007" y="3971964"/>
            <a:ext cx="4348546" cy="1755197"/>
          </a:xfrm>
          <a:prstGeom prst="rect">
            <a:avLst/>
          </a:prstGeom>
        </p:spPr>
      </p:pic>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Zahlenkarten (0 bis 10) für die Tafel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Ordnungsmemory</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habe die Zahlen durcheinander an die Tafel gehängt. Welche Zahlen müssen die Plätze tauschen?</a:t>
            </a:r>
          </a:p>
        </p:txBody>
      </p:sp>
      <p:pic>
        <p:nvPicPr>
          <p:cNvPr id="16" name="Inhaltsplatzhalter 17" descr="Uhr">
            <a:extLst>
              <a:ext uri="{FF2B5EF4-FFF2-40B4-BE49-F238E27FC236}">
                <a16:creationId xmlns:a16="http://schemas.microsoft.com/office/drawing/2014/main" id="{D0143DFF-92B4-3943-AA66-FBB3180B4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6407" y="84129"/>
            <a:ext cx="308292" cy="308292"/>
          </a:xfrm>
          <a:prstGeom prst="rect">
            <a:avLst/>
          </a:prstGeom>
        </p:spPr>
      </p:pic>
      <p:pic>
        <p:nvPicPr>
          <p:cNvPr id="15" name="Grafik 14">
            <a:extLst>
              <a:ext uri="{FF2B5EF4-FFF2-40B4-BE49-F238E27FC236}">
                <a16:creationId xmlns:a16="http://schemas.microsoft.com/office/drawing/2014/main" id="{E5A63C0E-1AEC-C54A-897C-37A38FDB141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16450" y="1628935"/>
            <a:ext cx="4297234" cy="1244600"/>
          </a:xfrm>
          <a:prstGeom prst="rect">
            <a:avLst/>
          </a:prstGeom>
        </p:spPr>
      </p:pic>
      <p:sp>
        <p:nvSpPr>
          <p:cNvPr id="18" name="Abgerundete rechteckige Legende 18">
            <a:extLst>
              <a:ext uri="{FF2B5EF4-FFF2-40B4-BE49-F238E27FC236}">
                <a16:creationId xmlns:a16="http://schemas.microsoft.com/office/drawing/2014/main" id="{5E3BB122-7462-A646-8728-45C47648DAC8}"/>
              </a:ext>
            </a:extLst>
          </p:cNvPr>
          <p:cNvSpPr/>
          <p:nvPr/>
        </p:nvSpPr>
        <p:spPr>
          <a:xfrm>
            <a:off x="6708499" y="2971999"/>
            <a:ext cx="2616200" cy="901501"/>
          </a:xfrm>
          <a:prstGeom prst="wedgeRoundRectCallout">
            <a:avLst>
              <a:gd name="adj1" fmla="val -48870"/>
              <a:gd name="adj2" fmla="val -805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Die kleinere </a:t>
            </a:r>
            <a:r>
              <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 hängt </a:t>
            </a:r>
            <a:r>
              <a:rPr lang="de-DE" sz="1400" dirty="0">
                <a:latin typeface="Open Sans" panose="020B0606030504020204" pitchFamily="34" charset="0"/>
                <a:ea typeface="Open Sans" panose="020B0606030504020204" pitchFamily="34" charset="0"/>
                <a:cs typeface="Open Sans" panose="020B0606030504020204" pitchFamily="34" charset="0"/>
              </a:rPr>
              <a:t>links. Die Zahlen müssen nicht vertauscht werden.</a:t>
            </a:r>
          </a:p>
        </p:txBody>
      </p:sp>
      <p:sp>
        <p:nvSpPr>
          <p:cNvPr id="21" name="Abgerundete rechteckige Legende 18">
            <a:extLst>
              <a:ext uri="{FF2B5EF4-FFF2-40B4-BE49-F238E27FC236}">
                <a16:creationId xmlns:a16="http://schemas.microsoft.com/office/drawing/2014/main" id="{A624E282-619E-424E-9C59-C00BB6D5296F}"/>
              </a:ext>
            </a:extLst>
          </p:cNvPr>
          <p:cNvSpPr/>
          <p:nvPr/>
        </p:nvSpPr>
        <p:spPr>
          <a:xfrm>
            <a:off x="7137400" y="5383447"/>
            <a:ext cx="2306193" cy="992298"/>
          </a:xfrm>
          <a:prstGeom prst="wedgeRoundRectCallout">
            <a:avLst>
              <a:gd name="adj1" fmla="val -48870"/>
              <a:gd name="adj2" fmla="val -805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Die </a:t>
            </a:r>
            <a:r>
              <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größere Zahl hängt </a:t>
            </a:r>
            <a:r>
              <a:rPr lang="de-DE" sz="1400" dirty="0">
                <a:latin typeface="Open Sans" panose="020B0606030504020204" pitchFamily="34" charset="0"/>
                <a:ea typeface="Open Sans" panose="020B0606030504020204" pitchFamily="34" charset="0"/>
                <a:cs typeface="Open Sans" panose="020B0606030504020204" pitchFamily="34" charset="0"/>
              </a:rPr>
              <a:t>links. Die Zahlenkarten müssen vertauscht werden. </a:t>
            </a:r>
          </a:p>
        </p:txBody>
      </p:sp>
      <p:sp>
        <p:nvSpPr>
          <p:cNvPr id="17" name="Abgerundetes Rechteck 16">
            <a:extLst>
              <a:ext uri="{FF2B5EF4-FFF2-40B4-BE49-F238E27FC236}">
                <a16:creationId xmlns:a16="http://schemas.microsoft.com/office/drawing/2014/main" id="{A499C21F-3A0B-9F44-B30A-D57F9C40927C}"/>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CD8F7454-8595-B443-A799-49A715F26874}"/>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3" name="Abgerundetes Rechteck 22">
            <a:extLst>
              <a:ext uri="{FF2B5EF4-FFF2-40B4-BE49-F238E27FC236}">
                <a16:creationId xmlns:a16="http://schemas.microsoft.com/office/drawing/2014/main" id="{E5B70FDB-C9CC-BB41-9E8E-311582667F37}"/>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8B0889DE-5D11-5040-99C3-4ACE0340788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5F51C2A0-E8DB-E745-8BAC-BC92EBD7DC2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E9786AF4-39DD-7E42-A57A-7D89ACD6F52D}"/>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B60D1C51-6719-0C45-8736-A477885912A6}"/>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feld 18">
            <a:extLst>
              <a:ext uri="{FF2B5EF4-FFF2-40B4-BE49-F238E27FC236}">
                <a16:creationId xmlns:a16="http://schemas.microsoft.com/office/drawing/2014/main" id="{D8D537A5-8C5C-A946-871D-1669348109D5}"/>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9</a:t>
            </a:r>
          </a:p>
        </p:txBody>
      </p:sp>
      <p:pic>
        <p:nvPicPr>
          <p:cNvPr id="28" name="Grafik 27">
            <a:extLst>
              <a:ext uri="{FF2B5EF4-FFF2-40B4-BE49-F238E27FC236}">
                <a16:creationId xmlns:a16="http://schemas.microsoft.com/office/drawing/2014/main" id="{EA1A1857-54FF-C94B-A753-A7CCED86EFA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72581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BFD090-0283-2D46-A5E9-BDDA29999382}"/>
              </a:ext>
            </a:extLst>
          </p:cNvPr>
          <p:cNvSpPr>
            <a:spLocks noGrp="1"/>
          </p:cNvSpPr>
          <p:nvPr>
            <p:ph type="title"/>
          </p:nvPr>
        </p:nvSpPr>
        <p:spPr>
          <a:xfrm>
            <a:off x="0" y="528563"/>
            <a:ext cx="9906000" cy="746473"/>
          </a:xfrm>
          <a:prstGeom prst="rect">
            <a:avLst/>
          </a:prstGeom>
        </p:spPr>
        <p:txBody>
          <a:bodyPr/>
          <a:lstStyle/>
          <a:p>
            <a:r>
              <a:rPr lang="de-DE" dirty="0"/>
              <a:t>Übersicht</a:t>
            </a:r>
          </a:p>
        </p:txBody>
      </p:sp>
      <p:graphicFrame>
        <p:nvGraphicFramePr>
          <p:cNvPr id="2" name="Tabelle 4">
            <a:extLst>
              <a:ext uri="{FF2B5EF4-FFF2-40B4-BE49-F238E27FC236}">
                <a16:creationId xmlns:a16="http://schemas.microsoft.com/office/drawing/2014/main" id="{9C3BA146-EBA5-3349-AC90-7FBB8F9105B2}"/>
              </a:ext>
            </a:extLst>
          </p:cNvPr>
          <p:cNvGraphicFramePr>
            <a:graphicFrameLocks noGrp="1"/>
          </p:cNvGraphicFramePr>
          <p:nvPr>
            <p:extLst>
              <p:ext uri="{D42A27DB-BD31-4B8C-83A1-F6EECF244321}">
                <p14:modId xmlns:p14="http://schemas.microsoft.com/office/powerpoint/2010/main" val="1743842788"/>
              </p:ext>
            </p:extLst>
          </p:nvPr>
        </p:nvGraphicFramePr>
        <p:xfrm>
          <a:off x="5107535" y="1627760"/>
          <a:ext cx="2088000" cy="3797445"/>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108947004"/>
                    </a:ext>
                  </a:extLst>
                </a:gridCol>
                <a:gridCol w="1728000">
                  <a:extLst>
                    <a:ext uri="{9D8B030D-6E8A-4147-A177-3AD203B41FA5}">
                      <a16:colId xmlns:a16="http://schemas.microsoft.com/office/drawing/2014/main" val="3494269931"/>
                    </a:ext>
                  </a:extLst>
                </a:gridCol>
              </a:tblGrid>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34</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Klapp die Karten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812490178"/>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35</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Würfelraten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62991292"/>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36</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 unter der Lupe</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717786893"/>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37</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Hausnummern würfeln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78059481"/>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38</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Wimmelbild</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965970476"/>
                  </a:ext>
                </a:extLst>
              </a:tr>
              <a:tr h="25316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Operationsverständnis</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alpha val="25000"/>
                      </a:srgbClr>
                    </a:solidFill>
                  </a:tcPr>
                </a:tc>
                <a:tc hMerge="1">
                  <a:txBody>
                    <a:bodyPr/>
                    <a:lstStyle/>
                    <a:p>
                      <a:pPr algn="l"/>
                      <a:endPar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756086359"/>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39</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Bewegungsmemory</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107988288"/>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40</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Finde den Fehler</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151038718"/>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41</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Mathe-Fußball</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541976343"/>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42</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Quatschgeschichten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132615350"/>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43</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Räuber und Goldschatz</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124193231"/>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44</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Klecksbilder</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36540128"/>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45</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Sprünge am Zahlenstrahl</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743374540"/>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46</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Gerecht verteilen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282931188"/>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47</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Atomspiel</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E4E9EC"/>
                    </a:solidFill>
                  </a:tcPr>
                </a:tc>
                <a:extLst>
                  <a:ext uri="{0D108BD9-81ED-4DB2-BD59-A6C34878D82A}">
                    <a16:rowId xmlns:a16="http://schemas.microsoft.com/office/drawing/2014/main" val="3917861723"/>
                  </a:ext>
                </a:extLst>
              </a:tr>
            </a:tbl>
          </a:graphicData>
        </a:graphic>
      </p:graphicFrame>
      <p:graphicFrame>
        <p:nvGraphicFramePr>
          <p:cNvPr id="10" name="Tabelle 4">
            <a:extLst>
              <a:ext uri="{FF2B5EF4-FFF2-40B4-BE49-F238E27FC236}">
                <a16:creationId xmlns:a16="http://schemas.microsoft.com/office/drawing/2014/main" id="{56DF92A6-6CCF-EA41-9596-8B99B56804E7}"/>
              </a:ext>
            </a:extLst>
          </p:cNvPr>
          <p:cNvGraphicFramePr>
            <a:graphicFrameLocks noGrp="1"/>
          </p:cNvGraphicFramePr>
          <p:nvPr>
            <p:extLst>
              <p:ext uri="{D42A27DB-BD31-4B8C-83A1-F6EECF244321}">
                <p14:modId xmlns:p14="http://schemas.microsoft.com/office/powerpoint/2010/main" val="2028391337"/>
              </p:ext>
            </p:extLst>
          </p:nvPr>
        </p:nvGraphicFramePr>
        <p:xfrm>
          <a:off x="2748632" y="1627760"/>
          <a:ext cx="2088000" cy="476712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709131234"/>
                    </a:ext>
                  </a:extLst>
                </a:gridCol>
                <a:gridCol w="1728000">
                  <a:extLst>
                    <a:ext uri="{9D8B030D-6E8A-4147-A177-3AD203B41FA5}">
                      <a16:colId xmlns:a16="http://schemas.microsoft.com/office/drawing/2014/main" val="1815973418"/>
                    </a:ext>
                  </a:extLst>
                </a:gridCol>
              </a:tblGrid>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Fingerbilder verändern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051526288"/>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Fingerbilder - Zahlzerlegung</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395701636"/>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Fingerbilder - Wie viele fehlen bis zur 10?</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98472946"/>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 finden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831870450"/>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21 </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Darstellungsquartett</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246956230"/>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Würfelmaterial und Stellenwerttafel</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541976343"/>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Stell dir die Zahl vor</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132615350"/>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Zahlendiktat</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124193231"/>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 unter dem Tuch</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641784038"/>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Ich denke mir eine Zahl</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715683506"/>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27 </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Mister X</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056682388"/>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Zahlenraten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954891638"/>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Hamstern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170811095"/>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Mehr oder weniger?</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442332582"/>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Türme vergleichen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012513717"/>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32</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Zahlzerlegung</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898306051"/>
                  </a:ext>
                </a:extLst>
              </a:tr>
              <a:tr h="255600">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33</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Schnelles Sehen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66063192"/>
                  </a:ext>
                </a:extLst>
              </a:tr>
            </a:tbl>
          </a:graphicData>
        </a:graphic>
      </p:graphicFrame>
      <p:graphicFrame>
        <p:nvGraphicFramePr>
          <p:cNvPr id="11" name="Tabelle 4">
            <a:extLst>
              <a:ext uri="{FF2B5EF4-FFF2-40B4-BE49-F238E27FC236}">
                <a16:creationId xmlns:a16="http://schemas.microsoft.com/office/drawing/2014/main" id="{E8ADB405-F94B-834A-9BFE-7B6FA46E81D9}"/>
              </a:ext>
            </a:extLst>
          </p:cNvPr>
          <p:cNvGraphicFramePr>
            <a:graphicFrameLocks noGrp="1"/>
          </p:cNvGraphicFramePr>
          <p:nvPr>
            <p:extLst>
              <p:ext uri="{D42A27DB-BD31-4B8C-83A1-F6EECF244321}">
                <p14:modId xmlns:p14="http://schemas.microsoft.com/office/powerpoint/2010/main" val="1863717041"/>
              </p:ext>
            </p:extLst>
          </p:nvPr>
        </p:nvGraphicFramePr>
        <p:xfrm>
          <a:off x="390950" y="1627760"/>
          <a:ext cx="2086779" cy="4771185"/>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3772897133"/>
                    </a:ext>
                  </a:extLst>
                </a:gridCol>
                <a:gridCol w="1726779">
                  <a:extLst>
                    <a:ext uri="{9D8B030D-6E8A-4147-A177-3AD203B41FA5}">
                      <a16:colId xmlns:a16="http://schemas.microsoft.com/office/drawing/2014/main" val="1381303727"/>
                    </a:ext>
                  </a:extLst>
                </a:gridCol>
              </a:tblGrid>
              <a:tr h="257399">
                <a:tc gridSpan="2">
                  <a:txBody>
                    <a:bodyPr/>
                    <a:lstStyle/>
                    <a:p>
                      <a:pPr algn="l"/>
                      <a:r>
                        <a:rPr lang="de-DE"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Zahlen und Operationen</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solidFill>
                  </a:tcPr>
                </a:tc>
                <a:tc hMerge="1">
                  <a:txBody>
                    <a:bodyPr/>
                    <a:lstStyle/>
                    <a:p>
                      <a:endParaRPr lang="de-DE"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285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98472946"/>
                  </a:ext>
                </a:extLst>
              </a:tr>
              <a:tr h="257399">
                <a:tc gridSpan="2">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alpha val="25000"/>
                      </a:srgbClr>
                    </a:solidFill>
                  </a:tcPr>
                </a:tc>
                <a:tc hMerge="1">
                  <a:txBody>
                    <a:bodyPr/>
                    <a:lstStyle/>
                    <a:p>
                      <a:endParaRPr lang="de-DE"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28575"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106968230"/>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Eine Hand voll …</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831870450"/>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Tisch decken</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541976343"/>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Zahlensport</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132615350"/>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Treppenstufen zählen</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124193231"/>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 </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 im Kreis</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30101727"/>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Schätzen in der Umwelt</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641784038"/>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Zahlenbingo</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715683506"/>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Ordnet euch!</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954891638"/>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Ordnungsmemory</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170811095"/>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Zahlendieb</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442332582"/>
                  </a:ext>
                </a:extLst>
              </a:tr>
              <a:tr h="392206">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Eintragen am Zahlenstrahl</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3012513717"/>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Zahlenrätsel</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898306051"/>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Finde die Mitte</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466063192"/>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Anzahlen in der Umwelt</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2686288319"/>
                  </a:ext>
                </a:extLst>
              </a:tr>
              <a:tr h="256561">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Wie viele Finger?</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1763037827"/>
                  </a:ext>
                </a:extLst>
              </a:tr>
              <a:tr h="257399">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tc>
                  <a:txBody>
                    <a:bodyPr/>
                    <a:lstStyle/>
                    <a:p>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Zeige mit den Fingern</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4E9EC"/>
                    </a:solidFill>
                  </a:tcPr>
                </a:tc>
                <a:extLst>
                  <a:ext uri="{0D108BD9-81ED-4DB2-BD59-A6C34878D82A}">
                    <a16:rowId xmlns:a16="http://schemas.microsoft.com/office/drawing/2014/main" val="91741681"/>
                  </a:ext>
                </a:extLst>
              </a:tr>
            </a:tbl>
          </a:graphicData>
        </a:graphic>
      </p:graphicFrame>
      <p:graphicFrame>
        <p:nvGraphicFramePr>
          <p:cNvPr id="6" name="Tabelle 4">
            <a:extLst>
              <a:ext uri="{FF2B5EF4-FFF2-40B4-BE49-F238E27FC236}">
                <a16:creationId xmlns:a16="http://schemas.microsoft.com/office/drawing/2014/main" id="{73835E4F-CA29-474C-B82B-B09FAC88F2DA}"/>
              </a:ext>
            </a:extLst>
          </p:cNvPr>
          <p:cNvGraphicFramePr>
            <a:graphicFrameLocks noGrp="1"/>
          </p:cNvGraphicFramePr>
          <p:nvPr>
            <p:extLst>
              <p:ext uri="{D42A27DB-BD31-4B8C-83A1-F6EECF244321}">
                <p14:modId xmlns:p14="http://schemas.microsoft.com/office/powerpoint/2010/main" val="221648649"/>
              </p:ext>
            </p:extLst>
          </p:nvPr>
        </p:nvGraphicFramePr>
        <p:xfrm>
          <a:off x="7466438" y="1627760"/>
          <a:ext cx="2088000" cy="3687359"/>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108947004"/>
                    </a:ext>
                  </a:extLst>
                </a:gridCol>
                <a:gridCol w="1728000">
                  <a:extLst>
                    <a:ext uri="{9D8B030D-6E8A-4147-A177-3AD203B41FA5}">
                      <a16:colId xmlns:a16="http://schemas.microsoft.com/office/drawing/2014/main" val="3494269931"/>
                    </a:ext>
                  </a:extLst>
                </a:gridCol>
              </a:tblGrid>
              <a:tr h="253163">
                <a:tc gridSpan="2">
                  <a:txBody>
                    <a:bodyPr/>
                    <a:lstStyle/>
                    <a:p>
                      <a:pPr algn="l"/>
                      <a:r>
                        <a:rPr lang="de-DE"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Raum und Form</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solidFill>
                  </a:tcPr>
                </a:tc>
                <a:tc hMerge="1">
                  <a:txBody>
                    <a:bodyPr/>
                    <a:lstStyle/>
                    <a:p>
                      <a:endParaRPr lang="de-DE"/>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16364615"/>
                  </a:ext>
                </a:extLst>
              </a:tr>
              <a:tr h="253163">
                <a:tc gridSpan="2">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Formen und Körper</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alpha val="25000"/>
                      </a:srgbClr>
                    </a:solidFill>
                  </a:tcPr>
                </a:tc>
                <a:tc hMerge="1">
                  <a:txBody>
                    <a:bodyPr/>
                    <a:lstStyle/>
                    <a:p>
                      <a:endParaRPr lang="de-DE"/>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014129664"/>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48</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Formen und Körper in der Umwelt</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4206833536"/>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49</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Der Farbe nach ordnen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87985952"/>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50</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Türme bauen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1835033356"/>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51</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Würfelgebäude</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86638770"/>
                  </a:ext>
                </a:extLst>
              </a:tr>
              <a:tr h="253163">
                <a:tc gridSpan="2">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Muster</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alpha val="25000"/>
                      </a:srgbClr>
                    </a:solidFill>
                  </a:tcPr>
                </a:tc>
                <a:tc hMerge="1">
                  <a:txBody>
                    <a:bodyPr/>
                    <a:lstStyle/>
                    <a:p>
                      <a:endParaRPr lang="de-DE"/>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2081539852"/>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52</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Mustertürme</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1962573820"/>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53</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Perlen auffädeln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320991265"/>
                  </a:ext>
                </a:extLst>
              </a:tr>
              <a:tr h="253163">
                <a:tc gridSpan="2">
                  <a:txBody>
                    <a:bodyPr/>
                    <a:lstStyle/>
                    <a:p>
                      <a:pPr algn="l"/>
                      <a:r>
                        <a:rPr lang="de-DE"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Größen und Messen</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solidFill>
                  </a:tcPr>
                </a:tc>
                <a:tc hMerge="1">
                  <a:txBody>
                    <a:bodyPr/>
                    <a:lstStyle/>
                    <a:p>
                      <a:endParaRPr lang="de-DE"/>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4123945609"/>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54</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Der Größe nach ordnen</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1424654144"/>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55</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Größen Stadt-Land-Fluss</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3019896714"/>
                  </a:ext>
                </a:extLst>
              </a:tr>
              <a:tr h="253163">
                <a:tc gridSpan="2">
                  <a:txBody>
                    <a:bodyPr/>
                    <a:lstStyle/>
                    <a:p>
                      <a:pPr algn="l"/>
                      <a:r>
                        <a:rPr lang="de-DE"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Daten und Häufigkeiten</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44168"/>
                    </a:solidFill>
                  </a:tcPr>
                </a:tc>
                <a:tc hMerge="1">
                  <a:txBody>
                    <a:bodyPr/>
                    <a:lstStyle/>
                    <a:p>
                      <a:endParaRPr lang="de-DE"/>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749448017"/>
                  </a:ext>
                </a:extLst>
              </a:tr>
              <a:tr h="253163">
                <a:tc>
                  <a:txBody>
                    <a:bodyPr/>
                    <a:lstStyle/>
                    <a:p>
                      <a:pPr algn="r"/>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56</a:t>
                      </a:r>
                    </a:p>
                  </a:txBody>
                  <a:tcPr>
                    <a:lnL w="28575"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C8D2D8">
                        <a:alpha val="50000"/>
                      </a:srgbClr>
                    </a:solidFill>
                  </a:tcPr>
                </a:tc>
                <a:tc>
                  <a:txBody>
                    <a:bodyPr/>
                    <a:lstStyle/>
                    <a:p>
                      <a:pPr algn="l"/>
                      <a:r>
                        <a:rPr lang="de-DE" sz="1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Stopp-Tanz</a:t>
                      </a:r>
                    </a:p>
                  </a:txBody>
                  <a:tcPr>
                    <a:lnL w="571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C8D2D8">
                        <a:alpha val="50000"/>
                      </a:srgbClr>
                    </a:solidFill>
                  </a:tcPr>
                </a:tc>
                <a:extLst>
                  <a:ext uri="{0D108BD9-81ED-4DB2-BD59-A6C34878D82A}">
                    <a16:rowId xmlns:a16="http://schemas.microsoft.com/office/drawing/2014/main" val="4169365405"/>
                  </a:ext>
                </a:extLst>
              </a:tr>
            </a:tbl>
          </a:graphicData>
        </a:graphic>
      </p:graphicFrame>
    </p:spTree>
    <p:extLst>
      <p:ext uri="{BB962C8B-B14F-4D97-AF65-F5344CB8AC3E}">
        <p14:creationId xmlns:p14="http://schemas.microsoft.com/office/powerpoint/2010/main" val="293684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Ordnungsmemory</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23599"/>
            <a:ext cx="9360000" cy="828000"/>
          </a:xfrm>
        </p:spPr>
        <p:txBody>
          <a:bodyPr/>
          <a:lstStyle/>
          <a:p>
            <a:r>
              <a:rPr lang="de-DE" dirty="0"/>
              <a:t>Ziel der Übung:</a:t>
            </a:r>
            <a:r>
              <a:rPr lang="de-DE" b="0" dirty="0"/>
              <a:t> Ordinale Zahlreihe bis 10 spielerisch üben und mental einprägen.</a:t>
            </a:r>
            <a:endParaRPr lang="de-DE" dirty="0"/>
          </a:p>
        </p:txBody>
      </p:sp>
      <p:sp>
        <p:nvSpPr>
          <p:cNvPr id="8" name="Inhaltsplatzhalter 7">
            <a:extLst>
              <a:ext uri="{FF2B5EF4-FFF2-40B4-BE49-F238E27FC236}">
                <a16:creationId xmlns:a16="http://schemas.microsoft.com/office/drawing/2014/main" id="{9C2BDB0D-3E77-994A-880F-E9CBFF7F1D65}"/>
              </a:ext>
            </a:extLst>
          </p:cNvPr>
          <p:cNvSpPr>
            <a:spLocks noGrp="1"/>
          </p:cNvSpPr>
          <p:nvPr>
            <p:ph sz="half" idx="1"/>
          </p:nvPr>
        </p:nvSpPr>
        <p:spPr>
          <a:xfrm>
            <a:off x="249555" y="2253395"/>
            <a:ext cx="4536000" cy="2848327"/>
          </a:xfrm>
        </p:spPr>
        <p:txBody>
          <a:bodyPr/>
          <a:lstStyle/>
          <a:p>
            <a:r>
              <a:rPr lang="de-DE" dirty="0"/>
              <a:t>Durchführung der Übung: </a:t>
            </a:r>
          </a:p>
          <a:p>
            <a:pPr marL="285750" indent="-285750">
              <a:buFont typeface="Arial" panose="020B0604020202020204" pitchFamily="34" charset="0"/>
              <a:buChar char="•"/>
            </a:pPr>
            <a:r>
              <a:rPr lang="de-DE" b="0" dirty="0"/>
              <a:t>Zahlenkarten werden gemischt und umgedreht in einer Reihe an die Tafel geheftet.</a:t>
            </a:r>
          </a:p>
          <a:p>
            <a:pPr marL="285750" indent="-285750">
              <a:buFont typeface="Arial" panose="020B0604020202020204" pitchFamily="34" charset="0"/>
              <a:buChar char="•"/>
            </a:pPr>
            <a:r>
              <a:rPr lang="de-DE" b="0" dirty="0"/>
              <a:t>Die Kinder suchen sich zwei Karten aus und drehen sie um. Sind die Zahlen in der richtigen Reihenfolge, werden sie nicht getauscht. Ansonsten werden sie getauscht. Anschließend werden die Karten wieder umgedreht und die nächsten zwei Karten aufgedeckt. </a:t>
            </a:r>
          </a:p>
          <a:p>
            <a:pPr marL="285750" indent="-285750">
              <a:buFont typeface="Arial" panose="020B0604020202020204" pitchFamily="34" charset="0"/>
              <a:buChar char="•"/>
            </a:pPr>
            <a:r>
              <a:rPr lang="de-DE" b="0" dirty="0"/>
              <a:t>Wenn sich die Klasse sicher ist, dass alle Karten in der richtigen Reihenfolge sind, werden alle Karten umgedreht. </a:t>
            </a:r>
          </a:p>
          <a:p>
            <a:endParaRPr lang="de-DE" dirty="0"/>
          </a:p>
        </p:txBody>
      </p:sp>
      <p:sp>
        <p:nvSpPr>
          <p:cNvPr id="10" name="Inhaltsplatzhalter 9">
            <a:extLst>
              <a:ext uri="{FF2B5EF4-FFF2-40B4-BE49-F238E27FC236}">
                <a16:creationId xmlns:a16="http://schemas.microsoft.com/office/drawing/2014/main" id="{532DFB62-1FCC-304A-8700-9E618A03CAAE}"/>
              </a:ext>
            </a:extLst>
          </p:cNvPr>
          <p:cNvSpPr>
            <a:spLocks noGrp="1"/>
          </p:cNvSpPr>
          <p:nvPr>
            <p:ph sz="half" idx="10"/>
          </p:nvPr>
        </p:nvSpPr>
        <p:spPr>
          <a:xfrm>
            <a:off x="5120445" y="2253396"/>
            <a:ext cx="4536000" cy="2852472"/>
          </a:xfrm>
        </p:spPr>
        <p:txBody>
          <a:bodyPr/>
          <a:lstStyle/>
          <a:p>
            <a:r>
              <a:rPr lang="de-DE" dirty="0"/>
              <a:t>Variationen: </a:t>
            </a:r>
          </a:p>
          <a:p>
            <a:pPr marL="285750" indent="-285750">
              <a:buFont typeface="Arial" panose="020B0604020202020204" pitchFamily="34" charset="0"/>
              <a:buChar char="•"/>
            </a:pPr>
            <a:r>
              <a:rPr lang="de-DE" b="0" dirty="0"/>
              <a:t>Die Kinder legen handlungsbegleitend die Zahlenkarten vor sich hin.</a:t>
            </a:r>
          </a:p>
          <a:p>
            <a:pPr marL="285750" indent="-285750">
              <a:buFont typeface="Arial" panose="020B0604020202020204" pitchFamily="34" charset="0"/>
              <a:buChar char="•"/>
            </a:pPr>
            <a:r>
              <a:rPr lang="de-DE" b="0" dirty="0"/>
              <a:t>Einzelne Kinder werden zu Spielbeobachtenden ernannt. Nur sie legen die Karten handlungsbegleitend hin. Spielbeobachtende dürfen sich untereinander absprechen.</a:t>
            </a:r>
          </a:p>
          <a:p>
            <a:pPr marL="285750" indent="-285750">
              <a:buFont typeface="Arial" panose="020B0604020202020204" pitchFamily="34" charset="0"/>
              <a:buChar char="•"/>
            </a:pPr>
            <a:r>
              <a:rPr lang="de-DE" b="0" dirty="0"/>
              <a:t>Kann auch mit anderen Zahldarstellungen (Plättchen im Zehnerfeld, Fingerbilder) gespielt werden oder in einem größeren </a:t>
            </a:r>
            <a:r>
              <a:rPr lang="de-DE" b="0" dirty="0" err="1"/>
              <a:t>Zahlraum</a:t>
            </a:r>
            <a:r>
              <a:rPr lang="de-DE" b="0" dirty="0"/>
              <a:t>.</a:t>
            </a:r>
          </a:p>
          <a:p>
            <a:endParaRPr lang="de-DE" dirty="0"/>
          </a:p>
        </p:txBody>
      </p:sp>
      <p:sp>
        <p:nvSpPr>
          <p:cNvPr id="12" name="Inhaltsplatzhalter 11">
            <a:extLst>
              <a:ext uri="{FF2B5EF4-FFF2-40B4-BE49-F238E27FC236}">
                <a16:creationId xmlns:a16="http://schemas.microsoft.com/office/drawing/2014/main" id="{95B9E691-B5BF-3D4A-B944-10808106DC69}"/>
              </a:ext>
            </a:extLst>
          </p:cNvPr>
          <p:cNvSpPr>
            <a:spLocks noGrp="1"/>
          </p:cNvSpPr>
          <p:nvPr>
            <p:ph sz="half" idx="2"/>
          </p:nvPr>
        </p:nvSpPr>
        <p:spPr/>
        <p:txBody>
          <a:bodyPr/>
          <a:lstStyle/>
          <a:p>
            <a:pPr>
              <a:spcBef>
                <a:spcPts val="0"/>
              </a:spcBef>
            </a:pPr>
            <a:r>
              <a:rPr lang="de-DE" dirty="0"/>
              <a:t>Beobachtungshinweise:</a:t>
            </a:r>
            <a:endParaRPr lang="de-DE" b="0" dirty="0"/>
          </a:p>
          <a:p>
            <a:pPr marL="285750" indent="-285750">
              <a:buFont typeface="Arial" panose="020B0604020202020204" pitchFamily="34" charset="0"/>
              <a:buChar char="•"/>
            </a:pPr>
            <a:r>
              <a:rPr lang="de-DE" b="0" dirty="0"/>
              <a:t>Können die Zahlen der Größe nach von links nach rechts sortiert werden?</a:t>
            </a:r>
          </a:p>
          <a:p>
            <a:pPr marL="285750" indent="-285750">
              <a:buFont typeface="Arial" panose="020B0604020202020204" pitchFamily="34" charset="0"/>
              <a:buChar char="•"/>
            </a:pPr>
            <a:r>
              <a:rPr lang="de-DE" b="0" dirty="0"/>
              <a:t>Können die Kinder sich die Position von bereits aufgedeckten und dann wieder zugedeckten Zahlen merken?</a:t>
            </a:r>
          </a:p>
          <a:p>
            <a:pPr marL="285750" indent="-285750">
              <a:buFont typeface="Arial" panose="020B0604020202020204" pitchFamily="34" charset="0"/>
              <a:buChar char="•"/>
            </a:pPr>
            <a:r>
              <a:rPr lang="de-DE" b="0" dirty="0"/>
              <a:t>Wird beim Aufdecken und Vertauschen der Karten eine Strategie verwendet? </a:t>
            </a:r>
          </a:p>
          <a:p>
            <a:endParaRPr lang="de-DE" dirty="0"/>
          </a:p>
        </p:txBody>
      </p:sp>
    </p:spTree>
    <p:extLst>
      <p:ext uri="{BB962C8B-B14F-4D97-AF65-F5344CB8AC3E}">
        <p14:creationId xmlns:p14="http://schemas.microsoft.com/office/powerpoint/2010/main" val="3093845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32172" indent="-232172">
              <a:buFont typeface="Arial" panose="020B0604020202020204" pitchFamily="34" charset="0"/>
              <a:buChar char="•"/>
            </a:pPr>
            <a:r>
              <a:rPr lang="de-DE" b="0" dirty="0"/>
              <a:t>Zahlenkarten 1-20 bzw. Hundertertafel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Zahlendieb</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Welche Zahlen fehlen? </a:t>
            </a:r>
          </a:p>
        </p:txBody>
      </p:sp>
      <p:pic>
        <p:nvPicPr>
          <p:cNvPr id="24" name="Inhaltsplatzhalter 17" descr="Uhr">
            <a:extLst>
              <a:ext uri="{FF2B5EF4-FFF2-40B4-BE49-F238E27FC236}">
                <a16:creationId xmlns:a16="http://schemas.microsoft.com/office/drawing/2014/main" id="{4FD3587B-C95D-3245-BF2D-D82060635C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7" name="Textfeld 16">
            <a:extLst>
              <a:ext uri="{FF2B5EF4-FFF2-40B4-BE49-F238E27FC236}">
                <a16:creationId xmlns:a16="http://schemas.microsoft.com/office/drawing/2014/main" id="{FF30D19F-8A00-DD43-9A21-D1F98B86F679}"/>
              </a:ext>
            </a:extLst>
          </p:cNvPr>
          <p:cNvSpPr txBox="1">
            <a:spLocks noChangeAspect="1"/>
          </p:cNvSpPr>
          <p:nvPr/>
        </p:nvSpPr>
        <p:spPr>
          <a:xfrm>
            <a:off x="4803934" y="300846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a:t>
            </a:r>
          </a:p>
        </p:txBody>
      </p:sp>
      <p:sp>
        <p:nvSpPr>
          <p:cNvPr id="18" name="Textfeld 17">
            <a:extLst>
              <a:ext uri="{FF2B5EF4-FFF2-40B4-BE49-F238E27FC236}">
                <a16:creationId xmlns:a16="http://schemas.microsoft.com/office/drawing/2014/main" id="{E63BD11E-1F97-C244-86FA-325746803982}"/>
              </a:ext>
            </a:extLst>
          </p:cNvPr>
          <p:cNvSpPr txBox="1">
            <a:spLocks noChangeAspect="1"/>
          </p:cNvSpPr>
          <p:nvPr/>
        </p:nvSpPr>
        <p:spPr>
          <a:xfrm>
            <a:off x="4270259" y="300846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a:t>
            </a:r>
          </a:p>
        </p:txBody>
      </p:sp>
      <p:sp>
        <p:nvSpPr>
          <p:cNvPr id="19" name="Textfeld 18">
            <a:extLst>
              <a:ext uri="{FF2B5EF4-FFF2-40B4-BE49-F238E27FC236}">
                <a16:creationId xmlns:a16="http://schemas.microsoft.com/office/drawing/2014/main" id="{D892CB86-4715-C84D-951A-484FAB45FE79}"/>
              </a:ext>
            </a:extLst>
          </p:cNvPr>
          <p:cNvSpPr txBox="1">
            <a:spLocks noChangeAspect="1"/>
          </p:cNvSpPr>
          <p:nvPr/>
        </p:nvSpPr>
        <p:spPr>
          <a:xfrm>
            <a:off x="5337609" y="300926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3</a:t>
            </a:r>
          </a:p>
        </p:txBody>
      </p:sp>
      <p:sp>
        <p:nvSpPr>
          <p:cNvPr id="25" name="Textfeld 24">
            <a:extLst>
              <a:ext uri="{FF2B5EF4-FFF2-40B4-BE49-F238E27FC236}">
                <a16:creationId xmlns:a16="http://schemas.microsoft.com/office/drawing/2014/main" id="{AE76772E-A417-9347-B669-06F66C649721}"/>
              </a:ext>
            </a:extLst>
          </p:cNvPr>
          <p:cNvSpPr txBox="1">
            <a:spLocks noChangeAspect="1"/>
          </p:cNvSpPr>
          <p:nvPr/>
        </p:nvSpPr>
        <p:spPr>
          <a:xfrm>
            <a:off x="5871284" y="300926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4</a:t>
            </a:r>
          </a:p>
        </p:txBody>
      </p:sp>
      <p:sp>
        <p:nvSpPr>
          <p:cNvPr id="27" name="Textfeld 26">
            <a:extLst>
              <a:ext uri="{FF2B5EF4-FFF2-40B4-BE49-F238E27FC236}">
                <a16:creationId xmlns:a16="http://schemas.microsoft.com/office/drawing/2014/main" id="{2C3ECF03-C338-E247-A87B-6B52BF93F993}"/>
              </a:ext>
            </a:extLst>
          </p:cNvPr>
          <p:cNvSpPr txBox="1">
            <a:spLocks noChangeAspect="1"/>
          </p:cNvSpPr>
          <p:nvPr/>
        </p:nvSpPr>
        <p:spPr>
          <a:xfrm>
            <a:off x="5871283" y="4743490"/>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6</a:t>
            </a:r>
          </a:p>
        </p:txBody>
      </p:sp>
      <p:sp>
        <p:nvSpPr>
          <p:cNvPr id="28" name="Textfeld 27">
            <a:extLst>
              <a:ext uri="{FF2B5EF4-FFF2-40B4-BE49-F238E27FC236}">
                <a16:creationId xmlns:a16="http://schemas.microsoft.com/office/drawing/2014/main" id="{F916A20A-D6B9-4B43-BBAF-4BD8A48F2F9F}"/>
              </a:ext>
            </a:extLst>
          </p:cNvPr>
          <p:cNvSpPr txBox="1">
            <a:spLocks noChangeAspect="1"/>
          </p:cNvSpPr>
          <p:nvPr/>
        </p:nvSpPr>
        <p:spPr>
          <a:xfrm>
            <a:off x="6404959" y="301451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5</a:t>
            </a:r>
          </a:p>
        </p:txBody>
      </p:sp>
      <p:sp>
        <p:nvSpPr>
          <p:cNvPr id="29" name="Textfeld 28">
            <a:extLst>
              <a:ext uri="{FF2B5EF4-FFF2-40B4-BE49-F238E27FC236}">
                <a16:creationId xmlns:a16="http://schemas.microsoft.com/office/drawing/2014/main" id="{DF45E212-B52E-BA43-ACF2-512354E29788}"/>
              </a:ext>
            </a:extLst>
          </p:cNvPr>
          <p:cNvSpPr txBox="1">
            <a:spLocks noChangeAspect="1"/>
          </p:cNvSpPr>
          <p:nvPr/>
        </p:nvSpPr>
        <p:spPr>
          <a:xfrm>
            <a:off x="7472309"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7</a:t>
            </a:r>
          </a:p>
        </p:txBody>
      </p:sp>
      <p:sp>
        <p:nvSpPr>
          <p:cNvPr id="30" name="Textfeld 29">
            <a:extLst>
              <a:ext uri="{FF2B5EF4-FFF2-40B4-BE49-F238E27FC236}">
                <a16:creationId xmlns:a16="http://schemas.microsoft.com/office/drawing/2014/main" id="{2A1B0441-62F7-3F46-8636-A4DC2E6F03D0}"/>
              </a:ext>
            </a:extLst>
          </p:cNvPr>
          <p:cNvSpPr txBox="1">
            <a:spLocks noChangeAspect="1"/>
          </p:cNvSpPr>
          <p:nvPr/>
        </p:nvSpPr>
        <p:spPr>
          <a:xfrm>
            <a:off x="8005984"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8</a:t>
            </a:r>
          </a:p>
        </p:txBody>
      </p:sp>
      <p:sp>
        <p:nvSpPr>
          <p:cNvPr id="31" name="Textfeld 30">
            <a:extLst>
              <a:ext uri="{FF2B5EF4-FFF2-40B4-BE49-F238E27FC236}">
                <a16:creationId xmlns:a16="http://schemas.microsoft.com/office/drawing/2014/main" id="{1893B40B-5212-3044-A18A-CD2C6747F0FE}"/>
              </a:ext>
            </a:extLst>
          </p:cNvPr>
          <p:cNvSpPr txBox="1">
            <a:spLocks noChangeAspect="1"/>
          </p:cNvSpPr>
          <p:nvPr/>
        </p:nvSpPr>
        <p:spPr>
          <a:xfrm>
            <a:off x="6752636" y="4734621"/>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9</a:t>
            </a:r>
          </a:p>
        </p:txBody>
      </p:sp>
      <p:sp>
        <p:nvSpPr>
          <p:cNvPr id="32" name="Textfeld 31">
            <a:extLst>
              <a:ext uri="{FF2B5EF4-FFF2-40B4-BE49-F238E27FC236}">
                <a16:creationId xmlns:a16="http://schemas.microsoft.com/office/drawing/2014/main" id="{CB5B899C-6A22-E345-AC91-46A1BD6CFC8F}"/>
              </a:ext>
            </a:extLst>
          </p:cNvPr>
          <p:cNvSpPr txBox="1">
            <a:spLocks noChangeAspect="1"/>
          </p:cNvSpPr>
          <p:nvPr/>
        </p:nvSpPr>
        <p:spPr>
          <a:xfrm>
            <a:off x="9073334"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10</a:t>
            </a:r>
          </a:p>
        </p:txBody>
      </p:sp>
      <p:sp>
        <p:nvSpPr>
          <p:cNvPr id="33" name="Textfeld 32">
            <a:extLst>
              <a:ext uri="{FF2B5EF4-FFF2-40B4-BE49-F238E27FC236}">
                <a16:creationId xmlns:a16="http://schemas.microsoft.com/office/drawing/2014/main" id="{B858EC66-64C4-5D4A-93FA-40E223D996EB}"/>
              </a:ext>
            </a:extLst>
          </p:cNvPr>
          <p:cNvSpPr txBox="1">
            <a:spLocks noChangeAspect="1"/>
          </p:cNvSpPr>
          <p:nvPr/>
        </p:nvSpPr>
        <p:spPr>
          <a:xfrm>
            <a:off x="4803934" y="374066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12</a:t>
            </a:r>
          </a:p>
        </p:txBody>
      </p:sp>
      <p:sp>
        <p:nvSpPr>
          <p:cNvPr id="34" name="Textfeld 33">
            <a:extLst>
              <a:ext uri="{FF2B5EF4-FFF2-40B4-BE49-F238E27FC236}">
                <a16:creationId xmlns:a16="http://schemas.microsoft.com/office/drawing/2014/main" id="{FBE3E5C3-D293-8D44-8044-A0E0A7A444BA}"/>
              </a:ext>
            </a:extLst>
          </p:cNvPr>
          <p:cNvSpPr txBox="1">
            <a:spLocks noChangeAspect="1"/>
          </p:cNvSpPr>
          <p:nvPr/>
        </p:nvSpPr>
        <p:spPr>
          <a:xfrm>
            <a:off x="4270259" y="374066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11</a:t>
            </a:r>
          </a:p>
        </p:txBody>
      </p:sp>
      <p:sp>
        <p:nvSpPr>
          <p:cNvPr id="35" name="Textfeld 34">
            <a:extLst>
              <a:ext uri="{FF2B5EF4-FFF2-40B4-BE49-F238E27FC236}">
                <a16:creationId xmlns:a16="http://schemas.microsoft.com/office/drawing/2014/main" id="{F9369FDD-4BA4-3B41-B997-FEB222A669E7}"/>
              </a:ext>
            </a:extLst>
          </p:cNvPr>
          <p:cNvSpPr txBox="1">
            <a:spLocks noChangeAspect="1"/>
          </p:cNvSpPr>
          <p:nvPr/>
        </p:nvSpPr>
        <p:spPr>
          <a:xfrm>
            <a:off x="5337609" y="374146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13</a:t>
            </a:r>
          </a:p>
        </p:txBody>
      </p:sp>
      <p:sp>
        <p:nvSpPr>
          <p:cNvPr id="36" name="Textfeld 35">
            <a:extLst>
              <a:ext uri="{FF2B5EF4-FFF2-40B4-BE49-F238E27FC236}">
                <a16:creationId xmlns:a16="http://schemas.microsoft.com/office/drawing/2014/main" id="{4AF52022-A0D4-094A-9960-0F3A5F3448FC}"/>
              </a:ext>
            </a:extLst>
          </p:cNvPr>
          <p:cNvSpPr txBox="1">
            <a:spLocks noChangeAspect="1"/>
          </p:cNvSpPr>
          <p:nvPr/>
        </p:nvSpPr>
        <p:spPr>
          <a:xfrm>
            <a:off x="6386369" y="5198616"/>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14</a:t>
            </a:r>
          </a:p>
        </p:txBody>
      </p:sp>
      <p:sp>
        <p:nvSpPr>
          <p:cNvPr id="37" name="Textfeld 36">
            <a:extLst>
              <a:ext uri="{FF2B5EF4-FFF2-40B4-BE49-F238E27FC236}">
                <a16:creationId xmlns:a16="http://schemas.microsoft.com/office/drawing/2014/main" id="{8AB7261D-6022-244E-B310-6271255A5EF6}"/>
              </a:ext>
            </a:extLst>
          </p:cNvPr>
          <p:cNvSpPr txBox="1">
            <a:spLocks noChangeAspect="1"/>
          </p:cNvSpPr>
          <p:nvPr/>
        </p:nvSpPr>
        <p:spPr>
          <a:xfrm>
            <a:off x="6938634"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16</a:t>
            </a:r>
          </a:p>
        </p:txBody>
      </p:sp>
      <p:sp>
        <p:nvSpPr>
          <p:cNvPr id="38" name="Textfeld 37">
            <a:extLst>
              <a:ext uri="{FF2B5EF4-FFF2-40B4-BE49-F238E27FC236}">
                <a16:creationId xmlns:a16="http://schemas.microsoft.com/office/drawing/2014/main" id="{20B9CDB6-A048-9746-B1A2-173527AA0399}"/>
              </a:ext>
            </a:extLst>
          </p:cNvPr>
          <p:cNvSpPr txBox="1">
            <a:spLocks noChangeAspect="1"/>
          </p:cNvSpPr>
          <p:nvPr/>
        </p:nvSpPr>
        <p:spPr>
          <a:xfrm>
            <a:off x="6404959"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15</a:t>
            </a:r>
          </a:p>
        </p:txBody>
      </p:sp>
      <p:sp>
        <p:nvSpPr>
          <p:cNvPr id="39" name="Textfeld 38">
            <a:extLst>
              <a:ext uri="{FF2B5EF4-FFF2-40B4-BE49-F238E27FC236}">
                <a16:creationId xmlns:a16="http://schemas.microsoft.com/office/drawing/2014/main" id="{CC5B3180-3357-194D-8326-73D336383A59}"/>
              </a:ext>
            </a:extLst>
          </p:cNvPr>
          <p:cNvSpPr txBox="1">
            <a:spLocks noChangeAspect="1"/>
          </p:cNvSpPr>
          <p:nvPr/>
        </p:nvSpPr>
        <p:spPr>
          <a:xfrm>
            <a:off x="7472309"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17</a:t>
            </a:r>
          </a:p>
        </p:txBody>
      </p:sp>
      <p:sp>
        <p:nvSpPr>
          <p:cNvPr id="40" name="Textfeld 39">
            <a:extLst>
              <a:ext uri="{FF2B5EF4-FFF2-40B4-BE49-F238E27FC236}">
                <a16:creationId xmlns:a16="http://schemas.microsoft.com/office/drawing/2014/main" id="{11D6E9EB-3760-3C4A-A477-E3B5F47A9554}"/>
              </a:ext>
            </a:extLst>
          </p:cNvPr>
          <p:cNvSpPr txBox="1">
            <a:spLocks noChangeAspect="1"/>
          </p:cNvSpPr>
          <p:nvPr/>
        </p:nvSpPr>
        <p:spPr>
          <a:xfrm>
            <a:off x="8005984"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18</a:t>
            </a:r>
          </a:p>
        </p:txBody>
      </p:sp>
      <p:sp>
        <p:nvSpPr>
          <p:cNvPr id="41" name="Textfeld 40">
            <a:extLst>
              <a:ext uri="{FF2B5EF4-FFF2-40B4-BE49-F238E27FC236}">
                <a16:creationId xmlns:a16="http://schemas.microsoft.com/office/drawing/2014/main" id="{A014581D-49B1-CD40-A1E6-4FBAA8BC2C31}"/>
              </a:ext>
            </a:extLst>
          </p:cNvPr>
          <p:cNvSpPr txBox="1">
            <a:spLocks noChangeAspect="1"/>
          </p:cNvSpPr>
          <p:nvPr/>
        </p:nvSpPr>
        <p:spPr>
          <a:xfrm>
            <a:off x="8539659"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19</a:t>
            </a:r>
          </a:p>
        </p:txBody>
      </p:sp>
      <p:sp>
        <p:nvSpPr>
          <p:cNvPr id="42" name="Textfeld 41">
            <a:extLst>
              <a:ext uri="{FF2B5EF4-FFF2-40B4-BE49-F238E27FC236}">
                <a16:creationId xmlns:a16="http://schemas.microsoft.com/office/drawing/2014/main" id="{015B64D0-F92B-4A4D-A770-6F57148DCDEB}"/>
              </a:ext>
            </a:extLst>
          </p:cNvPr>
          <p:cNvSpPr txBox="1">
            <a:spLocks noChangeAspect="1"/>
          </p:cNvSpPr>
          <p:nvPr/>
        </p:nvSpPr>
        <p:spPr>
          <a:xfrm>
            <a:off x="9073334"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20</a:t>
            </a:r>
          </a:p>
        </p:txBody>
      </p:sp>
      <p:sp>
        <p:nvSpPr>
          <p:cNvPr id="43" name="Abgerundetes Rechteck 42">
            <a:extLst>
              <a:ext uri="{FF2B5EF4-FFF2-40B4-BE49-F238E27FC236}">
                <a16:creationId xmlns:a16="http://schemas.microsoft.com/office/drawing/2014/main" id="{F1E80575-469A-174E-8ADF-35F1107FE653}"/>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Abgerundetes Rechteck 43">
            <a:extLst>
              <a:ext uri="{FF2B5EF4-FFF2-40B4-BE49-F238E27FC236}">
                <a16:creationId xmlns:a16="http://schemas.microsoft.com/office/drawing/2014/main" id="{315C24C2-5410-6041-91EB-F1C4A211E73D}"/>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45" name="Abgerundetes Rechteck 44">
            <a:extLst>
              <a:ext uri="{FF2B5EF4-FFF2-40B4-BE49-F238E27FC236}">
                <a16:creationId xmlns:a16="http://schemas.microsoft.com/office/drawing/2014/main" id="{229759BC-3D29-FB4D-BDD0-70336408F396}"/>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Abgerundetes Rechteck 45">
            <a:extLst>
              <a:ext uri="{FF2B5EF4-FFF2-40B4-BE49-F238E27FC236}">
                <a16:creationId xmlns:a16="http://schemas.microsoft.com/office/drawing/2014/main" id="{3B77B0CC-011B-7540-A8FF-9BE2F5FAC161}"/>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Abgerundetes Rechteck 46">
            <a:extLst>
              <a:ext uri="{FF2B5EF4-FFF2-40B4-BE49-F238E27FC236}">
                <a16:creationId xmlns:a16="http://schemas.microsoft.com/office/drawing/2014/main" id="{D3B57AFF-A3B8-CC4E-ABFC-6F387B37BBC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Abgerundetes Rechteck 47">
            <a:extLst>
              <a:ext uri="{FF2B5EF4-FFF2-40B4-BE49-F238E27FC236}">
                <a16:creationId xmlns:a16="http://schemas.microsoft.com/office/drawing/2014/main" id="{3130CA4E-1851-DB42-ACF1-C651D1398F53}"/>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Abgerundetes Rechteck 48">
            <a:extLst>
              <a:ext uri="{FF2B5EF4-FFF2-40B4-BE49-F238E27FC236}">
                <a16:creationId xmlns:a16="http://schemas.microsoft.com/office/drawing/2014/main" id="{54335437-1995-CF4C-A277-3E620C5DC2EA}"/>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feld 50">
            <a:extLst>
              <a:ext uri="{FF2B5EF4-FFF2-40B4-BE49-F238E27FC236}">
                <a16:creationId xmlns:a16="http://schemas.microsoft.com/office/drawing/2014/main" id="{5544080C-EC75-0642-B33E-907A5363C031}"/>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10</a:t>
            </a:r>
          </a:p>
        </p:txBody>
      </p:sp>
      <p:pic>
        <p:nvPicPr>
          <p:cNvPr id="50" name="Grafik 49">
            <a:extLst>
              <a:ext uri="{FF2B5EF4-FFF2-40B4-BE49-F238E27FC236}">
                <a16:creationId xmlns:a16="http://schemas.microsoft.com/office/drawing/2014/main" id="{95355254-6927-984A-810F-5563489D07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3038131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32172" indent="-232172">
              <a:buFont typeface="Arial" panose="020B0604020202020204" pitchFamily="34" charset="0"/>
              <a:buChar char="•"/>
            </a:pPr>
            <a:r>
              <a:rPr lang="de-DE" b="0" dirty="0"/>
              <a:t>Werden die Begriffe Vorgänger, Nachfolger, Nachbarzahl verwendet?</a:t>
            </a:r>
          </a:p>
          <a:p>
            <a:pPr marL="232172" indent="-232172">
              <a:buFont typeface="Arial" panose="020B0604020202020204" pitchFamily="34" charset="0"/>
              <a:buChar char="•"/>
            </a:pPr>
            <a:r>
              <a:rPr lang="de-DE" b="0" dirty="0"/>
              <a:t>Kann begründet werden, welche Zahl fehlt?</a:t>
            </a:r>
          </a:p>
          <a:p>
            <a:pPr marL="232172" indent="-232172">
              <a:buFont typeface="Arial" panose="020B0604020202020204" pitchFamily="34" charset="0"/>
              <a:buChar char="•"/>
            </a:pPr>
            <a:r>
              <a:rPr lang="de-DE" b="0" dirty="0"/>
              <a:t>Wird die gesamte Zahlenreihe durchgegangen und aufgesagt, um fehlende Zahlen zu identifizieren oder werden nur die direkten Vorgänger/Nachfolger der Zahl betrachtet, um die Lücken zu füllen?</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32172" indent="-232172">
              <a:buFont typeface="Arial" panose="020B0604020202020204" pitchFamily="34" charset="0"/>
              <a:buChar char="•"/>
            </a:pPr>
            <a:r>
              <a:rPr lang="de-DE" b="0" dirty="0"/>
              <a:t>Die Zahlenkarten von 1-20 werden in zwei Reihen (1-10 und 11-20) geordnet auf den Tisch gelegt. </a:t>
            </a:r>
          </a:p>
          <a:p>
            <a:pPr marL="232172" indent="-232172">
              <a:buFont typeface="Arial" panose="020B0604020202020204" pitchFamily="34" charset="0"/>
              <a:buChar char="•"/>
            </a:pPr>
            <a:r>
              <a:rPr lang="de-DE" b="0" dirty="0"/>
              <a:t>Kind 1 hält sich die Augen zu. </a:t>
            </a:r>
          </a:p>
          <a:p>
            <a:pPr marL="232172" indent="-232172">
              <a:buFont typeface="Arial" panose="020B0604020202020204" pitchFamily="34" charset="0"/>
              <a:buChar char="•"/>
            </a:pPr>
            <a:r>
              <a:rPr lang="de-DE" b="0" dirty="0"/>
              <a:t>Kind 2 nimmt einige Zahlenkarten weg und legt diese umgedreht auf den Tisch.</a:t>
            </a:r>
          </a:p>
          <a:p>
            <a:pPr marL="232172" indent="-232172">
              <a:buFont typeface="Arial" panose="020B0604020202020204" pitchFamily="34" charset="0"/>
              <a:buChar char="•"/>
            </a:pPr>
            <a:r>
              <a:rPr lang="de-DE" b="0" dirty="0"/>
              <a:t>Kind 1 schaut sich die lückenhafte Zahlenreihe an, nennt die fehlenden Zahlen und erläutert dies. </a:t>
            </a:r>
          </a:p>
          <a:p>
            <a:pPr marL="232172" indent="-232172">
              <a:buFont typeface="Arial" panose="020B0604020202020204" pitchFamily="34" charset="0"/>
              <a:buChar char="•"/>
            </a:pPr>
            <a:r>
              <a:rPr lang="de-DE" b="0" dirty="0"/>
              <a:t>Dann erfolgt ein Rollentausch. </a:t>
            </a:r>
          </a:p>
          <a:p>
            <a:pPr marL="232172" indent="-232172">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Zahlendieb</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normAutofit lnSpcReduction="10000"/>
          </a:bodyPr>
          <a:lstStyle/>
          <a:p>
            <a:r>
              <a:rPr lang="de-DE" dirty="0"/>
              <a:t>Variation: </a:t>
            </a:r>
          </a:p>
          <a:p>
            <a:pPr marL="232172" indent="-232172">
              <a:buFont typeface="Arial" panose="020B0604020202020204" pitchFamily="34" charset="0"/>
              <a:buChar char="•"/>
            </a:pPr>
            <a:r>
              <a:rPr lang="de-DE" b="0" dirty="0"/>
              <a:t>Es wird zu Beginn nur jede 2./3. Zahlenkarte hingelegt und von diesen werden Karten weggenommen. </a:t>
            </a:r>
          </a:p>
          <a:p>
            <a:pPr marL="232172" indent="-232172">
              <a:buFont typeface="Arial" panose="020B0604020202020204" pitchFamily="34" charset="0"/>
              <a:buChar char="•"/>
            </a:pPr>
            <a:r>
              <a:rPr lang="de-DE" b="0" dirty="0"/>
              <a:t>Es werden mehr/weniger Karten weggenommen. </a:t>
            </a:r>
          </a:p>
          <a:p>
            <a:pPr marL="232172" indent="-232172">
              <a:buFont typeface="Arial" panose="020B0604020202020204" pitchFamily="34" charset="0"/>
              <a:buChar char="•"/>
            </a:pPr>
            <a:r>
              <a:rPr lang="de-DE" b="0" dirty="0"/>
              <a:t>Die weggenommenen Karten werden offen auf den Tisch gelegt und müssen in die Zahlenreihe einsortiert werden. </a:t>
            </a:r>
          </a:p>
          <a:p>
            <a:pPr marL="232172" indent="-232172">
              <a:buFont typeface="Arial" panose="020B0604020202020204" pitchFamily="34" charset="0"/>
              <a:buChar char="•"/>
            </a:pPr>
            <a:r>
              <a:rPr lang="de-DE" b="0" dirty="0"/>
              <a:t>Im </a:t>
            </a:r>
            <a:r>
              <a:rPr lang="de-DE" b="0" dirty="0" err="1"/>
              <a:t>Zahlraum</a:t>
            </a:r>
            <a:r>
              <a:rPr lang="de-DE" b="0" dirty="0"/>
              <a:t> bis 100 werden Zahlen auf der Hundertertafel abgedeckt und müssen benannt werden.</a:t>
            </a:r>
          </a:p>
          <a:p>
            <a:pPr marL="232172" indent="-232172">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lernen, sich in der Zahlenreihe bis 20 bzw. auf der Hundertertafel zu orientieren und erlangen Sicherheit im Umgang mit der Zahlenreihe.</a:t>
            </a:r>
            <a:endParaRPr lang="de-DE" dirty="0"/>
          </a:p>
        </p:txBody>
      </p:sp>
    </p:spTree>
    <p:extLst>
      <p:ext uri="{BB962C8B-B14F-4D97-AF65-F5344CB8AC3E}">
        <p14:creationId xmlns:p14="http://schemas.microsoft.com/office/powerpoint/2010/main" val="96798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unskalierter oder teilweise skalierter  Zahlenstrahl </a:t>
            </a:r>
          </a:p>
          <a:p>
            <a:pPr marL="285750" indent="-285750">
              <a:buFont typeface="Arial" panose="020B0604020202020204" pitchFamily="34" charset="0"/>
              <a:buChar char="•"/>
            </a:pPr>
            <a:r>
              <a:rPr lang="de-DE" b="0" dirty="0"/>
              <a:t>Zahlenkarten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Eintragen am Zahlenstrahl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Ordne deine Zahl am Zahlenstrahl ein.  Begründe.</a:t>
            </a:r>
          </a:p>
        </p:txBody>
      </p:sp>
      <p:pic>
        <p:nvPicPr>
          <p:cNvPr id="24" name="Inhaltsplatzhalter 17" descr="Uhr">
            <a:extLst>
              <a:ext uri="{FF2B5EF4-FFF2-40B4-BE49-F238E27FC236}">
                <a16:creationId xmlns:a16="http://schemas.microsoft.com/office/drawing/2014/main" id="{7A48A7D2-FB37-B544-8DD2-1274144D1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5" name="Inhaltsplatzhalter 17" descr="Uhr">
            <a:extLst>
              <a:ext uri="{FF2B5EF4-FFF2-40B4-BE49-F238E27FC236}">
                <a16:creationId xmlns:a16="http://schemas.microsoft.com/office/drawing/2014/main" id="{36F827A4-638A-B34B-AAB1-2E676FE7C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26" name="Inhaltsplatzhalter 17" descr="Uhr">
            <a:extLst>
              <a:ext uri="{FF2B5EF4-FFF2-40B4-BE49-F238E27FC236}">
                <a16:creationId xmlns:a16="http://schemas.microsoft.com/office/drawing/2014/main" id="{5DD619E4-D127-B940-8E5A-438942D007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2082" y="84446"/>
            <a:ext cx="308292" cy="308292"/>
          </a:xfrm>
          <a:prstGeom prst="rect">
            <a:avLst/>
          </a:prstGeom>
        </p:spPr>
      </p:pic>
      <p:sp>
        <p:nvSpPr>
          <p:cNvPr id="27" name="Abgerundete rechteckige Legende 18">
            <a:extLst>
              <a:ext uri="{FF2B5EF4-FFF2-40B4-BE49-F238E27FC236}">
                <a16:creationId xmlns:a16="http://schemas.microsoft.com/office/drawing/2014/main" id="{BD8DC3FF-0879-6340-BBEF-C702EA13994A}"/>
              </a:ext>
            </a:extLst>
          </p:cNvPr>
          <p:cNvSpPr/>
          <p:nvPr/>
        </p:nvSpPr>
        <p:spPr>
          <a:xfrm>
            <a:off x="6323606" y="4323523"/>
            <a:ext cx="2180313" cy="1220475"/>
          </a:xfrm>
          <a:prstGeom prst="wedgeRoundRectCallout">
            <a:avLst>
              <a:gd name="adj1" fmla="val -40334"/>
              <a:gd name="adj2" fmla="val -874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Ich ordne die 2 zwischen der 1 und der 5 ein, aber näher an der 1, weil die 2 der Nachfolger der </a:t>
            </a:r>
            <a:r>
              <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 ist ...</a:t>
            </a:r>
          </a:p>
        </p:txBody>
      </p:sp>
      <p:sp>
        <p:nvSpPr>
          <p:cNvPr id="29" name="Textfeld 28">
            <a:extLst>
              <a:ext uri="{FF2B5EF4-FFF2-40B4-BE49-F238E27FC236}">
                <a16:creationId xmlns:a16="http://schemas.microsoft.com/office/drawing/2014/main" id="{1C52210A-4346-2841-B2FF-12587A174853}"/>
              </a:ext>
            </a:extLst>
          </p:cNvPr>
          <p:cNvSpPr txBox="1"/>
          <p:nvPr/>
        </p:nvSpPr>
        <p:spPr>
          <a:xfrm>
            <a:off x="4632480" y="2855295"/>
            <a:ext cx="539223" cy="584775"/>
          </a:xfrm>
          <a:prstGeom prst="rect">
            <a:avLst/>
          </a:prstGeom>
          <a:noFill/>
        </p:spPr>
        <p:txBody>
          <a:bodyPr wrap="square" rtlCol="0">
            <a:spAutoFit/>
          </a:bodyPr>
          <a:lstStyle/>
          <a:p>
            <a:r>
              <a:rPr lang="de-DE" sz="3200" dirty="0">
                <a:latin typeface="Grundschrift" panose="03010100010101010101" pitchFamily="66" charset="0"/>
              </a:rPr>
              <a:t>1</a:t>
            </a:r>
            <a:r>
              <a:rPr lang="de-DE" sz="2800" dirty="0">
                <a:latin typeface="Grundschrift" panose="03010100010101010101" pitchFamily="66" charset="0"/>
              </a:rPr>
              <a:t> </a:t>
            </a:r>
          </a:p>
        </p:txBody>
      </p:sp>
      <p:cxnSp>
        <p:nvCxnSpPr>
          <p:cNvPr id="30" name="Gerade Verbindung mit Pfeil 29">
            <a:extLst>
              <a:ext uri="{FF2B5EF4-FFF2-40B4-BE49-F238E27FC236}">
                <a16:creationId xmlns:a16="http://schemas.microsoft.com/office/drawing/2014/main" id="{53C87B60-6ACB-ED48-A331-77DEB27A2AE2}"/>
              </a:ext>
            </a:extLst>
          </p:cNvPr>
          <p:cNvCxnSpPr>
            <a:cxnSpLocks/>
          </p:cNvCxnSpPr>
          <p:nvPr/>
        </p:nvCxnSpPr>
        <p:spPr>
          <a:xfrm>
            <a:off x="4714504" y="2534477"/>
            <a:ext cx="4610195" cy="0"/>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31" name="Gerade Verbindung 30">
            <a:extLst>
              <a:ext uri="{FF2B5EF4-FFF2-40B4-BE49-F238E27FC236}">
                <a16:creationId xmlns:a16="http://schemas.microsoft.com/office/drawing/2014/main" id="{6E6D3AAC-D04A-6E41-ADA4-55E00B14F17F}"/>
              </a:ext>
            </a:extLst>
          </p:cNvPr>
          <p:cNvCxnSpPr>
            <a:cxnSpLocks/>
          </p:cNvCxnSpPr>
          <p:nvPr/>
        </p:nvCxnSpPr>
        <p:spPr>
          <a:xfrm>
            <a:off x="4867588" y="2333309"/>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32" name="Textfeld 31">
            <a:extLst>
              <a:ext uri="{FF2B5EF4-FFF2-40B4-BE49-F238E27FC236}">
                <a16:creationId xmlns:a16="http://schemas.microsoft.com/office/drawing/2014/main" id="{85FE83D1-C416-FD46-8EB0-8DE003897EBA}"/>
              </a:ext>
            </a:extLst>
          </p:cNvPr>
          <p:cNvSpPr txBox="1"/>
          <p:nvPr/>
        </p:nvSpPr>
        <p:spPr>
          <a:xfrm>
            <a:off x="8881179" y="2793835"/>
            <a:ext cx="614396" cy="584775"/>
          </a:xfrm>
          <a:prstGeom prst="rect">
            <a:avLst/>
          </a:prstGeom>
          <a:noFill/>
        </p:spPr>
        <p:txBody>
          <a:bodyPr wrap="square" rtlCol="0">
            <a:spAutoFit/>
          </a:bodyPr>
          <a:lstStyle/>
          <a:p>
            <a:r>
              <a:rPr lang="de-DE" sz="3200" dirty="0">
                <a:latin typeface="Grundschrift" panose="03010100010101010101" pitchFamily="66" charset="0"/>
              </a:rPr>
              <a:t>10 </a:t>
            </a:r>
          </a:p>
        </p:txBody>
      </p:sp>
      <p:cxnSp>
        <p:nvCxnSpPr>
          <p:cNvPr id="33" name="Gerade Verbindung 32">
            <a:extLst>
              <a:ext uri="{FF2B5EF4-FFF2-40B4-BE49-F238E27FC236}">
                <a16:creationId xmlns:a16="http://schemas.microsoft.com/office/drawing/2014/main" id="{23D02FEC-C12C-6044-9EFC-3D727DA1F069}"/>
              </a:ext>
            </a:extLst>
          </p:cNvPr>
          <p:cNvCxnSpPr>
            <a:cxnSpLocks/>
          </p:cNvCxnSpPr>
          <p:nvPr/>
        </p:nvCxnSpPr>
        <p:spPr>
          <a:xfrm>
            <a:off x="9170352" y="2349959"/>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34" name="Textfeld 33">
            <a:extLst>
              <a:ext uri="{FF2B5EF4-FFF2-40B4-BE49-F238E27FC236}">
                <a16:creationId xmlns:a16="http://schemas.microsoft.com/office/drawing/2014/main" id="{F138B95E-0DAD-5F44-9834-BA12826602DF}"/>
              </a:ext>
            </a:extLst>
          </p:cNvPr>
          <p:cNvSpPr txBox="1">
            <a:spLocks noChangeAspect="1"/>
          </p:cNvSpPr>
          <p:nvPr/>
        </p:nvSpPr>
        <p:spPr>
          <a:xfrm>
            <a:off x="7659782" y="2826630"/>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sz="3200" dirty="0">
                <a:latin typeface="Grundschrift" panose="03010100010101010101" pitchFamily="66" charset="0"/>
              </a:rPr>
              <a:t>7</a:t>
            </a:r>
          </a:p>
        </p:txBody>
      </p:sp>
      <p:sp>
        <p:nvSpPr>
          <p:cNvPr id="35" name="Textfeld 34">
            <a:extLst>
              <a:ext uri="{FF2B5EF4-FFF2-40B4-BE49-F238E27FC236}">
                <a16:creationId xmlns:a16="http://schemas.microsoft.com/office/drawing/2014/main" id="{64CFF2E0-9667-B040-B1AF-441BC693199C}"/>
              </a:ext>
            </a:extLst>
          </p:cNvPr>
          <p:cNvSpPr txBox="1">
            <a:spLocks noChangeAspect="1"/>
          </p:cNvSpPr>
          <p:nvPr/>
        </p:nvSpPr>
        <p:spPr>
          <a:xfrm>
            <a:off x="5098135" y="285968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sz="3200" dirty="0">
                <a:latin typeface="Grundschrift" panose="03010100010101010101" pitchFamily="66" charset="0"/>
              </a:rPr>
              <a:t>2</a:t>
            </a:r>
          </a:p>
        </p:txBody>
      </p:sp>
      <p:pic>
        <p:nvPicPr>
          <p:cNvPr id="36" name="Grafik 35">
            <a:extLst>
              <a:ext uri="{FF2B5EF4-FFF2-40B4-BE49-F238E27FC236}">
                <a16:creationId xmlns:a16="http://schemas.microsoft.com/office/drawing/2014/main" id="{F63282DB-C7EB-6D45-9D5F-5053D1983BD0}"/>
              </a:ext>
            </a:extLst>
          </p:cNvPr>
          <p:cNvPicPr>
            <a:picLocks/>
          </p:cNvPicPr>
          <p:nvPr/>
        </p:nvPicPr>
        <p:blipFill rotWithShape="1">
          <a:blip r:embed="rId6"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87280" y="2379635"/>
            <a:ext cx="36000" cy="360000"/>
          </a:xfrm>
          <a:prstGeom prst="rect">
            <a:avLst/>
          </a:prstGeom>
        </p:spPr>
      </p:pic>
      <p:pic>
        <p:nvPicPr>
          <p:cNvPr id="37" name="Grafik 36">
            <a:extLst>
              <a:ext uri="{FF2B5EF4-FFF2-40B4-BE49-F238E27FC236}">
                <a16:creationId xmlns:a16="http://schemas.microsoft.com/office/drawing/2014/main" id="{6AF7B6FF-83B6-C74E-93DB-3F1DDD23FD1B}"/>
              </a:ext>
            </a:extLst>
          </p:cNvPr>
          <p:cNvPicPr>
            <a:picLocks/>
          </p:cNvPicPr>
          <p:nvPr/>
        </p:nvPicPr>
        <p:blipFill rotWithShape="1">
          <a:blip r:embed="rId6"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289633" y="2350208"/>
            <a:ext cx="36000" cy="360000"/>
          </a:xfrm>
          <a:prstGeom prst="rect">
            <a:avLst/>
          </a:prstGeom>
        </p:spPr>
      </p:pic>
      <p:pic>
        <p:nvPicPr>
          <p:cNvPr id="38" name="Grafik 37">
            <a:extLst>
              <a:ext uri="{FF2B5EF4-FFF2-40B4-BE49-F238E27FC236}">
                <a16:creationId xmlns:a16="http://schemas.microsoft.com/office/drawing/2014/main" id="{C7830620-2542-A74B-8ED8-A8583D3F3999}"/>
              </a:ext>
            </a:extLst>
          </p:cNvPr>
          <p:cNvPicPr>
            <a:picLocks/>
          </p:cNvPicPr>
          <p:nvPr/>
        </p:nvPicPr>
        <p:blipFill rotWithShape="1">
          <a:blip r:embed="rId6"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976943" y="2379635"/>
            <a:ext cx="36000" cy="360000"/>
          </a:xfrm>
          <a:prstGeom prst="rect">
            <a:avLst/>
          </a:prstGeom>
        </p:spPr>
      </p:pic>
      <p:sp>
        <p:nvSpPr>
          <p:cNvPr id="39" name="Textfeld 38">
            <a:extLst>
              <a:ext uri="{FF2B5EF4-FFF2-40B4-BE49-F238E27FC236}">
                <a16:creationId xmlns:a16="http://schemas.microsoft.com/office/drawing/2014/main" id="{ED3A5519-DBD6-B04F-8CB5-0A973895B4C2}"/>
              </a:ext>
            </a:extLst>
          </p:cNvPr>
          <p:cNvSpPr txBox="1">
            <a:spLocks noChangeAspect="1"/>
          </p:cNvSpPr>
          <p:nvPr/>
        </p:nvSpPr>
        <p:spPr>
          <a:xfrm>
            <a:off x="6762159" y="2855295"/>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sz="3200" dirty="0">
                <a:latin typeface="Grundschrift" panose="03010100010101010101" pitchFamily="66" charset="0"/>
              </a:rPr>
              <a:t>5</a:t>
            </a:r>
          </a:p>
        </p:txBody>
      </p:sp>
      <p:sp>
        <p:nvSpPr>
          <p:cNvPr id="40" name="Abgerundetes Rechteck 39">
            <a:extLst>
              <a:ext uri="{FF2B5EF4-FFF2-40B4-BE49-F238E27FC236}">
                <a16:creationId xmlns:a16="http://schemas.microsoft.com/office/drawing/2014/main" id="{5CF766AF-3726-984D-BDE9-4FC8E5EA124D}"/>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Abgerundetes Rechteck 40">
            <a:extLst>
              <a:ext uri="{FF2B5EF4-FFF2-40B4-BE49-F238E27FC236}">
                <a16:creationId xmlns:a16="http://schemas.microsoft.com/office/drawing/2014/main" id="{4C782DF0-123D-7C49-BCF5-31ACA338A76E}"/>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42" name="Abgerundetes Rechteck 41">
            <a:extLst>
              <a:ext uri="{FF2B5EF4-FFF2-40B4-BE49-F238E27FC236}">
                <a16:creationId xmlns:a16="http://schemas.microsoft.com/office/drawing/2014/main" id="{538556F8-B4CE-B54E-B585-2CA7BAA09203}"/>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Abgerundetes Rechteck 42">
            <a:extLst>
              <a:ext uri="{FF2B5EF4-FFF2-40B4-BE49-F238E27FC236}">
                <a16:creationId xmlns:a16="http://schemas.microsoft.com/office/drawing/2014/main" id="{5FDB2C05-A803-4D4A-ABC0-A779C238A86D}"/>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Abgerundetes Rechteck 43">
            <a:extLst>
              <a:ext uri="{FF2B5EF4-FFF2-40B4-BE49-F238E27FC236}">
                <a16:creationId xmlns:a16="http://schemas.microsoft.com/office/drawing/2014/main" id="{AC41C170-6112-8942-A4F2-F7D93DFF62A4}"/>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Abgerundetes Rechteck 44">
            <a:extLst>
              <a:ext uri="{FF2B5EF4-FFF2-40B4-BE49-F238E27FC236}">
                <a16:creationId xmlns:a16="http://schemas.microsoft.com/office/drawing/2014/main" id="{7EF08C96-AA0E-B940-A3FD-6AAB40A158F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Abgerundetes Rechteck 45">
            <a:extLst>
              <a:ext uri="{FF2B5EF4-FFF2-40B4-BE49-F238E27FC236}">
                <a16:creationId xmlns:a16="http://schemas.microsoft.com/office/drawing/2014/main" id="{240FC1B9-A0F9-B24B-AC58-912FB60D85C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feld 27">
            <a:extLst>
              <a:ext uri="{FF2B5EF4-FFF2-40B4-BE49-F238E27FC236}">
                <a16:creationId xmlns:a16="http://schemas.microsoft.com/office/drawing/2014/main" id="{CE0914EF-D8F6-1E44-8BC1-2D8607EAA5E1}"/>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11</a:t>
            </a:r>
          </a:p>
        </p:txBody>
      </p:sp>
      <p:pic>
        <p:nvPicPr>
          <p:cNvPr id="47" name="Grafik 46">
            <a:extLst>
              <a:ext uri="{FF2B5EF4-FFF2-40B4-BE49-F238E27FC236}">
                <a16:creationId xmlns:a16="http://schemas.microsoft.com/office/drawing/2014/main" id="{5FF97FC4-3762-E643-95F7-603260A55E4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33805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Wird die Zahl als Position auf dem Zahlenstrahl erkannt? </a:t>
            </a:r>
          </a:p>
          <a:p>
            <a:pPr marL="285750" indent="-285750">
              <a:buFont typeface="Arial" panose="020B0604020202020204" pitchFamily="34" charset="0"/>
              <a:buChar char="•"/>
            </a:pPr>
            <a:r>
              <a:rPr lang="de-DE" b="0" dirty="0"/>
              <a:t>Werden durch das „weil“ in jedem Satz Zahlbezüge hergestellt? Wie werden Bezüge zwischen den Zahlen hergestellt?</a:t>
            </a:r>
          </a:p>
          <a:p>
            <a:pPr marL="285750" indent="-285750">
              <a:buFont typeface="Arial" panose="020B0604020202020204" pitchFamily="34" charset="0"/>
              <a:buChar char="•"/>
            </a:pPr>
            <a:r>
              <a:rPr lang="de-DE" b="0" dirty="0"/>
              <a:t>Werden die Abstände zwischen den Zahlen ungefähr berücksichtigt?</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Lehrkraft zeichnet einen langen unskalierten Zahlenstrahl auf und gibt einen Zahlenraum vor. </a:t>
            </a:r>
          </a:p>
          <a:p>
            <a:pPr marL="285750" indent="-285750">
              <a:buFont typeface="Arial" panose="020B0604020202020204" pitchFamily="34" charset="0"/>
              <a:buChar char="•"/>
            </a:pPr>
            <a:r>
              <a:rPr lang="de-DE" b="0" dirty="0"/>
              <a:t>Jedes Kind bekommt eine Zahlenkarte und hängt diese möglichst genau an ihre Position auf dem Zahlenstrahl.</a:t>
            </a:r>
          </a:p>
          <a:p>
            <a:pPr marL="285750" indent="-285750">
              <a:buFont typeface="Arial" panose="020B0604020202020204" pitchFamily="34" charset="0"/>
              <a:buChar char="•"/>
            </a:pPr>
            <a:r>
              <a:rPr lang="de-DE" b="0" dirty="0"/>
              <a:t>Die Kinder argumentieren, warum sie die Zahl dort eingeordnet haben. Jeder Satz sollte ein „weil“ erhalten.</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Eintragen am Zahlenstrahl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Der Zahlenstrahl wird auf die Tafel gezeichnet. Anstatt Zahlenkarten soll das Kind die Zahl selbst dazuschreiben. </a:t>
            </a:r>
          </a:p>
          <a:p>
            <a:pPr marL="285750" indent="-285750">
              <a:buFont typeface="Arial" panose="020B0604020202020204" pitchFamily="34" charset="0"/>
              <a:buChar char="•"/>
            </a:pPr>
            <a:r>
              <a:rPr lang="de-DE" b="0" dirty="0"/>
              <a:t>Alternativ können die Zahlenkarten an eine Schnur gehängt werden.</a:t>
            </a:r>
          </a:p>
          <a:p>
            <a:pPr marL="285750" indent="-285750">
              <a:buFont typeface="Arial" panose="020B0604020202020204" pitchFamily="34" charset="0"/>
              <a:buChar char="•"/>
            </a:pPr>
            <a:r>
              <a:rPr lang="de-DE" b="0" dirty="0"/>
              <a:t>Der Zahlenraum kann beliebig gewählt werden.</a:t>
            </a:r>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Positionsorientiertes Zahlverständnis am Zahlenstrahl üben.</a:t>
            </a:r>
            <a:endParaRPr lang="de-DE" dirty="0"/>
          </a:p>
        </p:txBody>
      </p:sp>
    </p:spTree>
    <p:extLst>
      <p:ext uri="{BB962C8B-B14F-4D97-AF65-F5344CB8AC3E}">
        <p14:creationId xmlns:p14="http://schemas.microsoft.com/office/powerpoint/2010/main" val="3956051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Zahlenstrahl</a:t>
            </a:r>
          </a:p>
          <a:p>
            <a:pPr marL="285750" indent="-285750">
              <a:buFont typeface="Arial" panose="020B0604020202020204" pitchFamily="34" charset="0"/>
              <a:buChar char="•"/>
            </a:pPr>
            <a:r>
              <a:rPr lang="de-DE" b="0" dirty="0"/>
              <a:t>Pfeile zur Markierung</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Zahlenrätsel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heißt der Nachfolger der Zahl …? </a:t>
            </a:r>
          </a:p>
          <a:p>
            <a:r>
              <a:rPr lang="de-DE" dirty="0"/>
              <a:t>Welche Zahl liegt zwischen … und …? </a:t>
            </a:r>
          </a:p>
        </p:txBody>
      </p:sp>
      <p:pic>
        <p:nvPicPr>
          <p:cNvPr id="19" name="Inhaltsplatzhalter 17" descr="Uhr">
            <a:extLst>
              <a:ext uri="{FF2B5EF4-FFF2-40B4-BE49-F238E27FC236}">
                <a16:creationId xmlns:a16="http://schemas.microsoft.com/office/drawing/2014/main" id="{72228A01-8C48-0B49-AFAE-BEB232A5CC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1" name="Grafik 10">
            <a:extLst>
              <a:ext uri="{FF2B5EF4-FFF2-40B4-BE49-F238E27FC236}">
                <a16:creationId xmlns:a16="http://schemas.microsoft.com/office/drawing/2014/main" id="{03E945CE-71AA-D84A-A9BB-1A9AEC7692A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74000" y="3479506"/>
            <a:ext cx="5307067" cy="487292"/>
          </a:xfrm>
          <a:prstGeom prst="rect">
            <a:avLst/>
          </a:prstGeom>
        </p:spPr>
      </p:pic>
      <p:sp>
        <p:nvSpPr>
          <p:cNvPr id="144" name="Abgerundetes Rechteck 143">
            <a:extLst>
              <a:ext uri="{FF2B5EF4-FFF2-40B4-BE49-F238E27FC236}">
                <a16:creationId xmlns:a16="http://schemas.microsoft.com/office/drawing/2014/main" id="{92993C19-6B65-194F-B20E-FCD6A195D8D1}"/>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Abgerundetes Rechteck 144">
            <a:extLst>
              <a:ext uri="{FF2B5EF4-FFF2-40B4-BE49-F238E27FC236}">
                <a16:creationId xmlns:a16="http://schemas.microsoft.com/office/drawing/2014/main" id="{E9A8E3EF-E21B-AF46-ABAB-50502581283F}"/>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46" name="Abgerundetes Rechteck 145">
            <a:extLst>
              <a:ext uri="{FF2B5EF4-FFF2-40B4-BE49-F238E27FC236}">
                <a16:creationId xmlns:a16="http://schemas.microsoft.com/office/drawing/2014/main" id="{5CD001ED-484C-1249-8920-591418E69D33}"/>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Abgerundetes Rechteck 146">
            <a:extLst>
              <a:ext uri="{FF2B5EF4-FFF2-40B4-BE49-F238E27FC236}">
                <a16:creationId xmlns:a16="http://schemas.microsoft.com/office/drawing/2014/main" id="{7A22490C-99BB-8F4D-B98C-1623428082F4}"/>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Abgerundetes Rechteck 147">
            <a:extLst>
              <a:ext uri="{FF2B5EF4-FFF2-40B4-BE49-F238E27FC236}">
                <a16:creationId xmlns:a16="http://schemas.microsoft.com/office/drawing/2014/main" id="{7D63B367-6F5F-CD48-8D8C-91AD9E093053}"/>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Abgerundetes Rechteck 148">
            <a:extLst>
              <a:ext uri="{FF2B5EF4-FFF2-40B4-BE49-F238E27FC236}">
                <a16:creationId xmlns:a16="http://schemas.microsoft.com/office/drawing/2014/main" id="{F933F47F-73D4-2349-8183-B8830A98BB8D}"/>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Abgerundetes Rechteck 149">
            <a:extLst>
              <a:ext uri="{FF2B5EF4-FFF2-40B4-BE49-F238E27FC236}">
                <a16:creationId xmlns:a16="http://schemas.microsoft.com/office/drawing/2014/main" id="{0D99E1AB-5A23-DF46-87C6-6975E274D43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feld 14">
            <a:extLst>
              <a:ext uri="{FF2B5EF4-FFF2-40B4-BE49-F238E27FC236}">
                <a16:creationId xmlns:a16="http://schemas.microsoft.com/office/drawing/2014/main" id="{62B5F245-1590-C744-9EF0-EDA1A05AB358}"/>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12</a:t>
            </a:r>
          </a:p>
        </p:txBody>
      </p:sp>
      <p:pic>
        <p:nvPicPr>
          <p:cNvPr id="17" name="Grafik 16">
            <a:extLst>
              <a:ext uri="{FF2B5EF4-FFF2-40B4-BE49-F238E27FC236}">
                <a16:creationId xmlns:a16="http://schemas.microsoft.com/office/drawing/2014/main" id="{DBBB6189-BBD3-8C47-AADD-2EB368C8C3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353273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Können die Kinder die Fachausdrücke (z. B. Vorgänger, Nachfolger, Nachbarzehner, gerade Zahl, ungerade Zahl) richtig interpretieren? </a:t>
            </a:r>
          </a:p>
          <a:p>
            <a:pPr marL="285750" indent="-285750">
              <a:buFont typeface="Arial" panose="020B0604020202020204" pitchFamily="34" charset="0"/>
              <a:buChar char="•"/>
            </a:pPr>
            <a:endParaRPr lang="de-DE" b="0" dirty="0"/>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Lehrkraft stellt folgende mögliche Aufgaben:</a:t>
            </a:r>
          </a:p>
          <a:p>
            <a:pPr marL="539750" lvl="1" indent="-261938">
              <a:buFont typeface="Symbol" pitchFamily="2" charset="2"/>
              <a:buChar char="-"/>
            </a:pPr>
            <a:r>
              <a:rPr lang="de-DE" sz="1400" b="0" dirty="0"/>
              <a:t>„Wie heißt der Nachfolger der Zahl …?“</a:t>
            </a:r>
          </a:p>
          <a:p>
            <a:pPr marL="539750" indent="-261938">
              <a:buFont typeface="Symbol" pitchFamily="2" charset="2"/>
              <a:buChar char="-"/>
            </a:pPr>
            <a:r>
              <a:rPr lang="de-DE" b="0" dirty="0"/>
              <a:t>„Welche Zahl liegt zwischen … und …?“</a:t>
            </a:r>
          </a:p>
          <a:p>
            <a:pPr marL="539750" indent="-261938">
              <a:buFont typeface="Symbol" pitchFamily="2" charset="2"/>
              <a:buChar char="-"/>
            </a:pPr>
            <a:r>
              <a:rPr lang="de-DE" b="0" dirty="0"/>
              <a:t>„Welche gerade Zahl liegt zwischen ... und …?“</a:t>
            </a:r>
          </a:p>
          <a:p>
            <a:pPr marL="539750" indent="-261938">
              <a:buFont typeface="Symbol" pitchFamily="2" charset="2"/>
              <a:buChar char="-"/>
            </a:pPr>
            <a:r>
              <a:rPr lang="de-DE" b="0" dirty="0"/>
              <a:t>„Wie heißt der größere/kleinere Nachbarzehner von …?“</a:t>
            </a:r>
          </a:p>
          <a:p>
            <a:pPr marL="285750" indent="-285750">
              <a:buFont typeface="Arial" panose="020B0604020202020204" pitchFamily="34" charset="0"/>
              <a:buChar char="•"/>
            </a:pPr>
            <a:r>
              <a:rPr lang="de-DE" b="0" dirty="0"/>
              <a:t>Die Kinder schreiben das Ergebnis in ihr Heft.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Zahlenrätsel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 Kinder denken sich eigene Zahlenrätsel aus und stellen sie sich gegenseitig.</a:t>
            </a:r>
          </a:p>
          <a:p>
            <a:pPr marL="285750" indent="-285750">
              <a:buFont typeface="Arial" panose="020B0604020202020204" pitchFamily="34" charset="0"/>
              <a:buChar char="•"/>
            </a:pPr>
            <a:r>
              <a:rPr lang="de-DE" b="0" dirty="0"/>
              <a:t>Die Kinder nutzen handlungsbegleitend einen eigenen Zahlenstrahl.</a:t>
            </a:r>
          </a:p>
          <a:p>
            <a:pPr marL="285750" indent="-285750">
              <a:buFont typeface="Arial" panose="020B0604020202020204" pitchFamily="34" charset="0"/>
              <a:buChar char="•"/>
            </a:pPr>
            <a:r>
              <a:rPr lang="de-DE" b="0" dirty="0"/>
              <a:t>Durch andere Ausschnitte des Zahlenstrahls oder eine andere Einteilung kann die Übung auch in größeren Zahlräumen durchgeführt werden. </a:t>
            </a:r>
          </a:p>
          <a:p>
            <a:pPr marL="285750" indent="-285750">
              <a:buFont typeface="Arial" panose="020B0604020202020204" pitchFamily="34" charset="0"/>
              <a:buChar char="•"/>
            </a:pPr>
            <a:r>
              <a:rPr lang="de-DE" b="0" dirty="0"/>
              <a:t>Mathekartei „Sprünge am Zahlenstrahl“ (Nr. 45)</a:t>
            </a:r>
            <a:br>
              <a:rPr lang="de-DE" b="0" dirty="0"/>
            </a:b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lernen und üben das positionsorientierte Zahlverständnis am Zahlenstrahl.</a:t>
            </a:r>
          </a:p>
          <a:p>
            <a:r>
              <a:rPr lang="de-DE" b="0" dirty="0"/>
              <a:t>	</a:t>
            </a:r>
            <a:endParaRPr lang="de-DE" dirty="0"/>
          </a:p>
        </p:txBody>
      </p:sp>
    </p:spTree>
    <p:extLst>
      <p:ext uri="{BB962C8B-B14F-4D97-AF65-F5344CB8AC3E}">
        <p14:creationId xmlns:p14="http://schemas.microsoft.com/office/powerpoint/2010/main" val="369623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unskalierter Zahlenstrahl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Finde die Mitte</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Finde die Mitte zwischen den beiden Zahlen. Wie bist du vorgegangen?</a:t>
            </a:r>
          </a:p>
        </p:txBody>
      </p:sp>
      <p:pic>
        <p:nvPicPr>
          <p:cNvPr id="19" name="Inhaltsplatzhalter 17" descr="Uhr">
            <a:extLst>
              <a:ext uri="{FF2B5EF4-FFF2-40B4-BE49-F238E27FC236}">
                <a16:creationId xmlns:a16="http://schemas.microsoft.com/office/drawing/2014/main" id="{1C952AEA-5A84-494B-AE71-9F9701E420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17854B9F-15F5-E042-A4A1-BF16DA758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sp>
        <p:nvSpPr>
          <p:cNvPr id="15" name="Textfeld 14">
            <a:extLst>
              <a:ext uri="{FF2B5EF4-FFF2-40B4-BE49-F238E27FC236}">
                <a16:creationId xmlns:a16="http://schemas.microsoft.com/office/drawing/2014/main" id="{1E175A92-48B7-3A46-A368-5A6FE61A56C6}"/>
              </a:ext>
            </a:extLst>
          </p:cNvPr>
          <p:cNvSpPr txBox="1"/>
          <p:nvPr/>
        </p:nvSpPr>
        <p:spPr>
          <a:xfrm>
            <a:off x="4597228" y="3833151"/>
            <a:ext cx="539223" cy="523220"/>
          </a:xfrm>
          <a:prstGeom prst="rect">
            <a:avLst/>
          </a:prstGeom>
          <a:noFill/>
        </p:spPr>
        <p:txBody>
          <a:bodyPr wrap="square" rtlCol="0">
            <a:spAutoFit/>
          </a:bodyPr>
          <a:lstStyle/>
          <a:p>
            <a:r>
              <a:rPr lang="de-DE" sz="2800" dirty="0">
                <a:latin typeface="Grundschrift" panose="03010100010101010101" pitchFamily="66" charset="0"/>
              </a:rPr>
              <a:t>6 </a:t>
            </a:r>
          </a:p>
        </p:txBody>
      </p:sp>
      <p:cxnSp>
        <p:nvCxnSpPr>
          <p:cNvPr id="16" name="Gerade Verbindung mit Pfeil 15">
            <a:extLst>
              <a:ext uri="{FF2B5EF4-FFF2-40B4-BE49-F238E27FC236}">
                <a16:creationId xmlns:a16="http://schemas.microsoft.com/office/drawing/2014/main" id="{3E7A5D52-A620-084A-9455-BB4DCFE298EA}"/>
              </a:ext>
            </a:extLst>
          </p:cNvPr>
          <p:cNvCxnSpPr>
            <a:cxnSpLocks/>
          </p:cNvCxnSpPr>
          <p:nvPr/>
        </p:nvCxnSpPr>
        <p:spPr>
          <a:xfrm>
            <a:off x="4679252" y="3512333"/>
            <a:ext cx="4610195" cy="0"/>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22" name="Gerade Verbindung 21">
            <a:extLst>
              <a:ext uri="{FF2B5EF4-FFF2-40B4-BE49-F238E27FC236}">
                <a16:creationId xmlns:a16="http://schemas.microsoft.com/office/drawing/2014/main" id="{3DFE10C1-E928-6648-92F8-5EEC3C225529}"/>
              </a:ext>
            </a:extLst>
          </p:cNvPr>
          <p:cNvCxnSpPr>
            <a:cxnSpLocks/>
          </p:cNvCxnSpPr>
          <p:nvPr/>
        </p:nvCxnSpPr>
        <p:spPr>
          <a:xfrm>
            <a:off x="4832336" y="3311165"/>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D75EBD2B-1071-944E-A2A2-BC36A7BC2545}"/>
              </a:ext>
            </a:extLst>
          </p:cNvPr>
          <p:cNvSpPr txBox="1"/>
          <p:nvPr/>
        </p:nvSpPr>
        <p:spPr>
          <a:xfrm>
            <a:off x="8839200" y="3771691"/>
            <a:ext cx="674910" cy="584775"/>
          </a:xfrm>
          <a:prstGeom prst="rect">
            <a:avLst/>
          </a:prstGeom>
          <a:noFill/>
        </p:spPr>
        <p:txBody>
          <a:bodyPr wrap="square" rtlCol="0">
            <a:spAutoFit/>
          </a:bodyPr>
          <a:lstStyle/>
          <a:p>
            <a:r>
              <a:rPr lang="de-DE" sz="3200" dirty="0">
                <a:latin typeface="Grundschrift" panose="03010100010101010101" pitchFamily="66" charset="0"/>
              </a:rPr>
              <a:t>20 </a:t>
            </a:r>
          </a:p>
        </p:txBody>
      </p:sp>
      <p:cxnSp>
        <p:nvCxnSpPr>
          <p:cNvPr id="24" name="Gerade Verbindung 23">
            <a:extLst>
              <a:ext uri="{FF2B5EF4-FFF2-40B4-BE49-F238E27FC236}">
                <a16:creationId xmlns:a16="http://schemas.microsoft.com/office/drawing/2014/main" id="{D01C1DEC-103E-A640-AC1F-8D45052BEF53}"/>
              </a:ext>
            </a:extLst>
          </p:cNvPr>
          <p:cNvCxnSpPr>
            <a:cxnSpLocks/>
          </p:cNvCxnSpPr>
          <p:nvPr/>
        </p:nvCxnSpPr>
        <p:spPr>
          <a:xfrm>
            <a:off x="9135100" y="3327815"/>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25" name="Abgerundetes Rechteck 24">
            <a:extLst>
              <a:ext uri="{FF2B5EF4-FFF2-40B4-BE49-F238E27FC236}">
                <a16:creationId xmlns:a16="http://schemas.microsoft.com/office/drawing/2014/main" id="{E84B5EF7-4640-B44F-BB9F-5F7F53723CAA}"/>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CB226D76-E4C6-324F-9A0F-45F2EACC5CBF}"/>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7" name="Abgerundetes Rechteck 26">
            <a:extLst>
              <a:ext uri="{FF2B5EF4-FFF2-40B4-BE49-F238E27FC236}">
                <a16:creationId xmlns:a16="http://schemas.microsoft.com/office/drawing/2014/main" id="{3EB42F52-D8F6-174B-B3E3-7FEE0916F5E5}"/>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D9B40CA1-126C-8E4D-B707-0CBA24C2C7E7}"/>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6B487F48-5753-F749-AC31-013793EE2CB7}"/>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8C7E141A-0700-3343-B5A7-C3FAD229204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7EFD83E1-F464-264E-8081-F45B3DEF7852}"/>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Zahlreihe</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feld 20">
            <a:extLst>
              <a:ext uri="{FF2B5EF4-FFF2-40B4-BE49-F238E27FC236}">
                <a16:creationId xmlns:a16="http://schemas.microsoft.com/office/drawing/2014/main" id="{991C5A70-DC71-8F4E-B799-75AF29951444}"/>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13</a:t>
            </a:r>
          </a:p>
        </p:txBody>
      </p:sp>
    </p:spTree>
    <p:extLst>
      <p:ext uri="{BB962C8B-B14F-4D97-AF65-F5344CB8AC3E}">
        <p14:creationId xmlns:p14="http://schemas.microsoft.com/office/powerpoint/2010/main" val="149592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Welche Strategie wird beim Finden der Mitte genutzt?</a:t>
            </a:r>
          </a:p>
          <a:p>
            <a:pPr marL="285750" indent="-285750">
              <a:buFont typeface="Arial" panose="020B0604020202020204" pitchFamily="34" charset="0"/>
              <a:buChar char="•"/>
            </a:pPr>
            <a:r>
              <a:rPr lang="de-DE" b="0" dirty="0"/>
              <a:t>Kann die Mitte auch bei ungeraden Abständen zwischen den Zahlen gefunden werden?</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a:t>
            </a:r>
          </a:p>
          <a:p>
            <a:pPr marL="285750" indent="-285750">
              <a:buFont typeface="Arial" panose="020B0604020202020204" pitchFamily="34" charset="0"/>
              <a:buChar char="•"/>
            </a:pPr>
            <a:r>
              <a:rPr lang="de-DE" b="0" dirty="0"/>
              <a:t>Die Lehrkraft gibt einen unskalierten Zahlen-strahl mit eingeschränktem Zahlbereich vor. </a:t>
            </a:r>
          </a:p>
          <a:p>
            <a:pPr marL="285750" indent="-285750">
              <a:buFont typeface="Arial" panose="020B0604020202020204" pitchFamily="34" charset="0"/>
              <a:buChar char="•"/>
            </a:pPr>
            <a:r>
              <a:rPr lang="de-DE" b="0" dirty="0"/>
              <a:t>Die Kinder sollen die Mitte zwischen den beiden Zahlen bestimmen und erklären, wie sie dabei vorgegangen sind. </a:t>
            </a:r>
          </a:p>
          <a:p>
            <a:pPr marL="285750" indent="-285750">
              <a:buFont typeface="Arial" panose="020B0604020202020204" pitchFamily="34" charset="0"/>
              <a:buChar char="•"/>
            </a:pPr>
            <a:r>
              <a:rPr lang="de-DE" b="0" dirty="0"/>
              <a:t>Die schwächeren Kinder machen es parallel in einem kleinen Zahlenraum oder an einem skalierten Zahlenstrahl.</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Finde die Mitte</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Diese Aktivität kann auch mit einer Wäscheleine durchgeführt werden. Dafür bekommen die Kinder Zahlkarten, die sie an die Leine klammern. </a:t>
            </a:r>
          </a:p>
          <a:p>
            <a:pPr marL="285750" indent="-285750">
              <a:buFont typeface="Arial" panose="020B0604020202020204" pitchFamily="34" charset="0"/>
              <a:buChar char="•"/>
            </a:pPr>
            <a:r>
              <a:rPr lang="de-DE" b="0" dirty="0"/>
              <a:t>„Sind alle Wege gleich praktisch? Welchen findet ihr am besten und warum?“</a:t>
            </a:r>
          </a:p>
          <a:p>
            <a:pPr marL="285750" indent="-285750">
              <a:buFont typeface="Arial" panose="020B0604020202020204" pitchFamily="34" charset="0"/>
              <a:buChar char="•"/>
            </a:pPr>
            <a:r>
              <a:rPr lang="de-DE" b="0" dirty="0"/>
              <a:t>Zahlbereich erweitern.</a:t>
            </a:r>
          </a:p>
          <a:p>
            <a:pPr marL="285750" indent="-285750">
              <a:buFont typeface="Arial" panose="020B0604020202020204" pitchFamily="34" charset="0"/>
              <a:buChar char="•"/>
            </a:pPr>
            <a:r>
              <a:rPr lang="de-DE" b="0" dirty="0"/>
              <a:t>„Wie verändert sich die Mitte wenn wir eine Zahl verändern? Warum ist das so?“</a:t>
            </a:r>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lernen die Beziehungen zwischen Zahlen auf dem Zahlenstrahl zu erkennen und zu nutzen.</a:t>
            </a:r>
            <a:endParaRPr lang="de-DE" dirty="0"/>
          </a:p>
        </p:txBody>
      </p:sp>
    </p:spTree>
    <p:extLst>
      <p:ext uri="{BB962C8B-B14F-4D97-AF65-F5344CB8AC3E}">
        <p14:creationId xmlns:p14="http://schemas.microsoft.com/office/powerpoint/2010/main" val="2513655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41BA931F-49CA-3349-81A4-414C5C235AC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10F867D7-7A79-6C43-9141-5FF93289AA25}"/>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Zahlenkarten/Fingerbilder</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a:xfrm>
            <a:off x="0" y="532142"/>
            <a:ext cx="9892041" cy="746473"/>
          </a:xfrm>
        </p:spPr>
        <p:txBody>
          <a:bodyPr/>
          <a:lstStyle/>
          <a:p>
            <a:r>
              <a:rPr lang="de-DE" dirty="0"/>
              <a:t>Anzahlen in der Umwelt</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Finde Gegenstände oder eine Anzahl an Gegenständen, die zur Zahl … passen.</a:t>
            </a:r>
          </a:p>
        </p:txBody>
      </p:sp>
      <p:sp>
        <p:nvSpPr>
          <p:cNvPr id="6" name="Abgerundetes Rechteck 5">
            <a:extLst>
              <a:ext uri="{FF2B5EF4-FFF2-40B4-BE49-F238E27FC236}">
                <a16:creationId xmlns:a16="http://schemas.microsoft.com/office/drawing/2014/main" id="{8AAF1C76-9AD7-3340-B614-1EC0B909871C}"/>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Inhaltsplatzhalter 17" descr="Uhr">
            <a:extLst>
              <a:ext uri="{FF2B5EF4-FFF2-40B4-BE49-F238E27FC236}">
                <a16:creationId xmlns:a16="http://schemas.microsoft.com/office/drawing/2014/main" id="{D8C14426-13EB-F443-86CA-2ED6ED6109AC}"/>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p:spPr>
      </p:pic>
      <p:pic>
        <p:nvPicPr>
          <p:cNvPr id="19" name="Inhaltsplatzhalter 17" descr="Uhr">
            <a:extLst>
              <a:ext uri="{FF2B5EF4-FFF2-40B4-BE49-F238E27FC236}">
                <a16:creationId xmlns:a16="http://schemas.microsoft.com/office/drawing/2014/main" id="{023F3FA9-9B7E-DA4A-B2A2-BB6F5AE9D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22" name="Grafik 21">
            <a:extLst>
              <a:ext uri="{FF2B5EF4-FFF2-40B4-BE49-F238E27FC236}">
                <a16:creationId xmlns:a16="http://schemas.microsoft.com/office/drawing/2014/main" id="{78250BEB-556F-7A4E-B1AA-BEA6C27068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7817510">
            <a:off x="7405540" y="4602454"/>
            <a:ext cx="991788" cy="1581732"/>
          </a:xfrm>
          <a:prstGeom prst="rect">
            <a:avLst/>
          </a:prstGeom>
        </p:spPr>
      </p:pic>
      <p:pic>
        <p:nvPicPr>
          <p:cNvPr id="24" name="Grafik 23">
            <a:extLst>
              <a:ext uri="{FF2B5EF4-FFF2-40B4-BE49-F238E27FC236}">
                <a16:creationId xmlns:a16="http://schemas.microsoft.com/office/drawing/2014/main" id="{EAC513C0-AAE9-AC45-B5FB-256BD0A2A549}"/>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tretch>
            <a:fillRect/>
          </a:stretch>
        </p:blipFill>
        <p:spPr>
          <a:xfrm rot="11243746">
            <a:off x="7365738" y="1933148"/>
            <a:ext cx="1160194" cy="1850311"/>
          </a:xfrm>
          <a:prstGeom prst="rect">
            <a:avLst/>
          </a:prstGeom>
        </p:spPr>
      </p:pic>
      <p:pic>
        <p:nvPicPr>
          <p:cNvPr id="25" name="Grafik 24">
            <a:extLst>
              <a:ext uri="{FF2B5EF4-FFF2-40B4-BE49-F238E27FC236}">
                <a16:creationId xmlns:a16="http://schemas.microsoft.com/office/drawing/2014/main" id="{7C07BECE-8F7B-4F4B-A1DB-DCAC3CB2B25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38087" y="4562780"/>
            <a:ext cx="828840" cy="1505857"/>
          </a:xfrm>
          <a:prstGeom prst="rect">
            <a:avLst/>
          </a:prstGeom>
        </p:spPr>
      </p:pic>
      <p:pic>
        <p:nvPicPr>
          <p:cNvPr id="27" name="Grafik 26">
            <a:extLst>
              <a:ext uri="{FF2B5EF4-FFF2-40B4-BE49-F238E27FC236}">
                <a16:creationId xmlns:a16="http://schemas.microsoft.com/office/drawing/2014/main" id="{2C05720C-B414-EF4B-808D-8C4C107AB4D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944187">
            <a:off x="4835403" y="2825538"/>
            <a:ext cx="2089428" cy="151707"/>
          </a:xfrm>
          <a:prstGeom prst="rect">
            <a:avLst/>
          </a:prstGeom>
        </p:spPr>
      </p:pic>
      <p:pic>
        <p:nvPicPr>
          <p:cNvPr id="29" name="Grafik 28">
            <a:extLst>
              <a:ext uri="{FF2B5EF4-FFF2-40B4-BE49-F238E27FC236}">
                <a16:creationId xmlns:a16="http://schemas.microsoft.com/office/drawing/2014/main" id="{1E5C508F-DAD5-FE4F-9DAB-B14A1A79A10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3574573">
            <a:off x="4985112" y="3335769"/>
            <a:ext cx="1101035" cy="1728859"/>
          </a:xfrm>
          <a:prstGeom prst="rect">
            <a:avLst/>
          </a:prstGeom>
        </p:spPr>
      </p:pic>
      <p:pic>
        <p:nvPicPr>
          <p:cNvPr id="31" name="Grafik 30">
            <a:extLst>
              <a:ext uri="{FF2B5EF4-FFF2-40B4-BE49-F238E27FC236}">
                <a16:creationId xmlns:a16="http://schemas.microsoft.com/office/drawing/2014/main" id="{6D3E09A5-B12A-D644-BFBD-9A5973F49B6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800000" flipV="1">
            <a:off x="7500049" y="4039596"/>
            <a:ext cx="1859154" cy="163196"/>
          </a:xfrm>
          <a:prstGeom prst="rect">
            <a:avLst/>
          </a:prstGeom>
        </p:spPr>
      </p:pic>
      <p:pic>
        <p:nvPicPr>
          <p:cNvPr id="33" name="Grafik 32">
            <a:extLst>
              <a:ext uri="{FF2B5EF4-FFF2-40B4-BE49-F238E27FC236}">
                <a16:creationId xmlns:a16="http://schemas.microsoft.com/office/drawing/2014/main" id="{4470A8E9-2194-774D-8D55-56AFF659AED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4994" y="1730072"/>
            <a:ext cx="726319" cy="719531"/>
          </a:xfrm>
          <a:prstGeom prst="rect">
            <a:avLst/>
          </a:prstGeom>
        </p:spPr>
      </p:pic>
      <p:pic>
        <p:nvPicPr>
          <p:cNvPr id="35" name="Grafik 34">
            <a:extLst>
              <a:ext uri="{FF2B5EF4-FFF2-40B4-BE49-F238E27FC236}">
                <a16:creationId xmlns:a16="http://schemas.microsoft.com/office/drawing/2014/main" id="{880C8394-4F6C-4245-823B-2213C6DEE23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727555" y="1744807"/>
            <a:ext cx="669252" cy="746473"/>
          </a:xfrm>
          <a:prstGeom prst="rect">
            <a:avLst/>
          </a:prstGeom>
        </p:spPr>
      </p:pic>
      <p:pic>
        <p:nvPicPr>
          <p:cNvPr id="37" name="Grafik 36">
            <a:extLst>
              <a:ext uri="{FF2B5EF4-FFF2-40B4-BE49-F238E27FC236}">
                <a16:creationId xmlns:a16="http://schemas.microsoft.com/office/drawing/2014/main" id="{1ADFB5DD-06A5-F54F-8F1F-548C795E4EC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259252" y="2483391"/>
            <a:ext cx="667495" cy="847719"/>
          </a:xfrm>
          <a:prstGeom prst="rect">
            <a:avLst/>
          </a:prstGeom>
        </p:spPr>
      </p:pic>
      <p:pic>
        <p:nvPicPr>
          <p:cNvPr id="39" name="Grafik 38">
            <a:extLst>
              <a:ext uri="{FF2B5EF4-FFF2-40B4-BE49-F238E27FC236}">
                <a16:creationId xmlns:a16="http://schemas.microsoft.com/office/drawing/2014/main" id="{9A0AC4D7-A2CC-B04F-BA39-42627C53E83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816945" y="2596092"/>
            <a:ext cx="755737" cy="762934"/>
          </a:xfrm>
          <a:prstGeom prst="rect">
            <a:avLst/>
          </a:prstGeom>
        </p:spPr>
      </p:pic>
      <p:pic>
        <p:nvPicPr>
          <p:cNvPr id="41" name="Grafik 40">
            <a:extLst>
              <a:ext uri="{FF2B5EF4-FFF2-40B4-BE49-F238E27FC236}">
                <a16:creationId xmlns:a16="http://schemas.microsoft.com/office/drawing/2014/main" id="{94D6437D-1953-4E4C-ADFB-FE26E48B5CE1}"/>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393007" y="3790493"/>
            <a:ext cx="706032" cy="325861"/>
          </a:xfrm>
          <a:prstGeom prst="rect">
            <a:avLst/>
          </a:prstGeom>
        </p:spPr>
      </p:pic>
      <p:pic>
        <p:nvPicPr>
          <p:cNvPr id="44" name="Grafik 43">
            <a:extLst>
              <a:ext uri="{FF2B5EF4-FFF2-40B4-BE49-F238E27FC236}">
                <a16:creationId xmlns:a16="http://schemas.microsoft.com/office/drawing/2014/main" id="{5D7107BD-7DD9-8A40-BFC8-C84FAAEEA01C}"/>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711248" y="3833239"/>
            <a:ext cx="706032" cy="325861"/>
          </a:xfrm>
          <a:prstGeom prst="rect">
            <a:avLst/>
          </a:prstGeom>
        </p:spPr>
      </p:pic>
      <p:pic>
        <p:nvPicPr>
          <p:cNvPr id="45" name="Grafik 44">
            <a:extLst>
              <a:ext uri="{FF2B5EF4-FFF2-40B4-BE49-F238E27FC236}">
                <a16:creationId xmlns:a16="http://schemas.microsoft.com/office/drawing/2014/main" id="{8D8CC6A5-2AEE-9342-BF24-70661CF9657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686975" y="3442479"/>
            <a:ext cx="706032" cy="325861"/>
          </a:xfrm>
          <a:prstGeom prst="rect">
            <a:avLst/>
          </a:prstGeom>
        </p:spPr>
      </p:pic>
      <p:pic>
        <p:nvPicPr>
          <p:cNvPr id="46" name="Grafik 45">
            <a:extLst>
              <a:ext uri="{FF2B5EF4-FFF2-40B4-BE49-F238E27FC236}">
                <a16:creationId xmlns:a16="http://schemas.microsoft.com/office/drawing/2014/main" id="{10013D9B-0E1D-8443-802C-D3EAFE85FFD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373630" y="3418744"/>
            <a:ext cx="706032" cy="325861"/>
          </a:xfrm>
          <a:prstGeom prst="rect">
            <a:avLst/>
          </a:prstGeom>
        </p:spPr>
      </p:pic>
      <p:sp>
        <p:nvSpPr>
          <p:cNvPr id="47" name="Textfeld 46">
            <a:extLst>
              <a:ext uri="{FF2B5EF4-FFF2-40B4-BE49-F238E27FC236}">
                <a16:creationId xmlns:a16="http://schemas.microsoft.com/office/drawing/2014/main" id="{F3D05860-24A7-EB46-96CE-23A51B3D0D45}"/>
              </a:ext>
            </a:extLst>
          </p:cNvPr>
          <p:cNvSpPr txBox="1"/>
          <p:nvPr/>
        </p:nvSpPr>
        <p:spPr>
          <a:xfrm>
            <a:off x="6646847" y="3659472"/>
            <a:ext cx="667495" cy="940051"/>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tIns="108000" bIns="0" rtlCol="0" anchor="ctr" anchorCtr="1">
            <a:spAutoFit/>
          </a:bodyPr>
          <a:lstStyle/>
          <a:p>
            <a:r>
              <a:rPr lang="de-DE" sz="5400" dirty="0">
                <a:latin typeface="Grundschrift" panose="03010100010101010101" pitchFamily="66" charset="0"/>
              </a:rPr>
              <a:t>4</a:t>
            </a:r>
          </a:p>
        </p:txBody>
      </p:sp>
      <p:pic>
        <p:nvPicPr>
          <p:cNvPr id="49" name="Grafik 48">
            <a:extLst>
              <a:ext uri="{FF2B5EF4-FFF2-40B4-BE49-F238E27FC236}">
                <a16:creationId xmlns:a16="http://schemas.microsoft.com/office/drawing/2014/main" id="{30AE8603-1AD0-8A4D-8843-F99A0C4FDB3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787262" y="4599523"/>
            <a:ext cx="279022" cy="279022"/>
          </a:xfrm>
          <a:prstGeom prst="rect">
            <a:avLst/>
          </a:prstGeom>
        </p:spPr>
      </p:pic>
      <p:pic>
        <p:nvPicPr>
          <p:cNvPr id="50" name="Grafik 49">
            <a:extLst>
              <a:ext uri="{FF2B5EF4-FFF2-40B4-BE49-F238E27FC236}">
                <a16:creationId xmlns:a16="http://schemas.microsoft.com/office/drawing/2014/main" id="{750F47D2-8049-1B4D-B138-538310D60B8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343317" y="4777701"/>
            <a:ext cx="279022" cy="279022"/>
          </a:xfrm>
          <a:prstGeom prst="rect">
            <a:avLst/>
          </a:prstGeom>
        </p:spPr>
      </p:pic>
      <p:pic>
        <p:nvPicPr>
          <p:cNvPr id="51" name="Grafik 50">
            <a:extLst>
              <a:ext uri="{FF2B5EF4-FFF2-40B4-BE49-F238E27FC236}">
                <a16:creationId xmlns:a16="http://schemas.microsoft.com/office/drawing/2014/main" id="{2704E4A8-1169-6B4E-B640-B273DE241069}"/>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537172" y="5193434"/>
            <a:ext cx="279022" cy="279022"/>
          </a:xfrm>
          <a:prstGeom prst="rect">
            <a:avLst/>
          </a:prstGeom>
        </p:spPr>
      </p:pic>
      <p:pic>
        <p:nvPicPr>
          <p:cNvPr id="52" name="Grafik 51">
            <a:extLst>
              <a:ext uri="{FF2B5EF4-FFF2-40B4-BE49-F238E27FC236}">
                <a16:creationId xmlns:a16="http://schemas.microsoft.com/office/drawing/2014/main" id="{99BC2EC9-CE75-7D4A-9B8A-8CC03A400209}"/>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892431" y="5013532"/>
            <a:ext cx="279022" cy="279022"/>
          </a:xfrm>
          <a:prstGeom prst="rect">
            <a:avLst/>
          </a:prstGeom>
        </p:spPr>
      </p:pic>
      <p:pic>
        <p:nvPicPr>
          <p:cNvPr id="54" name="Grafik 53">
            <a:extLst>
              <a:ext uri="{FF2B5EF4-FFF2-40B4-BE49-F238E27FC236}">
                <a16:creationId xmlns:a16="http://schemas.microsoft.com/office/drawing/2014/main" id="{E27EB0E9-FD38-CC48-8FB6-CB8AC8BEAA9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352376" y="2721818"/>
            <a:ext cx="371506" cy="356027"/>
          </a:xfrm>
          <a:prstGeom prst="rect">
            <a:avLst/>
          </a:prstGeom>
        </p:spPr>
      </p:pic>
      <p:pic>
        <p:nvPicPr>
          <p:cNvPr id="55" name="Grafik 54">
            <a:extLst>
              <a:ext uri="{FF2B5EF4-FFF2-40B4-BE49-F238E27FC236}">
                <a16:creationId xmlns:a16="http://schemas.microsoft.com/office/drawing/2014/main" id="{6F11513B-96C8-3546-AB9E-6F8A1E7EF1A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960216" y="3062717"/>
            <a:ext cx="371506" cy="356027"/>
          </a:xfrm>
          <a:prstGeom prst="rect">
            <a:avLst/>
          </a:prstGeom>
        </p:spPr>
      </p:pic>
      <p:pic>
        <p:nvPicPr>
          <p:cNvPr id="56" name="Grafik 55">
            <a:extLst>
              <a:ext uri="{FF2B5EF4-FFF2-40B4-BE49-F238E27FC236}">
                <a16:creationId xmlns:a16="http://schemas.microsoft.com/office/drawing/2014/main" id="{BFD26036-1D93-AB45-A3C9-EE5DD4CDCBFB}"/>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649724" y="3134384"/>
            <a:ext cx="371506" cy="356027"/>
          </a:xfrm>
          <a:prstGeom prst="rect">
            <a:avLst/>
          </a:prstGeom>
        </p:spPr>
      </p:pic>
      <p:pic>
        <p:nvPicPr>
          <p:cNvPr id="57" name="Grafik 56">
            <a:extLst>
              <a:ext uri="{FF2B5EF4-FFF2-40B4-BE49-F238E27FC236}">
                <a16:creationId xmlns:a16="http://schemas.microsoft.com/office/drawing/2014/main" id="{15332146-4429-884C-97BA-0F94DC2FC904}"/>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199606" y="3427395"/>
            <a:ext cx="371506" cy="356027"/>
          </a:xfrm>
          <a:prstGeom prst="rect">
            <a:avLst/>
          </a:prstGeom>
        </p:spPr>
      </p:pic>
      <p:sp>
        <p:nvSpPr>
          <p:cNvPr id="58" name="Abgerundetes Rechteck 57">
            <a:extLst>
              <a:ext uri="{FF2B5EF4-FFF2-40B4-BE49-F238E27FC236}">
                <a16:creationId xmlns:a16="http://schemas.microsoft.com/office/drawing/2014/main" id="{CED1A061-6E9A-4C4E-B6A7-486CC45775F4}"/>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59" name="Abgerundetes Rechteck 58">
            <a:extLst>
              <a:ext uri="{FF2B5EF4-FFF2-40B4-BE49-F238E27FC236}">
                <a16:creationId xmlns:a16="http://schemas.microsoft.com/office/drawing/2014/main" id="{BA88EA1A-E662-6846-9726-E46A7ACA935F}"/>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Abgerundetes Rechteck 59">
            <a:extLst>
              <a:ext uri="{FF2B5EF4-FFF2-40B4-BE49-F238E27FC236}">
                <a16:creationId xmlns:a16="http://schemas.microsoft.com/office/drawing/2014/main" id="{9B94EBA8-1958-5E42-99E1-B6EAE6E6A33B}"/>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Abgerundetes Rechteck 60">
            <a:extLst>
              <a:ext uri="{FF2B5EF4-FFF2-40B4-BE49-F238E27FC236}">
                <a16:creationId xmlns:a16="http://schemas.microsoft.com/office/drawing/2014/main" id="{586E672E-65FE-144F-835A-D23FC21E311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feld 37">
            <a:extLst>
              <a:ext uri="{FF2B5EF4-FFF2-40B4-BE49-F238E27FC236}">
                <a16:creationId xmlns:a16="http://schemas.microsoft.com/office/drawing/2014/main" id="{B4F02089-F555-9345-9FB2-629ACD863ADA}"/>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14</a:t>
            </a:r>
          </a:p>
        </p:txBody>
      </p:sp>
      <p:pic>
        <p:nvPicPr>
          <p:cNvPr id="42" name="Grafik 41">
            <a:extLst>
              <a:ext uri="{FF2B5EF4-FFF2-40B4-BE49-F238E27FC236}">
                <a16:creationId xmlns:a16="http://schemas.microsoft.com/office/drawing/2014/main" id="{F4A5C525-A79F-2048-8F20-F97025DD1848}"/>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2909345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bgerundetes Rechteck 32">
            <a:extLst>
              <a:ext uri="{FF2B5EF4-FFF2-40B4-BE49-F238E27FC236}">
                <a16:creationId xmlns:a16="http://schemas.microsoft.com/office/drawing/2014/main" id="{5E612700-F7D3-6745-B1E9-A13B7E18B740}"/>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mehrere Dosen mit jeweils einer Sorte an Gegenständen (z. B. Muggelsteine, Kastanien, Bügelperlen, Bonbons, Plättchen)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Eine Hand voll …</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Greif in die Dose und nimm eine Hand voll Gegenstände heraus. Zähle die Gegenstände.</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ADB58F4F-9F43-F742-8591-7327C895B8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14" name="Grafik 13">
            <a:extLst>
              <a:ext uri="{FF2B5EF4-FFF2-40B4-BE49-F238E27FC236}">
                <a16:creationId xmlns:a16="http://schemas.microsoft.com/office/drawing/2014/main" id="{B4AD4C98-43D6-0C4F-941B-7C72EE65C24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253" y="3563351"/>
            <a:ext cx="1079500" cy="469900"/>
          </a:xfrm>
          <a:prstGeom prst="rect">
            <a:avLst/>
          </a:prstGeom>
        </p:spPr>
      </p:pic>
      <p:pic>
        <p:nvPicPr>
          <p:cNvPr id="22" name="Grafik 21">
            <a:extLst>
              <a:ext uri="{FF2B5EF4-FFF2-40B4-BE49-F238E27FC236}">
                <a16:creationId xmlns:a16="http://schemas.microsoft.com/office/drawing/2014/main" id="{7E5C56E9-2009-2643-AEA7-AB7A26D2D5F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558267">
            <a:off x="4852219" y="4206654"/>
            <a:ext cx="1079500" cy="482237"/>
          </a:xfrm>
          <a:prstGeom prst="rect">
            <a:avLst/>
          </a:prstGeom>
        </p:spPr>
      </p:pic>
      <p:pic>
        <p:nvPicPr>
          <p:cNvPr id="23" name="Grafik 22">
            <a:extLst>
              <a:ext uri="{FF2B5EF4-FFF2-40B4-BE49-F238E27FC236}">
                <a16:creationId xmlns:a16="http://schemas.microsoft.com/office/drawing/2014/main" id="{1D703243-A96A-0F4F-81B4-AFEF1E317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13195" y="4073934"/>
            <a:ext cx="1079500" cy="469900"/>
          </a:xfrm>
          <a:prstGeom prst="rect">
            <a:avLst/>
          </a:prstGeom>
        </p:spPr>
      </p:pic>
      <p:pic>
        <p:nvPicPr>
          <p:cNvPr id="24" name="Grafik 23">
            <a:extLst>
              <a:ext uri="{FF2B5EF4-FFF2-40B4-BE49-F238E27FC236}">
                <a16:creationId xmlns:a16="http://schemas.microsoft.com/office/drawing/2014/main" id="{5357D30B-C707-CC42-A58F-5B99B5A1248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272492">
            <a:off x="5116138" y="3275933"/>
            <a:ext cx="1079500" cy="469900"/>
          </a:xfrm>
          <a:prstGeom prst="rect">
            <a:avLst/>
          </a:prstGeom>
        </p:spPr>
      </p:pic>
      <p:pic>
        <p:nvPicPr>
          <p:cNvPr id="25" name="Grafik 24">
            <a:extLst>
              <a:ext uri="{FF2B5EF4-FFF2-40B4-BE49-F238E27FC236}">
                <a16:creationId xmlns:a16="http://schemas.microsoft.com/office/drawing/2014/main" id="{9751C5FA-A34E-3149-A789-F11AEC5C5C5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18060">
            <a:off x="5620186" y="3605924"/>
            <a:ext cx="1079500" cy="469900"/>
          </a:xfrm>
          <a:prstGeom prst="rect">
            <a:avLst/>
          </a:prstGeom>
        </p:spPr>
      </p:pic>
      <p:pic>
        <p:nvPicPr>
          <p:cNvPr id="26" name="Grafik 25">
            <a:extLst>
              <a:ext uri="{FF2B5EF4-FFF2-40B4-BE49-F238E27FC236}">
                <a16:creationId xmlns:a16="http://schemas.microsoft.com/office/drawing/2014/main" id="{F5F46F41-4B54-A042-AFCC-B891414A9B6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89389" y="3771691"/>
            <a:ext cx="1079500" cy="469900"/>
          </a:xfrm>
          <a:prstGeom prst="rect">
            <a:avLst/>
          </a:prstGeom>
        </p:spPr>
      </p:pic>
      <p:pic>
        <p:nvPicPr>
          <p:cNvPr id="27" name="Grafik 26">
            <a:extLst>
              <a:ext uri="{FF2B5EF4-FFF2-40B4-BE49-F238E27FC236}">
                <a16:creationId xmlns:a16="http://schemas.microsoft.com/office/drawing/2014/main" id="{BD76C88B-AF9A-4D4A-8C07-09AE3BE70D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006503">
            <a:off x="4756733" y="3069106"/>
            <a:ext cx="1079500" cy="469900"/>
          </a:xfrm>
          <a:prstGeom prst="rect">
            <a:avLst/>
          </a:prstGeom>
        </p:spPr>
      </p:pic>
      <p:pic>
        <p:nvPicPr>
          <p:cNvPr id="18" name="Grafik 17">
            <a:extLst>
              <a:ext uri="{FF2B5EF4-FFF2-40B4-BE49-F238E27FC236}">
                <a16:creationId xmlns:a16="http://schemas.microsoft.com/office/drawing/2014/main" id="{CEF22E42-9FE7-4D43-96F0-AC7E4BDB693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19887"/>
          <a:stretch/>
        </p:blipFill>
        <p:spPr>
          <a:xfrm rot="20136677">
            <a:off x="5928266" y="1695522"/>
            <a:ext cx="2833038" cy="4539229"/>
          </a:xfrm>
          <a:prstGeom prst="rect">
            <a:avLst/>
          </a:prstGeom>
        </p:spPr>
      </p:pic>
      <p:sp>
        <p:nvSpPr>
          <p:cNvPr id="28" name="Abgerundetes Rechteck 27">
            <a:extLst>
              <a:ext uri="{FF2B5EF4-FFF2-40B4-BE49-F238E27FC236}">
                <a16:creationId xmlns:a16="http://schemas.microsoft.com/office/drawing/2014/main" id="{F6AC1DA3-6A61-3F43-81B0-8009C5660BA6}"/>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4C84F93A-9889-1044-9335-3AD18B6941B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0" name="Abgerundetes Rechteck 29">
            <a:extLst>
              <a:ext uri="{FF2B5EF4-FFF2-40B4-BE49-F238E27FC236}">
                <a16:creationId xmlns:a16="http://schemas.microsoft.com/office/drawing/2014/main" id="{46BAD02E-3639-7941-8C3B-581D5511CA20}"/>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63CAC18D-976D-7B4F-A3EC-71CF471BFF6F}"/>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DC453A44-C91C-2F42-A3C1-61ADAE68921E}"/>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7A82F72E-F312-E64D-B2C0-FA933C1627E7}"/>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feld 34">
            <a:extLst>
              <a:ext uri="{FF2B5EF4-FFF2-40B4-BE49-F238E27FC236}">
                <a16:creationId xmlns:a16="http://schemas.microsoft.com/office/drawing/2014/main" id="{F43C7E3C-86CC-3A4B-B9DB-919C5C6B541A}"/>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a:t>
            </a:r>
          </a:p>
        </p:txBody>
      </p:sp>
    </p:spTree>
    <p:extLst>
      <p:ext uri="{BB962C8B-B14F-4D97-AF65-F5344CB8AC3E}">
        <p14:creationId xmlns:p14="http://schemas.microsoft.com/office/powerpoint/2010/main" val="1566481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die Mengen richtig abgezählt?</a:t>
            </a:r>
          </a:p>
          <a:p>
            <a:pPr marL="285750" indent="-285750">
              <a:buFont typeface="Arial" panose="020B0604020202020204" pitchFamily="34" charset="0"/>
              <a:buChar char="•"/>
            </a:pPr>
            <a:r>
              <a:rPr lang="de-DE" b="0" dirty="0"/>
              <a:t>Können Mengen aus gleichartigen Gegenständen zusammengestellt werden? </a:t>
            </a:r>
          </a:p>
          <a:p>
            <a:pPr marL="285750" indent="-285750">
              <a:buFont typeface="Arial" panose="020B0604020202020204" pitchFamily="34" charset="0"/>
              <a:buChar char="•"/>
            </a:pPr>
            <a:r>
              <a:rPr lang="de-DE" b="0" dirty="0"/>
              <a:t>Werden auch Gegenstände, deren Struktur zur Zahl passt, entdeckt (Anordnung der Fenster, Fächer im Regal …)?</a:t>
            </a:r>
          </a:p>
          <a:p>
            <a:endParaRPr lang="de-DE"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zählen Gegenstände und über-prüfen, ob diese zur Zahl … passen.</a:t>
            </a:r>
          </a:p>
          <a:p>
            <a:pPr marL="285750" indent="-285750">
              <a:buFont typeface="Arial" panose="020B0604020202020204" pitchFamily="34" charset="0"/>
              <a:buChar char="•"/>
            </a:pPr>
            <a:r>
              <a:rPr lang="de-DE" b="0" dirty="0"/>
              <a:t>Die Kinder vergleichen die Mengen miteinander.</a:t>
            </a:r>
          </a:p>
          <a:p>
            <a:endParaRPr lang="de-DE" b="0" dirty="0"/>
          </a:p>
          <a:p>
            <a:endParaRPr lang="de-DE"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833999" cy="746473"/>
          </a:xfrm>
          <a:prstGeom prst="rect">
            <a:avLst/>
          </a:prstGeom>
        </p:spPr>
        <p:txBody>
          <a:bodyPr/>
          <a:lstStyle/>
          <a:p>
            <a:r>
              <a:rPr lang="de-DE" dirty="0"/>
              <a:t>Anzahlen in der Umwelt</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a:t>
            </a:r>
          </a:p>
          <a:p>
            <a:pPr marL="285750" indent="-285750">
              <a:buFont typeface="Arial" panose="020B0604020202020204" pitchFamily="34" charset="0"/>
              <a:buChar char="•"/>
            </a:pPr>
            <a:r>
              <a:rPr lang="de-DE" b="0" dirty="0"/>
              <a:t>„Ordnet die Gegenstände so, dass ihr schnell sehen könnt, dass es immer … sind.“</a:t>
            </a:r>
          </a:p>
          <a:p>
            <a:pPr marL="285750" indent="-285750">
              <a:buFont typeface="Arial" panose="020B0604020202020204" pitchFamily="34" charset="0"/>
              <a:buChar char="•"/>
            </a:pPr>
            <a:r>
              <a:rPr lang="de-DE" b="0" dirty="0"/>
              <a:t>„Findet Gegenstände im Raum, die zur Zahl … (größer oder kleiner als die ursprüngliche Zahl) passen. Vergleicht die beiden Mengen mit-einander. Wo ist mehr? Wo ist weniger? Wie viele sind es mehr/weniger?“</a:t>
            </a:r>
          </a:p>
          <a:p>
            <a:endParaRPr lang="de-DE"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pPr marL="1377950" indent="-1377950"/>
            <a:r>
              <a:rPr lang="de-DE" dirty="0"/>
              <a:t>Ziel der Übung: </a:t>
            </a:r>
            <a:r>
              <a:rPr lang="de-DE" b="0" dirty="0"/>
              <a:t>Die Kinder finden Gegenstände bzw. eine Anzahl an Gegenständen, die zu einer vorgegebenen Zahl passen. </a:t>
            </a:r>
          </a:p>
          <a:p>
            <a:endParaRPr lang="de-DE" dirty="0"/>
          </a:p>
        </p:txBody>
      </p:sp>
    </p:spTree>
    <p:extLst>
      <p:ext uri="{BB962C8B-B14F-4D97-AF65-F5344CB8AC3E}">
        <p14:creationId xmlns:p14="http://schemas.microsoft.com/office/powerpoint/2010/main" val="189768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DF0A5F-DCC5-BF4C-802F-710C3ED77BAD}"/>
              </a:ext>
            </a:extLst>
          </p:cNvPr>
          <p:cNvSpPr>
            <a:spLocks noGrp="1"/>
          </p:cNvSpPr>
          <p:nvPr>
            <p:ph sz="half" idx="2"/>
          </p:nvPr>
        </p:nvSpPr>
        <p:spPr/>
        <p:txBody>
          <a:bodyPr/>
          <a:lstStyle/>
          <a:p>
            <a:r>
              <a:rPr lang="de-DE" dirty="0"/>
              <a:t>Material:</a:t>
            </a:r>
          </a:p>
          <a:p>
            <a:endParaRPr lang="de-DE" dirty="0"/>
          </a:p>
          <a:p>
            <a:endParaRPr lang="de-DE" dirty="0"/>
          </a:p>
        </p:txBody>
      </p:sp>
      <p:sp>
        <p:nvSpPr>
          <p:cNvPr id="4" name="Titel 3">
            <a:extLst>
              <a:ext uri="{FF2B5EF4-FFF2-40B4-BE49-F238E27FC236}">
                <a16:creationId xmlns:a16="http://schemas.microsoft.com/office/drawing/2014/main" id="{9CE87BA5-C8CB-3642-A005-2AA4F57E648D}"/>
              </a:ext>
            </a:extLst>
          </p:cNvPr>
          <p:cNvSpPr>
            <a:spLocks noGrp="1"/>
          </p:cNvSpPr>
          <p:nvPr>
            <p:ph type="title"/>
          </p:nvPr>
        </p:nvSpPr>
        <p:spPr/>
        <p:txBody>
          <a:bodyPr/>
          <a:lstStyle/>
          <a:p>
            <a:r>
              <a:rPr lang="de-DE" dirty="0"/>
              <a:t>Wie viele Finger?</a:t>
            </a:r>
          </a:p>
        </p:txBody>
      </p:sp>
      <p:sp>
        <p:nvSpPr>
          <p:cNvPr id="5" name="Inhaltsplatzhalter 4">
            <a:extLst>
              <a:ext uri="{FF2B5EF4-FFF2-40B4-BE49-F238E27FC236}">
                <a16:creationId xmlns:a16="http://schemas.microsoft.com/office/drawing/2014/main" id="{498C1D03-728A-284D-8E70-C76C5955F4DD}"/>
              </a:ext>
            </a:extLst>
          </p:cNvPr>
          <p:cNvSpPr>
            <a:spLocks noGrp="1"/>
          </p:cNvSpPr>
          <p:nvPr>
            <p:ph sz="half" idx="10"/>
          </p:nvPr>
        </p:nvSpPr>
        <p:spPr/>
        <p:txBody>
          <a:bodyPr/>
          <a:lstStyle/>
          <a:p>
            <a:r>
              <a:rPr lang="de-DE" dirty="0"/>
              <a:t>Ich zeige dir mit Fingern Zahlen von 0 bis 10. </a:t>
            </a:r>
            <a:br>
              <a:rPr lang="de-DE" dirty="0"/>
            </a:br>
            <a:r>
              <a:rPr lang="de-DE" dirty="0"/>
              <a:t>Du sollst mir sagen, wie viele Finger du siehst.</a:t>
            </a:r>
          </a:p>
        </p:txBody>
      </p:sp>
      <p:pic>
        <p:nvPicPr>
          <p:cNvPr id="8" name="Inhaltsplatzhalter 17" descr="Uhr">
            <a:extLst>
              <a:ext uri="{FF2B5EF4-FFF2-40B4-BE49-F238E27FC236}">
                <a16:creationId xmlns:a16="http://schemas.microsoft.com/office/drawing/2014/main" id="{464DA24A-1B95-B743-A05A-6C522CCB3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7" name="Grafik 6">
            <a:extLst>
              <a:ext uri="{FF2B5EF4-FFF2-40B4-BE49-F238E27FC236}">
                <a16:creationId xmlns:a16="http://schemas.microsoft.com/office/drawing/2014/main" id="{D7E313FE-58E0-9A42-91D0-76FC00367B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7680" y="2427804"/>
            <a:ext cx="2064684" cy="2746251"/>
          </a:xfrm>
          <a:prstGeom prst="rect">
            <a:avLst/>
          </a:prstGeom>
        </p:spPr>
      </p:pic>
      <p:pic>
        <p:nvPicPr>
          <p:cNvPr id="10" name="Grafik 9">
            <a:extLst>
              <a:ext uri="{FF2B5EF4-FFF2-40B4-BE49-F238E27FC236}">
                <a16:creationId xmlns:a16="http://schemas.microsoft.com/office/drawing/2014/main" id="{21A262CB-C08E-A149-8F6C-A165E48531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096195" y="2427804"/>
            <a:ext cx="1847223" cy="2746251"/>
          </a:xfrm>
          <a:prstGeom prst="rect">
            <a:avLst/>
          </a:prstGeom>
        </p:spPr>
      </p:pic>
      <p:sp>
        <p:nvSpPr>
          <p:cNvPr id="20" name="Abgerundetes Rechteck 19">
            <a:extLst>
              <a:ext uri="{FF2B5EF4-FFF2-40B4-BE49-F238E27FC236}">
                <a16:creationId xmlns:a16="http://schemas.microsoft.com/office/drawing/2014/main" id="{0B0768CE-2385-FF4F-8264-C2980E04E12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5EE28E7-F9CB-4245-9803-5112B7B7407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93F85DF3-3E7E-6B41-8359-7A653C380893}"/>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79CF78F2-67A2-1843-A50B-02C4108A6A7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086DD7E3-0DBB-4E4C-BDE0-76455FE7CBA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3C9A9A20-7C52-3641-A6EE-8D8A3A77709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A1834F1D-4BDA-8149-8C2A-753A3E17026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5F6E899E-B216-0745-8070-456C7177AA0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15</a:t>
            </a:r>
          </a:p>
        </p:txBody>
      </p:sp>
    </p:spTree>
    <p:extLst>
      <p:ext uri="{BB962C8B-B14F-4D97-AF65-F5344CB8AC3E}">
        <p14:creationId xmlns:p14="http://schemas.microsoft.com/office/powerpoint/2010/main" val="3872044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422BA0-5896-A34B-9848-DF163E83B0FF}"/>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Kinder Fingerbilder direkt erfassen oder zählen sie die Finger einzeln ab? </a:t>
            </a:r>
          </a:p>
          <a:p>
            <a:pPr marL="285750" indent="-285750">
              <a:buFont typeface="Arial" panose="020B0604020202020204" pitchFamily="34" charset="0"/>
              <a:buChar char="•"/>
            </a:pPr>
            <a:r>
              <a:rPr lang="de-DE" b="0" dirty="0"/>
              <a:t>Nutzen die Kinder die 5er-Struktur einer Hand, um Anzahlen größer als fünf zu erkennen?</a:t>
            </a:r>
          </a:p>
          <a:p>
            <a:pPr marL="285750" indent="-285750">
              <a:buFont typeface="Arial" panose="020B0604020202020204" pitchFamily="34" charset="0"/>
              <a:buChar char="•"/>
            </a:pPr>
            <a:r>
              <a:rPr lang="de-DE" b="0" dirty="0"/>
              <a:t>Können die Kinder die Zahlwörter bis 10 den Fingerbilder richtig zuordnen? </a:t>
            </a:r>
          </a:p>
        </p:txBody>
      </p:sp>
      <p:sp>
        <p:nvSpPr>
          <p:cNvPr id="3" name="Inhaltsplatzhalter 2">
            <a:extLst>
              <a:ext uri="{FF2B5EF4-FFF2-40B4-BE49-F238E27FC236}">
                <a16:creationId xmlns:a16="http://schemas.microsoft.com/office/drawing/2014/main" id="{A281099F-EB05-824E-B37E-20DE6614D491}"/>
              </a:ext>
            </a:extLst>
          </p:cNvPr>
          <p:cNvSpPr>
            <a:spLocks noGrp="1"/>
          </p:cNvSpPr>
          <p:nvPr>
            <p:ph sz="half" idx="1"/>
          </p:nvPr>
        </p:nvSpPr>
        <p:spPr>
          <a:xfrm>
            <a:off x="249555" y="2252037"/>
            <a:ext cx="4536000" cy="2849686"/>
          </a:xfrm>
        </p:spPr>
        <p:txBody>
          <a:bodyPr/>
          <a:lstStyle/>
          <a:p>
            <a:r>
              <a:rPr lang="de-DE" dirty="0"/>
              <a:t>Durchführung der Übung:</a:t>
            </a:r>
            <a:endParaRPr lang="de-DE" b="0" dirty="0"/>
          </a:p>
          <a:p>
            <a:pPr marL="285750" indent="-285750">
              <a:buFont typeface="Arial" panose="020B0604020202020204" pitchFamily="34" charset="0"/>
              <a:buChar char="•"/>
            </a:pPr>
            <a:r>
              <a:rPr lang="de-DE" b="0" dirty="0"/>
              <a:t>Die Lehrkraft zeigt den Kindern Fingerbilder mit einer bzw. mit beiden Händen. Wichtig ist, dass das Kind die Finger nicht auf dem Kopf sieht. </a:t>
            </a:r>
          </a:p>
          <a:p>
            <a:pPr marL="285750" indent="-285750">
              <a:buFont typeface="Arial" panose="020B0604020202020204" pitchFamily="34" charset="0"/>
              <a:buChar char="•"/>
            </a:pPr>
            <a:r>
              <a:rPr lang="de-DE" b="0" dirty="0"/>
              <a:t>Die Kinder sollen die Anzahl der Finger möglichst schnell, ohne Abzählen und auf einen Blick erkennen und das passende Zahlwort nennen.</a:t>
            </a:r>
          </a:p>
          <a:p>
            <a:pPr marL="285750" indent="-285750">
              <a:buFont typeface="Arial" panose="020B0604020202020204" pitchFamily="34" charset="0"/>
              <a:buChar char="•"/>
            </a:pPr>
            <a:r>
              <a:rPr lang="de-DE" b="0" dirty="0"/>
              <a:t>Der Transfer von der Handlung ins Mentale soll von der Lehrkraft sprachlich begleitet werden (bedeutungsbezogenes Sprechen).</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DA188EA1-3F61-114C-AECC-07BEB74ED5D1}"/>
              </a:ext>
            </a:extLst>
          </p:cNvPr>
          <p:cNvSpPr>
            <a:spLocks noGrp="1"/>
          </p:cNvSpPr>
          <p:nvPr>
            <p:ph type="title"/>
          </p:nvPr>
        </p:nvSpPr>
        <p:spPr>
          <a:xfrm>
            <a:off x="0" y="528563"/>
            <a:ext cx="9906000" cy="746473"/>
          </a:xfrm>
          <a:prstGeom prst="rect">
            <a:avLst/>
          </a:prstGeom>
        </p:spPr>
        <p:txBody>
          <a:bodyPr/>
          <a:lstStyle/>
          <a:p>
            <a:r>
              <a:rPr lang="de-DE" dirty="0"/>
              <a:t>Wie viele Finger?</a:t>
            </a:r>
          </a:p>
        </p:txBody>
      </p:sp>
      <p:sp>
        <p:nvSpPr>
          <p:cNvPr id="5" name="Inhaltsplatzhalter 4">
            <a:extLst>
              <a:ext uri="{FF2B5EF4-FFF2-40B4-BE49-F238E27FC236}">
                <a16:creationId xmlns:a16="http://schemas.microsoft.com/office/drawing/2014/main" id="{F3FE3388-8628-5A41-84A1-2E6A63F73934}"/>
              </a:ext>
            </a:extLst>
          </p:cNvPr>
          <p:cNvSpPr>
            <a:spLocks noGrp="1"/>
          </p:cNvSpPr>
          <p:nvPr>
            <p:ph sz="half" idx="10"/>
          </p:nvPr>
        </p:nvSpPr>
        <p:spPr>
          <a:xfrm>
            <a:off x="5120445" y="2256180"/>
            <a:ext cx="4536000" cy="2849687"/>
          </a:xfrm>
        </p:spPr>
        <p:txBody>
          <a:bodyPr/>
          <a:lstStyle/>
          <a:p>
            <a:r>
              <a:rPr lang="de-DE" dirty="0"/>
              <a:t>Variationen:</a:t>
            </a:r>
          </a:p>
          <a:p>
            <a:pPr marL="285750" indent="-285750">
              <a:buFont typeface="Arial" panose="020B0604020202020204" pitchFamily="34" charset="0"/>
              <a:buChar char="•"/>
            </a:pPr>
            <a:r>
              <a:rPr lang="de-DE" b="0" dirty="0"/>
              <a:t>Wenn das Kind immer alle Finger neu von vorne abzählt, zunächst kleinere Zahlen verwenden. Das Kind anregen, die Fingerzahlen ohne Ab-zählen zu benennen: „Kannst du auch schon ohne zu zählen erkennen, welche Zahl (3 Finger) das ist?“</a:t>
            </a:r>
          </a:p>
          <a:p>
            <a:pPr marL="285750" indent="-285750">
              <a:buFont typeface="Arial" panose="020B0604020202020204" pitchFamily="34" charset="0"/>
              <a:buChar char="•"/>
            </a:pPr>
            <a:r>
              <a:rPr lang="de-DE" b="0" dirty="0"/>
              <a:t>Weiterführende Aufgabe: Berücksichtigung der 5er-Struktur für die additive Zerlegung: „Ich brauche eine Hand, also fünf Finger und noch zwei Finger. Zusammen sind es 7 Finger.“</a:t>
            </a:r>
          </a:p>
          <a:p>
            <a:pPr marL="285750" indent="-285750">
              <a:buFont typeface="Arial" panose="020B0604020202020204" pitchFamily="34" charset="0"/>
              <a:buChar char="•"/>
            </a:pPr>
            <a:r>
              <a:rPr lang="de-DE" b="0" dirty="0"/>
              <a:t>App „Fingerzahlen“ von Christian </a:t>
            </a:r>
            <a:r>
              <a:rPr lang="de-DE" b="0" dirty="0" err="1"/>
              <a:t>Urff</a:t>
            </a:r>
            <a:endParaRPr lang="de-DE" b="0" dirty="0"/>
          </a:p>
        </p:txBody>
      </p:sp>
      <p:sp>
        <p:nvSpPr>
          <p:cNvPr id="6" name="Inhaltsplatzhalter 5">
            <a:extLst>
              <a:ext uri="{FF2B5EF4-FFF2-40B4-BE49-F238E27FC236}">
                <a16:creationId xmlns:a16="http://schemas.microsoft.com/office/drawing/2014/main" id="{EA3CFAFF-1A99-9040-9117-4ED00EF1A343}"/>
              </a:ext>
            </a:extLst>
          </p:cNvPr>
          <p:cNvSpPr>
            <a:spLocks noGrp="1"/>
          </p:cNvSpPr>
          <p:nvPr>
            <p:ph sz="half" idx="11"/>
          </p:nvPr>
        </p:nvSpPr>
        <p:spPr/>
        <p:txBody>
          <a:bodyPr/>
          <a:lstStyle/>
          <a:p>
            <a:r>
              <a:rPr lang="de-DE" dirty="0"/>
              <a:t>Ziel der Übung: </a:t>
            </a:r>
            <a:r>
              <a:rPr lang="de-DE" b="0" dirty="0"/>
              <a:t>Zur Entwicklung des Zahlverständnisses die Kinder Fingerbilder schnell erkennen und das entsprechende Zahlwort nennen. Dabei sollen sie mentale Vorstellungsbilder entwickeln.</a:t>
            </a:r>
            <a:endParaRPr lang="de-DE" dirty="0"/>
          </a:p>
        </p:txBody>
      </p:sp>
    </p:spTree>
    <p:extLst>
      <p:ext uri="{BB962C8B-B14F-4D97-AF65-F5344CB8AC3E}">
        <p14:creationId xmlns:p14="http://schemas.microsoft.com/office/powerpoint/2010/main" val="2050863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DF0A5F-DCC5-BF4C-802F-710C3ED77BAD}"/>
              </a:ext>
            </a:extLst>
          </p:cNvPr>
          <p:cNvSpPr>
            <a:spLocks noGrp="1"/>
          </p:cNvSpPr>
          <p:nvPr>
            <p:ph sz="half" idx="2"/>
          </p:nvPr>
        </p:nvSpPr>
        <p:spPr/>
        <p:txBody>
          <a:bodyPr/>
          <a:lstStyle/>
          <a:p>
            <a:r>
              <a:rPr lang="de-DE" dirty="0"/>
              <a:t>Material:</a:t>
            </a:r>
          </a:p>
          <a:p>
            <a:endParaRPr lang="de-DE" dirty="0"/>
          </a:p>
          <a:p>
            <a:endParaRPr lang="de-DE" dirty="0"/>
          </a:p>
        </p:txBody>
      </p:sp>
      <p:sp>
        <p:nvSpPr>
          <p:cNvPr id="4" name="Titel 3">
            <a:extLst>
              <a:ext uri="{FF2B5EF4-FFF2-40B4-BE49-F238E27FC236}">
                <a16:creationId xmlns:a16="http://schemas.microsoft.com/office/drawing/2014/main" id="{9CE87BA5-C8CB-3642-A005-2AA4F57E648D}"/>
              </a:ext>
            </a:extLst>
          </p:cNvPr>
          <p:cNvSpPr>
            <a:spLocks noGrp="1"/>
          </p:cNvSpPr>
          <p:nvPr>
            <p:ph type="title"/>
          </p:nvPr>
        </p:nvSpPr>
        <p:spPr/>
        <p:txBody>
          <a:bodyPr/>
          <a:lstStyle/>
          <a:p>
            <a:r>
              <a:rPr lang="de-DE" dirty="0"/>
              <a:t>Zeige mit den Fingern</a:t>
            </a:r>
          </a:p>
        </p:txBody>
      </p:sp>
      <p:sp>
        <p:nvSpPr>
          <p:cNvPr id="5" name="Inhaltsplatzhalter 4">
            <a:extLst>
              <a:ext uri="{FF2B5EF4-FFF2-40B4-BE49-F238E27FC236}">
                <a16:creationId xmlns:a16="http://schemas.microsoft.com/office/drawing/2014/main" id="{498C1D03-728A-284D-8E70-C76C5955F4DD}"/>
              </a:ext>
            </a:extLst>
          </p:cNvPr>
          <p:cNvSpPr>
            <a:spLocks noGrp="1"/>
          </p:cNvSpPr>
          <p:nvPr>
            <p:ph sz="half" idx="10"/>
          </p:nvPr>
        </p:nvSpPr>
        <p:spPr/>
        <p:txBody>
          <a:bodyPr/>
          <a:lstStyle/>
          <a:p>
            <a:r>
              <a:rPr lang="de-DE" dirty="0"/>
              <a:t>Ich sage eine Zahl/ schreibe eine Zahl an die Tafel. Du sollst mir die Zahl mit Fingern zeigen.</a:t>
            </a:r>
          </a:p>
        </p:txBody>
      </p:sp>
      <p:pic>
        <p:nvPicPr>
          <p:cNvPr id="8" name="Inhaltsplatzhalter 17" descr="Uhr">
            <a:extLst>
              <a:ext uri="{FF2B5EF4-FFF2-40B4-BE49-F238E27FC236}">
                <a16:creationId xmlns:a16="http://schemas.microsoft.com/office/drawing/2014/main" id="{464DA24A-1B95-B743-A05A-6C522CCB3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7" name="Grafik 6">
            <a:extLst>
              <a:ext uri="{FF2B5EF4-FFF2-40B4-BE49-F238E27FC236}">
                <a16:creationId xmlns:a16="http://schemas.microsoft.com/office/drawing/2014/main" id="{D7E313FE-58E0-9A42-91D0-76FC00367B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7680" y="2427804"/>
            <a:ext cx="2064684" cy="2746251"/>
          </a:xfrm>
          <a:prstGeom prst="rect">
            <a:avLst/>
          </a:prstGeom>
        </p:spPr>
      </p:pic>
      <p:pic>
        <p:nvPicPr>
          <p:cNvPr id="10" name="Grafik 9">
            <a:extLst>
              <a:ext uri="{FF2B5EF4-FFF2-40B4-BE49-F238E27FC236}">
                <a16:creationId xmlns:a16="http://schemas.microsoft.com/office/drawing/2014/main" id="{21A262CB-C08E-A149-8F6C-A165E48531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096195" y="2427804"/>
            <a:ext cx="1847223" cy="2746251"/>
          </a:xfrm>
          <a:prstGeom prst="rect">
            <a:avLst/>
          </a:prstGeom>
        </p:spPr>
      </p:pic>
      <p:sp>
        <p:nvSpPr>
          <p:cNvPr id="20" name="Abgerundetes Rechteck 19">
            <a:extLst>
              <a:ext uri="{FF2B5EF4-FFF2-40B4-BE49-F238E27FC236}">
                <a16:creationId xmlns:a16="http://schemas.microsoft.com/office/drawing/2014/main" id="{0B0768CE-2385-FF4F-8264-C2980E04E12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5EE28E7-F9CB-4245-9803-5112B7B7407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93F85DF3-3E7E-6B41-8359-7A653C380893}"/>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79CF78F2-67A2-1843-A50B-02C4108A6A7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086DD7E3-0DBB-4E4C-BDE0-76455FE7CBA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3C9A9A20-7C52-3641-A6EE-8D8A3A77709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A1834F1D-4BDA-8149-8C2A-753A3E17026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5F6E899E-B216-0745-8070-456C7177AA0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16</a:t>
            </a:r>
          </a:p>
        </p:txBody>
      </p:sp>
    </p:spTree>
    <p:extLst>
      <p:ext uri="{BB962C8B-B14F-4D97-AF65-F5344CB8AC3E}">
        <p14:creationId xmlns:p14="http://schemas.microsoft.com/office/powerpoint/2010/main" val="36534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422BA0-5896-A34B-9848-DF163E83B0FF}"/>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Kinder zu dem Zahlwort das passende Fingerbild zeigen?</a:t>
            </a:r>
          </a:p>
          <a:p>
            <a:pPr marL="285750" indent="-285750">
              <a:buFont typeface="Arial" panose="020B0604020202020204" pitchFamily="34" charset="0"/>
              <a:buChar char="•"/>
            </a:pPr>
            <a:r>
              <a:rPr lang="de-DE" b="0" dirty="0"/>
              <a:t>Nutzen die Kinder die 5er-Struktur einer Hand, um Anzahlen größer als fünf darzustellen?</a:t>
            </a:r>
          </a:p>
          <a:p>
            <a:r>
              <a:rPr lang="de-DE" b="0" dirty="0"/>
              <a:t> </a:t>
            </a:r>
          </a:p>
        </p:txBody>
      </p:sp>
      <p:sp>
        <p:nvSpPr>
          <p:cNvPr id="3" name="Inhaltsplatzhalter 2">
            <a:extLst>
              <a:ext uri="{FF2B5EF4-FFF2-40B4-BE49-F238E27FC236}">
                <a16:creationId xmlns:a16="http://schemas.microsoft.com/office/drawing/2014/main" id="{A281099F-EB05-824E-B37E-20DE6614D491}"/>
              </a:ext>
            </a:extLst>
          </p:cNvPr>
          <p:cNvSpPr>
            <a:spLocks noGrp="1"/>
          </p:cNvSpPr>
          <p:nvPr>
            <p:ph sz="half" idx="1"/>
          </p:nvPr>
        </p:nvSpPr>
        <p:spPr>
          <a:xfrm>
            <a:off x="249555" y="2252037"/>
            <a:ext cx="4536000" cy="2849686"/>
          </a:xfrm>
        </p:spPr>
        <p:txBody>
          <a:bodyPr/>
          <a:lstStyle/>
          <a:p>
            <a:r>
              <a:rPr lang="de-DE" dirty="0"/>
              <a:t>Durchführung der Übung:</a:t>
            </a:r>
            <a:endParaRPr lang="de-DE" b="0" dirty="0"/>
          </a:p>
          <a:p>
            <a:pPr marL="285750" indent="-285750">
              <a:buFont typeface="Arial" panose="020B0604020202020204" pitchFamily="34" charset="0"/>
              <a:buChar char="•"/>
            </a:pPr>
            <a:r>
              <a:rPr lang="de-DE" b="0" dirty="0"/>
              <a:t>Die Übung kann mit einem/mehreren Kind(</a:t>
            </a:r>
            <a:r>
              <a:rPr lang="de-DE" b="0" dirty="0" err="1"/>
              <a:t>ern</a:t>
            </a:r>
            <a:r>
              <a:rPr lang="de-DE" b="0" dirty="0"/>
              <a:t>) oder der ganzen Klasse durchgeführt werden.</a:t>
            </a:r>
          </a:p>
          <a:p>
            <a:pPr marL="285750" indent="-285750">
              <a:buFont typeface="Arial" panose="020B0604020202020204" pitchFamily="34" charset="0"/>
              <a:buChar char="•"/>
            </a:pPr>
            <a:r>
              <a:rPr lang="de-DE" b="0" dirty="0"/>
              <a:t>Die Lehrkraft/ein Kind nennt eine Zahl oder schreibt die Zahl an die Tafel. </a:t>
            </a:r>
          </a:p>
          <a:p>
            <a:pPr marL="285750" indent="-285750">
              <a:buFont typeface="Arial" panose="020B0604020202020204" pitchFamily="34" charset="0"/>
              <a:buChar char="•"/>
            </a:pPr>
            <a:r>
              <a:rPr lang="de-DE" b="0" dirty="0"/>
              <a:t>Die Kinder sollen die Zahl möglichst schnell erkennen und direkt mit den Fingern zeigen, ohne diese vorher abzuzählen. </a:t>
            </a:r>
          </a:p>
          <a:p>
            <a:pPr marL="285750" indent="-285750">
              <a:buFont typeface="Arial" panose="020B0604020202020204" pitchFamily="34" charset="0"/>
              <a:buChar char="•"/>
            </a:pPr>
            <a:r>
              <a:rPr lang="de-DE" b="0" dirty="0"/>
              <a:t>Der Transfer von der Handlung ins Mentale soll von der Lehrkraft und den Kindern sprachlich begleitet werden (bedeutungsbezogenes Sprechen).</a:t>
            </a:r>
          </a:p>
        </p:txBody>
      </p:sp>
      <p:sp>
        <p:nvSpPr>
          <p:cNvPr id="4" name="Titel 3">
            <a:extLst>
              <a:ext uri="{FF2B5EF4-FFF2-40B4-BE49-F238E27FC236}">
                <a16:creationId xmlns:a16="http://schemas.microsoft.com/office/drawing/2014/main" id="{DA188EA1-3F61-114C-AECC-07BEB74ED5D1}"/>
              </a:ext>
            </a:extLst>
          </p:cNvPr>
          <p:cNvSpPr>
            <a:spLocks noGrp="1"/>
          </p:cNvSpPr>
          <p:nvPr>
            <p:ph type="title"/>
          </p:nvPr>
        </p:nvSpPr>
        <p:spPr>
          <a:xfrm>
            <a:off x="0" y="528563"/>
            <a:ext cx="9906000" cy="746473"/>
          </a:xfrm>
          <a:prstGeom prst="rect">
            <a:avLst/>
          </a:prstGeom>
        </p:spPr>
        <p:txBody>
          <a:bodyPr/>
          <a:lstStyle/>
          <a:p>
            <a:r>
              <a:rPr lang="de-DE" dirty="0"/>
              <a:t>Zeige mit den Fingern</a:t>
            </a:r>
          </a:p>
        </p:txBody>
      </p:sp>
      <p:sp>
        <p:nvSpPr>
          <p:cNvPr id="5" name="Inhaltsplatzhalter 4">
            <a:extLst>
              <a:ext uri="{FF2B5EF4-FFF2-40B4-BE49-F238E27FC236}">
                <a16:creationId xmlns:a16="http://schemas.microsoft.com/office/drawing/2014/main" id="{F3FE3388-8628-5A41-84A1-2E6A63F73934}"/>
              </a:ext>
            </a:extLst>
          </p:cNvPr>
          <p:cNvSpPr>
            <a:spLocks noGrp="1"/>
          </p:cNvSpPr>
          <p:nvPr>
            <p:ph sz="half" idx="10"/>
          </p:nvPr>
        </p:nvSpPr>
        <p:spPr>
          <a:xfrm>
            <a:off x="5120445" y="2256180"/>
            <a:ext cx="4536000" cy="2849687"/>
          </a:xfrm>
        </p:spPr>
        <p:txBody>
          <a:bodyPr/>
          <a:lstStyle/>
          <a:p>
            <a:r>
              <a:rPr lang="de-DE" dirty="0"/>
              <a:t>Variationen:</a:t>
            </a:r>
          </a:p>
          <a:p>
            <a:pPr marL="285750" indent="-285750">
              <a:buFont typeface="Arial" panose="020B0604020202020204" pitchFamily="34" charset="0"/>
              <a:buChar char="•"/>
            </a:pPr>
            <a:r>
              <a:rPr lang="de-DE" b="0" dirty="0"/>
              <a:t>Bei Durchführung mit der ganzen Klasse: „Wer zeigt die Zahl anders?“</a:t>
            </a:r>
            <a:br>
              <a:rPr lang="de-DE" b="0" dirty="0"/>
            </a:br>
            <a:r>
              <a:rPr lang="de-DE" b="0" dirty="0"/>
              <a:t>(Verbindung zu Fingerbilder - Zahlzerlegung) </a:t>
            </a:r>
          </a:p>
          <a:p>
            <a:pPr marL="285750" indent="-285750">
              <a:buFont typeface="Arial" panose="020B0604020202020204" pitchFamily="34" charset="0"/>
              <a:buChar char="•"/>
            </a:pPr>
            <a:r>
              <a:rPr lang="de-DE" b="0" dirty="0"/>
              <a:t>Die Zahlen werden mit Plättchen an einem Zwanzigerfeld dargestellt oder an einem Zahlenstrahl eingezeichnet. So werden unterschiedliche Darstellungen angesprochen. Dabei die Darstellungen sukzessiv einführen.</a:t>
            </a:r>
          </a:p>
          <a:p>
            <a:pPr marL="285750" indent="-285750">
              <a:buFont typeface="Arial" panose="020B0604020202020204" pitchFamily="34" charset="0"/>
              <a:buChar char="•"/>
            </a:pPr>
            <a:r>
              <a:rPr lang="de-DE" b="0" dirty="0"/>
              <a:t>App „Fingerzahlen“ von Christian </a:t>
            </a:r>
            <a:r>
              <a:rPr lang="de-DE" b="0" dirty="0" err="1"/>
              <a:t>Urff</a:t>
            </a:r>
            <a:endParaRPr lang="de-DE" b="0" dirty="0"/>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EA3CFAFF-1A99-9040-9117-4ED00EF1A343}"/>
              </a:ext>
            </a:extLst>
          </p:cNvPr>
          <p:cNvSpPr>
            <a:spLocks noGrp="1"/>
          </p:cNvSpPr>
          <p:nvPr>
            <p:ph sz="half" idx="11"/>
          </p:nvPr>
        </p:nvSpPr>
        <p:spPr/>
        <p:txBody>
          <a:bodyPr/>
          <a:lstStyle/>
          <a:p>
            <a:r>
              <a:rPr lang="de-DE" dirty="0"/>
              <a:t>Ziel der Übung: </a:t>
            </a:r>
            <a:r>
              <a:rPr lang="de-DE" b="0" dirty="0"/>
              <a:t>Zur Entwicklung des Zahlverständnisses zu einem Zahlwort sollen die Kinder schnell das passende Fingerbild zeigen. Dabei sollen sie mentale Vorstellungsbilder entwickeln.</a:t>
            </a:r>
            <a:endParaRPr lang="de-DE" dirty="0"/>
          </a:p>
        </p:txBody>
      </p:sp>
    </p:spTree>
    <p:extLst>
      <p:ext uri="{BB962C8B-B14F-4D97-AF65-F5344CB8AC3E}">
        <p14:creationId xmlns:p14="http://schemas.microsoft.com/office/powerpoint/2010/main" val="2244429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DF0A5F-DCC5-BF4C-802F-710C3ED77BAD}"/>
              </a:ext>
            </a:extLst>
          </p:cNvPr>
          <p:cNvSpPr>
            <a:spLocks noGrp="1"/>
          </p:cNvSpPr>
          <p:nvPr>
            <p:ph sz="half" idx="2"/>
          </p:nvPr>
        </p:nvSpPr>
        <p:spPr/>
        <p:txBody>
          <a:bodyPr/>
          <a:lstStyle/>
          <a:p>
            <a:r>
              <a:rPr lang="de-DE" dirty="0"/>
              <a:t>Material:</a:t>
            </a:r>
          </a:p>
          <a:p>
            <a:endParaRPr lang="de-DE" dirty="0"/>
          </a:p>
          <a:p>
            <a:endParaRPr lang="de-DE" dirty="0"/>
          </a:p>
        </p:txBody>
      </p:sp>
      <p:sp>
        <p:nvSpPr>
          <p:cNvPr id="4" name="Titel 3">
            <a:extLst>
              <a:ext uri="{FF2B5EF4-FFF2-40B4-BE49-F238E27FC236}">
                <a16:creationId xmlns:a16="http://schemas.microsoft.com/office/drawing/2014/main" id="{9CE87BA5-C8CB-3642-A005-2AA4F57E648D}"/>
              </a:ext>
            </a:extLst>
          </p:cNvPr>
          <p:cNvSpPr>
            <a:spLocks noGrp="1"/>
          </p:cNvSpPr>
          <p:nvPr>
            <p:ph type="title"/>
          </p:nvPr>
        </p:nvSpPr>
        <p:spPr/>
        <p:txBody>
          <a:bodyPr/>
          <a:lstStyle/>
          <a:p>
            <a:r>
              <a:rPr lang="de-DE" dirty="0"/>
              <a:t>Fingerbilder verändern</a:t>
            </a:r>
          </a:p>
        </p:txBody>
      </p:sp>
      <p:sp>
        <p:nvSpPr>
          <p:cNvPr id="5" name="Inhaltsplatzhalter 4">
            <a:extLst>
              <a:ext uri="{FF2B5EF4-FFF2-40B4-BE49-F238E27FC236}">
                <a16:creationId xmlns:a16="http://schemas.microsoft.com/office/drawing/2014/main" id="{498C1D03-728A-284D-8E70-C76C5955F4DD}"/>
              </a:ext>
            </a:extLst>
          </p:cNvPr>
          <p:cNvSpPr>
            <a:spLocks noGrp="1"/>
          </p:cNvSpPr>
          <p:nvPr>
            <p:ph sz="half" idx="10"/>
          </p:nvPr>
        </p:nvSpPr>
        <p:spPr/>
        <p:txBody>
          <a:bodyPr/>
          <a:lstStyle/>
          <a:p>
            <a:r>
              <a:rPr lang="de-DE" dirty="0"/>
              <a:t>Ich zeige dir eine Zahl. Wie heißt die Zahl, wenn ich einen Finger hinzunehme/wegnehme? </a:t>
            </a:r>
          </a:p>
        </p:txBody>
      </p:sp>
      <p:pic>
        <p:nvPicPr>
          <p:cNvPr id="8" name="Inhaltsplatzhalter 17" descr="Uhr">
            <a:extLst>
              <a:ext uri="{FF2B5EF4-FFF2-40B4-BE49-F238E27FC236}">
                <a16:creationId xmlns:a16="http://schemas.microsoft.com/office/drawing/2014/main" id="{464DA24A-1B95-B743-A05A-6C522CCB3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7" name="Grafik 6">
            <a:extLst>
              <a:ext uri="{FF2B5EF4-FFF2-40B4-BE49-F238E27FC236}">
                <a16:creationId xmlns:a16="http://schemas.microsoft.com/office/drawing/2014/main" id="{D7E313FE-58E0-9A42-91D0-76FC00367B4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7680" y="2427804"/>
            <a:ext cx="2064684" cy="2746251"/>
          </a:xfrm>
          <a:prstGeom prst="rect">
            <a:avLst/>
          </a:prstGeom>
        </p:spPr>
      </p:pic>
      <p:pic>
        <p:nvPicPr>
          <p:cNvPr id="10" name="Grafik 9">
            <a:extLst>
              <a:ext uri="{FF2B5EF4-FFF2-40B4-BE49-F238E27FC236}">
                <a16:creationId xmlns:a16="http://schemas.microsoft.com/office/drawing/2014/main" id="{21A262CB-C08E-A149-8F6C-A165E48531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096195" y="2427804"/>
            <a:ext cx="1847223" cy="2746251"/>
          </a:xfrm>
          <a:prstGeom prst="rect">
            <a:avLst/>
          </a:prstGeom>
        </p:spPr>
      </p:pic>
      <p:sp>
        <p:nvSpPr>
          <p:cNvPr id="20" name="Abgerundetes Rechteck 19">
            <a:extLst>
              <a:ext uri="{FF2B5EF4-FFF2-40B4-BE49-F238E27FC236}">
                <a16:creationId xmlns:a16="http://schemas.microsoft.com/office/drawing/2014/main" id="{0B0768CE-2385-FF4F-8264-C2980E04E12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5EE28E7-F9CB-4245-9803-5112B7B7407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93F85DF3-3E7E-6B41-8359-7A653C380893}"/>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79CF78F2-67A2-1843-A50B-02C4108A6A7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086DD7E3-0DBB-4E4C-BDE0-76455FE7CBA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3C9A9A20-7C52-3641-A6EE-8D8A3A77709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A1834F1D-4BDA-8149-8C2A-753A3E17026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p:txBody>
      </p:sp>
      <p:sp>
        <p:nvSpPr>
          <p:cNvPr id="16" name="Textfeld 15">
            <a:extLst>
              <a:ext uri="{FF2B5EF4-FFF2-40B4-BE49-F238E27FC236}">
                <a16:creationId xmlns:a16="http://schemas.microsoft.com/office/drawing/2014/main" id="{5F6E899E-B216-0745-8070-456C7177AA0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17</a:t>
            </a:r>
          </a:p>
        </p:txBody>
      </p:sp>
    </p:spTree>
    <p:extLst>
      <p:ext uri="{BB962C8B-B14F-4D97-AF65-F5344CB8AC3E}">
        <p14:creationId xmlns:p14="http://schemas.microsoft.com/office/powerpoint/2010/main" val="1676597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422BA0-5896-A34B-9848-DF163E83B0FF}"/>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Kinder Fingerbilder direkt erfassen oder zählen sie die Finger einzeln ab?</a:t>
            </a:r>
          </a:p>
          <a:p>
            <a:pPr marL="285750" indent="-285750">
              <a:buFont typeface="Arial" panose="020B0604020202020204" pitchFamily="34" charset="0"/>
              <a:buChar char="•"/>
            </a:pPr>
            <a:r>
              <a:rPr lang="de-DE" b="0" dirty="0"/>
              <a:t>Können die Kinder die zu nennende Zahl richtig zuordnen? </a:t>
            </a:r>
          </a:p>
          <a:p>
            <a:endParaRPr lang="de-DE" b="0" dirty="0"/>
          </a:p>
        </p:txBody>
      </p:sp>
      <p:sp>
        <p:nvSpPr>
          <p:cNvPr id="3" name="Inhaltsplatzhalter 2">
            <a:extLst>
              <a:ext uri="{FF2B5EF4-FFF2-40B4-BE49-F238E27FC236}">
                <a16:creationId xmlns:a16="http://schemas.microsoft.com/office/drawing/2014/main" id="{A281099F-EB05-824E-B37E-20DE6614D491}"/>
              </a:ext>
            </a:extLst>
          </p:cNvPr>
          <p:cNvSpPr>
            <a:spLocks noGrp="1"/>
          </p:cNvSpPr>
          <p:nvPr>
            <p:ph sz="half" idx="1"/>
          </p:nvPr>
        </p:nvSpPr>
        <p:spPr>
          <a:xfrm>
            <a:off x="249555" y="2252037"/>
            <a:ext cx="4536000" cy="2849686"/>
          </a:xfrm>
        </p:spPr>
        <p:txBody>
          <a:bodyPr/>
          <a:lstStyle/>
          <a:p>
            <a:r>
              <a:rPr lang="de-DE" dirty="0"/>
              <a:t>Durchführung der Übung:</a:t>
            </a:r>
            <a:endParaRPr lang="de-DE" b="0" dirty="0"/>
          </a:p>
          <a:p>
            <a:pPr marL="285750" indent="-285750">
              <a:buFont typeface="Arial" panose="020B0604020202020204" pitchFamily="34" charset="0"/>
              <a:buChar char="•"/>
            </a:pPr>
            <a:r>
              <a:rPr lang="de-DE" b="0" dirty="0"/>
              <a:t>Die Übung kann mit einem Kind, mehreren Kindern oder der ganzen Klasse durchgeführt werden.</a:t>
            </a:r>
          </a:p>
          <a:p>
            <a:pPr marL="285750" indent="-285750">
              <a:buFont typeface="Arial" panose="020B0604020202020204" pitchFamily="34" charset="0"/>
              <a:buChar char="•"/>
            </a:pPr>
            <a:r>
              <a:rPr lang="de-DE" b="0" dirty="0"/>
              <a:t>Die Lehrkraft/ein Kind zeigt mit einer bzw. mit beiden Händen eine Zahl. </a:t>
            </a:r>
          </a:p>
          <a:p>
            <a:pPr marL="285750" indent="-285750">
              <a:buFont typeface="Arial" panose="020B0604020202020204" pitchFamily="34" charset="0"/>
              <a:buChar char="•"/>
            </a:pPr>
            <a:r>
              <a:rPr lang="de-DE" b="0" dirty="0"/>
              <a:t>Die Kinder sollen die gesuchte Zahl nennen und als Fingerbild zeigen.  </a:t>
            </a:r>
          </a:p>
          <a:p>
            <a:pPr marL="285750" indent="-285750">
              <a:buFont typeface="Arial" panose="020B0604020202020204" pitchFamily="34" charset="0"/>
              <a:buChar char="•"/>
            </a:pPr>
            <a:r>
              <a:rPr lang="de-DE" b="0" dirty="0"/>
              <a:t>Der Transfer von der Handlung ins Mentale soll von der Lehrkraft und den Kindern sprachlich begleitet werden (bedeutungsbezogenes Sprechen).</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DA188EA1-3F61-114C-AECC-07BEB74ED5D1}"/>
              </a:ext>
            </a:extLst>
          </p:cNvPr>
          <p:cNvSpPr>
            <a:spLocks noGrp="1"/>
          </p:cNvSpPr>
          <p:nvPr>
            <p:ph type="title"/>
          </p:nvPr>
        </p:nvSpPr>
        <p:spPr>
          <a:xfrm>
            <a:off x="0" y="528563"/>
            <a:ext cx="9906000" cy="746473"/>
          </a:xfrm>
          <a:prstGeom prst="rect">
            <a:avLst/>
          </a:prstGeom>
        </p:spPr>
        <p:txBody>
          <a:bodyPr/>
          <a:lstStyle/>
          <a:p>
            <a:r>
              <a:rPr lang="de-DE" dirty="0"/>
              <a:t>Fingerbilder verändern</a:t>
            </a:r>
          </a:p>
        </p:txBody>
      </p:sp>
      <p:sp>
        <p:nvSpPr>
          <p:cNvPr id="5" name="Inhaltsplatzhalter 4">
            <a:extLst>
              <a:ext uri="{FF2B5EF4-FFF2-40B4-BE49-F238E27FC236}">
                <a16:creationId xmlns:a16="http://schemas.microsoft.com/office/drawing/2014/main" id="{F3FE3388-8628-5A41-84A1-2E6A63F73934}"/>
              </a:ext>
            </a:extLst>
          </p:cNvPr>
          <p:cNvSpPr>
            <a:spLocks noGrp="1"/>
          </p:cNvSpPr>
          <p:nvPr>
            <p:ph sz="half" idx="10"/>
          </p:nvPr>
        </p:nvSpPr>
        <p:spPr>
          <a:xfrm>
            <a:off x="5120445" y="2256180"/>
            <a:ext cx="4536000" cy="2849687"/>
          </a:xfrm>
        </p:spPr>
        <p:txBody>
          <a:bodyPr/>
          <a:lstStyle/>
          <a:p>
            <a:r>
              <a:rPr lang="de-DE" dirty="0"/>
              <a:t>Variationen:</a:t>
            </a:r>
          </a:p>
          <a:p>
            <a:pPr marL="285750" indent="-285750">
              <a:buFont typeface="Arial" panose="020B0604020202020204" pitchFamily="34" charset="0"/>
              <a:buChar char="•"/>
            </a:pPr>
            <a:r>
              <a:rPr lang="de-DE" b="0" dirty="0"/>
              <a:t>Die Zahl wird nicht als Fingerbild gezeigt sondern an die Tafel geschrieben. Die Kinder sollen dann die zu nennende Zahl als Fingerbild zeigen.</a:t>
            </a:r>
          </a:p>
          <a:p>
            <a:pPr marL="285750" indent="-285750">
              <a:buFont typeface="Arial" panose="020B0604020202020204" pitchFamily="34" charset="0"/>
              <a:buChar char="•"/>
            </a:pPr>
            <a:r>
              <a:rPr lang="de-DE" b="0" dirty="0"/>
              <a:t>Die Zahl wird abwechselnd gezeigt und an die Tafel geschrieben. </a:t>
            </a:r>
          </a:p>
          <a:p>
            <a:endParaRPr lang="de-DE" b="0" dirty="0"/>
          </a:p>
        </p:txBody>
      </p:sp>
      <p:sp>
        <p:nvSpPr>
          <p:cNvPr id="6" name="Inhaltsplatzhalter 5">
            <a:extLst>
              <a:ext uri="{FF2B5EF4-FFF2-40B4-BE49-F238E27FC236}">
                <a16:creationId xmlns:a16="http://schemas.microsoft.com/office/drawing/2014/main" id="{EA3CFAFF-1A99-9040-9117-4ED00EF1A343}"/>
              </a:ext>
            </a:extLst>
          </p:cNvPr>
          <p:cNvSpPr>
            <a:spLocks noGrp="1"/>
          </p:cNvSpPr>
          <p:nvPr>
            <p:ph sz="half" idx="11"/>
          </p:nvPr>
        </p:nvSpPr>
        <p:spPr/>
        <p:txBody>
          <a:bodyPr/>
          <a:lstStyle/>
          <a:p>
            <a:r>
              <a:rPr lang="de-DE" dirty="0"/>
              <a:t>Ziel der Übung: </a:t>
            </a:r>
            <a:r>
              <a:rPr lang="de-DE" b="0" dirty="0"/>
              <a:t>Die Kinder üben und vertiefen den kardinalen Zahlaspekt. </a:t>
            </a:r>
            <a:endParaRPr lang="de-DE" dirty="0"/>
          </a:p>
        </p:txBody>
      </p:sp>
    </p:spTree>
    <p:extLst>
      <p:ext uri="{BB962C8B-B14F-4D97-AF65-F5344CB8AC3E}">
        <p14:creationId xmlns:p14="http://schemas.microsoft.com/office/powerpoint/2010/main" val="3280205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DF0A5F-DCC5-BF4C-802F-710C3ED77BAD}"/>
              </a:ext>
            </a:extLst>
          </p:cNvPr>
          <p:cNvSpPr>
            <a:spLocks noGrp="1"/>
          </p:cNvSpPr>
          <p:nvPr>
            <p:ph sz="half" idx="2"/>
          </p:nvPr>
        </p:nvSpPr>
        <p:spPr/>
        <p:txBody>
          <a:bodyPr/>
          <a:lstStyle/>
          <a:p>
            <a:r>
              <a:rPr lang="de-DE" dirty="0"/>
              <a:t>Material:</a:t>
            </a:r>
          </a:p>
          <a:p>
            <a:endParaRPr lang="de-DE" dirty="0"/>
          </a:p>
          <a:p>
            <a:endParaRPr lang="de-DE" dirty="0"/>
          </a:p>
        </p:txBody>
      </p:sp>
      <p:sp>
        <p:nvSpPr>
          <p:cNvPr id="4" name="Titel 3">
            <a:extLst>
              <a:ext uri="{FF2B5EF4-FFF2-40B4-BE49-F238E27FC236}">
                <a16:creationId xmlns:a16="http://schemas.microsoft.com/office/drawing/2014/main" id="{9CE87BA5-C8CB-3642-A005-2AA4F57E648D}"/>
              </a:ext>
            </a:extLst>
          </p:cNvPr>
          <p:cNvSpPr>
            <a:spLocks noGrp="1"/>
          </p:cNvSpPr>
          <p:nvPr>
            <p:ph type="title"/>
          </p:nvPr>
        </p:nvSpPr>
        <p:spPr/>
        <p:txBody>
          <a:bodyPr/>
          <a:lstStyle/>
          <a:p>
            <a:r>
              <a:rPr lang="de-DE" dirty="0"/>
              <a:t>Fingerbilder - Zahlzerlegung</a:t>
            </a:r>
          </a:p>
        </p:txBody>
      </p:sp>
      <p:sp>
        <p:nvSpPr>
          <p:cNvPr id="5" name="Inhaltsplatzhalter 4">
            <a:extLst>
              <a:ext uri="{FF2B5EF4-FFF2-40B4-BE49-F238E27FC236}">
                <a16:creationId xmlns:a16="http://schemas.microsoft.com/office/drawing/2014/main" id="{498C1D03-728A-284D-8E70-C76C5955F4DD}"/>
              </a:ext>
            </a:extLst>
          </p:cNvPr>
          <p:cNvSpPr>
            <a:spLocks noGrp="1"/>
          </p:cNvSpPr>
          <p:nvPr>
            <p:ph sz="half" idx="10"/>
          </p:nvPr>
        </p:nvSpPr>
        <p:spPr/>
        <p:txBody>
          <a:bodyPr/>
          <a:lstStyle/>
          <a:p>
            <a:r>
              <a:rPr lang="de-DE" dirty="0"/>
              <a:t>Ich zeige mit Fingern eine Zahl. Wer kann mir die Zahl anders zeigen?</a:t>
            </a:r>
          </a:p>
        </p:txBody>
      </p:sp>
      <p:pic>
        <p:nvPicPr>
          <p:cNvPr id="8" name="Inhaltsplatzhalter 17" descr="Uhr">
            <a:extLst>
              <a:ext uri="{FF2B5EF4-FFF2-40B4-BE49-F238E27FC236}">
                <a16:creationId xmlns:a16="http://schemas.microsoft.com/office/drawing/2014/main" id="{464DA24A-1B95-B743-A05A-6C522CCB3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20" name="Abgerundetes Rechteck 19">
            <a:extLst>
              <a:ext uri="{FF2B5EF4-FFF2-40B4-BE49-F238E27FC236}">
                <a16:creationId xmlns:a16="http://schemas.microsoft.com/office/drawing/2014/main" id="{0B0768CE-2385-FF4F-8264-C2980E04E12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5EE28E7-F9CB-4245-9803-5112B7B7407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93F85DF3-3E7E-6B41-8359-7A653C380893}"/>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79CF78F2-67A2-1843-A50B-02C4108A6A7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086DD7E3-0DBB-4E4C-BDE0-76455FE7CBA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3C9A9A20-7C52-3641-A6EE-8D8A3A77709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A1834F1D-4BDA-8149-8C2A-753A3E17026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5F6E899E-B216-0745-8070-456C7177AA0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18</a:t>
            </a:r>
          </a:p>
        </p:txBody>
      </p:sp>
      <p:pic>
        <p:nvPicPr>
          <p:cNvPr id="7" name="Grafik 6">
            <a:extLst>
              <a:ext uri="{FF2B5EF4-FFF2-40B4-BE49-F238E27FC236}">
                <a16:creationId xmlns:a16="http://schemas.microsoft.com/office/drawing/2014/main" id="{746B9406-C65F-8143-958B-F43A5E566C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90468" y="1719470"/>
            <a:ext cx="1140186" cy="1516327"/>
          </a:xfrm>
          <a:prstGeom prst="rect">
            <a:avLst/>
          </a:prstGeom>
        </p:spPr>
      </p:pic>
      <p:pic>
        <p:nvPicPr>
          <p:cNvPr id="9" name="Grafik 8">
            <a:extLst>
              <a:ext uri="{FF2B5EF4-FFF2-40B4-BE49-F238E27FC236}">
                <a16:creationId xmlns:a16="http://schemas.microsoft.com/office/drawing/2014/main" id="{1CF47DFD-A73E-1B42-B29A-12712B97829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30654" y="1948012"/>
            <a:ext cx="1018274" cy="1303242"/>
          </a:xfrm>
          <a:prstGeom prst="rect">
            <a:avLst/>
          </a:prstGeom>
        </p:spPr>
      </p:pic>
      <p:pic>
        <p:nvPicPr>
          <p:cNvPr id="10" name="Grafik 9">
            <a:extLst>
              <a:ext uri="{FF2B5EF4-FFF2-40B4-BE49-F238E27FC236}">
                <a16:creationId xmlns:a16="http://schemas.microsoft.com/office/drawing/2014/main" id="{3206FE32-11C9-1646-91ED-85039365A89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67128" y="3271394"/>
            <a:ext cx="1076125" cy="1599142"/>
          </a:xfrm>
          <a:prstGeom prst="rect">
            <a:avLst/>
          </a:prstGeom>
        </p:spPr>
      </p:pic>
      <p:pic>
        <p:nvPicPr>
          <p:cNvPr id="12" name="Grafik 11">
            <a:extLst>
              <a:ext uri="{FF2B5EF4-FFF2-40B4-BE49-F238E27FC236}">
                <a16:creationId xmlns:a16="http://schemas.microsoft.com/office/drawing/2014/main" id="{49DE5020-7C99-6C46-ACF7-829B3D180B4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51226" y="3235797"/>
            <a:ext cx="918968" cy="1594053"/>
          </a:xfrm>
          <a:prstGeom prst="rect">
            <a:avLst/>
          </a:prstGeom>
        </p:spPr>
      </p:pic>
      <p:pic>
        <p:nvPicPr>
          <p:cNvPr id="13" name="Grafik 12">
            <a:extLst>
              <a:ext uri="{FF2B5EF4-FFF2-40B4-BE49-F238E27FC236}">
                <a16:creationId xmlns:a16="http://schemas.microsoft.com/office/drawing/2014/main" id="{22678AAE-E635-FD41-AD1F-9283466BD90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78435" y="4584609"/>
            <a:ext cx="976123" cy="1530050"/>
          </a:xfrm>
          <a:prstGeom prst="rect">
            <a:avLst/>
          </a:prstGeom>
        </p:spPr>
      </p:pic>
      <p:pic>
        <p:nvPicPr>
          <p:cNvPr id="14" name="Grafik 13">
            <a:extLst>
              <a:ext uri="{FF2B5EF4-FFF2-40B4-BE49-F238E27FC236}">
                <a16:creationId xmlns:a16="http://schemas.microsoft.com/office/drawing/2014/main" id="{17A1E4AE-A223-2D4A-AE8D-65C621A8E97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49493" y="4584609"/>
            <a:ext cx="976313" cy="1530051"/>
          </a:xfrm>
          <a:prstGeom prst="rect">
            <a:avLst/>
          </a:prstGeom>
        </p:spPr>
      </p:pic>
    </p:spTree>
    <p:extLst>
      <p:ext uri="{BB962C8B-B14F-4D97-AF65-F5344CB8AC3E}">
        <p14:creationId xmlns:p14="http://schemas.microsoft.com/office/powerpoint/2010/main" val="608684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422BA0-5896-A34B-9848-DF163E83B0FF}"/>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Kinder Fingerbilder direkt erfassen oder zählen sie die Finger einzeln ab? </a:t>
            </a:r>
          </a:p>
          <a:p>
            <a:pPr marL="285750" indent="-285750">
              <a:buFont typeface="Arial" panose="020B0604020202020204" pitchFamily="34" charset="0"/>
              <a:buChar char="•"/>
            </a:pPr>
            <a:r>
              <a:rPr lang="de-DE" b="0" dirty="0"/>
              <a:t>Können die Kinder die Zahlwörter bis 10 den Fingerbildern richtig zuordnen? </a:t>
            </a:r>
          </a:p>
          <a:p>
            <a:pPr marL="285750" indent="-285750">
              <a:buFont typeface="Arial" panose="020B0604020202020204" pitchFamily="34" charset="0"/>
              <a:buChar char="•"/>
            </a:pPr>
            <a:r>
              <a:rPr lang="de-DE" b="0" dirty="0"/>
              <a:t>Finden die Kinder alle Möglichkeiten, wie eine Zahl dargestellt werden kann? </a:t>
            </a:r>
          </a:p>
          <a:p>
            <a:pPr marL="285750" indent="-285750">
              <a:buFont typeface="Arial" panose="020B0604020202020204" pitchFamily="34" charset="0"/>
              <a:buChar char="•"/>
            </a:pPr>
            <a:r>
              <a:rPr lang="de-DE" b="0" dirty="0"/>
              <a:t>Können die Kinder die Fingerbilder direkt ohne Abzählen der Finger zeigen? </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A281099F-EB05-824E-B37E-20DE6614D491}"/>
              </a:ext>
            </a:extLst>
          </p:cNvPr>
          <p:cNvSpPr>
            <a:spLocks noGrp="1"/>
          </p:cNvSpPr>
          <p:nvPr>
            <p:ph sz="half" idx="1"/>
          </p:nvPr>
        </p:nvSpPr>
        <p:spPr>
          <a:xfrm>
            <a:off x="249555" y="2252037"/>
            <a:ext cx="4536000" cy="2849686"/>
          </a:xfrm>
        </p:spPr>
        <p:txBody>
          <a:bodyPr/>
          <a:lstStyle/>
          <a:p>
            <a:r>
              <a:rPr lang="de-DE" dirty="0"/>
              <a:t>Durchführung der Übung:</a:t>
            </a:r>
            <a:endParaRPr lang="de-DE" b="0" dirty="0"/>
          </a:p>
          <a:p>
            <a:pPr marL="285750" indent="-285750">
              <a:buFont typeface="Arial" panose="020B0604020202020204" pitchFamily="34" charset="0"/>
              <a:buChar char="•"/>
            </a:pPr>
            <a:r>
              <a:rPr lang="de-DE" b="0" dirty="0"/>
              <a:t>Die Lehrkraft/ein Kind zeigt der Klasse Fingerbilder mit einer bzw. mit beiden Händen. Wichtig ist, dass die Kinder die Finger nicht auf dem Kopf sehen. </a:t>
            </a:r>
          </a:p>
          <a:p>
            <a:pPr marL="285750" indent="-285750">
              <a:buFont typeface="Arial" panose="020B0604020202020204" pitchFamily="34" charset="0"/>
              <a:buChar char="•"/>
            </a:pPr>
            <a:r>
              <a:rPr lang="de-DE" b="0" dirty="0"/>
              <a:t>Die gezeigte Zahl soll dann von den Kindern auf eine andere Weise (6=5+1, 6=4+2) gezeigt werden. </a:t>
            </a:r>
          </a:p>
          <a:p>
            <a:pPr marL="285750" indent="-285750">
              <a:buFont typeface="Arial" panose="020B0604020202020204" pitchFamily="34" charset="0"/>
              <a:buChar char="•"/>
            </a:pPr>
            <a:r>
              <a:rPr lang="de-DE" b="0" dirty="0"/>
              <a:t>Der Transfer von der Handlung ins Mentale soll von der Lehrkraft und den Kindern sprachlich begleitet werden (bedeutungsbezogenes Sprechen).</a:t>
            </a:r>
          </a:p>
        </p:txBody>
      </p:sp>
      <p:sp>
        <p:nvSpPr>
          <p:cNvPr id="4" name="Titel 3">
            <a:extLst>
              <a:ext uri="{FF2B5EF4-FFF2-40B4-BE49-F238E27FC236}">
                <a16:creationId xmlns:a16="http://schemas.microsoft.com/office/drawing/2014/main" id="{DA188EA1-3F61-114C-AECC-07BEB74ED5D1}"/>
              </a:ext>
            </a:extLst>
          </p:cNvPr>
          <p:cNvSpPr>
            <a:spLocks noGrp="1"/>
          </p:cNvSpPr>
          <p:nvPr>
            <p:ph type="title"/>
          </p:nvPr>
        </p:nvSpPr>
        <p:spPr>
          <a:xfrm>
            <a:off x="0" y="528563"/>
            <a:ext cx="9906000" cy="746473"/>
          </a:xfrm>
          <a:prstGeom prst="rect">
            <a:avLst/>
          </a:prstGeom>
        </p:spPr>
        <p:txBody>
          <a:bodyPr/>
          <a:lstStyle/>
          <a:p>
            <a:r>
              <a:rPr lang="de-DE" dirty="0"/>
              <a:t>Fingerbilder - Zahlzerlegung</a:t>
            </a:r>
          </a:p>
        </p:txBody>
      </p:sp>
      <p:sp>
        <p:nvSpPr>
          <p:cNvPr id="5" name="Inhaltsplatzhalter 4">
            <a:extLst>
              <a:ext uri="{FF2B5EF4-FFF2-40B4-BE49-F238E27FC236}">
                <a16:creationId xmlns:a16="http://schemas.microsoft.com/office/drawing/2014/main" id="{F3FE3388-8628-5A41-84A1-2E6A63F73934}"/>
              </a:ext>
            </a:extLst>
          </p:cNvPr>
          <p:cNvSpPr>
            <a:spLocks noGrp="1"/>
          </p:cNvSpPr>
          <p:nvPr>
            <p:ph sz="half" idx="10"/>
          </p:nvPr>
        </p:nvSpPr>
        <p:spPr>
          <a:xfrm>
            <a:off x="5120445" y="2256180"/>
            <a:ext cx="4536000" cy="2849687"/>
          </a:xfrm>
        </p:spPr>
        <p:txBody>
          <a:bodyPr/>
          <a:lstStyle/>
          <a:p>
            <a:r>
              <a:rPr lang="de-DE" dirty="0"/>
              <a:t>Variationen:</a:t>
            </a:r>
          </a:p>
          <a:p>
            <a:pPr marL="285750" indent="-285750">
              <a:buFont typeface="Arial" panose="020B0604020202020204" pitchFamily="34" charset="0"/>
              <a:buChar char="•"/>
            </a:pPr>
            <a:r>
              <a:rPr lang="de-DE" b="0" dirty="0"/>
              <a:t>Die verschiedenen Darstellungen der Zahl werden danach untereinander notiert. </a:t>
            </a:r>
          </a:p>
          <a:p>
            <a:pPr marL="587375" lvl="1" indent="-269875">
              <a:buFont typeface="Symbol" pitchFamily="2" charset="2"/>
              <a:buChar char="-"/>
            </a:pPr>
            <a:r>
              <a:rPr lang="de-DE" sz="1400" b="0" dirty="0"/>
              <a:t>als Operation</a:t>
            </a:r>
          </a:p>
          <a:p>
            <a:pPr marL="587375" lvl="1" indent="-269875">
              <a:buFont typeface="Symbol" pitchFamily="2" charset="2"/>
              <a:buChar char="-"/>
            </a:pPr>
            <a:r>
              <a:rPr lang="de-DE" sz="1400" b="0" dirty="0"/>
              <a:t>als Zerlegung: 2|4</a:t>
            </a:r>
          </a:p>
          <a:p>
            <a:pPr marL="587375" lvl="1" indent="-269875">
              <a:buFont typeface="Symbol" pitchFamily="2" charset="2"/>
              <a:buChar char="-"/>
            </a:pPr>
            <a:r>
              <a:rPr lang="de-DE" sz="1400" b="0" dirty="0"/>
              <a:t>mit Plättchen an der Tafel (4 blaue, 2 rote)</a:t>
            </a:r>
          </a:p>
        </p:txBody>
      </p:sp>
      <p:sp>
        <p:nvSpPr>
          <p:cNvPr id="6" name="Inhaltsplatzhalter 5">
            <a:extLst>
              <a:ext uri="{FF2B5EF4-FFF2-40B4-BE49-F238E27FC236}">
                <a16:creationId xmlns:a16="http://schemas.microsoft.com/office/drawing/2014/main" id="{EA3CFAFF-1A99-9040-9117-4ED00EF1A343}"/>
              </a:ext>
            </a:extLst>
          </p:cNvPr>
          <p:cNvSpPr>
            <a:spLocks noGrp="1"/>
          </p:cNvSpPr>
          <p:nvPr>
            <p:ph sz="half" idx="11"/>
          </p:nvPr>
        </p:nvSpPr>
        <p:spPr/>
        <p:txBody>
          <a:bodyPr/>
          <a:lstStyle/>
          <a:p>
            <a:r>
              <a:rPr lang="de-DE" dirty="0"/>
              <a:t>Ziel der Übung: </a:t>
            </a:r>
            <a:r>
              <a:rPr lang="de-DE" b="0" dirty="0"/>
              <a:t>Zahlverständnis: Fingerbilder erkennen. Operationsverständnis: Zahlen auf verschiedene Weise darstellen (Teil-Ganzes-Beziehung und Zerlegung der Zahlen). Entwicklung/Aktivierung mentaler Vorstellungsbilder</a:t>
            </a:r>
            <a:endParaRPr lang="de-DE" dirty="0"/>
          </a:p>
        </p:txBody>
      </p:sp>
    </p:spTree>
    <p:extLst>
      <p:ext uri="{BB962C8B-B14F-4D97-AF65-F5344CB8AC3E}">
        <p14:creationId xmlns:p14="http://schemas.microsoft.com/office/powerpoint/2010/main" val="4132644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DF0A5F-DCC5-BF4C-802F-710C3ED77BAD}"/>
              </a:ext>
            </a:extLst>
          </p:cNvPr>
          <p:cNvSpPr>
            <a:spLocks noGrp="1"/>
          </p:cNvSpPr>
          <p:nvPr>
            <p:ph sz="half" idx="2"/>
          </p:nvPr>
        </p:nvSpPr>
        <p:spPr/>
        <p:txBody>
          <a:bodyPr/>
          <a:lstStyle/>
          <a:p>
            <a:r>
              <a:rPr lang="de-DE" dirty="0"/>
              <a:t>Material:</a:t>
            </a:r>
          </a:p>
          <a:p>
            <a:endParaRPr lang="de-DE" dirty="0"/>
          </a:p>
          <a:p>
            <a:endParaRPr lang="de-DE" dirty="0"/>
          </a:p>
        </p:txBody>
      </p:sp>
      <p:sp>
        <p:nvSpPr>
          <p:cNvPr id="4" name="Titel 3">
            <a:extLst>
              <a:ext uri="{FF2B5EF4-FFF2-40B4-BE49-F238E27FC236}">
                <a16:creationId xmlns:a16="http://schemas.microsoft.com/office/drawing/2014/main" id="{9CE87BA5-C8CB-3642-A005-2AA4F57E648D}"/>
              </a:ext>
            </a:extLst>
          </p:cNvPr>
          <p:cNvSpPr>
            <a:spLocks noGrp="1"/>
          </p:cNvSpPr>
          <p:nvPr>
            <p:ph type="title"/>
          </p:nvPr>
        </p:nvSpPr>
        <p:spPr/>
        <p:txBody>
          <a:bodyPr/>
          <a:lstStyle/>
          <a:p>
            <a:r>
              <a:rPr lang="de-DE" dirty="0"/>
              <a:t>Fingerbilder - Wie viel fehlt bis zur 10?</a:t>
            </a:r>
          </a:p>
        </p:txBody>
      </p:sp>
      <p:sp>
        <p:nvSpPr>
          <p:cNvPr id="5" name="Inhaltsplatzhalter 4">
            <a:extLst>
              <a:ext uri="{FF2B5EF4-FFF2-40B4-BE49-F238E27FC236}">
                <a16:creationId xmlns:a16="http://schemas.microsoft.com/office/drawing/2014/main" id="{498C1D03-728A-284D-8E70-C76C5955F4DD}"/>
              </a:ext>
            </a:extLst>
          </p:cNvPr>
          <p:cNvSpPr>
            <a:spLocks noGrp="1"/>
          </p:cNvSpPr>
          <p:nvPr>
            <p:ph sz="half" idx="10"/>
          </p:nvPr>
        </p:nvSpPr>
        <p:spPr/>
        <p:txBody>
          <a:bodyPr/>
          <a:lstStyle/>
          <a:p>
            <a:r>
              <a:rPr lang="de-DE" dirty="0"/>
              <a:t>Ich zeige mit Fingern eine Zahl. Wie viele Finger fehlen bis zur 10? </a:t>
            </a:r>
          </a:p>
        </p:txBody>
      </p:sp>
      <p:pic>
        <p:nvPicPr>
          <p:cNvPr id="8" name="Inhaltsplatzhalter 17" descr="Uhr">
            <a:extLst>
              <a:ext uri="{FF2B5EF4-FFF2-40B4-BE49-F238E27FC236}">
                <a16:creationId xmlns:a16="http://schemas.microsoft.com/office/drawing/2014/main" id="{464DA24A-1B95-B743-A05A-6C522CCB3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20" name="Abgerundetes Rechteck 19">
            <a:extLst>
              <a:ext uri="{FF2B5EF4-FFF2-40B4-BE49-F238E27FC236}">
                <a16:creationId xmlns:a16="http://schemas.microsoft.com/office/drawing/2014/main" id="{0B0768CE-2385-FF4F-8264-C2980E04E12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55EE28E7-F9CB-4245-9803-5112B7B7407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93F85DF3-3E7E-6B41-8359-7A653C380893}"/>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79CF78F2-67A2-1843-A50B-02C4108A6A7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086DD7E3-0DBB-4E4C-BDE0-76455FE7CBA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3C9A9A20-7C52-3641-A6EE-8D8A3A77709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A1834F1D-4BDA-8149-8C2A-753A3E17026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5F6E899E-B216-0745-8070-456C7177AA0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27" name="Abgerundete rechteckige Legende 18">
            <a:extLst>
              <a:ext uri="{FF2B5EF4-FFF2-40B4-BE49-F238E27FC236}">
                <a16:creationId xmlns:a16="http://schemas.microsoft.com/office/drawing/2014/main" id="{0536C6A3-73AC-4585-BAB4-0CEC76B4E551}"/>
              </a:ext>
            </a:extLst>
          </p:cNvPr>
          <p:cNvSpPr/>
          <p:nvPr/>
        </p:nvSpPr>
        <p:spPr>
          <a:xfrm>
            <a:off x="7081468" y="4556853"/>
            <a:ext cx="2109666" cy="929547"/>
          </a:xfrm>
          <a:prstGeom prst="wedgeRoundRectCallout">
            <a:avLst>
              <a:gd name="adj1" fmla="val -48870"/>
              <a:gd name="adj2" fmla="val -805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Du zeigst 6 Finger. </a:t>
            </a:r>
            <a:br>
              <a:rPr lang="de-DE" sz="1400" dirty="0">
                <a:latin typeface="Open Sans" panose="020B0606030504020204" pitchFamily="34" charset="0"/>
                <a:ea typeface="Open Sans" panose="020B0606030504020204" pitchFamily="34" charset="0"/>
                <a:cs typeface="Open Sans" panose="020B0606030504020204" pitchFamily="34" charset="0"/>
              </a:rPr>
            </a:br>
            <a:r>
              <a:rPr lang="de-DE" sz="1400" dirty="0">
                <a:latin typeface="Open Sans" panose="020B0606030504020204" pitchFamily="34" charset="0"/>
                <a:ea typeface="Open Sans" panose="020B0606030504020204" pitchFamily="34" charset="0"/>
                <a:cs typeface="Open Sans" panose="020B0606030504020204" pitchFamily="34" charset="0"/>
              </a:rPr>
              <a:t>Bis zur 10 fehlen 4.</a:t>
            </a:r>
          </a:p>
        </p:txBody>
      </p:sp>
      <p:pic>
        <p:nvPicPr>
          <p:cNvPr id="17" name="Grafik 16">
            <a:extLst>
              <a:ext uri="{FF2B5EF4-FFF2-40B4-BE49-F238E27FC236}">
                <a16:creationId xmlns:a16="http://schemas.microsoft.com/office/drawing/2014/main" id="{41486DD3-5F5D-B540-90E1-51D85F330B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7188" y="1719470"/>
            <a:ext cx="1140186" cy="1516327"/>
          </a:xfrm>
          <a:prstGeom prst="rect">
            <a:avLst/>
          </a:prstGeom>
        </p:spPr>
      </p:pic>
      <p:pic>
        <p:nvPicPr>
          <p:cNvPr id="18" name="Grafik 17">
            <a:extLst>
              <a:ext uri="{FF2B5EF4-FFF2-40B4-BE49-F238E27FC236}">
                <a16:creationId xmlns:a16="http://schemas.microsoft.com/office/drawing/2014/main" id="{29C7C0EB-12B0-8A46-A432-E52FD3F655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07374" y="1948012"/>
            <a:ext cx="1018274" cy="1303242"/>
          </a:xfrm>
          <a:prstGeom prst="rect">
            <a:avLst/>
          </a:prstGeom>
        </p:spPr>
      </p:pic>
      <p:pic>
        <p:nvPicPr>
          <p:cNvPr id="19" name="Grafik 18">
            <a:extLst>
              <a:ext uri="{FF2B5EF4-FFF2-40B4-BE49-F238E27FC236}">
                <a16:creationId xmlns:a16="http://schemas.microsoft.com/office/drawing/2014/main" id="{472FBD3C-E0B4-E347-BAB2-48AA881ED6B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5879668" y="4105534"/>
            <a:ext cx="855411" cy="1483806"/>
          </a:xfrm>
          <a:prstGeom prst="rect">
            <a:avLst/>
          </a:prstGeom>
        </p:spPr>
      </p:pic>
      <p:pic>
        <p:nvPicPr>
          <p:cNvPr id="3" name="Grafik 2">
            <a:extLst>
              <a:ext uri="{FF2B5EF4-FFF2-40B4-BE49-F238E27FC236}">
                <a16:creationId xmlns:a16="http://schemas.microsoft.com/office/drawing/2014/main" id="{CB9E86AF-1D9E-FF45-A2F1-C016381558C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5030792" y="4340403"/>
            <a:ext cx="713424" cy="1248937"/>
          </a:xfrm>
          <a:prstGeom prst="rect">
            <a:avLst/>
          </a:prstGeom>
        </p:spPr>
      </p:pic>
    </p:spTree>
    <p:extLst>
      <p:ext uri="{BB962C8B-B14F-4D97-AF65-F5344CB8AC3E}">
        <p14:creationId xmlns:p14="http://schemas.microsoft.com/office/powerpoint/2010/main" val="150676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Welche Strategie nutzen die Kinder bei der Anzahlbestimmung (5er-/10er-Bündelung, Wegschieben der gezählten Gegenstände, Strichliste …)?</a:t>
            </a:r>
          </a:p>
          <a:p>
            <a:pPr marL="285750" indent="-285750">
              <a:buFont typeface="Arial" panose="020B0604020202020204" pitchFamily="34" charset="0"/>
              <a:buChar char="•"/>
            </a:pPr>
            <a:r>
              <a:rPr lang="de-DE" b="0" dirty="0"/>
              <a:t>Welche Begründungsansätze finden die Kinder für den Vergleich der verschiedenen Mengen (Größe der Gegenstände, Größe der Hände)?</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Das Kind greift in eine Dose mit Muggelsteinen und nimmt eine Hand voll Muggelsteine heraus.</a:t>
            </a:r>
          </a:p>
          <a:p>
            <a:pPr marL="285750" indent="-285750">
              <a:buFont typeface="Arial" panose="020B0604020202020204" pitchFamily="34" charset="0"/>
              <a:buChar char="•"/>
            </a:pPr>
            <a:r>
              <a:rPr lang="de-DE" b="0" dirty="0"/>
              <a:t>Das Kind zählt die Muggelsteine mit Hilfe einer selbstgewählten Strategie.</a:t>
            </a:r>
          </a:p>
          <a:p>
            <a:pPr marL="285750" indent="-285750">
              <a:buFont typeface="Arial" panose="020B0604020202020204" pitchFamily="34" charset="0"/>
              <a:buChar char="•"/>
            </a:pPr>
            <a:r>
              <a:rPr lang="de-DE" b="0" dirty="0"/>
              <a:t>Das Kind greift in eine Dose mit Kastanien und nimmt eine Hand voll Kastanien heraus.</a:t>
            </a:r>
          </a:p>
          <a:p>
            <a:pPr marL="285750" indent="-285750">
              <a:buFont typeface="Arial" panose="020B0604020202020204" pitchFamily="34" charset="0"/>
              <a:buChar char="•"/>
            </a:pPr>
            <a:r>
              <a:rPr lang="de-DE" b="0" dirty="0"/>
              <a:t>Das Kind zählt die Kastanien mit Hilfe einer selbst gewählten Strategie.</a:t>
            </a:r>
          </a:p>
          <a:p>
            <a:pPr marL="285750" indent="-285750">
              <a:buFont typeface="Arial" panose="020B0604020202020204" pitchFamily="34" charset="0"/>
              <a:buChar char="•"/>
            </a:pPr>
            <a:r>
              <a:rPr lang="de-DE" b="0" dirty="0"/>
              <a:t>Das Kind vergleicht die beiden Mengen </a:t>
            </a:r>
            <a:r>
              <a:rPr lang="de-DE" b="0" dirty="0" err="1"/>
              <a:t>mitein-ander</a:t>
            </a:r>
            <a:r>
              <a:rPr lang="de-DE" b="0" dirty="0"/>
              <a:t>.</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Eine Hand voll …</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Das Kind vergleicht die beiden Mengen mit-einander und findet Begründungen für die verschiedenen Anzahlen an Gegenständen.</a:t>
            </a:r>
          </a:p>
          <a:p>
            <a:pPr marL="285750" indent="-285750">
              <a:buFont typeface="Arial" panose="020B0604020202020204" pitchFamily="34" charset="0"/>
              <a:buChar char="•"/>
            </a:pPr>
            <a:r>
              <a:rPr lang="de-DE" b="0" dirty="0"/>
              <a:t>Zwei Kinder vergleichen die Anzahl an </a:t>
            </a:r>
            <a:r>
              <a:rPr lang="de-DE" b="0" dirty="0" err="1"/>
              <a:t>Muggel</a:t>
            </a:r>
            <a:r>
              <a:rPr lang="de-DE" b="0" dirty="0"/>
              <a:t>-steinen, die  sie jeweils aus der Dose genom-</a:t>
            </a:r>
            <a:r>
              <a:rPr lang="de-DE" b="0" dirty="0" err="1"/>
              <a:t>men</a:t>
            </a:r>
            <a:r>
              <a:rPr lang="de-DE" b="0" dirty="0"/>
              <a:t> haben.</a:t>
            </a:r>
          </a:p>
          <a:p>
            <a:pPr marL="285750" indent="-285750">
              <a:buFont typeface="Arial" panose="020B0604020202020204" pitchFamily="34" charset="0"/>
              <a:buChar char="•"/>
            </a:pPr>
            <a:r>
              <a:rPr lang="de-DE" b="0" dirty="0"/>
              <a:t>Je höher der </a:t>
            </a:r>
            <a:r>
              <a:rPr lang="de-DE" b="0" dirty="0" err="1"/>
              <a:t>Zahlraum</a:t>
            </a:r>
            <a:r>
              <a:rPr lang="de-DE" b="0" dirty="0"/>
              <a:t> ist, in dem die Kinder sich bewegen, je kleiner können die einzelnen Gegenstände sein (Kastanien vs. Bügelperlen). Kann auch als Differenzierungsmaßnahme eingesetzt werden.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a:t>
            </a:r>
            <a:r>
              <a:rPr lang="de-DE" b="0" dirty="0"/>
              <a:t> Förderung der Zählkompetenz und der Mengenvorstellung in Bezug auf die Größe verschiedener Gegenstände.</a:t>
            </a:r>
            <a:endParaRPr lang="de-DE" dirty="0"/>
          </a:p>
        </p:txBody>
      </p:sp>
    </p:spTree>
    <p:extLst>
      <p:ext uri="{BB962C8B-B14F-4D97-AF65-F5344CB8AC3E}">
        <p14:creationId xmlns:p14="http://schemas.microsoft.com/office/powerpoint/2010/main" val="4172071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422BA0-5896-A34B-9848-DF163E83B0FF}"/>
              </a:ext>
            </a:extLst>
          </p:cNvPr>
          <p:cNvSpPr>
            <a:spLocks noGrp="1"/>
          </p:cNvSpPr>
          <p:nvPr>
            <p:ph sz="half" idx="2"/>
          </p:nvPr>
        </p:nvSpPr>
        <p:spPr>
          <a:xfrm>
            <a:off x="249555" y="5506392"/>
            <a:ext cx="9406890" cy="1167086"/>
          </a:xfrm>
        </p:spPr>
        <p:txBody>
          <a:bodyPr/>
          <a:lstStyle/>
          <a:p>
            <a:r>
              <a:rPr lang="de-DE" dirty="0"/>
              <a:t>Beobachtungshinweise:</a:t>
            </a:r>
          </a:p>
          <a:p>
            <a:pPr marL="285750" indent="-285750">
              <a:buFont typeface="Arial" panose="020B0604020202020204" pitchFamily="34" charset="0"/>
              <a:buChar char="•"/>
            </a:pPr>
            <a:r>
              <a:rPr lang="de-DE" b="0" dirty="0"/>
              <a:t>Können die Kinder Fingerbilder direkt erfassen oder zählen sie die Finger einzeln ab? </a:t>
            </a:r>
          </a:p>
          <a:p>
            <a:pPr marL="285750" indent="-285750">
              <a:buFont typeface="Arial" panose="020B0604020202020204" pitchFamily="34" charset="0"/>
              <a:buChar char="•"/>
            </a:pPr>
            <a:r>
              <a:rPr lang="de-DE" b="0" dirty="0"/>
              <a:t>Können die Kinder die Fingerbilder direkt und ohne Abzählen zeigen? </a:t>
            </a:r>
          </a:p>
          <a:p>
            <a:pPr marL="285750" indent="-285750">
              <a:buFont typeface="Arial" panose="020B0604020202020204" pitchFamily="34" charset="0"/>
              <a:buChar char="•"/>
            </a:pPr>
            <a:r>
              <a:rPr lang="de-DE" b="0" dirty="0"/>
              <a:t>Wird von der gezeigten Zahl zur 10 ergänzt?</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A281099F-EB05-824E-B37E-20DE6614D491}"/>
              </a:ext>
            </a:extLst>
          </p:cNvPr>
          <p:cNvSpPr>
            <a:spLocks noGrp="1"/>
          </p:cNvSpPr>
          <p:nvPr>
            <p:ph sz="half" idx="1"/>
          </p:nvPr>
        </p:nvSpPr>
        <p:spPr>
          <a:xfrm>
            <a:off x="249555" y="2252037"/>
            <a:ext cx="4536000" cy="3147866"/>
          </a:xfrm>
        </p:spPr>
        <p:txBody>
          <a:bodyPr/>
          <a:lstStyle/>
          <a:p>
            <a:r>
              <a:rPr lang="de-DE" dirty="0"/>
              <a:t>Durchführung der Übung:</a:t>
            </a:r>
            <a:endParaRPr lang="de-DE" b="0" dirty="0"/>
          </a:p>
          <a:p>
            <a:pPr marL="285750" indent="-285750">
              <a:buFont typeface="Arial" panose="020B0604020202020204" pitchFamily="34" charset="0"/>
              <a:buChar char="•"/>
            </a:pPr>
            <a:r>
              <a:rPr lang="de-DE" b="0" dirty="0"/>
              <a:t>Die Lehrkraft zeigt Fingerbilder mit einer bzw. mit beiden Händen. Wichtig ist, dass das Kind die Finger nicht auf dem Kopf sieht. </a:t>
            </a:r>
          </a:p>
          <a:p>
            <a:pPr marL="285750" indent="-285750">
              <a:buFont typeface="Arial" panose="020B0604020202020204" pitchFamily="34" charset="0"/>
              <a:buChar char="•"/>
            </a:pPr>
            <a:r>
              <a:rPr lang="de-DE" b="0" dirty="0"/>
              <a:t>Das Kind soll die Anzahl der Finger möglichst schnell und ohne Abzählen erkennen. </a:t>
            </a:r>
          </a:p>
          <a:p>
            <a:pPr marL="285750" indent="-285750">
              <a:buFont typeface="Arial" panose="020B0604020202020204" pitchFamily="34" charset="0"/>
              <a:buChar char="•"/>
            </a:pPr>
            <a:r>
              <a:rPr lang="de-DE" b="0" dirty="0"/>
              <a:t>Das Kind soll die Zahl, die bis zur 10 fehlt, nennen und ohne Abzuzählen mit seinen Fingern zeigen.</a:t>
            </a:r>
          </a:p>
          <a:p>
            <a:pPr marL="285750" indent="-285750">
              <a:buFont typeface="Arial" panose="020B0604020202020204" pitchFamily="34" charset="0"/>
              <a:buChar char="•"/>
            </a:pPr>
            <a:r>
              <a:rPr lang="de-DE" b="0" dirty="0"/>
              <a:t>Der Transfer von der Handlung ins Mentale soll von der Lehrkraft und den Kindern sprachlich begleitet werden (bedeutungsbezogenes Sprechen).</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DA188EA1-3F61-114C-AECC-07BEB74ED5D1}"/>
              </a:ext>
            </a:extLst>
          </p:cNvPr>
          <p:cNvSpPr>
            <a:spLocks noGrp="1"/>
          </p:cNvSpPr>
          <p:nvPr>
            <p:ph type="title"/>
          </p:nvPr>
        </p:nvSpPr>
        <p:spPr>
          <a:xfrm>
            <a:off x="0" y="528563"/>
            <a:ext cx="9906000" cy="746473"/>
          </a:xfrm>
          <a:prstGeom prst="rect">
            <a:avLst/>
          </a:prstGeom>
        </p:spPr>
        <p:txBody>
          <a:bodyPr/>
          <a:lstStyle/>
          <a:p>
            <a:r>
              <a:rPr lang="de-DE" dirty="0"/>
              <a:t>Fingerbilder - Wie viel fehlt bis zur 10?</a:t>
            </a:r>
          </a:p>
        </p:txBody>
      </p:sp>
      <p:sp>
        <p:nvSpPr>
          <p:cNvPr id="5" name="Inhaltsplatzhalter 4">
            <a:extLst>
              <a:ext uri="{FF2B5EF4-FFF2-40B4-BE49-F238E27FC236}">
                <a16:creationId xmlns:a16="http://schemas.microsoft.com/office/drawing/2014/main" id="{F3FE3388-8628-5A41-84A1-2E6A63F73934}"/>
              </a:ext>
            </a:extLst>
          </p:cNvPr>
          <p:cNvSpPr>
            <a:spLocks noGrp="1"/>
          </p:cNvSpPr>
          <p:nvPr>
            <p:ph sz="half" idx="10"/>
          </p:nvPr>
        </p:nvSpPr>
        <p:spPr>
          <a:xfrm>
            <a:off x="5120445" y="2256180"/>
            <a:ext cx="4536000" cy="3143723"/>
          </a:xfrm>
        </p:spPr>
        <p:txBody>
          <a:bodyPr/>
          <a:lstStyle/>
          <a:p>
            <a:r>
              <a:rPr lang="de-DE" dirty="0"/>
              <a:t>Variationen:</a:t>
            </a:r>
          </a:p>
          <a:p>
            <a:pPr marL="285750" indent="-285750">
              <a:buFont typeface="Arial" panose="020B0604020202020204" pitchFamily="34" charset="0"/>
              <a:buChar char="•"/>
            </a:pPr>
            <a:r>
              <a:rPr lang="de-DE" b="0" dirty="0"/>
              <a:t>Die Kinder führen die Übung in Kleingruppen durch.</a:t>
            </a:r>
          </a:p>
          <a:p>
            <a:endParaRPr lang="de-DE" dirty="0"/>
          </a:p>
        </p:txBody>
      </p:sp>
      <p:sp>
        <p:nvSpPr>
          <p:cNvPr id="6" name="Inhaltsplatzhalter 5">
            <a:extLst>
              <a:ext uri="{FF2B5EF4-FFF2-40B4-BE49-F238E27FC236}">
                <a16:creationId xmlns:a16="http://schemas.microsoft.com/office/drawing/2014/main" id="{EA3CFAFF-1A99-9040-9117-4ED00EF1A343}"/>
              </a:ext>
            </a:extLst>
          </p:cNvPr>
          <p:cNvSpPr>
            <a:spLocks noGrp="1"/>
          </p:cNvSpPr>
          <p:nvPr>
            <p:ph sz="half" idx="11"/>
          </p:nvPr>
        </p:nvSpPr>
        <p:spPr/>
        <p:txBody>
          <a:bodyPr/>
          <a:lstStyle/>
          <a:p>
            <a:r>
              <a:rPr lang="de-DE" dirty="0"/>
              <a:t>Ziel der Übung: </a:t>
            </a:r>
            <a:r>
              <a:rPr lang="de-DE" b="0" dirty="0"/>
              <a:t>Zur Entwicklung des Zahlverständnisses Fingerbilder schnell erkennen. Dabei sollen die Kinder mentale Vorstellungsbilder entwickeln. Die Addition im Zahlenraum bis 10 wird geübt.</a:t>
            </a:r>
            <a:endParaRPr lang="de-DE" dirty="0"/>
          </a:p>
        </p:txBody>
      </p:sp>
    </p:spTree>
    <p:extLst>
      <p:ext uri="{BB962C8B-B14F-4D97-AF65-F5344CB8AC3E}">
        <p14:creationId xmlns:p14="http://schemas.microsoft.com/office/powerpoint/2010/main" val="2779770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2">
            <a:extLst>
              <a:ext uri="{FF2B5EF4-FFF2-40B4-BE49-F238E27FC236}">
                <a16:creationId xmlns:a16="http://schemas.microsoft.com/office/drawing/2014/main" id="{7818DADA-E9FE-1E40-B647-83CFCCA0F1D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57C1FB50-08A3-474F-B2BE-99AAC632A39D}"/>
              </a:ext>
            </a:extLst>
          </p:cNvPr>
          <p:cNvSpPr>
            <a:spLocks noGrp="1"/>
          </p:cNvSpPr>
          <p:nvPr>
            <p:ph sz="half" idx="2"/>
          </p:nvPr>
        </p:nvSpPr>
        <p:spPr/>
        <p:txBody>
          <a:bodyPr/>
          <a:lstStyle/>
          <a:p>
            <a:r>
              <a:rPr lang="de-DE" dirty="0"/>
              <a:t>Material:</a:t>
            </a:r>
          </a:p>
        </p:txBody>
      </p:sp>
      <p:pic>
        <p:nvPicPr>
          <p:cNvPr id="7" name="Inhaltsplatzhalter 6">
            <a:extLst>
              <a:ext uri="{FF2B5EF4-FFF2-40B4-BE49-F238E27FC236}">
                <a16:creationId xmlns:a16="http://schemas.microsoft.com/office/drawing/2014/main" id="{9D91337A-9E28-9142-A20D-B259593845C3}"/>
              </a:ext>
            </a:extLst>
          </p:cNvPr>
          <p:cNvPicPr>
            <a:picLocks noGrp="1" noChangeAspect="1"/>
          </p:cNvPicPr>
          <p:nvPr>
            <p:ph sz="half" idx="1"/>
          </p:nvPr>
        </p:nvPicPr>
        <p:blipFill>
          <a:blip r:embed="rId2" cstate="hq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860585" y="1871870"/>
            <a:ext cx="5649415" cy="4206706"/>
          </a:xfrm>
        </p:spPr>
      </p:pic>
      <p:sp>
        <p:nvSpPr>
          <p:cNvPr id="4" name="Titel 3">
            <a:extLst>
              <a:ext uri="{FF2B5EF4-FFF2-40B4-BE49-F238E27FC236}">
                <a16:creationId xmlns:a16="http://schemas.microsoft.com/office/drawing/2014/main" id="{B2C13081-1511-DD4E-8156-27888EA2F017}"/>
              </a:ext>
            </a:extLst>
          </p:cNvPr>
          <p:cNvSpPr>
            <a:spLocks noGrp="1"/>
          </p:cNvSpPr>
          <p:nvPr>
            <p:ph type="title"/>
          </p:nvPr>
        </p:nvSpPr>
        <p:spPr/>
        <p:txBody>
          <a:bodyPr/>
          <a:lstStyle/>
          <a:p>
            <a:r>
              <a:rPr lang="de-DE" dirty="0"/>
              <a:t>Zahlen finden</a:t>
            </a:r>
          </a:p>
        </p:txBody>
      </p:sp>
      <p:sp>
        <p:nvSpPr>
          <p:cNvPr id="5" name="Inhaltsplatzhalter 4">
            <a:extLst>
              <a:ext uri="{FF2B5EF4-FFF2-40B4-BE49-F238E27FC236}">
                <a16:creationId xmlns:a16="http://schemas.microsoft.com/office/drawing/2014/main" id="{86CED726-82C8-484F-9D31-FC5C989AE4FF}"/>
              </a:ext>
            </a:extLst>
          </p:cNvPr>
          <p:cNvSpPr>
            <a:spLocks noGrp="1"/>
          </p:cNvSpPr>
          <p:nvPr>
            <p:ph sz="half" idx="10"/>
          </p:nvPr>
        </p:nvSpPr>
        <p:spPr/>
        <p:txBody>
          <a:bodyPr/>
          <a:lstStyle/>
          <a:p>
            <a:r>
              <a:rPr lang="de-DE" dirty="0"/>
              <a:t>Schau dich um. Wo findest du um dich herum überall Zahlen? </a:t>
            </a:r>
          </a:p>
        </p:txBody>
      </p:sp>
      <p:pic>
        <p:nvPicPr>
          <p:cNvPr id="9" name="Inhaltsplatzhalter 17" descr="Uhr">
            <a:extLst>
              <a:ext uri="{FF2B5EF4-FFF2-40B4-BE49-F238E27FC236}">
                <a16:creationId xmlns:a16="http://schemas.microsoft.com/office/drawing/2014/main" id="{8321518E-34FD-9840-9AC9-3CAC0F517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6407" y="84129"/>
            <a:ext cx="308292" cy="308292"/>
          </a:xfrm>
          <a:prstGeom prst="rect">
            <a:avLst/>
          </a:prstGeom>
        </p:spPr>
      </p:pic>
      <p:pic>
        <p:nvPicPr>
          <p:cNvPr id="10" name="Inhaltsplatzhalter 17" descr="Uhr">
            <a:extLst>
              <a:ext uri="{FF2B5EF4-FFF2-40B4-BE49-F238E27FC236}">
                <a16:creationId xmlns:a16="http://schemas.microsoft.com/office/drawing/2014/main" id="{BBF39F63-E0CF-4943-974C-D05A4ADC1A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9447" y="84129"/>
            <a:ext cx="308292" cy="308292"/>
          </a:xfrm>
          <a:prstGeom prst="rect">
            <a:avLst/>
          </a:prstGeom>
        </p:spPr>
      </p:pic>
      <p:sp>
        <p:nvSpPr>
          <p:cNvPr id="18" name="Abgerundetes Rechteck 17">
            <a:extLst>
              <a:ext uri="{FF2B5EF4-FFF2-40B4-BE49-F238E27FC236}">
                <a16:creationId xmlns:a16="http://schemas.microsoft.com/office/drawing/2014/main" id="{973A75E4-AF24-7D42-84F8-3F2123317D0B}"/>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14BDB209-62CC-1E42-8FFC-A725DB9CA56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4B838F5B-2E56-DA43-B403-A553BD7B46A0}"/>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74EB5BED-5986-1549-87A0-8EF7651BCE3C}"/>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473BB4E0-04F4-8C40-8294-29FE1D7B4D8C}"/>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C81DF103-21D6-C74A-B24D-136CF78EE87C}"/>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71B42FBE-55C4-BD4D-B766-09ACF4B75024}"/>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20</a:t>
            </a:r>
          </a:p>
        </p:txBody>
      </p:sp>
    </p:spTree>
    <p:extLst>
      <p:ext uri="{BB962C8B-B14F-4D97-AF65-F5344CB8AC3E}">
        <p14:creationId xmlns:p14="http://schemas.microsoft.com/office/powerpoint/2010/main" val="4285785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FBCB62B-F1B3-7C48-BF64-86905FE3A492}"/>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Zahlen in der Umwelt wahrgenommen? </a:t>
            </a:r>
          </a:p>
          <a:p>
            <a:pPr marL="285750" indent="-285750">
              <a:buFont typeface="Arial" panose="020B0604020202020204" pitchFamily="34" charset="0"/>
              <a:buChar char="•"/>
            </a:pPr>
            <a:r>
              <a:rPr lang="de-DE" b="0" dirty="0"/>
              <a:t>Welche Art von Zahlen wird wahrgenommen?</a:t>
            </a:r>
          </a:p>
          <a:p>
            <a:pPr marL="285750" indent="-285750">
              <a:buFont typeface="Arial" panose="020B0604020202020204" pitchFamily="34" charset="0"/>
              <a:buChar char="•"/>
            </a:pPr>
            <a:r>
              <a:rPr lang="de-DE" b="0" dirty="0"/>
              <a:t>Werden die Ziffern oder die Zahlen benannt?</a:t>
            </a:r>
          </a:p>
          <a:p>
            <a:pPr marL="285750" indent="-285750">
              <a:buFont typeface="Arial" panose="020B0604020202020204" pitchFamily="34" charset="0"/>
              <a:buChar char="•"/>
            </a:pPr>
            <a:r>
              <a:rPr lang="de-DE" b="0" dirty="0"/>
              <a:t>Ist die Bedeutung der Zahlen bekannt (Hausnummer, Busnummer, Preise …)?</a:t>
            </a:r>
          </a:p>
        </p:txBody>
      </p:sp>
      <p:sp>
        <p:nvSpPr>
          <p:cNvPr id="3" name="Inhaltsplatzhalter 2">
            <a:extLst>
              <a:ext uri="{FF2B5EF4-FFF2-40B4-BE49-F238E27FC236}">
                <a16:creationId xmlns:a16="http://schemas.microsoft.com/office/drawing/2014/main" id="{E14E469F-E529-474B-A3D3-572EDA0BF51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Mit den Kindern einen Zahlen-Spaziergang im Raum, durch das Gebäude oder durch die Nachbarschaft machen.</a:t>
            </a:r>
          </a:p>
          <a:p>
            <a:pPr marL="285750" indent="-285750">
              <a:buFont typeface="Arial" panose="020B0604020202020204" pitchFamily="34" charset="0"/>
              <a:buChar char="•"/>
            </a:pPr>
            <a:r>
              <a:rPr lang="de-DE" b="0" dirty="0"/>
              <a:t>Die Kinder sollen bewusst nach Zahlen in der symbolischen Zahldarstellung in ihrer Umwelt Ausschau halten.</a:t>
            </a:r>
          </a:p>
          <a:p>
            <a:pPr marL="285750" indent="-285750">
              <a:buFont typeface="Arial" panose="020B0604020202020204" pitchFamily="34" charset="0"/>
              <a:buChar char="•"/>
            </a:pPr>
            <a:r>
              <a:rPr lang="de-DE" b="0" dirty="0"/>
              <a:t>Die Zahlen ggf. von den Kindern nennen lassen oder selbst nennen und ggf. auch erklären, wofür die Zahl steht („Diese Zahl zeigt uns die Hausnummer.“ „Diese Zahl zeigt uns, wie viel etwas kostet.“ usw.).</a:t>
            </a:r>
          </a:p>
        </p:txBody>
      </p:sp>
      <p:sp>
        <p:nvSpPr>
          <p:cNvPr id="4" name="Titel 3">
            <a:extLst>
              <a:ext uri="{FF2B5EF4-FFF2-40B4-BE49-F238E27FC236}">
                <a16:creationId xmlns:a16="http://schemas.microsoft.com/office/drawing/2014/main" id="{FE1D83AB-2D1B-AA4D-8328-B69142AB3CBB}"/>
              </a:ext>
            </a:extLst>
          </p:cNvPr>
          <p:cNvSpPr>
            <a:spLocks noGrp="1"/>
          </p:cNvSpPr>
          <p:nvPr>
            <p:ph type="title"/>
          </p:nvPr>
        </p:nvSpPr>
        <p:spPr>
          <a:xfrm>
            <a:off x="0" y="528563"/>
            <a:ext cx="9906000" cy="746473"/>
          </a:xfrm>
          <a:prstGeom prst="rect">
            <a:avLst/>
          </a:prstGeom>
        </p:spPr>
        <p:txBody>
          <a:bodyPr/>
          <a:lstStyle/>
          <a:p>
            <a:r>
              <a:rPr lang="de-DE" dirty="0"/>
              <a:t>Zahlen finden</a:t>
            </a:r>
          </a:p>
        </p:txBody>
      </p:sp>
      <p:sp>
        <p:nvSpPr>
          <p:cNvPr id="5" name="Inhaltsplatzhalter 4">
            <a:extLst>
              <a:ext uri="{FF2B5EF4-FFF2-40B4-BE49-F238E27FC236}">
                <a16:creationId xmlns:a16="http://schemas.microsoft.com/office/drawing/2014/main" id="{7DA7A6A7-CACD-3844-8A7F-9B56B6949550}"/>
              </a:ext>
            </a:extLst>
          </p:cNvPr>
          <p:cNvSpPr>
            <a:spLocks noGrp="1"/>
          </p:cNvSpPr>
          <p:nvPr>
            <p:ph sz="half" idx="10"/>
          </p:nvPr>
        </p:nvSpPr>
        <p:spPr/>
        <p:txBody>
          <a:bodyPr/>
          <a:lstStyle/>
          <a:p>
            <a:r>
              <a:rPr lang="de-DE" dirty="0"/>
              <a:t>Variation:</a:t>
            </a:r>
          </a:p>
          <a:p>
            <a:pPr marL="285750" indent="-285750">
              <a:buFont typeface="Arial" panose="020B0604020202020204" pitchFamily="34" charset="0"/>
              <a:buChar char="•"/>
            </a:pPr>
            <a:r>
              <a:rPr lang="de-DE" b="0" dirty="0"/>
              <a:t>Den Kindern Zahlen vorgeben, die sie in ihrer Umwelt suchen sollen. </a:t>
            </a:r>
          </a:p>
          <a:p>
            <a:pPr marL="285750" indent="-285750">
              <a:buFont typeface="Arial" panose="020B0604020202020204" pitchFamily="34" charset="0"/>
              <a:buChar char="•"/>
            </a:pPr>
            <a:r>
              <a:rPr lang="de-DE" b="0" dirty="0"/>
              <a:t>Mathekartei „Anzahlen in der Umwelt“ (Nr. 14) (hier liegt der Fokus auf Anzahlen anstatt Zahlsymbolen)</a:t>
            </a:r>
          </a:p>
        </p:txBody>
      </p:sp>
      <p:sp>
        <p:nvSpPr>
          <p:cNvPr id="6" name="Inhaltsplatzhalter 5">
            <a:extLst>
              <a:ext uri="{FF2B5EF4-FFF2-40B4-BE49-F238E27FC236}">
                <a16:creationId xmlns:a16="http://schemas.microsoft.com/office/drawing/2014/main" id="{2B8D008D-9D62-1842-92CC-FF0BFC65AB46}"/>
              </a:ext>
            </a:extLst>
          </p:cNvPr>
          <p:cNvSpPr>
            <a:spLocks noGrp="1"/>
          </p:cNvSpPr>
          <p:nvPr>
            <p:ph sz="half" idx="11"/>
          </p:nvPr>
        </p:nvSpPr>
        <p:spPr/>
        <p:txBody>
          <a:bodyPr/>
          <a:lstStyle/>
          <a:p>
            <a:r>
              <a:rPr lang="de-DE" dirty="0"/>
              <a:t>Ziel der Übung: </a:t>
            </a:r>
            <a:r>
              <a:rPr lang="de-DE" b="0" dirty="0"/>
              <a:t>Die Kinder entwickeln ein Bewusstsein für Zahlen in der Umwelt.</a:t>
            </a:r>
          </a:p>
        </p:txBody>
      </p:sp>
    </p:spTree>
    <p:extLst>
      <p:ext uri="{BB962C8B-B14F-4D97-AF65-F5344CB8AC3E}">
        <p14:creationId xmlns:p14="http://schemas.microsoft.com/office/powerpoint/2010/main" val="1063119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Karten mit verschiedenen Zahldarstellungen (abhängig von der methodischen Variante)</a:t>
            </a:r>
          </a:p>
          <a:p>
            <a:pPr>
              <a:spcBef>
                <a:spcPts val="0"/>
              </a:spcBef>
            </a:pPr>
            <a:r>
              <a:rPr lang="de-DE" sz="900" b="0" dirty="0"/>
              <a:t>                     </a:t>
            </a:r>
            <a:endParaRPr lang="de-DE" b="0"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Darstellungsquartett</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Suche immer die gleiche Zahl. </a:t>
            </a:r>
          </a:p>
        </p:txBody>
      </p:sp>
      <p:pic>
        <p:nvPicPr>
          <p:cNvPr id="20" name="Inhaltsplatzhalter 17" descr="Uhr">
            <a:extLst>
              <a:ext uri="{FF2B5EF4-FFF2-40B4-BE49-F238E27FC236}">
                <a16:creationId xmlns:a16="http://schemas.microsoft.com/office/drawing/2014/main" id="{1F01ABA2-362F-3E4F-ABA6-419B2F03D7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31" name="Abgerundetes Rechteck 30">
            <a:extLst>
              <a:ext uri="{FF2B5EF4-FFF2-40B4-BE49-F238E27FC236}">
                <a16:creationId xmlns:a16="http://schemas.microsoft.com/office/drawing/2014/main" id="{E4D3F73E-FFB5-C34F-AF55-DFD35FCA1F8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D3852BF2-659D-1F40-B2CC-2FF7FAD5030A}"/>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3" name="Abgerundetes Rechteck 32">
            <a:extLst>
              <a:ext uri="{FF2B5EF4-FFF2-40B4-BE49-F238E27FC236}">
                <a16:creationId xmlns:a16="http://schemas.microsoft.com/office/drawing/2014/main" id="{557EF468-7A8C-7845-977D-D31DB513B9FF}"/>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170185F5-2F41-144C-BAFD-3B11B80F2BE5}"/>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Abgerundetes Rechteck 34">
            <a:extLst>
              <a:ext uri="{FF2B5EF4-FFF2-40B4-BE49-F238E27FC236}">
                <a16:creationId xmlns:a16="http://schemas.microsoft.com/office/drawing/2014/main" id="{4A410529-5D67-7441-843C-EE97723E8204}"/>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55C3303E-AA1A-AA4D-92A4-07CECD0E259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Abgerundetes Rechteck 36">
            <a:extLst>
              <a:ext uri="{FF2B5EF4-FFF2-40B4-BE49-F238E27FC236}">
                <a16:creationId xmlns:a16="http://schemas.microsoft.com/office/drawing/2014/main" id="{C19D3C23-BB4B-F54D-B353-D2CD8581D193}"/>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feld 38">
            <a:extLst>
              <a:ext uri="{FF2B5EF4-FFF2-40B4-BE49-F238E27FC236}">
                <a16:creationId xmlns:a16="http://schemas.microsoft.com/office/drawing/2014/main" id="{574AB6D3-10F6-9F4E-AA68-76B84AA918D0}"/>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21</a:t>
            </a:r>
          </a:p>
        </p:txBody>
      </p:sp>
      <p:pic>
        <p:nvPicPr>
          <p:cNvPr id="3" name="Grafik 2">
            <a:extLst>
              <a:ext uri="{FF2B5EF4-FFF2-40B4-BE49-F238E27FC236}">
                <a16:creationId xmlns:a16="http://schemas.microsoft.com/office/drawing/2014/main" id="{F24CD2FE-298E-7644-9970-B9980C66E980}"/>
              </a:ext>
            </a:extLst>
          </p:cNvPr>
          <p:cNvPicPr>
            <a:picLocks noChangeAspect="1"/>
          </p:cNvPicPr>
          <p:nvPr/>
        </p:nvPicPr>
        <p:blipFill>
          <a:blip r:embed="rId4"/>
          <a:stretch>
            <a:fillRect/>
          </a:stretch>
        </p:blipFill>
        <p:spPr>
          <a:xfrm>
            <a:off x="5173447" y="1811652"/>
            <a:ext cx="3252121" cy="4240306"/>
          </a:xfrm>
          <a:prstGeom prst="rect">
            <a:avLst/>
          </a:prstGeom>
        </p:spPr>
      </p:pic>
      <p:pic>
        <p:nvPicPr>
          <p:cNvPr id="8" name="Grafik 7">
            <a:extLst>
              <a:ext uri="{FF2B5EF4-FFF2-40B4-BE49-F238E27FC236}">
                <a16:creationId xmlns:a16="http://schemas.microsoft.com/office/drawing/2014/main" id="{80E277AF-1CB1-514C-A2AF-AB327A2348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68426" y="5540400"/>
            <a:ext cx="821461" cy="813600"/>
          </a:xfrm>
          <a:prstGeom prst="roundRect">
            <a:avLst>
              <a:gd name="adj" fmla="val 8038"/>
            </a:avLst>
          </a:prstGeom>
        </p:spPr>
      </p:pic>
    </p:spTree>
    <p:extLst>
      <p:ext uri="{BB962C8B-B14F-4D97-AF65-F5344CB8AC3E}">
        <p14:creationId xmlns:p14="http://schemas.microsoft.com/office/powerpoint/2010/main" val="1566123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167983"/>
            <a:ext cx="9406890" cy="1571756"/>
          </a:xfrm>
        </p:spPr>
        <p:txBody>
          <a:bodyPr/>
          <a:lstStyle/>
          <a:p>
            <a:r>
              <a:rPr lang="de-DE" dirty="0"/>
              <a:t>Beobachtungshinweise: </a:t>
            </a:r>
          </a:p>
          <a:p>
            <a:pPr marL="285750" indent="-285750">
              <a:buFont typeface="Arial" panose="020B0604020202020204" pitchFamily="34" charset="0"/>
              <a:buChar char="•"/>
            </a:pPr>
            <a:r>
              <a:rPr lang="de-DE" b="0" dirty="0"/>
              <a:t>Können Zusammenhänge zwischen den Karten beschrieben werden?</a:t>
            </a:r>
          </a:p>
          <a:p>
            <a:pPr marL="285750" indent="-285750">
              <a:buFont typeface="Arial" panose="020B0604020202020204" pitchFamily="34" charset="0"/>
              <a:buChar char="•"/>
            </a:pPr>
            <a:r>
              <a:rPr lang="de-DE" b="0" dirty="0"/>
              <a:t>Können die Darstellungen der gesuchten Karten beschrieben werden (wichtig beim Spielen nach Quartett-Regeln)?</a:t>
            </a:r>
          </a:p>
          <a:p>
            <a:pPr marL="285750" indent="-285750">
              <a:buFont typeface="Arial" panose="020B0604020202020204" pitchFamily="34" charset="0"/>
              <a:buChar char="•"/>
            </a:pPr>
            <a:r>
              <a:rPr lang="de-DE" b="0" dirty="0"/>
              <a:t>Werden die verschiedenen Darstellungen einer Zahl richtig zusammen gelegt?</a:t>
            </a:r>
          </a:p>
          <a:p>
            <a:pPr marL="285750" indent="-285750">
              <a:buFont typeface="Arial" panose="020B0604020202020204" pitchFamily="34" charset="0"/>
              <a:buChar char="•"/>
            </a:pPr>
            <a:r>
              <a:rPr lang="de-DE" b="0" dirty="0"/>
              <a:t>Können die Karten nach verschiedenen Kriterien sortiert werden?</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41725"/>
            <a:ext cx="4536000" cy="2859998"/>
          </a:xfrm>
        </p:spPr>
        <p:txBody>
          <a:bodyPr/>
          <a:lstStyle/>
          <a:p>
            <a:r>
              <a:rPr lang="de-DE" dirty="0"/>
              <a:t>Durchführung der Übung: </a:t>
            </a:r>
          </a:p>
          <a:p>
            <a:pPr marL="285750" indent="-285750">
              <a:buFont typeface="Arial" panose="020B0604020202020204" pitchFamily="34" charset="0"/>
              <a:buChar char="•"/>
            </a:pPr>
            <a:r>
              <a:rPr lang="de-DE" b="0" dirty="0"/>
              <a:t>Die Lehrkraft gibt eine Darstellung einer Zahl vor. </a:t>
            </a:r>
          </a:p>
          <a:p>
            <a:pPr marL="285750" indent="-285750">
              <a:buFont typeface="Arial" panose="020B0604020202020204" pitchFamily="34" charset="0"/>
              <a:buChar char="•"/>
            </a:pPr>
            <a:r>
              <a:rPr lang="de-DE" b="0" dirty="0"/>
              <a:t>Das Kind sucht die anderen Darstellungsformen der vorgegebenen Zahl. </a:t>
            </a:r>
          </a:p>
          <a:p>
            <a:pPr marL="285750" indent="-285750">
              <a:buFont typeface="Arial" panose="020B0604020202020204" pitchFamily="34" charset="0"/>
              <a:buChar char="•"/>
            </a:pPr>
            <a:r>
              <a:rPr lang="de-DE" b="0" dirty="0"/>
              <a:t>Zahldarstellungen:</a:t>
            </a:r>
          </a:p>
          <a:p>
            <a:pPr marL="539750" lvl="1" indent="-269875">
              <a:spcBef>
                <a:spcPts val="0"/>
              </a:spcBef>
              <a:buFont typeface="Symbol" pitchFamily="2" charset="2"/>
              <a:buChar char="-"/>
            </a:pPr>
            <a:r>
              <a:rPr lang="de-DE" sz="1400" b="0" dirty="0"/>
              <a:t>Zahlsymbol</a:t>
            </a:r>
          </a:p>
          <a:p>
            <a:pPr marL="539750" lvl="1" indent="-269875">
              <a:spcBef>
                <a:spcPts val="0"/>
              </a:spcBef>
              <a:buFont typeface="Symbol" pitchFamily="2" charset="2"/>
              <a:buChar char="-"/>
            </a:pPr>
            <a:r>
              <a:rPr lang="de-DE" sz="1400" b="0" dirty="0"/>
              <a:t>Zahlwort</a:t>
            </a:r>
          </a:p>
          <a:p>
            <a:pPr marL="539750" lvl="1" indent="-269875">
              <a:spcBef>
                <a:spcPts val="0"/>
              </a:spcBef>
              <a:buFont typeface="Symbol" pitchFamily="2" charset="2"/>
              <a:buChar char="-"/>
            </a:pPr>
            <a:r>
              <a:rPr lang="de-DE" sz="1400" b="0" dirty="0"/>
              <a:t>Material (20er-Feld, Würfelmaterial,                        Stellenwerttafel)</a:t>
            </a:r>
          </a:p>
          <a:p>
            <a:pPr marL="539750" lvl="1" indent="-269875">
              <a:spcBef>
                <a:spcPts val="0"/>
              </a:spcBef>
              <a:buFont typeface="Symbol" pitchFamily="2" charset="2"/>
              <a:buChar char="-"/>
            </a:pPr>
            <a:r>
              <a:rPr lang="de-DE" sz="1400" b="0" dirty="0"/>
              <a:t>Bild einer Alltagssituation oder</a:t>
            </a:r>
            <a:r>
              <a:rPr lang="de-DE" sz="1400" b="0" dirty="0">
                <a:solidFill>
                  <a:srgbClr val="FF0000"/>
                </a:solidFill>
              </a:rPr>
              <a:t> </a:t>
            </a:r>
            <a:r>
              <a:rPr lang="de-DE" sz="1400" b="0" dirty="0"/>
              <a:t>stellenge-rechte Additionsaufgabe (bei größerem </a:t>
            </a:r>
            <a:r>
              <a:rPr lang="de-DE" sz="1400" b="0" dirty="0" err="1"/>
              <a:t>Zahlraum</a:t>
            </a:r>
            <a:r>
              <a:rPr lang="de-DE" sz="1400" b="0" dirty="0"/>
              <a:t>)</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Darstellungsquartett</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41726"/>
            <a:ext cx="4536000" cy="2864142"/>
          </a:xfrm>
        </p:spPr>
        <p:txBody>
          <a:bodyPr/>
          <a:lstStyle/>
          <a:p>
            <a:r>
              <a:rPr lang="de-DE" dirty="0"/>
              <a:t>Variationen: </a:t>
            </a:r>
          </a:p>
          <a:p>
            <a:pPr marL="285750" indent="-285750">
              <a:buFont typeface="Arial" panose="020B0604020202020204" pitchFamily="34" charset="0"/>
              <a:buChar char="•"/>
            </a:pPr>
            <a:r>
              <a:rPr lang="de-DE" b="0" dirty="0"/>
              <a:t>Im Klassenverband mit großen Karten an der Tafel.</a:t>
            </a:r>
          </a:p>
          <a:p>
            <a:pPr marL="285750" indent="-285750">
              <a:buFont typeface="Arial" panose="020B0604020202020204" pitchFamily="34" charset="0"/>
              <a:buChar char="•"/>
            </a:pPr>
            <a:r>
              <a:rPr lang="de-DE" b="0" dirty="0"/>
              <a:t>Als Spiel mit kleinen Karten in Kleingruppen/ Einzelarbeit.</a:t>
            </a:r>
          </a:p>
          <a:p>
            <a:pPr marL="285750" indent="-285750">
              <a:buFont typeface="Arial" panose="020B0604020202020204" pitchFamily="34" charset="0"/>
              <a:buChar char="•"/>
            </a:pPr>
            <a:r>
              <a:rPr lang="de-DE" b="0" dirty="0"/>
              <a:t>Die Lernenden können eigene Karten entwickeln. </a:t>
            </a:r>
          </a:p>
          <a:p>
            <a:pPr marL="285750" indent="-285750">
              <a:buFont typeface="Arial" panose="020B0604020202020204" pitchFamily="34" charset="0"/>
              <a:buChar char="•"/>
            </a:pPr>
            <a:r>
              <a:rPr lang="de-DE" b="0" dirty="0"/>
              <a:t>Es kann nach verschiedenen Kriterien (Zahl, Darstellungsform …) sortiert werden.</a:t>
            </a:r>
          </a:p>
          <a:p>
            <a:pPr marL="285750" indent="-285750">
              <a:buFont typeface="Arial" panose="020B0604020202020204" pitchFamily="34" charset="0"/>
              <a:buChar char="•"/>
            </a:pPr>
            <a:r>
              <a:rPr lang="de-DE" b="0" dirty="0"/>
              <a:t>Die Kinder spielen mit den Karten nach Quartett-Regeln.</a:t>
            </a:r>
          </a:p>
          <a:p>
            <a:br>
              <a:rPr lang="de-DE" b="0" dirty="0"/>
            </a:b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lernen den flexiblen Umgang mit verschiedenen Darstellungsformen. Die schnelle Erfassung von zusammengehörigen Darstellungen wird geübt. </a:t>
            </a:r>
            <a:endParaRPr lang="de-DE" dirty="0"/>
          </a:p>
        </p:txBody>
      </p:sp>
    </p:spTree>
    <p:extLst>
      <p:ext uri="{BB962C8B-B14F-4D97-AF65-F5344CB8AC3E}">
        <p14:creationId xmlns:p14="http://schemas.microsoft.com/office/powerpoint/2010/main" val="4049098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Würfelmaterial </a:t>
            </a:r>
          </a:p>
          <a:p>
            <a:pPr marL="285750" indent="-285750">
              <a:buFont typeface="Arial" panose="020B0604020202020204" pitchFamily="34" charset="0"/>
              <a:buChar char="•"/>
            </a:pPr>
            <a:r>
              <a:rPr lang="de-DE" b="0" dirty="0"/>
              <a:t>Stellenwerttafel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Würfelmaterial und Stellenwerttafel </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habe 4 Zehner, 5 Fünfer und 12 Einer. Welche Zahl habe ich gelegt? </a:t>
            </a:r>
          </a:p>
        </p:txBody>
      </p:sp>
      <p:pic>
        <p:nvPicPr>
          <p:cNvPr id="19" name="Inhaltsplatzhalter 17" descr="Uhr">
            <a:extLst>
              <a:ext uri="{FF2B5EF4-FFF2-40B4-BE49-F238E27FC236}">
                <a16:creationId xmlns:a16="http://schemas.microsoft.com/office/drawing/2014/main" id="{CD7CAD26-399B-A54B-83E5-4E1442754D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39" name="Abgerundetes Rechteck 38">
            <a:extLst>
              <a:ext uri="{FF2B5EF4-FFF2-40B4-BE49-F238E27FC236}">
                <a16:creationId xmlns:a16="http://schemas.microsoft.com/office/drawing/2014/main" id="{0FE72A54-0C97-5A4A-A2D6-0289CA64124C}"/>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Abgerundetes Rechteck 39">
            <a:extLst>
              <a:ext uri="{FF2B5EF4-FFF2-40B4-BE49-F238E27FC236}">
                <a16:creationId xmlns:a16="http://schemas.microsoft.com/office/drawing/2014/main" id="{49DB6B0F-430F-F343-977E-A919859EF60F}"/>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41" name="Abgerundetes Rechteck 40">
            <a:extLst>
              <a:ext uri="{FF2B5EF4-FFF2-40B4-BE49-F238E27FC236}">
                <a16:creationId xmlns:a16="http://schemas.microsoft.com/office/drawing/2014/main" id="{9D16173B-0B94-4348-8305-27B3A0C4CC8E}"/>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Abgerundetes Rechteck 41">
            <a:extLst>
              <a:ext uri="{FF2B5EF4-FFF2-40B4-BE49-F238E27FC236}">
                <a16:creationId xmlns:a16="http://schemas.microsoft.com/office/drawing/2014/main" id="{C2D6FDBB-A9FA-B640-8FA4-61AA5FE6EB7B}"/>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Abgerundetes Rechteck 42">
            <a:extLst>
              <a:ext uri="{FF2B5EF4-FFF2-40B4-BE49-F238E27FC236}">
                <a16:creationId xmlns:a16="http://schemas.microsoft.com/office/drawing/2014/main" id="{07DCF995-BB66-7840-A796-9371A6764DBB}"/>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Abgerundetes Rechteck 43">
            <a:extLst>
              <a:ext uri="{FF2B5EF4-FFF2-40B4-BE49-F238E27FC236}">
                <a16:creationId xmlns:a16="http://schemas.microsoft.com/office/drawing/2014/main" id="{38367091-B802-D94A-98F5-3340F7365B0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Abgerundetes Rechteck 44">
            <a:extLst>
              <a:ext uri="{FF2B5EF4-FFF2-40B4-BE49-F238E27FC236}">
                <a16:creationId xmlns:a16="http://schemas.microsoft.com/office/drawing/2014/main" id="{8893F7BB-DA39-484C-9158-3482E003A1FB}"/>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feld 46">
            <a:extLst>
              <a:ext uri="{FF2B5EF4-FFF2-40B4-BE49-F238E27FC236}">
                <a16:creationId xmlns:a16="http://schemas.microsoft.com/office/drawing/2014/main" id="{A3B06F9B-6D8B-B548-8A28-DFC26528116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22</a:t>
            </a:r>
          </a:p>
        </p:txBody>
      </p:sp>
      <p:pic>
        <p:nvPicPr>
          <p:cNvPr id="8" name="Grafik 7">
            <a:extLst>
              <a:ext uri="{FF2B5EF4-FFF2-40B4-BE49-F238E27FC236}">
                <a16:creationId xmlns:a16="http://schemas.microsoft.com/office/drawing/2014/main" id="{1413BB8A-C551-48C3-A975-956D4BE9C6C0}"/>
              </a:ext>
            </a:extLst>
          </p:cNvPr>
          <p:cNvPicPr>
            <a:picLocks noChangeAspect="1"/>
          </p:cNvPicPr>
          <p:nvPr/>
        </p:nvPicPr>
        <p:blipFill>
          <a:blip r:embed="rId4"/>
          <a:stretch>
            <a:fillRect/>
          </a:stretch>
        </p:blipFill>
        <p:spPr>
          <a:xfrm>
            <a:off x="4546318" y="5068198"/>
            <a:ext cx="402337" cy="320041"/>
          </a:xfrm>
          <a:prstGeom prst="rect">
            <a:avLst/>
          </a:prstGeom>
        </p:spPr>
      </p:pic>
      <p:pic>
        <p:nvPicPr>
          <p:cNvPr id="53" name="Grafik 52">
            <a:extLst>
              <a:ext uri="{FF2B5EF4-FFF2-40B4-BE49-F238E27FC236}">
                <a16:creationId xmlns:a16="http://schemas.microsoft.com/office/drawing/2014/main" id="{0A8F9211-97CA-4692-B34B-8AD46448D8EB}"/>
              </a:ext>
            </a:extLst>
          </p:cNvPr>
          <p:cNvPicPr>
            <a:picLocks noChangeAspect="1"/>
          </p:cNvPicPr>
          <p:nvPr/>
        </p:nvPicPr>
        <p:blipFill>
          <a:blip r:embed="rId4"/>
          <a:stretch>
            <a:fillRect/>
          </a:stretch>
        </p:blipFill>
        <p:spPr>
          <a:xfrm>
            <a:off x="5292416" y="5068198"/>
            <a:ext cx="402337" cy="320041"/>
          </a:xfrm>
          <a:prstGeom prst="rect">
            <a:avLst/>
          </a:prstGeom>
        </p:spPr>
      </p:pic>
      <p:pic>
        <p:nvPicPr>
          <p:cNvPr id="54" name="Grafik 53">
            <a:extLst>
              <a:ext uri="{FF2B5EF4-FFF2-40B4-BE49-F238E27FC236}">
                <a16:creationId xmlns:a16="http://schemas.microsoft.com/office/drawing/2014/main" id="{64318868-3056-4F80-94E9-25C8975C63A8}"/>
              </a:ext>
            </a:extLst>
          </p:cNvPr>
          <p:cNvPicPr>
            <a:picLocks noChangeAspect="1"/>
          </p:cNvPicPr>
          <p:nvPr/>
        </p:nvPicPr>
        <p:blipFill>
          <a:blip r:embed="rId4"/>
          <a:stretch>
            <a:fillRect/>
          </a:stretch>
        </p:blipFill>
        <p:spPr>
          <a:xfrm>
            <a:off x="6038514" y="5068198"/>
            <a:ext cx="402337" cy="320041"/>
          </a:xfrm>
          <a:prstGeom prst="rect">
            <a:avLst/>
          </a:prstGeom>
        </p:spPr>
      </p:pic>
      <p:pic>
        <p:nvPicPr>
          <p:cNvPr id="55" name="Grafik 54">
            <a:extLst>
              <a:ext uri="{FF2B5EF4-FFF2-40B4-BE49-F238E27FC236}">
                <a16:creationId xmlns:a16="http://schemas.microsoft.com/office/drawing/2014/main" id="{E858B386-130B-43A7-960E-6360F06B8EAF}"/>
              </a:ext>
            </a:extLst>
          </p:cNvPr>
          <p:cNvPicPr>
            <a:picLocks noChangeAspect="1"/>
          </p:cNvPicPr>
          <p:nvPr/>
        </p:nvPicPr>
        <p:blipFill>
          <a:blip r:embed="rId4"/>
          <a:stretch>
            <a:fillRect/>
          </a:stretch>
        </p:blipFill>
        <p:spPr>
          <a:xfrm>
            <a:off x="6784612" y="5068198"/>
            <a:ext cx="402337" cy="320041"/>
          </a:xfrm>
          <a:prstGeom prst="rect">
            <a:avLst/>
          </a:prstGeom>
        </p:spPr>
      </p:pic>
      <p:pic>
        <p:nvPicPr>
          <p:cNvPr id="56" name="Grafik 55">
            <a:extLst>
              <a:ext uri="{FF2B5EF4-FFF2-40B4-BE49-F238E27FC236}">
                <a16:creationId xmlns:a16="http://schemas.microsoft.com/office/drawing/2014/main" id="{652DD17E-6C81-496B-9E39-957CD92483CC}"/>
              </a:ext>
            </a:extLst>
          </p:cNvPr>
          <p:cNvPicPr>
            <a:picLocks noChangeAspect="1"/>
          </p:cNvPicPr>
          <p:nvPr/>
        </p:nvPicPr>
        <p:blipFill>
          <a:blip r:embed="rId4"/>
          <a:stretch>
            <a:fillRect/>
          </a:stretch>
        </p:blipFill>
        <p:spPr>
          <a:xfrm>
            <a:off x="7530710" y="5068198"/>
            <a:ext cx="402337" cy="320041"/>
          </a:xfrm>
          <a:prstGeom prst="rect">
            <a:avLst/>
          </a:prstGeom>
        </p:spPr>
      </p:pic>
      <p:pic>
        <p:nvPicPr>
          <p:cNvPr id="57" name="Grafik 56">
            <a:extLst>
              <a:ext uri="{FF2B5EF4-FFF2-40B4-BE49-F238E27FC236}">
                <a16:creationId xmlns:a16="http://schemas.microsoft.com/office/drawing/2014/main" id="{9B9A44C5-9488-4099-A70A-E536B485CD62}"/>
              </a:ext>
            </a:extLst>
          </p:cNvPr>
          <p:cNvPicPr>
            <a:picLocks noChangeAspect="1"/>
          </p:cNvPicPr>
          <p:nvPr/>
        </p:nvPicPr>
        <p:blipFill>
          <a:blip r:embed="rId4"/>
          <a:stretch>
            <a:fillRect/>
          </a:stretch>
        </p:blipFill>
        <p:spPr>
          <a:xfrm>
            <a:off x="8276806" y="5068198"/>
            <a:ext cx="402337" cy="320041"/>
          </a:xfrm>
          <a:prstGeom prst="rect">
            <a:avLst/>
          </a:prstGeom>
        </p:spPr>
      </p:pic>
      <p:pic>
        <p:nvPicPr>
          <p:cNvPr id="65" name="Grafik 64">
            <a:extLst>
              <a:ext uri="{FF2B5EF4-FFF2-40B4-BE49-F238E27FC236}">
                <a16:creationId xmlns:a16="http://schemas.microsoft.com/office/drawing/2014/main" id="{BD85423A-A398-42D2-A28E-BB0BAAF7199A}"/>
              </a:ext>
            </a:extLst>
          </p:cNvPr>
          <p:cNvPicPr>
            <a:picLocks noChangeAspect="1"/>
          </p:cNvPicPr>
          <p:nvPr/>
        </p:nvPicPr>
        <p:blipFill>
          <a:blip r:embed="rId4"/>
          <a:stretch>
            <a:fillRect/>
          </a:stretch>
        </p:blipFill>
        <p:spPr>
          <a:xfrm>
            <a:off x="4546318" y="5672329"/>
            <a:ext cx="402337" cy="320041"/>
          </a:xfrm>
          <a:prstGeom prst="rect">
            <a:avLst/>
          </a:prstGeom>
        </p:spPr>
      </p:pic>
      <p:pic>
        <p:nvPicPr>
          <p:cNvPr id="66" name="Grafik 65">
            <a:extLst>
              <a:ext uri="{FF2B5EF4-FFF2-40B4-BE49-F238E27FC236}">
                <a16:creationId xmlns:a16="http://schemas.microsoft.com/office/drawing/2014/main" id="{0F16C91C-8B3A-493C-9135-E65F194AF346}"/>
              </a:ext>
            </a:extLst>
          </p:cNvPr>
          <p:cNvPicPr>
            <a:picLocks noChangeAspect="1"/>
          </p:cNvPicPr>
          <p:nvPr/>
        </p:nvPicPr>
        <p:blipFill>
          <a:blip r:embed="rId4"/>
          <a:stretch>
            <a:fillRect/>
          </a:stretch>
        </p:blipFill>
        <p:spPr>
          <a:xfrm>
            <a:off x="5292416" y="5672329"/>
            <a:ext cx="402337" cy="320041"/>
          </a:xfrm>
          <a:prstGeom prst="rect">
            <a:avLst/>
          </a:prstGeom>
        </p:spPr>
      </p:pic>
      <p:pic>
        <p:nvPicPr>
          <p:cNvPr id="67" name="Grafik 66">
            <a:extLst>
              <a:ext uri="{FF2B5EF4-FFF2-40B4-BE49-F238E27FC236}">
                <a16:creationId xmlns:a16="http://schemas.microsoft.com/office/drawing/2014/main" id="{FE52110B-A576-442D-B5E6-499A1BC1B3AF}"/>
              </a:ext>
            </a:extLst>
          </p:cNvPr>
          <p:cNvPicPr>
            <a:picLocks noChangeAspect="1"/>
          </p:cNvPicPr>
          <p:nvPr/>
        </p:nvPicPr>
        <p:blipFill>
          <a:blip r:embed="rId4"/>
          <a:stretch>
            <a:fillRect/>
          </a:stretch>
        </p:blipFill>
        <p:spPr>
          <a:xfrm>
            <a:off x="6038514" y="5672329"/>
            <a:ext cx="402337" cy="320041"/>
          </a:xfrm>
          <a:prstGeom prst="rect">
            <a:avLst/>
          </a:prstGeom>
        </p:spPr>
      </p:pic>
      <p:pic>
        <p:nvPicPr>
          <p:cNvPr id="68" name="Grafik 67">
            <a:extLst>
              <a:ext uri="{FF2B5EF4-FFF2-40B4-BE49-F238E27FC236}">
                <a16:creationId xmlns:a16="http://schemas.microsoft.com/office/drawing/2014/main" id="{660E4F3A-7488-4E01-8997-EB622971AB61}"/>
              </a:ext>
            </a:extLst>
          </p:cNvPr>
          <p:cNvPicPr>
            <a:picLocks noChangeAspect="1"/>
          </p:cNvPicPr>
          <p:nvPr/>
        </p:nvPicPr>
        <p:blipFill>
          <a:blip r:embed="rId4"/>
          <a:stretch>
            <a:fillRect/>
          </a:stretch>
        </p:blipFill>
        <p:spPr>
          <a:xfrm>
            <a:off x="6784612" y="5672329"/>
            <a:ext cx="402337" cy="320041"/>
          </a:xfrm>
          <a:prstGeom prst="rect">
            <a:avLst/>
          </a:prstGeom>
        </p:spPr>
      </p:pic>
      <p:pic>
        <p:nvPicPr>
          <p:cNvPr id="69" name="Grafik 68">
            <a:extLst>
              <a:ext uri="{FF2B5EF4-FFF2-40B4-BE49-F238E27FC236}">
                <a16:creationId xmlns:a16="http://schemas.microsoft.com/office/drawing/2014/main" id="{3EF7D967-389C-42C9-B901-7D427B7217D6}"/>
              </a:ext>
            </a:extLst>
          </p:cNvPr>
          <p:cNvPicPr>
            <a:picLocks noChangeAspect="1"/>
          </p:cNvPicPr>
          <p:nvPr/>
        </p:nvPicPr>
        <p:blipFill>
          <a:blip r:embed="rId4"/>
          <a:stretch>
            <a:fillRect/>
          </a:stretch>
        </p:blipFill>
        <p:spPr>
          <a:xfrm>
            <a:off x="7530710" y="5672329"/>
            <a:ext cx="402337" cy="320041"/>
          </a:xfrm>
          <a:prstGeom prst="rect">
            <a:avLst/>
          </a:prstGeom>
        </p:spPr>
      </p:pic>
      <p:pic>
        <p:nvPicPr>
          <p:cNvPr id="70" name="Grafik 69">
            <a:extLst>
              <a:ext uri="{FF2B5EF4-FFF2-40B4-BE49-F238E27FC236}">
                <a16:creationId xmlns:a16="http://schemas.microsoft.com/office/drawing/2014/main" id="{A36F24A1-8B46-4280-BD33-61F73A7D2674}"/>
              </a:ext>
            </a:extLst>
          </p:cNvPr>
          <p:cNvPicPr>
            <a:picLocks noChangeAspect="1"/>
          </p:cNvPicPr>
          <p:nvPr/>
        </p:nvPicPr>
        <p:blipFill>
          <a:blip r:embed="rId4"/>
          <a:stretch>
            <a:fillRect/>
          </a:stretch>
        </p:blipFill>
        <p:spPr>
          <a:xfrm>
            <a:off x="8276806" y="5672329"/>
            <a:ext cx="402337" cy="320041"/>
          </a:xfrm>
          <a:prstGeom prst="rect">
            <a:avLst/>
          </a:prstGeom>
        </p:spPr>
      </p:pic>
      <p:pic>
        <p:nvPicPr>
          <p:cNvPr id="75" name="Grafik 74">
            <a:extLst>
              <a:ext uri="{FF2B5EF4-FFF2-40B4-BE49-F238E27FC236}">
                <a16:creationId xmlns:a16="http://schemas.microsoft.com/office/drawing/2014/main" id="{863C8F42-6FE1-4F80-AFBA-E6000ADB9E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16165" y="2326355"/>
            <a:ext cx="2311971" cy="397441"/>
          </a:xfrm>
          <a:prstGeom prst="rect">
            <a:avLst/>
          </a:prstGeom>
        </p:spPr>
      </p:pic>
      <p:pic>
        <p:nvPicPr>
          <p:cNvPr id="76" name="Grafik 75">
            <a:extLst>
              <a:ext uri="{FF2B5EF4-FFF2-40B4-BE49-F238E27FC236}">
                <a16:creationId xmlns:a16="http://schemas.microsoft.com/office/drawing/2014/main" id="{61269620-DE11-4A8B-B20E-79B258B500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16165" y="2859598"/>
            <a:ext cx="2311971" cy="397441"/>
          </a:xfrm>
          <a:prstGeom prst="rect">
            <a:avLst/>
          </a:prstGeom>
        </p:spPr>
      </p:pic>
      <p:pic>
        <p:nvPicPr>
          <p:cNvPr id="77" name="Grafik 76">
            <a:extLst>
              <a:ext uri="{FF2B5EF4-FFF2-40B4-BE49-F238E27FC236}">
                <a16:creationId xmlns:a16="http://schemas.microsoft.com/office/drawing/2014/main" id="{B333FC5F-38C6-4D09-8DFE-8BE3FFC0CE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16165" y="3392841"/>
            <a:ext cx="2311971" cy="397441"/>
          </a:xfrm>
          <a:prstGeom prst="rect">
            <a:avLst/>
          </a:prstGeom>
        </p:spPr>
      </p:pic>
      <p:pic>
        <p:nvPicPr>
          <p:cNvPr id="78" name="Grafik 77">
            <a:extLst>
              <a:ext uri="{FF2B5EF4-FFF2-40B4-BE49-F238E27FC236}">
                <a16:creationId xmlns:a16="http://schemas.microsoft.com/office/drawing/2014/main" id="{04D599C1-5ACE-40F5-A809-A00F46962E7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16165" y="3926082"/>
            <a:ext cx="2311971" cy="397441"/>
          </a:xfrm>
          <a:prstGeom prst="rect">
            <a:avLst/>
          </a:prstGeom>
        </p:spPr>
      </p:pic>
      <p:pic>
        <p:nvPicPr>
          <p:cNvPr id="13" name="Grafik 12" descr="Ein Bild, das Tisch enthält.&#10;&#10;Automatisch generierte Beschreibung">
            <a:extLst>
              <a:ext uri="{FF2B5EF4-FFF2-40B4-BE49-F238E27FC236}">
                <a16:creationId xmlns:a16="http://schemas.microsoft.com/office/drawing/2014/main" id="{20E97156-B2EA-4973-B1AF-176C3E8F389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15" y="1889321"/>
            <a:ext cx="1393998" cy="420972"/>
          </a:xfrm>
          <a:prstGeom prst="rect">
            <a:avLst/>
          </a:prstGeom>
        </p:spPr>
      </p:pic>
      <p:pic>
        <p:nvPicPr>
          <p:cNvPr id="84" name="Grafik 83" descr="Ein Bild, das Tisch enthält.&#10;&#10;Automatisch generierte Beschreibung">
            <a:extLst>
              <a:ext uri="{FF2B5EF4-FFF2-40B4-BE49-F238E27FC236}">
                <a16:creationId xmlns:a16="http://schemas.microsoft.com/office/drawing/2014/main" id="{74F0875B-23BF-4B50-AAFD-7C44A2D96E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15" y="2409553"/>
            <a:ext cx="1393998" cy="420972"/>
          </a:xfrm>
          <a:prstGeom prst="rect">
            <a:avLst/>
          </a:prstGeom>
        </p:spPr>
      </p:pic>
      <p:pic>
        <p:nvPicPr>
          <p:cNvPr id="85" name="Grafik 84" descr="Ein Bild, das Tisch enthält.&#10;&#10;Automatisch generierte Beschreibung">
            <a:extLst>
              <a:ext uri="{FF2B5EF4-FFF2-40B4-BE49-F238E27FC236}">
                <a16:creationId xmlns:a16="http://schemas.microsoft.com/office/drawing/2014/main" id="{7F6754E3-91CA-4EDF-A562-2DA40DECBCE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15" y="2929785"/>
            <a:ext cx="1393998" cy="420972"/>
          </a:xfrm>
          <a:prstGeom prst="rect">
            <a:avLst/>
          </a:prstGeom>
        </p:spPr>
      </p:pic>
      <p:pic>
        <p:nvPicPr>
          <p:cNvPr id="86" name="Grafik 85" descr="Ein Bild, das Tisch enthält.&#10;&#10;Automatisch generierte Beschreibung">
            <a:extLst>
              <a:ext uri="{FF2B5EF4-FFF2-40B4-BE49-F238E27FC236}">
                <a16:creationId xmlns:a16="http://schemas.microsoft.com/office/drawing/2014/main" id="{4EBF7704-893C-42F9-A50B-5EEFD7F3ED7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15" y="3450017"/>
            <a:ext cx="1393998" cy="420972"/>
          </a:xfrm>
          <a:prstGeom prst="rect">
            <a:avLst/>
          </a:prstGeom>
        </p:spPr>
      </p:pic>
      <p:pic>
        <p:nvPicPr>
          <p:cNvPr id="87" name="Grafik 86" descr="Ein Bild, das Tisch enthält.&#10;&#10;Automatisch generierte Beschreibung">
            <a:extLst>
              <a:ext uri="{FF2B5EF4-FFF2-40B4-BE49-F238E27FC236}">
                <a16:creationId xmlns:a16="http://schemas.microsoft.com/office/drawing/2014/main" id="{FE9F0550-4520-4108-9F4B-D8D39F1CEE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15" y="3970250"/>
            <a:ext cx="1393998" cy="420972"/>
          </a:xfrm>
          <a:prstGeom prst="rect">
            <a:avLst/>
          </a:prstGeom>
        </p:spPr>
      </p:pic>
      <p:pic>
        <p:nvPicPr>
          <p:cNvPr id="36" name="Grafik 35">
            <a:extLst>
              <a:ext uri="{FF2B5EF4-FFF2-40B4-BE49-F238E27FC236}">
                <a16:creationId xmlns:a16="http://schemas.microsoft.com/office/drawing/2014/main" id="{7A152F0C-12D5-344C-B04A-3E078F99A20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4192877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 </a:t>
            </a:r>
          </a:p>
          <a:p>
            <a:pPr marL="285750" indent="-285750">
              <a:buFont typeface="Arial" panose="020B0604020202020204" pitchFamily="34" charset="0"/>
              <a:buChar char="•"/>
            </a:pPr>
            <a:r>
              <a:rPr lang="de-DE" b="0" dirty="0"/>
              <a:t>Werden die Stellenwerte des dezimalen Stellenwertsystems richtig beachtet?</a:t>
            </a:r>
          </a:p>
          <a:p>
            <a:pPr marL="285750" indent="-285750">
              <a:buFont typeface="Arial" panose="020B0604020202020204" pitchFamily="34" charset="0"/>
              <a:buChar char="•"/>
            </a:pPr>
            <a:r>
              <a:rPr lang="de-DE" b="0" dirty="0"/>
              <a:t>Kann die Zahl aus der Vorstellung durch mündliche Anweisung richtig gelegt werden?</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Lehrkraft nennt ein Würfelmaterialrätsel.</a:t>
            </a:r>
          </a:p>
          <a:p>
            <a:pPr marL="285750" indent="-285750">
              <a:buFont typeface="Arial" panose="020B0604020202020204" pitchFamily="34" charset="0"/>
              <a:buChar char="•"/>
            </a:pPr>
            <a:r>
              <a:rPr lang="de-DE" b="0" dirty="0"/>
              <a:t>Die Kinder stellen sich das Material mental vor.</a:t>
            </a:r>
          </a:p>
          <a:p>
            <a:pPr marL="285750" indent="-285750">
              <a:buFont typeface="Arial" panose="020B0604020202020204" pitchFamily="34" charset="0"/>
              <a:buChar char="•"/>
            </a:pPr>
            <a:r>
              <a:rPr lang="de-DE" b="0" dirty="0"/>
              <a:t>Kindern, die dabei noch Schwierigkeiten haben, wird der Blick auf das Material ermöglicht. </a:t>
            </a:r>
          </a:p>
          <a:p>
            <a:pPr marL="285750" indent="-285750">
              <a:buFont typeface="Arial" panose="020B0604020202020204" pitchFamily="34" charset="0"/>
              <a:buChar char="•"/>
            </a:pPr>
            <a:r>
              <a:rPr lang="de-DE" b="0" dirty="0"/>
              <a:t>Die Kinder notieren die Zahl in eine Stellenwerttafel.</a:t>
            </a:r>
          </a:p>
          <a:p>
            <a:pPr marL="285750" indent="-285750">
              <a:buFont typeface="Arial" panose="020B0604020202020204" pitchFamily="34" charset="0"/>
              <a:buChar char="•"/>
            </a:pPr>
            <a:r>
              <a:rPr lang="de-DE" b="0" dirty="0"/>
              <a:t>Im Anschluss legt ein Kind vorne für alle sichtbar die Zahl mit Würfelmaterial.</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Würfelmaterial und Stellenwerttafel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 Lernenden denken sich selbst die Aufgaben aus und stellen sie sich gegenseitig.</a:t>
            </a:r>
          </a:p>
          <a:p>
            <a:pPr marL="285750" indent="-285750">
              <a:buFont typeface="Arial" panose="020B0604020202020204" pitchFamily="34" charset="0"/>
              <a:buChar char="•"/>
            </a:pPr>
            <a:r>
              <a:rPr lang="de-DE" b="0" dirty="0"/>
              <a:t>Mathekartei „Zahl unter dem Tuch“ (Nr. 25)</a:t>
            </a:r>
          </a:p>
          <a:p>
            <a:pPr marL="285750" indent="-285750">
              <a:buFont typeface="Arial" panose="020B0604020202020204" pitchFamily="34" charset="0"/>
              <a:buChar char="•"/>
            </a:pPr>
            <a:r>
              <a:rPr lang="de-DE" b="0" dirty="0"/>
              <a:t>Nutzung von Zehnerstreifen, Fünferstreifen und Plättchen.</a:t>
            </a:r>
          </a:p>
          <a:p>
            <a:pPr marL="285750" indent="-285750">
              <a:buFont typeface="Arial" panose="020B0604020202020204" pitchFamily="34" charset="0"/>
              <a:buChar char="•"/>
            </a:pPr>
            <a:r>
              <a:rPr lang="de-DE" b="0" dirty="0"/>
              <a:t>„Warum war diese Zahl einfach bzw. schwierig?“ „Wie bist du vorgegangen?“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können ihr mentales Bild verschiedener Zahldarstellungen stärken.</a:t>
            </a:r>
            <a:endParaRPr lang="de-DE" dirty="0"/>
          </a:p>
        </p:txBody>
      </p:sp>
    </p:spTree>
    <p:extLst>
      <p:ext uri="{BB962C8B-B14F-4D97-AF65-F5344CB8AC3E}">
        <p14:creationId xmlns:p14="http://schemas.microsoft.com/office/powerpoint/2010/main" val="3443299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BD2AE7-F0B9-5748-90FF-0FBBC3EC56AE}"/>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Würfelmaterial</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AA5DDE53-A378-084E-9688-FF4AAAB66C09}"/>
              </a:ext>
            </a:extLst>
          </p:cNvPr>
          <p:cNvSpPr>
            <a:spLocks noGrp="1"/>
          </p:cNvSpPr>
          <p:nvPr>
            <p:ph type="title"/>
          </p:nvPr>
        </p:nvSpPr>
        <p:spPr/>
        <p:txBody>
          <a:bodyPr/>
          <a:lstStyle/>
          <a:p>
            <a:r>
              <a:rPr lang="de-DE" dirty="0"/>
              <a:t>Stell dir die Zahl vor</a:t>
            </a:r>
          </a:p>
        </p:txBody>
      </p:sp>
      <p:sp>
        <p:nvSpPr>
          <p:cNvPr id="5" name="Inhaltsplatzhalter 4">
            <a:extLst>
              <a:ext uri="{FF2B5EF4-FFF2-40B4-BE49-F238E27FC236}">
                <a16:creationId xmlns:a16="http://schemas.microsoft.com/office/drawing/2014/main" id="{682D58E4-A940-4343-87FF-0FB834DBECE1}"/>
              </a:ext>
            </a:extLst>
          </p:cNvPr>
          <p:cNvSpPr>
            <a:spLocks noGrp="1"/>
          </p:cNvSpPr>
          <p:nvPr>
            <p:ph sz="half" idx="10"/>
          </p:nvPr>
        </p:nvSpPr>
        <p:spPr/>
        <p:txBody>
          <a:bodyPr/>
          <a:lstStyle/>
          <a:p>
            <a:r>
              <a:rPr lang="de-DE" dirty="0"/>
              <a:t>Ich denke mir eine Zahl, die du nicht siehst. Wie stellst du dir die Zahl vor?</a:t>
            </a:r>
          </a:p>
          <a:p>
            <a:r>
              <a:rPr lang="de-DE" dirty="0"/>
              <a:t>Wie würdest du die Zahl legen? </a:t>
            </a:r>
          </a:p>
        </p:txBody>
      </p:sp>
      <p:pic>
        <p:nvPicPr>
          <p:cNvPr id="13" name="Inhaltsplatzhalter 17" descr="Uhr">
            <a:extLst>
              <a:ext uri="{FF2B5EF4-FFF2-40B4-BE49-F238E27FC236}">
                <a16:creationId xmlns:a16="http://schemas.microsoft.com/office/drawing/2014/main" id="{9679F0FC-3B33-754C-9489-EF705D065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7" name="Abgerundetes Rechteck 16">
            <a:extLst>
              <a:ext uri="{FF2B5EF4-FFF2-40B4-BE49-F238E27FC236}">
                <a16:creationId xmlns:a16="http://schemas.microsoft.com/office/drawing/2014/main" id="{72B41235-1076-8B40-A0F4-6053575322AB}"/>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DAAE932E-DDF1-E049-B1A6-51B6123324BA}"/>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6E957EB9-7E77-4B4E-9D3C-EAA89F251602}"/>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D87C2727-613A-4741-A48F-7BD768719E6C}"/>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82EB9588-489A-F549-8539-9D6346D517F0}"/>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AF6E1814-E412-AC46-B65B-78F4B9EE2CA8}"/>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2EDB08E8-0B46-4240-A698-91164728793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 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feld 25">
            <a:extLst>
              <a:ext uri="{FF2B5EF4-FFF2-40B4-BE49-F238E27FC236}">
                <a16:creationId xmlns:a16="http://schemas.microsoft.com/office/drawing/2014/main" id="{1B5E3187-3191-0446-ABBF-70A62592F98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23</a:t>
            </a:r>
          </a:p>
        </p:txBody>
      </p:sp>
      <p:pic>
        <p:nvPicPr>
          <p:cNvPr id="6" name="Grafik 5">
            <a:extLst>
              <a:ext uri="{FF2B5EF4-FFF2-40B4-BE49-F238E27FC236}">
                <a16:creationId xmlns:a16="http://schemas.microsoft.com/office/drawing/2014/main" id="{CD26B49E-7247-4A5C-BD90-25FA95B84C94}"/>
              </a:ext>
            </a:extLst>
          </p:cNvPr>
          <p:cNvPicPr>
            <a:picLocks noChangeAspect="1"/>
          </p:cNvPicPr>
          <p:nvPr/>
        </p:nvPicPr>
        <p:blipFill>
          <a:blip r:embed="rId4"/>
          <a:stretch>
            <a:fillRect/>
          </a:stretch>
        </p:blipFill>
        <p:spPr>
          <a:xfrm rot="184421">
            <a:off x="4352706" y="3073963"/>
            <a:ext cx="3102870" cy="533401"/>
          </a:xfrm>
          <a:prstGeom prst="rect">
            <a:avLst/>
          </a:prstGeom>
        </p:spPr>
      </p:pic>
      <p:sp>
        <p:nvSpPr>
          <p:cNvPr id="37" name="Abgerundete rechteckige Legende 16">
            <a:extLst>
              <a:ext uri="{FF2B5EF4-FFF2-40B4-BE49-F238E27FC236}">
                <a16:creationId xmlns:a16="http://schemas.microsoft.com/office/drawing/2014/main" id="{209156D5-A2C0-4DC6-A153-496BC8F4029C}"/>
              </a:ext>
            </a:extLst>
          </p:cNvPr>
          <p:cNvSpPr/>
          <p:nvPr/>
        </p:nvSpPr>
        <p:spPr>
          <a:xfrm>
            <a:off x="7695524" y="2962668"/>
            <a:ext cx="1792867" cy="693716"/>
          </a:xfrm>
          <a:prstGeom prst="wedgeRoundRectCallout">
            <a:avLst>
              <a:gd name="adj1" fmla="val -1238"/>
              <a:gd name="adj2" fmla="val 7501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16 sind ein 10er und sechs 1er. </a:t>
            </a:r>
          </a:p>
        </p:txBody>
      </p:sp>
      <p:pic>
        <p:nvPicPr>
          <p:cNvPr id="40" name="Grafik 39">
            <a:extLst>
              <a:ext uri="{FF2B5EF4-FFF2-40B4-BE49-F238E27FC236}">
                <a16:creationId xmlns:a16="http://schemas.microsoft.com/office/drawing/2014/main" id="{99824D86-072D-4E95-9D28-FC2F4DE9B5A1}"/>
              </a:ext>
            </a:extLst>
          </p:cNvPr>
          <p:cNvPicPr>
            <a:picLocks noChangeAspect="1"/>
          </p:cNvPicPr>
          <p:nvPr/>
        </p:nvPicPr>
        <p:blipFill>
          <a:blip r:embed="rId4"/>
          <a:stretch>
            <a:fillRect/>
          </a:stretch>
        </p:blipFill>
        <p:spPr>
          <a:xfrm rot="184421">
            <a:off x="6358953" y="4567970"/>
            <a:ext cx="3102870" cy="533401"/>
          </a:xfrm>
          <a:prstGeom prst="rect">
            <a:avLst/>
          </a:prstGeom>
        </p:spPr>
      </p:pic>
      <p:pic>
        <p:nvPicPr>
          <p:cNvPr id="9" name="Grafik 8" descr="Ein Bild, das Tisch enthält.&#10;&#10;Automatisch generierte Beschreibung">
            <a:extLst>
              <a:ext uri="{FF2B5EF4-FFF2-40B4-BE49-F238E27FC236}">
                <a16:creationId xmlns:a16="http://schemas.microsoft.com/office/drawing/2014/main" id="{EE484A68-0848-4E72-BCF5-BA099F211124}"/>
              </a:ext>
            </a:extLst>
          </p:cNvPr>
          <p:cNvPicPr>
            <a:picLocks noChangeAspect="1"/>
          </p:cNvPicPr>
          <p:nvPr/>
        </p:nvPicPr>
        <p:blipFill>
          <a:blip r:embed="rId5"/>
          <a:stretch>
            <a:fillRect/>
          </a:stretch>
        </p:blipFill>
        <p:spPr>
          <a:xfrm>
            <a:off x="6793096" y="5167553"/>
            <a:ext cx="1685544" cy="509016"/>
          </a:xfrm>
          <a:prstGeom prst="rect">
            <a:avLst/>
          </a:prstGeom>
        </p:spPr>
      </p:pic>
      <p:pic>
        <p:nvPicPr>
          <p:cNvPr id="12" name="Grafik 11">
            <a:extLst>
              <a:ext uri="{FF2B5EF4-FFF2-40B4-BE49-F238E27FC236}">
                <a16:creationId xmlns:a16="http://schemas.microsoft.com/office/drawing/2014/main" id="{A70760AB-C6CD-473B-BB92-5A2A584EE4C5}"/>
              </a:ext>
            </a:extLst>
          </p:cNvPr>
          <p:cNvPicPr>
            <a:picLocks noChangeAspect="1"/>
          </p:cNvPicPr>
          <p:nvPr/>
        </p:nvPicPr>
        <p:blipFill>
          <a:blip r:embed="rId6"/>
          <a:stretch>
            <a:fillRect/>
          </a:stretch>
        </p:blipFill>
        <p:spPr>
          <a:xfrm>
            <a:off x="4384548" y="2577776"/>
            <a:ext cx="402337" cy="320041"/>
          </a:xfrm>
          <a:prstGeom prst="rect">
            <a:avLst/>
          </a:prstGeom>
        </p:spPr>
      </p:pic>
      <p:pic>
        <p:nvPicPr>
          <p:cNvPr id="41" name="Grafik 40">
            <a:extLst>
              <a:ext uri="{FF2B5EF4-FFF2-40B4-BE49-F238E27FC236}">
                <a16:creationId xmlns:a16="http://schemas.microsoft.com/office/drawing/2014/main" id="{FC582C29-AE31-4004-B0F3-672C202F4432}"/>
              </a:ext>
            </a:extLst>
          </p:cNvPr>
          <p:cNvPicPr>
            <a:picLocks noChangeAspect="1"/>
          </p:cNvPicPr>
          <p:nvPr/>
        </p:nvPicPr>
        <p:blipFill>
          <a:blip r:embed="rId6"/>
          <a:stretch>
            <a:fillRect/>
          </a:stretch>
        </p:blipFill>
        <p:spPr>
          <a:xfrm>
            <a:off x="4977795" y="2577776"/>
            <a:ext cx="402337" cy="320041"/>
          </a:xfrm>
          <a:prstGeom prst="rect">
            <a:avLst/>
          </a:prstGeom>
        </p:spPr>
      </p:pic>
      <p:pic>
        <p:nvPicPr>
          <p:cNvPr id="42" name="Grafik 41">
            <a:extLst>
              <a:ext uri="{FF2B5EF4-FFF2-40B4-BE49-F238E27FC236}">
                <a16:creationId xmlns:a16="http://schemas.microsoft.com/office/drawing/2014/main" id="{6F3D4192-0AF1-4AB6-8450-84D775CE184E}"/>
              </a:ext>
            </a:extLst>
          </p:cNvPr>
          <p:cNvPicPr>
            <a:picLocks noChangeAspect="1"/>
          </p:cNvPicPr>
          <p:nvPr/>
        </p:nvPicPr>
        <p:blipFill>
          <a:blip r:embed="rId6"/>
          <a:stretch>
            <a:fillRect/>
          </a:stretch>
        </p:blipFill>
        <p:spPr>
          <a:xfrm>
            <a:off x="5571042" y="2577776"/>
            <a:ext cx="402337" cy="320041"/>
          </a:xfrm>
          <a:prstGeom prst="rect">
            <a:avLst/>
          </a:prstGeom>
        </p:spPr>
      </p:pic>
      <p:pic>
        <p:nvPicPr>
          <p:cNvPr id="43" name="Grafik 42">
            <a:extLst>
              <a:ext uri="{FF2B5EF4-FFF2-40B4-BE49-F238E27FC236}">
                <a16:creationId xmlns:a16="http://schemas.microsoft.com/office/drawing/2014/main" id="{6F25D53F-D9BC-4136-8398-6786410B4713}"/>
              </a:ext>
            </a:extLst>
          </p:cNvPr>
          <p:cNvPicPr>
            <a:picLocks noChangeAspect="1"/>
          </p:cNvPicPr>
          <p:nvPr/>
        </p:nvPicPr>
        <p:blipFill>
          <a:blip r:embed="rId6"/>
          <a:stretch>
            <a:fillRect/>
          </a:stretch>
        </p:blipFill>
        <p:spPr>
          <a:xfrm>
            <a:off x="6164289" y="2577776"/>
            <a:ext cx="402337" cy="320041"/>
          </a:xfrm>
          <a:prstGeom prst="rect">
            <a:avLst/>
          </a:prstGeom>
        </p:spPr>
      </p:pic>
      <p:pic>
        <p:nvPicPr>
          <p:cNvPr id="44" name="Grafik 43">
            <a:extLst>
              <a:ext uri="{FF2B5EF4-FFF2-40B4-BE49-F238E27FC236}">
                <a16:creationId xmlns:a16="http://schemas.microsoft.com/office/drawing/2014/main" id="{1946BEC6-282B-4310-BF96-234DA5892120}"/>
              </a:ext>
            </a:extLst>
          </p:cNvPr>
          <p:cNvPicPr>
            <a:picLocks noChangeAspect="1"/>
          </p:cNvPicPr>
          <p:nvPr/>
        </p:nvPicPr>
        <p:blipFill>
          <a:blip r:embed="rId6"/>
          <a:stretch>
            <a:fillRect/>
          </a:stretch>
        </p:blipFill>
        <p:spPr>
          <a:xfrm>
            <a:off x="6757536" y="2577776"/>
            <a:ext cx="402337" cy="320041"/>
          </a:xfrm>
          <a:prstGeom prst="rect">
            <a:avLst/>
          </a:prstGeom>
        </p:spPr>
      </p:pic>
      <p:pic>
        <p:nvPicPr>
          <p:cNvPr id="45" name="Grafik 44">
            <a:extLst>
              <a:ext uri="{FF2B5EF4-FFF2-40B4-BE49-F238E27FC236}">
                <a16:creationId xmlns:a16="http://schemas.microsoft.com/office/drawing/2014/main" id="{B0784852-D2AB-42CB-9054-3AEADBBFF43F}"/>
              </a:ext>
            </a:extLst>
          </p:cNvPr>
          <p:cNvPicPr>
            <a:picLocks noChangeAspect="1"/>
          </p:cNvPicPr>
          <p:nvPr/>
        </p:nvPicPr>
        <p:blipFill>
          <a:blip r:embed="rId6"/>
          <a:stretch>
            <a:fillRect/>
          </a:stretch>
        </p:blipFill>
        <p:spPr>
          <a:xfrm>
            <a:off x="7350785" y="2577776"/>
            <a:ext cx="402337" cy="320041"/>
          </a:xfrm>
          <a:prstGeom prst="rect">
            <a:avLst/>
          </a:prstGeom>
        </p:spPr>
      </p:pic>
      <p:pic>
        <p:nvPicPr>
          <p:cNvPr id="46" name="Grafik 45">
            <a:extLst>
              <a:ext uri="{FF2B5EF4-FFF2-40B4-BE49-F238E27FC236}">
                <a16:creationId xmlns:a16="http://schemas.microsoft.com/office/drawing/2014/main" id="{5AFCDF77-D698-4DC0-842E-1A87F2A18A7A}"/>
              </a:ext>
            </a:extLst>
          </p:cNvPr>
          <p:cNvPicPr>
            <a:picLocks noChangeAspect="1"/>
          </p:cNvPicPr>
          <p:nvPr/>
        </p:nvPicPr>
        <p:blipFill>
          <a:blip r:embed="rId6"/>
          <a:stretch>
            <a:fillRect/>
          </a:stretch>
        </p:blipFill>
        <p:spPr>
          <a:xfrm>
            <a:off x="8761322" y="5256676"/>
            <a:ext cx="402337" cy="320041"/>
          </a:xfrm>
          <a:prstGeom prst="rect">
            <a:avLst/>
          </a:prstGeom>
        </p:spPr>
      </p:pic>
      <p:sp>
        <p:nvSpPr>
          <p:cNvPr id="47" name="Abgerundete rechteckige Legende 16">
            <a:extLst>
              <a:ext uri="{FF2B5EF4-FFF2-40B4-BE49-F238E27FC236}">
                <a16:creationId xmlns:a16="http://schemas.microsoft.com/office/drawing/2014/main" id="{27EFCE13-3994-4305-89F8-EB747C29AC80}"/>
              </a:ext>
            </a:extLst>
          </p:cNvPr>
          <p:cNvSpPr/>
          <p:nvPr/>
        </p:nvSpPr>
        <p:spPr>
          <a:xfrm>
            <a:off x="4183325" y="4487812"/>
            <a:ext cx="1792867" cy="693716"/>
          </a:xfrm>
          <a:prstGeom prst="wedgeRoundRectCallout">
            <a:avLst>
              <a:gd name="adj1" fmla="val -1238"/>
              <a:gd name="adj2" fmla="val 7501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16 sind ein 10er, ein 5er und ein 1er. </a:t>
            </a:r>
          </a:p>
        </p:txBody>
      </p:sp>
      <p:pic>
        <p:nvPicPr>
          <p:cNvPr id="28" name="Grafik 27">
            <a:extLst>
              <a:ext uri="{FF2B5EF4-FFF2-40B4-BE49-F238E27FC236}">
                <a16:creationId xmlns:a16="http://schemas.microsoft.com/office/drawing/2014/main" id="{9F0627F9-6875-A149-895B-0972C0CB7DA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33923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A48B59-E046-F34F-BC14-1C8FD8DDD416}"/>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Kinder verschiedene Zerlegungen nachvollziehen? </a:t>
            </a:r>
          </a:p>
          <a:p>
            <a:pPr marL="285750" indent="-285750">
              <a:buFont typeface="Arial" panose="020B0604020202020204" pitchFamily="34" charset="0"/>
              <a:buChar char="•"/>
            </a:pPr>
            <a:r>
              <a:rPr lang="de-DE" b="0" dirty="0"/>
              <a:t>Bündeln die Kinder? </a:t>
            </a:r>
          </a:p>
        </p:txBody>
      </p:sp>
      <p:sp>
        <p:nvSpPr>
          <p:cNvPr id="3" name="Inhaltsplatzhalter 2">
            <a:extLst>
              <a:ext uri="{FF2B5EF4-FFF2-40B4-BE49-F238E27FC236}">
                <a16:creationId xmlns:a16="http://schemas.microsoft.com/office/drawing/2014/main" id="{29E9F501-908F-C040-BBB4-5550D43052F4}"/>
              </a:ext>
            </a:extLst>
          </p:cNvPr>
          <p:cNvSpPr>
            <a:spLocks noGrp="1"/>
          </p:cNvSpPr>
          <p:nvPr>
            <p:ph sz="half" idx="1"/>
          </p:nvPr>
        </p:nvSpPr>
        <p:spPr>
          <a:xfrm>
            <a:off x="249555" y="2252035"/>
            <a:ext cx="4536000" cy="2849687"/>
          </a:xfrm>
        </p:spPr>
        <p:txBody>
          <a:bodyPr/>
          <a:lstStyle/>
          <a:p>
            <a:r>
              <a:rPr lang="de-DE" dirty="0"/>
              <a:t>Durchführung der Übung:</a:t>
            </a:r>
          </a:p>
          <a:p>
            <a:pPr marL="285750" indent="-285750">
              <a:buFont typeface="Arial" panose="020B0604020202020204" pitchFamily="34" charset="0"/>
              <a:buChar char="•"/>
            </a:pPr>
            <a:r>
              <a:rPr lang="de-DE" b="0" dirty="0"/>
              <a:t>Die Lehrkraft/ein Kind nennt eine Zahl und fragt: „Wie würdest du die Zahl legen?“ („Wie viele 10er/5er/1er?“).</a:t>
            </a:r>
          </a:p>
          <a:p>
            <a:pPr marL="285750" indent="-285750">
              <a:buFont typeface="Arial" panose="020B0604020202020204" pitchFamily="34" charset="0"/>
              <a:buChar char="•"/>
            </a:pPr>
            <a:r>
              <a:rPr lang="de-DE" b="0" dirty="0"/>
              <a:t>Die Kinder nennen ihre Zerlegungen der Zahl. </a:t>
            </a:r>
          </a:p>
        </p:txBody>
      </p:sp>
      <p:sp>
        <p:nvSpPr>
          <p:cNvPr id="4" name="Titel 3">
            <a:extLst>
              <a:ext uri="{FF2B5EF4-FFF2-40B4-BE49-F238E27FC236}">
                <a16:creationId xmlns:a16="http://schemas.microsoft.com/office/drawing/2014/main" id="{E74B7285-19A4-124D-BA58-7F6B48DCBFA4}"/>
              </a:ext>
            </a:extLst>
          </p:cNvPr>
          <p:cNvSpPr>
            <a:spLocks noGrp="1"/>
          </p:cNvSpPr>
          <p:nvPr>
            <p:ph type="title"/>
          </p:nvPr>
        </p:nvSpPr>
        <p:spPr>
          <a:xfrm>
            <a:off x="0" y="528563"/>
            <a:ext cx="9906000" cy="746473"/>
          </a:xfrm>
          <a:prstGeom prst="rect">
            <a:avLst/>
          </a:prstGeom>
        </p:spPr>
        <p:txBody>
          <a:bodyPr/>
          <a:lstStyle/>
          <a:p>
            <a:r>
              <a:rPr lang="de-DE" dirty="0"/>
              <a:t>Stell dir die Zahl vor</a:t>
            </a:r>
          </a:p>
        </p:txBody>
      </p:sp>
      <p:sp>
        <p:nvSpPr>
          <p:cNvPr id="5" name="Inhaltsplatzhalter 4">
            <a:extLst>
              <a:ext uri="{FF2B5EF4-FFF2-40B4-BE49-F238E27FC236}">
                <a16:creationId xmlns:a16="http://schemas.microsoft.com/office/drawing/2014/main" id="{C39E29EA-1D0F-3840-86D4-70A746ED1BF6}"/>
              </a:ext>
            </a:extLst>
          </p:cNvPr>
          <p:cNvSpPr>
            <a:spLocks noGrp="1"/>
          </p:cNvSpPr>
          <p:nvPr>
            <p:ph sz="half" idx="10"/>
          </p:nvPr>
        </p:nvSpPr>
        <p:spPr>
          <a:xfrm>
            <a:off x="5120445" y="2256180"/>
            <a:ext cx="4536000" cy="2849687"/>
          </a:xfrm>
        </p:spPr>
        <p:txBody>
          <a:bodyPr/>
          <a:lstStyle/>
          <a:p>
            <a:r>
              <a:rPr lang="de-DE" dirty="0"/>
              <a:t>Variation:</a:t>
            </a:r>
          </a:p>
          <a:p>
            <a:pPr marL="285750" indent="-285750">
              <a:spcBef>
                <a:spcPts val="300"/>
              </a:spcBef>
              <a:buFont typeface="Arial" panose="020B0604020202020204" pitchFamily="34" charset="0"/>
              <a:buChar char="•"/>
            </a:pPr>
            <a:r>
              <a:rPr lang="de-DE" b="0" dirty="0"/>
              <a:t>Handlungsbegleitend wird die passende Rechnung genannt.</a:t>
            </a:r>
          </a:p>
          <a:p>
            <a:pPr marL="285750" indent="-285750">
              <a:spcBef>
                <a:spcPts val="300"/>
              </a:spcBef>
              <a:buFont typeface="Arial" panose="020B0604020202020204" pitchFamily="34" charset="0"/>
              <a:buChar char="•"/>
            </a:pPr>
            <a:r>
              <a:rPr lang="de-DE" b="0" dirty="0"/>
              <a:t>Kinder mit Schwierigkeiten können zunächst mit Material arbeiten.</a:t>
            </a:r>
          </a:p>
          <a:p>
            <a:pPr marL="285750" indent="-285750">
              <a:spcBef>
                <a:spcPts val="300"/>
              </a:spcBef>
              <a:buFont typeface="Arial" panose="020B0604020202020204" pitchFamily="34" charset="0"/>
              <a:buChar char="•"/>
            </a:pPr>
            <a:r>
              <a:rPr lang="de-DE" b="0" dirty="0"/>
              <a:t>Statt mit Würfelmaterial, werden die Zahlen mit Zehnerstreifen und Plättchen gelegt.</a:t>
            </a:r>
          </a:p>
        </p:txBody>
      </p:sp>
      <p:sp>
        <p:nvSpPr>
          <p:cNvPr id="6" name="Inhaltsplatzhalter 5">
            <a:extLst>
              <a:ext uri="{FF2B5EF4-FFF2-40B4-BE49-F238E27FC236}">
                <a16:creationId xmlns:a16="http://schemas.microsoft.com/office/drawing/2014/main" id="{00926270-D7F6-5347-AA4C-0F35F14372A5}"/>
              </a:ext>
            </a:extLst>
          </p:cNvPr>
          <p:cNvSpPr>
            <a:spLocks noGrp="1"/>
          </p:cNvSpPr>
          <p:nvPr>
            <p:ph sz="half" idx="11"/>
          </p:nvPr>
        </p:nvSpPr>
        <p:spPr/>
        <p:txBody>
          <a:bodyPr/>
          <a:lstStyle/>
          <a:p>
            <a:r>
              <a:rPr lang="de-DE" dirty="0"/>
              <a:t>Ziel der Übung:</a:t>
            </a:r>
            <a:r>
              <a:rPr lang="de-DE" b="0" dirty="0"/>
              <a:t> Die Kinder müssen mental das Bild der Zahl, gelegt mit Würfelmaterial, vor Augen haben. Das mentale Vorstellungsbild wird gestärkt.  </a:t>
            </a:r>
            <a:endParaRPr lang="de-DE" dirty="0"/>
          </a:p>
        </p:txBody>
      </p:sp>
    </p:spTree>
    <p:extLst>
      <p:ext uri="{BB962C8B-B14F-4D97-AF65-F5344CB8AC3E}">
        <p14:creationId xmlns:p14="http://schemas.microsoft.com/office/powerpoint/2010/main" val="1704604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Heft, Mini-Whiteboard oder Arbeitsblatt in Klarsichthülle, sodass es mehrfach verwendet werden kann</a:t>
            </a:r>
          </a:p>
          <a:p>
            <a:pPr marL="285750" indent="-285750">
              <a:buFont typeface="Arial" panose="020B0604020202020204" pitchFamily="34" charset="0"/>
              <a:buChar char="•"/>
            </a:pPr>
            <a:r>
              <a:rPr lang="de-DE" b="0" dirty="0"/>
              <a:t>Stift</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Zahlendiktat</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nenne dir eine Zahl und du sollst diese aufschreiben. </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6" name="Abgerundete rechteckige Legende 19">
            <a:extLst>
              <a:ext uri="{FF2B5EF4-FFF2-40B4-BE49-F238E27FC236}">
                <a16:creationId xmlns:a16="http://schemas.microsoft.com/office/drawing/2014/main" id="{6A46DE74-4B65-234C-A65C-A57E660EAA2D}"/>
              </a:ext>
            </a:extLst>
          </p:cNvPr>
          <p:cNvSpPr/>
          <p:nvPr/>
        </p:nvSpPr>
        <p:spPr>
          <a:xfrm>
            <a:off x="8926447" y="1803733"/>
            <a:ext cx="622761" cy="471340"/>
          </a:xfrm>
          <a:prstGeom prst="wedgeRoundRectCallout">
            <a:avLst>
              <a:gd name="adj1" fmla="val -69119"/>
              <a:gd name="adj2" fmla="val 141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9</a:t>
            </a:r>
          </a:p>
        </p:txBody>
      </p:sp>
      <p:sp>
        <p:nvSpPr>
          <p:cNvPr id="22" name="Abgerundete rechteckige Legende 19">
            <a:extLst>
              <a:ext uri="{FF2B5EF4-FFF2-40B4-BE49-F238E27FC236}">
                <a16:creationId xmlns:a16="http://schemas.microsoft.com/office/drawing/2014/main" id="{43F279AC-383A-0A43-8D01-D547AF86A243}"/>
              </a:ext>
            </a:extLst>
          </p:cNvPr>
          <p:cNvSpPr/>
          <p:nvPr/>
        </p:nvSpPr>
        <p:spPr>
          <a:xfrm>
            <a:off x="8935696" y="3634410"/>
            <a:ext cx="622761" cy="471340"/>
          </a:xfrm>
          <a:prstGeom prst="wedgeRoundRectCallout">
            <a:avLst>
              <a:gd name="adj1" fmla="val -69119"/>
              <a:gd name="adj2" fmla="val 141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19</a:t>
            </a:r>
          </a:p>
        </p:txBody>
      </p:sp>
      <p:sp>
        <p:nvSpPr>
          <p:cNvPr id="23" name="Abgerundete rechteckige Legende 19">
            <a:extLst>
              <a:ext uri="{FF2B5EF4-FFF2-40B4-BE49-F238E27FC236}">
                <a16:creationId xmlns:a16="http://schemas.microsoft.com/office/drawing/2014/main" id="{E625E963-D1F6-294F-9530-EDB619DB5843}"/>
              </a:ext>
            </a:extLst>
          </p:cNvPr>
          <p:cNvSpPr/>
          <p:nvPr/>
        </p:nvSpPr>
        <p:spPr>
          <a:xfrm>
            <a:off x="8671957" y="2728132"/>
            <a:ext cx="622761" cy="471340"/>
          </a:xfrm>
          <a:prstGeom prst="wedgeRoundRectCallout">
            <a:avLst>
              <a:gd name="adj1" fmla="val -69119"/>
              <a:gd name="adj2" fmla="val 141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21</a:t>
            </a:r>
          </a:p>
        </p:txBody>
      </p:sp>
      <p:pic>
        <p:nvPicPr>
          <p:cNvPr id="24" name="Grafik 23" descr="Ein Bild, das Shoji, Bad, gefliest enthält.&#10;&#10;Automatisch generierte Beschreibung">
            <a:extLst>
              <a:ext uri="{FF2B5EF4-FFF2-40B4-BE49-F238E27FC236}">
                <a16:creationId xmlns:a16="http://schemas.microsoft.com/office/drawing/2014/main" id="{D78B38DD-8CFB-6543-A6F4-8312B32342EE}"/>
              </a:ext>
            </a:extLst>
          </p:cNvPr>
          <p:cNvPicPr>
            <a:picLocks noChangeAspect="1"/>
          </p:cNvPicPr>
          <p:nvPr/>
        </p:nvPicPr>
        <p:blipFill>
          <a:blip r:embed="rId4"/>
          <a:stretch>
            <a:fillRect/>
          </a:stretch>
        </p:blipFill>
        <p:spPr>
          <a:xfrm>
            <a:off x="6287176" y="3861364"/>
            <a:ext cx="539029" cy="539029"/>
          </a:xfrm>
          <a:prstGeom prst="rect">
            <a:avLst/>
          </a:prstGeom>
        </p:spPr>
      </p:pic>
      <p:pic>
        <p:nvPicPr>
          <p:cNvPr id="25" name="Grafik 24">
            <a:extLst>
              <a:ext uri="{FF2B5EF4-FFF2-40B4-BE49-F238E27FC236}">
                <a16:creationId xmlns:a16="http://schemas.microsoft.com/office/drawing/2014/main" id="{A26D8930-676B-3943-A7FB-88B67F506626}"/>
              </a:ext>
            </a:extLst>
          </p:cNvPr>
          <p:cNvPicPr>
            <a:picLocks noChangeAspect="1"/>
          </p:cNvPicPr>
          <p:nvPr/>
        </p:nvPicPr>
        <p:blipFill>
          <a:blip r:embed="rId5"/>
          <a:stretch>
            <a:fillRect/>
          </a:stretch>
        </p:blipFill>
        <p:spPr>
          <a:xfrm>
            <a:off x="6555347" y="5230381"/>
            <a:ext cx="504027" cy="539029"/>
          </a:xfrm>
          <a:prstGeom prst="rect">
            <a:avLst/>
          </a:prstGeom>
        </p:spPr>
      </p:pic>
      <p:pic>
        <p:nvPicPr>
          <p:cNvPr id="26" name="Grafik 25" descr="Ein Bild, das Schere enthält.&#10;&#10;Automatisch generierte Beschreibung">
            <a:extLst>
              <a:ext uri="{FF2B5EF4-FFF2-40B4-BE49-F238E27FC236}">
                <a16:creationId xmlns:a16="http://schemas.microsoft.com/office/drawing/2014/main" id="{681DF435-7458-CB4C-BBAA-5B48A7DD9E0D}"/>
              </a:ext>
            </a:extLst>
          </p:cNvPr>
          <p:cNvPicPr>
            <a:picLocks noChangeAspect="1"/>
          </p:cNvPicPr>
          <p:nvPr/>
        </p:nvPicPr>
        <p:blipFill>
          <a:blip r:embed="rId6"/>
          <a:stretch>
            <a:fillRect/>
          </a:stretch>
        </p:blipFill>
        <p:spPr>
          <a:xfrm>
            <a:off x="6039252" y="4652569"/>
            <a:ext cx="600633" cy="539029"/>
          </a:xfrm>
          <a:prstGeom prst="rect">
            <a:avLst/>
          </a:prstGeom>
        </p:spPr>
      </p:pic>
      <p:pic>
        <p:nvPicPr>
          <p:cNvPr id="11" name="Grafik 10">
            <a:extLst>
              <a:ext uri="{FF2B5EF4-FFF2-40B4-BE49-F238E27FC236}">
                <a16:creationId xmlns:a16="http://schemas.microsoft.com/office/drawing/2014/main" id="{55A841DA-D58A-744B-BB86-6880FEB6BB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59374" y="1719470"/>
            <a:ext cx="1534135" cy="3202614"/>
          </a:xfrm>
          <a:prstGeom prst="rect">
            <a:avLst/>
          </a:prstGeom>
        </p:spPr>
      </p:pic>
      <p:pic>
        <p:nvPicPr>
          <p:cNvPr id="13" name="Grafik 12">
            <a:extLst>
              <a:ext uri="{FF2B5EF4-FFF2-40B4-BE49-F238E27FC236}">
                <a16:creationId xmlns:a16="http://schemas.microsoft.com/office/drawing/2014/main" id="{4A59771A-5AAB-1344-8CFB-E64E7360F5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953000" y="3805108"/>
            <a:ext cx="961547" cy="2156513"/>
          </a:xfrm>
          <a:prstGeom prst="rect">
            <a:avLst/>
          </a:prstGeom>
        </p:spPr>
      </p:pic>
      <p:sp>
        <p:nvSpPr>
          <p:cNvPr id="30" name="Abgerundetes Rechteck 29">
            <a:extLst>
              <a:ext uri="{FF2B5EF4-FFF2-40B4-BE49-F238E27FC236}">
                <a16:creationId xmlns:a16="http://schemas.microsoft.com/office/drawing/2014/main" id="{C23A98F1-C1B1-234C-96A6-510F194995B3}"/>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BB9BBE7C-005D-354A-B847-2C429EB45188}"/>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2" name="Abgerundetes Rechteck 31">
            <a:extLst>
              <a:ext uri="{FF2B5EF4-FFF2-40B4-BE49-F238E27FC236}">
                <a16:creationId xmlns:a16="http://schemas.microsoft.com/office/drawing/2014/main" id="{58A6667B-ABB0-BA42-9137-1CFC78DD3850}"/>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Abgerundetes Rechteck 32">
            <a:extLst>
              <a:ext uri="{FF2B5EF4-FFF2-40B4-BE49-F238E27FC236}">
                <a16:creationId xmlns:a16="http://schemas.microsoft.com/office/drawing/2014/main" id="{CCAF1A9F-0F58-D447-A4A9-C1F2B651B5E7}"/>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D24377CB-3CA3-144D-9DF1-71818A742E79}"/>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Abgerundetes Rechteck 34">
            <a:extLst>
              <a:ext uri="{FF2B5EF4-FFF2-40B4-BE49-F238E27FC236}">
                <a16:creationId xmlns:a16="http://schemas.microsoft.com/office/drawing/2014/main" id="{FCC2C43D-1F1A-F04F-80B4-5B865FFDAE3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F3FCDDF2-C980-3B42-A969-5311454306A2}"/>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Zahldarstellung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feld 20">
            <a:extLst>
              <a:ext uri="{FF2B5EF4-FFF2-40B4-BE49-F238E27FC236}">
                <a16:creationId xmlns:a16="http://schemas.microsoft.com/office/drawing/2014/main" id="{1C7F0855-4D38-B14B-B8DA-31C58A076410}"/>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24</a:t>
            </a:r>
          </a:p>
        </p:txBody>
      </p:sp>
    </p:spTree>
    <p:extLst>
      <p:ext uri="{BB962C8B-B14F-4D97-AF65-F5344CB8AC3E}">
        <p14:creationId xmlns:p14="http://schemas.microsoft.com/office/powerpoint/2010/main" val="1325874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Besteck, Gläser, Teller, Schüsseln …</a:t>
            </a:r>
          </a:p>
          <a:p>
            <a:pPr marL="285750" indent="-285750">
              <a:buFont typeface="Arial" panose="020B0604020202020204" pitchFamily="34" charset="0"/>
              <a:buChar char="•"/>
            </a:pPr>
            <a:r>
              <a:rPr lang="de-DE" b="0" dirty="0"/>
              <a:t>ggf. rotes Band</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Tisch decken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Decke den Tisch für deine Gruppe/deine Familie. Wie viele Teller/Gabeln/ Messer … brauchst du?</a:t>
            </a:r>
          </a:p>
        </p:txBody>
      </p:sp>
      <p:pic>
        <p:nvPicPr>
          <p:cNvPr id="20" name="Inhaltsplatzhalter 17" descr="Uhr">
            <a:extLst>
              <a:ext uri="{FF2B5EF4-FFF2-40B4-BE49-F238E27FC236}">
                <a16:creationId xmlns:a16="http://schemas.microsoft.com/office/drawing/2014/main" id="{246C6A29-5DF3-BF4D-946C-3462D50A8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3" name="Inhaltsplatzhalter 12">
            <a:extLst>
              <a:ext uri="{FF2B5EF4-FFF2-40B4-BE49-F238E27FC236}">
                <a16:creationId xmlns:a16="http://schemas.microsoft.com/office/drawing/2014/main" id="{6E5326F6-359E-434F-9AC5-70703593F822}"/>
              </a:ext>
            </a:extLst>
          </p:cNvPr>
          <p:cNvPicPr>
            <a:picLocks noGrp="1" noChangeAspect="1"/>
          </p:cNvPicPr>
          <p:nvPr>
            <p:ph sz="half" idx="1"/>
          </p:nvPr>
        </p:nvPicPr>
        <p:blipFill>
          <a:blip r:embed="rId4"/>
          <a:stretch>
            <a:fillRect/>
          </a:stretch>
        </p:blipFill>
        <p:spPr>
          <a:xfrm>
            <a:off x="4953000" y="2307771"/>
            <a:ext cx="3998602" cy="3251200"/>
          </a:xfrm>
        </p:spPr>
      </p:pic>
      <p:sp>
        <p:nvSpPr>
          <p:cNvPr id="21" name="Abgerundetes Rechteck 20">
            <a:extLst>
              <a:ext uri="{FF2B5EF4-FFF2-40B4-BE49-F238E27FC236}">
                <a16:creationId xmlns:a16="http://schemas.microsoft.com/office/drawing/2014/main" id="{C9931A02-1709-DD40-8BD0-644424BAC077}"/>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2CCF1CA1-1652-2C4E-9313-5A375D29C78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4" name="Abgerundetes Rechteck 23">
            <a:extLst>
              <a:ext uri="{FF2B5EF4-FFF2-40B4-BE49-F238E27FC236}">
                <a16:creationId xmlns:a16="http://schemas.microsoft.com/office/drawing/2014/main" id="{18DA45A8-CDF7-5149-A599-40D5BDA20854}"/>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86EE725A-C3F6-9441-B91F-C02A55301A1B}"/>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058DDFB8-1747-2E48-971E-858D94DD4A10}"/>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E20032C0-5AE6-DA4D-9544-0A90933E6E9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CEEB2C3D-6075-614B-BF10-2711C64A44DA}"/>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feld 14">
            <a:extLst>
              <a:ext uri="{FF2B5EF4-FFF2-40B4-BE49-F238E27FC236}">
                <a16:creationId xmlns:a16="http://schemas.microsoft.com/office/drawing/2014/main" id="{E57E44CA-42AC-E14B-9461-C590B5624D29}"/>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449017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Wird die Zahl spontan notiert oder muss länger überlegt werden?</a:t>
            </a:r>
          </a:p>
          <a:p>
            <a:pPr marL="285750" indent="-285750">
              <a:buFont typeface="Arial" panose="020B0604020202020204" pitchFamily="34" charset="0"/>
              <a:buChar char="•"/>
            </a:pPr>
            <a:r>
              <a:rPr lang="de-DE" b="0" dirty="0"/>
              <a:t>Werden die Zahlen mit Zahlendrehern notiert? Worauf sind die Zahlendreher zurückzuführen (inverse Schreibweise, sprachliche Schwierigkeiten …)?</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Lehrkraft diktiert eine Zahl im behandelten Zahlenraum.</a:t>
            </a:r>
          </a:p>
          <a:p>
            <a:pPr marL="285750" indent="-285750">
              <a:buFont typeface="Arial" panose="020B0604020202020204" pitchFamily="34" charset="0"/>
              <a:buChar char="•"/>
            </a:pPr>
            <a:r>
              <a:rPr lang="de-DE" b="0" dirty="0"/>
              <a:t>Die Kinder notieren die Zahl im Heft oder auf einem Mini-Whiteboard.</a:t>
            </a:r>
          </a:p>
          <a:p>
            <a:pPr marL="285750" indent="-285750">
              <a:buFont typeface="Arial" panose="020B0604020202020204" pitchFamily="34" charset="0"/>
              <a:buChar char="•"/>
            </a:pPr>
            <a:r>
              <a:rPr lang="de-DE" b="0" dirty="0"/>
              <a:t>Die von den Kindern notierten Zahlen werden korrigiert und besprochen, sofern nicht die genannte Zahl notiert wurde.</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Zahlendiktat </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a:t>
            </a:r>
          </a:p>
          <a:p>
            <a:pPr marL="285750" indent="-285750">
              <a:buFont typeface="Arial" panose="020B0604020202020204" pitchFamily="34" charset="0"/>
              <a:buChar char="•"/>
            </a:pPr>
            <a:r>
              <a:rPr lang="de-DE" b="0" dirty="0"/>
              <a:t>Die Lehrkraft diktiert eine Kopfrechenaufgabe und die Kinder notieren das Ergebnis.</a:t>
            </a:r>
          </a:p>
          <a:p>
            <a:pPr marL="285750" indent="-285750">
              <a:buFont typeface="Arial" panose="020B0604020202020204" pitchFamily="34" charset="0"/>
              <a:buChar char="•"/>
            </a:pPr>
            <a:r>
              <a:rPr lang="de-DE" b="0" dirty="0"/>
              <a:t>Zahlen gemeinsam mit Material legen und den Bezug zwischen Zahlsymbol, gesprochenem Zahlwort und Darstellung mit Material herstellen.</a:t>
            </a:r>
          </a:p>
          <a:p>
            <a:pPr marL="285750" indent="-285750">
              <a:buFont typeface="Arial" panose="020B0604020202020204" pitchFamily="34" charset="0"/>
              <a:buChar char="•"/>
            </a:pPr>
            <a:r>
              <a:rPr lang="de-DE" b="0" dirty="0"/>
              <a:t>Hilfestellung: Zahlen in den Taschenrechner oder in ein Dokument tippen, da man da nicht invers aufschreiben kann.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Übung der Übersetzung zwischen gesprochenem Zahlwort und Zahlsymbol.</a:t>
            </a:r>
            <a:endParaRPr lang="de-DE" dirty="0"/>
          </a:p>
          <a:p>
            <a:endParaRPr lang="de-DE" dirty="0"/>
          </a:p>
        </p:txBody>
      </p:sp>
    </p:spTree>
    <p:extLst>
      <p:ext uri="{BB962C8B-B14F-4D97-AF65-F5344CB8AC3E}">
        <p14:creationId xmlns:p14="http://schemas.microsoft.com/office/powerpoint/2010/main" val="345077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BD2AE7-F0B9-5748-90FF-0FBBC3EC56AE}"/>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Würfelmaterial</a:t>
            </a:r>
          </a:p>
          <a:p>
            <a:pPr marL="285750" indent="-285750">
              <a:buFont typeface="Arial" panose="020B0604020202020204" pitchFamily="34" charset="0"/>
              <a:buChar char="•"/>
            </a:pPr>
            <a:r>
              <a:rPr lang="de-DE" b="0" dirty="0"/>
              <a:t>Tuch</a:t>
            </a:r>
          </a:p>
        </p:txBody>
      </p:sp>
      <p:sp>
        <p:nvSpPr>
          <p:cNvPr id="4" name="Titel 3">
            <a:extLst>
              <a:ext uri="{FF2B5EF4-FFF2-40B4-BE49-F238E27FC236}">
                <a16:creationId xmlns:a16="http://schemas.microsoft.com/office/drawing/2014/main" id="{AA5DDE53-A378-084E-9688-FF4AAAB66C09}"/>
              </a:ext>
            </a:extLst>
          </p:cNvPr>
          <p:cNvSpPr>
            <a:spLocks noGrp="1"/>
          </p:cNvSpPr>
          <p:nvPr>
            <p:ph type="title"/>
          </p:nvPr>
        </p:nvSpPr>
        <p:spPr/>
        <p:txBody>
          <a:bodyPr/>
          <a:lstStyle/>
          <a:p>
            <a:r>
              <a:rPr lang="de-DE" dirty="0"/>
              <a:t>Zahl unter dem Tuch</a:t>
            </a:r>
          </a:p>
        </p:txBody>
      </p:sp>
      <p:sp>
        <p:nvSpPr>
          <p:cNvPr id="5" name="Inhaltsplatzhalter 4">
            <a:extLst>
              <a:ext uri="{FF2B5EF4-FFF2-40B4-BE49-F238E27FC236}">
                <a16:creationId xmlns:a16="http://schemas.microsoft.com/office/drawing/2014/main" id="{682D58E4-A940-4343-87FF-0FB834DBECE1}"/>
              </a:ext>
            </a:extLst>
          </p:cNvPr>
          <p:cNvSpPr>
            <a:spLocks noGrp="1"/>
          </p:cNvSpPr>
          <p:nvPr>
            <p:ph sz="half" idx="10"/>
          </p:nvPr>
        </p:nvSpPr>
        <p:spPr/>
        <p:txBody>
          <a:bodyPr/>
          <a:lstStyle/>
          <a:p>
            <a:r>
              <a:rPr lang="de-DE" dirty="0"/>
              <a:t>Ich lege Würfelmaterial unter das Tuch bzw. ich nehme Würfelmaterial weg. Welche Zahl liegt unter dem Tuch? </a:t>
            </a:r>
          </a:p>
        </p:txBody>
      </p:sp>
      <p:pic>
        <p:nvPicPr>
          <p:cNvPr id="13" name="Inhaltsplatzhalter 17" descr="Uhr">
            <a:extLst>
              <a:ext uri="{FF2B5EF4-FFF2-40B4-BE49-F238E27FC236}">
                <a16:creationId xmlns:a16="http://schemas.microsoft.com/office/drawing/2014/main" id="{9679F0FC-3B33-754C-9489-EF705D065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8" name="Abgerundete rechteckige Legende 16">
            <a:extLst>
              <a:ext uri="{FF2B5EF4-FFF2-40B4-BE49-F238E27FC236}">
                <a16:creationId xmlns:a16="http://schemas.microsoft.com/office/drawing/2014/main" id="{46141EB0-2F2B-604E-9BC2-AEEED52F359D}"/>
              </a:ext>
            </a:extLst>
          </p:cNvPr>
          <p:cNvSpPr/>
          <p:nvPr/>
        </p:nvSpPr>
        <p:spPr>
          <a:xfrm>
            <a:off x="4512385" y="4228843"/>
            <a:ext cx="1792867" cy="693716"/>
          </a:xfrm>
          <a:prstGeom prst="wedgeRoundRectCallout">
            <a:avLst>
              <a:gd name="adj1" fmla="val -1238"/>
              <a:gd name="adj2" fmla="val 7501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Ich lege zwei Zehnerstangen hinzu. </a:t>
            </a:r>
          </a:p>
        </p:txBody>
      </p:sp>
      <p:sp>
        <p:nvSpPr>
          <p:cNvPr id="17" name="Abgerundetes Rechteck 16">
            <a:extLst>
              <a:ext uri="{FF2B5EF4-FFF2-40B4-BE49-F238E27FC236}">
                <a16:creationId xmlns:a16="http://schemas.microsoft.com/office/drawing/2014/main" id="{72B41235-1076-8B40-A0F4-6053575322AB}"/>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DAAE932E-DDF1-E049-B1A6-51B6123324BA}"/>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6E957EB9-7E77-4B4E-9D3C-EAA89F251602}"/>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D87C2727-613A-4741-A48F-7BD768719E6C}"/>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82EB9588-489A-F549-8539-9D6346D517F0}"/>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AF6E1814-E412-AC46-B65B-78F4B9EE2CA8}"/>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2EDB08E8-0B46-4240-A698-911647287939}"/>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 Mengenvorstellung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feld 25">
            <a:extLst>
              <a:ext uri="{FF2B5EF4-FFF2-40B4-BE49-F238E27FC236}">
                <a16:creationId xmlns:a16="http://schemas.microsoft.com/office/drawing/2014/main" id="{1B5E3187-3191-0446-ABBF-70A62592F98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25</a:t>
            </a:r>
          </a:p>
        </p:txBody>
      </p:sp>
      <p:pic>
        <p:nvPicPr>
          <p:cNvPr id="8" name="Grafik 7">
            <a:extLst>
              <a:ext uri="{FF2B5EF4-FFF2-40B4-BE49-F238E27FC236}">
                <a16:creationId xmlns:a16="http://schemas.microsoft.com/office/drawing/2014/main" id="{FB156E25-C3B4-48DC-B42F-08B8F1B57A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89703">
            <a:off x="6300136" y="2148011"/>
            <a:ext cx="3418999" cy="753427"/>
          </a:xfrm>
          <a:prstGeom prst="rect">
            <a:avLst/>
          </a:prstGeom>
        </p:spPr>
      </p:pic>
      <p:pic>
        <p:nvPicPr>
          <p:cNvPr id="28" name="Grafik 27">
            <a:extLst>
              <a:ext uri="{FF2B5EF4-FFF2-40B4-BE49-F238E27FC236}">
                <a16:creationId xmlns:a16="http://schemas.microsoft.com/office/drawing/2014/main" id="{218D61FD-39B2-40EC-A0E3-880DBED0AFD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4539630" y="2308544"/>
            <a:ext cx="2254742" cy="387603"/>
          </a:xfrm>
          <a:prstGeom prst="rect">
            <a:avLst/>
          </a:prstGeom>
        </p:spPr>
      </p:pic>
      <p:pic>
        <p:nvPicPr>
          <p:cNvPr id="29" name="Grafik 28">
            <a:extLst>
              <a:ext uri="{FF2B5EF4-FFF2-40B4-BE49-F238E27FC236}">
                <a16:creationId xmlns:a16="http://schemas.microsoft.com/office/drawing/2014/main" id="{0DF68674-FADA-4AFC-8264-6DBEDA6A39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4162459" y="2460944"/>
            <a:ext cx="2254742" cy="387603"/>
          </a:xfrm>
          <a:prstGeom prst="rect">
            <a:avLst/>
          </a:prstGeom>
        </p:spPr>
      </p:pic>
      <p:pic>
        <p:nvPicPr>
          <p:cNvPr id="30" name="Grafik 29">
            <a:extLst>
              <a:ext uri="{FF2B5EF4-FFF2-40B4-BE49-F238E27FC236}">
                <a16:creationId xmlns:a16="http://schemas.microsoft.com/office/drawing/2014/main" id="{646BC21E-F3E1-49E1-A033-830E2578AE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4942848" y="2800177"/>
            <a:ext cx="2254742" cy="387603"/>
          </a:xfrm>
          <a:prstGeom prst="rect">
            <a:avLst/>
          </a:prstGeom>
        </p:spPr>
      </p:pic>
      <p:pic>
        <p:nvPicPr>
          <p:cNvPr id="10" name="Grafik 9">
            <a:extLst>
              <a:ext uri="{FF2B5EF4-FFF2-40B4-BE49-F238E27FC236}">
                <a16:creationId xmlns:a16="http://schemas.microsoft.com/office/drawing/2014/main" id="{E2DE48E1-3FA3-4DCC-B059-B98F06CA6D23}"/>
              </a:ext>
            </a:extLst>
          </p:cNvPr>
          <p:cNvPicPr>
            <a:picLocks noChangeAspect="1"/>
          </p:cNvPicPr>
          <p:nvPr/>
        </p:nvPicPr>
        <p:blipFill>
          <a:blip r:embed="rId6"/>
          <a:stretch>
            <a:fillRect/>
          </a:stretch>
        </p:blipFill>
        <p:spPr>
          <a:xfrm rot="5400000">
            <a:off x="3942318" y="2840768"/>
            <a:ext cx="402337" cy="320041"/>
          </a:xfrm>
          <a:prstGeom prst="rect">
            <a:avLst/>
          </a:prstGeom>
        </p:spPr>
      </p:pic>
      <p:pic>
        <p:nvPicPr>
          <p:cNvPr id="31" name="Grafik 30">
            <a:extLst>
              <a:ext uri="{FF2B5EF4-FFF2-40B4-BE49-F238E27FC236}">
                <a16:creationId xmlns:a16="http://schemas.microsoft.com/office/drawing/2014/main" id="{4532A42F-A658-49D0-9745-8AF76933FA8B}"/>
              </a:ext>
            </a:extLst>
          </p:cNvPr>
          <p:cNvPicPr>
            <a:picLocks noChangeAspect="1"/>
          </p:cNvPicPr>
          <p:nvPr/>
        </p:nvPicPr>
        <p:blipFill>
          <a:blip r:embed="rId6"/>
          <a:stretch>
            <a:fillRect/>
          </a:stretch>
        </p:blipFill>
        <p:spPr>
          <a:xfrm>
            <a:off x="4569718" y="2927988"/>
            <a:ext cx="402337" cy="320041"/>
          </a:xfrm>
          <a:prstGeom prst="rect">
            <a:avLst/>
          </a:prstGeom>
        </p:spPr>
      </p:pic>
      <p:pic>
        <p:nvPicPr>
          <p:cNvPr id="32" name="Grafik 31">
            <a:extLst>
              <a:ext uri="{FF2B5EF4-FFF2-40B4-BE49-F238E27FC236}">
                <a16:creationId xmlns:a16="http://schemas.microsoft.com/office/drawing/2014/main" id="{25283A82-EB12-4E07-AAC6-872C4B1E019E}"/>
              </a:ext>
            </a:extLst>
          </p:cNvPr>
          <p:cNvPicPr>
            <a:picLocks noChangeAspect="1"/>
          </p:cNvPicPr>
          <p:nvPr/>
        </p:nvPicPr>
        <p:blipFill>
          <a:blip r:embed="rId6"/>
          <a:stretch>
            <a:fillRect/>
          </a:stretch>
        </p:blipFill>
        <p:spPr>
          <a:xfrm rot="6284996">
            <a:off x="5964863" y="3265677"/>
            <a:ext cx="402337" cy="320041"/>
          </a:xfrm>
          <a:prstGeom prst="rect">
            <a:avLst/>
          </a:prstGeom>
        </p:spPr>
      </p:pic>
      <p:pic>
        <p:nvPicPr>
          <p:cNvPr id="33" name="Grafik 32">
            <a:extLst>
              <a:ext uri="{FF2B5EF4-FFF2-40B4-BE49-F238E27FC236}">
                <a16:creationId xmlns:a16="http://schemas.microsoft.com/office/drawing/2014/main" id="{FFC82D87-110C-4CA6-8395-D59518AE4B9D}"/>
              </a:ext>
            </a:extLst>
          </p:cNvPr>
          <p:cNvPicPr>
            <a:picLocks noChangeAspect="1"/>
          </p:cNvPicPr>
          <p:nvPr/>
        </p:nvPicPr>
        <p:blipFill>
          <a:blip r:embed="rId6"/>
          <a:stretch>
            <a:fillRect/>
          </a:stretch>
        </p:blipFill>
        <p:spPr>
          <a:xfrm>
            <a:off x="6480643" y="3193984"/>
            <a:ext cx="402337" cy="320041"/>
          </a:xfrm>
          <a:prstGeom prst="rect">
            <a:avLst/>
          </a:prstGeom>
        </p:spPr>
      </p:pic>
      <p:pic>
        <p:nvPicPr>
          <p:cNvPr id="34" name="Grafik 33">
            <a:extLst>
              <a:ext uri="{FF2B5EF4-FFF2-40B4-BE49-F238E27FC236}">
                <a16:creationId xmlns:a16="http://schemas.microsoft.com/office/drawing/2014/main" id="{E88B7060-C351-4E77-82AB-939AA0CA60D5}"/>
              </a:ext>
            </a:extLst>
          </p:cNvPr>
          <p:cNvPicPr>
            <a:picLocks noChangeAspect="1"/>
          </p:cNvPicPr>
          <p:nvPr/>
        </p:nvPicPr>
        <p:blipFill>
          <a:blip r:embed="rId6"/>
          <a:stretch>
            <a:fillRect/>
          </a:stretch>
        </p:blipFill>
        <p:spPr>
          <a:xfrm rot="5724019">
            <a:off x="4250105" y="3303417"/>
            <a:ext cx="402337" cy="320041"/>
          </a:xfrm>
          <a:prstGeom prst="rect">
            <a:avLst/>
          </a:prstGeom>
        </p:spPr>
      </p:pic>
      <p:pic>
        <p:nvPicPr>
          <p:cNvPr id="35" name="Grafik 34">
            <a:extLst>
              <a:ext uri="{FF2B5EF4-FFF2-40B4-BE49-F238E27FC236}">
                <a16:creationId xmlns:a16="http://schemas.microsoft.com/office/drawing/2014/main" id="{469DDC36-CA7B-4ADE-B35D-1A0579C86FB9}"/>
              </a:ext>
            </a:extLst>
          </p:cNvPr>
          <p:cNvPicPr>
            <a:picLocks noChangeAspect="1"/>
          </p:cNvPicPr>
          <p:nvPr/>
        </p:nvPicPr>
        <p:blipFill>
          <a:blip r:embed="rId6"/>
          <a:stretch>
            <a:fillRect/>
          </a:stretch>
        </p:blipFill>
        <p:spPr>
          <a:xfrm>
            <a:off x="4829613" y="3126820"/>
            <a:ext cx="402337" cy="320041"/>
          </a:xfrm>
          <a:prstGeom prst="rect">
            <a:avLst/>
          </a:prstGeom>
        </p:spPr>
      </p:pic>
      <p:pic>
        <p:nvPicPr>
          <p:cNvPr id="36" name="Grafik 35">
            <a:extLst>
              <a:ext uri="{FF2B5EF4-FFF2-40B4-BE49-F238E27FC236}">
                <a16:creationId xmlns:a16="http://schemas.microsoft.com/office/drawing/2014/main" id="{2C7876A5-A53A-4CC0-B80F-0F9BC09B9860}"/>
              </a:ext>
            </a:extLst>
          </p:cNvPr>
          <p:cNvPicPr>
            <a:picLocks noChangeAspect="1"/>
          </p:cNvPicPr>
          <p:nvPr/>
        </p:nvPicPr>
        <p:blipFill>
          <a:blip r:embed="rId6"/>
          <a:stretch>
            <a:fillRect/>
          </a:stretch>
        </p:blipFill>
        <p:spPr>
          <a:xfrm rot="16200000">
            <a:off x="5306626" y="3137497"/>
            <a:ext cx="402337" cy="320041"/>
          </a:xfrm>
          <a:prstGeom prst="rect">
            <a:avLst/>
          </a:prstGeom>
        </p:spPr>
      </p:pic>
      <p:pic>
        <p:nvPicPr>
          <p:cNvPr id="39" name="Grafik 38">
            <a:extLst>
              <a:ext uri="{FF2B5EF4-FFF2-40B4-BE49-F238E27FC236}">
                <a16:creationId xmlns:a16="http://schemas.microsoft.com/office/drawing/2014/main" id="{79AEA767-5C34-4CBA-B982-D68E9B49B6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335023" flipH="1">
            <a:off x="6794163" y="4689974"/>
            <a:ext cx="2254742" cy="387603"/>
          </a:xfrm>
          <a:prstGeom prst="rect">
            <a:avLst/>
          </a:prstGeom>
        </p:spPr>
      </p:pic>
      <p:pic>
        <p:nvPicPr>
          <p:cNvPr id="37" name="Grafik 36">
            <a:extLst>
              <a:ext uri="{FF2B5EF4-FFF2-40B4-BE49-F238E27FC236}">
                <a16:creationId xmlns:a16="http://schemas.microsoft.com/office/drawing/2014/main" id="{BD31B2B7-D10A-4997-8480-6C3E7BC7B5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335023" flipH="1">
            <a:off x="6695318" y="5160006"/>
            <a:ext cx="2254742" cy="387603"/>
          </a:xfrm>
          <a:prstGeom prst="rect">
            <a:avLst/>
          </a:prstGeom>
        </p:spPr>
      </p:pic>
      <p:pic>
        <p:nvPicPr>
          <p:cNvPr id="38" name="Grafik 37">
            <a:extLst>
              <a:ext uri="{FF2B5EF4-FFF2-40B4-BE49-F238E27FC236}">
                <a16:creationId xmlns:a16="http://schemas.microsoft.com/office/drawing/2014/main" id="{E4754A24-AD64-044D-B493-80386E0629D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3268128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A48B59-E046-F34F-BC14-1C8FD8DDD416}"/>
              </a:ext>
            </a:extLst>
          </p:cNvPr>
          <p:cNvSpPr>
            <a:spLocks noGrp="1"/>
          </p:cNvSpPr>
          <p:nvPr>
            <p:ph sz="half" idx="2"/>
          </p:nvPr>
        </p:nvSpPr>
        <p:spPr/>
        <p:txBody>
          <a:bodyPr/>
          <a:lstStyle/>
          <a:p>
            <a:r>
              <a:rPr lang="de-DE" dirty="0"/>
              <a:t>Beobachtungshinweise:</a:t>
            </a:r>
            <a:endParaRPr lang="de-DE" b="0" dirty="0"/>
          </a:p>
          <a:p>
            <a:pPr marL="285750" indent="-285750">
              <a:buFont typeface="Arial" panose="020B0604020202020204" pitchFamily="34" charset="0"/>
              <a:buChar char="•"/>
            </a:pPr>
            <a:r>
              <a:rPr lang="de-DE" b="0" dirty="0"/>
              <a:t>Können die Veränderungen für alle Stellenwerte richtig mental nachvollzogen werden? Klappt dies bei allen Stellenwerten?</a:t>
            </a:r>
          </a:p>
          <a:p>
            <a:pPr marL="285750" indent="-285750">
              <a:buFont typeface="Arial" panose="020B0604020202020204" pitchFamily="34" charset="0"/>
              <a:buChar char="•"/>
            </a:pPr>
            <a:r>
              <a:rPr lang="de-DE" b="0" dirty="0"/>
              <a:t>Gelingt der Darstellungswechsel in Bezug auf die Wertigkeit der einzelnen Stellenwerte (wird eine Zehnerstange hinzugelegt, wird die Zahl um 10 größer)?</a:t>
            </a:r>
          </a:p>
        </p:txBody>
      </p:sp>
      <p:sp>
        <p:nvSpPr>
          <p:cNvPr id="3" name="Inhaltsplatzhalter 2">
            <a:extLst>
              <a:ext uri="{FF2B5EF4-FFF2-40B4-BE49-F238E27FC236}">
                <a16:creationId xmlns:a16="http://schemas.microsoft.com/office/drawing/2014/main" id="{29E9F501-908F-C040-BBB4-5550D43052F4}"/>
              </a:ext>
            </a:extLst>
          </p:cNvPr>
          <p:cNvSpPr>
            <a:spLocks noGrp="1"/>
          </p:cNvSpPr>
          <p:nvPr>
            <p:ph sz="half" idx="1"/>
          </p:nvPr>
        </p:nvSpPr>
        <p:spPr>
          <a:xfrm>
            <a:off x="249555" y="2252035"/>
            <a:ext cx="4536000" cy="2849687"/>
          </a:xfrm>
        </p:spPr>
        <p:txBody>
          <a:bodyPr/>
          <a:lstStyle/>
          <a:p>
            <a:r>
              <a:rPr lang="de-DE" dirty="0"/>
              <a:t>Durchführung der Übung:</a:t>
            </a:r>
          </a:p>
          <a:p>
            <a:pPr marL="285750" indent="-285750">
              <a:buFont typeface="Arial" panose="020B0604020202020204" pitchFamily="34" charset="0"/>
              <a:buChar char="•"/>
            </a:pPr>
            <a:r>
              <a:rPr lang="de-DE" b="0" dirty="0"/>
              <a:t>Die Lehrkraft legt für alle Kinder sichtbar eine Zahl mit Würfelmaterial unter ein Tuch und die Kinder benennen die Zahl.</a:t>
            </a:r>
          </a:p>
          <a:p>
            <a:pPr marL="285750" indent="-285750">
              <a:buFont typeface="Arial" panose="020B0604020202020204" pitchFamily="34" charset="0"/>
              <a:buChar char="•"/>
            </a:pPr>
            <a:r>
              <a:rPr lang="de-DE" b="0" dirty="0"/>
              <a:t>Die Lehrkraft nimmt in jeder Runde Würfel-material unter dem Tuch weg/legt welches unter das Tuch dazu, ohne dass die Kinder das gesamte Material unter dem Tuch sehen.</a:t>
            </a:r>
          </a:p>
          <a:p>
            <a:pPr marL="285750" indent="-285750">
              <a:buFont typeface="Arial" panose="020B0604020202020204" pitchFamily="34" charset="0"/>
              <a:buChar char="•"/>
            </a:pPr>
            <a:r>
              <a:rPr lang="de-DE" b="0" dirty="0"/>
              <a:t>In jeder Runde benennt ein Kind die Zahl, die unter dem Tuch liegt oder alle Kinder notieren die Zahl auf einem Mini-Whiteboard und drehen es auf Kommando um.</a:t>
            </a:r>
          </a:p>
        </p:txBody>
      </p:sp>
      <p:sp>
        <p:nvSpPr>
          <p:cNvPr id="4" name="Titel 3">
            <a:extLst>
              <a:ext uri="{FF2B5EF4-FFF2-40B4-BE49-F238E27FC236}">
                <a16:creationId xmlns:a16="http://schemas.microsoft.com/office/drawing/2014/main" id="{E74B7285-19A4-124D-BA58-7F6B48DCBFA4}"/>
              </a:ext>
            </a:extLst>
          </p:cNvPr>
          <p:cNvSpPr>
            <a:spLocks noGrp="1"/>
          </p:cNvSpPr>
          <p:nvPr>
            <p:ph type="title"/>
          </p:nvPr>
        </p:nvSpPr>
        <p:spPr>
          <a:xfrm>
            <a:off x="0" y="528563"/>
            <a:ext cx="9906000" cy="746473"/>
          </a:xfrm>
          <a:prstGeom prst="rect">
            <a:avLst/>
          </a:prstGeom>
        </p:spPr>
        <p:txBody>
          <a:bodyPr/>
          <a:lstStyle/>
          <a:p>
            <a:r>
              <a:rPr lang="de-DE" dirty="0"/>
              <a:t>Zahl unter dem Tuch</a:t>
            </a:r>
          </a:p>
        </p:txBody>
      </p:sp>
      <p:sp>
        <p:nvSpPr>
          <p:cNvPr id="5" name="Inhaltsplatzhalter 4">
            <a:extLst>
              <a:ext uri="{FF2B5EF4-FFF2-40B4-BE49-F238E27FC236}">
                <a16:creationId xmlns:a16="http://schemas.microsoft.com/office/drawing/2014/main" id="{C39E29EA-1D0F-3840-86D4-70A746ED1BF6}"/>
              </a:ext>
            </a:extLst>
          </p:cNvPr>
          <p:cNvSpPr>
            <a:spLocks noGrp="1"/>
          </p:cNvSpPr>
          <p:nvPr>
            <p:ph sz="half" idx="10"/>
          </p:nvPr>
        </p:nvSpPr>
        <p:spPr>
          <a:xfrm>
            <a:off x="5120445" y="2256180"/>
            <a:ext cx="4536000" cy="2849687"/>
          </a:xfrm>
        </p:spPr>
        <p:txBody>
          <a:bodyPr/>
          <a:lstStyle/>
          <a:p>
            <a:r>
              <a:rPr lang="de-DE" dirty="0"/>
              <a:t>Variation:</a:t>
            </a:r>
          </a:p>
          <a:p>
            <a:pPr marL="285750" indent="-285750">
              <a:spcBef>
                <a:spcPts val="300"/>
              </a:spcBef>
              <a:buFont typeface="Arial" panose="020B0604020202020204" pitchFamily="34" charset="0"/>
              <a:buChar char="•"/>
            </a:pPr>
            <a:r>
              <a:rPr lang="de-DE" b="0" dirty="0"/>
              <a:t>Handlungsbegleitend wird die passende Rechnung genannt.</a:t>
            </a:r>
          </a:p>
          <a:p>
            <a:pPr marL="285750" indent="-285750">
              <a:spcBef>
                <a:spcPts val="300"/>
              </a:spcBef>
              <a:buFont typeface="Arial" panose="020B0604020202020204" pitchFamily="34" charset="0"/>
              <a:buChar char="•"/>
            </a:pPr>
            <a:r>
              <a:rPr lang="de-DE" b="0" dirty="0"/>
              <a:t>Kinder mit Schwierigkeiten können zunächst Sicht auf das Material haben.</a:t>
            </a:r>
          </a:p>
          <a:p>
            <a:pPr marL="285750" indent="-285750">
              <a:spcBef>
                <a:spcPts val="300"/>
              </a:spcBef>
              <a:buFont typeface="Arial" panose="020B0604020202020204" pitchFamily="34" charset="0"/>
              <a:buChar char="•"/>
            </a:pPr>
            <a:r>
              <a:rPr lang="de-DE" b="0" dirty="0"/>
              <a:t>Statt mit Würfelmaterial werden die Zahlen mit Zehnerstreifen und Plättchen gelegt.</a:t>
            </a:r>
          </a:p>
          <a:p>
            <a:pPr marL="285750" indent="-285750">
              <a:spcBef>
                <a:spcPts val="300"/>
              </a:spcBef>
              <a:buFont typeface="Arial" panose="020B0604020202020204" pitchFamily="34" charset="0"/>
              <a:buChar char="•"/>
            </a:pPr>
            <a:r>
              <a:rPr lang="de-DE" b="0" dirty="0"/>
              <a:t>Die Handlung ist für die Kinder nicht sichtbar, sondern wird nur mündlich beschrieben: „Ich lege … unter das Tuch“.</a:t>
            </a:r>
          </a:p>
          <a:p>
            <a:pPr marL="285750" indent="-285750">
              <a:spcBef>
                <a:spcPts val="300"/>
              </a:spcBef>
              <a:buFont typeface="Arial" panose="020B0604020202020204" pitchFamily="34" charset="0"/>
              <a:buChar char="•"/>
            </a:pPr>
            <a:r>
              <a:rPr lang="de-DE" b="0" dirty="0"/>
              <a:t>Die Kinder legen sich in Partnerarbeit Zahlen z. B. hinter einer Trennwand.</a:t>
            </a:r>
          </a:p>
        </p:txBody>
      </p:sp>
      <p:sp>
        <p:nvSpPr>
          <p:cNvPr id="6" name="Inhaltsplatzhalter 5">
            <a:extLst>
              <a:ext uri="{FF2B5EF4-FFF2-40B4-BE49-F238E27FC236}">
                <a16:creationId xmlns:a16="http://schemas.microsoft.com/office/drawing/2014/main" id="{00926270-D7F6-5347-AA4C-0F35F14372A5}"/>
              </a:ext>
            </a:extLst>
          </p:cNvPr>
          <p:cNvSpPr>
            <a:spLocks noGrp="1"/>
          </p:cNvSpPr>
          <p:nvPr>
            <p:ph sz="half" idx="11"/>
          </p:nvPr>
        </p:nvSpPr>
        <p:spPr/>
        <p:txBody>
          <a:bodyPr/>
          <a:lstStyle/>
          <a:p>
            <a:r>
              <a:rPr lang="de-DE" dirty="0"/>
              <a:t>Ziel der Übung:</a:t>
            </a:r>
            <a:r>
              <a:rPr lang="de-DE" b="0" dirty="0"/>
              <a:t> Die Kinder müssen mental das Bild der Zahl, gelegt mit Würfelmaterial, vor Augen haben und die Veränderungen der Zahl mental vollziehen. Das mentale Vorstellungsbild wird gestärkt. </a:t>
            </a:r>
            <a:endParaRPr lang="de-DE" dirty="0"/>
          </a:p>
        </p:txBody>
      </p:sp>
    </p:spTree>
    <p:extLst>
      <p:ext uri="{BB962C8B-B14F-4D97-AF65-F5344CB8AC3E}">
        <p14:creationId xmlns:p14="http://schemas.microsoft.com/office/powerpoint/2010/main" val="589529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20er-/100er-Feld mit Plättchen oder Würfelmaterial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Ich denke mir eine Zahl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denke mir eine Zahl. Ich verrate euch aber nicht welche Zahl. Ihr müsst sie erraten.</a:t>
            </a:r>
          </a:p>
        </p:txBody>
      </p:sp>
      <p:sp>
        <p:nvSpPr>
          <p:cNvPr id="11" name="Abgerundete rechteckige Legende 10">
            <a:extLst>
              <a:ext uri="{FF2B5EF4-FFF2-40B4-BE49-F238E27FC236}">
                <a16:creationId xmlns:a16="http://schemas.microsoft.com/office/drawing/2014/main" id="{8A0DEADE-990E-2A4F-A0A5-8150092268F5}"/>
              </a:ext>
            </a:extLst>
          </p:cNvPr>
          <p:cNvSpPr/>
          <p:nvPr/>
        </p:nvSpPr>
        <p:spPr>
          <a:xfrm>
            <a:off x="4394199" y="3786906"/>
            <a:ext cx="1648299" cy="541334"/>
          </a:xfrm>
          <a:prstGeom prst="wedgeRoundRectCallout">
            <a:avLst>
              <a:gd name="adj1" fmla="val 80081"/>
              <a:gd name="adj2" fmla="val 833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Ist es die 15?</a:t>
            </a:r>
          </a:p>
        </p:txBody>
      </p:sp>
      <p:sp>
        <p:nvSpPr>
          <p:cNvPr id="17" name="Abgerundete rechteckige Legende 16">
            <a:extLst>
              <a:ext uri="{FF2B5EF4-FFF2-40B4-BE49-F238E27FC236}">
                <a16:creationId xmlns:a16="http://schemas.microsoft.com/office/drawing/2014/main" id="{BAD1697A-3AEA-3345-A36E-68B66DF7A910}"/>
              </a:ext>
            </a:extLst>
          </p:cNvPr>
          <p:cNvSpPr/>
          <p:nvPr/>
        </p:nvSpPr>
        <p:spPr>
          <a:xfrm>
            <a:off x="4394199" y="2687257"/>
            <a:ext cx="1648299" cy="541333"/>
          </a:xfrm>
          <a:prstGeom prst="wedgeRoundRectCallout">
            <a:avLst>
              <a:gd name="adj1" fmla="val 83058"/>
              <a:gd name="adj2" fmla="val 4389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Ist es die 10?</a:t>
            </a:r>
          </a:p>
        </p:txBody>
      </p:sp>
      <p:sp>
        <p:nvSpPr>
          <p:cNvPr id="20" name="Abgerundete rechteckige Legende 19">
            <a:extLst>
              <a:ext uri="{FF2B5EF4-FFF2-40B4-BE49-F238E27FC236}">
                <a16:creationId xmlns:a16="http://schemas.microsoft.com/office/drawing/2014/main" id="{F1B076C0-A38B-0247-BC2F-C87B15E73982}"/>
              </a:ext>
            </a:extLst>
          </p:cNvPr>
          <p:cNvSpPr/>
          <p:nvPr/>
        </p:nvSpPr>
        <p:spPr>
          <a:xfrm>
            <a:off x="7424224" y="2783409"/>
            <a:ext cx="1900475" cy="803204"/>
          </a:xfrm>
          <a:prstGeom prst="wedgeRoundRectCallout">
            <a:avLst>
              <a:gd name="adj1" fmla="val -71792"/>
              <a:gd name="adj2" fmla="val 781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Nein. Meine Zahl hat mehr als </a:t>
            </a:r>
          </a:p>
          <a:p>
            <a:pPr algn="ctr"/>
            <a:r>
              <a:rPr lang="de-DE" sz="1400" dirty="0">
                <a:latin typeface="Open Sans" panose="020B0606030504020204" pitchFamily="34" charset="0"/>
                <a:ea typeface="Open Sans" panose="020B0606030504020204" pitchFamily="34" charset="0"/>
                <a:cs typeface="Open Sans" panose="020B0606030504020204" pitchFamily="34" charset="0"/>
              </a:rPr>
              <a:t>10 Plättchen. </a:t>
            </a:r>
          </a:p>
        </p:txBody>
      </p:sp>
      <p:sp>
        <p:nvSpPr>
          <p:cNvPr id="21" name="Abgerundete rechteckige Legende 20">
            <a:extLst>
              <a:ext uri="{FF2B5EF4-FFF2-40B4-BE49-F238E27FC236}">
                <a16:creationId xmlns:a16="http://schemas.microsoft.com/office/drawing/2014/main" id="{D4B5176E-360B-1943-A206-A2E437D7F38B}"/>
              </a:ext>
            </a:extLst>
          </p:cNvPr>
          <p:cNvSpPr/>
          <p:nvPr/>
        </p:nvSpPr>
        <p:spPr>
          <a:xfrm>
            <a:off x="5514790" y="1472027"/>
            <a:ext cx="2894356" cy="971259"/>
          </a:xfrm>
          <a:prstGeom prst="wedgeRoundRectCallout">
            <a:avLst>
              <a:gd name="adj1" fmla="val 4796"/>
              <a:gd name="adj2" fmla="val 755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Ich denke mir eine Zahl. Ich verrate euch aber nicht welche Zahl. Ihr müsst sie erraten.</a:t>
            </a:r>
          </a:p>
        </p:txBody>
      </p:sp>
      <p:sp>
        <p:nvSpPr>
          <p:cNvPr id="22" name="Abgerundete rechteckige Legende 21">
            <a:extLst>
              <a:ext uri="{FF2B5EF4-FFF2-40B4-BE49-F238E27FC236}">
                <a16:creationId xmlns:a16="http://schemas.microsoft.com/office/drawing/2014/main" id="{76650FCF-B857-B642-8538-F9D2BC8E9B0A}"/>
              </a:ext>
            </a:extLst>
          </p:cNvPr>
          <p:cNvSpPr/>
          <p:nvPr/>
        </p:nvSpPr>
        <p:spPr>
          <a:xfrm>
            <a:off x="7468201" y="3968225"/>
            <a:ext cx="1900475" cy="803204"/>
          </a:xfrm>
          <a:prstGeom prst="wedgeRoundRectCallout">
            <a:avLst>
              <a:gd name="adj1" fmla="val -72137"/>
              <a:gd name="adj2" fmla="val 300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Nein. Meine Zahl hat weniger als </a:t>
            </a:r>
          </a:p>
          <a:p>
            <a:pPr algn="ctr"/>
            <a:r>
              <a:rPr lang="de-DE" sz="1400" dirty="0">
                <a:latin typeface="Open Sans" panose="020B0606030504020204" pitchFamily="34" charset="0"/>
                <a:ea typeface="Open Sans" panose="020B0606030504020204" pitchFamily="34" charset="0"/>
                <a:cs typeface="Open Sans" panose="020B0606030504020204" pitchFamily="34" charset="0"/>
              </a:rPr>
              <a:t>15 Plättchen. </a:t>
            </a:r>
          </a:p>
        </p:txBody>
      </p:sp>
      <p:sp>
        <p:nvSpPr>
          <p:cNvPr id="23" name="Abgerundete rechteckige Legende 22">
            <a:extLst>
              <a:ext uri="{FF2B5EF4-FFF2-40B4-BE49-F238E27FC236}">
                <a16:creationId xmlns:a16="http://schemas.microsoft.com/office/drawing/2014/main" id="{98DA43C7-D025-BD41-9C1A-248A1B8F2F65}"/>
              </a:ext>
            </a:extLst>
          </p:cNvPr>
          <p:cNvSpPr/>
          <p:nvPr/>
        </p:nvSpPr>
        <p:spPr>
          <a:xfrm>
            <a:off x="4425792" y="4886556"/>
            <a:ext cx="1616706" cy="541334"/>
          </a:xfrm>
          <a:prstGeom prst="wedgeRoundRectCallout">
            <a:avLst>
              <a:gd name="adj1" fmla="val 75989"/>
              <a:gd name="adj2" fmla="val 185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Ist es die 12?</a:t>
            </a:r>
          </a:p>
        </p:txBody>
      </p:sp>
      <p:sp>
        <p:nvSpPr>
          <p:cNvPr id="24" name="Abgerundete rechteckige Legende 23">
            <a:extLst>
              <a:ext uri="{FF2B5EF4-FFF2-40B4-BE49-F238E27FC236}">
                <a16:creationId xmlns:a16="http://schemas.microsoft.com/office/drawing/2014/main" id="{BE77AB64-D0E5-7849-B6DE-5BD62ED1AA17}"/>
              </a:ext>
            </a:extLst>
          </p:cNvPr>
          <p:cNvSpPr/>
          <p:nvPr/>
        </p:nvSpPr>
        <p:spPr>
          <a:xfrm>
            <a:off x="7490012" y="5153041"/>
            <a:ext cx="1900475" cy="803204"/>
          </a:xfrm>
          <a:prstGeom prst="wedgeRoundRectCallout">
            <a:avLst>
              <a:gd name="adj1" fmla="val -71751"/>
              <a:gd name="adj2" fmla="val 62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Ja. Ich habe an die 12 gedacht.</a:t>
            </a:r>
          </a:p>
        </p:txBody>
      </p:sp>
      <p:pic>
        <p:nvPicPr>
          <p:cNvPr id="27" name="Inhaltsplatzhalter 17" descr="Uhr">
            <a:extLst>
              <a:ext uri="{FF2B5EF4-FFF2-40B4-BE49-F238E27FC236}">
                <a16:creationId xmlns:a16="http://schemas.microsoft.com/office/drawing/2014/main" id="{1FBD0473-3459-8C4F-959C-3847592B22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26" name="Abgerundetes Rechteck 25">
            <a:extLst>
              <a:ext uri="{FF2B5EF4-FFF2-40B4-BE49-F238E27FC236}">
                <a16:creationId xmlns:a16="http://schemas.microsoft.com/office/drawing/2014/main" id="{4575E4A1-4B53-454B-B28D-1D8BF7C96D0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0DDB7407-E1E5-B245-8331-16395012ACFD}"/>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9" name="Abgerundetes Rechteck 28">
            <a:extLst>
              <a:ext uri="{FF2B5EF4-FFF2-40B4-BE49-F238E27FC236}">
                <a16:creationId xmlns:a16="http://schemas.microsoft.com/office/drawing/2014/main" id="{F03B141C-E22E-B74D-9CCA-760A77B9E7EC}"/>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7A1CEDE4-C785-BF4E-9AB5-B2AF470AE1C7}"/>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77F7C110-7B29-F24A-9B52-CD141B9808A9}"/>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Abgerundetes Rechteck 32">
            <a:extLst>
              <a:ext uri="{FF2B5EF4-FFF2-40B4-BE49-F238E27FC236}">
                <a16:creationId xmlns:a16="http://schemas.microsoft.com/office/drawing/2014/main" id="{07B7622B-57B4-6C4C-AFC2-EED17E59B69E}"/>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A92BDA51-9FFC-9F43-8246-649A7FBCFB45}"/>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 Zahlbeziehungen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feld 24">
            <a:extLst>
              <a:ext uri="{FF2B5EF4-FFF2-40B4-BE49-F238E27FC236}">
                <a16:creationId xmlns:a16="http://schemas.microsoft.com/office/drawing/2014/main" id="{93590009-A9C4-DF44-A2CB-43CB891A8A2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26</a:t>
            </a:r>
          </a:p>
        </p:txBody>
      </p:sp>
      <p:pic>
        <p:nvPicPr>
          <p:cNvPr id="35" name="Grafik 34">
            <a:extLst>
              <a:ext uri="{FF2B5EF4-FFF2-40B4-BE49-F238E27FC236}">
                <a16:creationId xmlns:a16="http://schemas.microsoft.com/office/drawing/2014/main" id="{06D6F80E-3D3A-5545-B90E-3BCF7AA589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3539618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Ich denke mir eine Zahl</a:t>
            </a:r>
          </a:p>
        </p:txBody>
      </p:sp>
      <p:sp>
        <p:nvSpPr>
          <p:cNvPr id="8" name="Inhaltsplatzhalter 7">
            <a:extLst>
              <a:ext uri="{FF2B5EF4-FFF2-40B4-BE49-F238E27FC236}">
                <a16:creationId xmlns:a16="http://schemas.microsoft.com/office/drawing/2014/main" id="{77E5E5EB-95D3-734F-A8E2-1DE1246CA7C7}"/>
              </a:ext>
            </a:extLst>
          </p:cNvPr>
          <p:cNvSpPr>
            <a:spLocks noGrp="1"/>
          </p:cNvSpPr>
          <p:nvPr>
            <p:ph sz="half" idx="11"/>
          </p:nvPr>
        </p:nvSpPr>
        <p:spPr/>
        <p:txBody>
          <a:bodyPr/>
          <a:lstStyle/>
          <a:p>
            <a:r>
              <a:rPr lang="de-DE" dirty="0"/>
              <a:t>Ziel der Übung: </a:t>
            </a:r>
            <a:r>
              <a:rPr lang="de-DE" b="0" dirty="0"/>
              <a:t>Die Kinder üben den relationalen Zahlbegriff, d. h. sie sollen ein Verständnis von „mehr als“ und „weniger als“ aufbauen. </a:t>
            </a:r>
            <a:endParaRPr lang="de-DE" dirty="0"/>
          </a:p>
        </p:txBody>
      </p:sp>
      <p:sp>
        <p:nvSpPr>
          <p:cNvPr id="10" name="Inhaltsplatzhalter 9">
            <a:extLst>
              <a:ext uri="{FF2B5EF4-FFF2-40B4-BE49-F238E27FC236}">
                <a16:creationId xmlns:a16="http://schemas.microsoft.com/office/drawing/2014/main" id="{C915FC36-D1C7-2644-87A6-9D7978E6F62E}"/>
              </a:ext>
            </a:extLst>
          </p:cNvPr>
          <p:cNvSpPr>
            <a:spLocks noGrp="1"/>
          </p:cNvSpPr>
          <p:nvPr>
            <p:ph sz="half" idx="2"/>
          </p:nvPr>
        </p:nvSpPr>
        <p:spPr/>
        <p:txBody>
          <a:bodyPr/>
          <a:lstStyle/>
          <a:p>
            <a:pPr>
              <a:spcBef>
                <a:spcPts val="0"/>
              </a:spcBef>
            </a:pPr>
            <a:r>
              <a:rPr lang="de-DE" dirty="0"/>
              <a:t>Beobachtungshinweise:</a:t>
            </a:r>
            <a:endParaRPr lang="de-DE" b="0" dirty="0"/>
          </a:p>
          <a:p>
            <a:pPr marL="285750" indent="-285750">
              <a:buFont typeface="Arial" panose="020B0604020202020204" pitchFamily="34" charset="0"/>
              <a:buChar char="•"/>
            </a:pPr>
            <a:r>
              <a:rPr lang="de-DE" b="0" dirty="0"/>
              <a:t>Können die Aussagen „mehr als“ und „weniger als“ passend interpretieren werden? </a:t>
            </a:r>
          </a:p>
          <a:p>
            <a:pPr marL="285750" indent="-285750">
              <a:buFont typeface="Arial" panose="020B0604020202020204" pitchFamily="34" charset="0"/>
              <a:buChar char="•"/>
            </a:pPr>
            <a:r>
              <a:rPr lang="de-DE" b="0" dirty="0"/>
              <a:t>Werden die Zahlen kardinal interpretiert? (Wie viele Plättchen hat 10? „Mehr als 10 Plättchen“ bedeutet, es kommen Plättchen dazu.)</a:t>
            </a:r>
          </a:p>
          <a:p>
            <a:endParaRPr lang="de-DE" dirty="0"/>
          </a:p>
        </p:txBody>
      </p:sp>
      <p:sp>
        <p:nvSpPr>
          <p:cNvPr id="13" name="Inhaltsplatzhalter 12">
            <a:extLst>
              <a:ext uri="{FF2B5EF4-FFF2-40B4-BE49-F238E27FC236}">
                <a16:creationId xmlns:a16="http://schemas.microsoft.com/office/drawing/2014/main" id="{03275651-0494-E540-B7B3-804A22EA05A8}"/>
              </a:ext>
            </a:extLst>
          </p:cNvPr>
          <p:cNvSpPr>
            <a:spLocks noGrp="1"/>
          </p:cNvSpPr>
          <p:nvPr>
            <p:ph sz="half" idx="1"/>
          </p:nvPr>
        </p:nvSpPr>
        <p:spPr>
          <a:xfrm>
            <a:off x="249555" y="2243003"/>
            <a:ext cx="4536000" cy="2858719"/>
          </a:xfrm>
        </p:spPr>
        <p:txBody>
          <a:bodyPr/>
          <a:lstStyle/>
          <a:p>
            <a:r>
              <a:rPr lang="de-DE" dirty="0"/>
              <a:t>Durchführung der Übung: </a:t>
            </a:r>
          </a:p>
          <a:p>
            <a:pPr marL="285750" indent="-285750">
              <a:buFont typeface="Arial" panose="020B0604020202020204" pitchFamily="34" charset="0"/>
              <a:buChar char="•"/>
            </a:pPr>
            <a:r>
              <a:rPr lang="de-DE" b="0" dirty="0"/>
              <a:t>Die Lehrkraft beginnt mit den Worten: „Ich denke mir eine Zahl. Ich verrate euch aber nicht welche Zahl. Ihr müsst sie erraten.“</a:t>
            </a:r>
          </a:p>
          <a:p>
            <a:pPr marL="285750" indent="-285750">
              <a:buFont typeface="Arial" panose="020B0604020202020204" pitchFamily="34" charset="0"/>
              <a:buChar char="•"/>
            </a:pPr>
            <a:r>
              <a:rPr lang="de-DE" b="0" dirty="0"/>
              <a:t>Die Kinder nennen reihum Zahlen. Die Lehrkraft antwortet mit ja oder nein und gibt Hinweise zur gesuchten Zahl (mehr als …, weniger als …).</a:t>
            </a:r>
          </a:p>
          <a:p>
            <a:pPr marL="285750" indent="-285750">
              <a:buFont typeface="Arial" panose="020B0604020202020204" pitchFamily="34" charset="0"/>
              <a:buChar char="•"/>
            </a:pPr>
            <a:r>
              <a:rPr lang="de-DE" b="0" dirty="0"/>
              <a:t>Bei Problemen über die Bedeutung von „mehr als“ und „weniger als“ im Kontext von Zahlen sprechen: „</a:t>
            </a:r>
            <a:r>
              <a:rPr lang="de-DE" b="0" i="0" dirty="0">
                <a:effectLst/>
                <a:latin typeface="IBM Plex Serif" panose="020B0604020202020204" pitchFamily="18" charset="0"/>
              </a:rPr>
              <a:t>‚</a:t>
            </a:r>
            <a:r>
              <a:rPr lang="de-DE" b="0" dirty="0"/>
              <a:t>Mehr als</a:t>
            </a:r>
            <a:r>
              <a:rPr lang="de-DE" b="0" i="0" dirty="0">
                <a:effectLst/>
                <a:latin typeface="IBM Plex Serif" panose="02060503050406000203" pitchFamily="18" charset="0"/>
              </a:rPr>
              <a:t>‘</a:t>
            </a:r>
            <a:r>
              <a:rPr lang="de-DE" b="0" dirty="0"/>
              <a:t> bedeutet, es kommen noch Plättchen dazu. </a:t>
            </a:r>
            <a:r>
              <a:rPr lang="de-DE" b="0" i="0" dirty="0">
                <a:effectLst/>
                <a:latin typeface="IBM Plex Serif" panose="02060503050406000203" pitchFamily="18" charset="0"/>
              </a:rPr>
              <a:t>‚</a:t>
            </a:r>
            <a:r>
              <a:rPr lang="de-DE" b="0" dirty="0"/>
              <a:t>Weniger als</a:t>
            </a:r>
            <a:r>
              <a:rPr lang="de-DE" b="0" i="0" dirty="0">
                <a:effectLst/>
                <a:latin typeface="IBM Plex Serif" panose="02060503050406000203" pitchFamily="18" charset="0"/>
              </a:rPr>
              <a:t>‘</a:t>
            </a:r>
            <a:r>
              <a:rPr lang="de-DE" b="0" dirty="0"/>
              <a:t> bedeutet, es werden Plättchen weggenommen.“</a:t>
            </a:r>
          </a:p>
          <a:p>
            <a:endParaRPr lang="de-DE" dirty="0"/>
          </a:p>
        </p:txBody>
      </p:sp>
      <p:sp>
        <p:nvSpPr>
          <p:cNvPr id="15" name="Inhaltsplatzhalter 14">
            <a:extLst>
              <a:ext uri="{FF2B5EF4-FFF2-40B4-BE49-F238E27FC236}">
                <a16:creationId xmlns:a16="http://schemas.microsoft.com/office/drawing/2014/main" id="{C41DFFBE-FFD4-2F4E-BD3A-B895955CFB21}"/>
              </a:ext>
            </a:extLst>
          </p:cNvPr>
          <p:cNvSpPr>
            <a:spLocks noGrp="1"/>
          </p:cNvSpPr>
          <p:nvPr>
            <p:ph sz="half" idx="10"/>
          </p:nvPr>
        </p:nvSpPr>
        <p:spPr>
          <a:xfrm>
            <a:off x="5120445" y="2243004"/>
            <a:ext cx="4536000" cy="2862864"/>
          </a:xfrm>
        </p:spPr>
        <p:txBody>
          <a:bodyPr/>
          <a:lstStyle/>
          <a:p>
            <a:r>
              <a:rPr lang="de-DE" dirty="0"/>
              <a:t>Variationen: </a:t>
            </a:r>
          </a:p>
          <a:p>
            <a:pPr marL="285750" indent="-285750">
              <a:buFont typeface="Arial" panose="020B0604020202020204" pitchFamily="34" charset="0"/>
              <a:buChar char="•"/>
            </a:pPr>
            <a:r>
              <a:rPr lang="de-DE" b="0" dirty="0"/>
              <a:t>Handlungsbegleitend werden die vorgeschlagenen Zahlen am 20er-Feld gezeigt.</a:t>
            </a:r>
          </a:p>
          <a:p>
            <a:pPr marL="285750" indent="-285750">
              <a:buFont typeface="Arial" panose="020B0604020202020204" pitchFamily="34" charset="0"/>
              <a:buChar char="•"/>
            </a:pPr>
            <a:r>
              <a:rPr lang="de-DE" b="0" dirty="0"/>
              <a:t>Kinder mit Schwierigkeiten legen die Zahlen in das 20er-Feld, d. h. wird die 10 vorgeschlagen, legen sie die 10 in das 20er-Feld und entscheiden dann, was „mehr als“ bedeutet.</a:t>
            </a:r>
          </a:p>
          <a:p>
            <a:pPr marL="285750" indent="-285750">
              <a:buFont typeface="Arial" panose="020B0604020202020204" pitchFamily="34" charset="0"/>
              <a:buChar char="•"/>
            </a:pPr>
            <a:r>
              <a:rPr lang="de-DE" b="0" dirty="0"/>
              <a:t>Auch für größere Zahlen denkbar. Dann sollten konkretere Hinweise in Bezug auf die Größe der Zahl gegeben werden: „Meine Zahl liegt zwischen 60 und 90.“ „Meine Zahl hat 7 Zehner.“ „Meine Zahl ist größer als 72.“</a:t>
            </a:r>
          </a:p>
          <a:p>
            <a:endParaRPr lang="de-DE" dirty="0"/>
          </a:p>
        </p:txBody>
      </p:sp>
    </p:spTree>
    <p:extLst>
      <p:ext uri="{BB962C8B-B14F-4D97-AF65-F5344CB8AC3E}">
        <p14:creationId xmlns:p14="http://schemas.microsoft.com/office/powerpoint/2010/main" val="1882582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32172" indent="-232172">
              <a:buFont typeface="Arial" panose="020B0604020202020204" pitchFamily="34" charset="0"/>
              <a:buChar char="•"/>
            </a:pPr>
            <a:r>
              <a:rPr lang="de-DE" b="0" dirty="0"/>
              <a:t>Zahlenstrahl mit Klammern</a:t>
            </a:r>
            <a:br>
              <a:rPr lang="de-DE" b="0" dirty="0"/>
            </a:br>
            <a:r>
              <a:rPr lang="de-DE" b="0" dirty="0"/>
              <a:t>und Stift</a:t>
            </a:r>
          </a:p>
          <a:p>
            <a:pPr marL="232172" indent="-232172">
              <a:buFont typeface="Arial" panose="020B0604020202020204" pitchFamily="34" charset="0"/>
              <a:buChar char="•"/>
            </a:pPr>
            <a:r>
              <a:rPr lang="de-DE" b="0" dirty="0"/>
              <a:t>evtl. Anschauungsmaterial </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Mister X</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denke mir eine Zahl. Ihr müsst sie erraten.</a:t>
            </a:r>
          </a:p>
        </p:txBody>
      </p:sp>
      <p:pic>
        <p:nvPicPr>
          <p:cNvPr id="27" name="Inhaltsplatzhalter 17" descr="Uhr">
            <a:extLst>
              <a:ext uri="{FF2B5EF4-FFF2-40B4-BE49-F238E27FC236}">
                <a16:creationId xmlns:a16="http://schemas.microsoft.com/office/drawing/2014/main" id="{7150FBF4-066E-D545-95B5-1062035ABC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4" name="Abgerundetes Rechteck 13">
            <a:extLst>
              <a:ext uri="{FF2B5EF4-FFF2-40B4-BE49-F238E27FC236}">
                <a16:creationId xmlns:a16="http://schemas.microsoft.com/office/drawing/2014/main" id="{7164CE9B-190C-C141-86B5-9DAF9ACD270A}"/>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bgerundetes Rechteck 14">
            <a:extLst>
              <a:ext uri="{FF2B5EF4-FFF2-40B4-BE49-F238E27FC236}">
                <a16:creationId xmlns:a16="http://schemas.microsoft.com/office/drawing/2014/main" id="{BF554410-6A89-CD4B-9B76-4AFCDD3B135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7" name="Abgerundetes Rechteck 16">
            <a:extLst>
              <a:ext uri="{FF2B5EF4-FFF2-40B4-BE49-F238E27FC236}">
                <a16:creationId xmlns:a16="http://schemas.microsoft.com/office/drawing/2014/main" id="{F868B189-FA82-D943-B554-7513B6068E4C}"/>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Abgerundetes Rechteck 17">
            <a:extLst>
              <a:ext uri="{FF2B5EF4-FFF2-40B4-BE49-F238E27FC236}">
                <a16:creationId xmlns:a16="http://schemas.microsoft.com/office/drawing/2014/main" id="{C55EAD5D-DB12-C24E-9921-57C837CF594D}"/>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F33D1195-8FAA-E54E-BAC4-77D601DCF372}"/>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AEA1B4C8-4EF0-7C40-A45B-6B8C8D47A6E0}"/>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1A22F8EB-CDCC-6E49-BF75-219A71EF2722}"/>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Zahlbeziehungen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E19D83CA-0B45-974C-9F51-76C50292421A}"/>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27</a:t>
            </a:r>
          </a:p>
        </p:txBody>
      </p:sp>
      <p:pic>
        <p:nvPicPr>
          <p:cNvPr id="6" name="Grafik 5">
            <a:extLst>
              <a:ext uri="{FF2B5EF4-FFF2-40B4-BE49-F238E27FC236}">
                <a16:creationId xmlns:a16="http://schemas.microsoft.com/office/drawing/2014/main" id="{15C1E367-1DAE-421D-85B2-B3A3A6CCA0EE}"/>
              </a:ext>
            </a:extLst>
          </p:cNvPr>
          <p:cNvPicPr>
            <a:picLocks noChangeAspect="1"/>
          </p:cNvPicPr>
          <p:nvPr/>
        </p:nvPicPr>
        <p:blipFill>
          <a:blip r:embed="rId4"/>
          <a:stretch>
            <a:fillRect/>
          </a:stretch>
        </p:blipFill>
        <p:spPr>
          <a:xfrm>
            <a:off x="4272193" y="3479686"/>
            <a:ext cx="5208152" cy="1869948"/>
          </a:xfrm>
          <a:prstGeom prst="rect">
            <a:avLst/>
          </a:prstGeom>
        </p:spPr>
      </p:pic>
      <p:sp>
        <p:nvSpPr>
          <p:cNvPr id="26" name="Textfeld 25">
            <a:extLst>
              <a:ext uri="{FF2B5EF4-FFF2-40B4-BE49-F238E27FC236}">
                <a16:creationId xmlns:a16="http://schemas.microsoft.com/office/drawing/2014/main" id="{1DCE4FD5-5F59-4483-B840-5F65A43BF6E4}"/>
              </a:ext>
            </a:extLst>
          </p:cNvPr>
          <p:cNvSpPr txBox="1">
            <a:spLocks noChangeAspect="1"/>
          </p:cNvSpPr>
          <p:nvPr/>
        </p:nvSpPr>
        <p:spPr>
          <a:xfrm>
            <a:off x="4803934" y="2802970"/>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a:t>
            </a:r>
          </a:p>
        </p:txBody>
      </p:sp>
      <p:sp>
        <p:nvSpPr>
          <p:cNvPr id="28" name="Textfeld 27">
            <a:extLst>
              <a:ext uri="{FF2B5EF4-FFF2-40B4-BE49-F238E27FC236}">
                <a16:creationId xmlns:a16="http://schemas.microsoft.com/office/drawing/2014/main" id="{7D73C214-313D-4382-90AD-C743FBC9FFD8}"/>
              </a:ext>
            </a:extLst>
          </p:cNvPr>
          <p:cNvSpPr txBox="1">
            <a:spLocks noChangeAspect="1"/>
          </p:cNvSpPr>
          <p:nvPr/>
        </p:nvSpPr>
        <p:spPr>
          <a:xfrm>
            <a:off x="8024087" y="2802970"/>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18</a:t>
            </a:r>
          </a:p>
        </p:txBody>
      </p:sp>
      <p:sp>
        <p:nvSpPr>
          <p:cNvPr id="29" name="Textfeld 28">
            <a:extLst>
              <a:ext uri="{FF2B5EF4-FFF2-40B4-BE49-F238E27FC236}">
                <a16:creationId xmlns:a16="http://schemas.microsoft.com/office/drawing/2014/main" id="{962BC986-14DA-498C-98B3-401CFCCC297F}"/>
              </a:ext>
            </a:extLst>
          </p:cNvPr>
          <p:cNvSpPr txBox="1">
            <a:spLocks noChangeAspect="1"/>
          </p:cNvSpPr>
          <p:nvPr/>
        </p:nvSpPr>
        <p:spPr>
          <a:xfrm>
            <a:off x="5713894" y="2802970"/>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6</a:t>
            </a:r>
          </a:p>
        </p:txBody>
      </p:sp>
      <p:pic>
        <p:nvPicPr>
          <p:cNvPr id="23" name="Grafik 22">
            <a:extLst>
              <a:ext uri="{FF2B5EF4-FFF2-40B4-BE49-F238E27FC236}">
                <a16:creationId xmlns:a16="http://schemas.microsoft.com/office/drawing/2014/main" id="{97C18EE4-DD7B-2F47-B46F-160A9276067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656617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506392"/>
            <a:ext cx="9406890" cy="1167086"/>
          </a:xfrm>
        </p:spPr>
        <p:txBody>
          <a:bodyPr/>
          <a:lstStyle/>
          <a:p>
            <a:r>
              <a:rPr lang="de-DE" dirty="0"/>
              <a:t>Beobachtungshinweise: </a:t>
            </a:r>
          </a:p>
          <a:p>
            <a:pPr marL="232172" indent="-232172">
              <a:buFont typeface="Arial" panose="020B0604020202020204" pitchFamily="34" charset="0"/>
              <a:buChar char="•"/>
            </a:pPr>
            <a:r>
              <a:rPr lang="de-DE" b="0" dirty="0"/>
              <a:t>Werden die Aussagen „mehr als“ und „weniger als“ passend interpretiert? </a:t>
            </a:r>
          </a:p>
          <a:p>
            <a:pPr marL="232172" indent="-232172">
              <a:buFont typeface="Arial" panose="020B0604020202020204" pitchFamily="34" charset="0"/>
              <a:buChar char="•"/>
            </a:pPr>
            <a:r>
              <a:rPr lang="de-DE" b="0" dirty="0"/>
              <a:t>Werden die Eigenschaften der zuvor genannte Zahlen bei der Wahl der neuen Zahl berücksichtigt?</a:t>
            </a:r>
          </a:p>
          <a:p>
            <a:pPr marL="232172" indent="-232172">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314963"/>
            <a:ext cx="4536000" cy="3059142"/>
          </a:xfrm>
        </p:spPr>
        <p:txBody>
          <a:bodyPr>
            <a:normAutofit/>
          </a:bodyPr>
          <a:lstStyle/>
          <a:p>
            <a:r>
              <a:rPr lang="de-DE" dirty="0"/>
              <a:t>Durchführung der Übung: </a:t>
            </a:r>
          </a:p>
          <a:p>
            <a:pPr marL="232172" indent="-232172">
              <a:buFont typeface="Arial" panose="020B0604020202020204" pitchFamily="34" charset="0"/>
              <a:buChar char="•"/>
            </a:pPr>
            <a:r>
              <a:rPr lang="de-DE" b="0" dirty="0"/>
              <a:t>Ein Kind (</a:t>
            </a:r>
            <a:r>
              <a:rPr lang="de-DE" b="0" dirty="0" err="1"/>
              <a:t>Moderator:in</a:t>
            </a:r>
            <a:r>
              <a:rPr lang="de-DE" b="0" dirty="0"/>
              <a:t>) sucht sich eine beliebige Zahl aus und schreibt sie auf ein Blatt. Die anderen Kinder sollen die gesuchte Zahl heraus-finden.</a:t>
            </a:r>
          </a:p>
          <a:p>
            <a:pPr marL="232172" indent="-232172">
              <a:buFont typeface="Arial" panose="020B0604020202020204" pitchFamily="34" charset="0"/>
              <a:buChar char="•"/>
            </a:pPr>
            <a:r>
              <a:rPr lang="de-DE" b="0" dirty="0"/>
              <a:t>Die Kinder nennen reihum Zahlen. Bei einer falschen Zahl gibt das moderierende Kind Hinweise zur gesuchten Zahl (mehr als …, weniger als …). Die falsche Zahl wird über den Zahlenstrahl geschrieben. </a:t>
            </a:r>
          </a:p>
          <a:p>
            <a:pPr marL="232172" indent="-232172">
              <a:buFont typeface="Arial" panose="020B0604020202020204" pitchFamily="34" charset="0"/>
              <a:buChar char="•"/>
            </a:pPr>
            <a:r>
              <a:rPr lang="de-DE" b="0" dirty="0"/>
              <a:t>Ist die gesuchte Zahl gefunden, wird sie in dem Zahlenstrahl markiert und drunter geschrieben.</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Mister X</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319108"/>
            <a:ext cx="4536000" cy="3054997"/>
          </a:xfrm>
        </p:spPr>
        <p:txBody>
          <a:bodyPr/>
          <a:lstStyle/>
          <a:p>
            <a:r>
              <a:rPr lang="de-DE" dirty="0"/>
              <a:t>Variation: </a:t>
            </a:r>
          </a:p>
          <a:p>
            <a:pPr marL="232172" indent="-232172">
              <a:buFont typeface="Arial" panose="020B0604020202020204" pitchFamily="34" charset="0"/>
              <a:buChar char="•"/>
            </a:pPr>
            <a:r>
              <a:rPr lang="de-DE" b="0" dirty="0"/>
              <a:t>Handlungsbegleitend werden die genannten Zahlen am 20er-Feld gezeigt (Verknüpfung Zahlwort – Menge).</a:t>
            </a:r>
          </a:p>
          <a:p>
            <a:pPr marL="232172" indent="-232172">
              <a:buFont typeface="Arial" panose="020B0604020202020204" pitchFamily="34" charset="0"/>
              <a:buChar char="•"/>
            </a:pPr>
            <a:r>
              <a:rPr lang="de-DE" b="0" dirty="0"/>
              <a:t>Das Suchen der Zahl wird mit einer ikonischen Darstellung (Zahlenstrahl) unterstützt, indem der gesuchte Zahlbereich durch Klammern immer weiter eingegrenzt wird. </a:t>
            </a:r>
          </a:p>
          <a:p>
            <a:pPr marL="232172" indent="-232172">
              <a:buFont typeface="Arial" panose="020B0604020202020204" pitchFamily="34" charset="0"/>
              <a:buChar char="•"/>
            </a:pPr>
            <a:r>
              <a:rPr lang="de-DE" b="0" dirty="0"/>
              <a:t>Anstatt direkt Zahlen zu nennen, werden Eigen-</a:t>
            </a:r>
            <a:r>
              <a:rPr lang="de-DE" b="0" dirty="0" err="1"/>
              <a:t>schaften</a:t>
            </a:r>
            <a:r>
              <a:rPr lang="de-DE" b="0" dirty="0"/>
              <a:t> der Zahl erfragt (größer als, glatter Zehner, gerade Zahl) oder 1·1 Aufgaben gestellt.</a:t>
            </a:r>
          </a:p>
          <a:p>
            <a:pPr marL="232172" indent="-232172">
              <a:buFont typeface="Arial" panose="020B0604020202020204" pitchFamily="34" charset="0"/>
              <a:buChar char="•"/>
            </a:pPr>
            <a:r>
              <a:rPr lang="de-DE" b="0" dirty="0"/>
              <a:t>Eingrenzung, wie oft eine konkrete Zahl genannt werden darf.</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orientieren sich im Zahlenraum bis 20. Es wird ein Verständnis von „mehr als“ und „weniger als“ aufgebaut, sie üben den relationalen Zahlbegriff. Die Versprachlichung ist wichtig. </a:t>
            </a:r>
            <a:endParaRPr lang="de-DE" dirty="0"/>
          </a:p>
        </p:txBody>
      </p:sp>
    </p:spTree>
    <p:extLst>
      <p:ext uri="{BB962C8B-B14F-4D97-AF65-F5344CB8AC3E}">
        <p14:creationId xmlns:p14="http://schemas.microsoft.com/office/powerpoint/2010/main" val="3876675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32172" indent="-232172">
              <a:buFont typeface="Arial" panose="020B0604020202020204" pitchFamily="34" charset="0"/>
              <a:buChar char="•"/>
            </a:pPr>
            <a:r>
              <a:rPr lang="de-DE" b="0" dirty="0"/>
              <a:t>Zwanzigertafel laminiert</a:t>
            </a:r>
          </a:p>
          <a:p>
            <a:pPr marL="232172" indent="-232172">
              <a:buFont typeface="Arial" panose="020B0604020202020204" pitchFamily="34" charset="0"/>
              <a:buChar char="•"/>
            </a:pPr>
            <a:r>
              <a:rPr lang="de-DE" b="0" dirty="0"/>
              <a:t>Schale</a:t>
            </a:r>
          </a:p>
          <a:p>
            <a:pPr marL="232172" indent="-232172">
              <a:buFont typeface="Arial" panose="020B0604020202020204" pitchFamily="34" charset="0"/>
              <a:buChar char="•"/>
            </a:pPr>
            <a:r>
              <a:rPr lang="de-DE" b="0" dirty="0"/>
              <a:t>Plättchen oder </a:t>
            </a:r>
            <a:r>
              <a:rPr lang="de-DE" b="0" dirty="0" err="1"/>
              <a:t>Muggelsteine</a:t>
            </a:r>
            <a:r>
              <a:rPr lang="de-DE" b="0" dirty="0"/>
              <a:t> </a:t>
            </a:r>
          </a:p>
          <a:p>
            <a:pPr marL="232172" indent="-232172">
              <a:buFont typeface="Arial" panose="020B0604020202020204" pitchFamily="34" charset="0"/>
              <a:buChar char="•"/>
            </a:pPr>
            <a:r>
              <a:rPr lang="de-DE" b="0" dirty="0"/>
              <a:t>Zettel und Stift</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Zahlenraten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heißt meine Zahl? </a:t>
            </a:r>
          </a:p>
        </p:txBody>
      </p:sp>
      <p:pic>
        <p:nvPicPr>
          <p:cNvPr id="25" name="Inhaltsplatzhalter 17" descr="Uhr">
            <a:extLst>
              <a:ext uri="{FF2B5EF4-FFF2-40B4-BE49-F238E27FC236}">
                <a16:creationId xmlns:a16="http://schemas.microsoft.com/office/drawing/2014/main" id="{CA0EFD5B-1DA4-AB4F-877D-5A01282753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9" name="Textfeld 18">
            <a:extLst>
              <a:ext uri="{FF2B5EF4-FFF2-40B4-BE49-F238E27FC236}">
                <a16:creationId xmlns:a16="http://schemas.microsoft.com/office/drawing/2014/main" id="{7FA3B4CA-2FEA-0C4D-AD2D-6C8CA0BD214A}"/>
              </a:ext>
            </a:extLst>
          </p:cNvPr>
          <p:cNvSpPr txBox="1">
            <a:spLocks noChangeAspect="1"/>
          </p:cNvSpPr>
          <p:nvPr/>
        </p:nvSpPr>
        <p:spPr>
          <a:xfrm>
            <a:off x="4803934" y="300846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a:t>
            </a:r>
          </a:p>
        </p:txBody>
      </p:sp>
      <p:sp>
        <p:nvSpPr>
          <p:cNvPr id="20" name="Textfeld 19">
            <a:extLst>
              <a:ext uri="{FF2B5EF4-FFF2-40B4-BE49-F238E27FC236}">
                <a16:creationId xmlns:a16="http://schemas.microsoft.com/office/drawing/2014/main" id="{94AE52AD-9687-0844-8179-6593B07164AA}"/>
              </a:ext>
            </a:extLst>
          </p:cNvPr>
          <p:cNvSpPr txBox="1">
            <a:spLocks noChangeAspect="1"/>
          </p:cNvSpPr>
          <p:nvPr/>
        </p:nvSpPr>
        <p:spPr>
          <a:xfrm>
            <a:off x="4270259" y="300846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a:t>
            </a:r>
          </a:p>
        </p:txBody>
      </p:sp>
      <p:sp>
        <p:nvSpPr>
          <p:cNvPr id="26" name="Textfeld 25">
            <a:extLst>
              <a:ext uri="{FF2B5EF4-FFF2-40B4-BE49-F238E27FC236}">
                <a16:creationId xmlns:a16="http://schemas.microsoft.com/office/drawing/2014/main" id="{07E0D84B-C364-1F4A-AACE-67C2FA306745}"/>
              </a:ext>
            </a:extLst>
          </p:cNvPr>
          <p:cNvSpPr txBox="1">
            <a:spLocks noChangeAspect="1"/>
          </p:cNvSpPr>
          <p:nvPr/>
        </p:nvSpPr>
        <p:spPr>
          <a:xfrm>
            <a:off x="5337609" y="300926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3</a:t>
            </a:r>
          </a:p>
        </p:txBody>
      </p:sp>
      <p:sp>
        <p:nvSpPr>
          <p:cNvPr id="28" name="Textfeld 27">
            <a:extLst>
              <a:ext uri="{FF2B5EF4-FFF2-40B4-BE49-F238E27FC236}">
                <a16:creationId xmlns:a16="http://schemas.microsoft.com/office/drawing/2014/main" id="{5D6A48CF-C2D0-904C-AB54-87042FA053F6}"/>
              </a:ext>
            </a:extLst>
          </p:cNvPr>
          <p:cNvSpPr txBox="1">
            <a:spLocks noChangeAspect="1"/>
          </p:cNvSpPr>
          <p:nvPr/>
        </p:nvSpPr>
        <p:spPr>
          <a:xfrm>
            <a:off x="5871284" y="300926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4</a:t>
            </a:r>
          </a:p>
        </p:txBody>
      </p:sp>
      <p:sp>
        <p:nvSpPr>
          <p:cNvPr id="29" name="Textfeld 28">
            <a:extLst>
              <a:ext uri="{FF2B5EF4-FFF2-40B4-BE49-F238E27FC236}">
                <a16:creationId xmlns:a16="http://schemas.microsoft.com/office/drawing/2014/main" id="{C3CCB7CF-3F3A-FE40-B8F1-9F5FAC53EE6D}"/>
              </a:ext>
            </a:extLst>
          </p:cNvPr>
          <p:cNvSpPr txBox="1">
            <a:spLocks noChangeAspect="1"/>
          </p:cNvSpPr>
          <p:nvPr/>
        </p:nvSpPr>
        <p:spPr>
          <a:xfrm>
            <a:off x="6946826" y="300846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6</a:t>
            </a:r>
          </a:p>
        </p:txBody>
      </p:sp>
      <p:sp>
        <p:nvSpPr>
          <p:cNvPr id="30" name="Textfeld 29">
            <a:extLst>
              <a:ext uri="{FF2B5EF4-FFF2-40B4-BE49-F238E27FC236}">
                <a16:creationId xmlns:a16="http://schemas.microsoft.com/office/drawing/2014/main" id="{471D8DE2-E33C-AA46-921D-BF8BF04D4B55}"/>
              </a:ext>
            </a:extLst>
          </p:cNvPr>
          <p:cNvSpPr txBox="1">
            <a:spLocks noChangeAspect="1"/>
          </p:cNvSpPr>
          <p:nvPr/>
        </p:nvSpPr>
        <p:spPr>
          <a:xfrm>
            <a:off x="6404959" y="301451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5</a:t>
            </a:r>
          </a:p>
        </p:txBody>
      </p:sp>
      <p:sp>
        <p:nvSpPr>
          <p:cNvPr id="31" name="Textfeld 30">
            <a:extLst>
              <a:ext uri="{FF2B5EF4-FFF2-40B4-BE49-F238E27FC236}">
                <a16:creationId xmlns:a16="http://schemas.microsoft.com/office/drawing/2014/main" id="{3A6EA0E5-3A66-E04E-8625-B3A0DF606B9A}"/>
              </a:ext>
            </a:extLst>
          </p:cNvPr>
          <p:cNvSpPr txBox="1">
            <a:spLocks noChangeAspect="1"/>
          </p:cNvSpPr>
          <p:nvPr/>
        </p:nvSpPr>
        <p:spPr>
          <a:xfrm>
            <a:off x="7472309"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7</a:t>
            </a:r>
          </a:p>
        </p:txBody>
      </p:sp>
      <p:sp>
        <p:nvSpPr>
          <p:cNvPr id="32" name="Textfeld 31">
            <a:extLst>
              <a:ext uri="{FF2B5EF4-FFF2-40B4-BE49-F238E27FC236}">
                <a16:creationId xmlns:a16="http://schemas.microsoft.com/office/drawing/2014/main" id="{E116D3B3-0A16-684B-AD8D-7897CFF3D709}"/>
              </a:ext>
            </a:extLst>
          </p:cNvPr>
          <p:cNvSpPr txBox="1">
            <a:spLocks noChangeAspect="1"/>
          </p:cNvSpPr>
          <p:nvPr/>
        </p:nvSpPr>
        <p:spPr>
          <a:xfrm>
            <a:off x="8005984"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8</a:t>
            </a:r>
          </a:p>
        </p:txBody>
      </p:sp>
      <p:sp>
        <p:nvSpPr>
          <p:cNvPr id="33" name="Textfeld 32">
            <a:extLst>
              <a:ext uri="{FF2B5EF4-FFF2-40B4-BE49-F238E27FC236}">
                <a16:creationId xmlns:a16="http://schemas.microsoft.com/office/drawing/2014/main" id="{6B48128E-70B2-7A47-A8BD-FF483C1118C6}"/>
              </a:ext>
            </a:extLst>
          </p:cNvPr>
          <p:cNvSpPr txBox="1">
            <a:spLocks noChangeAspect="1"/>
          </p:cNvSpPr>
          <p:nvPr/>
        </p:nvSpPr>
        <p:spPr>
          <a:xfrm>
            <a:off x="8550482"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9</a:t>
            </a:r>
          </a:p>
        </p:txBody>
      </p:sp>
      <p:sp>
        <p:nvSpPr>
          <p:cNvPr id="34" name="Textfeld 33">
            <a:extLst>
              <a:ext uri="{FF2B5EF4-FFF2-40B4-BE49-F238E27FC236}">
                <a16:creationId xmlns:a16="http://schemas.microsoft.com/office/drawing/2014/main" id="{B93BF895-9C4F-9241-8A82-AE907E164DCF}"/>
              </a:ext>
            </a:extLst>
          </p:cNvPr>
          <p:cNvSpPr txBox="1">
            <a:spLocks noChangeAspect="1"/>
          </p:cNvSpPr>
          <p:nvPr/>
        </p:nvSpPr>
        <p:spPr>
          <a:xfrm>
            <a:off x="9073334" y="301531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10</a:t>
            </a:r>
          </a:p>
        </p:txBody>
      </p:sp>
      <p:sp>
        <p:nvSpPr>
          <p:cNvPr id="35" name="Textfeld 34">
            <a:extLst>
              <a:ext uri="{FF2B5EF4-FFF2-40B4-BE49-F238E27FC236}">
                <a16:creationId xmlns:a16="http://schemas.microsoft.com/office/drawing/2014/main" id="{D00AAE6B-2747-9240-8CA3-B4325CEF2779}"/>
              </a:ext>
            </a:extLst>
          </p:cNvPr>
          <p:cNvSpPr txBox="1">
            <a:spLocks noChangeAspect="1"/>
          </p:cNvSpPr>
          <p:nvPr/>
        </p:nvSpPr>
        <p:spPr>
          <a:xfrm>
            <a:off x="4803934" y="374066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12</a:t>
            </a:r>
          </a:p>
        </p:txBody>
      </p:sp>
      <p:sp>
        <p:nvSpPr>
          <p:cNvPr id="36" name="Textfeld 35">
            <a:extLst>
              <a:ext uri="{FF2B5EF4-FFF2-40B4-BE49-F238E27FC236}">
                <a16:creationId xmlns:a16="http://schemas.microsoft.com/office/drawing/2014/main" id="{9136DC83-DA96-D948-AAF9-F0E130B82D74}"/>
              </a:ext>
            </a:extLst>
          </p:cNvPr>
          <p:cNvSpPr txBox="1">
            <a:spLocks noChangeAspect="1"/>
          </p:cNvSpPr>
          <p:nvPr/>
        </p:nvSpPr>
        <p:spPr>
          <a:xfrm>
            <a:off x="4270259" y="374066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11</a:t>
            </a:r>
          </a:p>
        </p:txBody>
      </p:sp>
      <p:sp>
        <p:nvSpPr>
          <p:cNvPr id="37" name="Textfeld 36">
            <a:extLst>
              <a:ext uri="{FF2B5EF4-FFF2-40B4-BE49-F238E27FC236}">
                <a16:creationId xmlns:a16="http://schemas.microsoft.com/office/drawing/2014/main" id="{4490D14B-2044-3E4B-8F4F-A32EE2D83A21}"/>
              </a:ext>
            </a:extLst>
          </p:cNvPr>
          <p:cNvSpPr txBox="1">
            <a:spLocks noChangeAspect="1"/>
          </p:cNvSpPr>
          <p:nvPr/>
        </p:nvSpPr>
        <p:spPr>
          <a:xfrm>
            <a:off x="5337609" y="3741468"/>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13</a:t>
            </a:r>
          </a:p>
        </p:txBody>
      </p:sp>
      <p:sp>
        <p:nvSpPr>
          <p:cNvPr id="38" name="Textfeld 37">
            <a:extLst>
              <a:ext uri="{FF2B5EF4-FFF2-40B4-BE49-F238E27FC236}">
                <a16:creationId xmlns:a16="http://schemas.microsoft.com/office/drawing/2014/main" id="{2A7B4311-2573-884A-BD0B-811EA7109516}"/>
              </a:ext>
            </a:extLst>
          </p:cNvPr>
          <p:cNvSpPr txBox="1">
            <a:spLocks noChangeAspect="1"/>
          </p:cNvSpPr>
          <p:nvPr/>
        </p:nvSpPr>
        <p:spPr>
          <a:xfrm>
            <a:off x="5871284" y="3740669"/>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14</a:t>
            </a:r>
          </a:p>
        </p:txBody>
      </p:sp>
      <p:sp>
        <p:nvSpPr>
          <p:cNvPr id="39" name="Textfeld 38">
            <a:extLst>
              <a:ext uri="{FF2B5EF4-FFF2-40B4-BE49-F238E27FC236}">
                <a16:creationId xmlns:a16="http://schemas.microsoft.com/office/drawing/2014/main" id="{8058AFF3-0183-6745-918C-55DC946F234A}"/>
              </a:ext>
            </a:extLst>
          </p:cNvPr>
          <p:cNvSpPr txBox="1">
            <a:spLocks noChangeAspect="1"/>
          </p:cNvSpPr>
          <p:nvPr/>
        </p:nvSpPr>
        <p:spPr>
          <a:xfrm>
            <a:off x="6938634"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16</a:t>
            </a:r>
          </a:p>
        </p:txBody>
      </p:sp>
      <p:sp>
        <p:nvSpPr>
          <p:cNvPr id="40" name="Textfeld 39">
            <a:extLst>
              <a:ext uri="{FF2B5EF4-FFF2-40B4-BE49-F238E27FC236}">
                <a16:creationId xmlns:a16="http://schemas.microsoft.com/office/drawing/2014/main" id="{8877E26D-216E-ED41-920F-ADD575FB7D16}"/>
              </a:ext>
            </a:extLst>
          </p:cNvPr>
          <p:cNvSpPr txBox="1">
            <a:spLocks noChangeAspect="1"/>
          </p:cNvSpPr>
          <p:nvPr/>
        </p:nvSpPr>
        <p:spPr>
          <a:xfrm>
            <a:off x="6404959"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15</a:t>
            </a:r>
          </a:p>
        </p:txBody>
      </p:sp>
      <p:sp>
        <p:nvSpPr>
          <p:cNvPr id="41" name="Textfeld 40">
            <a:extLst>
              <a:ext uri="{FF2B5EF4-FFF2-40B4-BE49-F238E27FC236}">
                <a16:creationId xmlns:a16="http://schemas.microsoft.com/office/drawing/2014/main" id="{5BD1A34E-5F3A-0E4D-8022-8ADBA17DA1E1}"/>
              </a:ext>
            </a:extLst>
          </p:cNvPr>
          <p:cNvSpPr txBox="1">
            <a:spLocks noChangeAspect="1"/>
          </p:cNvSpPr>
          <p:nvPr/>
        </p:nvSpPr>
        <p:spPr>
          <a:xfrm>
            <a:off x="7472309"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17</a:t>
            </a:r>
          </a:p>
        </p:txBody>
      </p:sp>
      <p:sp>
        <p:nvSpPr>
          <p:cNvPr id="42" name="Textfeld 41">
            <a:extLst>
              <a:ext uri="{FF2B5EF4-FFF2-40B4-BE49-F238E27FC236}">
                <a16:creationId xmlns:a16="http://schemas.microsoft.com/office/drawing/2014/main" id="{E39FEADA-09E6-8143-AC75-DE6486B31F9A}"/>
              </a:ext>
            </a:extLst>
          </p:cNvPr>
          <p:cNvSpPr txBox="1">
            <a:spLocks noChangeAspect="1"/>
          </p:cNvSpPr>
          <p:nvPr/>
        </p:nvSpPr>
        <p:spPr>
          <a:xfrm>
            <a:off x="8005984"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18</a:t>
            </a:r>
          </a:p>
        </p:txBody>
      </p:sp>
      <p:sp>
        <p:nvSpPr>
          <p:cNvPr id="43" name="Textfeld 42">
            <a:extLst>
              <a:ext uri="{FF2B5EF4-FFF2-40B4-BE49-F238E27FC236}">
                <a16:creationId xmlns:a16="http://schemas.microsoft.com/office/drawing/2014/main" id="{B42E34AA-7413-9842-9C07-1054D631646B}"/>
              </a:ext>
            </a:extLst>
          </p:cNvPr>
          <p:cNvSpPr txBox="1">
            <a:spLocks noChangeAspect="1"/>
          </p:cNvSpPr>
          <p:nvPr/>
        </p:nvSpPr>
        <p:spPr>
          <a:xfrm>
            <a:off x="8539659" y="3746724"/>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19</a:t>
            </a:r>
          </a:p>
        </p:txBody>
      </p:sp>
      <p:sp>
        <p:nvSpPr>
          <p:cNvPr id="44" name="Textfeld 43">
            <a:extLst>
              <a:ext uri="{FF2B5EF4-FFF2-40B4-BE49-F238E27FC236}">
                <a16:creationId xmlns:a16="http://schemas.microsoft.com/office/drawing/2014/main" id="{5B303B15-5841-5F4E-8AFB-3EBE7B92FEA0}"/>
              </a:ext>
            </a:extLst>
          </p:cNvPr>
          <p:cNvSpPr txBox="1">
            <a:spLocks noChangeAspect="1"/>
          </p:cNvSpPr>
          <p:nvPr/>
        </p:nvSpPr>
        <p:spPr>
          <a:xfrm>
            <a:off x="9073334" y="3747523"/>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20</a:t>
            </a:r>
          </a:p>
        </p:txBody>
      </p:sp>
      <p:sp>
        <p:nvSpPr>
          <p:cNvPr id="3" name="Oval 2">
            <a:extLst>
              <a:ext uri="{FF2B5EF4-FFF2-40B4-BE49-F238E27FC236}">
                <a16:creationId xmlns:a16="http://schemas.microsoft.com/office/drawing/2014/main" id="{AC3D0578-4E99-004F-A51F-38DA67E0B5A7}"/>
              </a:ext>
            </a:extLst>
          </p:cNvPr>
          <p:cNvSpPr/>
          <p:nvPr/>
        </p:nvSpPr>
        <p:spPr>
          <a:xfrm>
            <a:off x="6326278" y="4780547"/>
            <a:ext cx="1440000" cy="144000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B364DA9C-19F8-9344-AD12-4A5EF1BB0F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30634" y="5084756"/>
            <a:ext cx="216000" cy="216000"/>
          </a:xfrm>
          <a:prstGeom prst="rect">
            <a:avLst/>
          </a:prstGeom>
          <a:effectLst>
            <a:outerShdw blurRad="25400" dist="12700" algn="l" rotWithShape="0">
              <a:prstClr val="black">
                <a:alpha val="40000"/>
              </a:prstClr>
            </a:outerShdw>
          </a:effectLst>
        </p:spPr>
      </p:pic>
      <p:pic>
        <p:nvPicPr>
          <p:cNvPr id="46" name="Grafik 45">
            <a:extLst>
              <a:ext uri="{FF2B5EF4-FFF2-40B4-BE49-F238E27FC236}">
                <a16:creationId xmlns:a16="http://schemas.microsoft.com/office/drawing/2014/main" id="{08496626-CC7D-6740-9ABB-355675FD32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34396" y="5500547"/>
            <a:ext cx="216000" cy="216000"/>
          </a:xfrm>
          <a:prstGeom prst="rect">
            <a:avLst/>
          </a:prstGeom>
          <a:effectLst>
            <a:outerShdw blurRad="25400" dist="12700" algn="l" rotWithShape="0">
              <a:prstClr val="black">
                <a:alpha val="40000"/>
              </a:prstClr>
            </a:outerShdw>
          </a:effectLst>
        </p:spPr>
      </p:pic>
      <p:pic>
        <p:nvPicPr>
          <p:cNvPr id="47" name="Grafik 46">
            <a:extLst>
              <a:ext uri="{FF2B5EF4-FFF2-40B4-BE49-F238E27FC236}">
                <a16:creationId xmlns:a16="http://schemas.microsoft.com/office/drawing/2014/main" id="{76F113DB-231A-0841-AB8D-4EB7DC795E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43954" y="5726127"/>
            <a:ext cx="216000" cy="216000"/>
          </a:xfrm>
          <a:prstGeom prst="rect">
            <a:avLst/>
          </a:prstGeom>
          <a:effectLst>
            <a:outerShdw blurRad="25400" dist="12700" algn="l" rotWithShape="0">
              <a:prstClr val="black">
                <a:alpha val="40000"/>
              </a:prstClr>
            </a:outerShdw>
          </a:effectLst>
        </p:spPr>
      </p:pic>
      <p:sp>
        <p:nvSpPr>
          <p:cNvPr id="48" name="Abgerundetes Rechteck 47">
            <a:extLst>
              <a:ext uri="{FF2B5EF4-FFF2-40B4-BE49-F238E27FC236}">
                <a16:creationId xmlns:a16="http://schemas.microsoft.com/office/drawing/2014/main" id="{099DDBEB-5F60-6441-AE6C-857402750325}"/>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Abgerundetes Rechteck 48">
            <a:extLst>
              <a:ext uri="{FF2B5EF4-FFF2-40B4-BE49-F238E27FC236}">
                <a16:creationId xmlns:a16="http://schemas.microsoft.com/office/drawing/2014/main" id="{5DF5CD6B-BAE1-2A4D-A046-1B9C402696E8}"/>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50" name="Abgerundetes Rechteck 49">
            <a:extLst>
              <a:ext uri="{FF2B5EF4-FFF2-40B4-BE49-F238E27FC236}">
                <a16:creationId xmlns:a16="http://schemas.microsoft.com/office/drawing/2014/main" id="{66F959BC-1F8D-934E-B274-98A9EF938C2B}"/>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Abgerundetes Rechteck 50">
            <a:extLst>
              <a:ext uri="{FF2B5EF4-FFF2-40B4-BE49-F238E27FC236}">
                <a16:creationId xmlns:a16="http://schemas.microsoft.com/office/drawing/2014/main" id="{3B34037A-7313-194B-A895-A9E637B9E2C7}"/>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Abgerundetes Rechteck 51">
            <a:extLst>
              <a:ext uri="{FF2B5EF4-FFF2-40B4-BE49-F238E27FC236}">
                <a16:creationId xmlns:a16="http://schemas.microsoft.com/office/drawing/2014/main" id="{685153AC-E886-6D4D-955D-BBF86DA90D16}"/>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Abgerundetes Rechteck 52">
            <a:extLst>
              <a:ext uri="{FF2B5EF4-FFF2-40B4-BE49-F238E27FC236}">
                <a16:creationId xmlns:a16="http://schemas.microsoft.com/office/drawing/2014/main" id="{166FDE1B-A86A-A34D-8FE8-F686B81F0A5E}"/>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Abgerundetes Rechteck 53">
            <a:extLst>
              <a:ext uri="{FF2B5EF4-FFF2-40B4-BE49-F238E27FC236}">
                <a16:creationId xmlns:a16="http://schemas.microsoft.com/office/drawing/2014/main" id="{D2682A7A-7FE8-E04F-9886-CCAF43CA6017}"/>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Zahlbeziehungen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feld 55">
            <a:extLst>
              <a:ext uri="{FF2B5EF4-FFF2-40B4-BE49-F238E27FC236}">
                <a16:creationId xmlns:a16="http://schemas.microsoft.com/office/drawing/2014/main" id="{E21770FE-5CBE-784F-9028-B35A34D8D375}"/>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28</a:t>
            </a:r>
          </a:p>
        </p:txBody>
      </p:sp>
    </p:spTree>
    <p:extLst>
      <p:ext uri="{BB962C8B-B14F-4D97-AF65-F5344CB8AC3E}">
        <p14:creationId xmlns:p14="http://schemas.microsoft.com/office/powerpoint/2010/main" val="1158709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32172" indent="-232172">
              <a:buFont typeface="Arial" panose="020B0604020202020204" pitchFamily="34" charset="0"/>
              <a:buChar char="•"/>
            </a:pPr>
            <a:r>
              <a:rPr lang="de-DE" b="0" dirty="0"/>
              <a:t>Werden bereits gestellte Fragen berücksichtigt?</a:t>
            </a:r>
          </a:p>
          <a:p>
            <a:pPr marL="232172" indent="-232172">
              <a:buFont typeface="Arial" panose="020B0604020202020204" pitchFamily="34" charset="0"/>
              <a:buChar char="•"/>
            </a:pPr>
            <a:r>
              <a:rPr lang="de-DE" b="0" dirty="0"/>
              <a:t>Wird der Zahlbereich durch die zuvor gestellten Fragen richtig eingegrenzt?</a:t>
            </a:r>
          </a:p>
          <a:p>
            <a:pPr marL="232172" indent="-232172">
              <a:buFont typeface="Arial" panose="020B0604020202020204" pitchFamily="34" charset="0"/>
              <a:buChar char="•"/>
            </a:pPr>
            <a:r>
              <a:rPr lang="de-DE" b="0" dirty="0"/>
              <a:t>Wird eine Strategie, wie man schnell zum Ziel kommt, entwickelt?  </a:t>
            </a:r>
            <a:r>
              <a:rPr lang="de-DE" dirty="0"/>
              <a:t> </a:t>
            </a:r>
          </a:p>
          <a:p>
            <a:pPr marL="232172" indent="-232172">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56181"/>
            <a:ext cx="4536000" cy="2845542"/>
          </a:xfrm>
        </p:spPr>
        <p:txBody>
          <a:bodyPr/>
          <a:lstStyle/>
          <a:p>
            <a:r>
              <a:rPr lang="de-DE" dirty="0"/>
              <a:t>Durchführung der Übung: </a:t>
            </a:r>
          </a:p>
          <a:p>
            <a:pPr marL="232172" indent="-232172">
              <a:buFont typeface="Arial" panose="020B0604020202020204" pitchFamily="34" charset="0"/>
              <a:buChar char="•"/>
            </a:pPr>
            <a:r>
              <a:rPr lang="de-DE" b="0" dirty="0"/>
              <a:t>Drei Kinder spielen gemeinsam, die Zwanzigertafel liegt in der Mitte des Tisches.</a:t>
            </a:r>
          </a:p>
          <a:p>
            <a:pPr marL="232172" indent="-232172">
              <a:buFont typeface="Arial" panose="020B0604020202020204" pitchFamily="34" charset="0"/>
              <a:buChar char="•"/>
            </a:pPr>
            <a:r>
              <a:rPr lang="de-DE" b="0" dirty="0"/>
              <a:t>Jedes Kind erhält zu Beginn 10 Plättchen. </a:t>
            </a:r>
          </a:p>
          <a:p>
            <a:pPr marL="232172" indent="-232172">
              <a:buFont typeface="Arial" panose="020B0604020202020204" pitchFamily="34" charset="0"/>
              <a:buChar char="•"/>
            </a:pPr>
            <a:r>
              <a:rPr lang="de-DE" b="0" dirty="0"/>
              <a:t>Ein Kind notiert sich eine Zahl und die anderen Kinder müssen im Laufe des Spiels mithilfe von Ja-/Nein-Fragen die Zahl erraten. Für jede gestellte Frage legt das Kind ein Plättchen in die Schale.</a:t>
            </a:r>
          </a:p>
          <a:p>
            <a:pPr marL="232172" indent="-232172">
              <a:buFont typeface="Arial" panose="020B0604020202020204" pitchFamily="34" charset="0"/>
              <a:buChar char="•"/>
            </a:pPr>
            <a:r>
              <a:rPr lang="de-DE" b="0" dirty="0"/>
              <a:t>Findet ein Kind die Zahl heraus, bekommt es alle Steine aus dem Kreis und darf sich für die nächste Runde eine Zahl notieren.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Zahlenraten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56180"/>
            <a:ext cx="4536000" cy="2849687"/>
          </a:xfrm>
        </p:spPr>
        <p:txBody>
          <a:bodyPr/>
          <a:lstStyle/>
          <a:p>
            <a:r>
              <a:rPr lang="de-DE" dirty="0"/>
              <a:t>Variation: </a:t>
            </a:r>
          </a:p>
          <a:p>
            <a:pPr marL="232172" indent="-232172">
              <a:buFont typeface="Arial" panose="020B0604020202020204" pitchFamily="34" charset="0"/>
              <a:buChar char="•"/>
            </a:pPr>
            <a:r>
              <a:rPr lang="de-DE" b="0" dirty="0"/>
              <a:t>Falsche Zahlen werden auf der Zwanzigertafel durchgestrichen.</a:t>
            </a:r>
          </a:p>
          <a:p>
            <a:pPr marL="232172" indent="-232172">
              <a:buFont typeface="Arial" panose="020B0604020202020204" pitchFamily="34" charset="0"/>
              <a:buChar char="•"/>
            </a:pPr>
            <a:r>
              <a:rPr lang="de-DE" b="0" dirty="0"/>
              <a:t>Erweiterung des Zahlraums.</a:t>
            </a:r>
          </a:p>
          <a:p>
            <a:pPr marL="232172" indent="-232172">
              <a:buFont typeface="Arial" panose="020B0604020202020204" pitchFamily="34" charset="0"/>
              <a:buChar char="•"/>
            </a:pPr>
            <a:r>
              <a:rPr lang="de-DE" b="0" dirty="0"/>
              <a:t>Mathekartei „Mister X“ (Nr. 27)</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sichern die Zahlenreihe bis 20 und die Beziehungen zwischen den Zahlen.</a:t>
            </a:r>
            <a:endParaRPr lang="de-DE" dirty="0"/>
          </a:p>
        </p:txBody>
      </p:sp>
    </p:spTree>
    <p:extLst>
      <p:ext uri="{BB962C8B-B14F-4D97-AF65-F5344CB8AC3E}">
        <p14:creationId xmlns:p14="http://schemas.microsoft.com/office/powerpoint/2010/main" val="1170368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32172" indent="-232172">
              <a:buFont typeface="Arial" panose="020B0604020202020204" pitchFamily="34" charset="0"/>
              <a:buChar char="•"/>
            </a:pPr>
            <a:r>
              <a:rPr lang="de-DE" b="0" dirty="0"/>
              <a:t>Spielplan „Hamstern“</a:t>
            </a:r>
          </a:p>
          <a:p>
            <a:pPr marL="232172" indent="-232172">
              <a:buFont typeface="Arial" panose="020B0604020202020204" pitchFamily="34" charset="0"/>
              <a:buChar char="•"/>
            </a:pPr>
            <a:r>
              <a:rPr lang="de-DE" b="0" dirty="0"/>
              <a:t>Würfel</a:t>
            </a:r>
          </a:p>
          <a:p>
            <a:pPr marL="232172" indent="-232172">
              <a:buFont typeface="Arial" panose="020B0604020202020204" pitchFamily="34" charset="0"/>
              <a:buChar char="•"/>
            </a:pPr>
            <a:r>
              <a:rPr lang="de-DE" b="0" dirty="0"/>
              <a:t>30 Plättchen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Hamstern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Würfelt nacheinander und legt passend Plättchen auf die Felder. Vergleicht die Anzahl der Plättchen. Wer hat mehr Plättchen? </a:t>
            </a:r>
          </a:p>
        </p:txBody>
      </p:sp>
      <p:pic>
        <p:nvPicPr>
          <p:cNvPr id="25" name="Inhaltsplatzhalter 17" descr="Uhr">
            <a:extLst>
              <a:ext uri="{FF2B5EF4-FFF2-40B4-BE49-F238E27FC236}">
                <a16:creationId xmlns:a16="http://schemas.microsoft.com/office/drawing/2014/main" id="{38E0662C-5B45-2B46-8754-EED9E89746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6" name="Inhaltsplatzhalter 17" descr="Uhr">
            <a:extLst>
              <a:ext uri="{FF2B5EF4-FFF2-40B4-BE49-F238E27FC236}">
                <a16:creationId xmlns:a16="http://schemas.microsoft.com/office/drawing/2014/main" id="{2CC7BE1D-5E55-544F-B823-BCB2D56B05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17" name="Inhaltsplatzhalter 6" descr="Ein Bild, das Tisch enthält.&#10;&#10;Automatisch generierte Beschreibung">
            <a:extLst>
              <a:ext uri="{FF2B5EF4-FFF2-40B4-BE49-F238E27FC236}">
                <a16:creationId xmlns:a16="http://schemas.microsoft.com/office/drawing/2014/main" id="{E1EAE4CC-1559-9346-87B0-FAB4FD2BBCB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378" b="8386"/>
          <a:stretch/>
        </p:blipFill>
        <p:spPr>
          <a:xfrm>
            <a:off x="5212080" y="1719471"/>
            <a:ext cx="3279145" cy="4265694"/>
          </a:xfrm>
          <a:prstGeom prst="rect">
            <a:avLst/>
          </a:prstGeom>
          <a:ln>
            <a:solidFill>
              <a:schemeClr val="bg1">
                <a:lumMod val="50000"/>
              </a:schemeClr>
            </a:solidFill>
          </a:ln>
          <a:effectLst>
            <a:outerShdw blurRad="50800" dist="76200" dir="2700000" algn="ctr" rotWithShape="0">
              <a:srgbClr val="000000">
                <a:alpha val="40000"/>
              </a:srgbClr>
            </a:outerShdw>
          </a:effectLst>
        </p:spPr>
      </p:pic>
      <p:sp>
        <p:nvSpPr>
          <p:cNvPr id="18" name="Abgerundetes Rechteck 17">
            <a:extLst>
              <a:ext uri="{FF2B5EF4-FFF2-40B4-BE49-F238E27FC236}">
                <a16:creationId xmlns:a16="http://schemas.microsoft.com/office/drawing/2014/main" id="{75F4C497-D80D-BC4E-91C7-3DE1F4CFB1E3}"/>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E07E7739-304F-0543-B5EF-717558AD946E}"/>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A26ECECE-F0B2-544A-AD5C-BF6289BAEA9D}"/>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FC45E2B2-1D49-5B43-9470-FDBC8FDE5335}"/>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7C371A15-3C59-304E-94AD-AC2683A9A79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7A9E138B-82E2-0742-81FE-EE9E35B347C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4FAE6E73-98C9-CD4B-9F7B-FB9701712B5E}"/>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Mengenvergleich</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A1A29210-CBFC-FC45-BC7D-43DA6C3E1709}"/>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29</a:t>
            </a:r>
          </a:p>
        </p:txBody>
      </p:sp>
      <p:pic>
        <p:nvPicPr>
          <p:cNvPr id="6" name="Grafik 5">
            <a:extLst>
              <a:ext uri="{FF2B5EF4-FFF2-40B4-BE49-F238E27FC236}">
                <a16:creationId xmlns:a16="http://schemas.microsoft.com/office/drawing/2014/main" id="{6DDF3FDA-CE2B-764D-BC06-22E5A0D0E69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4590" y="5540400"/>
            <a:ext cx="813410" cy="813600"/>
          </a:xfrm>
          <a:prstGeom prst="roundRect">
            <a:avLst>
              <a:gd name="adj" fmla="val 11274"/>
            </a:avLst>
          </a:prstGeom>
        </p:spPr>
      </p:pic>
    </p:spTree>
    <p:extLst>
      <p:ext uri="{BB962C8B-B14F-4D97-AF65-F5344CB8AC3E}">
        <p14:creationId xmlns:p14="http://schemas.microsoft.com/office/powerpoint/2010/main" val="62517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73098B7-AB03-0040-B696-59C4B58E4286}"/>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Wird die Anzahl der am Essen teilnehmenden Personen und das benötigte Besteck korrekt bestimmt?</a:t>
            </a:r>
          </a:p>
          <a:p>
            <a:pPr marL="285750" indent="-285750">
              <a:buFont typeface="Arial" panose="020B0604020202020204" pitchFamily="34" charset="0"/>
              <a:buChar char="•"/>
            </a:pPr>
            <a:r>
              <a:rPr lang="de-DE" b="0" dirty="0"/>
              <a:t>Wird beachtet, dass Gabeln z. B. immer links vom Teller liegen?</a:t>
            </a:r>
          </a:p>
          <a:p>
            <a:endParaRPr lang="de-DE" dirty="0"/>
          </a:p>
        </p:txBody>
      </p:sp>
      <p:sp>
        <p:nvSpPr>
          <p:cNvPr id="3" name="Inhaltsplatzhalter 2">
            <a:extLst>
              <a:ext uri="{FF2B5EF4-FFF2-40B4-BE49-F238E27FC236}">
                <a16:creationId xmlns:a16="http://schemas.microsoft.com/office/drawing/2014/main" id="{C0EA2425-CAA4-E548-B554-29A704AF3136}"/>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Das Kind ermittelt zunächst die Anzahl der am Essen teilnehmenden Personen, nimmt entsprechend viele Gabeln, Messer und deckt den Tisch ein.</a:t>
            </a:r>
          </a:p>
          <a:p>
            <a:endParaRPr lang="de-DE" dirty="0"/>
          </a:p>
        </p:txBody>
      </p:sp>
      <p:sp>
        <p:nvSpPr>
          <p:cNvPr id="4" name="Titel 3">
            <a:extLst>
              <a:ext uri="{FF2B5EF4-FFF2-40B4-BE49-F238E27FC236}">
                <a16:creationId xmlns:a16="http://schemas.microsoft.com/office/drawing/2014/main" id="{02269EFD-50E5-1A4E-9820-7E4219EF9234}"/>
              </a:ext>
            </a:extLst>
          </p:cNvPr>
          <p:cNvSpPr>
            <a:spLocks noGrp="1"/>
          </p:cNvSpPr>
          <p:nvPr>
            <p:ph type="title"/>
          </p:nvPr>
        </p:nvSpPr>
        <p:spPr>
          <a:xfrm>
            <a:off x="0" y="518172"/>
            <a:ext cx="9906000" cy="746473"/>
          </a:xfrm>
          <a:prstGeom prst="rect">
            <a:avLst/>
          </a:prstGeom>
        </p:spPr>
        <p:txBody>
          <a:bodyPr/>
          <a:lstStyle/>
          <a:p>
            <a:r>
              <a:rPr lang="de-DE" dirty="0"/>
              <a:t>Tisch decken</a:t>
            </a:r>
          </a:p>
        </p:txBody>
      </p:sp>
      <p:sp>
        <p:nvSpPr>
          <p:cNvPr id="5" name="Inhaltsplatzhalter 4">
            <a:extLst>
              <a:ext uri="{FF2B5EF4-FFF2-40B4-BE49-F238E27FC236}">
                <a16:creationId xmlns:a16="http://schemas.microsoft.com/office/drawing/2014/main" id="{36E47FE6-8A68-E54A-B40A-3F0486D5AC4A}"/>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Zur Förderung der Raumorientierung sollen die Kinder beim Decken des Tischs darauf achten, dass beispielsweise die Gabel links vom Teller liegt oder das Glas oberhalb des Tellers steht. Ein rotes Bändchen an der rechten Hand kann bei der Rechts-Links-Orientierung helfen.</a:t>
            </a:r>
          </a:p>
          <a:p>
            <a:pPr marL="285750" indent="-285750">
              <a:buFont typeface="Arial" panose="020B0604020202020204" pitchFamily="34" charset="0"/>
              <a:buChar char="•"/>
            </a:pPr>
            <a:r>
              <a:rPr lang="de-DE" b="0" dirty="0"/>
              <a:t>„Zwei Kinder möchten keinen Nachtisch essen. Wie viele kleine Löffel brauchen wir dann?“</a:t>
            </a:r>
          </a:p>
          <a:p>
            <a:pPr marL="285750" indent="-285750">
              <a:buFont typeface="Arial" panose="020B0604020202020204" pitchFamily="34" charset="0"/>
              <a:buChar char="•"/>
            </a:pPr>
            <a:r>
              <a:rPr lang="de-DE" b="0" dirty="0"/>
              <a:t>„Es gibt Nudeln, Tomatensoße und Salat. Wie viele große Schüsseln brauchen wir?“</a:t>
            </a:r>
          </a:p>
          <a:p>
            <a:endParaRPr lang="de-DE" dirty="0"/>
          </a:p>
        </p:txBody>
      </p:sp>
      <p:sp>
        <p:nvSpPr>
          <p:cNvPr id="6" name="Inhaltsplatzhalter 5">
            <a:extLst>
              <a:ext uri="{FF2B5EF4-FFF2-40B4-BE49-F238E27FC236}">
                <a16:creationId xmlns:a16="http://schemas.microsoft.com/office/drawing/2014/main" id="{48636E6A-3D9F-964E-97E5-46012E14841B}"/>
              </a:ext>
            </a:extLst>
          </p:cNvPr>
          <p:cNvSpPr>
            <a:spLocks noGrp="1"/>
          </p:cNvSpPr>
          <p:nvPr>
            <p:ph sz="half" idx="11"/>
          </p:nvPr>
        </p:nvSpPr>
        <p:spPr/>
        <p:txBody>
          <a:bodyPr/>
          <a:lstStyle/>
          <a:p>
            <a:pPr marL="1371600" indent="-1371600"/>
            <a:r>
              <a:rPr lang="de-DE" dirty="0"/>
              <a:t>Ziel der Übung: </a:t>
            </a:r>
            <a:r>
              <a:rPr lang="de-DE" b="0" dirty="0"/>
              <a:t>Das Kind ermittelt die Anzahl des benötigten Bestecks und deckt den Tisch, unter Berücksichtigung der Eins-zu-Eins-Zuordnung (Person – Besteck), entsprechend ein.</a:t>
            </a:r>
            <a:endParaRPr lang="de-DE" dirty="0"/>
          </a:p>
          <a:p>
            <a:endParaRPr lang="de-DE" dirty="0"/>
          </a:p>
        </p:txBody>
      </p:sp>
    </p:spTree>
    <p:extLst>
      <p:ext uri="{BB962C8B-B14F-4D97-AF65-F5344CB8AC3E}">
        <p14:creationId xmlns:p14="http://schemas.microsoft.com/office/powerpoint/2010/main" val="2639570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32172" indent="-232172">
              <a:buFont typeface="Arial" panose="020B0604020202020204" pitchFamily="34" charset="0"/>
              <a:buChar char="•"/>
            </a:pPr>
            <a:r>
              <a:rPr lang="de-DE" b="0" dirty="0"/>
              <a:t>Wird die Menge simultan erfasst oder werden die Würfelaugen einzeln abgezählt? </a:t>
            </a:r>
          </a:p>
          <a:p>
            <a:pPr marL="232172" indent="-232172">
              <a:buFont typeface="Arial" panose="020B0604020202020204" pitchFamily="34" charset="0"/>
              <a:buChar char="•"/>
            </a:pPr>
            <a:r>
              <a:rPr lang="de-DE" b="0" dirty="0"/>
              <a:t>Wird der Unterschied beim Vergleich der Mengen zählend, quasi-simultan oder rechnerisch ermittelt?</a:t>
            </a:r>
          </a:p>
          <a:p>
            <a:pPr marL="232172" indent="-232172">
              <a:buFont typeface="Arial" panose="020B0604020202020204" pitchFamily="34" charset="0"/>
              <a:buChar char="•"/>
            </a:pPr>
            <a:r>
              <a:rPr lang="de-DE" b="0" dirty="0"/>
              <a:t>Wie wird der Mengenvergleich versprachlicht?</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normAutofit/>
          </a:bodyPr>
          <a:lstStyle/>
          <a:p>
            <a:r>
              <a:rPr lang="de-DE" dirty="0"/>
              <a:t>Durchführung der Übung: </a:t>
            </a:r>
          </a:p>
          <a:p>
            <a:pPr marL="232172" indent="-232172">
              <a:buFont typeface="Arial" panose="020B0604020202020204" pitchFamily="34" charset="0"/>
              <a:buChar char="•"/>
            </a:pPr>
            <a:r>
              <a:rPr lang="de-DE" b="0" dirty="0"/>
              <a:t>Die Kinder würfeln nacheinander und legen ihre gewürfelte Anzahl mit Plättchen in das Spielfeld. Dann wird verglichen, wer mehr hat und wie viele mehr es sind.</a:t>
            </a:r>
          </a:p>
          <a:p>
            <a:pPr marL="232172" indent="-232172">
              <a:buFont typeface="Arial" panose="020B0604020202020204" pitchFamily="34" charset="0"/>
              <a:buChar char="•"/>
            </a:pPr>
            <a:r>
              <a:rPr lang="de-DE" b="0" dirty="0"/>
              <a:t>Diese Plättchen, die das Kind mehr hat, darf es nehmen und „hamstern“. Alle anderen Plättchen kommen wieder zurück. </a:t>
            </a:r>
          </a:p>
          <a:p>
            <a:pPr marL="232172" indent="-232172">
              <a:buFont typeface="Arial" panose="020B0604020202020204" pitchFamily="34" charset="0"/>
              <a:buChar char="•"/>
            </a:pPr>
            <a:r>
              <a:rPr lang="de-DE" b="0" dirty="0"/>
              <a:t>Wenn alle 30 Plättchen aufgebraucht sind, endet das Spiel und das Kind mit den meisten gehamsterten Plättchen hat gewonnen.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Hamstern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 </a:t>
            </a:r>
          </a:p>
          <a:p>
            <a:pPr marL="232172" indent="-232172">
              <a:buFont typeface="Arial" panose="020B0604020202020204" pitchFamily="34" charset="0"/>
              <a:buChar char="•"/>
            </a:pPr>
            <a:r>
              <a:rPr lang="de-DE" b="0" dirty="0"/>
              <a:t>Die gewürfelte Anzahl an Plättchen wird nicht mehr gelegt und der Mengenvergleich erfolgt mental. </a:t>
            </a:r>
          </a:p>
          <a:p>
            <a:pPr marL="232172" indent="-232172">
              <a:buFont typeface="Arial" panose="020B0604020202020204" pitchFamily="34" charset="0"/>
              <a:buChar char="•"/>
            </a:pPr>
            <a:r>
              <a:rPr lang="de-DE" b="0" dirty="0"/>
              <a:t>Spiel umkehren: Vergleichen, wer wie viele Plättchen weniger hat und diese Anzahl muss gesammelt werden. Wer am Ende die wenigsten Plättchen hat, hat gewonnen. </a:t>
            </a:r>
          </a:p>
          <a:p>
            <a:pPr marL="232172" indent="-232172">
              <a:buFont typeface="Arial" panose="020B0604020202020204" pitchFamily="34" charset="0"/>
              <a:buChar char="•"/>
            </a:pPr>
            <a:r>
              <a:rPr lang="de-DE" b="0" dirty="0"/>
              <a:t>Verschiedene oder auch mehrere Würfel, verschiedene Spielfelder.</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vergleichen Mengen miteinander und beurteilen, wo mehr/weniger Plättchen sind. </a:t>
            </a:r>
            <a:endParaRPr lang="de-DE" dirty="0"/>
          </a:p>
        </p:txBody>
      </p:sp>
    </p:spTree>
    <p:extLst>
      <p:ext uri="{BB962C8B-B14F-4D97-AF65-F5344CB8AC3E}">
        <p14:creationId xmlns:p14="http://schemas.microsoft.com/office/powerpoint/2010/main" val="57955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Karten mit Zahldarstellungen im 10er- oder 20er-Feld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Mehr oder weniger?</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Sind auf der nächsten Karte, die ich aufdecke, mehr oder weniger Plättchen?</a:t>
            </a:r>
          </a:p>
        </p:txBody>
      </p:sp>
      <p:pic>
        <p:nvPicPr>
          <p:cNvPr id="16" name="Inhaltsplatzhalter 17" descr="Uhr">
            <a:extLst>
              <a:ext uri="{FF2B5EF4-FFF2-40B4-BE49-F238E27FC236}">
                <a16:creationId xmlns:a16="http://schemas.microsoft.com/office/drawing/2014/main" id="{5B2786DA-92E9-CB41-89A8-71C0F20AF0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7" name="Inhaltsplatzhalter 17" descr="Uhr">
            <a:extLst>
              <a:ext uri="{FF2B5EF4-FFF2-40B4-BE49-F238E27FC236}">
                <a16:creationId xmlns:a16="http://schemas.microsoft.com/office/drawing/2014/main" id="{9EA68277-7FE9-C247-AC74-61A6B8DF4D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15" name="Grafik 14">
            <a:extLst>
              <a:ext uri="{FF2B5EF4-FFF2-40B4-BE49-F238E27FC236}">
                <a16:creationId xmlns:a16="http://schemas.microsoft.com/office/drawing/2014/main" id="{6E0A1CB0-A9F3-5C4D-85BF-1BD08855F7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398368" y="2666173"/>
            <a:ext cx="5045225" cy="3314700"/>
          </a:xfrm>
          <a:prstGeom prst="rect">
            <a:avLst/>
          </a:prstGeom>
        </p:spPr>
      </p:pic>
      <p:sp>
        <p:nvSpPr>
          <p:cNvPr id="20" name="Abgerundete rechteckige Legende 18">
            <a:extLst>
              <a:ext uri="{FF2B5EF4-FFF2-40B4-BE49-F238E27FC236}">
                <a16:creationId xmlns:a16="http://schemas.microsoft.com/office/drawing/2014/main" id="{995BD7FC-60DE-C049-A207-DE5CDCF28FD5}"/>
              </a:ext>
            </a:extLst>
          </p:cNvPr>
          <p:cNvSpPr/>
          <p:nvPr/>
        </p:nvSpPr>
        <p:spPr>
          <a:xfrm>
            <a:off x="5486400" y="2140027"/>
            <a:ext cx="1905000" cy="792781"/>
          </a:xfrm>
          <a:prstGeom prst="wedgeRoundRectCallout">
            <a:avLst>
              <a:gd name="adj1" fmla="val -36734"/>
              <a:gd name="adj2" fmla="val 913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Auf der nächsten Karte sind mehr als 5 Plättchen.</a:t>
            </a:r>
          </a:p>
        </p:txBody>
      </p:sp>
      <p:sp>
        <p:nvSpPr>
          <p:cNvPr id="18" name="Abgerundetes Rechteck 17">
            <a:extLst>
              <a:ext uri="{FF2B5EF4-FFF2-40B4-BE49-F238E27FC236}">
                <a16:creationId xmlns:a16="http://schemas.microsoft.com/office/drawing/2014/main" id="{C7695BD9-05DF-2F4E-B58A-5A514CAB8A96}"/>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0895AAE0-5835-B641-A7E3-107970EF4C9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2" name="Abgerundetes Rechteck 21">
            <a:extLst>
              <a:ext uri="{FF2B5EF4-FFF2-40B4-BE49-F238E27FC236}">
                <a16:creationId xmlns:a16="http://schemas.microsoft.com/office/drawing/2014/main" id="{5115CAF0-6C69-C14B-BF69-56FAE0CB8AEF}"/>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6698CADA-6C9C-FF4B-9C12-834A964E5EF4}"/>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955F5111-8E72-9549-B808-043E218E3F2E}"/>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CF617E84-03B9-5143-9850-CA141CFE195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785B456F-C808-D943-9E09-C64D5C379CA5}"/>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Mengenvergleich</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feld 18">
            <a:extLst>
              <a:ext uri="{FF2B5EF4-FFF2-40B4-BE49-F238E27FC236}">
                <a16:creationId xmlns:a16="http://schemas.microsoft.com/office/drawing/2014/main" id="{8C2A0082-3225-E244-9F9A-277AC081A8D2}"/>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30</a:t>
            </a:r>
          </a:p>
        </p:txBody>
      </p:sp>
    </p:spTree>
    <p:extLst>
      <p:ext uri="{BB962C8B-B14F-4D97-AF65-F5344CB8AC3E}">
        <p14:creationId xmlns:p14="http://schemas.microsoft.com/office/powerpoint/2010/main" val="2600217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Mehr oder weniger?</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23599"/>
            <a:ext cx="9360000" cy="828000"/>
          </a:xfrm>
        </p:spPr>
        <p:txBody>
          <a:bodyPr/>
          <a:lstStyle/>
          <a:p>
            <a:r>
              <a:rPr lang="de-DE" dirty="0"/>
              <a:t>Ziel der Übung:</a:t>
            </a:r>
            <a:r>
              <a:rPr lang="de-DE" b="0" dirty="0"/>
              <a:t> Die Kinder vergleichen Anzahlen kardinal miteinander. Zum Vergleich verwenden sie die Fachausdrücke „mehr als“ und „weniger als“ richtig.</a:t>
            </a:r>
            <a:endParaRPr lang="de-DE" dirty="0"/>
          </a:p>
        </p:txBody>
      </p:sp>
      <p:sp>
        <p:nvSpPr>
          <p:cNvPr id="8" name="Inhaltsplatzhalter 7">
            <a:extLst>
              <a:ext uri="{FF2B5EF4-FFF2-40B4-BE49-F238E27FC236}">
                <a16:creationId xmlns:a16="http://schemas.microsoft.com/office/drawing/2014/main" id="{35B7EB78-9374-8645-BBD4-94EC190D3AD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Karten mit Zahldarstellungen im 10er- oder 20er-Feld werden gemischt und umgedreht auf einen Stapel gelegt. </a:t>
            </a:r>
          </a:p>
          <a:p>
            <a:pPr marL="285750" indent="-285750">
              <a:buFont typeface="Arial" panose="020B0604020202020204" pitchFamily="34" charset="0"/>
              <a:buChar char="•"/>
            </a:pPr>
            <a:r>
              <a:rPr lang="de-DE" b="0" dirty="0"/>
              <a:t>Die oberste Karte wird aufgedeckt und neben den Stapel gelegt.</a:t>
            </a:r>
          </a:p>
          <a:p>
            <a:pPr marL="285750" indent="-285750">
              <a:buFont typeface="Arial" panose="020B0604020202020204" pitchFamily="34" charset="0"/>
              <a:buChar char="•"/>
            </a:pPr>
            <a:r>
              <a:rPr lang="de-DE" b="0" dirty="0"/>
              <a:t>Für die nächste Karte muss eine Vorhersage gemacht werden: „Auf der nächsten Karte sind mehr/weniger als ... Plättchen.“</a:t>
            </a:r>
          </a:p>
          <a:p>
            <a:pPr marL="285750" indent="-285750">
              <a:buFont typeface="Arial" panose="020B0604020202020204" pitchFamily="34" charset="0"/>
              <a:buChar char="•"/>
            </a:pPr>
            <a:r>
              <a:rPr lang="de-DE" b="0" dirty="0"/>
              <a:t>Die Karte wird aufgedeckt und die Vorhersage überprüft. </a:t>
            </a:r>
          </a:p>
          <a:p>
            <a:endParaRPr lang="de-DE" dirty="0"/>
          </a:p>
        </p:txBody>
      </p:sp>
      <p:sp>
        <p:nvSpPr>
          <p:cNvPr id="10" name="Inhaltsplatzhalter 9">
            <a:extLst>
              <a:ext uri="{FF2B5EF4-FFF2-40B4-BE49-F238E27FC236}">
                <a16:creationId xmlns:a16="http://schemas.microsoft.com/office/drawing/2014/main" id="{72D6BC47-0B81-4C4D-AB90-0D814B67A684}"/>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Das Spiel kann als Partnerspiel aber auch im Plenum gespielt werden. Im Plenum hat die Lehrkraft vergrößerte Karten mit den Zahl-darstellungen im 10er-/20er-Feld und deckt diese auf.</a:t>
            </a:r>
          </a:p>
          <a:p>
            <a:pPr marL="285750" indent="-285750">
              <a:buFont typeface="Arial" panose="020B0604020202020204" pitchFamily="34" charset="0"/>
              <a:buChar char="•"/>
            </a:pPr>
            <a:r>
              <a:rPr lang="de-DE" b="0" dirty="0"/>
              <a:t>Es kann auch geklärt werden, wie viele Plättchen es mehr oder weniger sind.</a:t>
            </a:r>
          </a:p>
          <a:p>
            <a:endParaRPr lang="de-DE" dirty="0"/>
          </a:p>
        </p:txBody>
      </p:sp>
      <p:sp>
        <p:nvSpPr>
          <p:cNvPr id="12" name="Inhaltsplatzhalter 11">
            <a:extLst>
              <a:ext uri="{FF2B5EF4-FFF2-40B4-BE49-F238E27FC236}">
                <a16:creationId xmlns:a16="http://schemas.microsoft.com/office/drawing/2014/main" id="{51954AA5-D173-324D-A2B4-571CD072E548}"/>
              </a:ext>
            </a:extLst>
          </p:cNvPr>
          <p:cNvSpPr>
            <a:spLocks noGrp="1"/>
          </p:cNvSpPr>
          <p:nvPr>
            <p:ph sz="half" idx="2"/>
          </p:nvPr>
        </p:nvSpPr>
        <p:spPr/>
        <p:txBody>
          <a:bodyPr/>
          <a:lstStyle/>
          <a:p>
            <a:pPr>
              <a:spcBef>
                <a:spcPts val="0"/>
              </a:spcBef>
            </a:pPr>
            <a:r>
              <a:rPr lang="de-DE" dirty="0"/>
              <a:t>Beobachtungshinweise:</a:t>
            </a:r>
            <a:endParaRPr lang="de-DE" b="0" dirty="0"/>
          </a:p>
          <a:p>
            <a:pPr marL="285750" indent="-285750">
              <a:buFont typeface="Arial" panose="020B0604020202020204" pitchFamily="34" charset="0"/>
              <a:buChar char="•"/>
            </a:pPr>
            <a:r>
              <a:rPr lang="de-DE" b="0" dirty="0"/>
              <a:t>Werden die Fachausdrücke „mehr als“ und „weniger als“ sachgerecht genutzt?</a:t>
            </a:r>
          </a:p>
          <a:p>
            <a:pPr marL="285750" indent="-285750">
              <a:buFont typeface="Arial" panose="020B0604020202020204" pitchFamily="34" charset="0"/>
              <a:buChar char="•"/>
            </a:pPr>
            <a:r>
              <a:rPr lang="de-DE" b="0" dirty="0"/>
              <a:t>Kann bestimmt werden, wie viele Plättchen es mehr oder wenig sind?</a:t>
            </a:r>
          </a:p>
          <a:p>
            <a:pPr marL="285750" indent="-285750">
              <a:buFont typeface="Arial" panose="020B0604020202020204" pitchFamily="34" charset="0"/>
              <a:buChar char="•"/>
            </a:pPr>
            <a:r>
              <a:rPr lang="de-DE" b="0" dirty="0"/>
              <a:t>Wird eine Strategie bei der Vorhersage genutzt (z. B. sollte bei einer Zahl nah an 20 die Vorhersage „weniger als“ lauten).</a:t>
            </a:r>
          </a:p>
          <a:p>
            <a:endParaRPr lang="de-DE" dirty="0"/>
          </a:p>
        </p:txBody>
      </p:sp>
    </p:spTree>
    <p:extLst>
      <p:ext uri="{BB962C8B-B14F-4D97-AF65-F5344CB8AC3E}">
        <p14:creationId xmlns:p14="http://schemas.microsoft.com/office/powerpoint/2010/main" val="1685315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bgerundetes Rechteck 23">
            <a:extLst>
              <a:ext uri="{FF2B5EF4-FFF2-40B4-BE49-F238E27FC236}">
                <a16:creationId xmlns:a16="http://schemas.microsoft.com/office/drawing/2014/main" id="{CA6DDDEA-3296-5B4F-B907-BE1ECA6BA1A0}"/>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Bausteine/Klötze</a:t>
            </a:r>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Türme vergleichen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Welcher Turm hat mehr/weniger Bausteine? </a:t>
            </a:r>
          </a:p>
        </p:txBody>
      </p:sp>
      <p:pic>
        <p:nvPicPr>
          <p:cNvPr id="19" name="Inhaltsplatzhalter 17" descr="Uhr">
            <a:extLst>
              <a:ext uri="{FF2B5EF4-FFF2-40B4-BE49-F238E27FC236}">
                <a16:creationId xmlns:a16="http://schemas.microsoft.com/office/drawing/2014/main" id="{8649956E-F5B5-4843-B05D-96B2712B1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5" name="Abgerundetes Rechteck 14">
            <a:extLst>
              <a:ext uri="{FF2B5EF4-FFF2-40B4-BE49-F238E27FC236}">
                <a16:creationId xmlns:a16="http://schemas.microsoft.com/office/drawing/2014/main" id="{B14BC94C-C151-254D-A32D-518A4E517027}"/>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E41ECA1B-FE4C-6A45-8ACD-D753C44B8773}"/>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8" name="Abgerundetes Rechteck 17">
            <a:extLst>
              <a:ext uri="{FF2B5EF4-FFF2-40B4-BE49-F238E27FC236}">
                <a16:creationId xmlns:a16="http://schemas.microsoft.com/office/drawing/2014/main" id="{F48D58AD-A60B-AF4C-B210-B902FA44A802}"/>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F188BD31-F519-E946-B49A-9107F49ED603}"/>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07A43CAD-2940-7E44-92B9-D85EC4C60BC2}"/>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97C68F2E-732F-9947-8742-FDF340589F77}"/>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b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Mengenvergleich</a:t>
            </a:r>
          </a:p>
        </p:txBody>
      </p:sp>
      <p:sp>
        <p:nvSpPr>
          <p:cNvPr id="17" name="Textfeld 16">
            <a:extLst>
              <a:ext uri="{FF2B5EF4-FFF2-40B4-BE49-F238E27FC236}">
                <a16:creationId xmlns:a16="http://schemas.microsoft.com/office/drawing/2014/main" id="{2E9BA319-2F63-9A49-95A7-8BDE8727CF2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27" name="Abgerundete rechteckige Legende 16">
            <a:extLst>
              <a:ext uri="{FF2B5EF4-FFF2-40B4-BE49-F238E27FC236}">
                <a16:creationId xmlns:a16="http://schemas.microsoft.com/office/drawing/2014/main" id="{8F177570-EDEE-4FE9-BB13-3D916320E718}"/>
              </a:ext>
            </a:extLst>
          </p:cNvPr>
          <p:cNvSpPr/>
          <p:nvPr/>
        </p:nvSpPr>
        <p:spPr>
          <a:xfrm>
            <a:off x="6527673" y="2116436"/>
            <a:ext cx="1792867" cy="693716"/>
          </a:xfrm>
          <a:prstGeom prst="wedgeRoundRectCallout">
            <a:avLst>
              <a:gd name="adj1" fmla="val -1238"/>
              <a:gd name="adj2" fmla="val 7501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Der Turm hat mehr Bausteine.</a:t>
            </a:r>
          </a:p>
        </p:txBody>
      </p:sp>
      <p:sp>
        <p:nvSpPr>
          <p:cNvPr id="20" name="Würfel 19">
            <a:extLst>
              <a:ext uri="{FF2B5EF4-FFF2-40B4-BE49-F238E27FC236}">
                <a16:creationId xmlns:a16="http://schemas.microsoft.com/office/drawing/2014/main" id="{42AE634C-D13E-3A48-AEE8-0C8CF63615CF}"/>
              </a:ext>
            </a:extLst>
          </p:cNvPr>
          <p:cNvSpPr>
            <a:spLocks noChangeAspect="1"/>
          </p:cNvSpPr>
          <p:nvPr/>
        </p:nvSpPr>
        <p:spPr>
          <a:xfrm>
            <a:off x="5627673" y="4784167"/>
            <a:ext cx="900000" cy="900000"/>
          </a:xfrm>
          <a:prstGeom prst="cube">
            <a:avLst/>
          </a:prstGeom>
          <a:solidFill>
            <a:srgbClr val="FF0000"/>
          </a:solidFill>
          <a:ln w="38100">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8" name="Würfel 27">
            <a:extLst>
              <a:ext uri="{FF2B5EF4-FFF2-40B4-BE49-F238E27FC236}">
                <a16:creationId xmlns:a16="http://schemas.microsoft.com/office/drawing/2014/main" id="{FA9E3F95-C144-DD47-917E-A87658D252F7}"/>
              </a:ext>
            </a:extLst>
          </p:cNvPr>
          <p:cNvSpPr>
            <a:spLocks noChangeAspect="1"/>
          </p:cNvSpPr>
          <p:nvPr/>
        </p:nvSpPr>
        <p:spPr>
          <a:xfrm>
            <a:off x="5627673" y="4081062"/>
            <a:ext cx="900000" cy="900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9" name="Würfel 28">
            <a:extLst>
              <a:ext uri="{FF2B5EF4-FFF2-40B4-BE49-F238E27FC236}">
                <a16:creationId xmlns:a16="http://schemas.microsoft.com/office/drawing/2014/main" id="{636BE245-15D8-6145-9F4C-5D861C12B035}"/>
              </a:ext>
            </a:extLst>
          </p:cNvPr>
          <p:cNvSpPr>
            <a:spLocks noChangeAspect="1"/>
          </p:cNvSpPr>
          <p:nvPr/>
        </p:nvSpPr>
        <p:spPr>
          <a:xfrm>
            <a:off x="7054922" y="4784167"/>
            <a:ext cx="900000" cy="900000"/>
          </a:xfrm>
          <a:prstGeom prst="cube">
            <a:avLst/>
          </a:prstGeom>
          <a:solidFill>
            <a:srgbClr val="FF0000"/>
          </a:solidFill>
          <a:ln w="38100">
            <a:solidFill>
              <a:srgbClr val="A8000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0" name="Würfel 29">
            <a:extLst>
              <a:ext uri="{FF2B5EF4-FFF2-40B4-BE49-F238E27FC236}">
                <a16:creationId xmlns:a16="http://schemas.microsoft.com/office/drawing/2014/main" id="{6DAC27F3-F9A3-794E-911D-4C441218DF0B}"/>
              </a:ext>
            </a:extLst>
          </p:cNvPr>
          <p:cNvSpPr>
            <a:spLocks noChangeAspect="1"/>
          </p:cNvSpPr>
          <p:nvPr/>
        </p:nvSpPr>
        <p:spPr>
          <a:xfrm>
            <a:off x="7054922" y="4081062"/>
            <a:ext cx="900000" cy="900000"/>
          </a:xfrm>
          <a:prstGeom prst="cube">
            <a:avLst/>
          </a:prstGeom>
          <a:solidFill>
            <a:schemeClr val="tx2">
              <a:lumMod val="60000"/>
              <a:lumOff val="4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1" name="Würfel 30">
            <a:extLst>
              <a:ext uri="{FF2B5EF4-FFF2-40B4-BE49-F238E27FC236}">
                <a16:creationId xmlns:a16="http://schemas.microsoft.com/office/drawing/2014/main" id="{F1C4B0B1-0152-084C-B44D-2E6D3D1ECDBB}"/>
              </a:ext>
            </a:extLst>
          </p:cNvPr>
          <p:cNvSpPr>
            <a:spLocks noChangeAspect="1"/>
          </p:cNvSpPr>
          <p:nvPr/>
        </p:nvSpPr>
        <p:spPr>
          <a:xfrm>
            <a:off x="7054922" y="3379872"/>
            <a:ext cx="896400" cy="896400"/>
          </a:xfrm>
          <a:prstGeom prst="cube">
            <a:avLst/>
          </a:prstGeom>
          <a:solidFill>
            <a:srgbClr val="7DB14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518014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endParaRPr lang="de-DE" b="0" dirty="0"/>
          </a:p>
          <a:p>
            <a:pPr marL="285750" indent="-285750">
              <a:buFont typeface="Arial" panose="020B0604020202020204" pitchFamily="34" charset="0"/>
              <a:buChar char="•"/>
            </a:pPr>
            <a:r>
              <a:rPr lang="de-DE" b="0" dirty="0"/>
              <a:t>Werden die Aussagen „mehr als“ und „weniger als“ sachgerecht genutzt?</a:t>
            </a:r>
          </a:p>
          <a:p>
            <a:pPr marL="285750" indent="-285750">
              <a:buFont typeface="Arial" panose="020B0604020202020204" pitchFamily="34" charset="0"/>
              <a:buChar char="•"/>
            </a:pPr>
            <a:r>
              <a:rPr lang="de-DE" b="0" dirty="0"/>
              <a:t>Kann bestimmt werden, wie viele Bausteine es mehr/weniger sind? </a:t>
            </a:r>
          </a:p>
          <a:p>
            <a:endParaRPr lang="de-DE"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3" y="2314963"/>
            <a:ext cx="4579200" cy="2786759"/>
          </a:xfrm>
        </p:spPr>
        <p:txBody>
          <a:bodyPr/>
          <a:lstStyle/>
          <a:p>
            <a:r>
              <a:rPr lang="de-DE" dirty="0"/>
              <a:t>Durchführung der Übung: </a:t>
            </a:r>
          </a:p>
          <a:p>
            <a:pPr marL="285750" indent="-285750">
              <a:buFont typeface="Arial" panose="020B0604020202020204" pitchFamily="34" charset="0"/>
              <a:buChar char="•"/>
            </a:pPr>
            <a:r>
              <a:rPr lang="de-DE" b="0" dirty="0"/>
              <a:t>Zwei oder mehr Kinder bauen jeweils einen Turm.</a:t>
            </a:r>
          </a:p>
          <a:p>
            <a:pPr marL="285750" indent="-285750">
              <a:buFont typeface="Arial" panose="020B0604020202020204" pitchFamily="34" charset="0"/>
              <a:buChar char="•"/>
            </a:pPr>
            <a:r>
              <a:rPr lang="de-DE" b="0" dirty="0"/>
              <a:t>Anschließend vergleichen die Kinder ihre Türme und schauen, wo mehr und wo weniger Bausteine sind.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a:t>Türme vergleichen</a:t>
            </a:r>
            <a:endParaRPr lang="de-DE" dirty="0"/>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„Wie viel mehr oder weniger Bausteine hat der Turm?“</a:t>
            </a:r>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Es wird ein Verständnis von „mehr als“ und „weniger als“ aufgebaut, die Kinder üben den relationalen Zahlbegriff. </a:t>
            </a:r>
          </a:p>
        </p:txBody>
      </p:sp>
    </p:spTree>
    <p:extLst>
      <p:ext uri="{BB962C8B-B14F-4D97-AF65-F5344CB8AC3E}">
        <p14:creationId xmlns:p14="http://schemas.microsoft.com/office/powerpoint/2010/main" val="2731394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Abgerundetes Rechteck 52">
            <a:extLst>
              <a:ext uri="{FF2B5EF4-FFF2-40B4-BE49-F238E27FC236}">
                <a16:creationId xmlns:a16="http://schemas.microsoft.com/office/drawing/2014/main" id="{B11B23E8-239A-8246-970B-6FB40CD6662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E1C8423C-D289-2342-849C-110BD86C87F4}"/>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Plättchen </a:t>
            </a:r>
          </a:p>
        </p:txBody>
      </p:sp>
      <p:sp>
        <p:nvSpPr>
          <p:cNvPr id="4" name="Titel 3">
            <a:extLst>
              <a:ext uri="{FF2B5EF4-FFF2-40B4-BE49-F238E27FC236}">
                <a16:creationId xmlns:a16="http://schemas.microsoft.com/office/drawing/2014/main" id="{E630AD6B-962A-0444-8513-888027532002}"/>
              </a:ext>
            </a:extLst>
          </p:cNvPr>
          <p:cNvSpPr>
            <a:spLocks noGrp="1"/>
          </p:cNvSpPr>
          <p:nvPr>
            <p:ph type="title"/>
          </p:nvPr>
        </p:nvSpPr>
        <p:spPr/>
        <p:txBody>
          <a:bodyPr/>
          <a:lstStyle/>
          <a:p>
            <a:r>
              <a:rPr lang="de-DE" dirty="0"/>
              <a:t>Zahlzerlegung</a:t>
            </a:r>
          </a:p>
        </p:txBody>
      </p:sp>
      <p:sp>
        <p:nvSpPr>
          <p:cNvPr id="5" name="Inhaltsplatzhalter 4">
            <a:extLst>
              <a:ext uri="{FF2B5EF4-FFF2-40B4-BE49-F238E27FC236}">
                <a16:creationId xmlns:a16="http://schemas.microsoft.com/office/drawing/2014/main" id="{BEE399A8-A068-8941-8160-7912EE3C3657}"/>
              </a:ext>
            </a:extLst>
          </p:cNvPr>
          <p:cNvSpPr>
            <a:spLocks noGrp="1"/>
          </p:cNvSpPr>
          <p:nvPr>
            <p:ph sz="half" idx="10"/>
          </p:nvPr>
        </p:nvSpPr>
        <p:spPr/>
        <p:txBody>
          <a:bodyPr/>
          <a:lstStyle/>
          <a:p>
            <a:r>
              <a:rPr lang="de-DE" dirty="0"/>
              <a:t>Die Plättchen sollen in zwei Gruppen geteilt werden. Welche Möglichkeiten gibt es?</a:t>
            </a:r>
          </a:p>
        </p:txBody>
      </p:sp>
      <p:pic>
        <p:nvPicPr>
          <p:cNvPr id="8" name="Inhaltsplatzhalter 17" descr="Uhr">
            <a:extLst>
              <a:ext uri="{FF2B5EF4-FFF2-40B4-BE49-F238E27FC236}">
                <a16:creationId xmlns:a16="http://schemas.microsoft.com/office/drawing/2014/main" id="{0FE50C1E-A0EF-134F-9FF5-BC0665764E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9" name="Inhaltsplatzhalter 17" descr="Uhr">
            <a:extLst>
              <a:ext uri="{FF2B5EF4-FFF2-40B4-BE49-F238E27FC236}">
                <a16:creationId xmlns:a16="http://schemas.microsoft.com/office/drawing/2014/main" id="{0ADDBA1A-E440-304A-85BF-815173C47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cxnSp>
        <p:nvCxnSpPr>
          <p:cNvPr id="7" name="Gerade Verbindung 6">
            <a:extLst>
              <a:ext uri="{FF2B5EF4-FFF2-40B4-BE49-F238E27FC236}">
                <a16:creationId xmlns:a16="http://schemas.microsoft.com/office/drawing/2014/main" id="{3B17C7A3-7C7B-EB40-B0D9-4FAC880E42B5}"/>
              </a:ext>
            </a:extLst>
          </p:cNvPr>
          <p:cNvCxnSpPr/>
          <p:nvPr/>
        </p:nvCxnSpPr>
        <p:spPr>
          <a:xfrm>
            <a:off x="4282633" y="4074292"/>
            <a:ext cx="5443595" cy="0"/>
          </a:xfrm>
          <a:prstGeom prst="line">
            <a:avLst/>
          </a:prstGeom>
          <a:ln w="19050">
            <a:solidFill>
              <a:srgbClr val="327A8A"/>
            </a:solidFill>
          </a:ln>
        </p:spPr>
        <p:style>
          <a:lnRef idx="1">
            <a:schemeClr val="accent1"/>
          </a:lnRef>
          <a:fillRef idx="0">
            <a:schemeClr val="accent1"/>
          </a:fillRef>
          <a:effectRef idx="0">
            <a:schemeClr val="accent1"/>
          </a:effectRef>
          <a:fontRef idx="minor">
            <a:schemeClr val="tx1"/>
          </a:fontRef>
        </p:style>
      </p:cxnSp>
      <p:sp>
        <p:nvSpPr>
          <p:cNvPr id="48" name="Abgerundetes Rechteck 47">
            <a:extLst>
              <a:ext uri="{FF2B5EF4-FFF2-40B4-BE49-F238E27FC236}">
                <a16:creationId xmlns:a16="http://schemas.microsoft.com/office/drawing/2014/main" id="{31D70AC6-EF28-A741-84B0-5789DEC042FD}"/>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Abgerundetes Rechteck 48">
            <a:extLst>
              <a:ext uri="{FF2B5EF4-FFF2-40B4-BE49-F238E27FC236}">
                <a16:creationId xmlns:a16="http://schemas.microsoft.com/office/drawing/2014/main" id="{A2A6CD51-29AB-624B-A1B2-BA25A99B1430}"/>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50" name="Abgerundetes Rechteck 49">
            <a:extLst>
              <a:ext uri="{FF2B5EF4-FFF2-40B4-BE49-F238E27FC236}">
                <a16:creationId xmlns:a16="http://schemas.microsoft.com/office/drawing/2014/main" id="{805DCC16-BD8E-C948-BB7E-C9F3E5530FBC}"/>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Abgerundetes Rechteck 50">
            <a:extLst>
              <a:ext uri="{FF2B5EF4-FFF2-40B4-BE49-F238E27FC236}">
                <a16:creationId xmlns:a16="http://schemas.microsoft.com/office/drawing/2014/main" id="{BBECB13C-DF8B-F54E-AF3C-287B892EF7DB}"/>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Abgerundetes Rechteck 51">
            <a:extLst>
              <a:ext uri="{FF2B5EF4-FFF2-40B4-BE49-F238E27FC236}">
                <a16:creationId xmlns:a16="http://schemas.microsoft.com/office/drawing/2014/main" id="{F2357909-ADFB-F441-86BE-F0A46FF5C62A}"/>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Abgerundetes Rechteck 53">
            <a:extLst>
              <a:ext uri="{FF2B5EF4-FFF2-40B4-BE49-F238E27FC236}">
                <a16:creationId xmlns:a16="http://schemas.microsoft.com/office/drawing/2014/main" id="{7A76110F-2DAD-DB4F-9508-0506D2ED0856}"/>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Zahlzerlegung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feld 42">
            <a:extLst>
              <a:ext uri="{FF2B5EF4-FFF2-40B4-BE49-F238E27FC236}">
                <a16:creationId xmlns:a16="http://schemas.microsoft.com/office/drawing/2014/main" id="{EB056731-9EAF-394C-BFA3-FA6C52075260}"/>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32</a:t>
            </a:r>
          </a:p>
        </p:txBody>
      </p:sp>
      <p:pic>
        <p:nvPicPr>
          <p:cNvPr id="44" name="Grafik 43">
            <a:extLst>
              <a:ext uri="{FF2B5EF4-FFF2-40B4-BE49-F238E27FC236}">
                <a16:creationId xmlns:a16="http://schemas.microsoft.com/office/drawing/2014/main" id="{F0E33DFB-F0C0-EA4A-9826-8D743C764DA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30885" y="2021876"/>
            <a:ext cx="723703" cy="723703"/>
          </a:xfrm>
          <a:prstGeom prst="rect">
            <a:avLst/>
          </a:prstGeom>
        </p:spPr>
      </p:pic>
      <p:pic>
        <p:nvPicPr>
          <p:cNvPr id="45" name="Grafik 44">
            <a:extLst>
              <a:ext uri="{FF2B5EF4-FFF2-40B4-BE49-F238E27FC236}">
                <a16:creationId xmlns:a16="http://schemas.microsoft.com/office/drawing/2014/main" id="{7FEBB31A-5353-E449-B2D2-BD5EE18239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64838" y="2046128"/>
            <a:ext cx="723703" cy="723703"/>
          </a:xfrm>
          <a:prstGeom prst="rect">
            <a:avLst/>
          </a:prstGeom>
        </p:spPr>
      </p:pic>
      <p:pic>
        <p:nvPicPr>
          <p:cNvPr id="46" name="Grafik 45">
            <a:extLst>
              <a:ext uri="{FF2B5EF4-FFF2-40B4-BE49-F238E27FC236}">
                <a16:creationId xmlns:a16="http://schemas.microsoft.com/office/drawing/2014/main" id="{4028DB71-E275-AC40-9E39-FD685B3AED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4832" y="2050475"/>
            <a:ext cx="723703" cy="723703"/>
          </a:xfrm>
          <a:prstGeom prst="rect">
            <a:avLst/>
          </a:prstGeom>
        </p:spPr>
      </p:pic>
      <p:pic>
        <p:nvPicPr>
          <p:cNvPr id="47" name="Grafik 46">
            <a:extLst>
              <a:ext uri="{FF2B5EF4-FFF2-40B4-BE49-F238E27FC236}">
                <a16:creationId xmlns:a16="http://schemas.microsoft.com/office/drawing/2014/main" id="{01A3EE4B-295B-B24A-99E9-79BC082960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07858" y="2021876"/>
            <a:ext cx="723703" cy="723703"/>
          </a:xfrm>
          <a:prstGeom prst="rect">
            <a:avLst/>
          </a:prstGeom>
        </p:spPr>
      </p:pic>
      <p:pic>
        <p:nvPicPr>
          <p:cNvPr id="56" name="Grafik 55">
            <a:extLst>
              <a:ext uri="{FF2B5EF4-FFF2-40B4-BE49-F238E27FC236}">
                <a16:creationId xmlns:a16="http://schemas.microsoft.com/office/drawing/2014/main" id="{97609D9B-EDE4-E24A-B7DA-7E10B54245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40189" y="2808502"/>
            <a:ext cx="723703" cy="723703"/>
          </a:xfrm>
          <a:prstGeom prst="rect">
            <a:avLst/>
          </a:prstGeom>
        </p:spPr>
      </p:pic>
      <p:pic>
        <p:nvPicPr>
          <p:cNvPr id="57" name="Grafik 56">
            <a:extLst>
              <a:ext uri="{FF2B5EF4-FFF2-40B4-BE49-F238E27FC236}">
                <a16:creationId xmlns:a16="http://schemas.microsoft.com/office/drawing/2014/main" id="{C16D2575-4EB8-B846-B7AC-01EB071B38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07858" y="2809733"/>
            <a:ext cx="723703" cy="723703"/>
          </a:xfrm>
          <a:prstGeom prst="rect">
            <a:avLst/>
          </a:prstGeom>
        </p:spPr>
      </p:pic>
      <p:pic>
        <p:nvPicPr>
          <p:cNvPr id="58" name="Grafik 57">
            <a:extLst>
              <a:ext uri="{FF2B5EF4-FFF2-40B4-BE49-F238E27FC236}">
                <a16:creationId xmlns:a16="http://schemas.microsoft.com/office/drawing/2014/main" id="{B3DE5865-2664-7548-83F3-B7881601FB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4832" y="2808502"/>
            <a:ext cx="723703" cy="723703"/>
          </a:xfrm>
          <a:prstGeom prst="rect">
            <a:avLst/>
          </a:prstGeom>
        </p:spPr>
      </p:pic>
      <p:pic>
        <p:nvPicPr>
          <p:cNvPr id="59" name="Grafik 58">
            <a:extLst>
              <a:ext uri="{FF2B5EF4-FFF2-40B4-BE49-F238E27FC236}">
                <a16:creationId xmlns:a16="http://schemas.microsoft.com/office/drawing/2014/main" id="{800842EE-07E2-474A-968F-B94A866CF46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64838" y="2811374"/>
            <a:ext cx="723703" cy="723703"/>
          </a:xfrm>
          <a:prstGeom prst="rect">
            <a:avLst/>
          </a:prstGeom>
        </p:spPr>
      </p:pic>
      <p:pic>
        <p:nvPicPr>
          <p:cNvPr id="60" name="Grafik 59">
            <a:extLst>
              <a:ext uri="{FF2B5EF4-FFF2-40B4-BE49-F238E27FC236}">
                <a16:creationId xmlns:a16="http://schemas.microsoft.com/office/drawing/2014/main" id="{EB0A3DBF-DD89-6143-9434-71E0D721D1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35545" y="5355455"/>
            <a:ext cx="723703" cy="723703"/>
          </a:xfrm>
          <a:prstGeom prst="rect">
            <a:avLst/>
          </a:prstGeom>
        </p:spPr>
      </p:pic>
      <p:pic>
        <p:nvPicPr>
          <p:cNvPr id="61" name="Grafik 60">
            <a:extLst>
              <a:ext uri="{FF2B5EF4-FFF2-40B4-BE49-F238E27FC236}">
                <a16:creationId xmlns:a16="http://schemas.microsoft.com/office/drawing/2014/main" id="{8A752D3B-DEC7-9C47-8EE5-40BC6243ED9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56983" y="5355455"/>
            <a:ext cx="723703" cy="723703"/>
          </a:xfrm>
          <a:prstGeom prst="rect">
            <a:avLst/>
          </a:prstGeom>
        </p:spPr>
      </p:pic>
      <p:pic>
        <p:nvPicPr>
          <p:cNvPr id="62" name="Grafik 61">
            <a:extLst>
              <a:ext uri="{FF2B5EF4-FFF2-40B4-BE49-F238E27FC236}">
                <a16:creationId xmlns:a16="http://schemas.microsoft.com/office/drawing/2014/main" id="{CD7BD8E7-C8FA-1244-8502-CA58970FC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78420" y="5355455"/>
            <a:ext cx="723703" cy="723703"/>
          </a:xfrm>
          <a:prstGeom prst="rect">
            <a:avLst/>
          </a:prstGeom>
        </p:spPr>
      </p:pic>
      <p:pic>
        <p:nvPicPr>
          <p:cNvPr id="63" name="Grafik 62">
            <a:extLst>
              <a:ext uri="{FF2B5EF4-FFF2-40B4-BE49-F238E27FC236}">
                <a16:creationId xmlns:a16="http://schemas.microsoft.com/office/drawing/2014/main" id="{B06C5DBC-9CF2-9B47-8C34-1BFA7CF368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63407" y="4540993"/>
            <a:ext cx="723703" cy="723703"/>
          </a:xfrm>
          <a:prstGeom prst="rect">
            <a:avLst/>
          </a:prstGeom>
        </p:spPr>
      </p:pic>
      <p:pic>
        <p:nvPicPr>
          <p:cNvPr id="64" name="Grafik 63">
            <a:extLst>
              <a:ext uri="{FF2B5EF4-FFF2-40B4-BE49-F238E27FC236}">
                <a16:creationId xmlns:a16="http://schemas.microsoft.com/office/drawing/2014/main" id="{7BAEF4AD-2569-2E4A-A65D-B4C773F40D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84845" y="4540993"/>
            <a:ext cx="723703" cy="723703"/>
          </a:xfrm>
          <a:prstGeom prst="rect">
            <a:avLst/>
          </a:prstGeom>
        </p:spPr>
      </p:pic>
      <p:pic>
        <p:nvPicPr>
          <p:cNvPr id="65" name="Grafik 64">
            <a:extLst>
              <a:ext uri="{FF2B5EF4-FFF2-40B4-BE49-F238E27FC236}">
                <a16:creationId xmlns:a16="http://schemas.microsoft.com/office/drawing/2014/main" id="{CD7BB11D-E197-D64D-BCBA-E25DFA2B38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06283" y="4540993"/>
            <a:ext cx="723703" cy="723703"/>
          </a:xfrm>
          <a:prstGeom prst="rect">
            <a:avLst/>
          </a:prstGeom>
        </p:spPr>
      </p:pic>
      <p:pic>
        <p:nvPicPr>
          <p:cNvPr id="66" name="Grafik 65">
            <a:extLst>
              <a:ext uri="{FF2B5EF4-FFF2-40B4-BE49-F238E27FC236}">
                <a16:creationId xmlns:a16="http://schemas.microsoft.com/office/drawing/2014/main" id="{B9936EEE-01A2-674A-B078-B99E7D21C09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27721" y="4540993"/>
            <a:ext cx="723703" cy="723703"/>
          </a:xfrm>
          <a:prstGeom prst="rect">
            <a:avLst/>
          </a:prstGeom>
        </p:spPr>
      </p:pic>
      <p:pic>
        <p:nvPicPr>
          <p:cNvPr id="67" name="Grafik 66">
            <a:extLst>
              <a:ext uri="{FF2B5EF4-FFF2-40B4-BE49-F238E27FC236}">
                <a16:creationId xmlns:a16="http://schemas.microsoft.com/office/drawing/2014/main" id="{734CE3D5-81BB-7F47-9E79-99F7DCE72C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49159" y="4515441"/>
            <a:ext cx="723703" cy="723703"/>
          </a:xfrm>
          <a:prstGeom prst="rect">
            <a:avLst/>
          </a:prstGeom>
        </p:spPr>
      </p:pic>
      <p:pic>
        <p:nvPicPr>
          <p:cNvPr id="33" name="Grafik 32">
            <a:extLst>
              <a:ext uri="{FF2B5EF4-FFF2-40B4-BE49-F238E27FC236}">
                <a16:creationId xmlns:a16="http://schemas.microsoft.com/office/drawing/2014/main" id="{219DFA09-4BD6-374D-9EB2-CF645E820E4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88769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D9E5C0-A9DA-4943-8133-52E6AD95BF01}"/>
              </a:ext>
            </a:extLst>
          </p:cNvPr>
          <p:cNvSpPr>
            <a:spLocks noGrp="1"/>
          </p:cNvSpPr>
          <p:nvPr>
            <p:ph sz="half" idx="2"/>
          </p:nvPr>
        </p:nvSpPr>
        <p:spPr/>
        <p:txBody>
          <a:bodyPr/>
          <a:lstStyle/>
          <a:p>
            <a:r>
              <a:rPr lang="de-DE" dirty="0"/>
              <a:t>Beobachtung:</a:t>
            </a:r>
          </a:p>
          <a:p>
            <a:pPr marL="285750" indent="-285750">
              <a:buFont typeface="Arial" panose="020B0604020202020204" pitchFamily="34" charset="0"/>
              <a:buChar char="•"/>
            </a:pPr>
            <a:r>
              <a:rPr lang="de-DE" b="0" dirty="0"/>
              <a:t>Werden verschiedene Zerlegungen durch Ausprobieren oder systematisch gefunden?</a:t>
            </a:r>
          </a:p>
          <a:p>
            <a:pPr marL="285750" indent="-285750">
              <a:buFont typeface="Arial" panose="020B0604020202020204" pitchFamily="34" charset="0"/>
              <a:buChar char="•"/>
            </a:pPr>
            <a:r>
              <a:rPr lang="de-DE" b="0" dirty="0"/>
              <a:t>Werden Gemeinsamkeiten und Unterschiede zwischen verschiedenen Zerlegungen/Anzahlen an Plättchen erkannt?</a:t>
            </a:r>
          </a:p>
        </p:txBody>
      </p:sp>
      <p:sp>
        <p:nvSpPr>
          <p:cNvPr id="3" name="Inhaltsplatzhalter 2">
            <a:extLst>
              <a:ext uri="{FF2B5EF4-FFF2-40B4-BE49-F238E27FC236}">
                <a16:creationId xmlns:a16="http://schemas.microsoft.com/office/drawing/2014/main" id="{CD1DEC59-F8A2-0A47-957D-3C71138B39CE}"/>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zerlegen die Anzahl an Plättchen in zwei Gruppen auf verschiedene Weise.</a:t>
            </a:r>
          </a:p>
          <a:p>
            <a:pPr marL="285750" indent="-285750">
              <a:buFont typeface="Arial" panose="020B0604020202020204" pitchFamily="34" charset="0"/>
              <a:buChar char="•"/>
            </a:pPr>
            <a:r>
              <a:rPr lang="de-DE" b="0" dirty="0"/>
              <a:t>Am Ende wird gefragt, wie eine faire und wie eine unfaire Zerlegung der Plättchen aussieht.</a:t>
            </a:r>
          </a:p>
          <a:p>
            <a:pPr marL="285750" indent="-285750">
              <a:buFont typeface="Arial" panose="020B0604020202020204" pitchFamily="34" charset="0"/>
              <a:buChar char="•"/>
            </a:pPr>
            <a:r>
              <a:rPr lang="de-DE" b="0" dirty="0"/>
              <a:t>Die Zerlegungen sollen versprachlicht werden (zwei 4er, zerlegt in 5er und 3er …). </a:t>
            </a:r>
          </a:p>
        </p:txBody>
      </p:sp>
      <p:sp>
        <p:nvSpPr>
          <p:cNvPr id="4" name="Titel 3">
            <a:extLst>
              <a:ext uri="{FF2B5EF4-FFF2-40B4-BE49-F238E27FC236}">
                <a16:creationId xmlns:a16="http://schemas.microsoft.com/office/drawing/2014/main" id="{09D04A95-0075-F946-9514-CBE601FDDEBF}"/>
              </a:ext>
            </a:extLst>
          </p:cNvPr>
          <p:cNvSpPr>
            <a:spLocks noGrp="1"/>
          </p:cNvSpPr>
          <p:nvPr>
            <p:ph type="title"/>
          </p:nvPr>
        </p:nvSpPr>
        <p:spPr>
          <a:xfrm>
            <a:off x="0" y="528563"/>
            <a:ext cx="9906000" cy="746473"/>
          </a:xfrm>
          <a:prstGeom prst="rect">
            <a:avLst/>
          </a:prstGeom>
        </p:spPr>
        <p:txBody>
          <a:bodyPr/>
          <a:lstStyle/>
          <a:p>
            <a:r>
              <a:rPr lang="de-DE" dirty="0"/>
              <a:t>Zahlzerlegung</a:t>
            </a:r>
          </a:p>
        </p:txBody>
      </p:sp>
      <p:sp>
        <p:nvSpPr>
          <p:cNvPr id="5" name="Inhaltsplatzhalter 4">
            <a:extLst>
              <a:ext uri="{FF2B5EF4-FFF2-40B4-BE49-F238E27FC236}">
                <a16:creationId xmlns:a16="http://schemas.microsoft.com/office/drawing/2014/main" id="{C9A69387-5352-4143-B297-CA620D96DCEA}"/>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Die Kinder vergleichen verschiedene Zerlegungen miteinander.</a:t>
            </a:r>
          </a:p>
          <a:p>
            <a:pPr marL="285750" indent="-285750">
              <a:buFont typeface="Arial" panose="020B0604020202020204" pitchFamily="34" charset="0"/>
              <a:buChar char="•"/>
            </a:pPr>
            <a:r>
              <a:rPr lang="de-DE" b="0" dirty="0"/>
              <a:t>Verschiedene Anzahlen an Plättchen werden in zwei Gruppen zerlegt und miteinander verglichen.</a:t>
            </a:r>
          </a:p>
          <a:p>
            <a:pPr marL="285750" indent="-285750">
              <a:buFont typeface="Arial" panose="020B0604020202020204" pitchFamily="34" charset="0"/>
              <a:buChar char="•"/>
            </a:pPr>
            <a:r>
              <a:rPr lang="de-DE" b="0" dirty="0"/>
              <a:t>Die Anzahl an Plättchen wird in mehr als zwei Gruppen zerlegt.</a:t>
            </a:r>
          </a:p>
          <a:p>
            <a:pPr marL="285750" indent="-285750">
              <a:buFont typeface="Arial" panose="020B0604020202020204" pitchFamily="34" charset="0"/>
              <a:buChar char="•"/>
            </a:pPr>
            <a:r>
              <a:rPr lang="de-DE" b="0" dirty="0"/>
              <a:t>Eine Teilmenge wird vorgegeben und die andere soll von den Kinder bestimmt werden.</a:t>
            </a:r>
          </a:p>
          <a:p>
            <a:pPr marL="285750" indent="-285750">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FB8C2F31-A159-BA49-8AFA-269FB4A3C85A}"/>
              </a:ext>
            </a:extLst>
          </p:cNvPr>
          <p:cNvSpPr>
            <a:spLocks noGrp="1"/>
          </p:cNvSpPr>
          <p:nvPr>
            <p:ph sz="half" idx="11"/>
          </p:nvPr>
        </p:nvSpPr>
        <p:spPr/>
        <p:txBody>
          <a:bodyPr/>
          <a:lstStyle/>
          <a:p>
            <a:r>
              <a:rPr lang="de-DE" dirty="0"/>
              <a:t>Ziel der Übung:</a:t>
            </a:r>
            <a:r>
              <a:rPr lang="de-DE" b="0" dirty="0"/>
              <a:t> Die Kinder finden verschiedene Zerlegungen für die Anzahl an Plättchen.</a:t>
            </a:r>
            <a:endParaRPr lang="de-DE" dirty="0"/>
          </a:p>
        </p:txBody>
      </p:sp>
    </p:spTree>
    <p:extLst>
      <p:ext uri="{BB962C8B-B14F-4D97-AF65-F5344CB8AC3E}">
        <p14:creationId xmlns:p14="http://schemas.microsoft.com/office/powerpoint/2010/main" val="1174139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13017F9-A4A9-D747-8EFC-2AB751CEAB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77708" y="2294051"/>
            <a:ext cx="1196346" cy="3036879"/>
          </a:xfrm>
          <a:prstGeom prst="rect">
            <a:avLst/>
          </a:prstGeom>
        </p:spPr>
      </p:pic>
      <p:pic>
        <p:nvPicPr>
          <p:cNvPr id="8" name="Grafik 7">
            <a:extLst>
              <a:ext uri="{FF2B5EF4-FFF2-40B4-BE49-F238E27FC236}">
                <a16:creationId xmlns:a16="http://schemas.microsoft.com/office/drawing/2014/main" id="{39D967C7-D309-854D-9EC4-D215F17BA2F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6887" y="2079635"/>
            <a:ext cx="1409799" cy="3036879"/>
          </a:xfrm>
          <a:prstGeom prst="rect">
            <a:avLst/>
          </a:prstGeom>
        </p:spPr>
      </p:pic>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32172" indent="-232172">
              <a:buFont typeface="Arial" panose="020B0604020202020204" pitchFamily="34" charset="0"/>
              <a:buChar char="•"/>
            </a:pPr>
            <a:r>
              <a:rPr lang="de-DE" b="0" dirty="0"/>
              <a:t>Trennwand</a:t>
            </a:r>
          </a:p>
          <a:p>
            <a:pPr marL="232172" indent="-232172">
              <a:buFont typeface="Arial" panose="020B0604020202020204" pitchFamily="34" charset="0"/>
              <a:buChar char="•"/>
            </a:pPr>
            <a:r>
              <a:rPr lang="de-DE" b="0" dirty="0"/>
              <a:t>10 Plättchen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Schnelles Sehen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viele Plättchen </a:t>
            </a:r>
          </a:p>
          <a:p>
            <a:r>
              <a:rPr lang="de-DE" dirty="0"/>
              <a:t>sind es? </a:t>
            </a:r>
          </a:p>
        </p:txBody>
      </p:sp>
      <p:pic>
        <p:nvPicPr>
          <p:cNvPr id="25" name="Inhaltsplatzhalter 17" descr="Uhr">
            <a:extLst>
              <a:ext uri="{FF2B5EF4-FFF2-40B4-BE49-F238E27FC236}">
                <a16:creationId xmlns:a16="http://schemas.microsoft.com/office/drawing/2014/main" id="{12C84356-6D0E-F141-BD6A-8B08F09CE9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6407" y="84129"/>
            <a:ext cx="308292" cy="308292"/>
          </a:xfrm>
          <a:prstGeom prst="rect">
            <a:avLst/>
          </a:prstGeom>
        </p:spPr>
      </p:pic>
      <p:pic>
        <p:nvPicPr>
          <p:cNvPr id="10" name="Grafik 9">
            <a:extLst>
              <a:ext uri="{FF2B5EF4-FFF2-40B4-BE49-F238E27FC236}">
                <a16:creationId xmlns:a16="http://schemas.microsoft.com/office/drawing/2014/main" id="{2D6C298B-364E-9B4E-B381-AD9749D8373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767002" y="3598075"/>
            <a:ext cx="3742998" cy="2092393"/>
          </a:xfrm>
          <a:prstGeom prst="rect">
            <a:avLst/>
          </a:prstGeom>
        </p:spPr>
      </p:pic>
      <p:pic>
        <p:nvPicPr>
          <p:cNvPr id="26" name="Grafik 25">
            <a:extLst>
              <a:ext uri="{FF2B5EF4-FFF2-40B4-BE49-F238E27FC236}">
                <a16:creationId xmlns:a16="http://schemas.microsoft.com/office/drawing/2014/main" id="{6F623476-EDFD-1942-8E30-CA1AC06C776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13582" y="3739420"/>
            <a:ext cx="108000" cy="73071"/>
          </a:xfrm>
          <a:prstGeom prst="rect">
            <a:avLst/>
          </a:prstGeom>
          <a:effectLst>
            <a:outerShdw blurRad="12700" dist="12700" algn="l" rotWithShape="0">
              <a:prstClr val="black">
                <a:alpha val="40000"/>
              </a:prstClr>
            </a:outerShdw>
          </a:effectLst>
        </p:spPr>
      </p:pic>
      <p:pic>
        <p:nvPicPr>
          <p:cNvPr id="28" name="Grafik 27">
            <a:extLst>
              <a:ext uri="{FF2B5EF4-FFF2-40B4-BE49-F238E27FC236}">
                <a16:creationId xmlns:a16="http://schemas.microsoft.com/office/drawing/2014/main" id="{9EC58621-43B0-A04C-BB3A-310EC4B6FE25}"/>
              </a:ext>
            </a:extLst>
          </p:cNvPr>
          <p:cNvPicPr>
            <a:picLocks noChangeAspect="1"/>
          </p:cNvPicPr>
          <p:nvPr/>
        </p:nvPicPr>
        <p:blipFill>
          <a:blip r:embed="rId8"/>
          <a:stretch>
            <a:fillRect/>
          </a:stretch>
        </p:blipFill>
        <p:spPr>
          <a:xfrm>
            <a:off x="6498710" y="2641304"/>
            <a:ext cx="658611" cy="1366042"/>
          </a:xfrm>
          <a:prstGeom prst="rect">
            <a:avLst/>
          </a:prstGeom>
        </p:spPr>
      </p:pic>
      <p:pic>
        <p:nvPicPr>
          <p:cNvPr id="29" name="Grafik 28">
            <a:extLst>
              <a:ext uri="{FF2B5EF4-FFF2-40B4-BE49-F238E27FC236}">
                <a16:creationId xmlns:a16="http://schemas.microsoft.com/office/drawing/2014/main" id="{44EDF319-D4D9-5B47-B074-9F693C795F3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13581" y="3853721"/>
            <a:ext cx="108000" cy="73071"/>
          </a:xfrm>
          <a:prstGeom prst="rect">
            <a:avLst/>
          </a:prstGeom>
          <a:effectLst>
            <a:outerShdw blurRad="12700" dist="12700" algn="l" rotWithShape="0">
              <a:prstClr val="black">
                <a:alpha val="40000"/>
              </a:prstClr>
            </a:outerShdw>
          </a:effectLst>
        </p:spPr>
      </p:pic>
      <p:pic>
        <p:nvPicPr>
          <p:cNvPr id="30" name="Grafik 29">
            <a:extLst>
              <a:ext uri="{FF2B5EF4-FFF2-40B4-BE49-F238E27FC236}">
                <a16:creationId xmlns:a16="http://schemas.microsoft.com/office/drawing/2014/main" id="{57761C27-44CE-0B42-B142-3BD5596A6E4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76171" y="3853721"/>
            <a:ext cx="108000" cy="73071"/>
          </a:xfrm>
          <a:prstGeom prst="rect">
            <a:avLst/>
          </a:prstGeom>
          <a:effectLst>
            <a:outerShdw blurRad="12700" dist="12700" algn="l" rotWithShape="0">
              <a:prstClr val="black">
                <a:alpha val="40000"/>
              </a:prstClr>
            </a:outerShdw>
          </a:effectLst>
        </p:spPr>
      </p:pic>
      <p:pic>
        <p:nvPicPr>
          <p:cNvPr id="31" name="Grafik 30">
            <a:extLst>
              <a:ext uri="{FF2B5EF4-FFF2-40B4-BE49-F238E27FC236}">
                <a16:creationId xmlns:a16="http://schemas.microsoft.com/office/drawing/2014/main" id="{0282EF8F-C56E-0149-8BD4-DE8576095DF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76171" y="3739420"/>
            <a:ext cx="108000" cy="73071"/>
          </a:xfrm>
          <a:prstGeom prst="rect">
            <a:avLst/>
          </a:prstGeom>
          <a:effectLst>
            <a:outerShdw blurRad="12700" dist="12700" algn="l" rotWithShape="0">
              <a:prstClr val="black">
                <a:alpha val="40000"/>
              </a:prstClr>
            </a:outerShdw>
          </a:effectLst>
        </p:spPr>
      </p:pic>
      <p:pic>
        <p:nvPicPr>
          <p:cNvPr id="32" name="Grafik 31">
            <a:extLst>
              <a:ext uri="{FF2B5EF4-FFF2-40B4-BE49-F238E27FC236}">
                <a16:creationId xmlns:a16="http://schemas.microsoft.com/office/drawing/2014/main" id="{B0D2FF52-1125-9A45-87DA-0E2882E058D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49428" y="3864549"/>
            <a:ext cx="108000" cy="73071"/>
          </a:xfrm>
          <a:prstGeom prst="rect">
            <a:avLst/>
          </a:prstGeom>
          <a:effectLst>
            <a:outerShdw blurRad="12700" dist="12700" algn="l" rotWithShape="0">
              <a:prstClr val="black">
                <a:alpha val="40000"/>
              </a:prstClr>
            </a:outerShdw>
          </a:effectLst>
        </p:spPr>
      </p:pic>
      <p:pic>
        <p:nvPicPr>
          <p:cNvPr id="33" name="Grafik 32">
            <a:extLst>
              <a:ext uri="{FF2B5EF4-FFF2-40B4-BE49-F238E27FC236}">
                <a16:creationId xmlns:a16="http://schemas.microsoft.com/office/drawing/2014/main" id="{E13A5A66-DB30-ED48-AD35-D01C1D989C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44614" y="3745435"/>
            <a:ext cx="108000" cy="73071"/>
          </a:xfrm>
          <a:prstGeom prst="rect">
            <a:avLst/>
          </a:prstGeom>
          <a:effectLst>
            <a:outerShdw blurRad="12700" dist="12700" algn="l" rotWithShape="0">
              <a:prstClr val="black">
                <a:alpha val="40000"/>
              </a:prstClr>
            </a:outerShdw>
          </a:effectLst>
        </p:spPr>
      </p:pic>
      <p:pic>
        <p:nvPicPr>
          <p:cNvPr id="34" name="Grafik 33">
            <a:extLst>
              <a:ext uri="{FF2B5EF4-FFF2-40B4-BE49-F238E27FC236}">
                <a16:creationId xmlns:a16="http://schemas.microsoft.com/office/drawing/2014/main" id="{8497CC42-641C-694A-8DA3-2468A8EAC0F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12018" y="3864550"/>
            <a:ext cx="108000" cy="73071"/>
          </a:xfrm>
          <a:prstGeom prst="rect">
            <a:avLst/>
          </a:prstGeom>
          <a:effectLst>
            <a:outerShdw blurRad="12700" dist="12700" algn="l" rotWithShape="0">
              <a:prstClr val="black">
                <a:alpha val="40000"/>
              </a:prstClr>
            </a:outerShdw>
          </a:effectLst>
        </p:spPr>
      </p:pic>
      <p:pic>
        <p:nvPicPr>
          <p:cNvPr id="35" name="Grafik 34">
            <a:extLst>
              <a:ext uri="{FF2B5EF4-FFF2-40B4-BE49-F238E27FC236}">
                <a16:creationId xmlns:a16="http://schemas.microsoft.com/office/drawing/2014/main" id="{914158A8-6B28-6749-9046-12C5DA044D9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12018" y="3749046"/>
            <a:ext cx="108000" cy="73071"/>
          </a:xfrm>
          <a:prstGeom prst="rect">
            <a:avLst/>
          </a:prstGeom>
          <a:effectLst>
            <a:outerShdw blurRad="12700" dist="12700" algn="l" rotWithShape="0">
              <a:prstClr val="black">
                <a:alpha val="40000"/>
              </a:prstClr>
            </a:outerShdw>
          </a:effectLst>
        </p:spPr>
      </p:pic>
      <p:sp>
        <p:nvSpPr>
          <p:cNvPr id="36" name="Abgerundetes Rechteck 35">
            <a:extLst>
              <a:ext uri="{FF2B5EF4-FFF2-40B4-BE49-F238E27FC236}">
                <a16:creationId xmlns:a16="http://schemas.microsoft.com/office/drawing/2014/main" id="{94CC1952-FE48-A14C-B295-554EC7E46616}"/>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Abgerundetes Rechteck 36">
            <a:extLst>
              <a:ext uri="{FF2B5EF4-FFF2-40B4-BE49-F238E27FC236}">
                <a16:creationId xmlns:a16="http://schemas.microsoft.com/office/drawing/2014/main" id="{B5EFF025-86A4-134E-84AC-4BEA30C6F580}"/>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8" name="Abgerundetes Rechteck 37">
            <a:extLst>
              <a:ext uri="{FF2B5EF4-FFF2-40B4-BE49-F238E27FC236}">
                <a16:creationId xmlns:a16="http://schemas.microsoft.com/office/drawing/2014/main" id="{271C1262-ED66-5341-9457-027836242748}"/>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93C4EFF0-5FCE-E942-AEE3-6D95693924A4}"/>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Abgerundetes Rechteck 39">
            <a:extLst>
              <a:ext uri="{FF2B5EF4-FFF2-40B4-BE49-F238E27FC236}">
                <a16:creationId xmlns:a16="http://schemas.microsoft.com/office/drawing/2014/main" id="{FB627335-1D98-9E40-A25A-2CC5912DF04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Abgerundetes Rechteck 40">
            <a:extLst>
              <a:ext uri="{FF2B5EF4-FFF2-40B4-BE49-F238E27FC236}">
                <a16:creationId xmlns:a16="http://schemas.microsoft.com/office/drawing/2014/main" id="{0206D2A5-C9C8-A94E-9B3F-3307F00F8964}"/>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Abgerundetes Rechteck 41">
            <a:extLst>
              <a:ext uri="{FF2B5EF4-FFF2-40B4-BE49-F238E27FC236}">
                <a16:creationId xmlns:a16="http://schemas.microsoft.com/office/drawing/2014/main" id="{6A5AB727-39FC-2940-845E-9043F18318E0}"/>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Zahlzerlegung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feld 26">
            <a:extLst>
              <a:ext uri="{FF2B5EF4-FFF2-40B4-BE49-F238E27FC236}">
                <a16:creationId xmlns:a16="http://schemas.microsoft.com/office/drawing/2014/main" id="{36716C67-F808-924E-8A9E-A1783F23810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33</a:t>
            </a:r>
          </a:p>
        </p:txBody>
      </p:sp>
      <p:pic>
        <p:nvPicPr>
          <p:cNvPr id="43" name="Grafik 42">
            <a:extLst>
              <a:ext uri="{FF2B5EF4-FFF2-40B4-BE49-F238E27FC236}">
                <a16:creationId xmlns:a16="http://schemas.microsoft.com/office/drawing/2014/main" id="{B208C8FB-9E04-2E42-8C3D-16643F5ABC8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369653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32172" indent="-232172">
              <a:buFont typeface="Arial" panose="020B0604020202020204" pitchFamily="34" charset="0"/>
              <a:buChar char="•"/>
            </a:pPr>
            <a:r>
              <a:rPr lang="de-DE" b="0" dirty="0"/>
              <a:t>Welche </a:t>
            </a:r>
            <a:r>
              <a:rPr lang="de-DE" b="0" dirty="0" err="1"/>
              <a:t>Plättchenstrukturierungen</a:t>
            </a:r>
            <a:r>
              <a:rPr lang="de-DE" b="0" dirty="0"/>
              <a:t> werden gewählt?</a:t>
            </a:r>
          </a:p>
          <a:p>
            <a:pPr marL="232172" indent="-232172">
              <a:buFont typeface="Arial" panose="020B0604020202020204" pitchFamily="34" charset="0"/>
              <a:buChar char="•"/>
            </a:pPr>
            <a:r>
              <a:rPr lang="de-DE" b="0" dirty="0"/>
              <a:t>Wird die Struktur im Plättchenbild zur Anzahlerfassung genutzt?</a:t>
            </a:r>
          </a:p>
          <a:p>
            <a:pPr marL="232172" indent="-232172">
              <a:buFont typeface="Arial" panose="020B0604020202020204" pitchFamily="34" charset="0"/>
              <a:buChar char="•"/>
            </a:pPr>
            <a:r>
              <a:rPr lang="de-DE" b="0" dirty="0"/>
              <a:t>Nutzen die Kinder Begriffe wie „Zweier, Dreier, Würfelbild der 4“ zur Beschreibung des </a:t>
            </a:r>
            <a:r>
              <a:rPr lang="de-DE" b="0" dirty="0" err="1"/>
              <a:t>Plättchenbildes</a:t>
            </a:r>
            <a:r>
              <a:rPr lang="de-DE" b="0" dirty="0"/>
              <a:t>?</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r>
              <a:rPr lang="de-DE" b="0" dirty="0"/>
              <a:t> </a:t>
            </a:r>
          </a:p>
          <a:p>
            <a:pPr marL="232172" indent="-232172">
              <a:buFont typeface="Arial" panose="020B0604020202020204" pitchFamily="34" charset="0"/>
              <a:buChar char="•"/>
            </a:pPr>
            <a:r>
              <a:rPr lang="de-DE" b="0" dirty="0"/>
              <a:t>Eine Trennwand wird aufgestellt.</a:t>
            </a:r>
          </a:p>
          <a:p>
            <a:pPr marL="232172" indent="-232172">
              <a:buFont typeface="Arial" panose="020B0604020202020204" pitchFamily="34" charset="0"/>
              <a:buChar char="•"/>
            </a:pPr>
            <a:r>
              <a:rPr lang="de-DE" b="0" dirty="0"/>
              <a:t>Optional: Kind 2 hält sich die Augen zu.</a:t>
            </a:r>
          </a:p>
          <a:p>
            <a:pPr marL="232172" indent="-232172">
              <a:buFont typeface="Arial" panose="020B0604020202020204" pitchFamily="34" charset="0"/>
              <a:buChar char="•"/>
            </a:pPr>
            <a:r>
              <a:rPr lang="de-DE" b="0" dirty="0"/>
              <a:t>Kind 1 legt bis zu 10  Plättchen so, dass man sie schnell erkennen kann.</a:t>
            </a:r>
          </a:p>
          <a:p>
            <a:pPr marL="232172" indent="-232172">
              <a:buFont typeface="Arial" panose="020B0604020202020204" pitchFamily="34" charset="0"/>
              <a:buChar char="•"/>
            </a:pPr>
            <a:r>
              <a:rPr lang="de-DE" b="0" dirty="0"/>
              <a:t>Kind 2 darf für wenige Sekunden hinter die Trennwand schauen</a:t>
            </a:r>
          </a:p>
          <a:p>
            <a:pPr marL="232172" indent="-232172">
              <a:buFont typeface="Arial" panose="020B0604020202020204" pitchFamily="34" charset="0"/>
              <a:buChar char="•"/>
            </a:pPr>
            <a:r>
              <a:rPr lang="de-DE" b="0" dirty="0"/>
              <a:t>Kind 2 nennt die Anzahl der Plättchen und beschreibt die Anordnung.</a:t>
            </a:r>
          </a:p>
          <a:p>
            <a:pPr marL="232172" indent="-232172">
              <a:buFont typeface="Arial" panose="020B0604020202020204" pitchFamily="34" charset="0"/>
              <a:buChar char="•"/>
            </a:pPr>
            <a:r>
              <a:rPr lang="de-DE" b="0" dirty="0"/>
              <a:t>Kind 2 darf sich zur Kontrolle noch einmal das Plättchenbild anschauen.</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Schnelles Sehen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 </a:t>
            </a:r>
          </a:p>
          <a:p>
            <a:pPr marL="232172" indent="-232172">
              <a:buFont typeface="Arial" panose="020B0604020202020204" pitchFamily="34" charset="0"/>
              <a:buChar char="•"/>
            </a:pPr>
            <a:r>
              <a:rPr lang="de-DE" b="0" dirty="0"/>
              <a:t>Kind 2 hat die ganze Zeit Sicht auf das Plättchenbild.</a:t>
            </a:r>
          </a:p>
          <a:p>
            <a:pPr marL="232172" indent="-232172">
              <a:buFont typeface="Arial" panose="020B0604020202020204" pitchFamily="34" charset="0"/>
              <a:buChar char="•"/>
            </a:pPr>
            <a:r>
              <a:rPr lang="de-DE" b="0" dirty="0"/>
              <a:t>Erweiterung des Zahlenraums, Nutzung von Würfelmaterial.</a:t>
            </a:r>
          </a:p>
          <a:p>
            <a:pPr marL="232172" indent="-232172">
              <a:buFont typeface="Arial" panose="020B0604020202020204" pitchFamily="34" charset="0"/>
              <a:buChar char="•"/>
            </a:pPr>
            <a:r>
              <a:rPr lang="de-DE" b="0" dirty="0"/>
              <a:t>Mathekartei „Zahl unter dem Tuch“ (Nr. 25)</a:t>
            </a:r>
          </a:p>
          <a:p>
            <a:pPr marL="232172" indent="-232172">
              <a:buFont typeface="Arial" panose="020B0604020202020204" pitchFamily="34" charset="0"/>
              <a:buChar char="•"/>
            </a:pPr>
            <a:r>
              <a:rPr lang="de-DE" b="0" dirty="0"/>
              <a:t>Zahlzerlegungen: Kind 1 legt 10 Plättchen zerlegt in 2 Gruppen und deckt eine Gruppe ab. Kind 2 soll die Anzahl der fehlenden Plättchen bis zur 10 ergänzen.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können Mengen strukturieren, sodass schnelles Sehen ermöglicht wird. Förderung der quasi-simultanen Anzahlerfassung und des Blitzblicks.</a:t>
            </a:r>
            <a:endParaRPr lang="de-DE" dirty="0"/>
          </a:p>
        </p:txBody>
      </p:sp>
    </p:spTree>
    <p:extLst>
      <p:ext uri="{BB962C8B-B14F-4D97-AF65-F5344CB8AC3E}">
        <p14:creationId xmlns:p14="http://schemas.microsoft.com/office/powerpoint/2010/main" val="89374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32172" indent="-232172">
              <a:buFont typeface="Arial" panose="020B0604020202020204" pitchFamily="34" charset="0"/>
              <a:buChar char="•"/>
            </a:pPr>
            <a:r>
              <a:rPr lang="de-DE" b="0" dirty="0"/>
              <a:t>2 Sätze Zahlenkarten 1-12 </a:t>
            </a:r>
          </a:p>
          <a:p>
            <a:pPr marL="232172" indent="-232172">
              <a:buFont typeface="Arial" panose="020B0604020202020204" pitchFamily="34" charset="0"/>
              <a:buChar char="•"/>
            </a:pPr>
            <a:r>
              <a:rPr lang="de-DE" b="0" dirty="0"/>
              <a:t>2 Würfel</a:t>
            </a:r>
            <a:r>
              <a:rPr lang="de-DE" dirty="0"/>
              <a:t> </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Klapp die Karten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schaffe ich es, </a:t>
            </a:r>
          </a:p>
          <a:p>
            <a:r>
              <a:rPr lang="de-DE" dirty="0"/>
              <a:t>alle Zahlenkarten umzuklappen?   </a:t>
            </a:r>
          </a:p>
        </p:txBody>
      </p:sp>
      <p:pic>
        <p:nvPicPr>
          <p:cNvPr id="25" name="Inhaltsplatzhalter 17" descr="Uhr">
            <a:extLst>
              <a:ext uri="{FF2B5EF4-FFF2-40B4-BE49-F238E27FC236}">
                <a16:creationId xmlns:a16="http://schemas.microsoft.com/office/drawing/2014/main" id="{F3CE810B-5686-C34A-9761-DF7D53B22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7" name="Inhaltsplatzhalter 6">
            <a:extLst>
              <a:ext uri="{FF2B5EF4-FFF2-40B4-BE49-F238E27FC236}">
                <a16:creationId xmlns:a16="http://schemas.microsoft.com/office/drawing/2014/main" id="{1DC721B9-E7B3-9A41-8C7A-7AB8958B108D}"/>
              </a:ext>
            </a:extLst>
          </p:cNvPr>
          <p:cNvPicPr>
            <a:picLocks noGrp="1" noChangeAspect="1"/>
          </p:cNvPicPr>
          <p:nvPr>
            <p:ph sz="half" idx="1"/>
          </p:nvPr>
        </p:nvPicPr>
        <p:blipFill>
          <a:blip r:embed="rId4"/>
          <a:stretch>
            <a:fillRect/>
          </a:stretch>
        </p:blipFill>
        <p:spPr>
          <a:xfrm>
            <a:off x="4952999" y="4807098"/>
            <a:ext cx="1636776" cy="890016"/>
          </a:xfrm>
        </p:spPr>
      </p:pic>
      <p:sp>
        <p:nvSpPr>
          <p:cNvPr id="19" name="Abgerundete rechteckige Legende 19">
            <a:extLst>
              <a:ext uri="{FF2B5EF4-FFF2-40B4-BE49-F238E27FC236}">
                <a16:creationId xmlns:a16="http://schemas.microsoft.com/office/drawing/2014/main" id="{694A9208-840E-5945-8D3D-A53E76EA52D2}"/>
              </a:ext>
            </a:extLst>
          </p:cNvPr>
          <p:cNvSpPr/>
          <p:nvPr/>
        </p:nvSpPr>
        <p:spPr>
          <a:xfrm>
            <a:off x="7264750" y="4615011"/>
            <a:ext cx="2178842" cy="1606407"/>
          </a:xfrm>
          <a:prstGeom prst="wedgeRoundRectCallout">
            <a:avLst>
              <a:gd name="adj1" fmla="val -69119"/>
              <a:gd name="adj2" fmla="val 141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Welche Karten kann ich mit einer 3 und einer 5 umklappen? </a:t>
            </a:r>
          </a:p>
        </p:txBody>
      </p:sp>
      <p:sp>
        <p:nvSpPr>
          <p:cNvPr id="20" name="Textfeld 19">
            <a:extLst>
              <a:ext uri="{FF2B5EF4-FFF2-40B4-BE49-F238E27FC236}">
                <a16:creationId xmlns:a16="http://schemas.microsoft.com/office/drawing/2014/main" id="{8096722A-3525-C640-B608-EEA177B479B3}"/>
              </a:ext>
            </a:extLst>
          </p:cNvPr>
          <p:cNvSpPr txBox="1">
            <a:spLocks noChangeAspect="1"/>
          </p:cNvSpPr>
          <p:nvPr/>
        </p:nvSpPr>
        <p:spPr>
          <a:xfrm>
            <a:off x="5742405" y="264980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2</a:t>
            </a:r>
          </a:p>
        </p:txBody>
      </p:sp>
      <p:sp>
        <p:nvSpPr>
          <p:cNvPr id="26" name="Textfeld 25">
            <a:extLst>
              <a:ext uri="{FF2B5EF4-FFF2-40B4-BE49-F238E27FC236}">
                <a16:creationId xmlns:a16="http://schemas.microsoft.com/office/drawing/2014/main" id="{30CFC278-CDE8-1C4B-BD2E-F8CBA7AFFC2B}"/>
              </a:ext>
            </a:extLst>
          </p:cNvPr>
          <p:cNvSpPr txBox="1">
            <a:spLocks noChangeAspect="1"/>
          </p:cNvSpPr>
          <p:nvPr/>
        </p:nvSpPr>
        <p:spPr>
          <a:xfrm>
            <a:off x="5208730" y="264980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a:t>
            </a:r>
          </a:p>
        </p:txBody>
      </p:sp>
      <p:sp>
        <p:nvSpPr>
          <p:cNvPr id="28" name="Textfeld 27">
            <a:extLst>
              <a:ext uri="{FF2B5EF4-FFF2-40B4-BE49-F238E27FC236}">
                <a16:creationId xmlns:a16="http://schemas.microsoft.com/office/drawing/2014/main" id="{B0323A80-7657-FC47-A001-EA672D53D38D}"/>
              </a:ext>
            </a:extLst>
          </p:cNvPr>
          <p:cNvSpPr txBox="1">
            <a:spLocks noChangeAspect="1"/>
          </p:cNvSpPr>
          <p:nvPr/>
        </p:nvSpPr>
        <p:spPr>
          <a:xfrm>
            <a:off x="6276080" y="2650601"/>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3</a:t>
            </a:r>
          </a:p>
        </p:txBody>
      </p:sp>
      <p:sp>
        <p:nvSpPr>
          <p:cNvPr id="29" name="Textfeld 28">
            <a:extLst>
              <a:ext uri="{FF2B5EF4-FFF2-40B4-BE49-F238E27FC236}">
                <a16:creationId xmlns:a16="http://schemas.microsoft.com/office/drawing/2014/main" id="{EA904CFC-3D2A-D94B-9B50-B857432095A8}"/>
              </a:ext>
            </a:extLst>
          </p:cNvPr>
          <p:cNvSpPr txBox="1">
            <a:spLocks noChangeAspect="1"/>
          </p:cNvSpPr>
          <p:nvPr/>
        </p:nvSpPr>
        <p:spPr>
          <a:xfrm>
            <a:off x="6809755" y="2650601"/>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endParaRPr lang="de-DE" dirty="0">
              <a:latin typeface="Grundschrift" panose="03010100010101010101" pitchFamily="66" charset="0"/>
            </a:endParaRPr>
          </a:p>
        </p:txBody>
      </p:sp>
      <p:sp>
        <p:nvSpPr>
          <p:cNvPr id="30" name="Textfeld 29">
            <a:extLst>
              <a:ext uri="{FF2B5EF4-FFF2-40B4-BE49-F238E27FC236}">
                <a16:creationId xmlns:a16="http://schemas.microsoft.com/office/drawing/2014/main" id="{90C759E1-398B-9D4B-887F-27A55D2DEABA}"/>
              </a:ext>
            </a:extLst>
          </p:cNvPr>
          <p:cNvSpPr txBox="1">
            <a:spLocks noChangeAspect="1"/>
          </p:cNvSpPr>
          <p:nvPr/>
        </p:nvSpPr>
        <p:spPr>
          <a:xfrm>
            <a:off x="7885297" y="264980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6</a:t>
            </a:r>
          </a:p>
        </p:txBody>
      </p:sp>
      <p:sp>
        <p:nvSpPr>
          <p:cNvPr id="31" name="Textfeld 30">
            <a:extLst>
              <a:ext uri="{FF2B5EF4-FFF2-40B4-BE49-F238E27FC236}">
                <a16:creationId xmlns:a16="http://schemas.microsoft.com/office/drawing/2014/main" id="{B99FB752-F0CF-304C-83C8-0044834D5ECD}"/>
              </a:ext>
            </a:extLst>
          </p:cNvPr>
          <p:cNvSpPr txBox="1">
            <a:spLocks noChangeAspect="1"/>
          </p:cNvSpPr>
          <p:nvPr/>
        </p:nvSpPr>
        <p:spPr>
          <a:xfrm>
            <a:off x="7343430" y="2655857"/>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5</a:t>
            </a:r>
          </a:p>
        </p:txBody>
      </p:sp>
      <p:sp>
        <p:nvSpPr>
          <p:cNvPr id="32" name="Textfeld 31">
            <a:extLst>
              <a:ext uri="{FF2B5EF4-FFF2-40B4-BE49-F238E27FC236}">
                <a16:creationId xmlns:a16="http://schemas.microsoft.com/office/drawing/2014/main" id="{B9D194DA-3383-0C41-BFF5-3F9702B87653}"/>
              </a:ext>
            </a:extLst>
          </p:cNvPr>
          <p:cNvSpPr txBox="1">
            <a:spLocks noChangeAspect="1"/>
          </p:cNvSpPr>
          <p:nvPr/>
        </p:nvSpPr>
        <p:spPr>
          <a:xfrm>
            <a:off x="5742405" y="3382007"/>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8</a:t>
            </a:r>
          </a:p>
        </p:txBody>
      </p:sp>
      <p:sp>
        <p:nvSpPr>
          <p:cNvPr id="33" name="Textfeld 32">
            <a:extLst>
              <a:ext uri="{FF2B5EF4-FFF2-40B4-BE49-F238E27FC236}">
                <a16:creationId xmlns:a16="http://schemas.microsoft.com/office/drawing/2014/main" id="{BD75F236-E5BB-5647-B4E9-C796CCEB494A}"/>
              </a:ext>
            </a:extLst>
          </p:cNvPr>
          <p:cNvSpPr txBox="1">
            <a:spLocks noChangeAspect="1"/>
          </p:cNvSpPr>
          <p:nvPr/>
        </p:nvSpPr>
        <p:spPr>
          <a:xfrm>
            <a:off x="5208730" y="3382007"/>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7</a:t>
            </a:r>
          </a:p>
        </p:txBody>
      </p:sp>
      <p:sp>
        <p:nvSpPr>
          <p:cNvPr id="34" name="Textfeld 33">
            <a:extLst>
              <a:ext uri="{FF2B5EF4-FFF2-40B4-BE49-F238E27FC236}">
                <a16:creationId xmlns:a16="http://schemas.microsoft.com/office/drawing/2014/main" id="{4DC7EF03-9261-104A-AA9B-9199911FB30A}"/>
              </a:ext>
            </a:extLst>
          </p:cNvPr>
          <p:cNvSpPr txBox="1">
            <a:spLocks noChangeAspect="1"/>
          </p:cNvSpPr>
          <p:nvPr/>
        </p:nvSpPr>
        <p:spPr>
          <a:xfrm>
            <a:off x="6276080" y="3382806"/>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9</a:t>
            </a:r>
          </a:p>
        </p:txBody>
      </p:sp>
      <p:sp>
        <p:nvSpPr>
          <p:cNvPr id="35" name="Textfeld 34">
            <a:extLst>
              <a:ext uri="{FF2B5EF4-FFF2-40B4-BE49-F238E27FC236}">
                <a16:creationId xmlns:a16="http://schemas.microsoft.com/office/drawing/2014/main" id="{E71452E8-8BBB-8943-98F7-9D33473365CA}"/>
              </a:ext>
            </a:extLst>
          </p:cNvPr>
          <p:cNvSpPr txBox="1">
            <a:spLocks noChangeAspect="1"/>
          </p:cNvSpPr>
          <p:nvPr/>
        </p:nvSpPr>
        <p:spPr>
          <a:xfrm>
            <a:off x="6809755" y="3382007"/>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10</a:t>
            </a:r>
          </a:p>
        </p:txBody>
      </p:sp>
      <p:sp>
        <p:nvSpPr>
          <p:cNvPr id="36" name="Textfeld 35">
            <a:extLst>
              <a:ext uri="{FF2B5EF4-FFF2-40B4-BE49-F238E27FC236}">
                <a16:creationId xmlns:a16="http://schemas.microsoft.com/office/drawing/2014/main" id="{CA6128A6-E1B1-E34D-B789-86DCA9DFB065}"/>
              </a:ext>
            </a:extLst>
          </p:cNvPr>
          <p:cNvSpPr txBox="1">
            <a:spLocks noChangeAspect="1"/>
          </p:cNvSpPr>
          <p:nvPr/>
        </p:nvSpPr>
        <p:spPr>
          <a:xfrm>
            <a:off x="7877105" y="338806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r>
              <a:rPr lang="de-DE" dirty="0">
                <a:latin typeface="Grundschrift" panose="03010100010101010101" pitchFamily="66" charset="0"/>
              </a:rPr>
              <a:t>12</a:t>
            </a:r>
          </a:p>
        </p:txBody>
      </p:sp>
      <p:sp>
        <p:nvSpPr>
          <p:cNvPr id="37" name="Textfeld 36">
            <a:extLst>
              <a:ext uri="{FF2B5EF4-FFF2-40B4-BE49-F238E27FC236}">
                <a16:creationId xmlns:a16="http://schemas.microsoft.com/office/drawing/2014/main" id="{54C4E587-7AA8-F042-A92D-87391C77DD57}"/>
              </a:ext>
            </a:extLst>
          </p:cNvPr>
          <p:cNvSpPr txBox="1">
            <a:spLocks noChangeAspect="1"/>
          </p:cNvSpPr>
          <p:nvPr/>
        </p:nvSpPr>
        <p:spPr>
          <a:xfrm>
            <a:off x="7343430" y="3388062"/>
            <a:ext cx="454995" cy="576000"/>
          </a:xfrm>
          <a:prstGeom prst="rect">
            <a:avLst/>
          </a:prstGeom>
          <a:solidFill>
            <a:schemeClr val="bg1"/>
          </a:solidFill>
          <a:ln w="3175">
            <a:solidFill>
              <a:schemeClr val="bg1">
                <a:lumMod val="75000"/>
              </a:schemeClr>
            </a:solidFill>
          </a:ln>
          <a:effectLst>
            <a:outerShdw blurRad="25400" dist="12700" dir="2700000" algn="tl" rotWithShape="0">
              <a:prstClr val="black">
                <a:alpha val="40000"/>
              </a:prstClr>
            </a:outerShdw>
          </a:effectLst>
        </p:spPr>
        <p:txBody>
          <a:bodyPr wrap="square" bIns="0" rtlCol="0" anchor="ctr" anchorCtr="1">
            <a:noAutofit/>
          </a:bodyPr>
          <a:lstStyle/>
          <a:p>
            <a:endParaRPr lang="de-DE" dirty="0">
              <a:latin typeface="Grundschrift" panose="03010100010101010101" pitchFamily="66" charset="0"/>
            </a:endParaRPr>
          </a:p>
        </p:txBody>
      </p:sp>
      <p:sp>
        <p:nvSpPr>
          <p:cNvPr id="38" name="Abgerundetes Rechteck 37">
            <a:extLst>
              <a:ext uri="{FF2B5EF4-FFF2-40B4-BE49-F238E27FC236}">
                <a16:creationId xmlns:a16="http://schemas.microsoft.com/office/drawing/2014/main" id="{34087FC4-D871-204E-9469-C571FE5337F2}"/>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1DDB53E3-62ED-A64D-921D-B843DD2BD107}"/>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40" name="Abgerundetes Rechteck 39">
            <a:extLst>
              <a:ext uri="{FF2B5EF4-FFF2-40B4-BE49-F238E27FC236}">
                <a16:creationId xmlns:a16="http://schemas.microsoft.com/office/drawing/2014/main" id="{845DAC04-1DC1-0343-950A-673FA2D32184}"/>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Abgerundetes Rechteck 40">
            <a:extLst>
              <a:ext uri="{FF2B5EF4-FFF2-40B4-BE49-F238E27FC236}">
                <a16:creationId xmlns:a16="http://schemas.microsoft.com/office/drawing/2014/main" id="{65CE3FDB-5FEF-4745-B7F4-10609F844574}"/>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Abgerundetes Rechteck 41">
            <a:extLst>
              <a:ext uri="{FF2B5EF4-FFF2-40B4-BE49-F238E27FC236}">
                <a16:creationId xmlns:a16="http://schemas.microsoft.com/office/drawing/2014/main" id="{87A3EFD9-3864-0B40-98B6-1BEF5FACECB6}"/>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Abgerundetes Rechteck 42">
            <a:extLst>
              <a:ext uri="{FF2B5EF4-FFF2-40B4-BE49-F238E27FC236}">
                <a16:creationId xmlns:a16="http://schemas.microsoft.com/office/drawing/2014/main" id="{88C6B66E-872A-544C-958D-DE010E770DD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Abgerundetes Rechteck 43">
            <a:extLst>
              <a:ext uri="{FF2B5EF4-FFF2-40B4-BE49-F238E27FC236}">
                <a16:creationId xmlns:a16="http://schemas.microsoft.com/office/drawing/2014/main" id="{6DBABD16-FF9A-C545-9554-E1BD95C6F9C7}"/>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Zahlzerlegung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feld 26">
            <a:extLst>
              <a:ext uri="{FF2B5EF4-FFF2-40B4-BE49-F238E27FC236}">
                <a16:creationId xmlns:a16="http://schemas.microsoft.com/office/drawing/2014/main" id="{C6807B5B-EB0A-6B4E-A967-7A87B7B529E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34</a:t>
            </a:r>
          </a:p>
        </p:txBody>
      </p:sp>
      <p:pic>
        <p:nvPicPr>
          <p:cNvPr id="46" name="Grafik 45">
            <a:extLst>
              <a:ext uri="{FF2B5EF4-FFF2-40B4-BE49-F238E27FC236}">
                <a16:creationId xmlns:a16="http://schemas.microsoft.com/office/drawing/2014/main" id="{344B3536-F2D9-8B46-B33A-0522A611CB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109323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evtl. Karten mit visualisierten Sportübungen</a:t>
            </a:r>
          </a:p>
          <a:p>
            <a:pPr marL="285750" indent="-285750">
              <a:buFont typeface="Arial" panose="020B0604020202020204" pitchFamily="34" charset="0"/>
              <a:buChar char="•"/>
            </a:pPr>
            <a:r>
              <a:rPr lang="de-DE" b="0" dirty="0"/>
              <a:t>Karten mit Zahlen oder Finger-bildern </a:t>
            </a:r>
          </a:p>
        </p:txBody>
      </p:sp>
      <p:sp>
        <p:nvSpPr>
          <p:cNvPr id="3" name="Inhaltsplatzhalter 2">
            <a:extLst>
              <a:ext uri="{FF2B5EF4-FFF2-40B4-BE49-F238E27FC236}">
                <a16:creationId xmlns:a16="http://schemas.microsoft.com/office/drawing/2014/main" id="{2A1493EF-9A0F-0A4E-B72F-1D2169D04EA1}"/>
              </a:ext>
            </a:extLst>
          </p:cNvPr>
          <p:cNvSpPr>
            <a:spLocks noGrp="1"/>
          </p:cNvSpPr>
          <p:nvPr>
            <p:ph sz="half"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sz="2000" dirty="0"/>
          </a:p>
          <a:p>
            <a:r>
              <a:rPr lang="de-DE" sz="2000" dirty="0"/>
              <a:t>„Hüpfe 5 mal und strecke die Arme dabei hoch in die Luft.“ </a:t>
            </a:r>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Zahlensport </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Schaffst du die Sportübung … mal? </a:t>
            </a:r>
          </a:p>
        </p:txBody>
      </p:sp>
      <p:sp>
        <p:nvSpPr>
          <p:cNvPr id="12" name="Textfeld 11">
            <a:extLst>
              <a:ext uri="{FF2B5EF4-FFF2-40B4-BE49-F238E27FC236}">
                <a16:creationId xmlns:a16="http://schemas.microsoft.com/office/drawing/2014/main" id="{8E688506-A03C-4055-A366-139C988ACCC3}"/>
              </a:ext>
            </a:extLst>
          </p:cNvPr>
          <p:cNvSpPr txBox="1"/>
          <p:nvPr/>
        </p:nvSpPr>
        <p:spPr>
          <a:xfrm>
            <a:off x="7343335" y="2897945"/>
            <a:ext cx="91891" cy="369332"/>
          </a:xfrm>
          <a:prstGeom prst="rect">
            <a:avLst/>
          </a:prstGeom>
          <a:noFill/>
        </p:spPr>
        <p:txBody>
          <a:bodyPr wrap="square" rtlCol="0">
            <a:spAutoFit/>
          </a:bodyPr>
          <a:lstStyle/>
          <a:p>
            <a:endParaRPr lang="de-DE" dirty="0"/>
          </a:p>
        </p:txBody>
      </p:sp>
      <p:pic>
        <p:nvPicPr>
          <p:cNvPr id="19" name="Inhaltsplatzhalter 17" descr="Uhr">
            <a:extLst>
              <a:ext uri="{FF2B5EF4-FFF2-40B4-BE49-F238E27FC236}">
                <a16:creationId xmlns:a16="http://schemas.microsoft.com/office/drawing/2014/main" id="{1EC3800E-995C-A443-AC02-F6D4D61301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6407" y="84129"/>
            <a:ext cx="308292" cy="308292"/>
          </a:xfrm>
          <a:prstGeom prst="rect">
            <a:avLst/>
          </a:prstGeom>
        </p:spPr>
      </p:pic>
      <p:pic>
        <p:nvPicPr>
          <p:cNvPr id="14" name="Grafik 13">
            <a:extLst>
              <a:ext uri="{FF2B5EF4-FFF2-40B4-BE49-F238E27FC236}">
                <a16:creationId xmlns:a16="http://schemas.microsoft.com/office/drawing/2014/main" id="{5BB06950-8070-3E47-9DE4-4202BD70B4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15132" y="2220686"/>
            <a:ext cx="1962416" cy="2808514"/>
          </a:xfrm>
          <a:prstGeom prst="rect">
            <a:avLst/>
          </a:prstGeom>
        </p:spPr>
      </p:pic>
      <p:sp>
        <p:nvSpPr>
          <p:cNvPr id="18" name="Abgerundetes Rechteck 17">
            <a:extLst>
              <a:ext uri="{FF2B5EF4-FFF2-40B4-BE49-F238E27FC236}">
                <a16:creationId xmlns:a16="http://schemas.microsoft.com/office/drawing/2014/main" id="{7BD888C0-4C64-C84F-9241-46DCF2238FC2}"/>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9FFF8F5A-6890-6F40-B2B7-E75702C169C5}"/>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1" name="Abgerundetes Rechteck 20">
            <a:extLst>
              <a:ext uri="{FF2B5EF4-FFF2-40B4-BE49-F238E27FC236}">
                <a16:creationId xmlns:a16="http://schemas.microsoft.com/office/drawing/2014/main" id="{98855C41-0EA5-5142-B491-AE2DAF7A03EC}"/>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950DB028-01FD-B245-9525-D43AF099949F}"/>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BB9CE875-5ECD-7B47-A566-D8D38AB5B7CF}"/>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854EB628-50C7-1144-9270-FA0D80446E6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500930CA-6555-7C41-AE41-918DC994C1EA}"/>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9FDE7129-FB5D-CB4A-A941-2A4A16B52E1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6" name="Grafik 5">
            <a:extLst>
              <a:ext uri="{FF2B5EF4-FFF2-40B4-BE49-F238E27FC236}">
                <a16:creationId xmlns:a16="http://schemas.microsoft.com/office/drawing/2014/main" id="{AC1799DB-DF3B-8C49-AED8-1DE5B03FA5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437473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382237"/>
            <a:ext cx="9406890" cy="1351201"/>
          </a:xfrm>
        </p:spPr>
        <p:txBody>
          <a:bodyPr/>
          <a:lstStyle/>
          <a:p>
            <a:r>
              <a:rPr lang="de-DE" dirty="0"/>
              <a:t>Beobachtungshinweise: </a:t>
            </a:r>
          </a:p>
          <a:p>
            <a:pPr marL="232172" indent="-232172">
              <a:buFont typeface="Arial" panose="020B0604020202020204" pitchFamily="34" charset="0"/>
              <a:buChar char="•"/>
            </a:pPr>
            <a:r>
              <a:rPr lang="de-DE" b="0" dirty="0"/>
              <a:t>Wird bei der Wahl der Zerlegung strategisch vorgegangen im Hinblick auf weitere Spielzüge?</a:t>
            </a:r>
          </a:p>
          <a:p>
            <a:pPr marL="232172" indent="-232172">
              <a:buFont typeface="Arial" panose="020B0604020202020204" pitchFamily="34" charset="0"/>
              <a:buChar char="•"/>
            </a:pPr>
            <a:r>
              <a:rPr lang="de-DE" b="0" dirty="0"/>
              <a:t>Tauschen sich die Kinder über ihre Überlegungen aus, um Einblicke in die Denkprozesse des anderen Kindes zu bekommen?</a:t>
            </a:r>
          </a:p>
          <a:p>
            <a:pPr marL="232172" indent="-232172">
              <a:buFont typeface="Arial" panose="020B0604020202020204" pitchFamily="34" charset="0"/>
              <a:buChar char="•"/>
            </a:pPr>
            <a:r>
              <a:rPr lang="de-DE" b="0" dirty="0"/>
              <a:t>Wie wird die Auswahl der Zahlenkarten begründet, die sie umklappen?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1822486"/>
            <a:ext cx="4536000" cy="3456000"/>
          </a:xfrm>
        </p:spPr>
        <p:txBody>
          <a:bodyPr>
            <a:normAutofit lnSpcReduction="10000"/>
          </a:bodyPr>
          <a:lstStyle/>
          <a:p>
            <a:r>
              <a:rPr lang="de-DE" dirty="0"/>
              <a:t>Durchführung der Übung: </a:t>
            </a:r>
          </a:p>
          <a:p>
            <a:pPr marL="232172" indent="-232172">
              <a:buFont typeface="Arial" panose="020B0604020202020204" pitchFamily="34" charset="0"/>
              <a:buChar char="•"/>
            </a:pPr>
            <a:r>
              <a:rPr lang="de-DE" b="0" dirty="0"/>
              <a:t>Jedes Kind legt die Zahlenkarten sortiert vor sich. </a:t>
            </a:r>
          </a:p>
          <a:p>
            <a:pPr marL="232172" indent="-232172">
              <a:buFont typeface="Arial" panose="020B0604020202020204" pitchFamily="34" charset="0"/>
              <a:buChar char="•"/>
            </a:pPr>
            <a:r>
              <a:rPr lang="de-DE" b="0" dirty="0"/>
              <a:t>Kind 1 würfelt zuerst mit zwei Würfeln und entscheidet, welche der Karten es umklappen will: </a:t>
            </a:r>
          </a:p>
          <a:p>
            <a:pPr marL="493713" indent="-223838">
              <a:spcBef>
                <a:spcPts val="0"/>
              </a:spcBef>
              <a:buFont typeface="Symbol" pitchFamily="2" charset="2"/>
              <a:buChar char="-"/>
            </a:pPr>
            <a:r>
              <a:rPr lang="de-DE" b="0" dirty="0"/>
              <a:t>die entsprechenden Zahlenkarten.</a:t>
            </a:r>
          </a:p>
          <a:p>
            <a:pPr marL="493713" indent="-223838">
              <a:spcBef>
                <a:spcPts val="0"/>
              </a:spcBef>
              <a:buFont typeface="Symbol" pitchFamily="2" charset="2"/>
              <a:buChar char="-"/>
            </a:pPr>
            <a:r>
              <a:rPr lang="de-DE" b="0" dirty="0"/>
              <a:t>die Zahlenkarte, die aus der Summe der Augenzahlen gebildet werden kann.</a:t>
            </a:r>
          </a:p>
          <a:p>
            <a:pPr marL="493713" indent="-223838">
              <a:spcBef>
                <a:spcPts val="0"/>
              </a:spcBef>
              <a:buFont typeface="Symbol" pitchFamily="2" charset="2"/>
              <a:buChar char="-"/>
            </a:pPr>
            <a:r>
              <a:rPr lang="de-DE" b="0" dirty="0"/>
              <a:t>die Zahlenkarten, die andere Zerlegungen der Summe beinhalten.</a:t>
            </a:r>
          </a:p>
          <a:p>
            <a:pPr marL="493713" indent="-223838">
              <a:spcBef>
                <a:spcPts val="0"/>
              </a:spcBef>
              <a:buFont typeface="Symbol" pitchFamily="2" charset="2"/>
              <a:buChar char="-"/>
            </a:pPr>
            <a:r>
              <a:rPr lang="de-DE" b="0" dirty="0"/>
              <a:t>die Zahlenkarten, die die Differenz der Karten darstellt.</a:t>
            </a:r>
          </a:p>
          <a:p>
            <a:pPr marL="232172" indent="-232172">
              <a:buFont typeface="Arial" panose="020B0604020202020204" pitchFamily="34" charset="0"/>
              <a:buChar char="•"/>
            </a:pPr>
            <a:r>
              <a:rPr lang="de-DE" b="0" dirty="0"/>
              <a:t>Gibt es keine Möglichkeit zum Umklappen, setzt das Kind aus. </a:t>
            </a:r>
          </a:p>
          <a:p>
            <a:pPr marL="232172" indent="-232172">
              <a:buFont typeface="Arial" panose="020B0604020202020204" pitchFamily="34" charset="0"/>
              <a:buChar char="•"/>
            </a:pPr>
            <a:r>
              <a:rPr lang="de-DE" b="0" dirty="0"/>
              <a:t>Danach ist Kind 2 an der Reihe.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Klapp die Karten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1822486"/>
            <a:ext cx="4536000" cy="3456000"/>
          </a:xfrm>
        </p:spPr>
        <p:txBody>
          <a:bodyPr/>
          <a:lstStyle/>
          <a:p>
            <a:r>
              <a:rPr lang="de-DE" dirty="0"/>
              <a:t>Variation: </a:t>
            </a:r>
          </a:p>
          <a:p>
            <a:pPr marL="232172" indent="-232172">
              <a:buFont typeface="Arial" panose="020B0604020202020204" pitchFamily="34" charset="0"/>
              <a:buChar char="•"/>
            </a:pPr>
            <a:r>
              <a:rPr lang="de-DE" b="0" dirty="0"/>
              <a:t>Darstellen der Zahl mit Wendeplättchen.</a:t>
            </a:r>
          </a:p>
          <a:p>
            <a:pPr marL="232172" indent="-232172">
              <a:buFont typeface="Arial" panose="020B0604020202020204" pitchFamily="34" charset="0"/>
              <a:buChar char="•"/>
            </a:pPr>
            <a:r>
              <a:rPr lang="de-DE" b="0" dirty="0"/>
              <a:t>Nicht alle Möglichkeiten der Zahlzerlegung nutzen.</a:t>
            </a:r>
          </a:p>
          <a:p>
            <a:pPr marL="232172" indent="-232172">
              <a:buFont typeface="Arial" panose="020B0604020202020204" pitchFamily="34" charset="0"/>
              <a:buChar char="•"/>
            </a:pPr>
            <a:r>
              <a:rPr lang="de-DE" b="0" dirty="0"/>
              <a:t>Zahlenraum erweitern.</a:t>
            </a:r>
          </a:p>
          <a:p>
            <a:pPr marL="232172" indent="-232172">
              <a:buFont typeface="Arial" panose="020B0604020202020204" pitchFamily="34" charset="0"/>
              <a:buChar char="•"/>
            </a:pPr>
            <a:r>
              <a:rPr lang="de-DE" b="0" dirty="0"/>
              <a:t>Beide Kinder spielen mit einem Satz Zahlenkarten. Das Kind, das die letzte Zahl umklappen kann, hat gewonnen.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51609"/>
            <a:ext cx="9406890" cy="380938"/>
          </a:xfrm>
        </p:spPr>
        <p:txBody>
          <a:bodyPr/>
          <a:lstStyle/>
          <a:p>
            <a:r>
              <a:rPr lang="de-DE" dirty="0"/>
              <a:t>Ziel der Übung: </a:t>
            </a:r>
            <a:r>
              <a:rPr lang="de-DE" b="0" dirty="0"/>
              <a:t>Die Kinder üben spielerisch die Zerlegungen aller Zahlen bis 12.</a:t>
            </a:r>
            <a:endParaRPr lang="de-DE" dirty="0"/>
          </a:p>
        </p:txBody>
      </p:sp>
    </p:spTree>
    <p:extLst>
      <p:ext uri="{BB962C8B-B14F-4D97-AF65-F5344CB8AC3E}">
        <p14:creationId xmlns:p14="http://schemas.microsoft.com/office/powerpoint/2010/main" val="1766093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32172" indent="-232172">
              <a:buFont typeface="Arial" panose="020B0604020202020204" pitchFamily="34" charset="0"/>
              <a:buChar char="•"/>
            </a:pPr>
            <a:r>
              <a:rPr lang="de-DE" b="0" dirty="0"/>
              <a:t>3 Würfel </a:t>
            </a:r>
          </a:p>
          <a:p>
            <a:pPr marL="232172" indent="-232172">
              <a:buFont typeface="Arial" panose="020B0604020202020204" pitchFamily="34" charset="0"/>
              <a:buChar char="•"/>
            </a:pPr>
            <a:r>
              <a:rPr lang="de-DE" b="0" dirty="0"/>
              <a:t>Trennwand </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Würfelraten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habe mit zwei Würfeln die  Augensumme  9 gewürfelt. Welche Augenzahlen habe ich gewürfelt? </a:t>
            </a:r>
          </a:p>
        </p:txBody>
      </p:sp>
      <p:pic>
        <p:nvPicPr>
          <p:cNvPr id="26" name="Inhaltsplatzhalter 17" descr="Uhr">
            <a:extLst>
              <a:ext uri="{FF2B5EF4-FFF2-40B4-BE49-F238E27FC236}">
                <a16:creationId xmlns:a16="http://schemas.microsoft.com/office/drawing/2014/main" id="{C704BC6C-13AC-214D-81B0-33AB4B733A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4" name="Abgerundetes Rechteck 13">
            <a:extLst>
              <a:ext uri="{FF2B5EF4-FFF2-40B4-BE49-F238E27FC236}">
                <a16:creationId xmlns:a16="http://schemas.microsoft.com/office/drawing/2014/main" id="{12C6DA8A-7596-C648-91F1-2722C690325F}"/>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bgerundetes Rechteck 14">
            <a:extLst>
              <a:ext uri="{FF2B5EF4-FFF2-40B4-BE49-F238E27FC236}">
                <a16:creationId xmlns:a16="http://schemas.microsoft.com/office/drawing/2014/main" id="{FE10D445-ECC2-9848-AB30-726197CDDD2F}"/>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7" name="Abgerundetes Rechteck 16">
            <a:extLst>
              <a:ext uri="{FF2B5EF4-FFF2-40B4-BE49-F238E27FC236}">
                <a16:creationId xmlns:a16="http://schemas.microsoft.com/office/drawing/2014/main" id="{39AF61E0-EC22-AC40-A56B-2DB5851A74CA}"/>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Abgerundetes Rechteck 17">
            <a:extLst>
              <a:ext uri="{FF2B5EF4-FFF2-40B4-BE49-F238E27FC236}">
                <a16:creationId xmlns:a16="http://schemas.microsoft.com/office/drawing/2014/main" id="{F463DBBD-5923-F34B-8255-E37D66EC5559}"/>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bgerundetes Rechteck 18">
            <a:extLst>
              <a:ext uri="{FF2B5EF4-FFF2-40B4-BE49-F238E27FC236}">
                <a16:creationId xmlns:a16="http://schemas.microsoft.com/office/drawing/2014/main" id="{EF12BC25-5C8B-C34F-A6B7-DBC7CDE1E1E1}"/>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84E06699-A3D1-5A47-A0D2-A10E3BC04393}"/>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787375F5-A149-D044-86A9-58C09AEBB188}"/>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Zahlzerlegung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21169373-EB99-984D-A132-D17142F7DF88}"/>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35</a:t>
            </a:r>
          </a:p>
        </p:txBody>
      </p:sp>
      <p:pic>
        <p:nvPicPr>
          <p:cNvPr id="6" name="Grafik 5">
            <a:extLst>
              <a:ext uri="{FF2B5EF4-FFF2-40B4-BE49-F238E27FC236}">
                <a16:creationId xmlns:a16="http://schemas.microsoft.com/office/drawing/2014/main" id="{6BEC2355-D116-41D0-A469-5A8C2F021E4E}"/>
              </a:ext>
            </a:extLst>
          </p:cNvPr>
          <p:cNvPicPr>
            <a:picLocks noChangeAspect="1"/>
          </p:cNvPicPr>
          <p:nvPr/>
        </p:nvPicPr>
        <p:blipFill>
          <a:blip r:embed="rId4"/>
          <a:stretch>
            <a:fillRect/>
          </a:stretch>
        </p:blipFill>
        <p:spPr>
          <a:xfrm>
            <a:off x="4950000" y="2685435"/>
            <a:ext cx="3995338" cy="2172511"/>
          </a:xfrm>
          <a:prstGeom prst="rect">
            <a:avLst/>
          </a:prstGeom>
        </p:spPr>
      </p:pic>
    </p:spTree>
    <p:extLst>
      <p:ext uri="{BB962C8B-B14F-4D97-AF65-F5344CB8AC3E}">
        <p14:creationId xmlns:p14="http://schemas.microsoft.com/office/powerpoint/2010/main" val="3910274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32172" indent="-232172">
              <a:buFont typeface="Arial" panose="020B0604020202020204" pitchFamily="34" charset="0"/>
              <a:buChar char="•"/>
            </a:pPr>
            <a:r>
              <a:rPr lang="de-DE" b="0" dirty="0"/>
              <a:t>Wird eine Strategie genutzt, um die Augenzahl der Würfel zu ermitteln? </a:t>
            </a:r>
          </a:p>
          <a:p>
            <a:pPr marL="232172" indent="-232172">
              <a:buFont typeface="Arial" panose="020B0604020202020204" pitchFamily="34" charset="0"/>
              <a:buChar char="•"/>
            </a:pPr>
            <a:r>
              <a:rPr lang="de-DE" b="0" dirty="0"/>
              <a:t>Wird nur die erste Zahl durch willkürliches Raten herausgefunden oder beide Zahlen?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32172" indent="-232172">
              <a:buFont typeface="Arial" panose="020B0604020202020204" pitchFamily="34" charset="0"/>
              <a:buChar char="•"/>
            </a:pPr>
            <a:r>
              <a:rPr lang="de-DE" b="0" dirty="0"/>
              <a:t>Kind 1 würfelt verdeckt mit zwei Würfeln und nennt die Augensumme der zwei Würfel. </a:t>
            </a:r>
          </a:p>
          <a:p>
            <a:pPr marL="232172" indent="-232172">
              <a:buFont typeface="Arial" panose="020B0604020202020204" pitchFamily="34" charset="0"/>
              <a:buChar char="•"/>
            </a:pPr>
            <a:r>
              <a:rPr lang="de-DE" b="0" dirty="0"/>
              <a:t>Die anderen Kinder müssen die zwei Augenzahlen der Würfel erraten. Wurde eine Augenzahl erraten, wird der Würfel offen hingelegt. Kind 1 sagt nun, ob es die größere oder kleinere Zahl ist.</a:t>
            </a:r>
          </a:p>
          <a:p>
            <a:pPr marL="232172" indent="-232172">
              <a:buFont typeface="Arial" panose="020B0604020202020204" pitchFamily="34" charset="0"/>
              <a:buChar char="•"/>
            </a:pPr>
            <a:r>
              <a:rPr lang="de-DE" b="0" dirty="0"/>
              <a:t>Es wird so lange gefragt, bis beide Augenzahlen herausgefunden wurden. </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Würfelraten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 </a:t>
            </a:r>
          </a:p>
          <a:p>
            <a:pPr marL="232172" indent="-232172">
              <a:buFont typeface="Arial" panose="020B0604020202020204" pitchFamily="34" charset="0"/>
              <a:buChar char="•"/>
            </a:pPr>
            <a:r>
              <a:rPr lang="de-DE" b="0" dirty="0"/>
              <a:t>Partner- oder Gruppenspiel </a:t>
            </a:r>
          </a:p>
          <a:p>
            <a:pPr marL="232172" indent="-232172">
              <a:buFont typeface="Arial" panose="020B0604020202020204" pitchFamily="34" charset="0"/>
              <a:buChar char="•"/>
            </a:pPr>
            <a:r>
              <a:rPr lang="de-DE" b="0" dirty="0"/>
              <a:t>Die Anzahl der Rateversuche wird notiert. Es gewinnt das Kind, welches die wenigsten Rateversuche hat (Partnerspiel). Dabei kann auch thematisiert werden, bei welchen Zahlen besonders viele (wenige) Rateversuche notwendig waren.</a:t>
            </a:r>
          </a:p>
          <a:p>
            <a:pPr marL="232172" indent="-232172">
              <a:buFont typeface="Arial" panose="020B0604020202020204" pitchFamily="34" charset="0"/>
              <a:buChar char="•"/>
            </a:pPr>
            <a:r>
              <a:rPr lang="de-DE" b="0" dirty="0"/>
              <a:t>Es werden weitere Würfel hinzugefügt und es wird mit drei/ vier/ fünf ... Würfeln gewürfelt.</a:t>
            </a:r>
          </a:p>
          <a:p>
            <a:pPr marL="232172" indent="-232172">
              <a:buFont typeface="Arial" panose="020B0604020202020204" pitchFamily="34" charset="0"/>
              <a:buChar char="•"/>
            </a:pP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üben spielerisch die Zerlegungen aller Zahlen bis 12 und nutzen mentale Vorstellungsbilder.</a:t>
            </a:r>
            <a:endParaRPr lang="de-DE" dirty="0"/>
          </a:p>
        </p:txBody>
      </p:sp>
    </p:spTree>
    <p:extLst>
      <p:ext uri="{BB962C8B-B14F-4D97-AF65-F5344CB8AC3E}">
        <p14:creationId xmlns:p14="http://schemas.microsoft.com/office/powerpoint/2010/main" val="689301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Arbeitsblatt</a:t>
            </a:r>
          </a:p>
          <a:p>
            <a:pPr marL="285750" indent="-285750">
              <a:buFont typeface="Arial" panose="020B0604020202020204" pitchFamily="34" charset="0"/>
              <a:buChar char="•"/>
            </a:pPr>
            <a:r>
              <a:rPr lang="de-DE" b="0" dirty="0"/>
              <a:t>ggf. Zahlenkarten, Kugeln auf denen je eine Zahl geschrieben ist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Zahlen unter der Lupe </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kann ich die Zahl … darstellen? </a:t>
            </a:r>
          </a:p>
        </p:txBody>
      </p:sp>
      <p:pic>
        <p:nvPicPr>
          <p:cNvPr id="19" name="Inhaltsplatzhalter 17" descr="Uhr">
            <a:extLst>
              <a:ext uri="{FF2B5EF4-FFF2-40B4-BE49-F238E27FC236}">
                <a16:creationId xmlns:a16="http://schemas.microsoft.com/office/drawing/2014/main" id="{D45490DE-0203-9E4B-815E-DE05CF681C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4" name="Abgerundetes Rechteck 13">
            <a:extLst>
              <a:ext uri="{FF2B5EF4-FFF2-40B4-BE49-F238E27FC236}">
                <a16:creationId xmlns:a16="http://schemas.microsoft.com/office/drawing/2014/main" id="{3D11A78E-21DC-EC48-BF4A-03C5FEF3C189}"/>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bgerundetes Rechteck 14">
            <a:extLst>
              <a:ext uri="{FF2B5EF4-FFF2-40B4-BE49-F238E27FC236}">
                <a16:creationId xmlns:a16="http://schemas.microsoft.com/office/drawing/2014/main" id="{A1F7062A-082C-0048-9AF1-A7425DE19934}"/>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0" name="Abgerundetes Rechteck 19">
            <a:extLst>
              <a:ext uri="{FF2B5EF4-FFF2-40B4-BE49-F238E27FC236}">
                <a16:creationId xmlns:a16="http://schemas.microsoft.com/office/drawing/2014/main" id="{B87EFDBD-ECE9-9646-8B60-1C492679463D}"/>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FCEAC7F2-F1A6-4E47-B619-AC43806855AD}"/>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2147BCDE-E54C-1047-AFDA-240B71CB6402}"/>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1A04AD7B-1477-B047-B3BA-8F45EE08FE45}"/>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7B472BD5-1A50-944D-978D-9D8179367021}"/>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1F10DF42-04A7-EF48-BD32-06AAAEB7F555}"/>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36</a:t>
            </a:r>
          </a:p>
        </p:txBody>
      </p:sp>
      <p:pic>
        <p:nvPicPr>
          <p:cNvPr id="18" name="Inhaltsplatzhalter 17" descr="Uhr">
            <a:extLst>
              <a:ext uri="{FF2B5EF4-FFF2-40B4-BE49-F238E27FC236}">
                <a16:creationId xmlns:a16="http://schemas.microsoft.com/office/drawing/2014/main" id="{24D8F794-FC65-8046-BA9A-C7407B0AD8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7" name="Grafik 6">
            <a:extLst>
              <a:ext uri="{FF2B5EF4-FFF2-40B4-BE49-F238E27FC236}">
                <a16:creationId xmlns:a16="http://schemas.microsoft.com/office/drawing/2014/main" id="{9B35C0EA-3F8F-D84C-BE46-8100ED244CC2}"/>
              </a:ext>
            </a:extLst>
          </p:cNvPr>
          <p:cNvPicPr>
            <a:picLocks noChangeAspect="1"/>
          </p:cNvPicPr>
          <p:nvPr/>
        </p:nvPicPr>
        <p:blipFill>
          <a:blip r:embed="rId6"/>
          <a:stretch>
            <a:fillRect/>
          </a:stretch>
        </p:blipFill>
        <p:spPr>
          <a:xfrm>
            <a:off x="5141546" y="1541202"/>
            <a:ext cx="3267758" cy="4656276"/>
          </a:xfrm>
          <a:prstGeom prst="rect">
            <a:avLst/>
          </a:prstGeom>
          <a:ln>
            <a:solidFill>
              <a:schemeClr val="bg1">
                <a:lumMod val="75000"/>
              </a:schemeClr>
            </a:solidFill>
          </a:ln>
          <a:effectLst>
            <a:outerShdw blurRad="50800" dist="50800" dir="2700000" algn="tl" rotWithShape="0">
              <a:prstClr val="black">
                <a:alpha val="40000"/>
              </a:prstClr>
            </a:outerShdw>
          </a:effectLst>
        </p:spPr>
      </p:pic>
      <p:pic>
        <p:nvPicPr>
          <p:cNvPr id="25" name="Grafik 24">
            <a:extLst>
              <a:ext uri="{FF2B5EF4-FFF2-40B4-BE49-F238E27FC236}">
                <a16:creationId xmlns:a16="http://schemas.microsoft.com/office/drawing/2014/main" id="{53AA1500-3282-2D40-BF5E-3EE0D83793B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34590" y="5540400"/>
            <a:ext cx="813410" cy="813600"/>
          </a:xfrm>
          <a:prstGeom prst="roundRect">
            <a:avLst>
              <a:gd name="adj" fmla="val 11274"/>
            </a:avLst>
          </a:prstGeom>
        </p:spPr>
      </p:pic>
    </p:spTree>
    <p:extLst>
      <p:ext uri="{BB962C8B-B14F-4D97-AF65-F5344CB8AC3E}">
        <p14:creationId xmlns:p14="http://schemas.microsoft.com/office/powerpoint/2010/main" val="3441201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Können zu einer Zahl verschiedene passende Darstellungen gewählt und erstellt werden?</a:t>
            </a:r>
          </a:p>
          <a:p>
            <a:pPr marL="285750" indent="-285750">
              <a:buFont typeface="Arial" panose="020B0604020202020204" pitchFamily="34" charset="0"/>
              <a:buChar char="•"/>
            </a:pPr>
            <a:r>
              <a:rPr lang="de-DE" b="0" dirty="0"/>
              <a:t>Kann zwischen den Darstellungen gewechselt werden und können die verschiedenen Darstellungen miteinander verglichen werden?</a:t>
            </a:r>
          </a:p>
          <a:p>
            <a:pPr marL="285750" indent="-285750">
              <a:buFont typeface="Arial" panose="020B0604020202020204" pitchFamily="34" charset="0"/>
              <a:buChar char="•"/>
            </a:pPr>
            <a:r>
              <a:rPr lang="de-DE" b="0" dirty="0"/>
              <a:t>Welche Schwierigkeiten sind bei der Darstellungsvernetzung zu beobachten?  </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Lehrkraft/ein Kind wählt eine Zahl des Tages oder es wird eine Zahlenkarte/ Kugel gezogen.</a:t>
            </a:r>
          </a:p>
          <a:p>
            <a:pPr marL="285750" indent="-285750">
              <a:buFont typeface="Arial" panose="020B0604020202020204" pitchFamily="34" charset="0"/>
              <a:buChar char="•"/>
            </a:pPr>
            <a:r>
              <a:rPr lang="de-DE" b="0" dirty="0"/>
              <a:t>Anschließend sollen die Kinder die Zahl in möglichst viele Darstellungen übersetzen. </a:t>
            </a:r>
          </a:p>
          <a:p>
            <a:pPr marL="285750" indent="-285750">
              <a:buFont typeface="Arial" panose="020B0604020202020204" pitchFamily="34" charset="0"/>
              <a:buChar char="•"/>
            </a:pPr>
            <a:r>
              <a:rPr lang="de-DE" b="0" dirty="0"/>
              <a:t>Der Zahlenraum kann beliebig verändert werden. </a:t>
            </a:r>
          </a:p>
          <a:p>
            <a:pPr marL="285750" indent="-285750">
              <a:buFont typeface="Arial" panose="020B0604020202020204" pitchFamily="34" charset="0"/>
              <a:buChar char="•"/>
            </a:pPr>
            <a:endParaRPr lang="de-DE"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Zahlen unter der Lupe </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 Kinder bekommen die Zahl mündlich gesagt. Anschließend müssen sie selbst </a:t>
            </a:r>
            <a:r>
              <a:rPr lang="de-DE" b="0" dirty="0" err="1"/>
              <a:t>ver-schiedene</a:t>
            </a:r>
            <a:r>
              <a:rPr lang="de-DE" b="0" dirty="0"/>
              <a:t> Darstellungsformen wählen, ohne die Vorgabe durch ein Arbeitsblatt.</a:t>
            </a:r>
          </a:p>
          <a:p>
            <a:pPr marL="285750" indent="-285750">
              <a:buFont typeface="Arial" panose="020B0604020202020204" pitchFamily="34" charset="0"/>
              <a:buChar char="•"/>
            </a:pPr>
            <a:r>
              <a:rPr lang="de-DE" b="0" dirty="0"/>
              <a:t>Zahlenraum vergrößern.</a:t>
            </a:r>
          </a:p>
          <a:p>
            <a:pPr marL="285750" indent="-285750">
              <a:buFont typeface="Arial" panose="020B0604020202020204" pitchFamily="34" charset="0"/>
              <a:buChar char="•"/>
            </a:pPr>
            <a:r>
              <a:rPr lang="de-DE" b="0" dirty="0"/>
              <a:t>Die Aktivitäten auseinanderschneiden, das Kind bearbeitet zwei/drei Aktivitäten. </a:t>
            </a:r>
          </a:p>
          <a:p>
            <a:pPr marL="285750" indent="-285750">
              <a:buFont typeface="Arial" panose="020B0604020202020204" pitchFamily="34" charset="0"/>
              <a:buChar char="•"/>
            </a:pPr>
            <a:r>
              <a:rPr lang="de-DE" b="0" dirty="0"/>
              <a:t>Weitere Darstellungsformen hinzufügen oder verändern, zum Beispiel: </a:t>
            </a:r>
          </a:p>
          <a:p>
            <a:pPr marL="493713" lvl="1" indent="-223838">
              <a:buFont typeface="Symbol" pitchFamily="2" charset="2"/>
              <a:buChar char="-"/>
            </a:pPr>
            <a:r>
              <a:rPr lang="de-DE" sz="1400" b="0" dirty="0"/>
              <a:t>Hunderterfeld, Sachaufgabe, Zerlege die Zahl</a:t>
            </a:r>
            <a:br>
              <a:rPr lang="de-DE" b="0" dirty="0"/>
            </a:br>
            <a:br>
              <a:rPr lang="de-DE" b="0" dirty="0"/>
            </a:br>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können eine Zahl auf unterschiedliche Art und Weise begreifen und darstellen. Dadurch wird der flexible Umgang mit verschiedenen Darstellungsformen gefestigt.</a:t>
            </a:r>
          </a:p>
        </p:txBody>
      </p:sp>
    </p:spTree>
    <p:extLst>
      <p:ext uri="{BB962C8B-B14F-4D97-AF65-F5344CB8AC3E}">
        <p14:creationId xmlns:p14="http://schemas.microsoft.com/office/powerpoint/2010/main" val="2715140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bgerundetes Rechteck 26">
            <a:extLst>
              <a:ext uri="{FF2B5EF4-FFF2-40B4-BE49-F238E27FC236}">
                <a16:creationId xmlns:a16="http://schemas.microsoft.com/office/drawing/2014/main" id="{6122982D-2312-5542-AA1A-7B9C05C84187}"/>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2 oder 3 Würfel (je nach Zahlenraum)</a:t>
            </a:r>
          </a:p>
          <a:p>
            <a:pPr marL="285750" indent="-285750">
              <a:buFont typeface="Arial" panose="020B0604020202020204" pitchFamily="34" charset="0"/>
              <a:buChar char="•"/>
            </a:pPr>
            <a:r>
              <a:rPr lang="de-DE" b="0" dirty="0"/>
              <a:t>Spielfeld</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Hausnummern würfeln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Würfel und bilde hohe/ niedrige Hausnummern.</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ADB58F4F-9F43-F742-8591-7327C895B8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11" name="Grafik 10">
            <a:extLst>
              <a:ext uri="{FF2B5EF4-FFF2-40B4-BE49-F238E27FC236}">
                <a16:creationId xmlns:a16="http://schemas.microsoft.com/office/drawing/2014/main" id="{639182D3-98A8-0F4B-A5F6-12A8AEA1580C}"/>
              </a:ext>
            </a:extLst>
          </p:cNvPr>
          <p:cNvPicPr>
            <a:picLocks noChangeAspect="1"/>
          </p:cNvPicPr>
          <p:nvPr/>
        </p:nvPicPr>
        <p:blipFill>
          <a:blip r:embed="rId6"/>
          <a:stretch>
            <a:fillRect/>
          </a:stretch>
        </p:blipFill>
        <p:spPr>
          <a:xfrm>
            <a:off x="4909842" y="1325291"/>
            <a:ext cx="1719303" cy="5050454"/>
          </a:xfrm>
          <a:prstGeom prst="rect">
            <a:avLst/>
          </a:prstGeom>
        </p:spPr>
      </p:pic>
      <p:pic>
        <p:nvPicPr>
          <p:cNvPr id="16" name="Grafik 15">
            <a:extLst>
              <a:ext uri="{FF2B5EF4-FFF2-40B4-BE49-F238E27FC236}">
                <a16:creationId xmlns:a16="http://schemas.microsoft.com/office/drawing/2014/main" id="{400B6E66-EFD9-B947-8945-173F0D59874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52887" y="3572683"/>
            <a:ext cx="2371812" cy="906995"/>
          </a:xfrm>
          <a:prstGeom prst="rect">
            <a:avLst/>
          </a:prstGeom>
        </p:spPr>
      </p:pic>
      <p:sp>
        <p:nvSpPr>
          <p:cNvPr id="22" name="Abgerundetes Rechteck 21">
            <a:extLst>
              <a:ext uri="{FF2B5EF4-FFF2-40B4-BE49-F238E27FC236}">
                <a16:creationId xmlns:a16="http://schemas.microsoft.com/office/drawing/2014/main" id="{EABD188D-3036-444C-A4ED-02B7CD329729}"/>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5BE08B6B-C7FA-2D48-A259-CEF9AE7FC428}"/>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4" name="Abgerundetes Rechteck 23">
            <a:extLst>
              <a:ext uri="{FF2B5EF4-FFF2-40B4-BE49-F238E27FC236}">
                <a16:creationId xmlns:a16="http://schemas.microsoft.com/office/drawing/2014/main" id="{304525A3-96E5-9B4F-AC19-2C10CEEAFBE7}"/>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A7A4F853-1FB7-2A47-A6D7-12057C746585}"/>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6E7DFB9D-D026-064C-902F-7BF0F43DBA80}"/>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E24B3DE3-DDAB-454D-88CC-182B3AFB1D6C}"/>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Stellenwert-verständnis</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72C6EFAC-CFCA-CA47-920A-A743C543C960}"/>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37</a:t>
            </a:r>
          </a:p>
        </p:txBody>
      </p:sp>
    </p:spTree>
    <p:extLst>
      <p:ext uri="{BB962C8B-B14F-4D97-AF65-F5344CB8AC3E}">
        <p14:creationId xmlns:p14="http://schemas.microsoft.com/office/powerpoint/2010/main" val="1816270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Werden die Würfel der Größe nach sortiert, um die höchste/niedrigste Hausnummer zu finden oder werden die Zahlen „willkürlich“ in die Stellenwerttafel geschrieben?</a:t>
            </a:r>
          </a:p>
          <a:p>
            <a:pPr marL="285750" indent="-285750">
              <a:buFont typeface="Arial" panose="020B0604020202020204" pitchFamily="34" charset="0"/>
              <a:buChar char="•"/>
            </a:pPr>
            <a:r>
              <a:rPr lang="de-DE" b="0" dirty="0"/>
              <a:t>Voraussetzung: gesicherte Zahlvorstellung</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würfeln mit 3 Würfeln.</a:t>
            </a:r>
          </a:p>
          <a:p>
            <a:pPr marL="285750" indent="-285750">
              <a:buFont typeface="Arial" panose="020B0604020202020204" pitchFamily="34" charset="0"/>
              <a:buChar char="•"/>
            </a:pPr>
            <a:r>
              <a:rPr lang="de-DE" b="0" dirty="0"/>
              <a:t>Die Kinder überlegen, je nachdem ob hohe oder niedrige Hausnummern gefunden werden sollen, für welchen Stellenwert sie welche Augenzahl nutzen.</a:t>
            </a:r>
          </a:p>
          <a:p>
            <a:pPr marL="285750" indent="-285750">
              <a:buFont typeface="Arial" panose="020B0604020202020204" pitchFamily="34" charset="0"/>
              <a:buChar char="•"/>
            </a:pPr>
            <a:r>
              <a:rPr lang="de-DE" b="0" dirty="0"/>
              <a:t>Die Augenzahlen der 3 Würfel werden entsprechend als Stellenwerte in das Spielfeld notiert.</a:t>
            </a:r>
          </a:p>
          <a:p>
            <a:pPr marL="285750" indent="-285750">
              <a:buFont typeface="Arial" panose="020B0604020202020204" pitchFamily="34" charset="0"/>
              <a:buChar char="•"/>
            </a:pPr>
            <a:r>
              <a:rPr lang="de-DE" b="0" dirty="0"/>
              <a:t>Die Kinder begründen und legen Kriterien für die Bildung hoher/niedriger Hausnummern fest.</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Hausnummern würfeln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Würfel: </a:t>
            </a:r>
          </a:p>
          <a:p>
            <a:pPr marL="587375" lvl="1" indent="-293688">
              <a:buFont typeface="Symbol" pitchFamily="2" charset="2"/>
              <a:buChar char="-"/>
              <a:tabLst>
                <a:tab pos="528638" algn="l"/>
              </a:tabLst>
            </a:pPr>
            <a:r>
              <a:rPr lang="de-DE" sz="1400" b="0" dirty="0" err="1"/>
              <a:t>Zehnkantwürfel</a:t>
            </a:r>
            <a:r>
              <a:rPr lang="de-DE" sz="1400" b="0" dirty="0"/>
              <a:t> mit den Ziffern von 0-9 </a:t>
            </a:r>
          </a:p>
          <a:p>
            <a:pPr marL="587375" lvl="1" indent="-293688">
              <a:buFont typeface="Symbol" pitchFamily="2" charset="2"/>
              <a:buChar char="-"/>
              <a:tabLst>
                <a:tab pos="528638" algn="l"/>
              </a:tabLst>
            </a:pPr>
            <a:r>
              <a:rPr lang="de-DE" sz="1400" b="0" dirty="0"/>
              <a:t>Ziffernkarten anstelle der Würfel</a:t>
            </a:r>
          </a:p>
          <a:p>
            <a:pPr marL="304800" indent="-304800">
              <a:buFont typeface="Arial" panose="020B0604020202020204" pitchFamily="34" charset="0"/>
              <a:buChar char="•"/>
            </a:pPr>
            <a:r>
              <a:rPr lang="de-DE" b="0" dirty="0"/>
              <a:t>Anzahl der Würfel (je nach </a:t>
            </a:r>
            <a:r>
              <a:rPr lang="de-DE" b="0" dirty="0" err="1"/>
              <a:t>Zahlraum</a:t>
            </a:r>
            <a:r>
              <a:rPr lang="de-DE" b="0" dirty="0"/>
              <a:t> 2-4 Würfel)</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a:t>
            </a:r>
            <a:r>
              <a:rPr lang="de-DE" b="0" dirty="0"/>
              <a:t> Förderung des Verständnisses von Wertigkeit und Bedeutung der Stellenwerte. </a:t>
            </a:r>
            <a:endParaRPr lang="de-DE" dirty="0"/>
          </a:p>
        </p:txBody>
      </p:sp>
    </p:spTree>
    <p:extLst>
      <p:ext uri="{BB962C8B-B14F-4D97-AF65-F5344CB8AC3E}">
        <p14:creationId xmlns:p14="http://schemas.microsoft.com/office/powerpoint/2010/main" val="9065843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ausgedrucktes Wimmelbild bzw. Bild mit dem Beamer an die Wand projizieren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Wimmelbild</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Was kannst du auf dem Bild erkennen?</a:t>
            </a:r>
          </a:p>
        </p:txBody>
      </p:sp>
      <p:pic>
        <p:nvPicPr>
          <p:cNvPr id="11" name="Grafik 10">
            <a:extLst>
              <a:ext uri="{FF2B5EF4-FFF2-40B4-BE49-F238E27FC236}">
                <a16:creationId xmlns:a16="http://schemas.microsoft.com/office/drawing/2014/main" id="{A2432ED1-C6D5-6240-BB53-5DC8D4673CA2}"/>
              </a:ext>
            </a:extLst>
          </p:cNvPr>
          <p:cNvPicPr>
            <a:picLocks noChangeAspect="1"/>
          </p:cNvPicPr>
          <p:nvPr/>
        </p:nvPicPr>
        <p:blipFill>
          <a:blip r:embed="rId2"/>
          <a:stretch>
            <a:fillRect/>
          </a:stretch>
        </p:blipFill>
        <p:spPr>
          <a:xfrm>
            <a:off x="4408479" y="1719470"/>
            <a:ext cx="4829947" cy="4678581"/>
          </a:xfrm>
          <a:prstGeom prst="rect">
            <a:avLst/>
          </a:prstGeom>
        </p:spPr>
      </p:pic>
      <p:pic>
        <p:nvPicPr>
          <p:cNvPr id="19" name="Inhaltsplatzhalter 17" descr="Uhr">
            <a:extLst>
              <a:ext uri="{FF2B5EF4-FFF2-40B4-BE49-F238E27FC236}">
                <a16:creationId xmlns:a16="http://schemas.microsoft.com/office/drawing/2014/main" id="{41AD154F-BA77-A649-A89F-D542A00143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BA800D98-A3C3-FC44-B47E-AC1E93ACFF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9447" y="84129"/>
            <a:ext cx="308292" cy="308292"/>
          </a:xfrm>
          <a:prstGeom prst="rect">
            <a:avLst/>
          </a:prstGeom>
        </p:spPr>
      </p:pic>
      <p:sp>
        <p:nvSpPr>
          <p:cNvPr id="15" name="Abgerundetes Rechteck 14">
            <a:extLst>
              <a:ext uri="{FF2B5EF4-FFF2-40B4-BE49-F238E27FC236}">
                <a16:creationId xmlns:a16="http://schemas.microsoft.com/office/drawing/2014/main" id="{1CA6F6CC-ABE3-C345-A197-BE53CBD4CF41}"/>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41F23E22-99D5-A948-B74E-0D44E5CF27A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1" name="Abgerundetes Rechteck 20">
            <a:extLst>
              <a:ext uri="{FF2B5EF4-FFF2-40B4-BE49-F238E27FC236}">
                <a16:creationId xmlns:a16="http://schemas.microsoft.com/office/drawing/2014/main" id="{99837703-383C-5E42-9DDA-18F27BF7D54C}"/>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Abgerundetes Rechteck 21">
            <a:extLst>
              <a:ext uri="{FF2B5EF4-FFF2-40B4-BE49-F238E27FC236}">
                <a16:creationId xmlns:a16="http://schemas.microsoft.com/office/drawing/2014/main" id="{F04660C9-5605-6340-A6AC-92447824C7AE}"/>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FDE403F5-DA5E-F547-AB83-1F9E41BB3805}"/>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998FBFDB-D9DA-3C4D-A57E-F7446A73A6E6}"/>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80A85B50-B349-5848-BE3D-69E58658A0C4}"/>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 &amp; 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11012B63-6CDE-9947-A2DE-684F2E4C31E2}"/>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38</a:t>
            </a:r>
          </a:p>
        </p:txBody>
      </p:sp>
      <p:pic>
        <p:nvPicPr>
          <p:cNvPr id="18" name="Grafik 17">
            <a:extLst>
              <a:ext uri="{FF2B5EF4-FFF2-40B4-BE49-F238E27FC236}">
                <a16:creationId xmlns:a16="http://schemas.microsoft.com/office/drawing/2014/main" id="{0687B844-9250-4F47-BDE1-16ABB5BA98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68426" y="5540400"/>
            <a:ext cx="821461" cy="813600"/>
          </a:xfrm>
          <a:prstGeom prst="roundRect">
            <a:avLst>
              <a:gd name="adj" fmla="val 8038"/>
            </a:avLst>
          </a:prstGeom>
        </p:spPr>
      </p:pic>
    </p:spTree>
    <p:extLst>
      <p:ext uri="{BB962C8B-B14F-4D97-AF65-F5344CB8AC3E}">
        <p14:creationId xmlns:p14="http://schemas.microsoft.com/office/powerpoint/2010/main" val="417866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4BBF39E-E1BD-394F-9C17-F563C0431B1C}"/>
              </a:ext>
            </a:extLst>
          </p:cNvPr>
          <p:cNvSpPr>
            <a:spLocks noGrp="1"/>
          </p:cNvSpPr>
          <p:nvPr>
            <p:ph sz="half" idx="2"/>
          </p:nvPr>
        </p:nvSpPr>
        <p:spPr>
          <a:xfrm>
            <a:off x="262807" y="5177428"/>
            <a:ext cx="9406890" cy="1584000"/>
          </a:xfrm>
        </p:spPr>
        <p:txBody>
          <a:bodyPr lIns="90000" rIns="90000"/>
          <a:lstStyle/>
          <a:p>
            <a:r>
              <a:rPr lang="de-DE" dirty="0"/>
              <a:t>Beobachtungshinweise:</a:t>
            </a:r>
          </a:p>
          <a:p>
            <a:pPr marL="268288" indent="-268288">
              <a:buFont typeface="Arial" panose="020B0604020202020204" pitchFamily="34" charset="0"/>
              <a:buChar char="•"/>
            </a:pPr>
            <a:r>
              <a:rPr lang="de-DE" b="0" dirty="0"/>
              <a:t>Wie wird die Anzahl der Gegenstände ermittelt? Zählend, quasi-simultan, simultan?</a:t>
            </a:r>
          </a:p>
          <a:p>
            <a:pPr marL="268288" indent="-268288">
              <a:buFont typeface="Arial" panose="020B0604020202020204" pitchFamily="34" charset="0"/>
              <a:buChar char="•"/>
            </a:pPr>
            <a:r>
              <a:rPr lang="de-DE" b="0" dirty="0"/>
              <a:t>Werden die Anzahlen sicher bestimmt? </a:t>
            </a:r>
          </a:p>
          <a:p>
            <a:pPr marL="268288" indent="-268288">
              <a:buFont typeface="Arial" panose="020B0604020202020204" pitchFamily="34" charset="0"/>
              <a:buChar char="•"/>
            </a:pPr>
            <a:r>
              <a:rPr lang="de-DE" b="0" dirty="0"/>
              <a:t>Werden die Operationen im Bild erkannt und können diese in eigenen Worten beschrieben werden? </a:t>
            </a:r>
          </a:p>
          <a:p>
            <a:pPr marL="268288" indent="-268288">
              <a:buFont typeface="Arial" panose="020B0604020202020204" pitchFamily="34" charset="0"/>
              <a:buChar char="•"/>
            </a:pPr>
            <a:r>
              <a:rPr lang="de-DE" b="0" dirty="0"/>
              <a:t>Kann auf vorangegangene Zustände der abgebildeten Situation geschlossen werden (z. B. Ballons am Anfang)?</a:t>
            </a:r>
          </a:p>
        </p:txBody>
      </p:sp>
      <p:sp>
        <p:nvSpPr>
          <p:cNvPr id="3" name="Inhaltsplatzhalter 2">
            <a:extLst>
              <a:ext uri="{FF2B5EF4-FFF2-40B4-BE49-F238E27FC236}">
                <a16:creationId xmlns:a16="http://schemas.microsoft.com/office/drawing/2014/main" id="{168450E0-D029-BD47-935C-33AE67589018}"/>
              </a:ext>
            </a:extLst>
          </p:cNvPr>
          <p:cNvSpPr>
            <a:spLocks noGrp="1"/>
          </p:cNvSpPr>
          <p:nvPr>
            <p:ph sz="half" idx="1"/>
          </p:nvPr>
        </p:nvSpPr>
        <p:spPr>
          <a:xfrm>
            <a:off x="249555" y="2227419"/>
            <a:ext cx="4536000" cy="2874303"/>
          </a:xfrm>
        </p:spPr>
        <p:txBody>
          <a:bodyPr/>
          <a:lstStyle/>
          <a:p>
            <a:r>
              <a:rPr lang="de-DE" dirty="0"/>
              <a:t>Durchführung der Übung:</a:t>
            </a:r>
          </a:p>
          <a:p>
            <a:pPr marL="285750" indent="-285750">
              <a:buFont typeface="Arial" panose="020B0604020202020204" pitchFamily="34" charset="0"/>
              <a:buChar char="•"/>
            </a:pPr>
            <a:r>
              <a:rPr lang="de-DE" b="0" dirty="0"/>
              <a:t>Die Kinder betrachten zunächst das Wimmelbild und äußern spontan, was sie sehen.</a:t>
            </a:r>
          </a:p>
          <a:p>
            <a:pPr marL="285750" indent="-285750">
              <a:buFont typeface="Arial" panose="020B0604020202020204" pitchFamily="34" charset="0"/>
              <a:buChar char="•"/>
            </a:pPr>
            <a:r>
              <a:rPr lang="de-DE" b="0" dirty="0"/>
              <a:t>Durch gezielte Fragen kann der Fokus auf Anzahlen und Rechengeschichten im Bild gelenkt werden. Beispielsweise:</a:t>
            </a:r>
          </a:p>
          <a:p>
            <a:pPr marL="539750" lvl="1" indent="-219075">
              <a:buFont typeface="Symbol" pitchFamily="2" charset="2"/>
              <a:buChar char="-"/>
            </a:pPr>
            <a:r>
              <a:rPr lang="de-DE" sz="1400" dirty="0"/>
              <a:t>„</a:t>
            </a:r>
            <a:r>
              <a:rPr lang="de-DE" sz="1400" b="0" dirty="0"/>
              <a:t>Wie viele Kinder sind auf der Party?“</a:t>
            </a:r>
          </a:p>
          <a:p>
            <a:pPr marL="539750" lvl="1" indent="-219075">
              <a:buFont typeface="Symbol" pitchFamily="2" charset="2"/>
              <a:buChar char="-"/>
            </a:pPr>
            <a:r>
              <a:rPr lang="de-DE" sz="1400" dirty="0"/>
              <a:t>„Wie viele Kerzen sind auf dem Kuchen?“</a:t>
            </a:r>
          </a:p>
          <a:p>
            <a:pPr marL="539750" lvl="1" indent="-219075">
              <a:buFont typeface="Symbol" pitchFamily="2" charset="2"/>
              <a:buChar char="-"/>
            </a:pPr>
            <a:r>
              <a:rPr lang="de-DE" sz="1400" b="0" dirty="0"/>
              <a:t>„Wie viele Luftballons sind es noch? Wie viele Luftballons waren es am Anfang?“</a:t>
            </a:r>
          </a:p>
          <a:p>
            <a:pPr marL="539750" lvl="1" indent="-219075">
              <a:buFont typeface="Symbol" pitchFamily="2" charset="2"/>
              <a:buChar char="-"/>
            </a:pPr>
            <a:r>
              <a:rPr lang="de-DE" sz="1400" dirty="0"/>
              <a:t>„Wie viele Dosen hat der Junge umgeworfen?“</a:t>
            </a:r>
            <a:endParaRPr lang="de-DE" sz="1400" b="0" dirty="0"/>
          </a:p>
        </p:txBody>
      </p:sp>
      <p:sp>
        <p:nvSpPr>
          <p:cNvPr id="4" name="Titel 3">
            <a:extLst>
              <a:ext uri="{FF2B5EF4-FFF2-40B4-BE49-F238E27FC236}">
                <a16:creationId xmlns:a16="http://schemas.microsoft.com/office/drawing/2014/main" id="{B8D578B4-24A3-9040-A837-D9013FDF0C7D}"/>
              </a:ext>
            </a:extLst>
          </p:cNvPr>
          <p:cNvSpPr>
            <a:spLocks noGrp="1"/>
          </p:cNvSpPr>
          <p:nvPr>
            <p:ph type="title"/>
          </p:nvPr>
        </p:nvSpPr>
        <p:spPr>
          <a:xfrm>
            <a:off x="0" y="528563"/>
            <a:ext cx="9906000" cy="746473"/>
          </a:xfrm>
          <a:prstGeom prst="rect">
            <a:avLst/>
          </a:prstGeom>
        </p:spPr>
        <p:txBody>
          <a:bodyPr/>
          <a:lstStyle/>
          <a:p>
            <a:r>
              <a:rPr lang="de-DE" dirty="0"/>
              <a:t>Wimmelbild</a:t>
            </a:r>
          </a:p>
        </p:txBody>
      </p:sp>
      <p:sp>
        <p:nvSpPr>
          <p:cNvPr id="5" name="Inhaltsplatzhalter 4">
            <a:extLst>
              <a:ext uri="{FF2B5EF4-FFF2-40B4-BE49-F238E27FC236}">
                <a16:creationId xmlns:a16="http://schemas.microsoft.com/office/drawing/2014/main" id="{0F7D0540-4896-1744-81CC-D73F71E7970D}"/>
              </a:ext>
            </a:extLst>
          </p:cNvPr>
          <p:cNvSpPr>
            <a:spLocks noGrp="1"/>
          </p:cNvSpPr>
          <p:nvPr>
            <p:ph sz="half" idx="10"/>
          </p:nvPr>
        </p:nvSpPr>
        <p:spPr>
          <a:xfrm>
            <a:off x="5120445" y="2227420"/>
            <a:ext cx="4536000" cy="2878448"/>
          </a:xfrm>
        </p:spPr>
        <p:txBody>
          <a:bodyPr/>
          <a:lstStyle/>
          <a:p>
            <a:r>
              <a:rPr lang="de-DE" dirty="0"/>
              <a:t>Variationen:</a:t>
            </a:r>
          </a:p>
          <a:p>
            <a:pPr marL="285750" indent="-285750">
              <a:buFont typeface="Arial" panose="020B0604020202020204" pitchFamily="34" charset="0"/>
              <a:buChar char="•"/>
            </a:pPr>
            <a:r>
              <a:rPr lang="de-DE" b="0" dirty="0"/>
              <a:t>Es kann sich die Aufgabe „Anzahlen in der Umwelt“ (Nr. 14) anschließen, bei der die Kinder in der eigenen Umgebung Anzahlen und Rechengeschichten suchen.</a:t>
            </a:r>
          </a:p>
          <a:p>
            <a:pPr marL="285750" indent="-285750">
              <a:buFont typeface="Arial" panose="020B0604020202020204" pitchFamily="34" charset="0"/>
              <a:buChar char="•"/>
            </a:pPr>
            <a:r>
              <a:rPr lang="de-DE" b="0" dirty="0"/>
              <a:t>Es können weitere </a:t>
            </a:r>
            <a:r>
              <a:rPr lang="de-DE" b="0" dirty="0" err="1"/>
              <a:t>Wimmelbilder</a:t>
            </a:r>
            <a:r>
              <a:rPr lang="de-DE" b="0" dirty="0"/>
              <a:t>, z. B. in </a:t>
            </a:r>
            <a:r>
              <a:rPr lang="de-DE" b="0" dirty="0" err="1"/>
              <a:t>Wimmelbüchern</a:t>
            </a:r>
            <a:r>
              <a:rPr lang="de-DE" b="0" dirty="0"/>
              <a:t>, betrachtet werden und durch gezielte Fragen Anzahlen oder Rechengeschichten entdeckt werden.</a:t>
            </a:r>
          </a:p>
          <a:p>
            <a:pPr marL="285750" indent="-285750">
              <a:buFont typeface="Arial" panose="020B0604020202020204" pitchFamily="34" charset="0"/>
              <a:buChar char="•"/>
            </a:pPr>
            <a:r>
              <a:rPr lang="de-DE" b="0" dirty="0"/>
              <a:t>Die Kinder malen eigene Bilder mit verschiedenen Anzahlen.</a:t>
            </a:r>
          </a:p>
        </p:txBody>
      </p:sp>
      <p:sp>
        <p:nvSpPr>
          <p:cNvPr id="6" name="Inhaltsplatzhalter 5">
            <a:extLst>
              <a:ext uri="{FF2B5EF4-FFF2-40B4-BE49-F238E27FC236}">
                <a16:creationId xmlns:a16="http://schemas.microsoft.com/office/drawing/2014/main" id="{9E558F41-91EA-7F46-A25B-AF5D0B25AC0A}"/>
              </a:ext>
            </a:extLst>
          </p:cNvPr>
          <p:cNvSpPr>
            <a:spLocks noGrp="1"/>
          </p:cNvSpPr>
          <p:nvPr>
            <p:ph sz="half" idx="11"/>
          </p:nvPr>
        </p:nvSpPr>
        <p:spPr/>
        <p:txBody>
          <a:bodyPr/>
          <a:lstStyle/>
          <a:p>
            <a:pPr marL="1389063" indent="-1389063"/>
            <a:r>
              <a:rPr lang="de-DE" dirty="0"/>
              <a:t>Ziel der Übung: </a:t>
            </a:r>
            <a:r>
              <a:rPr lang="de-DE" b="0" dirty="0"/>
              <a:t>Die Kinder entdecken im Bild verschiedene Anzahlen und können diese benennen. Sie erkennen Rechengeschichten und können diese mit ihren eigenen Worten beschreiben.</a:t>
            </a:r>
            <a:endParaRPr lang="de-DE" dirty="0"/>
          </a:p>
        </p:txBody>
      </p:sp>
    </p:spTree>
    <p:extLst>
      <p:ext uri="{BB962C8B-B14F-4D97-AF65-F5344CB8AC3E}">
        <p14:creationId xmlns:p14="http://schemas.microsoft.com/office/powerpoint/2010/main" val="3397370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DB0A43E4-036D-0C4E-A887-4BE46E2CE4CB}"/>
              </a:ext>
            </a:extLst>
          </p:cNvPr>
          <p:cNvSpPr txBox="1"/>
          <p:nvPr/>
        </p:nvSpPr>
        <p:spPr>
          <a:xfrm>
            <a:off x="7346075" y="334891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6000" b="1" dirty="0">
              <a:latin typeface="Grundschrift" panose="03010100010101010101" pitchFamily="66" charset="0"/>
            </a:endParaRPr>
          </a:p>
        </p:txBody>
      </p:sp>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Kartenpaare mit symbolischen Zahldarstellungen/Rechen-aufgaben und Darstellungen der Zahl/Rechenaufgaben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Bewegungsmemory</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Du bekommst eine Karte. Suche das Kind, das die passende Partnerkarte hat. Warum gehört ihr zusammen?</a:t>
            </a:r>
          </a:p>
        </p:txBody>
      </p:sp>
      <p:pic>
        <p:nvPicPr>
          <p:cNvPr id="16" name="Inhaltsplatzhalter 17" descr="Uhr">
            <a:extLst>
              <a:ext uri="{FF2B5EF4-FFF2-40B4-BE49-F238E27FC236}">
                <a16:creationId xmlns:a16="http://schemas.microsoft.com/office/drawing/2014/main" id="{30FA1623-DB5E-2243-BEED-C2987B4BC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1" name="Textfeld 10">
            <a:extLst>
              <a:ext uri="{FF2B5EF4-FFF2-40B4-BE49-F238E27FC236}">
                <a16:creationId xmlns:a16="http://schemas.microsoft.com/office/drawing/2014/main" id="{B9FACFD1-46DB-F749-9DA2-033A96E10E35}"/>
              </a:ext>
            </a:extLst>
          </p:cNvPr>
          <p:cNvSpPr txBox="1"/>
          <p:nvPr/>
        </p:nvSpPr>
        <p:spPr>
          <a:xfrm>
            <a:off x="4772992" y="1578848"/>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r>
              <a:rPr lang="de-DE" sz="6000" b="1" dirty="0">
                <a:latin typeface="Grundschrift" panose="03010100010101010101" pitchFamily="66" charset="0"/>
              </a:rPr>
              <a:t>42</a:t>
            </a:r>
          </a:p>
        </p:txBody>
      </p:sp>
      <p:sp>
        <p:nvSpPr>
          <p:cNvPr id="18" name="Textfeld 17">
            <a:extLst>
              <a:ext uri="{FF2B5EF4-FFF2-40B4-BE49-F238E27FC236}">
                <a16:creationId xmlns:a16="http://schemas.microsoft.com/office/drawing/2014/main" id="{BCF90877-F933-8347-938B-7643BC39B663}"/>
              </a:ext>
            </a:extLst>
          </p:cNvPr>
          <p:cNvSpPr txBox="1"/>
          <p:nvPr/>
        </p:nvSpPr>
        <p:spPr>
          <a:xfrm>
            <a:off x="7346075" y="1578847"/>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6000" b="1" dirty="0">
              <a:latin typeface="Grundschrift" panose="03010100010101010101" pitchFamily="66" charset="0"/>
            </a:endParaRPr>
          </a:p>
        </p:txBody>
      </p:sp>
      <p:sp>
        <p:nvSpPr>
          <p:cNvPr id="19" name="Textfeld 18">
            <a:extLst>
              <a:ext uri="{FF2B5EF4-FFF2-40B4-BE49-F238E27FC236}">
                <a16:creationId xmlns:a16="http://schemas.microsoft.com/office/drawing/2014/main" id="{B88841F2-5FE4-934E-AF80-BAB76EF1E872}"/>
              </a:ext>
            </a:extLst>
          </p:cNvPr>
          <p:cNvSpPr txBox="1"/>
          <p:nvPr/>
        </p:nvSpPr>
        <p:spPr>
          <a:xfrm>
            <a:off x="4772992" y="334891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r>
              <a:rPr lang="de-DE" sz="6000" b="1" dirty="0">
                <a:latin typeface="Grundschrift" panose="03010100010101010101" pitchFamily="66" charset="0"/>
              </a:rPr>
              <a:t>3+5</a:t>
            </a:r>
          </a:p>
        </p:txBody>
      </p:sp>
      <p:sp>
        <p:nvSpPr>
          <p:cNvPr id="22" name="Abgerundetes Rechteck 21">
            <a:extLst>
              <a:ext uri="{FF2B5EF4-FFF2-40B4-BE49-F238E27FC236}">
                <a16:creationId xmlns:a16="http://schemas.microsoft.com/office/drawing/2014/main" id="{270AB798-47DA-D743-AAE5-1AE5488509C0}"/>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EE1490BD-14D5-E94E-B831-0A239A88431E}"/>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5" name="Abgerundetes Rechteck 24">
            <a:extLst>
              <a:ext uri="{FF2B5EF4-FFF2-40B4-BE49-F238E27FC236}">
                <a16:creationId xmlns:a16="http://schemas.microsoft.com/office/drawing/2014/main" id="{F905AD91-6B0A-0C4D-BEBB-C6A82F663E72}"/>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01EC37F0-6020-8F4B-9043-4663D91B8BED}"/>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7651F11B-F899-424A-B8EF-590A0B6A1745}"/>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D24795A1-5447-0E42-BCDE-EEDAE9D8D98B}"/>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A77B89FB-5A81-1B4A-8DB0-E7D39DD57A4B}"/>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 &amp; 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feld 20">
            <a:extLst>
              <a:ext uri="{FF2B5EF4-FFF2-40B4-BE49-F238E27FC236}">
                <a16:creationId xmlns:a16="http://schemas.microsoft.com/office/drawing/2014/main" id="{C262DFD4-637A-7348-BDBC-3509BB60055A}"/>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39</a:t>
            </a:r>
          </a:p>
        </p:txBody>
      </p:sp>
      <p:pic>
        <p:nvPicPr>
          <p:cNvPr id="23" name="Inhaltsplatzhalter 17" descr="Uhr">
            <a:extLst>
              <a:ext uri="{FF2B5EF4-FFF2-40B4-BE49-F238E27FC236}">
                <a16:creationId xmlns:a16="http://schemas.microsoft.com/office/drawing/2014/main" id="{A145D6AA-0B3A-844F-A2BC-6B87FCBB4E1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9289447" y="84129"/>
            <a:ext cx="308292" cy="308292"/>
          </a:xfrm>
          <a:prstGeom prst="rect">
            <a:avLst/>
          </a:prstGeom>
        </p:spPr>
      </p:pic>
      <p:grpSp>
        <p:nvGrpSpPr>
          <p:cNvPr id="10" name="Gruppieren 9">
            <a:extLst>
              <a:ext uri="{FF2B5EF4-FFF2-40B4-BE49-F238E27FC236}">
                <a16:creationId xmlns:a16="http://schemas.microsoft.com/office/drawing/2014/main" id="{509A869F-9251-44F8-B0D7-24105118D489}"/>
              </a:ext>
            </a:extLst>
          </p:cNvPr>
          <p:cNvGrpSpPr/>
          <p:nvPr/>
        </p:nvGrpSpPr>
        <p:grpSpPr>
          <a:xfrm>
            <a:off x="7616267" y="3613211"/>
            <a:ext cx="1091306" cy="648453"/>
            <a:chOff x="7688845" y="4626933"/>
            <a:chExt cx="1091306" cy="648453"/>
          </a:xfrm>
        </p:grpSpPr>
        <p:pic>
          <p:nvPicPr>
            <p:cNvPr id="30" name="Grafik 29" descr="Ein Bild, das Tisch enthält.&#10;&#10;Automatisch generierte Beschreibung">
              <a:extLst>
                <a:ext uri="{FF2B5EF4-FFF2-40B4-BE49-F238E27FC236}">
                  <a16:creationId xmlns:a16="http://schemas.microsoft.com/office/drawing/2014/main" id="{48CD6CFD-1BF6-46ED-85BC-80633016EA1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88845" y="4945823"/>
              <a:ext cx="1091306" cy="329563"/>
            </a:xfrm>
            <a:prstGeom prst="rect">
              <a:avLst/>
            </a:prstGeom>
          </p:spPr>
        </p:pic>
        <p:grpSp>
          <p:nvGrpSpPr>
            <p:cNvPr id="9" name="Gruppieren 8">
              <a:extLst>
                <a:ext uri="{FF2B5EF4-FFF2-40B4-BE49-F238E27FC236}">
                  <a16:creationId xmlns:a16="http://schemas.microsoft.com/office/drawing/2014/main" id="{A0B8A512-5D02-48D8-874E-BA761B406F97}"/>
                </a:ext>
              </a:extLst>
            </p:cNvPr>
            <p:cNvGrpSpPr/>
            <p:nvPr/>
          </p:nvGrpSpPr>
          <p:grpSpPr>
            <a:xfrm>
              <a:off x="7759787" y="4626933"/>
              <a:ext cx="949422" cy="152623"/>
              <a:chOff x="7700570" y="4626933"/>
              <a:chExt cx="949422" cy="152623"/>
            </a:xfrm>
          </p:grpSpPr>
          <p:pic>
            <p:nvPicPr>
              <p:cNvPr id="37" name="Grafik 36">
                <a:extLst>
                  <a:ext uri="{FF2B5EF4-FFF2-40B4-BE49-F238E27FC236}">
                    <a16:creationId xmlns:a16="http://schemas.microsoft.com/office/drawing/2014/main" id="{C285E244-14FE-44DA-9444-800BE00F040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58123" y="4626933"/>
                <a:ext cx="191869" cy="152623"/>
              </a:xfrm>
              <a:prstGeom prst="rect">
                <a:avLst/>
              </a:prstGeom>
            </p:spPr>
          </p:pic>
          <p:pic>
            <p:nvPicPr>
              <p:cNvPr id="38" name="Grafik 37">
                <a:extLst>
                  <a:ext uri="{FF2B5EF4-FFF2-40B4-BE49-F238E27FC236}">
                    <a16:creationId xmlns:a16="http://schemas.microsoft.com/office/drawing/2014/main" id="{06836FAE-E590-49F2-8A99-62A7970FAE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79346" y="4626933"/>
                <a:ext cx="191869" cy="152623"/>
              </a:xfrm>
              <a:prstGeom prst="rect">
                <a:avLst/>
              </a:prstGeom>
            </p:spPr>
          </p:pic>
          <p:pic>
            <p:nvPicPr>
              <p:cNvPr id="39" name="Grafik 38">
                <a:extLst>
                  <a:ext uri="{FF2B5EF4-FFF2-40B4-BE49-F238E27FC236}">
                    <a16:creationId xmlns:a16="http://schemas.microsoft.com/office/drawing/2014/main" id="{B799894D-E6C1-439B-9E46-9E9C9FFF85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00570" y="4626933"/>
                <a:ext cx="191869" cy="152623"/>
              </a:xfrm>
              <a:prstGeom prst="rect">
                <a:avLst/>
              </a:prstGeom>
            </p:spPr>
          </p:pic>
        </p:grpSp>
      </p:grpSp>
      <p:grpSp>
        <p:nvGrpSpPr>
          <p:cNvPr id="48" name="Gruppieren 47">
            <a:extLst>
              <a:ext uri="{FF2B5EF4-FFF2-40B4-BE49-F238E27FC236}">
                <a16:creationId xmlns:a16="http://schemas.microsoft.com/office/drawing/2014/main" id="{C9EE4D64-5F00-4B6E-AD3D-FEE5A3C88211}"/>
              </a:ext>
            </a:extLst>
          </p:cNvPr>
          <p:cNvGrpSpPr/>
          <p:nvPr/>
        </p:nvGrpSpPr>
        <p:grpSpPr>
          <a:xfrm>
            <a:off x="7444547" y="1926835"/>
            <a:ext cx="1410986" cy="481076"/>
            <a:chOff x="7464057" y="2913357"/>
            <a:chExt cx="1410986" cy="481076"/>
          </a:xfrm>
        </p:grpSpPr>
        <p:grpSp>
          <p:nvGrpSpPr>
            <p:cNvPr id="14" name="Gruppieren 13">
              <a:extLst>
                <a:ext uri="{FF2B5EF4-FFF2-40B4-BE49-F238E27FC236}">
                  <a16:creationId xmlns:a16="http://schemas.microsoft.com/office/drawing/2014/main" id="{4A51C062-1937-4F0E-8648-BBB148BA4FB6}"/>
                </a:ext>
              </a:extLst>
            </p:cNvPr>
            <p:cNvGrpSpPr/>
            <p:nvPr/>
          </p:nvGrpSpPr>
          <p:grpSpPr>
            <a:xfrm>
              <a:off x="8683174" y="2913357"/>
              <a:ext cx="191869" cy="481076"/>
              <a:chOff x="8683174" y="2918922"/>
              <a:chExt cx="191869" cy="481076"/>
            </a:xfrm>
          </p:grpSpPr>
          <p:pic>
            <p:nvPicPr>
              <p:cNvPr id="34" name="Grafik 33">
                <a:extLst>
                  <a:ext uri="{FF2B5EF4-FFF2-40B4-BE49-F238E27FC236}">
                    <a16:creationId xmlns:a16="http://schemas.microsoft.com/office/drawing/2014/main" id="{AD9A38BD-05AF-4AC8-8536-6B59A15E28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83174" y="2918922"/>
                <a:ext cx="191869" cy="152623"/>
              </a:xfrm>
              <a:prstGeom prst="rect">
                <a:avLst/>
              </a:prstGeom>
            </p:spPr>
          </p:pic>
          <p:pic>
            <p:nvPicPr>
              <p:cNvPr id="36" name="Grafik 35">
                <a:extLst>
                  <a:ext uri="{FF2B5EF4-FFF2-40B4-BE49-F238E27FC236}">
                    <a16:creationId xmlns:a16="http://schemas.microsoft.com/office/drawing/2014/main" id="{0AA52E68-81CE-4823-9CE1-332285231D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83174" y="3247375"/>
                <a:ext cx="191869" cy="152623"/>
              </a:xfrm>
              <a:prstGeom prst="rect">
                <a:avLst/>
              </a:prstGeom>
            </p:spPr>
          </p:pic>
        </p:grpSp>
        <p:grpSp>
          <p:nvGrpSpPr>
            <p:cNvPr id="13" name="Gruppieren 12">
              <a:extLst>
                <a:ext uri="{FF2B5EF4-FFF2-40B4-BE49-F238E27FC236}">
                  <a16:creationId xmlns:a16="http://schemas.microsoft.com/office/drawing/2014/main" id="{5E0EF6FB-8DC6-43A5-9E18-F18DEC7D1F10}"/>
                </a:ext>
              </a:extLst>
            </p:cNvPr>
            <p:cNvGrpSpPr/>
            <p:nvPr/>
          </p:nvGrpSpPr>
          <p:grpSpPr>
            <a:xfrm>
              <a:off x="7464057" y="2938191"/>
              <a:ext cx="1139395" cy="431409"/>
              <a:chOff x="7464057" y="2907793"/>
              <a:chExt cx="1139395" cy="431409"/>
            </a:xfrm>
          </p:grpSpPr>
          <p:pic>
            <p:nvPicPr>
              <p:cNvPr id="40" name="Grafik 39">
                <a:extLst>
                  <a:ext uri="{FF2B5EF4-FFF2-40B4-BE49-F238E27FC236}">
                    <a16:creationId xmlns:a16="http://schemas.microsoft.com/office/drawing/2014/main" id="{A4ADC039-5AB4-4BD1-ACD7-0279751CE60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122632" flipH="1">
                <a:off x="7464057" y="2907794"/>
                <a:ext cx="662055" cy="113811"/>
              </a:xfrm>
              <a:prstGeom prst="rect">
                <a:avLst/>
              </a:prstGeom>
            </p:spPr>
          </p:pic>
          <p:pic>
            <p:nvPicPr>
              <p:cNvPr id="41" name="Grafik 40">
                <a:extLst>
                  <a:ext uri="{FF2B5EF4-FFF2-40B4-BE49-F238E27FC236}">
                    <a16:creationId xmlns:a16="http://schemas.microsoft.com/office/drawing/2014/main" id="{0DB5726A-F6D8-47E5-BB88-336AB08E8C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122632" flipH="1">
                <a:off x="7464057" y="3225391"/>
                <a:ext cx="662055" cy="113811"/>
              </a:xfrm>
              <a:prstGeom prst="rect">
                <a:avLst/>
              </a:prstGeom>
            </p:spPr>
          </p:pic>
          <p:pic>
            <p:nvPicPr>
              <p:cNvPr id="46" name="Grafik 45">
                <a:extLst>
                  <a:ext uri="{FF2B5EF4-FFF2-40B4-BE49-F238E27FC236}">
                    <a16:creationId xmlns:a16="http://schemas.microsoft.com/office/drawing/2014/main" id="{0002B925-DE09-454B-B120-61A37FDBDF8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122632" flipH="1">
                <a:off x="7941397" y="2907793"/>
                <a:ext cx="662055" cy="113811"/>
              </a:xfrm>
              <a:prstGeom prst="rect">
                <a:avLst/>
              </a:prstGeom>
            </p:spPr>
          </p:pic>
          <p:pic>
            <p:nvPicPr>
              <p:cNvPr id="47" name="Grafik 46">
                <a:extLst>
                  <a:ext uri="{FF2B5EF4-FFF2-40B4-BE49-F238E27FC236}">
                    <a16:creationId xmlns:a16="http://schemas.microsoft.com/office/drawing/2014/main" id="{00C4963A-1A01-487B-A772-DECD9815D9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122632" flipH="1">
                <a:off x="7941397" y="3225390"/>
                <a:ext cx="662055" cy="113811"/>
              </a:xfrm>
              <a:prstGeom prst="rect">
                <a:avLst/>
              </a:prstGeom>
            </p:spPr>
          </p:pic>
        </p:grpSp>
      </p:grpSp>
      <p:sp>
        <p:nvSpPr>
          <p:cNvPr id="49" name="Textfeld 48">
            <a:extLst>
              <a:ext uri="{FF2B5EF4-FFF2-40B4-BE49-F238E27FC236}">
                <a16:creationId xmlns:a16="http://schemas.microsoft.com/office/drawing/2014/main" id="{3299BCEF-ACF5-45EB-A7F9-1CA7A20F3EBF}"/>
              </a:ext>
            </a:extLst>
          </p:cNvPr>
          <p:cNvSpPr txBox="1"/>
          <p:nvPr/>
        </p:nvSpPr>
        <p:spPr>
          <a:xfrm>
            <a:off x="4772992" y="512211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1600" b="1" dirty="0">
              <a:latin typeface="Grundschrift" panose="03010100010101010101" pitchFamily="66" charset="0"/>
            </a:endParaRPr>
          </a:p>
        </p:txBody>
      </p:sp>
      <p:sp>
        <p:nvSpPr>
          <p:cNvPr id="50" name="Textfeld 49">
            <a:extLst>
              <a:ext uri="{FF2B5EF4-FFF2-40B4-BE49-F238E27FC236}">
                <a16:creationId xmlns:a16="http://schemas.microsoft.com/office/drawing/2014/main" id="{0D62F995-D216-45DD-9B44-B04CE76E078E}"/>
              </a:ext>
            </a:extLst>
          </p:cNvPr>
          <p:cNvSpPr txBox="1"/>
          <p:nvPr/>
        </p:nvSpPr>
        <p:spPr>
          <a:xfrm>
            <a:off x="7346075" y="512211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r>
              <a:rPr lang="de-DE" sz="1200" dirty="0">
                <a:ln w="0"/>
                <a:latin typeface="Grundschrift" panose="03010100010101010101" pitchFamily="66" charset="0"/>
              </a:rPr>
              <a:t>Ich starte bei der 4 und springe 7 nach vorne. </a:t>
            </a:r>
            <a:endParaRPr lang="de-DE" sz="6000" dirty="0">
              <a:ln w="0"/>
              <a:effectLst>
                <a:outerShdw blurRad="38100" dist="19050" dir="2700000" algn="tl" rotWithShape="0">
                  <a:schemeClr val="dk1">
                    <a:alpha val="40000"/>
                  </a:schemeClr>
                </a:outerShdw>
              </a:effectLst>
              <a:latin typeface="Grundschrift" panose="03010100010101010101" pitchFamily="66" charset="0"/>
            </a:endParaRPr>
          </a:p>
        </p:txBody>
      </p:sp>
      <p:pic>
        <p:nvPicPr>
          <p:cNvPr id="54" name="Grafik 53">
            <a:extLst>
              <a:ext uri="{FF2B5EF4-FFF2-40B4-BE49-F238E27FC236}">
                <a16:creationId xmlns:a16="http://schemas.microsoft.com/office/drawing/2014/main" id="{1D3432E6-75EA-4CE5-83D1-9278B82212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869678" y="5458137"/>
            <a:ext cx="1414559" cy="505003"/>
          </a:xfrm>
          <a:prstGeom prst="rect">
            <a:avLst/>
          </a:prstGeom>
        </p:spPr>
      </p:pic>
      <p:sp>
        <p:nvSpPr>
          <p:cNvPr id="57" name="Pfeil: nach unten gekrümmt 56">
            <a:extLst>
              <a:ext uri="{FF2B5EF4-FFF2-40B4-BE49-F238E27FC236}">
                <a16:creationId xmlns:a16="http://schemas.microsoft.com/office/drawing/2014/main" id="{ED1ED5CC-331D-4567-9D3F-DB9A5491329A}"/>
              </a:ext>
            </a:extLst>
          </p:cNvPr>
          <p:cNvSpPr/>
          <p:nvPr/>
        </p:nvSpPr>
        <p:spPr>
          <a:xfrm>
            <a:off x="5173980" y="5345430"/>
            <a:ext cx="419100" cy="16002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0510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207664"/>
            <a:ext cx="9406890" cy="1516694"/>
          </a:xfrm>
        </p:spPr>
        <p:txBody>
          <a:bodyPr/>
          <a:lstStyle/>
          <a:p>
            <a:r>
              <a:rPr lang="de-DE" dirty="0"/>
              <a:t>Beobachtungshinweise: </a:t>
            </a:r>
          </a:p>
          <a:p>
            <a:pPr marL="285750" indent="-285750">
              <a:buFont typeface="Arial" panose="020B0604020202020204" pitchFamily="34" charset="0"/>
              <a:buChar char="•"/>
            </a:pPr>
            <a:r>
              <a:rPr lang="de-DE" b="0" dirty="0"/>
              <a:t>Wird eine mündlich geäußerte Zahl in eine passende Anzahl von Bewegungen übertragen? Bei welchen Zahlen gelingt es? Bei welchen Zahlen gelingt es noch nicht?</a:t>
            </a:r>
          </a:p>
          <a:p>
            <a:pPr marL="285750" indent="-285750">
              <a:buFont typeface="Arial" panose="020B0604020202020204" pitchFamily="34" charset="0"/>
              <a:buChar char="•"/>
            </a:pPr>
            <a:r>
              <a:rPr lang="de-DE" b="0" dirty="0"/>
              <a:t>Wird ein Fingerbild in eine passende Anzahl von Bewegungen übertragen? Bei welchen Zahlen gelingt es? Bei welchen Zahlen gelingt es nicht?</a:t>
            </a:r>
          </a:p>
          <a:p>
            <a:pPr marL="285750" indent="-285750">
              <a:buFont typeface="Arial" panose="020B0604020202020204" pitchFamily="34" charset="0"/>
              <a:buChar char="•"/>
            </a:pPr>
            <a:r>
              <a:rPr lang="de-DE" b="0" dirty="0"/>
              <a:t>Gibt es motorische Auffälligkeiten (hüpfen, drehen, laufen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Kinder bekommen ein Zahlwort genannt (auditive Wahrnehmung) oder ein Fingerbild gezeigt (visuelle Wahrnehmung) und eine Bewegung, die sie ausführen sollen. </a:t>
            </a:r>
          </a:p>
          <a:p>
            <a:pPr marL="587375" lvl="1" indent="-269875">
              <a:buFont typeface="Symbol" pitchFamily="2" charset="2"/>
              <a:buChar char="-"/>
            </a:pPr>
            <a:r>
              <a:rPr lang="de-DE" sz="1400" b="0" dirty="0"/>
              <a:t>„Hüpfe fünf mal auf der Stelle.“</a:t>
            </a:r>
          </a:p>
          <a:p>
            <a:pPr marL="587375" lvl="1" indent="-269875">
              <a:buFont typeface="Symbol" pitchFamily="2" charset="2"/>
              <a:buChar char="-"/>
            </a:pPr>
            <a:r>
              <a:rPr lang="de-DE" sz="1400" b="0" dirty="0"/>
              <a:t>„Springe drei mal auf einem Bein.“ </a:t>
            </a:r>
          </a:p>
          <a:p>
            <a:pPr marL="587375" lvl="1" indent="-269875">
              <a:buFont typeface="Symbol" pitchFamily="2" charset="2"/>
              <a:buChar char="-"/>
            </a:pPr>
            <a:r>
              <a:rPr lang="de-DE" sz="1400" b="0" dirty="0"/>
              <a:t>„Drehe dich zwei mal im Kreis.“ </a:t>
            </a:r>
          </a:p>
          <a:p>
            <a:endParaRPr lang="de-DE" dirty="0"/>
          </a:p>
          <a:p>
            <a:endParaRPr lang="de-DE"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Zahlensport  </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 Kinder denken sich selbst eigene Übungen aus und geben das Kommando. </a:t>
            </a:r>
          </a:p>
          <a:p>
            <a:pPr marL="285750" indent="-285750">
              <a:buFont typeface="Arial" panose="020B0604020202020204" pitchFamily="34" charset="0"/>
              <a:buChar char="•"/>
            </a:pPr>
            <a:r>
              <a:rPr lang="de-DE" b="0" dirty="0"/>
              <a:t>Die Kinder führen die Übungen selbst durch, indem sie aus zwei Kartenstapeln eine Übung (Bild) und ein Fingerbild ziehen.</a:t>
            </a:r>
          </a:p>
          <a:p>
            <a:pPr marL="285750" indent="-285750">
              <a:buFont typeface="Arial" panose="020B0604020202020204" pitchFamily="34" charset="0"/>
              <a:buChar char="•"/>
            </a:pPr>
            <a:r>
              <a:rPr lang="de-DE" b="0" dirty="0"/>
              <a:t>Kann auch im Sportunterricht zum Aufwärmen gespielt werden.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erkennen das gesprochene Zahlwort oder gezeigte Fingerbild und übertragen es in eine entsprechende Anzahl aufeinanderfolgender Handlungen.  </a:t>
            </a:r>
          </a:p>
        </p:txBody>
      </p:sp>
    </p:spTree>
    <p:extLst>
      <p:ext uri="{BB962C8B-B14F-4D97-AF65-F5344CB8AC3E}">
        <p14:creationId xmlns:p14="http://schemas.microsoft.com/office/powerpoint/2010/main" val="626556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Bewegungsmemory</a:t>
            </a:r>
          </a:p>
        </p:txBody>
      </p:sp>
      <p:sp>
        <p:nvSpPr>
          <p:cNvPr id="13" name="Inhaltsplatzhalter 12">
            <a:extLst>
              <a:ext uri="{FF2B5EF4-FFF2-40B4-BE49-F238E27FC236}">
                <a16:creationId xmlns:a16="http://schemas.microsoft.com/office/drawing/2014/main" id="{6E296927-2330-4A43-8BEA-B5F4446F8733}"/>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Karten werden an die Kinder verteilt. Jedes Kind bekommt eine Karte.</a:t>
            </a:r>
          </a:p>
          <a:p>
            <a:pPr marL="285750" indent="-285750">
              <a:buFont typeface="Arial" panose="020B0604020202020204" pitchFamily="34" charset="0"/>
              <a:buChar char="•"/>
            </a:pPr>
            <a:r>
              <a:rPr lang="de-DE" b="0" dirty="0"/>
              <a:t>Durch Herumgehen und Fragen müssen die Kinder das Kind mit der passenden Partnerkarte finden.</a:t>
            </a:r>
          </a:p>
          <a:p>
            <a:pPr marL="285750" indent="-285750">
              <a:buFont typeface="Arial" panose="020B0604020202020204" pitchFamily="34" charset="0"/>
              <a:buChar char="•"/>
            </a:pPr>
            <a:r>
              <a:rPr lang="de-DE" b="0" dirty="0"/>
              <a:t>Haben alle Kinder ihr Partnerkind gefunden, werden ausgewählte Paare aufgefordert, ihre „Partnerschaft“ zu erklären: „Wir passen zusammen, weil ...“</a:t>
            </a:r>
            <a:endParaRPr lang="de-DE" dirty="0"/>
          </a:p>
        </p:txBody>
      </p:sp>
      <p:sp>
        <p:nvSpPr>
          <p:cNvPr id="15" name="Inhaltsplatzhalter 14">
            <a:extLst>
              <a:ext uri="{FF2B5EF4-FFF2-40B4-BE49-F238E27FC236}">
                <a16:creationId xmlns:a16="http://schemas.microsoft.com/office/drawing/2014/main" id="{208BD0FC-8283-024E-BBE7-1B15AA3A015A}"/>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Formale Plus-/Minusaufgaben und Darstellungen dieser Aufgaben im 20er-Feld</a:t>
            </a:r>
          </a:p>
          <a:p>
            <a:pPr marL="285750" indent="-285750">
              <a:buFont typeface="Arial" panose="020B0604020202020204" pitchFamily="34" charset="0"/>
              <a:buChar char="•"/>
            </a:pPr>
            <a:r>
              <a:rPr lang="de-DE" b="0" dirty="0"/>
              <a:t>Formale Malaufgaben wie 3·5 und sprachliche Darstellung dieser Aufgaben als „3 Fünfer“</a:t>
            </a:r>
          </a:p>
          <a:p>
            <a:pPr marL="285750" indent="-285750">
              <a:buFont typeface="Arial" panose="020B0604020202020204" pitchFamily="34" charset="0"/>
              <a:buChar char="•"/>
            </a:pPr>
            <a:r>
              <a:rPr lang="de-DE" b="0" dirty="0"/>
              <a:t>Formale Rechenwege im 100er-Raum und anschauliche Darstellungen dieser Rechenwege am Rechenstrich</a:t>
            </a:r>
          </a:p>
          <a:p>
            <a:pPr marL="285750" indent="-285750">
              <a:buFont typeface="Arial" panose="020B0604020202020204" pitchFamily="34" charset="0"/>
              <a:buChar char="•"/>
            </a:pPr>
            <a:r>
              <a:rPr lang="de-DE" b="0" dirty="0"/>
              <a:t>Formale Zahlen im Hunderter- oder Tausenderraum und die entsprechenden Zahlbilder (Quadrate, Striche und Punkte)</a:t>
            </a:r>
          </a:p>
          <a:p>
            <a:endParaRPr lang="de-DE" dirty="0"/>
          </a:p>
        </p:txBody>
      </p:sp>
      <p:sp>
        <p:nvSpPr>
          <p:cNvPr id="17" name="Inhaltsplatzhalter 16">
            <a:extLst>
              <a:ext uri="{FF2B5EF4-FFF2-40B4-BE49-F238E27FC236}">
                <a16:creationId xmlns:a16="http://schemas.microsoft.com/office/drawing/2014/main" id="{E2CFBA83-6C35-B046-BF45-0F2ADA195332}"/>
              </a:ext>
            </a:extLst>
          </p:cNvPr>
          <p:cNvSpPr>
            <a:spLocks noGrp="1"/>
          </p:cNvSpPr>
          <p:nvPr>
            <p:ph sz="half" idx="2"/>
          </p:nvPr>
        </p:nvSpPr>
        <p:spPr/>
        <p:txBody>
          <a:bodyPr/>
          <a:lstStyle/>
          <a:p>
            <a:pPr>
              <a:spcBef>
                <a:spcPts val="0"/>
              </a:spcBef>
            </a:pPr>
            <a:r>
              <a:rPr lang="de-DE" dirty="0"/>
              <a:t>Beobachtungshinweise:</a:t>
            </a:r>
            <a:endParaRPr lang="de-DE" b="0" dirty="0"/>
          </a:p>
          <a:p>
            <a:pPr marL="285750" indent="-285750">
              <a:buFont typeface="Arial" panose="020B0604020202020204" pitchFamily="34" charset="0"/>
              <a:buChar char="•"/>
            </a:pPr>
            <a:r>
              <a:rPr lang="de-DE" b="0" dirty="0"/>
              <a:t>Welche Schwierigkeiten sind bei der Darstellungsvernetzung zu beobachten?</a:t>
            </a:r>
          </a:p>
          <a:p>
            <a:pPr marL="285750" indent="-285750">
              <a:buFont typeface="Arial" panose="020B0604020202020204" pitchFamily="34" charset="0"/>
              <a:buChar char="•"/>
            </a:pPr>
            <a:r>
              <a:rPr lang="de-DE" b="0" dirty="0"/>
              <a:t>Wie erklären die Kinder die Zusammenhänge der Karten?</a:t>
            </a:r>
          </a:p>
          <a:p>
            <a:endParaRPr lang="de-DE" dirty="0"/>
          </a:p>
        </p:txBody>
      </p:sp>
      <p:sp>
        <p:nvSpPr>
          <p:cNvPr id="19" name="Inhaltsplatzhalter 18">
            <a:extLst>
              <a:ext uri="{FF2B5EF4-FFF2-40B4-BE49-F238E27FC236}">
                <a16:creationId xmlns:a16="http://schemas.microsoft.com/office/drawing/2014/main" id="{8ACB5A86-149E-604D-8E85-4D700C2ADE6B}"/>
              </a:ext>
            </a:extLst>
          </p:cNvPr>
          <p:cNvSpPr>
            <a:spLocks noGrp="1"/>
          </p:cNvSpPr>
          <p:nvPr>
            <p:ph sz="half" idx="11"/>
          </p:nvPr>
        </p:nvSpPr>
        <p:spPr/>
        <p:txBody>
          <a:bodyPr/>
          <a:lstStyle/>
          <a:p>
            <a:r>
              <a:rPr lang="de-DE" dirty="0"/>
              <a:t>Ziel der Übung:</a:t>
            </a:r>
            <a:r>
              <a:rPr lang="de-DE" b="0" dirty="0"/>
              <a:t> Die Kinder vernetzen Darstellungen verschiedener Inhalte und mit etwas Bewegung.</a:t>
            </a:r>
            <a:endParaRPr lang="de-DE" dirty="0"/>
          </a:p>
          <a:p>
            <a:endParaRPr lang="de-DE" dirty="0"/>
          </a:p>
        </p:txBody>
      </p:sp>
    </p:spTree>
    <p:extLst>
      <p:ext uri="{BB962C8B-B14F-4D97-AF65-F5344CB8AC3E}">
        <p14:creationId xmlns:p14="http://schemas.microsoft.com/office/powerpoint/2010/main" val="3352504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Karten mit Abbildungen zu verschiedenen Aufgaben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Finde den Fehler</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Welche Darstellung passt nicht? Begründe.</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14" name="Textfeld 13">
            <a:extLst>
              <a:ext uri="{FF2B5EF4-FFF2-40B4-BE49-F238E27FC236}">
                <a16:creationId xmlns:a16="http://schemas.microsoft.com/office/drawing/2014/main" id="{9248A655-D59E-3C46-8534-2D51DB36587D}"/>
              </a:ext>
            </a:extLst>
          </p:cNvPr>
          <p:cNvSpPr txBox="1"/>
          <p:nvPr/>
        </p:nvSpPr>
        <p:spPr>
          <a:xfrm>
            <a:off x="4772992" y="2615168"/>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r>
              <a:rPr lang="de-DE" sz="6000" b="1" dirty="0">
                <a:latin typeface="Grundschrift" panose="03010100010101010101" pitchFamily="66" charset="0"/>
              </a:rPr>
              <a:t>4</a:t>
            </a:r>
            <a:r>
              <a:rPr lang="de-DE" sz="8000" b="1" dirty="0">
                <a:latin typeface="Grundschrift" panose="03010100010101010101" pitchFamily="66" charset="0"/>
              </a:rPr>
              <a:t>∙</a:t>
            </a:r>
            <a:r>
              <a:rPr lang="de-DE" sz="6000" b="1" dirty="0">
                <a:latin typeface="Grundschrift" panose="03010100010101010101" pitchFamily="66" charset="0"/>
              </a:rPr>
              <a:t>3</a:t>
            </a:r>
          </a:p>
        </p:txBody>
      </p:sp>
      <p:sp>
        <p:nvSpPr>
          <p:cNvPr id="15" name="Textfeld 14">
            <a:extLst>
              <a:ext uri="{FF2B5EF4-FFF2-40B4-BE49-F238E27FC236}">
                <a16:creationId xmlns:a16="http://schemas.microsoft.com/office/drawing/2014/main" id="{FEB04881-B232-D948-AF89-3225758136B1}"/>
              </a:ext>
            </a:extLst>
          </p:cNvPr>
          <p:cNvSpPr txBox="1"/>
          <p:nvPr/>
        </p:nvSpPr>
        <p:spPr>
          <a:xfrm>
            <a:off x="7346075" y="2615167"/>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6000" b="1" dirty="0">
              <a:latin typeface="Grundschrift" panose="03010100010101010101" pitchFamily="66" charset="0"/>
            </a:endParaRPr>
          </a:p>
        </p:txBody>
      </p:sp>
      <p:sp>
        <p:nvSpPr>
          <p:cNvPr id="18" name="Textfeld 17">
            <a:extLst>
              <a:ext uri="{FF2B5EF4-FFF2-40B4-BE49-F238E27FC236}">
                <a16:creationId xmlns:a16="http://schemas.microsoft.com/office/drawing/2014/main" id="{CAD84BDE-7562-594B-8AC5-E83F59A78CA2}"/>
              </a:ext>
            </a:extLst>
          </p:cNvPr>
          <p:cNvSpPr txBox="1"/>
          <p:nvPr/>
        </p:nvSpPr>
        <p:spPr>
          <a:xfrm>
            <a:off x="4772992" y="438523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4000" b="1" dirty="0">
              <a:latin typeface="Grundschrift" panose="03010100010101010101" pitchFamily="66" charset="0"/>
            </a:endParaRPr>
          </a:p>
        </p:txBody>
      </p:sp>
      <p:sp>
        <p:nvSpPr>
          <p:cNvPr id="20" name="Textfeld 19">
            <a:extLst>
              <a:ext uri="{FF2B5EF4-FFF2-40B4-BE49-F238E27FC236}">
                <a16:creationId xmlns:a16="http://schemas.microsoft.com/office/drawing/2014/main" id="{F6B0780C-A5EA-204F-8F49-7F575D4A2267}"/>
              </a:ext>
            </a:extLst>
          </p:cNvPr>
          <p:cNvSpPr txBox="1"/>
          <p:nvPr/>
        </p:nvSpPr>
        <p:spPr>
          <a:xfrm>
            <a:off x="7346075" y="4385232"/>
            <a:ext cx="1607930" cy="11770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bIns="0" rtlCol="0" anchor="ctr" anchorCtr="1">
            <a:noAutofit/>
          </a:bodyPr>
          <a:lstStyle/>
          <a:p>
            <a:pPr algn="ctr"/>
            <a:endParaRPr lang="de-DE" sz="6000" b="1" dirty="0">
              <a:latin typeface="Grundschrift" panose="03010100010101010101" pitchFamily="66" charset="0"/>
            </a:endParaRPr>
          </a:p>
        </p:txBody>
      </p:sp>
      <p:pic>
        <p:nvPicPr>
          <p:cNvPr id="13" name="Grafik 12">
            <a:extLst>
              <a:ext uri="{FF2B5EF4-FFF2-40B4-BE49-F238E27FC236}">
                <a16:creationId xmlns:a16="http://schemas.microsoft.com/office/drawing/2014/main" id="{59B9037B-DBA9-EC4F-8632-6B2CD02DFF1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18957" y="4452112"/>
            <a:ext cx="1116000" cy="1043292"/>
          </a:xfrm>
          <a:prstGeom prst="rect">
            <a:avLst/>
          </a:prstGeom>
        </p:spPr>
      </p:pic>
      <p:pic>
        <p:nvPicPr>
          <p:cNvPr id="26" name="Grafik 25">
            <a:extLst>
              <a:ext uri="{FF2B5EF4-FFF2-40B4-BE49-F238E27FC236}">
                <a16:creationId xmlns:a16="http://schemas.microsoft.com/office/drawing/2014/main" id="{F45E108F-E3BE-9A47-A846-440F0DC9BD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64037" y="4516668"/>
            <a:ext cx="180000" cy="180000"/>
          </a:xfrm>
          <a:prstGeom prst="rect">
            <a:avLst/>
          </a:prstGeom>
        </p:spPr>
      </p:pic>
      <p:pic>
        <p:nvPicPr>
          <p:cNvPr id="27" name="Grafik 26">
            <a:extLst>
              <a:ext uri="{FF2B5EF4-FFF2-40B4-BE49-F238E27FC236}">
                <a16:creationId xmlns:a16="http://schemas.microsoft.com/office/drawing/2014/main" id="{245AEE8F-C274-5741-91B0-6CDADC5EB88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06967" y="4516043"/>
            <a:ext cx="180000" cy="180000"/>
          </a:xfrm>
          <a:prstGeom prst="rect">
            <a:avLst/>
          </a:prstGeom>
        </p:spPr>
      </p:pic>
      <p:pic>
        <p:nvPicPr>
          <p:cNvPr id="28" name="Grafik 27">
            <a:extLst>
              <a:ext uri="{FF2B5EF4-FFF2-40B4-BE49-F238E27FC236}">
                <a16:creationId xmlns:a16="http://schemas.microsoft.com/office/drawing/2014/main" id="{3458A98A-A7C2-5D46-B9AB-76A4CC66EFF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20791" y="4516043"/>
            <a:ext cx="180000" cy="180000"/>
          </a:xfrm>
          <a:prstGeom prst="rect">
            <a:avLst/>
          </a:prstGeom>
        </p:spPr>
      </p:pic>
      <p:pic>
        <p:nvPicPr>
          <p:cNvPr id="29" name="Grafik 28">
            <a:extLst>
              <a:ext uri="{FF2B5EF4-FFF2-40B4-BE49-F238E27FC236}">
                <a16:creationId xmlns:a16="http://schemas.microsoft.com/office/drawing/2014/main" id="{5396CDFD-FFE8-BE4F-AB11-4ECE9E9EAE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20791" y="4758715"/>
            <a:ext cx="180000" cy="180000"/>
          </a:xfrm>
          <a:prstGeom prst="rect">
            <a:avLst/>
          </a:prstGeom>
        </p:spPr>
      </p:pic>
      <p:pic>
        <p:nvPicPr>
          <p:cNvPr id="30" name="Grafik 29">
            <a:extLst>
              <a:ext uri="{FF2B5EF4-FFF2-40B4-BE49-F238E27FC236}">
                <a16:creationId xmlns:a16="http://schemas.microsoft.com/office/drawing/2014/main" id="{28632EC3-57DB-4D47-8644-B484C2778C0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74436" y="4758715"/>
            <a:ext cx="180000" cy="180000"/>
          </a:xfrm>
          <a:prstGeom prst="rect">
            <a:avLst/>
          </a:prstGeom>
        </p:spPr>
      </p:pic>
      <p:pic>
        <p:nvPicPr>
          <p:cNvPr id="31" name="Grafik 30">
            <a:extLst>
              <a:ext uri="{FF2B5EF4-FFF2-40B4-BE49-F238E27FC236}">
                <a16:creationId xmlns:a16="http://schemas.microsoft.com/office/drawing/2014/main" id="{894216E2-8C48-7648-9F16-2D1C65A753E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06967" y="4758715"/>
            <a:ext cx="180000" cy="180000"/>
          </a:xfrm>
          <a:prstGeom prst="rect">
            <a:avLst/>
          </a:prstGeom>
        </p:spPr>
      </p:pic>
      <p:pic>
        <p:nvPicPr>
          <p:cNvPr id="32" name="Grafik 31">
            <a:extLst>
              <a:ext uri="{FF2B5EF4-FFF2-40B4-BE49-F238E27FC236}">
                <a16:creationId xmlns:a16="http://schemas.microsoft.com/office/drawing/2014/main" id="{495F7E95-F514-0546-BD22-3C45804B73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20791" y="4996402"/>
            <a:ext cx="180000" cy="180000"/>
          </a:xfrm>
          <a:prstGeom prst="rect">
            <a:avLst/>
          </a:prstGeom>
        </p:spPr>
      </p:pic>
      <p:pic>
        <p:nvPicPr>
          <p:cNvPr id="33" name="Grafik 32">
            <a:extLst>
              <a:ext uri="{FF2B5EF4-FFF2-40B4-BE49-F238E27FC236}">
                <a16:creationId xmlns:a16="http://schemas.microsoft.com/office/drawing/2014/main" id="{114AF160-4773-574E-A18B-B58C050632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20791" y="5240324"/>
            <a:ext cx="180000" cy="180000"/>
          </a:xfrm>
          <a:prstGeom prst="rect">
            <a:avLst/>
          </a:prstGeom>
        </p:spPr>
      </p:pic>
      <p:pic>
        <p:nvPicPr>
          <p:cNvPr id="34" name="Grafik 33">
            <a:extLst>
              <a:ext uri="{FF2B5EF4-FFF2-40B4-BE49-F238E27FC236}">
                <a16:creationId xmlns:a16="http://schemas.microsoft.com/office/drawing/2014/main" id="{F4954CE5-E782-184D-ACBE-DBD97F0A563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70015" y="4996402"/>
            <a:ext cx="180000" cy="180000"/>
          </a:xfrm>
          <a:prstGeom prst="rect">
            <a:avLst/>
          </a:prstGeom>
        </p:spPr>
      </p:pic>
      <p:pic>
        <p:nvPicPr>
          <p:cNvPr id="35" name="Grafik 34">
            <a:extLst>
              <a:ext uri="{FF2B5EF4-FFF2-40B4-BE49-F238E27FC236}">
                <a16:creationId xmlns:a16="http://schemas.microsoft.com/office/drawing/2014/main" id="{8064E7AF-E1D7-ED46-9D42-906AF3099EB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74436" y="5240324"/>
            <a:ext cx="180000" cy="180000"/>
          </a:xfrm>
          <a:prstGeom prst="rect">
            <a:avLst/>
          </a:prstGeom>
        </p:spPr>
      </p:pic>
      <p:pic>
        <p:nvPicPr>
          <p:cNvPr id="36" name="Grafik 35">
            <a:extLst>
              <a:ext uri="{FF2B5EF4-FFF2-40B4-BE49-F238E27FC236}">
                <a16:creationId xmlns:a16="http://schemas.microsoft.com/office/drawing/2014/main" id="{DF54F462-BD05-734B-86F0-30F872DE377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16404" y="4996402"/>
            <a:ext cx="180000" cy="180000"/>
          </a:xfrm>
          <a:prstGeom prst="rect">
            <a:avLst/>
          </a:prstGeom>
        </p:spPr>
      </p:pic>
      <p:pic>
        <p:nvPicPr>
          <p:cNvPr id="37" name="Grafik 36">
            <a:extLst>
              <a:ext uri="{FF2B5EF4-FFF2-40B4-BE49-F238E27FC236}">
                <a16:creationId xmlns:a16="http://schemas.microsoft.com/office/drawing/2014/main" id="{CBF7133B-C7F4-D044-B046-0DCBA6FD2B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13766" y="5240324"/>
            <a:ext cx="180000" cy="180000"/>
          </a:xfrm>
          <a:prstGeom prst="rect">
            <a:avLst/>
          </a:prstGeom>
        </p:spPr>
      </p:pic>
      <p:pic>
        <p:nvPicPr>
          <p:cNvPr id="41" name="Grafik 40">
            <a:extLst>
              <a:ext uri="{FF2B5EF4-FFF2-40B4-BE49-F238E27FC236}">
                <a16:creationId xmlns:a16="http://schemas.microsoft.com/office/drawing/2014/main" id="{5E424C07-774A-8A4E-A5A7-C100F9A815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87463" y="2745580"/>
            <a:ext cx="425804" cy="187556"/>
          </a:xfrm>
          <a:prstGeom prst="rect">
            <a:avLst/>
          </a:prstGeom>
        </p:spPr>
      </p:pic>
      <p:pic>
        <p:nvPicPr>
          <p:cNvPr id="42" name="Grafik 41">
            <a:extLst>
              <a:ext uri="{FF2B5EF4-FFF2-40B4-BE49-F238E27FC236}">
                <a16:creationId xmlns:a16="http://schemas.microsoft.com/office/drawing/2014/main" id="{6F39BB04-CFFC-9446-BD34-F7630267FF0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38233" y="2973509"/>
            <a:ext cx="425804" cy="187556"/>
          </a:xfrm>
          <a:prstGeom prst="rect">
            <a:avLst/>
          </a:prstGeom>
        </p:spPr>
      </p:pic>
      <p:pic>
        <p:nvPicPr>
          <p:cNvPr id="43" name="Grafik 42">
            <a:extLst>
              <a:ext uri="{FF2B5EF4-FFF2-40B4-BE49-F238E27FC236}">
                <a16:creationId xmlns:a16="http://schemas.microsoft.com/office/drawing/2014/main" id="{EBD2DC1D-1230-7C46-A7B2-8D59E158C7E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25331" y="3176237"/>
            <a:ext cx="425804" cy="187556"/>
          </a:xfrm>
          <a:prstGeom prst="rect">
            <a:avLst/>
          </a:prstGeom>
        </p:spPr>
      </p:pic>
      <p:pic>
        <p:nvPicPr>
          <p:cNvPr id="44" name="Grafik 43">
            <a:extLst>
              <a:ext uri="{FF2B5EF4-FFF2-40B4-BE49-F238E27FC236}">
                <a16:creationId xmlns:a16="http://schemas.microsoft.com/office/drawing/2014/main" id="{162976C1-86A8-0041-9440-2302D0805B7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24236" y="3417340"/>
            <a:ext cx="425804" cy="187556"/>
          </a:xfrm>
          <a:prstGeom prst="rect">
            <a:avLst/>
          </a:prstGeom>
        </p:spPr>
      </p:pic>
      <p:pic>
        <p:nvPicPr>
          <p:cNvPr id="46" name="Grafik 45">
            <a:extLst>
              <a:ext uri="{FF2B5EF4-FFF2-40B4-BE49-F238E27FC236}">
                <a16:creationId xmlns:a16="http://schemas.microsoft.com/office/drawing/2014/main" id="{D22AAD91-CCF1-0542-9A6F-16CCFE9B9AD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72049" y="2879731"/>
            <a:ext cx="406371" cy="187556"/>
          </a:xfrm>
          <a:prstGeom prst="rect">
            <a:avLst/>
          </a:prstGeom>
        </p:spPr>
      </p:pic>
      <p:pic>
        <p:nvPicPr>
          <p:cNvPr id="47" name="Grafik 46">
            <a:extLst>
              <a:ext uri="{FF2B5EF4-FFF2-40B4-BE49-F238E27FC236}">
                <a16:creationId xmlns:a16="http://schemas.microsoft.com/office/drawing/2014/main" id="{3D222123-531F-494E-A956-AF912DB978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89424" y="3124313"/>
            <a:ext cx="406371" cy="187556"/>
          </a:xfrm>
          <a:prstGeom prst="rect">
            <a:avLst/>
          </a:prstGeom>
        </p:spPr>
      </p:pic>
      <p:pic>
        <p:nvPicPr>
          <p:cNvPr id="48" name="Grafik 47">
            <a:extLst>
              <a:ext uri="{FF2B5EF4-FFF2-40B4-BE49-F238E27FC236}">
                <a16:creationId xmlns:a16="http://schemas.microsoft.com/office/drawing/2014/main" id="{DD374837-A65F-3348-8BB2-4A7A2D6B38C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93766" y="3337319"/>
            <a:ext cx="406371" cy="187556"/>
          </a:xfrm>
          <a:prstGeom prst="rect">
            <a:avLst/>
          </a:prstGeom>
        </p:spPr>
      </p:pic>
      <p:sp>
        <p:nvSpPr>
          <p:cNvPr id="49" name="Abgerundetes Rechteck 48">
            <a:extLst>
              <a:ext uri="{FF2B5EF4-FFF2-40B4-BE49-F238E27FC236}">
                <a16:creationId xmlns:a16="http://schemas.microsoft.com/office/drawing/2014/main" id="{7864753E-EECA-9A4A-93A8-E093B9B9A10B}"/>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Abgerundetes Rechteck 49">
            <a:extLst>
              <a:ext uri="{FF2B5EF4-FFF2-40B4-BE49-F238E27FC236}">
                <a16:creationId xmlns:a16="http://schemas.microsoft.com/office/drawing/2014/main" id="{0ABC4CF0-5BE6-894B-A3E0-092BA167B806}"/>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51" name="Abgerundetes Rechteck 50">
            <a:extLst>
              <a:ext uri="{FF2B5EF4-FFF2-40B4-BE49-F238E27FC236}">
                <a16:creationId xmlns:a16="http://schemas.microsoft.com/office/drawing/2014/main" id="{5DCD8BDF-CD90-4448-8D4B-D0FEADC1BA5D}"/>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Abgerundetes Rechteck 51">
            <a:extLst>
              <a:ext uri="{FF2B5EF4-FFF2-40B4-BE49-F238E27FC236}">
                <a16:creationId xmlns:a16="http://schemas.microsoft.com/office/drawing/2014/main" id="{9236673B-CA61-FF4D-BC8A-BCDC7DD507D7}"/>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Abgerundetes Rechteck 52">
            <a:extLst>
              <a:ext uri="{FF2B5EF4-FFF2-40B4-BE49-F238E27FC236}">
                <a16:creationId xmlns:a16="http://schemas.microsoft.com/office/drawing/2014/main" id="{37083DE4-FA36-C140-A3A1-79203B0591E7}"/>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Abgerundetes Rechteck 53">
            <a:extLst>
              <a:ext uri="{FF2B5EF4-FFF2-40B4-BE49-F238E27FC236}">
                <a16:creationId xmlns:a16="http://schemas.microsoft.com/office/drawing/2014/main" id="{97249CB0-3F3D-3649-9CAC-002F7BCB8093}"/>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Abgerundetes Rechteck 54">
            <a:extLst>
              <a:ext uri="{FF2B5EF4-FFF2-40B4-BE49-F238E27FC236}">
                <a16:creationId xmlns:a16="http://schemas.microsoft.com/office/drawing/2014/main" id="{9270E8A3-2D37-AF46-9A02-2B075B017DED}"/>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feld 37">
            <a:extLst>
              <a:ext uri="{FF2B5EF4-FFF2-40B4-BE49-F238E27FC236}">
                <a16:creationId xmlns:a16="http://schemas.microsoft.com/office/drawing/2014/main" id="{5FA5D176-63B1-5B43-B04F-D4EF3823F59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40</a:t>
            </a:r>
          </a:p>
        </p:txBody>
      </p:sp>
    </p:spTree>
    <p:extLst>
      <p:ext uri="{BB962C8B-B14F-4D97-AF65-F5344CB8AC3E}">
        <p14:creationId xmlns:p14="http://schemas.microsoft.com/office/powerpoint/2010/main" val="3853238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Wie wird beim Identifizieren des nicht passenden Bildes vorgegangen?</a:t>
            </a:r>
          </a:p>
          <a:p>
            <a:pPr marL="285750" indent="-285750">
              <a:buFont typeface="Arial" panose="020B0604020202020204" pitchFamily="34" charset="0"/>
              <a:buChar char="•"/>
            </a:pPr>
            <a:r>
              <a:rPr lang="de-DE" b="0" dirty="0"/>
              <a:t>Findet das Kind den Fehler? Wie begründet es, dass die Darstellung nicht passt?</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Es werden vier Karten gezeigt, von denen drei Darstellungen zu derselben Aufgabe passen.</a:t>
            </a:r>
          </a:p>
          <a:p>
            <a:pPr marL="285750" indent="-285750">
              <a:buFont typeface="Arial" panose="020B0604020202020204" pitchFamily="34" charset="0"/>
              <a:buChar char="•"/>
            </a:pPr>
            <a:r>
              <a:rPr lang="de-DE" b="0" dirty="0"/>
              <a:t>Die Kinder finden die Karte, die nicht passt und begründen ihre Entscheidung.</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Finde den Fehler</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a:t>
            </a:r>
          </a:p>
          <a:p>
            <a:pPr marL="285750" indent="-285750">
              <a:buFont typeface="Arial" panose="020B0604020202020204" pitchFamily="34" charset="0"/>
              <a:buChar char="•"/>
            </a:pPr>
            <a:r>
              <a:rPr lang="de-DE" b="0" dirty="0"/>
              <a:t>Denkbare Darstellungen: Alltagsbilder, Würfelmaterial, Plättchen, Stellenwerttafel, symbolische Zahl-/Aufgabendarstellungen, geschriebenes Zahlwort …)</a:t>
            </a:r>
          </a:p>
          <a:p>
            <a:pPr marL="285750" indent="-285750">
              <a:buFont typeface="Arial" panose="020B0604020202020204" pitchFamily="34" charset="0"/>
              <a:buChar char="•"/>
            </a:pPr>
            <a:r>
              <a:rPr lang="de-DE" b="0" dirty="0"/>
              <a:t>Übung kann mit allen Operationen und bis zum Zahlenraum bis 1000 durchgeführt werden.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a:t>
            </a:r>
            <a:r>
              <a:rPr lang="de-DE" b="0" dirty="0"/>
              <a:t> Förderung der Darstellungsvernetzung und Förderung der Operationsvorstellungen</a:t>
            </a:r>
            <a:endParaRPr lang="de-DE" dirty="0"/>
          </a:p>
        </p:txBody>
      </p:sp>
    </p:spTree>
    <p:extLst>
      <p:ext uri="{BB962C8B-B14F-4D97-AF65-F5344CB8AC3E}">
        <p14:creationId xmlns:p14="http://schemas.microsoft.com/office/powerpoint/2010/main" val="799705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Spielfeld (Tafelbild oder digital)</a:t>
            </a:r>
          </a:p>
          <a:p>
            <a:pPr marL="285750" indent="-285750">
              <a:buFont typeface="Arial" panose="020B0604020202020204" pitchFamily="34" charset="0"/>
              <a:buChar char="•"/>
            </a:pPr>
            <a:r>
              <a:rPr lang="de-DE" b="0" dirty="0"/>
              <a:t>Plättchen als Ball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Mathe-Fußball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Versuche die Mathefrage richtig zu beantworten, um näher zum Tor zu kommen und ein Tor zu schießen. </a:t>
            </a:r>
          </a:p>
        </p:txBody>
      </p:sp>
      <p:pic>
        <p:nvPicPr>
          <p:cNvPr id="19" name="Inhaltsplatzhalter 17" descr="Uhr">
            <a:extLst>
              <a:ext uri="{FF2B5EF4-FFF2-40B4-BE49-F238E27FC236}">
                <a16:creationId xmlns:a16="http://schemas.microsoft.com/office/drawing/2014/main" id="{2E1DCD6A-446D-0F4C-9485-23DB6E8F1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1" name="Grafik 10">
            <a:extLst>
              <a:ext uri="{FF2B5EF4-FFF2-40B4-BE49-F238E27FC236}">
                <a16:creationId xmlns:a16="http://schemas.microsoft.com/office/drawing/2014/main" id="{0610D635-A83A-A045-882B-11894336F5E5}"/>
              </a:ext>
            </a:extLst>
          </p:cNvPr>
          <p:cNvPicPr>
            <a:picLocks noChangeAspect="1"/>
          </p:cNvPicPr>
          <p:nvPr/>
        </p:nvPicPr>
        <p:blipFill>
          <a:blip r:embed="rId4"/>
          <a:stretch>
            <a:fillRect/>
          </a:stretch>
        </p:blipFill>
        <p:spPr>
          <a:xfrm>
            <a:off x="4406909" y="2682527"/>
            <a:ext cx="5103091" cy="2590800"/>
          </a:xfrm>
          <a:prstGeom prst="rect">
            <a:avLst/>
          </a:prstGeom>
        </p:spPr>
      </p:pic>
      <p:sp>
        <p:nvSpPr>
          <p:cNvPr id="14" name="Abgerundetes Rechteck 13">
            <a:extLst>
              <a:ext uri="{FF2B5EF4-FFF2-40B4-BE49-F238E27FC236}">
                <a16:creationId xmlns:a16="http://schemas.microsoft.com/office/drawing/2014/main" id="{8B04F6D3-0341-5340-B8E0-17897D7372B5}"/>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bgerundetes Rechteck 14">
            <a:extLst>
              <a:ext uri="{FF2B5EF4-FFF2-40B4-BE49-F238E27FC236}">
                <a16:creationId xmlns:a16="http://schemas.microsoft.com/office/drawing/2014/main" id="{A1B832C0-F3BE-314F-A87C-0F0EE2760706}"/>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6" name="Abgerundetes Rechteck 15">
            <a:extLst>
              <a:ext uri="{FF2B5EF4-FFF2-40B4-BE49-F238E27FC236}">
                <a16:creationId xmlns:a16="http://schemas.microsoft.com/office/drawing/2014/main" id="{78687E46-D0C3-3744-B827-85F2D4EC6EE5}"/>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Abgerundetes Rechteck 17">
            <a:extLst>
              <a:ext uri="{FF2B5EF4-FFF2-40B4-BE49-F238E27FC236}">
                <a16:creationId xmlns:a16="http://schemas.microsoft.com/office/drawing/2014/main" id="{8A59F758-AB78-7446-B793-628CBFE13D4F}"/>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331AF032-6556-0548-9DEC-11C0B9654420}"/>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FEE10542-0388-F04A-8250-65A46D44D1A8}"/>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874B35B8-E732-7A4B-8ECC-703AA72FBD65}"/>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 &amp; 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0B65CE62-35D5-2A44-A2D1-B8ABD03D69D8}"/>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41</a:t>
            </a:r>
          </a:p>
        </p:txBody>
      </p:sp>
      <p:pic>
        <p:nvPicPr>
          <p:cNvPr id="22" name="Grafik 21">
            <a:extLst>
              <a:ext uri="{FF2B5EF4-FFF2-40B4-BE49-F238E27FC236}">
                <a16:creationId xmlns:a16="http://schemas.microsoft.com/office/drawing/2014/main" id="{BBADD704-5489-2942-9632-EB5DBEC737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68426" y="5540400"/>
            <a:ext cx="821461" cy="813600"/>
          </a:xfrm>
          <a:prstGeom prst="roundRect">
            <a:avLst>
              <a:gd name="adj" fmla="val 8038"/>
            </a:avLst>
          </a:prstGeom>
        </p:spPr>
      </p:pic>
    </p:spTree>
    <p:extLst>
      <p:ext uri="{BB962C8B-B14F-4D97-AF65-F5344CB8AC3E}">
        <p14:creationId xmlns:p14="http://schemas.microsoft.com/office/powerpoint/2010/main" val="3175542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Je nach gewähltem Inhaltsbereich sind hier ganz verschiedene Beobachtungen möglich.</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66571"/>
            <a:ext cx="4536000" cy="2835151"/>
          </a:xfrm>
        </p:spPr>
        <p:txBody>
          <a:bodyPr/>
          <a:lstStyle/>
          <a:p>
            <a:r>
              <a:rPr lang="de-DE" dirty="0"/>
              <a:t>Durchführung der Übung:</a:t>
            </a:r>
          </a:p>
          <a:p>
            <a:pPr marL="285750" indent="-285750">
              <a:buFont typeface="Arial" panose="020B0604020202020204" pitchFamily="34" charset="0"/>
              <a:buChar char="•"/>
            </a:pPr>
            <a:r>
              <a:rPr lang="de-DE" b="0" dirty="0"/>
              <a:t>Es spielen zwei Gruppen gegeneinander. Das Plättchen (der Fußball) liegt in auf der Mittellinie. </a:t>
            </a:r>
          </a:p>
          <a:p>
            <a:pPr marL="285750" indent="-285750">
              <a:buFont typeface="Arial" panose="020B0604020202020204" pitchFamily="34" charset="0"/>
              <a:buChar char="•"/>
            </a:pPr>
            <a:r>
              <a:rPr lang="de-DE" b="0" dirty="0"/>
              <a:t>Die Lehrkraft stellt Fragen, die Kinder müssen die richtige Lösung finden. Tipp: Vorher besprechen, wie Lösung bekannt gegeben wird.</a:t>
            </a:r>
          </a:p>
          <a:p>
            <a:pPr marL="285750" indent="-285750">
              <a:buFont typeface="Arial" panose="020B0604020202020204" pitchFamily="34" charset="0"/>
              <a:buChar char="•"/>
            </a:pPr>
            <a:r>
              <a:rPr lang="de-DE" b="0" dirty="0"/>
              <a:t>Die Gruppe, die die Frage richtig beantwortet darf das Plättchen, in Richtung des eigenen Tores, auf das nächste Feld setzen.</a:t>
            </a:r>
          </a:p>
          <a:p>
            <a:pPr marL="285750" indent="-285750">
              <a:buFont typeface="Arial" panose="020B0604020202020204" pitchFamily="34" charset="0"/>
              <a:buChar char="•"/>
            </a:pPr>
            <a:r>
              <a:rPr lang="de-DE" b="0" dirty="0"/>
              <a:t>Sobald eine Mannschaft ihr Tor erreicht, bekommt sie einen Punkt.</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18172"/>
            <a:ext cx="9906000" cy="746473"/>
          </a:xfrm>
          <a:prstGeom prst="rect">
            <a:avLst/>
          </a:prstGeom>
        </p:spPr>
        <p:txBody>
          <a:bodyPr/>
          <a:lstStyle/>
          <a:p>
            <a:r>
              <a:rPr lang="de-DE" dirty="0"/>
              <a:t>Mathe-Fußball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85550"/>
            <a:ext cx="4536000" cy="2820318"/>
          </a:xfrm>
        </p:spPr>
        <p:txBody>
          <a:bodyPr/>
          <a:lstStyle/>
          <a:p>
            <a:r>
              <a:rPr lang="de-DE" dirty="0"/>
              <a:t>Variationen:</a:t>
            </a:r>
          </a:p>
          <a:p>
            <a:pPr marL="285750" indent="-285750">
              <a:buFont typeface="Arial" panose="020B0604020202020204" pitchFamily="34" charset="0"/>
              <a:buChar char="•"/>
            </a:pPr>
            <a:r>
              <a:rPr lang="de-DE" b="0" dirty="0"/>
              <a:t>Es wird eine Stoppuhr gestellt und gespielt, bis die Zeit abgelaufen ist. Die Mannschaft, die in der Zeit mehr Tore schießt, gewinnt. </a:t>
            </a:r>
          </a:p>
          <a:p>
            <a:pPr marL="285750" indent="-285750">
              <a:buFont typeface="Arial" panose="020B0604020202020204" pitchFamily="34" charset="0"/>
              <a:buChar char="•"/>
            </a:pPr>
            <a:r>
              <a:rPr lang="de-DE" b="0" dirty="0"/>
              <a:t>Ein Kind stellt die Fragen.</a:t>
            </a:r>
          </a:p>
          <a:p>
            <a:pPr marL="285750" indent="-285750">
              <a:buFont typeface="Arial" panose="020B0604020202020204" pitchFamily="34" charset="0"/>
              <a:buChar char="•"/>
            </a:pPr>
            <a:r>
              <a:rPr lang="de-DE" b="0" dirty="0"/>
              <a:t>Fragen sind zu allen mathematischen Inhaltsbereichen denkbar (Rechenaufgaben, Zahlenrätsel, Formenrätsel, Schätzfragen…).</a:t>
            </a:r>
          </a:p>
          <a:p>
            <a:pPr marL="285750" indent="-285750">
              <a:buFont typeface="Arial" panose="020B0604020202020204" pitchFamily="34" charset="0"/>
              <a:buChar char="•"/>
            </a:pPr>
            <a:r>
              <a:rPr lang="de-DE" b="0" dirty="0"/>
              <a:t>Zwei Kinder spielen gegeneinander (Tischfußball).</a:t>
            </a:r>
          </a:p>
          <a:p>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Je nach Übung werden Zahlvorstellungen oder Operationsvorstellungen geübt, vorausgesetzt das Verständnis ist bereits gesichert.</a:t>
            </a:r>
            <a:endParaRPr lang="de-DE" dirty="0"/>
          </a:p>
        </p:txBody>
      </p:sp>
    </p:spTree>
    <p:extLst>
      <p:ext uri="{BB962C8B-B14F-4D97-AF65-F5344CB8AC3E}">
        <p14:creationId xmlns:p14="http://schemas.microsoft.com/office/powerpoint/2010/main" val="2563214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endParaRPr lang="de-DE" dirty="0"/>
          </a:p>
          <a:p>
            <a:endParaRPr lang="de-DE" b="0"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Quatschgeschichten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Ich erzähle euch heute etwas über Mathe. Manchmal erzähle ich aber auch Quatsch. Findet heraus, ob ich Quatsch erzähle oder nicht.</a:t>
            </a:r>
          </a:p>
        </p:txBody>
      </p:sp>
      <p:sp>
        <p:nvSpPr>
          <p:cNvPr id="11" name="Abgerundete rechteckige Legende 10">
            <a:extLst>
              <a:ext uri="{FF2B5EF4-FFF2-40B4-BE49-F238E27FC236}">
                <a16:creationId xmlns:a16="http://schemas.microsoft.com/office/drawing/2014/main" id="{8A0DEADE-990E-2A4F-A0A5-8150092268F5}"/>
              </a:ext>
            </a:extLst>
          </p:cNvPr>
          <p:cNvSpPr/>
          <p:nvPr/>
        </p:nvSpPr>
        <p:spPr>
          <a:xfrm>
            <a:off x="4267199" y="4106189"/>
            <a:ext cx="1520339" cy="681711"/>
          </a:xfrm>
          <a:prstGeom prst="wedgeRoundRectCallout">
            <a:avLst>
              <a:gd name="adj1" fmla="val 81778"/>
              <a:gd name="adj2" fmla="val -3865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Die Hälfte von 14 ist 6.</a:t>
            </a:r>
          </a:p>
        </p:txBody>
      </p:sp>
      <p:sp>
        <p:nvSpPr>
          <p:cNvPr id="17" name="Abgerundete rechteckige Legende 16">
            <a:extLst>
              <a:ext uri="{FF2B5EF4-FFF2-40B4-BE49-F238E27FC236}">
                <a16:creationId xmlns:a16="http://schemas.microsoft.com/office/drawing/2014/main" id="{BAD1697A-3AEA-3345-A36E-68B66DF7A910}"/>
              </a:ext>
            </a:extLst>
          </p:cNvPr>
          <p:cNvSpPr/>
          <p:nvPr/>
        </p:nvSpPr>
        <p:spPr>
          <a:xfrm>
            <a:off x="4118461" y="2956952"/>
            <a:ext cx="1924038" cy="814740"/>
          </a:xfrm>
          <a:prstGeom prst="wedgeRoundRectCallout">
            <a:avLst>
              <a:gd name="adj1" fmla="val 73157"/>
              <a:gd name="adj2" fmla="val 4077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Oma hat 4 Katzen und 3 Hunde. Wie alt ist Oma?</a:t>
            </a:r>
          </a:p>
        </p:txBody>
      </p:sp>
      <p:sp>
        <p:nvSpPr>
          <p:cNvPr id="18" name="Abgerundete rechteckige Legende 17">
            <a:extLst>
              <a:ext uri="{FF2B5EF4-FFF2-40B4-BE49-F238E27FC236}">
                <a16:creationId xmlns:a16="http://schemas.microsoft.com/office/drawing/2014/main" id="{F339C52F-5445-0946-82B8-C243330FBC7B}"/>
              </a:ext>
            </a:extLst>
          </p:cNvPr>
          <p:cNvSpPr/>
          <p:nvPr/>
        </p:nvSpPr>
        <p:spPr>
          <a:xfrm>
            <a:off x="4786972" y="5143837"/>
            <a:ext cx="1712633" cy="814740"/>
          </a:xfrm>
          <a:prstGeom prst="wedgeRoundRectCallout">
            <a:avLst>
              <a:gd name="adj1" fmla="val 45746"/>
              <a:gd name="adj2" fmla="val -9657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12 kann ich in </a:t>
            </a:r>
          </a:p>
          <a:p>
            <a:pPr algn="ctr"/>
            <a:r>
              <a:rPr lang="de-DE" sz="1400" dirty="0">
                <a:latin typeface="Open Sans" panose="020B0606030504020204" pitchFamily="34" charset="0"/>
                <a:ea typeface="Open Sans" panose="020B0606030504020204" pitchFamily="34" charset="0"/>
                <a:cs typeface="Open Sans" panose="020B0606030504020204" pitchFamily="34" charset="0"/>
              </a:rPr>
              <a:t>6 und 5 zerlegen.</a:t>
            </a:r>
          </a:p>
        </p:txBody>
      </p:sp>
      <p:sp>
        <p:nvSpPr>
          <p:cNvPr id="19" name="Abgerundete rechteckige Legende 18">
            <a:extLst>
              <a:ext uri="{FF2B5EF4-FFF2-40B4-BE49-F238E27FC236}">
                <a16:creationId xmlns:a16="http://schemas.microsoft.com/office/drawing/2014/main" id="{5755D578-4351-8B43-B041-CB748CF057EF}"/>
              </a:ext>
            </a:extLst>
          </p:cNvPr>
          <p:cNvSpPr/>
          <p:nvPr/>
        </p:nvSpPr>
        <p:spPr>
          <a:xfrm>
            <a:off x="7237733" y="4920928"/>
            <a:ext cx="2272267" cy="1034715"/>
          </a:xfrm>
          <a:prstGeom prst="wedgeRoundRectCallout">
            <a:avLst>
              <a:gd name="adj1" fmla="val -48870"/>
              <a:gd name="adj2" fmla="val -805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Wenn ich 1 Hunderterplatte und 3 Einerwürfel lege, habe ich die Zahl 130 gelegt.</a:t>
            </a:r>
          </a:p>
        </p:txBody>
      </p:sp>
      <p:sp>
        <p:nvSpPr>
          <p:cNvPr id="20" name="Abgerundete rechteckige Legende 19">
            <a:extLst>
              <a:ext uri="{FF2B5EF4-FFF2-40B4-BE49-F238E27FC236}">
                <a16:creationId xmlns:a16="http://schemas.microsoft.com/office/drawing/2014/main" id="{F1B076C0-A38B-0247-BC2F-C87B15E73982}"/>
              </a:ext>
            </a:extLst>
          </p:cNvPr>
          <p:cNvSpPr/>
          <p:nvPr/>
        </p:nvSpPr>
        <p:spPr>
          <a:xfrm>
            <a:off x="7319725" y="3135044"/>
            <a:ext cx="2004974" cy="1273294"/>
          </a:xfrm>
          <a:prstGeom prst="wedgeRoundRectCallout">
            <a:avLst>
              <a:gd name="adj1" fmla="val -68486"/>
              <a:gd name="adj2" fmla="val 416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Ich starte am Rechenstrich bei 100 und springe 2 Zehner zurück. Ich lande bei 98. </a:t>
            </a:r>
          </a:p>
        </p:txBody>
      </p:sp>
      <p:sp>
        <p:nvSpPr>
          <p:cNvPr id="21" name="Abgerundete rechteckige Legende 20">
            <a:extLst>
              <a:ext uri="{FF2B5EF4-FFF2-40B4-BE49-F238E27FC236}">
                <a16:creationId xmlns:a16="http://schemas.microsoft.com/office/drawing/2014/main" id="{D4B5176E-360B-1943-A206-A2E437D7F38B}"/>
              </a:ext>
            </a:extLst>
          </p:cNvPr>
          <p:cNvSpPr/>
          <p:nvPr/>
        </p:nvSpPr>
        <p:spPr>
          <a:xfrm>
            <a:off x="5643289" y="1759303"/>
            <a:ext cx="2478156" cy="1034715"/>
          </a:xfrm>
          <a:prstGeom prst="wedgeRoundRectCallout">
            <a:avLst>
              <a:gd name="adj1" fmla="val 4262"/>
              <a:gd name="adj2" fmla="val 8342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Wenn ich aus 9 + 7 </a:t>
            </a:r>
          </a:p>
          <a:p>
            <a:pPr algn="ctr"/>
            <a:r>
              <a:rPr lang="de-DE" sz="1400" dirty="0">
                <a:latin typeface="Open Sans" panose="020B0606030504020204" pitchFamily="34" charset="0"/>
                <a:ea typeface="Open Sans" panose="020B0606030504020204" pitchFamily="34" charset="0"/>
                <a:cs typeface="Open Sans" panose="020B0606030504020204" pitchFamily="34" charset="0"/>
              </a:rPr>
              <a:t>10 + 7 mache, wird das Ergebnis 7 größer.</a:t>
            </a:r>
          </a:p>
        </p:txBody>
      </p:sp>
      <p:pic>
        <p:nvPicPr>
          <p:cNvPr id="23" name="Inhaltsplatzhalter 17" descr="Uhr">
            <a:extLst>
              <a:ext uri="{FF2B5EF4-FFF2-40B4-BE49-F238E27FC236}">
                <a16:creationId xmlns:a16="http://schemas.microsoft.com/office/drawing/2014/main" id="{7B61816F-41D2-284F-884A-85A306BD7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sp>
        <p:nvSpPr>
          <p:cNvPr id="25" name="Abgerundetes Rechteck 24">
            <a:extLst>
              <a:ext uri="{FF2B5EF4-FFF2-40B4-BE49-F238E27FC236}">
                <a16:creationId xmlns:a16="http://schemas.microsoft.com/office/drawing/2014/main" id="{A106DD17-7974-8E41-A2BD-1674ED14FF48}"/>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D0F0B695-0F43-E34A-820E-27AC9CC57E39}"/>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7" name="Abgerundetes Rechteck 26">
            <a:extLst>
              <a:ext uri="{FF2B5EF4-FFF2-40B4-BE49-F238E27FC236}">
                <a16:creationId xmlns:a16="http://schemas.microsoft.com/office/drawing/2014/main" id="{521DF472-1A6C-AE4B-BFBD-225383B9BA16}"/>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53791401-5987-2C4E-8136-B7CDF6928ACE}"/>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FD945431-27A8-B54F-BEF2-9ADA5A5A5AED}"/>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F286A631-4AEE-4045-9ED8-DE229B859D23}"/>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9B0926AD-FB39-BC40-8EF0-A6A2B48E89AE}"/>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feld 21">
            <a:extLst>
              <a:ext uri="{FF2B5EF4-FFF2-40B4-BE49-F238E27FC236}">
                <a16:creationId xmlns:a16="http://schemas.microsoft.com/office/drawing/2014/main" id="{BF465A28-7E1D-504E-B614-4B3D75799412}"/>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42</a:t>
            </a:r>
          </a:p>
        </p:txBody>
      </p:sp>
    </p:spTree>
    <p:extLst>
      <p:ext uri="{BB962C8B-B14F-4D97-AF65-F5344CB8AC3E}">
        <p14:creationId xmlns:p14="http://schemas.microsoft.com/office/powerpoint/2010/main" val="4110472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548751"/>
            <a:ext cx="9360000" cy="1224000"/>
          </a:xfrm>
        </p:spPr>
        <p:txBody>
          <a:bodyPr lIns="36000" tIns="0" rIns="36000" bIns="36000"/>
          <a:lstStyle/>
          <a:p>
            <a:pPr>
              <a:spcBef>
                <a:spcPts val="0"/>
              </a:spcBef>
            </a:pPr>
            <a:r>
              <a:rPr lang="de-DE" dirty="0"/>
              <a:t>Beobachtungshinweise:</a:t>
            </a:r>
          </a:p>
          <a:p>
            <a:pPr marL="285750" indent="-285750">
              <a:buFont typeface="Arial" panose="020B0604020202020204" pitchFamily="34" charset="0"/>
              <a:buChar char="•"/>
            </a:pPr>
            <a:r>
              <a:rPr lang="de-DE" b="0" dirty="0"/>
              <a:t>Die Daumenabfrage dient der Schnelldiagnostik: Welche Kinder geben souverän das richtige Handzeichen?  Welche Kinder zögern?</a:t>
            </a:r>
          </a:p>
          <a:p>
            <a:pPr marL="285750" indent="-285750">
              <a:buFont typeface="Arial" panose="020B0604020202020204" pitchFamily="34" charset="0"/>
              <a:buChar char="•"/>
            </a:pPr>
            <a:r>
              <a:rPr lang="de-DE" b="0" dirty="0"/>
              <a:t>Kann erklärt werden, warum eine Geschichte Quatsch war oder nicht? Wird dabei auf Vorstellungsbilder zurückgegriffen (z. B. „Von 3·10 zu 3·9 werden es 3 weniger, denn aus Zehnern werden Neuner.“)?</a:t>
            </a:r>
          </a:p>
          <a:p>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37216"/>
            <a:ext cx="4536000" cy="3240000"/>
          </a:xfrm>
        </p:spPr>
        <p:txBody>
          <a:bodyPr lIns="46800" rIns="46800"/>
          <a:lstStyle/>
          <a:p>
            <a:r>
              <a:rPr lang="de-DE" dirty="0"/>
              <a:t>Durchführung der Übung: </a:t>
            </a:r>
          </a:p>
          <a:p>
            <a:pPr marL="285750" indent="-285750">
              <a:buFont typeface="Arial" panose="020B0604020202020204" pitchFamily="34" charset="0"/>
              <a:buChar char="•"/>
            </a:pPr>
            <a:r>
              <a:rPr lang="de-DE" b="0" dirty="0"/>
              <a:t>Passend zum jeweiligen Unterrichtsinhalt werden Rechengeschichten erzählt oder Aussagen gemacht, die auf Korrektheit überprüft werden. </a:t>
            </a:r>
          </a:p>
          <a:p>
            <a:pPr marL="285750" indent="-285750">
              <a:buFont typeface="Arial" panose="020B0604020202020204" pitchFamily="34" charset="0"/>
              <a:buChar char="•"/>
            </a:pPr>
            <a:r>
              <a:rPr lang="de-DE" b="0" dirty="0"/>
              <a:t>Nach einer kurzen Bedenkzeit zeigen die Kinder per Daumenabfrage (Daumen hoch oder runter), ob das Gesagte korrekt war oder nicht. </a:t>
            </a:r>
          </a:p>
          <a:p>
            <a:pPr marL="285750" indent="-285750">
              <a:buFont typeface="Arial" panose="020B0604020202020204" pitchFamily="34" charset="0"/>
              <a:buChar char="•"/>
            </a:pPr>
            <a:r>
              <a:rPr lang="de-DE" b="0" dirty="0"/>
              <a:t>WICHTIG: Gemeinsam klären, warum das Gesagte korrekt war oder nicht. Dabei ggf. Material heranziehen oder gemeinsam über die mentalen Bilder sprechen („Wie würdest du die Aufgabe mit Material legen?“ „Wie sähe der Rechenstrich aus?“).</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Quatschgeschichten</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073555" y="2237216"/>
            <a:ext cx="4536000" cy="3240000"/>
          </a:xfrm>
        </p:spPr>
        <p:txBody>
          <a:bodyPr lIns="46800" rIns="46800"/>
          <a:lstStyle/>
          <a:p>
            <a:r>
              <a:rPr lang="de-DE" dirty="0"/>
              <a:t>Variationen: </a:t>
            </a:r>
          </a:p>
          <a:p>
            <a:r>
              <a:rPr lang="de-DE" b="0" dirty="0"/>
              <a:t>Für viele Inhalte denkbar, z. B.</a:t>
            </a:r>
          </a:p>
          <a:p>
            <a:pPr marL="285750" indent="-285750">
              <a:buFont typeface="Arial" panose="020B0604020202020204" pitchFamily="34" charset="0"/>
              <a:buChar char="•"/>
            </a:pPr>
            <a:r>
              <a:rPr lang="de-DE" b="0" dirty="0"/>
              <a:t>Geschichten zu den Rechenoperationen (Plus-, Minus-, Mal- und Geteiltgeschichten).</a:t>
            </a:r>
          </a:p>
          <a:p>
            <a:pPr marL="285750" indent="-285750">
              <a:buFont typeface="Arial" panose="020B0604020202020204" pitchFamily="34" charset="0"/>
              <a:buChar char="•"/>
            </a:pPr>
            <a:r>
              <a:rPr lang="de-DE" b="0" dirty="0"/>
              <a:t>Zahlzerlegungen („Ich zerlege die Zahl ... in ...“).</a:t>
            </a:r>
          </a:p>
          <a:p>
            <a:pPr marL="285750" indent="-285750">
              <a:buFont typeface="Arial" panose="020B0604020202020204" pitchFamily="34" charset="0"/>
              <a:buChar char="•"/>
            </a:pPr>
            <a:r>
              <a:rPr lang="de-DE" b="0" dirty="0"/>
              <a:t>Rechenwege am Rechenstrich („Ich starte bei …“ „Ich springe von ... und lande bei ...“).</a:t>
            </a:r>
          </a:p>
          <a:p>
            <a:pPr marL="285750" indent="-285750">
              <a:buFont typeface="Arial" panose="020B0604020202020204" pitchFamily="34" charset="0"/>
              <a:buChar char="•"/>
            </a:pPr>
            <a:r>
              <a:rPr lang="de-DE" b="0" dirty="0"/>
              <a:t>Fachwörter üben (die Hälfte, das Doppelte, Vorgänger, Nachfolger, Nachbarzahlen, Tauschaufgabe ...).</a:t>
            </a:r>
          </a:p>
          <a:p>
            <a:pPr marL="285750" indent="-285750">
              <a:buFont typeface="Arial" panose="020B0604020202020204" pitchFamily="34" charset="0"/>
              <a:buChar char="•"/>
            </a:pPr>
            <a:r>
              <a:rPr lang="de-DE" b="0" dirty="0"/>
              <a:t>Aufgabenveränderungen: Aus 9+7 wird 10+7, das Ergebnis wird 7 größer. Aus 3·10 wird 3·9, das Ergebnis wird 1 kleiner.</a:t>
            </a:r>
          </a:p>
          <a:p>
            <a:endParaRPr lang="de-DE" b="0"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a:xfrm>
            <a:off x="249555" y="1323599"/>
            <a:ext cx="9360000" cy="828000"/>
          </a:xfrm>
        </p:spPr>
        <p:txBody>
          <a:bodyPr/>
          <a:lstStyle/>
          <a:p>
            <a:r>
              <a:rPr lang="de-DE" dirty="0"/>
              <a:t>Ziel der Übung: </a:t>
            </a:r>
            <a:r>
              <a:rPr lang="de-DE" b="0" dirty="0"/>
              <a:t>Die Kinder müssen sich ein mentales Bild von der erzählten mathematischen Situation machen. Sie müssen sich die Rechengeschichte, den Rechenweg oder die Zahl vorstellen und (mental) überprüfen, ob das Gesagte stimmt. </a:t>
            </a:r>
            <a:endParaRPr lang="de-DE" dirty="0"/>
          </a:p>
        </p:txBody>
      </p:sp>
    </p:spTree>
    <p:extLst>
      <p:ext uri="{BB962C8B-B14F-4D97-AF65-F5344CB8AC3E}">
        <p14:creationId xmlns:p14="http://schemas.microsoft.com/office/powerpoint/2010/main" val="3211193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32172" indent="-232172">
              <a:buFont typeface="Arial" panose="020B0604020202020204" pitchFamily="34" charset="0"/>
              <a:buChar char="•"/>
            </a:pPr>
            <a:r>
              <a:rPr lang="de-DE" b="0" dirty="0"/>
              <a:t>Spielfeld </a:t>
            </a:r>
          </a:p>
          <a:p>
            <a:pPr marL="232172" indent="-232172">
              <a:buFont typeface="Arial" panose="020B0604020202020204" pitchFamily="34" charset="0"/>
              <a:buChar char="•"/>
            </a:pPr>
            <a:r>
              <a:rPr lang="de-DE" b="0" dirty="0"/>
              <a:t>2 Würfel</a:t>
            </a:r>
          </a:p>
          <a:p>
            <a:pPr marL="232172" indent="-232172">
              <a:buFont typeface="Arial" panose="020B0604020202020204" pitchFamily="34" charset="0"/>
              <a:buChar char="•"/>
            </a:pPr>
            <a:r>
              <a:rPr lang="de-DE" b="0" dirty="0"/>
              <a:t>eine Spielfigur</a:t>
            </a:r>
            <a:endParaRPr lang="de-DE" dirty="0"/>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Räuber und Goldschatz</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Zwei Räuber, die in verschiedenen Höhlen wohnen, haben einen nicht teilbaren Schatz gefunden. Versuche den Schatz auf deine Seite zu ziehen!</a:t>
            </a:r>
          </a:p>
        </p:txBody>
      </p:sp>
      <p:pic>
        <p:nvPicPr>
          <p:cNvPr id="27" name="Inhaltsplatzhalter 17" descr="Uhr">
            <a:extLst>
              <a:ext uri="{FF2B5EF4-FFF2-40B4-BE49-F238E27FC236}">
                <a16:creationId xmlns:a16="http://schemas.microsoft.com/office/drawing/2014/main" id="{6DE69939-BDA9-034B-8F85-00E861B40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6407" y="84129"/>
            <a:ext cx="308292" cy="308292"/>
          </a:xfrm>
          <a:prstGeom prst="rect">
            <a:avLst/>
          </a:prstGeom>
        </p:spPr>
      </p:pic>
      <p:pic>
        <p:nvPicPr>
          <p:cNvPr id="28" name="Inhaltsplatzhalter 17" descr="Uhr">
            <a:extLst>
              <a:ext uri="{FF2B5EF4-FFF2-40B4-BE49-F238E27FC236}">
                <a16:creationId xmlns:a16="http://schemas.microsoft.com/office/drawing/2014/main" id="{34558DDA-F92A-D941-A0F2-52261027D7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9447" y="84129"/>
            <a:ext cx="308292" cy="308292"/>
          </a:xfrm>
          <a:prstGeom prst="rect">
            <a:avLst/>
          </a:prstGeom>
        </p:spPr>
      </p:pic>
      <p:pic>
        <p:nvPicPr>
          <p:cNvPr id="18" name="Inhaltsplatzhalter 7">
            <a:extLst>
              <a:ext uri="{FF2B5EF4-FFF2-40B4-BE49-F238E27FC236}">
                <a16:creationId xmlns:a16="http://schemas.microsoft.com/office/drawing/2014/main" id="{1B529B08-AEB5-8A45-B68F-1D3132A83530}"/>
              </a:ext>
            </a:extLst>
          </p:cNvPr>
          <p:cNvPicPr>
            <a:picLocks noGrp="1" noChangeAspect="1"/>
          </p:cNvPicPr>
          <p:nvPr>
            <p:ph sz="half" idx="1"/>
          </p:nvPr>
        </p:nvPicPr>
        <p:blipFill>
          <a:blip r:embed="rId7" cstate="hqprint">
            <a:extLst>
              <a:ext uri="{28A0092B-C50C-407E-A947-70E740481C1C}">
                <a14:useLocalDpi xmlns:a14="http://schemas.microsoft.com/office/drawing/2010/main"/>
              </a:ext>
            </a:extLst>
          </a:blip>
          <a:stretch>
            <a:fillRect/>
          </a:stretch>
        </p:blipFill>
        <p:spPr>
          <a:xfrm>
            <a:off x="3920849" y="2321343"/>
            <a:ext cx="5403850" cy="3535102"/>
          </a:xfrm>
        </p:spPr>
      </p:pic>
      <p:sp>
        <p:nvSpPr>
          <p:cNvPr id="3" name="Textfeld 2">
            <a:extLst>
              <a:ext uri="{FF2B5EF4-FFF2-40B4-BE49-F238E27FC236}">
                <a16:creationId xmlns:a16="http://schemas.microsoft.com/office/drawing/2014/main" id="{13F29422-31C5-0D40-9461-730BFA88C21E}"/>
              </a:ext>
            </a:extLst>
          </p:cNvPr>
          <p:cNvSpPr txBox="1"/>
          <p:nvPr/>
        </p:nvSpPr>
        <p:spPr>
          <a:xfrm>
            <a:off x="7131742" y="6114135"/>
            <a:ext cx="2311851" cy="261610"/>
          </a:xfrm>
          <a:prstGeom prst="rect">
            <a:avLst/>
          </a:prstGeom>
          <a:noFill/>
        </p:spPr>
        <p:txBody>
          <a:bodyPr wrap="none" rtlCol="0">
            <a:spAutoFit/>
          </a:bodyPr>
          <a:lstStyle/>
          <a:p>
            <a:r>
              <a:rPr lang="de-DE" sz="1100" dirty="0">
                <a:latin typeface="Open Sans" panose="020B0606030504020204" pitchFamily="34" charset="0"/>
                <a:ea typeface="Open Sans" panose="020B0606030504020204" pitchFamily="34" charset="0"/>
                <a:cs typeface="Open Sans" panose="020B0606030504020204" pitchFamily="34" charset="0"/>
              </a:rPr>
              <a:t>vgl. Das Zahlenbuch 1, 2017, S. 5</a:t>
            </a:r>
          </a:p>
        </p:txBody>
      </p:sp>
      <p:sp>
        <p:nvSpPr>
          <p:cNvPr id="16" name="Abgerundetes Rechteck 15">
            <a:extLst>
              <a:ext uri="{FF2B5EF4-FFF2-40B4-BE49-F238E27FC236}">
                <a16:creationId xmlns:a16="http://schemas.microsoft.com/office/drawing/2014/main" id="{58998740-040C-FC43-9C24-4D2563FEEEBA}"/>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Abgerundetes Rechteck 16">
            <a:extLst>
              <a:ext uri="{FF2B5EF4-FFF2-40B4-BE49-F238E27FC236}">
                <a16:creationId xmlns:a16="http://schemas.microsoft.com/office/drawing/2014/main" id="{CCF1810A-A7C6-4342-836D-6BE56524EF14}"/>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9" name="Abgerundetes Rechteck 18">
            <a:extLst>
              <a:ext uri="{FF2B5EF4-FFF2-40B4-BE49-F238E27FC236}">
                <a16:creationId xmlns:a16="http://schemas.microsoft.com/office/drawing/2014/main" id="{44EEB78C-ED64-1341-A023-494E19C84258}"/>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6EA6D48E-FCBA-3348-B102-DB7B326CF6A8}"/>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8AE4078E-15FD-2749-9196-00B3B761249A}"/>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Abgerundetes Rechteck 30">
            <a:extLst>
              <a:ext uri="{FF2B5EF4-FFF2-40B4-BE49-F238E27FC236}">
                <a16:creationId xmlns:a16="http://schemas.microsoft.com/office/drawing/2014/main" id="{FCC9B2EE-E292-E847-A052-BF1114BC3BCC}"/>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EEF9220D-8CA7-C746-9078-71A8B538C652}"/>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Operations-vorstellung</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feld 20">
            <a:extLst>
              <a:ext uri="{FF2B5EF4-FFF2-40B4-BE49-F238E27FC236}">
                <a16:creationId xmlns:a16="http://schemas.microsoft.com/office/drawing/2014/main" id="{04CD624D-CBBD-1F4A-9735-D1547A5AB347}"/>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43</a:t>
            </a:r>
          </a:p>
        </p:txBody>
      </p:sp>
      <p:pic>
        <p:nvPicPr>
          <p:cNvPr id="22" name="Grafik 21">
            <a:extLst>
              <a:ext uri="{FF2B5EF4-FFF2-40B4-BE49-F238E27FC236}">
                <a16:creationId xmlns:a16="http://schemas.microsoft.com/office/drawing/2014/main" id="{57AADB80-6CD8-1740-9A99-550789830E9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668426" y="5540400"/>
            <a:ext cx="821461" cy="813600"/>
          </a:xfrm>
          <a:prstGeom prst="roundRect">
            <a:avLst>
              <a:gd name="adj" fmla="val 8038"/>
            </a:avLst>
          </a:prstGeom>
        </p:spPr>
      </p:pic>
    </p:spTree>
    <p:extLst>
      <p:ext uri="{BB962C8B-B14F-4D97-AF65-F5344CB8AC3E}">
        <p14:creationId xmlns:p14="http://schemas.microsoft.com/office/powerpoint/2010/main" val="36821145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461334"/>
            <a:ext cx="9406890" cy="1212144"/>
          </a:xfrm>
        </p:spPr>
        <p:txBody>
          <a:bodyPr/>
          <a:lstStyle/>
          <a:p>
            <a:r>
              <a:rPr lang="de-DE" dirty="0"/>
              <a:t>Beobachtungshinweise: </a:t>
            </a:r>
          </a:p>
          <a:p>
            <a:pPr marL="232172" indent="-232172">
              <a:buFont typeface="Arial" panose="020B0604020202020204" pitchFamily="34" charset="0"/>
              <a:buChar char="•"/>
            </a:pPr>
            <a:r>
              <a:rPr lang="de-DE" b="0" dirty="0"/>
              <a:t>Wird das Feld, auf das gezogen werden muss, zählend oder rechnerisch ermittelt? </a:t>
            </a:r>
          </a:p>
          <a:p>
            <a:pPr marL="232172" indent="-232172">
              <a:buFont typeface="Arial" panose="020B0604020202020204" pitchFamily="34" charset="0"/>
              <a:buChar char="•"/>
            </a:pPr>
            <a:r>
              <a:rPr lang="de-DE" b="0" dirty="0"/>
              <a:t>Unterschiedet sich das Vorgehen je nach Würfel (plus oder minus)?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242226"/>
            <a:ext cx="4536000" cy="3146371"/>
          </a:xfrm>
        </p:spPr>
        <p:txBody>
          <a:bodyPr>
            <a:normAutofit fontScale="85000" lnSpcReduction="10000"/>
          </a:bodyPr>
          <a:lstStyle/>
          <a:p>
            <a:r>
              <a:rPr lang="de-DE" sz="1500" dirty="0"/>
              <a:t>Durchführung der Übung:</a:t>
            </a:r>
          </a:p>
          <a:p>
            <a:pPr marL="232172" indent="-232172">
              <a:buFont typeface="Arial" panose="020B0604020202020204" pitchFamily="34" charset="0"/>
              <a:buChar char="•"/>
            </a:pPr>
            <a:r>
              <a:rPr lang="de-DE" sz="1600" b="0" dirty="0"/>
              <a:t>Die Zahlenkarten werden in eine Reihe gelegt. </a:t>
            </a:r>
          </a:p>
          <a:p>
            <a:pPr marL="232172" indent="-232172">
              <a:buFont typeface="Arial" panose="020B0604020202020204" pitchFamily="34" charset="0"/>
              <a:buChar char="•"/>
            </a:pPr>
            <a:r>
              <a:rPr lang="de-DE" sz="1600" b="0" dirty="0"/>
              <a:t>Die Spielfigur startet auf der 10, dort liegt der „Schatz“. </a:t>
            </a:r>
          </a:p>
          <a:p>
            <a:pPr marL="232172" indent="-232172">
              <a:buFont typeface="Arial" panose="020B0604020202020204" pitchFamily="34" charset="0"/>
              <a:buChar char="•"/>
            </a:pPr>
            <a:r>
              <a:rPr lang="de-DE" sz="1600" b="0" dirty="0"/>
              <a:t>Ein Kind hat seine „Höhle“ bei der 1, es bekommt den Minuswürfel, das andere bei der 20, es bekommt den Pluswürfel. Jedes Kind versucht den Schatz auf seine Seite zu ziehen. </a:t>
            </a:r>
          </a:p>
          <a:p>
            <a:pPr marL="232172" indent="-232172">
              <a:buFont typeface="Arial" panose="020B0604020202020204" pitchFamily="34" charset="0"/>
              <a:buChar char="•"/>
            </a:pPr>
            <a:r>
              <a:rPr lang="de-DE" sz="1600" b="0" dirty="0"/>
              <a:t>Nun wird gewürfelt, wie viele Felder in die Richtung der eignen Höhle gezogen werden darf. Der Schatz wird abwechselnd nach links (minus) und rechts (plus) bewegt. </a:t>
            </a:r>
          </a:p>
          <a:p>
            <a:pPr marL="232172" indent="-232172">
              <a:buFont typeface="Arial" panose="020B0604020202020204" pitchFamily="34" charset="0"/>
              <a:buChar char="•"/>
            </a:pPr>
            <a:r>
              <a:rPr lang="de-DE" sz="1600" b="0" dirty="0"/>
              <a:t>Wer zuerst mit dem „Schatz“ seine Höhle erreicht hat, hat gewonnen. </a:t>
            </a:r>
            <a:endParaRPr lang="de-DE" sz="1600" dirty="0"/>
          </a:p>
          <a:p>
            <a:pPr marL="232172" indent="-232172">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p:txBody>
          <a:bodyPr/>
          <a:lstStyle/>
          <a:p>
            <a:r>
              <a:rPr lang="de-DE" dirty="0"/>
              <a:t>Räuber und Goldschatz</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242226"/>
            <a:ext cx="4536000" cy="3146371"/>
          </a:xfrm>
        </p:spPr>
        <p:txBody>
          <a:bodyPr/>
          <a:lstStyle/>
          <a:p>
            <a:r>
              <a:rPr lang="de-DE" dirty="0"/>
              <a:t>Variation: </a:t>
            </a:r>
          </a:p>
          <a:p>
            <a:pPr marL="232172" indent="-232172">
              <a:buFont typeface="Arial" panose="020B0604020202020204" pitchFamily="34" charset="0"/>
              <a:buChar char="•"/>
            </a:pPr>
            <a:r>
              <a:rPr lang="de-DE" b="0" dirty="0"/>
              <a:t>Kann als Partnerspiel oder auch als Gruppen-spiel gespielt werden. </a:t>
            </a:r>
          </a:p>
          <a:p>
            <a:pPr marL="232172" indent="-232172">
              <a:buFont typeface="Arial" panose="020B0604020202020204" pitchFamily="34" charset="0"/>
              <a:buChar char="•"/>
            </a:pPr>
            <a:r>
              <a:rPr lang="de-DE" b="0" dirty="0"/>
              <a:t>Die jeweiligen Aufgaben können notiert werden. </a:t>
            </a:r>
          </a:p>
          <a:p>
            <a:pPr marL="232172" indent="-232172">
              <a:buFont typeface="Arial" panose="020B0604020202020204" pitchFamily="34" charset="0"/>
              <a:buChar char="•"/>
            </a:pPr>
            <a:r>
              <a:rPr lang="de-DE" b="0" dirty="0"/>
              <a:t>Das Spielfeld kann auf den Zahlenraum 100 ausgeweitet werden. Der Schatz liegt dann auf der 50. Es gibt für jedes Kind zwei Würfel, die Augensummen müssen zunächst addiert werden.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üben die Addition und Subtraktion im ZR bis 20 zur Ablösung vom zählenden Rechnen.</a:t>
            </a:r>
            <a:endParaRPr lang="de-DE" dirty="0"/>
          </a:p>
        </p:txBody>
      </p:sp>
    </p:spTree>
    <p:extLst>
      <p:ext uri="{BB962C8B-B14F-4D97-AF65-F5344CB8AC3E}">
        <p14:creationId xmlns:p14="http://schemas.microsoft.com/office/powerpoint/2010/main" val="5458064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1 Blatt Papier (in der Mitte gefaltet)</a:t>
            </a:r>
          </a:p>
          <a:p>
            <a:pPr marL="285750" indent="-285750">
              <a:buFont typeface="Arial" panose="020B0604020202020204" pitchFamily="34" charset="0"/>
              <a:buChar char="•"/>
            </a:pPr>
            <a:r>
              <a:rPr lang="de-DE" b="0" dirty="0"/>
              <a:t>Wasserfarbe oder Stempelfarbe </a:t>
            </a:r>
          </a:p>
          <a:p>
            <a:pPr marL="285750" indent="-285750">
              <a:buFont typeface="Arial" panose="020B0604020202020204" pitchFamily="34" charset="0"/>
              <a:buChar char="•"/>
            </a:pPr>
            <a:r>
              <a:rPr lang="de-DE" b="0" dirty="0"/>
              <a:t>Pinsel oder Gegenstände zum Drucken (Korken, Stempel, Finger, etc.) </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Klecksbilder </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Wie viele Kleckse sind </a:t>
            </a:r>
          </a:p>
          <a:p>
            <a:r>
              <a:rPr lang="de-DE" dirty="0"/>
              <a:t>es jetzt?  </a:t>
            </a:r>
          </a:p>
        </p:txBody>
      </p:sp>
      <p:pic>
        <p:nvPicPr>
          <p:cNvPr id="19" name="Inhaltsplatzhalter 17" descr="Uhr">
            <a:extLst>
              <a:ext uri="{FF2B5EF4-FFF2-40B4-BE49-F238E27FC236}">
                <a16:creationId xmlns:a16="http://schemas.microsoft.com/office/drawing/2014/main" id="{8EAE5AD1-F9F7-CD45-90C5-9A4E4DF963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0" name="Inhaltsplatzhalter 17" descr="Uhr">
            <a:extLst>
              <a:ext uri="{FF2B5EF4-FFF2-40B4-BE49-F238E27FC236}">
                <a16:creationId xmlns:a16="http://schemas.microsoft.com/office/drawing/2014/main" id="{6888282D-BD11-6D47-8E1B-75650D1C63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9447" y="84129"/>
            <a:ext cx="308292" cy="308292"/>
          </a:xfrm>
          <a:prstGeom prst="rect">
            <a:avLst/>
          </a:prstGeom>
        </p:spPr>
      </p:pic>
      <p:sp>
        <p:nvSpPr>
          <p:cNvPr id="13" name="Daten 12">
            <a:extLst>
              <a:ext uri="{FF2B5EF4-FFF2-40B4-BE49-F238E27FC236}">
                <a16:creationId xmlns:a16="http://schemas.microsoft.com/office/drawing/2014/main" id="{DBA4E2AF-36A5-124C-8410-E6934C9BD54E}"/>
              </a:ext>
            </a:extLst>
          </p:cNvPr>
          <p:cNvSpPr/>
          <p:nvPr/>
        </p:nvSpPr>
        <p:spPr>
          <a:xfrm rot="21007335">
            <a:off x="4753067" y="2427025"/>
            <a:ext cx="2272420" cy="3023857"/>
          </a:xfrm>
          <a:prstGeom prst="flowChartInputOutput">
            <a:avLst/>
          </a:prstGeom>
          <a:solidFill>
            <a:schemeClr val="bg1">
              <a:lumMod val="95000"/>
            </a:schemeClr>
          </a:solidFill>
          <a:ln>
            <a:solidFill>
              <a:schemeClr val="bg1">
                <a:lumMod val="7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Daten 17">
            <a:extLst>
              <a:ext uri="{FF2B5EF4-FFF2-40B4-BE49-F238E27FC236}">
                <a16:creationId xmlns:a16="http://schemas.microsoft.com/office/drawing/2014/main" id="{3A1BFE44-0CB8-B64B-AADB-9CE18A574707}"/>
              </a:ext>
            </a:extLst>
          </p:cNvPr>
          <p:cNvSpPr/>
          <p:nvPr/>
        </p:nvSpPr>
        <p:spPr>
          <a:xfrm rot="480000" flipH="1">
            <a:off x="6539237" y="2399049"/>
            <a:ext cx="2417141" cy="3025375"/>
          </a:xfrm>
          <a:prstGeom prst="flowChartInputOutput">
            <a:avLst/>
          </a:prstGeom>
          <a:solidFill>
            <a:schemeClr val="bg1">
              <a:lumMod val="95000"/>
            </a:schemeClr>
          </a:solidFill>
          <a:ln>
            <a:solidFill>
              <a:schemeClr val="bg1">
                <a:lumMod val="7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4">
            <p14:nvContentPartPr>
              <p14:cNvPr id="15" name="Freihand 14">
                <a:extLst>
                  <a:ext uri="{FF2B5EF4-FFF2-40B4-BE49-F238E27FC236}">
                    <a16:creationId xmlns:a16="http://schemas.microsoft.com/office/drawing/2014/main" id="{25AA7429-C5B3-504E-90C7-8288E5E8C909}"/>
                  </a:ext>
                </a:extLst>
              </p14:cNvPr>
              <p14:cNvContentPartPr/>
              <p14:nvPr/>
            </p14:nvContentPartPr>
            <p14:xfrm>
              <a:off x="7073038" y="2763064"/>
              <a:ext cx="338040" cy="312480"/>
            </p14:xfrm>
          </p:contentPart>
        </mc:Choice>
        <mc:Fallback xmlns="">
          <p:pic>
            <p:nvPicPr>
              <p:cNvPr id="15" name="Freihand 14">
                <a:extLst>
                  <a:ext uri="{FF2B5EF4-FFF2-40B4-BE49-F238E27FC236}">
                    <a16:creationId xmlns:a16="http://schemas.microsoft.com/office/drawing/2014/main" id="{25AA7429-C5B3-504E-90C7-8288E5E8C909}"/>
                  </a:ext>
                </a:extLst>
              </p:cNvPr>
              <p:cNvPicPr/>
              <p:nvPr/>
            </p:nvPicPr>
            <p:blipFill>
              <a:blip r:embed="rId5"/>
              <a:stretch>
                <a:fillRect/>
              </a:stretch>
            </p:blipFill>
            <p:spPr>
              <a:xfrm>
                <a:off x="7037038" y="2727064"/>
                <a:ext cx="4096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Freihand 15">
                <a:extLst>
                  <a:ext uri="{FF2B5EF4-FFF2-40B4-BE49-F238E27FC236}">
                    <a16:creationId xmlns:a16="http://schemas.microsoft.com/office/drawing/2014/main" id="{63102D0D-2D71-2445-BF24-56C9FD8F0DF0}"/>
                  </a:ext>
                </a:extLst>
              </p14:cNvPr>
              <p14:cNvContentPartPr/>
              <p14:nvPr/>
            </p14:nvContentPartPr>
            <p14:xfrm>
              <a:off x="7128478" y="3521224"/>
              <a:ext cx="371520" cy="339480"/>
            </p14:xfrm>
          </p:contentPart>
        </mc:Choice>
        <mc:Fallback xmlns="">
          <p:pic>
            <p:nvPicPr>
              <p:cNvPr id="16" name="Freihand 15">
                <a:extLst>
                  <a:ext uri="{FF2B5EF4-FFF2-40B4-BE49-F238E27FC236}">
                    <a16:creationId xmlns:a16="http://schemas.microsoft.com/office/drawing/2014/main" id="{63102D0D-2D71-2445-BF24-56C9FD8F0DF0}"/>
                  </a:ext>
                </a:extLst>
              </p:cNvPr>
              <p:cNvPicPr/>
              <p:nvPr/>
            </p:nvPicPr>
            <p:blipFill>
              <a:blip r:embed="rId7"/>
              <a:stretch>
                <a:fillRect/>
              </a:stretch>
            </p:blipFill>
            <p:spPr>
              <a:xfrm>
                <a:off x="7092478" y="3485224"/>
                <a:ext cx="44316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Freihand 20">
                <a:extLst>
                  <a:ext uri="{FF2B5EF4-FFF2-40B4-BE49-F238E27FC236}">
                    <a16:creationId xmlns:a16="http://schemas.microsoft.com/office/drawing/2014/main" id="{FFD72141-3DBC-D048-9FA6-BE84AAB293AF}"/>
                  </a:ext>
                </a:extLst>
              </p14:cNvPr>
              <p14:cNvContentPartPr/>
              <p14:nvPr/>
            </p14:nvContentPartPr>
            <p14:xfrm>
              <a:off x="7040998" y="4404664"/>
              <a:ext cx="413640" cy="362520"/>
            </p14:xfrm>
          </p:contentPart>
        </mc:Choice>
        <mc:Fallback xmlns="">
          <p:pic>
            <p:nvPicPr>
              <p:cNvPr id="21" name="Freihand 20">
                <a:extLst>
                  <a:ext uri="{FF2B5EF4-FFF2-40B4-BE49-F238E27FC236}">
                    <a16:creationId xmlns:a16="http://schemas.microsoft.com/office/drawing/2014/main" id="{FFD72141-3DBC-D048-9FA6-BE84AAB293AF}"/>
                  </a:ext>
                </a:extLst>
              </p:cNvPr>
              <p:cNvPicPr/>
              <p:nvPr/>
            </p:nvPicPr>
            <p:blipFill>
              <a:blip r:embed="rId9"/>
              <a:stretch>
                <a:fillRect/>
              </a:stretch>
            </p:blipFill>
            <p:spPr>
              <a:xfrm>
                <a:off x="7005358" y="4369024"/>
                <a:ext cx="4852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Freihand 22">
                <a:extLst>
                  <a:ext uri="{FF2B5EF4-FFF2-40B4-BE49-F238E27FC236}">
                    <a16:creationId xmlns:a16="http://schemas.microsoft.com/office/drawing/2014/main" id="{9913BC98-8EF4-5746-8CA9-2136B78AC4DB}"/>
                  </a:ext>
                </a:extLst>
              </p14:cNvPr>
              <p14:cNvContentPartPr/>
              <p14:nvPr/>
            </p14:nvContentPartPr>
            <p14:xfrm>
              <a:off x="8007598" y="2904544"/>
              <a:ext cx="267480" cy="287280"/>
            </p14:xfrm>
          </p:contentPart>
        </mc:Choice>
        <mc:Fallback xmlns="">
          <p:pic>
            <p:nvPicPr>
              <p:cNvPr id="23" name="Freihand 22">
                <a:extLst>
                  <a:ext uri="{FF2B5EF4-FFF2-40B4-BE49-F238E27FC236}">
                    <a16:creationId xmlns:a16="http://schemas.microsoft.com/office/drawing/2014/main" id="{9913BC98-8EF4-5746-8CA9-2136B78AC4DB}"/>
                  </a:ext>
                </a:extLst>
              </p:cNvPr>
              <p:cNvPicPr/>
              <p:nvPr/>
            </p:nvPicPr>
            <p:blipFill>
              <a:blip r:embed="rId11"/>
              <a:stretch>
                <a:fillRect/>
              </a:stretch>
            </p:blipFill>
            <p:spPr>
              <a:xfrm>
                <a:off x="7971598" y="2868544"/>
                <a:ext cx="33912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Freihand 23">
                <a:extLst>
                  <a:ext uri="{FF2B5EF4-FFF2-40B4-BE49-F238E27FC236}">
                    <a16:creationId xmlns:a16="http://schemas.microsoft.com/office/drawing/2014/main" id="{251D33A9-0454-884D-B043-47AC46B53834}"/>
                  </a:ext>
                </a:extLst>
              </p14:cNvPr>
              <p14:cNvContentPartPr/>
              <p14:nvPr/>
            </p14:nvContentPartPr>
            <p14:xfrm>
              <a:off x="7969438" y="3689704"/>
              <a:ext cx="290880" cy="295920"/>
            </p14:xfrm>
          </p:contentPart>
        </mc:Choice>
        <mc:Fallback xmlns="">
          <p:pic>
            <p:nvPicPr>
              <p:cNvPr id="24" name="Freihand 23">
                <a:extLst>
                  <a:ext uri="{FF2B5EF4-FFF2-40B4-BE49-F238E27FC236}">
                    <a16:creationId xmlns:a16="http://schemas.microsoft.com/office/drawing/2014/main" id="{251D33A9-0454-884D-B043-47AC46B53834}"/>
                  </a:ext>
                </a:extLst>
              </p:cNvPr>
              <p:cNvPicPr/>
              <p:nvPr/>
            </p:nvPicPr>
            <p:blipFill>
              <a:blip r:embed="rId13"/>
              <a:stretch>
                <a:fillRect/>
              </a:stretch>
            </p:blipFill>
            <p:spPr>
              <a:xfrm>
                <a:off x="7933438" y="3653704"/>
                <a:ext cx="36252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Freihand 24">
                <a:extLst>
                  <a:ext uri="{FF2B5EF4-FFF2-40B4-BE49-F238E27FC236}">
                    <a16:creationId xmlns:a16="http://schemas.microsoft.com/office/drawing/2014/main" id="{61170BDB-6FBD-1C49-AEA0-5E858C10E3BB}"/>
                  </a:ext>
                </a:extLst>
              </p14:cNvPr>
              <p14:cNvContentPartPr/>
              <p14:nvPr/>
            </p14:nvContentPartPr>
            <p14:xfrm>
              <a:off x="7829398" y="4487824"/>
              <a:ext cx="529920" cy="337680"/>
            </p14:xfrm>
          </p:contentPart>
        </mc:Choice>
        <mc:Fallback xmlns="">
          <p:pic>
            <p:nvPicPr>
              <p:cNvPr id="25" name="Freihand 24">
                <a:extLst>
                  <a:ext uri="{FF2B5EF4-FFF2-40B4-BE49-F238E27FC236}">
                    <a16:creationId xmlns:a16="http://schemas.microsoft.com/office/drawing/2014/main" id="{61170BDB-6FBD-1C49-AEA0-5E858C10E3BB}"/>
                  </a:ext>
                </a:extLst>
              </p:cNvPr>
              <p:cNvPicPr/>
              <p:nvPr/>
            </p:nvPicPr>
            <p:blipFill>
              <a:blip r:embed="rId15"/>
              <a:stretch>
                <a:fillRect/>
              </a:stretch>
            </p:blipFill>
            <p:spPr>
              <a:xfrm>
                <a:off x="7793758" y="4451824"/>
                <a:ext cx="60156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Freihand 25">
                <a:extLst>
                  <a:ext uri="{FF2B5EF4-FFF2-40B4-BE49-F238E27FC236}">
                    <a16:creationId xmlns:a16="http://schemas.microsoft.com/office/drawing/2014/main" id="{63B0E782-4912-BB40-B6CA-9052267347C5}"/>
                  </a:ext>
                </a:extLst>
              </p14:cNvPr>
              <p14:cNvContentPartPr/>
              <p14:nvPr/>
            </p14:nvContentPartPr>
            <p14:xfrm flipH="1">
              <a:off x="5247723" y="2904544"/>
              <a:ext cx="267480" cy="287280"/>
            </p14:xfrm>
          </p:contentPart>
        </mc:Choice>
        <mc:Fallback xmlns="">
          <p:pic>
            <p:nvPicPr>
              <p:cNvPr id="26" name="Freihand 25">
                <a:extLst>
                  <a:ext uri="{FF2B5EF4-FFF2-40B4-BE49-F238E27FC236}">
                    <a16:creationId xmlns:a16="http://schemas.microsoft.com/office/drawing/2014/main" id="{63B0E782-4912-BB40-B6CA-9052267347C5}"/>
                  </a:ext>
                </a:extLst>
              </p:cNvPr>
              <p:cNvPicPr/>
              <p:nvPr/>
            </p:nvPicPr>
            <p:blipFill>
              <a:blip r:embed="rId17"/>
              <a:stretch>
                <a:fillRect/>
              </a:stretch>
            </p:blipFill>
            <p:spPr>
              <a:xfrm flipH="1">
                <a:off x="5211723" y="2868544"/>
                <a:ext cx="33912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Freihand 26">
                <a:extLst>
                  <a:ext uri="{FF2B5EF4-FFF2-40B4-BE49-F238E27FC236}">
                    <a16:creationId xmlns:a16="http://schemas.microsoft.com/office/drawing/2014/main" id="{920A0BD7-FCC2-4F43-A5AD-FBD89AB3BC73}"/>
                  </a:ext>
                </a:extLst>
              </p14:cNvPr>
              <p14:cNvContentPartPr/>
              <p14:nvPr/>
            </p14:nvContentPartPr>
            <p14:xfrm flipH="1">
              <a:off x="6033570" y="2763064"/>
              <a:ext cx="338040" cy="312480"/>
            </p14:xfrm>
          </p:contentPart>
        </mc:Choice>
        <mc:Fallback xmlns="">
          <p:pic>
            <p:nvPicPr>
              <p:cNvPr id="27" name="Freihand 26">
                <a:extLst>
                  <a:ext uri="{FF2B5EF4-FFF2-40B4-BE49-F238E27FC236}">
                    <a16:creationId xmlns:a16="http://schemas.microsoft.com/office/drawing/2014/main" id="{920A0BD7-FCC2-4F43-A5AD-FBD89AB3BC73}"/>
                  </a:ext>
                </a:extLst>
              </p:cNvPr>
              <p:cNvPicPr/>
              <p:nvPr/>
            </p:nvPicPr>
            <p:blipFill>
              <a:blip r:embed="rId19"/>
              <a:stretch>
                <a:fillRect/>
              </a:stretch>
            </p:blipFill>
            <p:spPr>
              <a:xfrm flipH="1">
                <a:off x="5997570" y="2727064"/>
                <a:ext cx="40968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Freihand 27">
                <a:extLst>
                  <a:ext uri="{FF2B5EF4-FFF2-40B4-BE49-F238E27FC236}">
                    <a16:creationId xmlns:a16="http://schemas.microsoft.com/office/drawing/2014/main" id="{1B45F5D5-FD9A-B544-ABE2-E4E22615A037}"/>
                  </a:ext>
                </a:extLst>
              </p14:cNvPr>
              <p14:cNvContentPartPr/>
              <p14:nvPr/>
            </p14:nvContentPartPr>
            <p14:xfrm flipH="1">
              <a:off x="6067380" y="3526673"/>
              <a:ext cx="371520" cy="339480"/>
            </p14:xfrm>
          </p:contentPart>
        </mc:Choice>
        <mc:Fallback xmlns="">
          <p:pic>
            <p:nvPicPr>
              <p:cNvPr id="28" name="Freihand 27">
                <a:extLst>
                  <a:ext uri="{FF2B5EF4-FFF2-40B4-BE49-F238E27FC236}">
                    <a16:creationId xmlns:a16="http://schemas.microsoft.com/office/drawing/2014/main" id="{1B45F5D5-FD9A-B544-ABE2-E4E22615A037}"/>
                  </a:ext>
                </a:extLst>
              </p:cNvPr>
              <p:cNvPicPr/>
              <p:nvPr/>
            </p:nvPicPr>
            <p:blipFill>
              <a:blip r:embed="rId21"/>
              <a:stretch>
                <a:fillRect/>
              </a:stretch>
            </p:blipFill>
            <p:spPr>
              <a:xfrm flipH="1">
                <a:off x="6031740" y="3490673"/>
                <a:ext cx="44316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Freihand 28">
                <a:extLst>
                  <a:ext uri="{FF2B5EF4-FFF2-40B4-BE49-F238E27FC236}">
                    <a16:creationId xmlns:a16="http://schemas.microsoft.com/office/drawing/2014/main" id="{E833F040-F4B8-6449-BCDC-CDD723BF9A27}"/>
                  </a:ext>
                </a:extLst>
              </p14:cNvPr>
              <p14:cNvContentPartPr/>
              <p14:nvPr/>
            </p14:nvContentPartPr>
            <p14:xfrm>
              <a:off x="5232362" y="3643033"/>
              <a:ext cx="290880" cy="295920"/>
            </p14:xfrm>
          </p:contentPart>
        </mc:Choice>
        <mc:Fallback xmlns="">
          <p:pic>
            <p:nvPicPr>
              <p:cNvPr id="29" name="Freihand 28">
                <a:extLst>
                  <a:ext uri="{FF2B5EF4-FFF2-40B4-BE49-F238E27FC236}">
                    <a16:creationId xmlns:a16="http://schemas.microsoft.com/office/drawing/2014/main" id="{E833F040-F4B8-6449-BCDC-CDD723BF9A27}"/>
                  </a:ext>
                </a:extLst>
              </p:cNvPr>
              <p:cNvPicPr/>
              <p:nvPr/>
            </p:nvPicPr>
            <p:blipFill>
              <a:blip r:embed="rId13"/>
              <a:stretch>
                <a:fillRect/>
              </a:stretch>
            </p:blipFill>
            <p:spPr>
              <a:xfrm>
                <a:off x="5196362" y="3607033"/>
                <a:ext cx="36252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Freihand 29">
                <a:extLst>
                  <a:ext uri="{FF2B5EF4-FFF2-40B4-BE49-F238E27FC236}">
                    <a16:creationId xmlns:a16="http://schemas.microsoft.com/office/drawing/2014/main" id="{0C10356E-24F5-5541-B5E8-E1DEF94F4719}"/>
                  </a:ext>
                </a:extLst>
              </p14:cNvPr>
              <p14:cNvContentPartPr/>
              <p14:nvPr/>
            </p14:nvContentPartPr>
            <p14:xfrm flipH="1">
              <a:off x="6112207" y="4404664"/>
              <a:ext cx="413640" cy="362520"/>
            </p14:xfrm>
          </p:contentPart>
        </mc:Choice>
        <mc:Fallback xmlns="">
          <p:pic>
            <p:nvPicPr>
              <p:cNvPr id="30" name="Freihand 29">
                <a:extLst>
                  <a:ext uri="{FF2B5EF4-FFF2-40B4-BE49-F238E27FC236}">
                    <a16:creationId xmlns:a16="http://schemas.microsoft.com/office/drawing/2014/main" id="{0C10356E-24F5-5541-B5E8-E1DEF94F4719}"/>
                  </a:ext>
                </a:extLst>
              </p:cNvPr>
              <p:cNvPicPr/>
              <p:nvPr/>
            </p:nvPicPr>
            <p:blipFill>
              <a:blip r:embed="rId24"/>
              <a:stretch>
                <a:fillRect/>
              </a:stretch>
            </p:blipFill>
            <p:spPr>
              <a:xfrm flipH="1">
                <a:off x="6076567" y="4369024"/>
                <a:ext cx="4852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Freihand 30">
                <a:extLst>
                  <a:ext uri="{FF2B5EF4-FFF2-40B4-BE49-F238E27FC236}">
                    <a16:creationId xmlns:a16="http://schemas.microsoft.com/office/drawing/2014/main" id="{46481275-DFD7-6F4B-B4BA-A157F7689E1C}"/>
                  </a:ext>
                </a:extLst>
              </p14:cNvPr>
              <p14:cNvContentPartPr/>
              <p14:nvPr/>
            </p14:nvContentPartPr>
            <p14:xfrm flipH="1">
              <a:off x="5243058" y="4487824"/>
              <a:ext cx="529920" cy="337680"/>
            </p14:xfrm>
          </p:contentPart>
        </mc:Choice>
        <mc:Fallback xmlns="">
          <p:pic>
            <p:nvPicPr>
              <p:cNvPr id="31" name="Freihand 30">
                <a:extLst>
                  <a:ext uri="{FF2B5EF4-FFF2-40B4-BE49-F238E27FC236}">
                    <a16:creationId xmlns:a16="http://schemas.microsoft.com/office/drawing/2014/main" id="{46481275-DFD7-6F4B-B4BA-A157F7689E1C}"/>
                  </a:ext>
                </a:extLst>
              </p:cNvPr>
              <p:cNvPicPr/>
              <p:nvPr/>
            </p:nvPicPr>
            <p:blipFill>
              <a:blip r:embed="rId26"/>
              <a:stretch>
                <a:fillRect/>
              </a:stretch>
            </p:blipFill>
            <p:spPr>
              <a:xfrm flipH="1">
                <a:off x="5207058" y="4451824"/>
                <a:ext cx="601560" cy="409320"/>
              </a:xfrm>
              <a:prstGeom prst="rect">
                <a:avLst/>
              </a:prstGeom>
            </p:spPr>
          </p:pic>
        </mc:Fallback>
      </mc:AlternateContent>
      <p:sp>
        <p:nvSpPr>
          <p:cNvPr id="34" name="Abgerundetes Rechteck 33">
            <a:extLst>
              <a:ext uri="{FF2B5EF4-FFF2-40B4-BE49-F238E27FC236}">
                <a16:creationId xmlns:a16="http://schemas.microsoft.com/office/drawing/2014/main" id="{4F048F48-CBDA-6846-BBCB-4B11F5F7E3AC}"/>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Abgerundetes Rechteck 34">
            <a:extLst>
              <a:ext uri="{FF2B5EF4-FFF2-40B4-BE49-F238E27FC236}">
                <a16:creationId xmlns:a16="http://schemas.microsoft.com/office/drawing/2014/main" id="{DDCED302-FA2E-F14B-B1F3-5C739E82E6D9}"/>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6" name="Abgerundetes Rechteck 35">
            <a:extLst>
              <a:ext uri="{FF2B5EF4-FFF2-40B4-BE49-F238E27FC236}">
                <a16:creationId xmlns:a16="http://schemas.microsoft.com/office/drawing/2014/main" id="{13C3F1CC-0019-C245-8540-80A3111DB6D9}"/>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Abgerundetes Rechteck 36">
            <a:extLst>
              <a:ext uri="{FF2B5EF4-FFF2-40B4-BE49-F238E27FC236}">
                <a16:creationId xmlns:a16="http://schemas.microsoft.com/office/drawing/2014/main" id="{69784432-77C2-6345-9F8D-90E232261DF3}"/>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Abgerundetes Rechteck 37">
            <a:extLst>
              <a:ext uri="{FF2B5EF4-FFF2-40B4-BE49-F238E27FC236}">
                <a16:creationId xmlns:a16="http://schemas.microsoft.com/office/drawing/2014/main" id="{BD922448-7B69-C948-8FAD-648301CA9572}"/>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2A201663-42EB-5347-BCF9-E7098770ED3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Abgerundetes Rechteck 39">
            <a:extLst>
              <a:ext uri="{FF2B5EF4-FFF2-40B4-BE49-F238E27FC236}">
                <a16:creationId xmlns:a16="http://schemas.microsoft.com/office/drawing/2014/main" id="{380A8E9E-4929-9C46-912F-93D76F6C8A8E}"/>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Verdoppeln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feld 31">
            <a:extLst>
              <a:ext uri="{FF2B5EF4-FFF2-40B4-BE49-F238E27FC236}">
                <a16:creationId xmlns:a16="http://schemas.microsoft.com/office/drawing/2014/main" id="{827CD5E5-A8F0-DE4A-83EB-20A61DFC6956}"/>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44</a:t>
            </a:r>
          </a:p>
        </p:txBody>
      </p:sp>
    </p:spTree>
    <p:extLst>
      <p:ext uri="{BB962C8B-B14F-4D97-AF65-F5344CB8AC3E}">
        <p14:creationId xmlns:p14="http://schemas.microsoft.com/office/powerpoint/2010/main" val="167454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Treppenstufen (ggf. nummeriert)</a:t>
            </a:r>
          </a:p>
          <a:p>
            <a:pPr marL="285750" indent="-285750">
              <a:buFont typeface="Arial" panose="020B0604020202020204" pitchFamily="34" charset="0"/>
              <a:buChar char="•"/>
            </a:pPr>
            <a:r>
              <a:rPr lang="de-DE" b="0" dirty="0"/>
              <a:t>ggf. Zahlenkarten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Treppenstufen zählen</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Zähle die Treppenstufen beim Raufgehen. Wie viele Treppenstufen sind es? </a:t>
            </a:r>
          </a:p>
        </p:txBody>
      </p:sp>
      <p:sp>
        <p:nvSpPr>
          <p:cNvPr id="8" name="Abgerundetes Rechteck 7">
            <a:extLst>
              <a:ext uri="{FF2B5EF4-FFF2-40B4-BE49-F238E27FC236}">
                <a16:creationId xmlns:a16="http://schemas.microsoft.com/office/drawing/2014/main" id="{7B6F4952-C7AD-A342-B109-61E6693A488B}"/>
              </a:ext>
            </a:extLst>
          </p:cNvPr>
          <p:cNvSpPr/>
          <p:nvPr/>
        </p:nvSpPr>
        <p:spPr>
          <a:xfrm>
            <a:off x="1321188" y="6263"/>
            <a:ext cx="628214" cy="45279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Inhaltsplatzhalter 17" descr="Uhr">
            <a:extLst>
              <a:ext uri="{FF2B5EF4-FFF2-40B4-BE49-F238E27FC236}">
                <a16:creationId xmlns:a16="http://schemas.microsoft.com/office/drawing/2014/main" id="{E5A912E6-07CB-0E41-BBC6-8024AFC59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4" name="Inhaltsplatzhalter 11">
            <a:extLst>
              <a:ext uri="{FF2B5EF4-FFF2-40B4-BE49-F238E27FC236}">
                <a16:creationId xmlns:a16="http://schemas.microsoft.com/office/drawing/2014/main" id="{C4F8E718-81D5-D74C-972F-08CA9A9646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4468813" y="2301082"/>
            <a:ext cx="4654550" cy="3490912"/>
          </a:xfrm>
          <a:prstGeom prst="rect">
            <a:avLst/>
          </a:prstGeom>
        </p:spPr>
      </p:pic>
      <p:sp>
        <p:nvSpPr>
          <p:cNvPr id="15" name="Abgerundetes Rechteck 14">
            <a:extLst>
              <a:ext uri="{FF2B5EF4-FFF2-40B4-BE49-F238E27FC236}">
                <a16:creationId xmlns:a16="http://schemas.microsoft.com/office/drawing/2014/main" id="{0E17B32C-0576-5B4A-90B9-CB1716E73C88}"/>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Abgerundetes Rechteck 15">
            <a:extLst>
              <a:ext uri="{FF2B5EF4-FFF2-40B4-BE49-F238E27FC236}">
                <a16:creationId xmlns:a16="http://schemas.microsoft.com/office/drawing/2014/main" id="{5DC5397C-9FE1-F04B-8AF4-44644CBE82BC}"/>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18" name="Abgerundetes Rechteck 17">
            <a:extLst>
              <a:ext uri="{FF2B5EF4-FFF2-40B4-BE49-F238E27FC236}">
                <a16:creationId xmlns:a16="http://schemas.microsoft.com/office/drawing/2014/main" id="{111A5A24-5703-2748-B14C-C09FC7886004}"/>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Abgerundetes Rechteck 19">
            <a:extLst>
              <a:ext uri="{FF2B5EF4-FFF2-40B4-BE49-F238E27FC236}">
                <a16:creationId xmlns:a16="http://schemas.microsoft.com/office/drawing/2014/main" id="{F0B0D3FA-4527-9548-9213-4B5F4D8C6F8A}"/>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Abgerundetes Rechteck 20">
            <a:extLst>
              <a:ext uri="{FF2B5EF4-FFF2-40B4-BE49-F238E27FC236}">
                <a16:creationId xmlns:a16="http://schemas.microsoft.com/office/drawing/2014/main" id="{7890C564-B71D-9B45-A54E-50698B28AE99}"/>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Abgerundetes Rechteck 22">
            <a:extLst>
              <a:ext uri="{FF2B5EF4-FFF2-40B4-BE49-F238E27FC236}">
                <a16:creationId xmlns:a16="http://schemas.microsoft.com/office/drawing/2014/main" id="{EBE4C526-0006-114C-8E29-42E230A10871}"/>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C7468A2F-573C-944E-BA29-944D96E21714}"/>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Zahlvorstellung</a:t>
            </a:r>
          </a:p>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Zählen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B0155EF9-14EA-1945-8D7D-4B403561DEE5}"/>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a:t>
            </a:r>
          </a:p>
        </p:txBody>
      </p:sp>
      <p:pic>
        <p:nvPicPr>
          <p:cNvPr id="22" name="Grafik 21">
            <a:extLst>
              <a:ext uri="{FF2B5EF4-FFF2-40B4-BE49-F238E27FC236}">
                <a16:creationId xmlns:a16="http://schemas.microsoft.com/office/drawing/2014/main" id="{E1151715-F8AE-F343-B974-A99D58C24CB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31148" y="5540400"/>
            <a:ext cx="800268" cy="813600"/>
          </a:xfrm>
          <a:prstGeom prst="roundRect">
            <a:avLst>
              <a:gd name="adj" fmla="val 9787"/>
            </a:avLst>
          </a:prstGeom>
        </p:spPr>
      </p:pic>
    </p:spTree>
    <p:extLst>
      <p:ext uri="{BB962C8B-B14F-4D97-AF65-F5344CB8AC3E}">
        <p14:creationId xmlns:p14="http://schemas.microsoft.com/office/powerpoint/2010/main" val="3099291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a:xfrm>
            <a:off x="249555" y="5004240"/>
            <a:ext cx="9406890" cy="1730446"/>
          </a:xfrm>
        </p:spPr>
        <p:txBody>
          <a:bodyPr/>
          <a:lstStyle/>
          <a:p>
            <a:r>
              <a:rPr lang="de-DE" dirty="0"/>
              <a:t>Beobachtungshinweise: </a:t>
            </a:r>
          </a:p>
          <a:p>
            <a:pPr marL="285750" indent="-285750">
              <a:buFont typeface="Arial" panose="020B0604020202020204" pitchFamily="34" charset="0"/>
              <a:buChar char="•"/>
            </a:pPr>
            <a:r>
              <a:rPr lang="de-DE" b="0" dirty="0"/>
              <a:t>Wird eine mündlich geäußerte Zahl in eine passende Anzahl von Gegenständen übertragen? (Bei welchen Zahlen gelingt es? Bei welchen Zahlen gelingt es noch nicht?) </a:t>
            </a:r>
          </a:p>
          <a:p>
            <a:pPr marL="285750" indent="-285750">
              <a:buFont typeface="Arial" panose="020B0604020202020204" pitchFamily="34" charset="0"/>
              <a:buChar char="•"/>
            </a:pPr>
            <a:r>
              <a:rPr lang="de-DE" b="0" dirty="0"/>
              <a:t>Werden die verdoppelten Anzahlen quasi-simultan oder zählend erfasst? </a:t>
            </a:r>
          </a:p>
          <a:p>
            <a:pPr marL="285750" indent="-285750">
              <a:buFont typeface="Arial" panose="020B0604020202020204" pitchFamily="34" charset="0"/>
              <a:buChar char="•"/>
            </a:pPr>
            <a:r>
              <a:rPr lang="de-DE" b="0" dirty="0"/>
              <a:t>Welche Worte werden genutzt, um das Klecksbild zu beschreiben? </a:t>
            </a:r>
          </a:p>
          <a:p>
            <a:pPr marL="285750" indent="-285750">
              <a:buFont typeface="Arial" panose="020B0604020202020204" pitchFamily="34" charset="0"/>
              <a:buChar char="•"/>
            </a:pPr>
            <a:r>
              <a:rPr lang="de-DE" b="0" dirty="0"/>
              <a:t>Werden bereits Vermutungen über eine entstehende Anzahl geäußert?</a:t>
            </a:r>
            <a:r>
              <a:rPr lang="de-DE" dirty="0"/>
              <a:t> </a:t>
            </a:r>
          </a:p>
          <a:p>
            <a:r>
              <a:rPr lang="de-DE" dirty="0"/>
              <a:t> </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a:xfrm>
            <a:off x="249555" y="2314964"/>
            <a:ext cx="4536000" cy="2553920"/>
          </a:xfrm>
        </p:spPr>
        <p:txBody>
          <a:bodyPr/>
          <a:lstStyle/>
          <a:p>
            <a:r>
              <a:rPr lang="de-DE" dirty="0"/>
              <a:t>Durchführung der Übung: </a:t>
            </a:r>
          </a:p>
          <a:p>
            <a:pPr marL="285750" indent="-285750">
              <a:buFont typeface="Arial" panose="020B0604020202020204" pitchFamily="34" charset="0"/>
              <a:buChar char="•"/>
            </a:pPr>
            <a:r>
              <a:rPr lang="de-DE" b="0" dirty="0"/>
              <a:t>Das DIN A4-Blatt wird in der Mitte gefaltet.</a:t>
            </a:r>
          </a:p>
          <a:p>
            <a:pPr marL="285750" indent="-285750">
              <a:buFont typeface="Arial" panose="020B0604020202020204" pitchFamily="34" charset="0"/>
              <a:buChar char="•"/>
            </a:pPr>
            <a:r>
              <a:rPr lang="de-DE" b="0" dirty="0"/>
              <a:t>Die Kinder malen/stempeln eine bestimmte Anzahl an Punkten/Motiven … auf eine Hälfte eines DIN A4-Blattes mit Wasserfarbe. Anschließend wird das Blatt in der Mitte gefaltet und wieder auseinandergeklappt. </a:t>
            </a:r>
          </a:p>
          <a:p>
            <a:pPr marL="285750" indent="-285750">
              <a:buFont typeface="Arial" panose="020B0604020202020204" pitchFamily="34" charset="0"/>
              <a:buChar char="•"/>
            </a:pPr>
            <a:r>
              <a:rPr lang="de-DE" b="0" dirty="0"/>
              <a:t>Fragen: „Was siehst du?“ „Was ist passiert?“ „Wie viele Kleckse (Fingerabdrücke, Punkte, etc.) sind jetzt auf dem ganzen Blatt zu sehen?“</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Klecksbilder </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a:xfrm>
            <a:off x="5120445" y="2319109"/>
            <a:ext cx="4536000" cy="2549776"/>
          </a:xfrm>
        </p:spPr>
        <p:txBody>
          <a:bodyPr/>
          <a:lstStyle/>
          <a:p>
            <a:r>
              <a:rPr lang="de-DE" dirty="0"/>
              <a:t>Variationen: </a:t>
            </a:r>
          </a:p>
          <a:p>
            <a:pPr marL="285750" indent="-285750">
              <a:buFont typeface="Arial" panose="020B0604020202020204" pitchFamily="34" charset="0"/>
              <a:buChar char="•"/>
            </a:pPr>
            <a:r>
              <a:rPr lang="de-DE" b="0" dirty="0"/>
              <a:t>Vor dem erneuten Aufklappen des Blattes wird die Frage gestellt: „Wie viele Kleckse werden zu sehen sein?“</a:t>
            </a:r>
          </a:p>
          <a:p>
            <a:pPr marL="285750" indent="-285750">
              <a:buFont typeface="Arial" panose="020B0604020202020204" pitchFamily="34" charset="0"/>
              <a:buChar char="•"/>
            </a:pPr>
            <a:r>
              <a:rPr lang="de-DE" b="0" dirty="0"/>
              <a:t>Kind erstellt eigene Klecksbilder und benennt die jeweilige Menge der entstandenen Abdrücke. </a:t>
            </a:r>
          </a:p>
          <a:p>
            <a:pPr marL="285750" indent="-285750">
              <a:buFont typeface="Arial" panose="020B0604020202020204" pitchFamily="34" charset="0"/>
              <a:buChar char="•"/>
            </a:pPr>
            <a:r>
              <a:rPr lang="de-DE" b="0" dirty="0"/>
              <a:t>In das gefaltete Blatt mit einem Locher Löcher stanzen. Hier kann das Blatt auch mehrfach gefaltet werden.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pPr marL="1381125" indent="-1381125"/>
            <a:r>
              <a:rPr lang="de-DE" dirty="0"/>
              <a:t>Ziel der Übung: </a:t>
            </a:r>
            <a:r>
              <a:rPr lang="de-DE" b="0" dirty="0"/>
              <a:t>Die Kinder erkennen, dass die ursprüngliche Menge an Klecksen durch das Klappen verdoppelt wurde.</a:t>
            </a:r>
          </a:p>
        </p:txBody>
      </p:sp>
    </p:spTree>
    <p:extLst>
      <p:ext uri="{BB962C8B-B14F-4D97-AF65-F5344CB8AC3E}">
        <p14:creationId xmlns:p14="http://schemas.microsoft.com/office/powerpoint/2010/main" val="1662804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pPr marL="285750" indent="-285750">
              <a:buFont typeface="Arial" panose="020B0604020202020204" pitchFamily="34" charset="0"/>
              <a:buChar char="•"/>
            </a:pPr>
            <a:r>
              <a:rPr lang="de-DE" b="0" dirty="0"/>
              <a:t>unskalierter Zahlenstrahl</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Sprünge am Zahlenstrahl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Starte bei 24 und springe 10 Schritte zurück. Springe dann nochmal drei Schritte zurück. Wo bist du gelandet? </a:t>
            </a:r>
          </a:p>
        </p:txBody>
      </p:sp>
      <p:pic>
        <p:nvPicPr>
          <p:cNvPr id="21" name="Inhaltsplatzhalter 17" descr="Uhr">
            <a:extLst>
              <a:ext uri="{FF2B5EF4-FFF2-40B4-BE49-F238E27FC236}">
                <a16:creationId xmlns:a16="http://schemas.microsoft.com/office/drawing/2014/main" id="{85A9F87A-3E04-3C47-92F4-9A3A44400E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2" name="Inhaltsplatzhalter 17" descr="Uhr">
            <a:extLst>
              <a:ext uri="{FF2B5EF4-FFF2-40B4-BE49-F238E27FC236}">
                <a16:creationId xmlns:a16="http://schemas.microsoft.com/office/drawing/2014/main" id="{F4C15FA9-841A-764A-8F4F-01573F9119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23" name="Inhaltsplatzhalter 17" descr="Uhr">
            <a:extLst>
              <a:ext uri="{FF2B5EF4-FFF2-40B4-BE49-F238E27FC236}">
                <a16:creationId xmlns:a16="http://schemas.microsoft.com/office/drawing/2014/main" id="{18031617-AA11-1D40-84C0-228E1B466D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2082" y="84446"/>
            <a:ext cx="308292" cy="308292"/>
          </a:xfrm>
          <a:prstGeom prst="rect">
            <a:avLst/>
          </a:prstGeom>
        </p:spPr>
      </p:pic>
      <p:sp>
        <p:nvSpPr>
          <p:cNvPr id="16" name="Textfeld 15">
            <a:extLst>
              <a:ext uri="{FF2B5EF4-FFF2-40B4-BE49-F238E27FC236}">
                <a16:creationId xmlns:a16="http://schemas.microsoft.com/office/drawing/2014/main" id="{54E8D9C5-392B-C941-A8FE-C0FBBC153F7B}"/>
              </a:ext>
            </a:extLst>
          </p:cNvPr>
          <p:cNvSpPr txBox="1"/>
          <p:nvPr/>
        </p:nvSpPr>
        <p:spPr>
          <a:xfrm>
            <a:off x="4651394" y="3810237"/>
            <a:ext cx="539223" cy="523220"/>
          </a:xfrm>
          <a:prstGeom prst="rect">
            <a:avLst/>
          </a:prstGeom>
          <a:noFill/>
        </p:spPr>
        <p:txBody>
          <a:bodyPr wrap="square" rtlCol="0">
            <a:spAutoFit/>
          </a:bodyPr>
          <a:lstStyle/>
          <a:p>
            <a:r>
              <a:rPr lang="de-DE" sz="2800" dirty="0">
                <a:latin typeface="Grundschrift" panose="03010100010101010101" pitchFamily="66" charset="0"/>
              </a:rPr>
              <a:t>? </a:t>
            </a:r>
          </a:p>
        </p:txBody>
      </p:sp>
      <p:cxnSp>
        <p:nvCxnSpPr>
          <p:cNvPr id="17" name="Gerade Verbindung mit Pfeil 16">
            <a:extLst>
              <a:ext uri="{FF2B5EF4-FFF2-40B4-BE49-F238E27FC236}">
                <a16:creationId xmlns:a16="http://schemas.microsoft.com/office/drawing/2014/main" id="{641F506A-50F1-0249-9683-5C0FBFCCAD7B}"/>
              </a:ext>
            </a:extLst>
          </p:cNvPr>
          <p:cNvCxnSpPr>
            <a:cxnSpLocks/>
          </p:cNvCxnSpPr>
          <p:nvPr/>
        </p:nvCxnSpPr>
        <p:spPr>
          <a:xfrm>
            <a:off x="4679252" y="3512333"/>
            <a:ext cx="4610195" cy="0"/>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24" name="Gerade Verbindung 23">
            <a:extLst>
              <a:ext uri="{FF2B5EF4-FFF2-40B4-BE49-F238E27FC236}">
                <a16:creationId xmlns:a16="http://schemas.microsoft.com/office/drawing/2014/main" id="{FD601890-F5BD-BF4B-ABF5-9B901C943B23}"/>
              </a:ext>
            </a:extLst>
          </p:cNvPr>
          <p:cNvCxnSpPr>
            <a:cxnSpLocks/>
          </p:cNvCxnSpPr>
          <p:nvPr/>
        </p:nvCxnSpPr>
        <p:spPr>
          <a:xfrm>
            <a:off x="4832336" y="3311165"/>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feld 24">
            <a:extLst>
              <a:ext uri="{FF2B5EF4-FFF2-40B4-BE49-F238E27FC236}">
                <a16:creationId xmlns:a16="http://schemas.microsoft.com/office/drawing/2014/main" id="{64A26248-0498-934F-8FA6-7F033994BD06}"/>
              </a:ext>
            </a:extLst>
          </p:cNvPr>
          <p:cNvSpPr txBox="1"/>
          <p:nvPr/>
        </p:nvSpPr>
        <p:spPr>
          <a:xfrm>
            <a:off x="8839200" y="3771691"/>
            <a:ext cx="674910" cy="584775"/>
          </a:xfrm>
          <a:prstGeom prst="rect">
            <a:avLst/>
          </a:prstGeom>
          <a:noFill/>
        </p:spPr>
        <p:txBody>
          <a:bodyPr wrap="square" rtlCol="0">
            <a:spAutoFit/>
          </a:bodyPr>
          <a:lstStyle/>
          <a:p>
            <a:r>
              <a:rPr lang="de-DE" sz="3200" dirty="0">
                <a:latin typeface="Grundschrift" panose="03010100010101010101" pitchFamily="66" charset="0"/>
              </a:rPr>
              <a:t>24 </a:t>
            </a:r>
          </a:p>
        </p:txBody>
      </p:sp>
      <p:cxnSp>
        <p:nvCxnSpPr>
          <p:cNvPr id="26" name="Gerade Verbindung 25">
            <a:extLst>
              <a:ext uri="{FF2B5EF4-FFF2-40B4-BE49-F238E27FC236}">
                <a16:creationId xmlns:a16="http://schemas.microsoft.com/office/drawing/2014/main" id="{0A20DC56-AE2E-E34D-ABDF-22336F78827F}"/>
              </a:ext>
            </a:extLst>
          </p:cNvPr>
          <p:cNvCxnSpPr>
            <a:cxnSpLocks/>
          </p:cNvCxnSpPr>
          <p:nvPr/>
        </p:nvCxnSpPr>
        <p:spPr>
          <a:xfrm>
            <a:off x="9135100" y="3327815"/>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14" name="Gebogener Pfeil 13">
            <a:extLst>
              <a:ext uri="{FF2B5EF4-FFF2-40B4-BE49-F238E27FC236}">
                <a16:creationId xmlns:a16="http://schemas.microsoft.com/office/drawing/2014/main" id="{97AE49FA-050E-C24A-BF8B-1918F81E47FE}"/>
              </a:ext>
            </a:extLst>
          </p:cNvPr>
          <p:cNvSpPr/>
          <p:nvPr/>
        </p:nvSpPr>
        <p:spPr>
          <a:xfrm flipH="1">
            <a:off x="6168889" y="2780719"/>
            <a:ext cx="3063657" cy="1043033"/>
          </a:xfrm>
          <a:prstGeom prst="circularArrow">
            <a:avLst>
              <a:gd name="adj1" fmla="val 4143"/>
              <a:gd name="adj2" fmla="val 200636"/>
              <a:gd name="adj3" fmla="val 21173729"/>
              <a:gd name="adj4" fmla="val 10865676"/>
              <a:gd name="adj5" fmla="val 86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27" name="Gerade Verbindung 26">
            <a:extLst>
              <a:ext uri="{FF2B5EF4-FFF2-40B4-BE49-F238E27FC236}">
                <a16:creationId xmlns:a16="http://schemas.microsoft.com/office/drawing/2014/main" id="{198F5358-3441-234F-B6EE-386F0038B0C1}"/>
              </a:ext>
            </a:extLst>
          </p:cNvPr>
          <p:cNvCxnSpPr>
            <a:cxnSpLocks/>
          </p:cNvCxnSpPr>
          <p:nvPr/>
        </p:nvCxnSpPr>
        <p:spPr>
          <a:xfrm>
            <a:off x="6302760" y="3311165"/>
            <a:ext cx="0" cy="402336"/>
          </a:xfrm>
          <a:prstGeom prst="line">
            <a:avLst/>
          </a:prstGeom>
          <a:ln w="28575"/>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97DAE71B-37FA-FB4E-9F5E-4B93E3C0FEEB}"/>
              </a:ext>
            </a:extLst>
          </p:cNvPr>
          <p:cNvSpPr txBox="1"/>
          <p:nvPr/>
        </p:nvSpPr>
        <p:spPr>
          <a:xfrm>
            <a:off x="6028414" y="3696852"/>
            <a:ext cx="674910" cy="584775"/>
          </a:xfrm>
          <a:prstGeom prst="rect">
            <a:avLst/>
          </a:prstGeom>
          <a:noFill/>
        </p:spPr>
        <p:txBody>
          <a:bodyPr wrap="square" rtlCol="0">
            <a:spAutoFit/>
          </a:bodyPr>
          <a:lstStyle/>
          <a:p>
            <a:r>
              <a:rPr lang="de-DE" sz="3200" dirty="0">
                <a:latin typeface="Grundschrift" panose="03010100010101010101" pitchFamily="66" charset="0"/>
              </a:rPr>
              <a:t>14 </a:t>
            </a:r>
          </a:p>
        </p:txBody>
      </p:sp>
      <p:sp>
        <p:nvSpPr>
          <p:cNvPr id="29" name="Gebogener Pfeil 28">
            <a:extLst>
              <a:ext uri="{FF2B5EF4-FFF2-40B4-BE49-F238E27FC236}">
                <a16:creationId xmlns:a16="http://schemas.microsoft.com/office/drawing/2014/main" id="{B1E7A98D-D768-6F46-9467-C9F83EFFC925}"/>
              </a:ext>
            </a:extLst>
          </p:cNvPr>
          <p:cNvSpPr/>
          <p:nvPr/>
        </p:nvSpPr>
        <p:spPr>
          <a:xfrm flipH="1">
            <a:off x="4740980" y="2789648"/>
            <a:ext cx="1624889" cy="1043033"/>
          </a:xfrm>
          <a:prstGeom prst="circularArrow">
            <a:avLst>
              <a:gd name="adj1" fmla="val 4058"/>
              <a:gd name="adj2" fmla="val 361608"/>
              <a:gd name="adj3" fmla="val 21012234"/>
              <a:gd name="adj4" fmla="val 11238899"/>
              <a:gd name="adj5" fmla="val 98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0" name="Textfeld 29">
            <a:extLst>
              <a:ext uri="{FF2B5EF4-FFF2-40B4-BE49-F238E27FC236}">
                <a16:creationId xmlns:a16="http://schemas.microsoft.com/office/drawing/2014/main" id="{2347A7B3-2703-EB43-8137-40F5582445BE}"/>
              </a:ext>
            </a:extLst>
          </p:cNvPr>
          <p:cNvSpPr txBox="1"/>
          <p:nvPr/>
        </p:nvSpPr>
        <p:spPr>
          <a:xfrm>
            <a:off x="7230835" y="2378354"/>
            <a:ext cx="939763" cy="584775"/>
          </a:xfrm>
          <a:prstGeom prst="rect">
            <a:avLst/>
          </a:prstGeom>
          <a:noFill/>
        </p:spPr>
        <p:txBody>
          <a:bodyPr wrap="square" rtlCol="0">
            <a:spAutoFit/>
          </a:bodyPr>
          <a:lstStyle/>
          <a:p>
            <a:r>
              <a:rPr lang="de-DE" sz="3200" dirty="0">
                <a:latin typeface="Grundschrift" panose="03010100010101010101" pitchFamily="66" charset="0"/>
              </a:rPr>
              <a:t>-10 </a:t>
            </a:r>
          </a:p>
        </p:txBody>
      </p:sp>
      <p:sp>
        <p:nvSpPr>
          <p:cNvPr id="31" name="Textfeld 30">
            <a:extLst>
              <a:ext uri="{FF2B5EF4-FFF2-40B4-BE49-F238E27FC236}">
                <a16:creationId xmlns:a16="http://schemas.microsoft.com/office/drawing/2014/main" id="{93F9BFEB-BB02-E145-BAEC-6B57AEEB174F}"/>
              </a:ext>
            </a:extLst>
          </p:cNvPr>
          <p:cNvSpPr txBox="1"/>
          <p:nvPr/>
        </p:nvSpPr>
        <p:spPr>
          <a:xfrm>
            <a:off x="5190617" y="2413925"/>
            <a:ext cx="939763" cy="584775"/>
          </a:xfrm>
          <a:prstGeom prst="rect">
            <a:avLst/>
          </a:prstGeom>
          <a:noFill/>
        </p:spPr>
        <p:txBody>
          <a:bodyPr wrap="square" rtlCol="0">
            <a:spAutoFit/>
          </a:bodyPr>
          <a:lstStyle/>
          <a:p>
            <a:r>
              <a:rPr lang="de-DE" sz="3200" dirty="0">
                <a:latin typeface="Grundschrift" panose="03010100010101010101" pitchFamily="66" charset="0"/>
              </a:rPr>
              <a:t>-3</a:t>
            </a:r>
            <a:r>
              <a:rPr lang="de-DE" sz="2000" dirty="0">
                <a:latin typeface="Grundschrift" panose="03010100010101010101" pitchFamily="66" charset="0"/>
              </a:rPr>
              <a:t> </a:t>
            </a:r>
          </a:p>
        </p:txBody>
      </p:sp>
      <p:sp>
        <p:nvSpPr>
          <p:cNvPr id="33" name="Abgerundetes Rechteck 32">
            <a:extLst>
              <a:ext uri="{FF2B5EF4-FFF2-40B4-BE49-F238E27FC236}">
                <a16:creationId xmlns:a16="http://schemas.microsoft.com/office/drawing/2014/main" id="{E6173DB9-8F75-F749-9CC2-40A8BDD162E6}"/>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A76FA81E-DC00-F549-9E76-D03BC1FACBE4}"/>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5" name="Abgerundetes Rechteck 34">
            <a:extLst>
              <a:ext uri="{FF2B5EF4-FFF2-40B4-BE49-F238E27FC236}">
                <a16:creationId xmlns:a16="http://schemas.microsoft.com/office/drawing/2014/main" id="{8B061CA5-8196-5D40-AC43-516CE6A49EB5}"/>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67EEBB96-F02B-4A43-B24E-51BAF8DB552C}"/>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Abgerundetes Rechteck 36">
            <a:extLst>
              <a:ext uri="{FF2B5EF4-FFF2-40B4-BE49-F238E27FC236}">
                <a16:creationId xmlns:a16="http://schemas.microsoft.com/office/drawing/2014/main" id="{987AA6BA-9A2C-4F41-9055-731CD68F5781}"/>
              </a:ext>
            </a:extLst>
          </p:cNvPr>
          <p:cNvSpPr/>
          <p:nvPr/>
        </p:nvSpPr>
        <p:spPr>
          <a:xfrm>
            <a:off x="2448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Abgerundetes Rechteck 37">
            <a:extLst>
              <a:ext uri="{FF2B5EF4-FFF2-40B4-BE49-F238E27FC236}">
                <a16:creationId xmlns:a16="http://schemas.microsoft.com/office/drawing/2014/main" id="{28563A2A-740F-AB41-9DAA-5C5A8A770102}"/>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4E4EECAD-E5FF-494E-9AD7-A3BDC9396BF3}"/>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 &amp; Subtraktion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feld 31">
            <a:extLst>
              <a:ext uri="{FF2B5EF4-FFF2-40B4-BE49-F238E27FC236}">
                <a16:creationId xmlns:a16="http://schemas.microsoft.com/office/drawing/2014/main" id="{D7CFEE0E-4E79-6045-A5B2-6DB50E68D6BD}"/>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45</a:t>
            </a:r>
          </a:p>
        </p:txBody>
      </p:sp>
    </p:spTree>
    <p:extLst>
      <p:ext uri="{BB962C8B-B14F-4D97-AF65-F5344CB8AC3E}">
        <p14:creationId xmlns:p14="http://schemas.microsoft.com/office/powerpoint/2010/main" val="2526792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Werden die Fachbegriffe zur Beschreibung des Lösungsweges genutzt?</a:t>
            </a:r>
          </a:p>
          <a:p>
            <a:pPr marL="285750" indent="-285750">
              <a:buFont typeface="Arial" panose="020B0604020202020204" pitchFamily="34" charset="0"/>
              <a:buChar char="•"/>
            </a:pPr>
            <a:r>
              <a:rPr lang="de-DE" b="0" dirty="0"/>
              <a:t>Werden die Sprünge richtig mit den Operationen Addition und Subtraktion verknüpft?</a:t>
            </a:r>
          </a:p>
          <a:p>
            <a:pPr marL="285750" indent="-285750">
              <a:buFont typeface="Arial" panose="020B0604020202020204" pitchFamily="34" charset="0"/>
              <a:buChar char="•"/>
            </a:pPr>
            <a:r>
              <a:rPr lang="de-DE" b="0" dirty="0"/>
              <a:t>Gelingt der Wechsel zwischen den Darstellungen und können die mündlichen Anweisungen mental vollzogen werden?</a:t>
            </a:r>
          </a:p>
          <a:p>
            <a:pPr marL="285750" indent="-285750">
              <a:buFont typeface="Arial" panose="020B0604020202020204" pitchFamily="34" charset="0"/>
              <a:buChar char="•"/>
            </a:pPr>
            <a:endParaRPr lang="de-DE" b="0" dirty="0"/>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Lehrkraft diktiert Sprünge am Zahlenstrahl. </a:t>
            </a:r>
          </a:p>
          <a:p>
            <a:pPr marL="285750" indent="-285750">
              <a:buFont typeface="Arial" panose="020B0604020202020204" pitchFamily="34" charset="0"/>
              <a:buChar char="•"/>
            </a:pPr>
            <a:r>
              <a:rPr lang="de-DE" b="0" dirty="0"/>
              <a:t>Die Kinder stellen sich die Sprünge mental vor und notieren die Rechnung und die </a:t>
            </a:r>
            <a:r>
              <a:rPr lang="de-DE" b="0" dirty="0" err="1"/>
              <a:t>Zielzahl</a:t>
            </a:r>
            <a:r>
              <a:rPr lang="de-DE" b="0" dirty="0"/>
              <a:t> im Heft oder auf einem Mini-Whiteboard. </a:t>
            </a:r>
          </a:p>
          <a:p>
            <a:pPr marL="285750" indent="-285750">
              <a:buFont typeface="Arial" panose="020B0604020202020204" pitchFamily="34" charset="0"/>
              <a:buChar char="•"/>
            </a:pPr>
            <a:r>
              <a:rPr lang="de-DE" b="0" dirty="0"/>
              <a:t>Die Kinder können zur Lösung einen Zahlenstrahl aufmalen. </a:t>
            </a:r>
          </a:p>
          <a:p>
            <a:pPr marL="285750" indent="-285750">
              <a:buFont typeface="Arial" panose="020B0604020202020204" pitchFamily="34" charset="0"/>
              <a:buChar char="•"/>
            </a:pPr>
            <a:r>
              <a:rPr lang="de-DE" b="0" dirty="0"/>
              <a:t>Die Kinder halten das Mini-Whiteboard auf Kommando nach oben. Ein Kind löst die Aufgabe noch einmal an der Tafel und beschreibt den Lösungsweg.</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833999" cy="746473"/>
          </a:xfrm>
          <a:prstGeom prst="rect">
            <a:avLst/>
          </a:prstGeom>
        </p:spPr>
        <p:txBody>
          <a:bodyPr/>
          <a:lstStyle/>
          <a:p>
            <a:r>
              <a:rPr lang="de-DE" dirty="0"/>
              <a:t>Sprünge am Zahlenstrahl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Die Kinder stellen sich gegenseitig Aufgaben. Dabei sollte auf einen einheitlichen Wortschatz zurückgegriffen werden (z. B. Startzahl, springe, vorwärts, rückwärts, Zielzahl).</a:t>
            </a:r>
          </a:p>
          <a:p>
            <a:pPr marL="285750" indent="-285750">
              <a:buFont typeface="Arial" panose="020B0604020202020204" pitchFamily="34" charset="0"/>
              <a:buChar char="•"/>
            </a:pPr>
            <a:r>
              <a:rPr lang="de-DE" b="0" dirty="0"/>
              <a:t>„Wie müssen wir den Text verändern, wenn die Aufgabe nicht 24-10-3 sein soll, sondern          24-10+3?“</a:t>
            </a:r>
          </a:p>
          <a:p>
            <a:pPr marL="285750" indent="-285750">
              <a:buFont typeface="Arial" panose="020B0604020202020204" pitchFamily="34" charset="0"/>
              <a:buChar char="•"/>
            </a:pPr>
            <a:r>
              <a:rPr lang="de-DE" b="0" dirty="0"/>
              <a:t>Die Startzahl wird nicht verraten, sondern nur die </a:t>
            </a:r>
            <a:r>
              <a:rPr lang="de-DE" b="0" dirty="0" err="1"/>
              <a:t>Zielzahl</a:t>
            </a:r>
            <a:r>
              <a:rPr lang="de-DE" b="0" dirty="0"/>
              <a:t>. </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Die Kinder orientieren sich im Kopf am Zahlenstrahl und stellen sich die Addition und Subtraktion am Zahlenstrahl vor.</a:t>
            </a:r>
            <a:endParaRPr lang="de-DE" dirty="0"/>
          </a:p>
        </p:txBody>
      </p:sp>
    </p:spTree>
    <p:extLst>
      <p:ext uri="{BB962C8B-B14F-4D97-AF65-F5344CB8AC3E}">
        <p14:creationId xmlns:p14="http://schemas.microsoft.com/office/powerpoint/2010/main" val="10618967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bgerundetes Rechteck 39">
            <a:extLst>
              <a:ext uri="{FF2B5EF4-FFF2-40B4-BE49-F238E27FC236}">
                <a16:creationId xmlns:a16="http://schemas.microsoft.com/office/drawing/2014/main" id="{BE43B28A-AE38-F142-9DD9-654977C2EE82}"/>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Inhaltsplatzhalter 1">
            <a:extLst>
              <a:ext uri="{FF2B5EF4-FFF2-40B4-BE49-F238E27FC236}">
                <a16:creationId xmlns:a16="http://schemas.microsoft.com/office/drawing/2014/main" id="{E1C8423C-D289-2342-849C-110BD86C87F4}"/>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Plättchen (Muggelsteine, Knöpfe, Bonbons o. Ä.)</a:t>
            </a:r>
          </a:p>
          <a:p>
            <a:pPr marL="285750" indent="-285750">
              <a:buFont typeface="Arial" panose="020B0604020202020204" pitchFamily="34" charset="0"/>
              <a:buChar char="•"/>
            </a:pPr>
            <a:r>
              <a:rPr lang="de-DE" b="0" dirty="0"/>
              <a:t>Schalen</a:t>
            </a:r>
          </a:p>
        </p:txBody>
      </p:sp>
      <p:sp>
        <p:nvSpPr>
          <p:cNvPr id="4" name="Titel 3">
            <a:extLst>
              <a:ext uri="{FF2B5EF4-FFF2-40B4-BE49-F238E27FC236}">
                <a16:creationId xmlns:a16="http://schemas.microsoft.com/office/drawing/2014/main" id="{E630AD6B-962A-0444-8513-888027532002}"/>
              </a:ext>
            </a:extLst>
          </p:cNvPr>
          <p:cNvSpPr>
            <a:spLocks noGrp="1"/>
          </p:cNvSpPr>
          <p:nvPr>
            <p:ph type="title"/>
          </p:nvPr>
        </p:nvSpPr>
        <p:spPr/>
        <p:txBody>
          <a:bodyPr/>
          <a:lstStyle/>
          <a:p>
            <a:r>
              <a:rPr lang="de-DE" dirty="0"/>
              <a:t>Gerecht verteilen</a:t>
            </a:r>
          </a:p>
        </p:txBody>
      </p:sp>
      <p:sp>
        <p:nvSpPr>
          <p:cNvPr id="5" name="Inhaltsplatzhalter 4">
            <a:extLst>
              <a:ext uri="{FF2B5EF4-FFF2-40B4-BE49-F238E27FC236}">
                <a16:creationId xmlns:a16="http://schemas.microsoft.com/office/drawing/2014/main" id="{BEE399A8-A068-8941-8160-7912EE3C3657}"/>
              </a:ext>
            </a:extLst>
          </p:cNvPr>
          <p:cNvSpPr>
            <a:spLocks noGrp="1"/>
          </p:cNvSpPr>
          <p:nvPr>
            <p:ph sz="half" idx="10"/>
          </p:nvPr>
        </p:nvSpPr>
        <p:spPr/>
        <p:txBody>
          <a:bodyPr/>
          <a:lstStyle/>
          <a:p>
            <a:r>
              <a:rPr lang="de-DE" dirty="0"/>
              <a:t>Teile die Plättchen  gerecht auf. </a:t>
            </a:r>
          </a:p>
        </p:txBody>
      </p:sp>
      <p:pic>
        <p:nvPicPr>
          <p:cNvPr id="8" name="Inhaltsplatzhalter 17" descr="Uhr">
            <a:extLst>
              <a:ext uri="{FF2B5EF4-FFF2-40B4-BE49-F238E27FC236}">
                <a16:creationId xmlns:a16="http://schemas.microsoft.com/office/drawing/2014/main" id="{0FE50C1E-A0EF-134F-9FF5-BC0665764E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9" name="Inhaltsplatzhalter 17" descr="Uhr">
            <a:extLst>
              <a:ext uri="{FF2B5EF4-FFF2-40B4-BE49-F238E27FC236}">
                <a16:creationId xmlns:a16="http://schemas.microsoft.com/office/drawing/2014/main" id="{0ADDBA1A-E440-304A-85BF-815173C47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7" name="Grafik 6">
            <a:extLst>
              <a:ext uri="{FF2B5EF4-FFF2-40B4-BE49-F238E27FC236}">
                <a16:creationId xmlns:a16="http://schemas.microsoft.com/office/drawing/2014/main" id="{A62D30BC-85BF-034C-BC90-AFB47CF11457}"/>
              </a:ext>
            </a:extLst>
          </p:cNvPr>
          <p:cNvPicPr>
            <a:picLocks noChangeAspect="1"/>
          </p:cNvPicPr>
          <p:nvPr/>
        </p:nvPicPr>
        <p:blipFill>
          <a:blip r:embed="rId6"/>
          <a:stretch>
            <a:fillRect/>
          </a:stretch>
        </p:blipFill>
        <p:spPr>
          <a:xfrm>
            <a:off x="4776321" y="5348779"/>
            <a:ext cx="2280218" cy="583190"/>
          </a:xfrm>
          <a:prstGeom prst="rect">
            <a:avLst/>
          </a:prstGeom>
        </p:spPr>
      </p:pic>
      <p:pic>
        <p:nvPicPr>
          <p:cNvPr id="25" name="Grafik 24">
            <a:extLst>
              <a:ext uri="{FF2B5EF4-FFF2-40B4-BE49-F238E27FC236}">
                <a16:creationId xmlns:a16="http://schemas.microsoft.com/office/drawing/2014/main" id="{E3C2186E-877C-5242-BAE1-7F4A21476937}"/>
              </a:ext>
            </a:extLst>
          </p:cNvPr>
          <p:cNvPicPr>
            <a:picLocks noChangeAspect="1"/>
          </p:cNvPicPr>
          <p:nvPr/>
        </p:nvPicPr>
        <p:blipFill>
          <a:blip r:embed="rId6"/>
          <a:stretch>
            <a:fillRect/>
          </a:stretch>
        </p:blipFill>
        <p:spPr>
          <a:xfrm>
            <a:off x="7229782" y="5348779"/>
            <a:ext cx="2280218" cy="583190"/>
          </a:xfrm>
          <a:prstGeom prst="rect">
            <a:avLst/>
          </a:prstGeom>
        </p:spPr>
      </p:pic>
      <p:sp>
        <p:nvSpPr>
          <p:cNvPr id="35" name="Abgerundetes Rechteck 34">
            <a:extLst>
              <a:ext uri="{FF2B5EF4-FFF2-40B4-BE49-F238E27FC236}">
                <a16:creationId xmlns:a16="http://schemas.microsoft.com/office/drawing/2014/main" id="{09229747-C6CC-C64E-8442-F4DA65C601F1}"/>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885173D4-4F9F-A348-86BD-487DDA206908}"/>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7" name="Abgerundetes Rechteck 36">
            <a:extLst>
              <a:ext uri="{FF2B5EF4-FFF2-40B4-BE49-F238E27FC236}">
                <a16:creationId xmlns:a16="http://schemas.microsoft.com/office/drawing/2014/main" id="{8D2E2DC2-9ED3-3E44-B0AD-E43B41AEC245}"/>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Abgerundetes Rechteck 37">
            <a:extLst>
              <a:ext uri="{FF2B5EF4-FFF2-40B4-BE49-F238E27FC236}">
                <a16:creationId xmlns:a16="http://schemas.microsoft.com/office/drawing/2014/main" id="{3047055A-6FE2-9341-A0C4-D04CA1416182}"/>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32850FF4-E4B3-5148-B0A8-2800567D5D74}"/>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Abgerundetes Rechteck 40">
            <a:extLst>
              <a:ext uri="{FF2B5EF4-FFF2-40B4-BE49-F238E27FC236}">
                <a16:creationId xmlns:a16="http://schemas.microsoft.com/office/drawing/2014/main" id="{94AEF1ED-15BD-8947-B3F0-122ECD8C9651}"/>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Division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feld 42">
            <a:extLst>
              <a:ext uri="{FF2B5EF4-FFF2-40B4-BE49-F238E27FC236}">
                <a16:creationId xmlns:a16="http://schemas.microsoft.com/office/drawing/2014/main" id="{1FA9C457-6FB6-8B45-A29E-887898208EAF}"/>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46</a:t>
            </a:r>
          </a:p>
        </p:txBody>
      </p:sp>
      <p:pic>
        <p:nvPicPr>
          <p:cNvPr id="44" name="Grafik 43">
            <a:extLst>
              <a:ext uri="{FF2B5EF4-FFF2-40B4-BE49-F238E27FC236}">
                <a16:creationId xmlns:a16="http://schemas.microsoft.com/office/drawing/2014/main" id="{AEF71B83-4F75-CE4D-8AEA-865D980E21A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72100" y="2266291"/>
            <a:ext cx="479288" cy="479288"/>
          </a:xfrm>
          <a:prstGeom prst="rect">
            <a:avLst/>
          </a:prstGeom>
        </p:spPr>
      </p:pic>
      <p:pic>
        <p:nvPicPr>
          <p:cNvPr id="45" name="Grafik 44">
            <a:extLst>
              <a:ext uri="{FF2B5EF4-FFF2-40B4-BE49-F238E27FC236}">
                <a16:creationId xmlns:a16="http://schemas.microsoft.com/office/drawing/2014/main" id="{CE4332D9-11D8-C64F-96CE-051F5314BA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03788" y="2613949"/>
            <a:ext cx="479288" cy="479288"/>
          </a:xfrm>
          <a:prstGeom prst="rect">
            <a:avLst/>
          </a:prstGeom>
        </p:spPr>
      </p:pic>
      <p:pic>
        <p:nvPicPr>
          <p:cNvPr id="46" name="Grafik 45">
            <a:extLst>
              <a:ext uri="{FF2B5EF4-FFF2-40B4-BE49-F238E27FC236}">
                <a16:creationId xmlns:a16="http://schemas.microsoft.com/office/drawing/2014/main" id="{AD866F74-0555-714A-B4EE-EE899C41E0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83076" y="3700793"/>
            <a:ext cx="479288" cy="479288"/>
          </a:xfrm>
          <a:prstGeom prst="rect">
            <a:avLst/>
          </a:prstGeom>
        </p:spPr>
      </p:pic>
      <p:pic>
        <p:nvPicPr>
          <p:cNvPr id="47" name="Grafik 46">
            <a:extLst>
              <a:ext uri="{FF2B5EF4-FFF2-40B4-BE49-F238E27FC236}">
                <a16:creationId xmlns:a16="http://schemas.microsoft.com/office/drawing/2014/main" id="{783B886F-BE88-824D-A121-2B7E8321A5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4500" y="3567891"/>
            <a:ext cx="479288" cy="479288"/>
          </a:xfrm>
          <a:prstGeom prst="rect">
            <a:avLst/>
          </a:prstGeom>
        </p:spPr>
      </p:pic>
      <p:pic>
        <p:nvPicPr>
          <p:cNvPr id="48" name="Grafik 47">
            <a:extLst>
              <a:ext uri="{FF2B5EF4-FFF2-40B4-BE49-F238E27FC236}">
                <a16:creationId xmlns:a16="http://schemas.microsoft.com/office/drawing/2014/main" id="{E302C751-2B2D-CB43-82A5-535CCD52877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77251" y="2054426"/>
            <a:ext cx="479288" cy="479288"/>
          </a:xfrm>
          <a:prstGeom prst="rect">
            <a:avLst/>
          </a:prstGeom>
        </p:spPr>
      </p:pic>
      <p:pic>
        <p:nvPicPr>
          <p:cNvPr id="49" name="Grafik 48">
            <a:extLst>
              <a:ext uri="{FF2B5EF4-FFF2-40B4-BE49-F238E27FC236}">
                <a16:creationId xmlns:a16="http://schemas.microsoft.com/office/drawing/2014/main" id="{2BA41B20-C067-4E4C-B276-403154349F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9782" y="3221505"/>
            <a:ext cx="479288" cy="479288"/>
          </a:xfrm>
          <a:prstGeom prst="rect">
            <a:avLst/>
          </a:prstGeom>
        </p:spPr>
      </p:pic>
      <p:pic>
        <p:nvPicPr>
          <p:cNvPr id="50" name="Grafik 49">
            <a:extLst>
              <a:ext uri="{FF2B5EF4-FFF2-40B4-BE49-F238E27FC236}">
                <a16:creationId xmlns:a16="http://schemas.microsoft.com/office/drawing/2014/main" id="{0CA02D6C-1BF5-3246-9CEF-8EDEA93A40B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11941" y="1836371"/>
            <a:ext cx="479288" cy="479288"/>
          </a:xfrm>
          <a:prstGeom prst="rect">
            <a:avLst/>
          </a:prstGeom>
        </p:spPr>
      </p:pic>
      <p:pic>
        <p:nvPicPr>
          <p:cNvPr id="51" name="Grafik 50">
            <a:extLst>
              <a:ext uri="{FF2B5EF4-FFF2-40B4-BE49-F238E27FC236}">
                <a16:creationId xmlns:a16="http://schemas.microsoft.com/office/drawing/2014/main" id="{09841101-8A21-AC46-95B7-3FB87509AF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9782" y="2294070"/>
            <a:ext cx="479288" cy="479288"/>
          </a:xfrm>
          <a:prstGeom prst="rect">
            <a:avLst/>
          </a:prstGeom>
        </p:spPr>
      </p:pic>
      <p:pic>
        <p:nvPicPr>
          <p:cNvPr id="52" name="Grafik 51">
            <a:extLst>
              <a:ext uri="{FF2B5EF4-FFF2-40B4-BE49-F238E27FC236}">
                <a16:creationId xmlns:a16="http://schemas.microsoft.com/office/drawing/2014/main" id="{685EA9C9-DD84-C04E-842D-16AEFA5126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248273" y="3807535"/>
            <a:ext cx="479288" cy="479288"/>
          </a:xfrm>
          <a:prstGeom prst="rect">
            <a:avLst/>
          </a:prstGeom>
        </p:spPr>
      </p:pic>
      <p:pic>
        <p:nvPicPr>
          <p:cNvPr id="53" name="Grafik 52">
            <a:extLst>
              <a:ext uri="{FF2B5EF4-FFF2-40B4-BE49-F238E27FC236}">
                <a16:creationId xmlns:a16="http://schemas.microsoft.com/office/drawing/2014/main" id="{EBEE08A3-58E2-6B4F-BBC1-5C731182BDC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11941" y="2658335"/>
            <a:ext cx="479288" cy="479288"/>
          </a:xfrm>
          <a:prstGeom prst="rect">
            <a:avLst/>
          </a:prstGeom>
        </p:spPr>
      </p:pic>
    </p:spTree>
    <p:extLst>
      <p:ext uri="{BB962C8B-B14F-4D97-AF65-F5344CB8AC3E}">
        <p14:creationId xmlns:p14="http://schemas.microsoft.com/office/powerpoint/2010/main" val="1353820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D9E5C0-A9DA-4943-8133-52E6AD95BF01}"/>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Wie gehen die Kinder beim Verteilen der Plättchen vor? Überlegen sie vorab, wie viele Plättchen in jede Schale gelegt werden müssen oder verteilen sie sukzessiv Plättchen für Plättchen?</a:t>
            </a:r>
          </a:p>
        </p:txBody>
      </p:sp>
      <p:sp>
        <p:nvSpPr>
          <p:cNvPr id="3" name="Inhaltsplatzhalter 2">
            <a:extLst>
              <a:ext uri="{FF2B5EF4-FFF2-40B4-BE49-F238E27FC236}">
                <a16:creationId xmlns:a16="http://schemas.microsoft.com/office/drawing/2014/main" id="{CD1DEC59-F8A2-0A47-957D-3C71138B39CE}"/>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Die Kinder bekommen eine Anzahl an Plättchen und verteilen diese gerecht auf eine gegebene Anzahl an Schalen. Am Ende sollen in jeder Schale gleich viele Plättchen liegen. </a:t>
            </a:r>
          </a:p>
          <a:p>
            <a:pPr marL="285750" indent="-285750">
              <a:buFont typeface="Arial" panose="020B0604020202020204" pitchFamily="34" charset="0"/>
              <a:buChar char="•"/>
            </a:pPr>
            <a:r>
              <a:rPr lang="de-DE" b="0" dirty="0"/>
              <a:t>Handlungsbegleitende Versprachlichung des Verteilprozesses.</a:t>
            </a:r>
          </a:p>
          <a:p>
            <a:pPr marL="285750" indent="-285750">
              <a:buFont typeface="Arial" panose="020B0604020202020204" pitchFamily="34" charset="0"/>
              <a:buChar char="•"/>
            </a:pPr>
            <a:r>
              <a:rPr lang="de-DE" b="0" dirty="0"/>
              <a:t>Vorab mit den Kindern klären, was “gerecht verteilen“ bedeutet.</a:t>
            </a:r>
          </a:p>
          <a:p>
            <a:pPr marL="285750" indent="-285750">
              <a:buFont typeface="Arial" panose="020B0604020202020204" pitchFamily="34" charset="0"/>
              <a:buChar char="•"/>
            </a:pPr>
            <a:r>
              <a:rPr lang="de-DE" b="0" dirty="0"/>
              <a:t>Thematisierung verschiedener Vorgehensweisen beim Verteilen.</a:t>
            </a:r>
          </a:p>
          <a:p>
            <a:pPr marL="285750" indent="-285750">
              <a:buFont typeface="Arial" panose="020B0604020202020204" pitchFamily="34" charset="0"/>
              <a:buChar char="•"/>
            </a:pPr>
            <a:endParaRPr lang="de-DE" b="0" dirty="0"/>
          </a:p>
        </p:txBody>
      </p:sp>
      <p:sp>
        <p:nvSpPr>
          <p:cNvPr id="4" name="Titel 3">
            <a:extLst>
              <a:ext uri="{FF2B5EF4-FFF2-40B4-BE49-F238E27FC236}">
                <a16:creationId xmlns:a16="http://schemas.microsoft.com/office/drawing/2014/main" id="{09D04A95-0075-F946-9514-CBE601FDDEBF}"/>
              </a:ext>
            </a:extLst>
          </p:cNvPr>
          <p:cNvSpPr>
            <a:spLocks noGrp="1"/>
          </p:cNvSpPr>
          <p:nvPr>
            <p:ph type="title"/>
          </p:nvPr>
        </p:nvSpPr>
        <p:spPr>
          <a:xfrm>
            <a:off x="0" y="518172"/>
            <a:ext cx="9906000" cy="746473"/>
          </a:xfrm>
          <a:prstGeom prst="rect">
            <a:avLst/>
          </a:prstGeom>
        </p:spPr>
        <p:txBody>
          <a:bodyPr/>
          <a:lstStyle/>
          <a:p>
            <a:r>
              <a:rPr lang="de-DE" dirty="0"/>
              <a:t>Gerecht verteilen</a:t>
            </a:r>
          </a:p>
        </p:txBody>
      </p:sp>
      <p:sp>
        <p:nvSpPr>
          <p:cNvPr id="5" name="Inhaltsplatzhalter 4">
            <a:extLst>
              <a:ext uri="{FF2B5EF4-FFF2-40B4-BE49-F238E27FC236}">
                <a16:creationId xmlns:a16="http://schemas.microsoft.com/office/drawing/2014/main" id="{C9A69387-5352-4143-B297-CA620D96DCEA}"/>
              </a:ext>
            </a:extLst>
          </p:cNvPr>
          <p:cNvSpPr>
            <a:spLocks noGrp="1"/>
          </p:cNvSpPr>
          <p:nvPr>
            <p:ph sz="half" idx="10"/>
          </p:nvPr>
        </p:nvSpPr>
        <p:spPr/>
        <p:txBody>
          <a:bodyPr/>
          <a:lstStyle/>
          <a:p>
            <a:r>
              <a:rPr lang="de-DE" dirty="0"/>
              <a:t>Variation: </a:t>
            </a:r>
          </a:p>
          <a:p>
            <a:pPr marL="285750" indent="-285750">
              <a:buFont typeface="Arial" panose="020B0604020202020204" pitchFamily="34" charset="0"/>
              <a:buChar char="•"/>
            </a:pPr>
            <a:r>
              <a:rPr lang="de-DE" b="0" dirty="0"/>
              <a:t>Vergleich verschiedener Verteilungen einer gleichen Anzahl an Plättchen auf verschieden viele Schalen. Die Anzahl der Plättchen bleibt gleich, die Anzahl der Schalen verändert sich. </a:t>
            </a:r>
          </a:p>
          <a:p>
            <a:endParaRPr lang="de-DE" dirty="0"/>
          </a:p>
        </p:txBody>
      </p:sp>
      <p:sp>
        <p:nvSpPr>
          <p:cNvPr id="6" name="Inhaltsplatzhalter 5">
            <a:extLst>
              <a:ext uri="{FF2B5EF4-FFF2-40B4-BE49-F238E27FC236}">
                <a16:creationId xmlns:a16="http://schemas.microsoft.com/office/drawing/2014/main" id="{FB8C2F31-A159-BA49-8AFA-269FB4A3C85A}"/>
              </a:ext>
            </a:extLst>
          </p:cNvPr>
          <p:cNvSpPr>
            <a:spLocks noGrp="1"/>
          </p:cNvSpPr>
          <p:nvPr>
            <p:ph sz="half" idx="11"/>
          </p:nvPr>
        </p:nvSpPr>
        <p:spPr/>
        <p:txBody>
          <a:bodyPr/>
          <a:lstStyle/>
          <a:p>
            <a:r>
              <a:rPr lang="de-DE" dirty="0"/>
              <a:t>Ziel der Übung:</a:t>
            </a:r>
            <a:r>
              <a:rPr lang="de-DE" b="0" dirty="0"/>
              <a:t> Die Kinder verteilen spielerisch eine gegebene Menge gerecht in zwei Gruppen.</a:t>
            </a:r>
            <a:endParaRPr lang="de-DE" dirty="0"/>
          </a:p>
        </p:txBody>
      </p:sp>
    </p:spTree>
    <p:extLst>
      <p:ext uri="{BB962C8B-B14F-4D97-AF65-F5344CB8AC3E}">
        <p14:creationId xmlns:p14="http://schemas.microsoft.com/office/powerpoint/2010/main" val="3425015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 </a:t>
            </a:r>
          </a:p>
          <a:p>
            <a:endParaRPr lang="de-DE" dirty="0"/>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Atomspiel</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Fügt euch zu 4er-Gruppen zusammen. </a:t>
            </a:r>
          </a:p>
        </p:txBody>
      </p:sp>
      <p:pic>
        <p:nvPicPr>
          <p:cNvPr id="19" name="Inhaltsplatzhalter 17" descr="Uhr">
            <a:extLst>
              <a:ext uri="{FF2B5EF4-FFF2-40B4-BE49-F238E27FC236}">
                <a16:creationId xmlns:a16="http://schemas.microsoft.com/office/drawing/2014/main" id="{94325E97-C7BE-BE4E-A386-F7EB7A5C1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12" name="Grafik 11">
            <a:extLst>
              <a:ext uri="{FF2B5EF4-FFF2-40B4-BE49-F238E27FC236}">
                <a16:creationId xmlns:a16="http://schemas.microsoft.com/office/drawing/2014/main" id="{365DABF4-77D7-C945-9995-75264CA2CA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15223" y="3034849"/>
            <a:ext cx="953666" cy="2052223"/>
          </a:xfrm>
          <a:prstGeom prst="rect">
            <a:avLst/>
          </a:prstGeom>
        </p:spPr>
      </p:pic>
      <p:pic>
        <p:nvPicPr>
          <p:cNvPr id="15" name="Grafik 14">
            <a:extLst>
              <a:ext uri="{FF2B5EF4-FFF2-40B4-BE49-F238E27FC236}">
                <a16:creationId xmlns:a16="http://schemas.microsoft.com/office/drawing/2014/main" id="{101D0AE9-6A2D-1245-8780-61246F88FC0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6602" y="2907090"/>
            <a:ext cx="1025697" cy="2179982"/>
          </a:xfrm>
          <a:prstGeom prst="rect">
            <a:avLst/>
          </a:prstGeom>
        </p:spPr>
      </p:pic>
      <p:pic>
        <p:nvPicPr>
          <p:cNvPr id="20" name="Grafik 19">
            <a:extLst>
              <a:ext uri="{FF2B5EF4-FFF2-40B4-BE49-F238E27FC236}">
                <a16:creationId xmlns:a16="http://schemas.microsoft.com/office/drawing/2014/main" id="{B713FF13-8F37-B24C-BDCE-8995712127A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71242" y="3034849"/>
            <a:ext cx="915191" cy="2052223"/>
          </a:xfrm>
          <a:prstGeom prst="rect">
            <a:avLst/>
          </a:prstGeom>
        </p:spPr>
      </p:pic>
      <p:pic>
        <p:nvPicPr>
          <p:cNvPr id="22" name="Grafik 21">
            <a:extLst>
              <a:ext uri="{FF2B5EF4-FFF2-40B4-BE49-F238E27FC236}">
                <a16:creationId xmlns:a16="http://schemas.microsoft.com/office/drawing/2014/main" id="{AA62A143-3741-CE4B-9324-54D703BC97E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490012" y="3276030"/>
            <a:ext cx="884690" cy="1811042"/>
          </a:xfrm>
          <a:prstGeom prst="rect">
            <a:avLst/>
          </a:prstGeom>
        </p:spPr>
      </p:pic>
      <p:sp>
        <p:nvSpPr>
          <p:cNvPr id="23" name="Abgerundetes Rechteck 22">
            <a:extLst>
              <a:ext uri="{FF2B5EF4-FFF2-40B4-BE49-F238E27FC236}">
                <a16:creationId xmlns:a16="http://schemas.microsoft.com/office/drawing/2014/main" id="{4FEDFD85-FDC2-974F-BAE9-F5674EB641A4}"/>
              </a:ext>
            </a:extLst>
          </p:cNvPr>
          <p:cNvSpPr/>
          <p:nvPr/>
        </p:nvSpPr>
        <p:spPr>
          <a:xfrm>
            <a:off x="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740338B7-7FF0-4F47-976B-73B67F1419F3}"/>
              </a:ext>
            </a:extLst>
          </p:cNvPr>
          <p:cNvSpPr/>
          <p:nvPr/>
        </p:nvSpPr>
        <p:spPr>
          <a:xfrm>
            <a:off x="612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5" name="Abgerundetes Rechteck 24">
            <a:extLst>
              <a:ext uri="{FF2B5EF4-FFF2-40B4-BE49-F238E27FC236}">
                <a16:creationId xmlns:a16="http://schemas.microsoft.com/office/drawing/2014/main" id="{BA26EBA2-2034-EE49-A25F-7D01C6DC9346}"/>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Abgerundetes Rechteck 25">
            <a:extLst>
              <a:ext uri="{FF2B5EF4-FFF2-40B4-BE49-F238E27FC236}">
                <a16:creationId xmlns:a16="http://schemas.microsoft.com/office/drawing/2014/main" id="{FADD858E-7EFE-1940-89E8-F5C58149EC06}"/>
              </a:ext>
            </a:extLst>
          </p:cNvPr>
          <p:cNvSpPr/>
          <p:nvPr/>
        </p:nvSpPr>
        <p:spPr>
          <a:xfrm>
            <a:off x="1836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CC722CF3-65F9-5A46-8333-F26AFF8341FD}"/>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BC7155E6-AE2E-7C40-9814-2A4939DEFD1D}"/>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727EA35E-48BF-204A-B47E-333207C59651}"/>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Division</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feld 17">
            <a:extLst>
              <a:ext uri="{FF2B5EF4-FFF2-40B4-BE49-F238E27FC236}">
                <a16:creationId xmlns:a16="http://schemas.microsoft.com/office/drawing/2014/main" id="{5A3C1FFB-A273-684A-BE90-9B51B74AB46B}"/>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47</a:t>
            </a:r>
          </a:p>
        </p:txBody>
      </p:sp>
    </p:spTree>
    <p:extLst>
      <p:ext uri="{BB962C8B-B14F-4D97-AF65-F5344CB8AC3E}">
        <p14:creationId xmlns:p14="http://schemas.microsoft.com/office/powerpoint/2010/main" val="1622898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 </a:t>
            </a:r>
          </a:p>
          <a:p>
            <a:pPr marL="285750" indent="-285750">
              <a:buFont typeface="Arial" panose="020B0604020202020204" pitchFamily="34" charset="0"/>
              <a:buChar char="•"/>
            </a:pPr>
            <a:r>
              <a:rPr lang="de-DE" b="0" dirty="0"/>
              <a:t>Kann begründet werden, warum die Gruppen nicht immer „aufgehen“?</a:t>
            </a:r>
          </a:p>
          <a:p>
            <a:pPr marL="285750" indent="-285750">
              <a:buFont typeface="Arial" panose="020B0604020202020204" pitchFamily="34" charset="0"/>
              <a:buChar char="•"/>
            </a:pPr>
            <a:r>
              <a:rPr lang="de-DE" b="0" dirty="0"/>
              <a:t>Welche Strategie wird bei der Gruppenbildung genutzt?</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 </a:t>
            </a:r>
          </a:p>
          <a:p>
            <a:pPr marL="285750" indent="-285750">
              <a:buFont typeface="Arial" panose="020B0604020202020204" pitchFamily="34" charset="0"/>
              <a:buChar char="•"/>
            </a:pPr>
            <a:r>
              <a:rPr lang="de-DE" b="0" dirty="0"/>
              <a:t>Die Kinder bewegen sich langsam frei im Raum.</a:t>
            </a:r>
          </a:p>
          <a:p>
            <a:pPr marL="285750" indent="-285750">
              <a:buFont typeface="Arial" panose="020B0604020202020204" pitchFamily="34" charset="0"/>
              <a:buChar char="•"/>
            </a:pPr>
            <a:r>
              <a:rPr lang="de-DE" b="0" dirty="0"/>
              <a:t>Die Lehrkraft nennt die erste Gruppengröße, die gebildet werden soll (z. B. „Fügt euch zu 4er-Gruppen zusammen“).</a:t>
            </a:r>
          </a:p>
          <a:p>
            <a:pPr marL="285750" indent="-285750">
              <a:buFont typeface="Arial" panose="020B0604020202020204" pitchFamily="34" charset="0"/>
              <a:buChar char="•"/>
            </a:pPr>
            <a:r>
              <a:rPr lang="de-DE" b="0" dirty="0"/>
              <a:t>Die Kinder finden sich in entsprechend großen Gruppen zusammen. Bleiben Kinder „übrig“, wird unter Bezug auf die gesamte Klassengröße, versprachlicht, warum sich nicht alle Kinder z. B. in 4er-Gruppen zusammenfinden konnten.</a:t>
            </a:r>
          </a:p>
          <a:p>
            <a:pPr marL="285750" indent="-285750">
              <a:buFont typeface="Arial" panose="020B0604020202020204" pitchFamily="34" charset="0"/>
              <a:buChar char="•"/>
            </a:pPr>
            <a:r>
              <a:rPr lang="de-DE" b="0" dirty="0"/>
              <a:t>Es wird eine neue Gruppengröße genannt.</a:t>
            </a:r>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Atomspiel</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Variationen: </a:t>
            </a:r>
          </a:p>
          <a:p>
            <a:pPr marL="285750" indent="-285750">
              <a:buFont typeface="Arial" panose="020B0604020202020204" pitchFamily="34" charset="0"/>
              <a:buChar char="•"/>
            </a:pPr>
            <a:r>
              <a:rPr lang="de-DE" b="0" dirty="0"/>
              <a:t>Mathekartei „Gerecht verteilen“ (Nr. 46)</a:t>
            </a:r>
          </a:p>
          <a:p>
            <a:pPr marL="285750" indent="-285750">
              <a:buFont typeface="Arial" panose="020B0604020202020204" pitchFamily="34" charset="0"/>
              <a:buChar char="•"/>
            </a:pPr>
            <a:r>
              <a:rPr lang="de-DE" b="0" dirty="0"/>
              <a:t>Aufgaben werden formal notiert, ggf. auch unter Berücksichtigung des Rests.</a:t>
            </a:r>
          </a:p>
          <a:p>
            <a:pPr marL="285750" indent="-285750">
              <a:buFont typeface="Arial" panose="020B0604020202020204" pitchFamily="34" charset="0"/>
              <a:buChar char="•"/>
            </a:pPr>
            <a:r>
              <a:rPr lang="de-DE" b="0" dirty="0"/>
              <a:t>„Wie verändert sich die Anzahl der Gruppen, wenn sich die Klasse in  3er-/4er-Gruppen einteilt?“ „Wie viele Kinder haben wir eingeteilt, wenn wir acht 3er-Gruppen haben?“  </a:t>
            </a:r>
          </a:p>
          <a:p>
            <a:pPr marL="285750" indent="-285750">
              <a:buFont typeface="Arial" panose="020B0604020202020204" pitchFamily="34" charset="0"/>
              <a:buChar char="•"/>
            </a:pPr>
            <a:r>
              <a:rPr lang="de-DE" b="0" dirty="0"/>
              <a:t>Fotos von oben machen und im Anschluss die verschiedenen Gruppengrößen miteinander vergleichen</a:t>
            </a:r>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r>
              <a:rPr lang="de-DE" dirty="0"/>
              <a:t>Ziel der Übung: </a:t>
            </a:r>
            <a:r>
              <a:rPr lang="de-DE" b="0" dirty="0"/>
              <a:t>Spielerische Gruppenbildung mit anschließender Versprachlichung.</a:t>
            </a:r>
            <a:endParaRPr lang="de-DE" dirty="0"/>
          </a:p>
        </p:txBody>
      </p:sp>
    </p:spTree>
    <p:extLst>
      <p:ext uri="{BB962C8B-B14F-4D97-AF65-F5344CB8AC3E}">
        <p14:creationId xmlns:p14="http://schemas.microsoft.com/office/powerpoint/2010/main" val="502960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4B3294-F8C7-F745-8862-5CF817ECD410}"/>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Karten mit den Grundformen oder Körpern</a:t>
            </a:r>
          </a:p>
        </p:txBody>
      </p:sp>
      <p:sp>
        <p:nvSpPr>
          <p:cNvPr id="4" name="Titel 3">
            <a:extLst>
              <a:ext uri="{FF2B5EF4-FFF2-40B4-BE49-F238E27FC236}">
                <a16:creationId xmlns:a16="http://schemas.microsoft.com/office/drawing/2014/main" id="{4A300FD7-BDC7-0F4D-9502-37AC2DC3857D}"/>
              </a:ext>
            </a:extLst>
          </p:cNvPr>
          <p:cNvSpPr>
            <a:spLocks noGrp="1"/>
          </p:cNvSpPr>
          <p:nvPr>
            <p:ph type="title"/>
          </p:nvPr>
        </p:nvSpPr>
        <p:spPr/>
        <p:txBody>
          <a:bodyPr/>
          <a:lstStyle/>
          <a:p>
            <a:r>
              <a:rPr lang="de-DE" dirty="0"/>
              <a:t>Formen und Körper in der Umwelt</a:t>
            </a:r>
          </a:p>
        </p:txBody>
      </p:sp>
      <p:sp>
        <p:nvSpPr>
          <p:cNvPr id="5" name="Inhaltsplatzhalter 4">
            <a:extLst>
              <a:ext uri="{FF2B5EF4-FFF2-40B4-BE49-F238E27FC236}">
                <a16:creationId xmlns:a16="http://schemas.microsoft.com/office/drawing/2014/main" id="{4971EF89-C444-5A42-93FD-E02F00973622}"/>
              </a:ext>
            </a:extLst>
          </p:cNvPr>
          <p:cNvSpPr>
            <a:spLocks noGrp="1"/>
          </p:cNvSpPr>
          <p:nvPr>
            <p:ph sz="half" idx="10"/>
          </p:nvPr>
        </p:nvSpPr>
        <p:spPr/>
        <p:txBody>
          <a:bodyPr/>
          <a:lstStyle/>
          <a:p>
            <a:r>
              <a:rPr lang="de-DE" dirty="0"/>
              <a:t>Finde Rechtecke im Raum. Sortiere die Gegenstände.</a:t>
            </a:r>
          </a:p>
        </p:txBody>
      </p:sp>
      <p:pic>
        <p:nvPicPr>
          <p:cNvPr id="20" name="Inhaltsplatzhalter 17" descr="Uhr">
            <a:extLst>
              <a:ext uri="{FF2B5EF4-FFF2-40B4-BE49-F238E27FC236}">
                <a16:creationId xmlns:a16="http://schemas.microsoft.com/office/drawing/2014/main" id="{B87D9A85-DCDC-224B-9946-CE2731CA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21" name="Inhaltsplatzhalter 17" descr="Uhr">
            <a:extLst>
              <a:ext uri="{FF2B5EF4-FFF2-40B4-BE49-F238E27FC236}">
                <a16:creationId xmlns:a16="http://schemas.microsoft.com/office/drawing/2014/main" id="{EDEE0111-9E05-9E4D-99E2-17E868FBA9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447" y="84129"/>
            <a:ext cx="308292" cy="308292"/>
          </a:xfrm>
          <a:prstGeom prst="rect">
            <a:avLst/>
          </a:prstGeom>
        </p:spPr>
      </p:pic>
      <p:pic>
        <p:nvPicPr>
          <p:cNvPr id="24" name="Grafik 23">
            <a:extLst>
              <a:ext uri="{FF2B5EF4-FFF2-40B4-BE49-F238E27FC236}">
                <a16:creationId xmlns:a16="http://schemas.microsoft.com/office/drawing/2014/main" id="{4E6E378F-0B47-1941-899F-DE3567A87A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50559" y="3011976"/>
            <a:ext cx="993690" cy="1108347"/>
          </a:xfrm>
          <a:prstGeom prst="rect">
            <a:avLst/>
          </a:prstGeom>
        </p:spPr>
      </p:pic>
      <p:pic>
        <p:nvPicPr>
          <p:cNvPr id="26" name="Grafik 25">
            <a:extLst>
              <a:ext uri="{FF2B5EF4-FFF2-40B4-BE49-F238E27FC236}">
                <a16:creationId xmlns:a16="http://schemas.microsoft.com/office/drawing/2014/main" id="{9E8F7D99-47B9-E742-B483-C8E0A0C0DC2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51499" y="2026422"/>
            <a:ext cx="2331753" cy="1742927"/>
          </a:xfrm>
          <a:prstGeom prst="rect">
            <a:avLst/>
          </a:prstGeom>
        </p:spPr>
      </p:pic>
      <p:pic>
        <p:nvPicPr>
          <p:cNvPr id="28" name="Grafik 27">
            <a:extLst>
              <a:ext uri="{FF2B5EF4-FFF2-40B4-BE49-F238E27FC236}">
                <a16:creationId xmlns:a16="http://schemas.microsoft.com/office/drawing/2014/main" id="{1DAAFA17-C587-494C-8203-57984CD2EBF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78819" y="4141895"/>
            <a:ext cx="1908937" cy="1342649"/>
          </a:xfrm>
          <a:prstGeom prst="rect">
            <a:avLst/>
          </a:prstGeom>
        </p:spPr>
      </p:pic>
      <p:sp>
        <p:nvSpPr>
          <p:cNvPr id="31" name="Abgerundetes Rechteck 30">
            <a:extLst>
              <a:ext uri="{FF2B5EF4-FFF2-40B4-BE49-F238E27FC236}">
                <a16:creationId xmlns:a16="http://schemas.microsoft.com/office/drawing/2014/main" id="{49AF8FE4-F1C7-AF4D-AE34-6FC983281045}"/>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bgerundetes Rechteck 31">
            <a:extLst>
              <a:ext uri="{FF2B5EF4-FFF2-40B4-BE49-F238E27FC236}">
                <a16:creationId xmlns:a16="http://schemas.microsoft.com/office/drawing/2014/main" id="{8EC785AE-3660-5D44-B267-E2FD2C1AF88E}"/>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33" name="Abgerundetes Rechteck 32">
            <a:extLst>
              <a:ext uri="{FF2B5EF4-FFF2-40B4-BE49-F238E27FC236}">
                <a16:creationId xmlns:a16="http://schemas.microsoft.com/office/drawing/2014/main" id="{2A13412F-C9A7-8F4C-A7AD-2B8CD0090E59}"/>
              </a:ext>
            </a:extLst>
          </p:cNvPr>
          <p:cNvSpPr/>
          <p:nvPr/>
        </p:nvSpPr>
        <p:spPr>
          <a:xfrm>
            <a:off x="1224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bgerundetes Rechteck 33">
            <a:extLst>
              <a:ext uri="{FF2B5EF4-FFF2-40B4-BE49-F238E27FC236}">
                <a16:creationId xmlns:a16="http://schemas.microsoft.com/office/drawing/2014/main" id="{213C7B44-C8D2-734E-8BE6-7CE7662B8C61}"/>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Abgerundetes Rechteck 34">
            <a:extLst>
              <a:ext uri="{FF2B5EF4-FFF2-40B4-BE49-F238E27FC236}">
                <a16:creationId xmlns:a16="http://schemas.microsoft.com/office/drawing/2014/main" id="{1919B808-C36E-3F44-86DA-612D9797B369}"/>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721B27BB-6283-D043-9482-57766FAEBFA2}"/>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Abgerundetes Rechteck 36">
            <a:extLst>
              <a:ext uri="{FF2B5EF4-FFF2-40B4-BE49-F238E27FC236}">
                <a16:creationId xmlns:a16="http://schemas.microsoft.com/office/drawing/2014/main" id="{F3550EFD-6C2C-194E-8139-1D1312679BA3}"/>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Grundformen und Körper</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feld 21">
            <a:extLst>
              <a:ext uri="{FF2B5EF4-FFF2-40B4-BE49-F238E27FC236}">
                <a16:creationId xmlns:a16="http://schemas.microsoft.com/office/drawing/2014/main" id="{B1144482-BB09-1445-BD3B-4F9E74B82CF1}"/>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48</a:t>
            </a:r>
          </a:p>
        </p:txBody>
      </p:sp>
      <p:pic>
        <p:nvPicPr>
          <p:cNvPr id="19" name="Grafik 18">
            <a:extLst>
              <a:ext uri="{FF2B5EF4-FFF2-40B4-BE49-F238E27FC236}">
                <a16:creationId xmlns:a16="http://schemas.microsoft.com/office/drawing/2014/main" id="{7C557172-514C-414E-B73F-90304B8266C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668426" y="5540400"/>
            <a:ext cx="821461" cy="813600"/>
          </a:xfrm>
          <a:prstGeom prst="roundRect">
            <a:avLst>
              <a:gd name="adj" fmla="val 8038"/>
            </a:avLst>
          </a:prstGeom>
        </p:spPr>
      </p:pic>
    </p:spTree>
    <p:extLst>
      <p:ext uri="{BB962C8B-B14F-4D97-AF65-F5344CB8AC3E}">
        <p14:creationId xmlns:p14="http://schemas.microsoft.com/office/powerpoint/2010/main" val="867171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EA030-A77E-0B47-9796-2E5DDE0D6D6B}"/>
              </a:ext>
            </a:extLst>
          </p:cNvPr>
          <p:cNvSpPr>
            <a:spLocks noGrp="1"/>
          </p:cNvSpPr>
          <p:nvPr>
            <p:ph sz="half" idx="2"/>
          </p:nvPr>
        </p:nvSpPr>
        <p:spPr/>
        <p:txBody>
          <a:bodyPr/>
          <a:lstStyle/>
          <a:p>
            <a:r>
              <a:rPr lang="de-DE" dirty="0"/>
              <a:t>Beobachtungshinweise:</a:t>
            </a:r>
          </a:p>
          <a:p>
            <a:pPr marL="285750" indent="-285750">
              <a:buFont typeface="Arial" panose="020B0604020202020204" pitchFamily="34" charset="0"/>
              <a:buChar char="•"/>
            </a:pPr>
            <a:r>
              <a:rPr lang="de-DE" b="0" dirty="0"/>
              <a:t>Können die Eigenschaften der einzelnen Grundformen/Körper benannt werden? </a:t>
            </a:r>
          </a:p>
          <a:p>
            <a:pPr marL="285750" indent="-285750">
              <a:buFont typeface="Arial" panose="020B0604020202020204" pitchFamily="34" charset="0"/>
              <a:buChar char="•"/>
            </a:pPr>
            <a:r>
              <a:rPr lang="de-DE" b="0" dirty="0"/>
              <a:t>Werden die Eigenschaften der Grundformen/Körper in Gegenständen in der Umwelt erkannt und die zum Gegenstand passende Grundform/Körper benannt?</a:t>
            </a:r>
          </a:p>
          <a:p>
            <a:pPr marL="285750" indent="-285750">
              <a:buFont typeface="Arial" panose="020B0604020202020204" pitchFamily="34" charset="0"/>
              <a:buChar char="•"/>
            </a:pPr>
            <a:r>
              <a:rPr lang="de-DE" b="0" dirty="0"/>
              <a:t>Kann innerhalb einer Grundform-/Körperkategorie nach weiteren Kriterien sortiert werden (Farbe, Größe)?</a:t>
            </a:r>
          </a:p>
        </p:txBody>
      </p:sp>
      <p:sp>
        <p:nvSpPr>
          <p:cNvPr id="3" name="Inhaltsplatzhalter 2">
            <a:extLst>
              <a:ext uri="{FF2B5EF4-FFF2-40B4-BE49-F238E27FC236}">
                <a16:creationId xmlns:a16="http://schemas.microsoft.com/office/drawing/2014/main" id="{6BEFE9B1-20B9-AE43-B817-222637D0D0BD}"/>
              </a:ext>
            </a:extLst>
          </p:cNvPr>
          <p:cNvSpPr>
            <a:spLocks noGrp="1"/>
          </p:cNvSpPr>
          <p:nvPr>
            <p:ph sz="half" idx="1"/>
          </p:nvPr>
        </p:nvSpPr>
        <p:spPr/>
        <p:txBody>
          <a:bodyPr/>
          <a:lstStyle/>
          <a:p>
            <a:r>
              <a:rPr lang="de-DE" dirty="0"/>
              <a:t>Durchführung der Übung:</a:t>
            </a:r>
          </a:p>
          <a:p>
            <a:pPr marL="285750" indent="-285750">
              <a:buFont typeface="Arial" panose="020B0604020202020204" pitchFamily="34" charset="0"/>
              <a:buChar char="•"/>
            </a:pPr>
            <a:r>
              <a:rPr lang="de-DE" b="0" dirty="0"/>
              <a:t>Zunächst werden die Eigenschaften der Grundformen/Körper besprochen.</a:t>
            </a:r>
          </a:p>
          <a:p>
            <a:pPr marL="285750" indent="-285750">
              <a:buFont typeface="Arial" panose="020B0604020202020204" pitchFamily="34" charset="0"/>
              <a:buChar char="•"/>
            </a:pPr>
            <a:r>
              <a:rPr lang="de-DE" b="0" dirty="0"/>
              <a:t>Die Kinder gehen durch den Raum/über den Schulhof/… und untersuchen Gegenstände im Hinblick auf die Eigenschaften der gewählten Grundform (Rechteck, Dreieck. Kreis, Quadrat) oder des gewählten Körpers (Würfel, Kugel …). </a:t>
            </a:r>
          </a:p>
          <a:p>
            <a:pPr marL="285750" indent="-285750">
              <a:buFont typeface="Arial" panose="020B0604020202020204" pitchFamily="34" charset="0"/>
              <a:buChar char="•"/>
            </a:pPr>
            <a:r>
              <a:rPr lang="de-DE" b="0" dirty="0"/>
              <a:t>Die Kinder sortieren die Gegenstände entsprechend der Grundformen/Körper und ggf. auch alle Gegenstände einer Kategorie z. B. nach Größe, Farbe …</a:t>
            </a:r>
          </a:p>
          <a:p>
            <a:endParaRPr lang="de-DE" dirty="0"/>
          </a:p>
        </p:txBody>
      </p:sp>
      <p:sp>
        <p:nvSpPr>
          <p:cNvPr id="4" name="Titel 3">
            <a:extLst>
              <a:ext uri="{FF2B5EF4-FFF2-40B4-BE49-F238E27FC236}">
                <a16:creationId xmlns:a16="http://schemas.microsoft.com/office/drawing/2014/main" id="{65A3225A-BA7E-AA44-9CA2-12D3EFBAFCBA}"/>
              </a:ext>
            </a:extLst>
          </p:cNvPr>
          <p:cNvSpPr>
            <a:spLocks noGrp="1"/>
          </p:cNvSpPr>
          <p:nvPr>
            <p:ph type="title"/>
          </p:nvPr>
        </p:nvSpPr>
        <p:spPr>
          <a:xfrm>
            <a:off x="0" y="528563"/>
            <a:ext cx="9906000" cy="746473"/>
          </a:xfrm>
          <a:prstGeom prst="rect">
            <a:avLst/>
          </a:prstGeom>
        </p:spPr>
        <p:txBody>
          <a:bodyPr/>
          <a:lstStyle/>
          <a:p>
            <a:r>
              <a:rPr lang="de-DE" dirty="0"/>
              <a:t>Formen und Körper in der Umwelt</a:t>
            </a:r>
          </a:p>
        </p:txBody>
      </p:sp>
      <p:sp>
        <p:nvSpPr>
          <p:cNvPr id="5" name="Inhaltsplatzhalter 4">
            <a:extLst>
              <a:ext uri="{FF2B5EF4-FFF2-40B4-BE49-F238E27FC236}">
                <a16:creationId xmlns:a16="http://schemas.microsoft.com/office/drawing/2014/main" id="{4B0B0B46-E500-334B-B2C3-7F27856215E1}"/>
              </a:ext>
            </a:extLst>
          </p:cNvPr>
          <p:cNvSpPr>
            <a:spLocks noGrp="1"/>
          </p:cNvSpPr>
          <p:nvPr>
            <p:ph sz="half" idx="10"/>
          </p:nvPr>
        </p:nvSpPr>
        <p:spPr/>
        <p:txBody>
          <a:bodyPr/>
          <a:lstStyle/>
          <a:p>
            <a:r>
              <a:rPr lang="de-DE" dirty="0"/>
              <a:t>Variation:</a:t>
            </a:r>
          </a:p>
          <a:p>
            <a:pPr marL="285750" indent="-285750">
              <a:buFont typeface="Arial" panose="020B0604020202020204" pitchFamily="34" charset="0"/>
              <a:buChar char="•"/>
            </a:pPr>
            <a:r>
              <a:rPr lang="de-DE" b="0" dirty="0"/>
              <a:t>Der Unterschied zwischen Form und Körper wird thematisiert, da es sich in der Regel bei allen Gegenständen (z. B. Buch, Kerze …) definitorisch um Körper und nicht um Formen handelt. Lediglich die einzelnen Flächen der Körper entsprechen den verschiedenen Grundformen.</a:t>
            </a:r>
          </a:p>
          <a:p>
            <a:endParaRPr lang="de-DE" dirty="0"/>
          </a:p>
        </p:txBody>
      </p:sp>
      <p:sp>
        <p:nvSpPr>
          <p:cNvPr id="6" name="Inhaltsplatzhalter 5">
            <a:extLst>
              <a:ext uri="{FF2B5EF4-FFF2-40B4-BE49-F238E27FC236}">
                <a16:creationId xmlns:a16="http://schemas.microsoft.com/office/drawing/2014/main" id="{5308214A-B0BF-7041-B0BF-2694B6489F18}"/>
              </a:ext>
            </a:extLst>
          </p:cNvPr>
          <p:cNvSpPr>
            <a:spLocks noGrp="1"/>
          </p:cNvSpPr>
          <p:nvPr>
            <p:ph sz="half" idx="11"/>
          </p:nvPr>
        </p:nvSpPr>
        <p:spPr/>
        <p:txBody>
          <a:bodyPr/>
          <a:lstStyle/>
          <a:p>
            <a:pPr marL="1389063" indent="-1389063"/>
            <a:r>
              <a:rPr lang="de-DE" dirty="0"/>
              <a:t>Ziel der Übung: </a:t>
            </a:r>
            <a:r>
              <a:rPr lang="de-DE" b="0" dirty="0"/>
              <a:t>Die Vorstellung der Grundformen/Körper wird gefestigt und ein Blick für Grundformen/ Körper im Raum gefördert.</a:t>
            </a:r>
          </a:p>
          <a:p>
            <a:endParaRPr lang="de-DE" dirty="0"/>
          </a:p>
        </p:txBody>
      </p:sp>
    </p:spTree>
    <p:extLst>
      <p:ext uri="{BB962C8B-B14F-4D97-AF65-F5344CB8AC3E}">
        <p14:creationId xmlns:p14="http://schemas.microsoft.com/office/powerpoint/2010/main" val="25035843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D051D82-DEDB-FC4F-AB46-388B81069D63}"/>
              </a:ext>
            </a:extLst>
          </p:cNvPr>
          <p:cNvSpPr>
            <a:spLocks noGrp="1"/>
          </p:cNvSpPr>
          <p:nvPr>
            <p:ph sz="half" idx="2"/>
          </p:nvPr>
        </p:nvSpPr>
        <p:spPr/>
        <p:txBody>
          <a:bodyPr/>
          <a:lstStyle/>
          <a:p>
            <a:r>
              <a:rPr lang="de-DE" dirty="0"/>
              <a:t>Material:</a:t>
            </a:r>
          </a:p>
          <a:p>
            <a:pPr marL="285750" indent="-285750">
              <a:buFont typeface="Arial" panose="020B0604020202020204" pitchFamily="34" charset="0"/>
              <a:buChar char="•"/>
            </a:pPr>
            <a:r>
              <a:rPr lang="de-DE" b="0" dirty="0"/>
              <a:t>verschiedene Alltagsmaterialien </a:t>
            </a:r>
          </a:p>
        </p:txBody>
      </p:sp>
      <p:sp>
        <p:nvSpPr>
          <p:cNvPr id="4" name="Titel 3">
            <a:extLst>
              <a:ext uri="{FF2B5EF4-FFF2-40B4-BE49-F238E27FC236}">
                <a16:creationId xmlns:a16="http://schemas.microsoft.com/office/drawing/2014/main" id="{6D2129A0-8FF5-5845-AF83-898A176C8039}"/>
              </a:ext>
            </a:extLst>
          </p:cNvPr>
          <p:cNvSpPr>
            <a:spLocks noGrp="1"/>
          </p:cNvSpPr>
          <p:nvPr>
            <p:ph type="title"/>
          </p:nvPr>
        </p:nvSpPr>
        <p:spPr/>
        <p:txBody>
          <a:bodyPr/>
          <a:lstStyle/>
          <a:p>
            <a:r>
              <a:rPr lang="de-DE" dirty="0"/>
              <a:t>Der Farbe nach ordnen</a:t>
            </a:r>
          </a:p>
        </p:txBody>
      </p:sp>
      <p:sp>
        <p:nvSpPr>
          <p:cNvPr id="5" name="Inhaltsplatzhalter 4">
            <a:extLst>
              <a:ext uri="{FF2B5EF4-FFF2-40B4-BE49-F238E27FC236}">
                <a16:creationId xmlns:a16="http://schemas.microsoft.com/office/drawing/2014/main" id="{F6BE65C6-23F2-7F4E-8046-F448CAB5E203}"/>
              </a:ext>
            </a:extLst>
          </p:cNvPr>
          <p:cNvSpPr>
            <a:spLocks noGrp="1"/>
          </p:cNvSpPr>
          <p:nvPr>
            <p:ph sz="half" idx="10"/>
          </p:nvPr>
        </p:nvSpPr>
        <p:spPr/>
        <p:txBody>
          <a:bodyPr/>
          <a:lstStyle/>
          <a:p>
            <a:r>
              <a:rPr lang="de-DE" dirty="0"/>
              <a:t>Ordne die Gegenstände der Farbe nach. </a:t>
            </a:r>
          </a:p>
        </p:txBody>
      </p:sp>
      <p:pic>
        <p:nvPicPr>
          <p:cNvPr id="8" name="Inhaltsplatzhalter 17" descr="Uhr">
            <a:extLst>
              <a:ext uri="{FF2B5EF4-FFF2-40B4-BE49-F238E27FC236}">
                <a16:creationId xmlns:a16="http://schemas.microsoft.com/office/drawing/2014/main" id="{AF4B128C-2F0E-8B4B-AB39-E8F34195B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6407" y="84129"/>
            <a:ext cx="308292" cy="308292"/>
          </a:xfrm>
          <a:prstGeom prst="rect">
            <a:avLst/>
          </a:prstGeom>
        </p:spPr>
      </p:pic>
      <p:pic>
        <p:nvPicPr>
          <p:cNvPr id="7" name="Grafik 6">
            <a:extLst>
              <a:ext uri="{FF2B5EF4-FFF2-40B4-BE49-F238E27FC236}">
                <a16:creationId xmlns:a16="http://schemas.microsoft.com/office/drawing/2014/main" id="{FFA8562E-6CC7-554C-BBB1-AFE41606B0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7908741">
            <a:off x="5037909" y="1821606"/>
            <a:ext cx="957056" cy="1502782"/>
          </a:xfrm>
          <a:prstGeom prst="rect">
            <a:avLst/>
          </a:prstGeom>
        </p:spPr>
      </p:pic>
      <p:pic>
        <p:nvPicPr>
          <p:cNvPr id="16" name="Grafik 15">
            <a:extLst>
              <a:ext uri="{FF2B5EF4-FFF2-40B4-BE49-F238E27FC236}">
                <a16:creationId xmlns:a16="http://schemas.microsoft.com/office/drawing/2014/main" id="{A15984EC-7570-824D-ABBE-BB1BA4E98C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3716953">
            <a:off x="6284198" y="4622545"/>
            <a:ext cx="1771663" cy="1278376"/>
          </a:xfrm>
          <a:prstGeom prst="rect">
            <a:avLst/>
          </a:prstGeom>
        </p:spPr>
      </p:pic>
      <p:pic>
        <p:nvPicPr>
          <p:cNvPr id="19" name="Grafik 18">
            <a:extLst>
              <a:ext uri="{FF2B5EF4-FFF2-40B4-BE49-F238E27FC236}">
                <a16:creationId xmlns:a16="http://schemas.microsoft.com/office/drawing/2014/main" id="{01C354CC-E05A-FD4F-8A4E-1A9B54F32DE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382620">
            <a:off x="6267287" y="1719470"/>
            <a:ext cx="3083262" cy="2320078"/>
          </a:xfrm>
          <a:prstGeom prst="rect">
            <a:avLst/>
          </a:prstGeom>
        </p:spPr>
      </p:pic>
      <p:pic>
        <p:nvPicPr>
          <p:cNvPr id="21" name="Grafik 20">
            <a:extLst>
              <a:ext uri="{FF2B5EF4-FFF2-40B4-BE49-F238E27FC236}">
                <a16:creationId xmlns:a16="http://schemas.microsoft.com/office/drawing/2014/main" id="{84540930-F207-F449-B394-7CE3815C66D9}"/>
              </a:ext>
            </a:extLst>
          </p:cNvPr>
          <p:cNvPicPr>
            <a:picLocks noChangeAspect="1"/>
          </p:cNvPicPr>
          <p:nvPr/>
        </p:nvPicPr>
        <p:blipFill>
          <a:blip r:embed="rId7"/>
          <a:stretch>
            <a:fillRect/>
          </a:stretch>
        </p:blipFill>
        <p:spPr>
          <a:xfrm>
            <a:off x="4883716" y="3746253"/>
            <a:ext cx="1305644" cy="1515480"/>
          </a:xfrm>
          <a:prstGeom prst="rect">
            <a:avLst/>
          </a:prstGeom>
        </p:spPr>
      </p:pic>
      <p:pic>
        <p:nvPicPr>
          <p:cNvPr id="23" name="Grafik 22">
            <a:extLst>
              <a:ext uri="{FF2B5EF4-FFF2-40B4-BE49-F238E27FC236}">
                <a16:creationId xmlns:a16="http://schemas.microsoft.com/office/drawing/2014/main" id="{1CC0F537-C4A2-4F43-AE0D-31F1F69F59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93145" y="4577926"/>
            <a:ext cx="997764" cy="460506"/>
          </a:xfrm>
          <a:prstGeom prst="rect">
            <a:avLst/>
          </a:prstGeom>
        </p:spPr>
      </p:pic>
      <p:sp>
        <p:nvSpPr>
          <p:cNvPr id="24" name="Abgerundetes Rechteck 23">
            <a:extLst>
              <a:ext uri="{FF2B5EF4-FFF2-40B4-BE49-F238E27FC236}">
                <a16:creationId xmlns:a16="http://schemas.microsoft.com/office/drawing/2014/main" id="{8C35BD8C-C3F4-5F4C-B55F-33C6C130C7E2}"/>
              </a:ext>
            </a:extLst>
          </p:cNvPr>
          <p:cNvSpPr/>
          <p:nvPr/>
        </p:nvSpPr>
        <p:spPr>
          <a:xfrm>
            <a:off x="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Vor-</a:t>
            </a:r>
          </a:p>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schule</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Abgerundetes Rechteck 24">
            <a:extLst>
              <a:ext uri="{FF2B5EF4-FFF2-40B4-BE49-F238E27FC236}">
                <a16:creationId xmlns:a16="http://schemas.microsoft.com/office/drawing/2014/main" id="{7B09A57C-55F6-1149-8105-D214C8B7DEB8}"/>
              </a:ext>
            </a:extLst>
          </p:cNvPr>
          <p:cNvSpPr/>
          <p:nvPr/>
        </p:nvSpPr>
        <p:spPr>
          <a:xfrm>
            <a:off x="612000" y="0"/>
            <a:ext cx="612000" cy="482255"/>
          </a:xfrm>
          <a:prstGeom prst="roundRect">
            <a:avLst>
              <a:gd name="adj" fmla="val 0"/>
            </a:avLst>
          </a:prstGeom>
          <a:solidFill>
            <a:srgbClr val="327A8A"/>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1</a:t>
            </a:r>
          </a:p>
        </p:txBody>
      </p:sp>
      <p:sp>
        <p:nvSpPr>
          <p:cNvPr id="26" name="Abgerundetes Rechteck 25">
            <a:extLst>
              <a:ext uri="{FF2B5EF4-FFF2-40B4-BE49-F238E27FC236}">
                <a16:creationId xmlns:a16="http://schemas.microsoft.com/office/drawing/2014/main" id="{2130DC70-08AD-D64C-A5E9-2B1DB7EAC85B}"/>
              </a:ext>
            </a:extLst>
          </p:cNvPr>
          <p:cNvSpPr/>
          <p:nvPr/>
        </p:nvSpPr>
        <p:spPr>
          <a:xfrm>
            <a:off x="1224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2</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bgerundetes Rechteck 26">
            <a:extLst>
              <a:ext uri="{FF2B5EF4-FFF2-40B4-BE49-F238E27FC236}">
                <a16:creationId xmlns:a16="http://schemas.microsoft.com/office/drawing/2014/main" id="{DF8481BB-DF9A-854D-A434-D2DF0D709C07}"/>
              </a:ext>
            </a:extLst>
          </p:cNvPr>
          <p:cNvSpPr/>
          <p:nvPr/>
        </p:nvSpPr>
        <p:spPr>
          <a:xfrm>
            <a:off x="1836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3</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17FA497E-0670-A048-BC74-E0BB04D3AC85}"/>
              </a:ext>
            </a:extLst>
          </p:cNvPr>
          <p:cNvSpPr/>
          <p:nvPr/>
        </p:nvSpPr>
        <p:spPr>
          <a:xfrm>
            <a:off x="2448000" y="0"/>
            <a:ext cx="612000" cy="482255"/>
          </a:xfrm>
          <a:prstGeom prst="roundRect">
            <a:avLst>
              <a:gd name="adj" fmla="val 0"/>
            </a:avLst>
          </a:prstGeom>
          <a:solidFill>
            <a:srgbClr val="C8D2D8"/>
          </a:solidFill>
          <a:ln w="25400">
            <a:solidFill>
              <a:srgbClr val="327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Kl. 4</a:t>
            </a:r>
            <a:endParaRPr lang="de-D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Abgerundetes Rechteck 28">
            <a:extLst>
              <a:ext uri="{FF2B5EF4-FFF2-40B4-BE49-F238E27FC236}">
                <a16:creationId xmlns:a16="http://schemas.microsoft.com/office/drawing/2014/main" id="{D7328F46-EF92-A242-9644-CC44F630F489}"/>
              </a:ext>
            </a:extLst>
          </p:cNvPr>
          <p:cNvSpPr/>
          <p:nvPr/>
        </p:nvSpPr>
        <p:spPr>
          <a:xfrm>
            <a:off x="8998248" y="0"/>
            <a:ext cx="900000"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Abgerundetes Rechteck 29">
            <a:extLst>
              <a:ext uri="{FF2B5EF4-FFF2-40B4-BE49-F238E27FC236}">
                <a16:creationId xmlns:a16="http://schemas.microsoft.com/office/drawing/2014/main" id="{3C133318-A614-F140-99C4-072D787AA62A}"/>
              </a:ext>
            </a:extLst>
          </p:cNvPr>
          <p:cNvSpPr/>
          <p:nvPr/>
        </p:nvSpPr>
        <p:spPr>
          <a:xfrm>
            <a:off x="7504922" y="0"/>
            <a:ext cx="1493326" cy="468000"/>
          </a:xfrm>
          <a:prstGeom prst="roundRect">
            <a:avLst>
              <a:gd name="adj" fmla="val 0"/>
            </a:avLst>
          </a:prstGeom>
          <a:solidFill>
            <a:srgbClr val="A44168">
              <a:alpha val="25098"/>
            </a:srgbClr>
          </a:solidFill>
          <a:ln w="25400">
            <a:solidFill>
              <a:srgbClr val="A44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Ebene Figuren &amp; Körper</a:t>
            </a:r>
            <a:endParaRPr lang="de-DE"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feld 19">
            <a:extLst>
              <a:ext uri="{FF2B5EF4-FFF2-40B4-BE49-F238E27FC236}">
                <a16:creationId xmlns:a16="http://schemas.microsoft.com/office/drawing/2014/main" id="{7E8190B4-0F2C-5643-824D-BC6D02CC1A31}"/>
              </a:ext>
            </a:extLst>
          </p:cNvPr>
          <p:cNvSpPr txBox="1"/>
          <p:nvPr/>
        </p:nvSpPr>
        <p:spPr>
          <a:xfrm>
            <a:off x="9289447" y="6441899"/>
            <a:ext cx="381796" cy="292388"/>
          </a:xfrm>
          <a:prstGeom prst="rect">
            <a:avLst/>
          </a:prstGeom>
          <a:noFill/>
          <a:ln>
            <a:noFill/>
          </a:ln>
        </p:spPr>
        <p:txBody>
          <a:bodyPr wrap="square" rtlCol="0">
            <a:spAutoFit/>
          </a:bodyPr>
          <a:lstStyle/>
          <a:p>
            <a:pPr algn="r"/>
            <a:r>
              <a:rPr lang="de-DE" sz="1300" dirty="0">
                <a:solidFill>
                  <a:srgbClr val="ADB7BD"/>
                </a:solidFill>
                <a:latin typeface="Open Sans" panose="020B0606030504020204" pitchFamily="34" charset="0"/>
                <a:ea typeface="Open Sans" panose="020B0606030504020204" pitchFamily="34" charset="0"/>
                <a:cs typeface="Open Sans" panose="020B0606030504020204" pitchFamily="34" charset="0"/>
              </a:rPr>
              <a:t>49</a:t>
            </a:r>
          </a:p>
        </p:txBody>
      </p:sp>
    </p:spTree>
    <p:extLst>
      <p:ext uri="{BB962C8B-B14F-4D97-AF65-F5344CB8AC3E}">
        <p14:creationId xmlns:p14="http://schemas.microsoft.com/office/powerpoint/2010/main" val="33875893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13026</Words>
  <Application>Microsoft Macintosh PowerPoint</Application>
  <PresentationFormat>A4-Papier (210 x 297 mm)</PresentationFormat>
  <Paragraphs>1808</Paragraphs>
  <Slides>116</Slides>
  <Notes>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116</vt:i4>
      </vt:variant>
    </vt:vector>
  </HeadingPairs>
  <TitlesOfParts>
    <vt:vector size="123" baseType="lpstr">
      <vt:lpstr>Arial</vt:lpstr>
      <vt:lpstr>Calibri</vt:lpstr>
      <vt:lpstr>Grundschrift</vt:lpstr>
      <vt:lpstr>IBM Plex Serif</vt:lpstr>
      <vt:lpstr>Open Sans</vt:lpstr>
      <vt:lpstr>Symbol</vt:lpstr>
      <vt:lpstr>Office</vt:lpstr>
      <vt:lpstr>Mathe-Kartei</vt:lpstr>
      <vt:lpstr>Übersicht</vt:lpstr>
      <vt:lpstr>Eine Hand voll …</vt:lpstr>
      <vt:lpstr>Eine Hand voll …</vt:lpstr>
      <vt:lpstr>Tisch decken</vt:lpstr>
      <vt:lpstr>Tisch decken</vt:lpstr>
      <vt:lpstr>Zahlensport </vt:lpstr>
      <vt:lpstr>Zahlensport  </vt:lpstr>
      <vt:lpstr>Treppenstufen zählen</vt:lpstr>
      <vt:lpstr>Treppenstufen zählen</vt:lpstr>
      <vt:lpstr>Zählen im Kreis</vt:lpstr>
      <vt:lpstr>Zählen im Kreis</vt:lpstr>
      <vt:lpstr>Schätzen in der Umwelt</vt:lpstr>
      <vt:lpstr>Schätzen in der Umwelt</vt:lpstr>
      <vt:lpstr>Zahlenbingo</vt:lpstr>
      <vt:lpstr>Zahlenbingo</vt:lpstr>
      <vt:lpstr>Ordnet euch!</vt:lpstr>
      <vt:lpstr>Ordnet euch!</vt:lpstr>
      <vt:lpstr>Ordnungsmemory</vt:lpstr>
      <vt:lpstr>Ordnungsmemory</vt:lpstr>
      <vt:lpstr>Zahlendieb</vt:lpstr>
      <vt:lpstr>Zahlendieb</vt:lpstr>
      <vt:lpstr>Eintragen am Zahlenstrahl</vt:lpstr>
      <vt:lpstr>Eintragen am Zahlenstrahl</vt:lpstr>
      <vt:lpstr>Zahlenrätsel</vt:lpstr>
      <vt:lpstr>Zahlenrätsel</vt:lpstr>
      <vt:lpstr>Finde die Mitte</vt:lpstr>
      <vt:lpstr>Finde die Mitte</vt:lpstr>
      <vt:lpstr>Anzahlen in der Umwelt</vt:lpstr>
      <vt:lpstr>Anzahlen in der Umwelt</vt:lpstr>
      <vt:lpstr>Wie viele Finger?</vt:lpstr>
      <vt:lpstr>Wie viele Finger?</vt:lpstr>
      <vt:lpstr>Zeige mit den Fingern</vt:lpstr>
      <vt:lpstr>Zeige mit den Fingern</vt:lpstr>
      <vt:lpstr>Fingerbilder verändern</vt:lpstr>
      <vt:lpstr>Fingerbilder verändern</vt:lpstr>
      <vt:lpstr>Fingerbilder - Zahlzerlegung</vt:lpstr>
      <vt:lpstr>Fingerbilder - Zahlzerlegung</vt:lpstr>
      <vt:lpstr>Fingerbilder - Wie viel fehlt bis zur 10?</vt:lpstr>
      <vt:lpstr>Fingerbilder - Wie viel fehlt bis zur 10?</vt:lpstr>
      <vt:lpstr>Zahlen finden</vt:lpstr>
      <vt:lpstr>Zahlen finden</vt:lpstr>
      <vt:lpstr>Darstellungsquartett</vt:lpstr>
      <vt:lpstr>Darstellungsquartett</vt:lpstr>
      <vt:lpstr>Würfelmaterial und Stellenwerttafel </vt:lpstr>
      <vt:lpstr>Würfelmaterial und Stellenwerttafel</vt:lpstr>
      <vt:lpstr>Stell dir die Zahl vor</vt:lpstr>
      <vt:lpstr>Stell dir die Zahl vor</vt:lpstr>
      <vt:lpstr>Zahlendiktat</vt:lpstr>
      <vt:lpstr>Zahlendiktat </vt:lpstr>
      <vt:lpstr>Zahl unter dem Tuch</vt:lpstr>
      <vt:lpstr>Zahl unter dem Tuch</vt:lpstr>
      <vt:lpstr>Ich denke mir eine Zahl</vt:lpstr>
      <vt:lpstr>Ich denke mir eine Zahl</vt:lpstr>
      <vt:lpstr>Mister X</vt:lpstr>
      <vt:lpstr>Mister X</vt:lpstr>
      <vt:lpstr>Zahlenraten</vt:lpstr>
      <vt:lpstr>Zahlenraten</vt:lpstr>
      <vt:lpstr>Hamstern</vt:lpstr>
      <vt:lpstr>Hamstern</vt:lpstr>
      <vt:lpstr>Mehr oder weniger?</vt:lpstr>
      <vt:lpstr>Mehr oder weniger?</vt:lpstr>
      <vt:lpstr>Türme vergleichen</vt:lpstr>
      <vt:lpstr>Türme vergleichen</vt:lpstr>
      <vt:lpstr>Zahlzerlegung</vt:lpstr>
      <vt:lpstr>Zahlzerlegung</vt:lpstr>
      <vt:lpstr>Schnelles Sehen</vt:lpstr>
      <vt:lpstr>Schnelles Sehen</vt:lpstr>
      <vt:lpstr>Klapp die Karten</vt:lpstr>
      <vt:lpstr>Klapp die Karten</vt:lpstr>
      <vt:lpstr>Würfelraten</vt:lpstr>
      <vt:lpstr>Würfelraten</vt:lpstr>
      <vt:lpstr>Zahlen unter der Lupe </vt:lpstr>
      <vt:lpstr>Zahlen unter der Lupe </vt:lpstr>
      <vt:lpstr>Hausnummern würfeln</vt:lpstr>
      <vt:lpstr>Hausnummern würfeln</vt:lpstr>
      <vt:lpstr>Wimmelbild</vt:lpstr>
      <vt:lpstr>Wimmelbild</vt:lpstr>
      <vt:lpstr>Bewegungsmemory</vt:lpstr>
      <vt:lpstr>Bewegungsmemory</vt:lpstr>
      <vt:lpstr>Finde den Fehler</vt:lpstr>
      <vt:lpstr>Finde den Fehler</vt:lpstr>
      <vt:lpstr>Mathe-Fußball</vt:lpstr>
      <vt:lpstr>Mathe-Fußball</vt:lpstr>
      <vt:lpstr>Quatschgeschichten</vt:lpstr>
      <vt:lpstr>Quatschgeschichten</vt:lpstr>
      <vt:lpstr>Räuber und Goldschatz</vt:lpstr>
      <vt:lpstr>Räuber und Goldschatz</vt:lpstr>
      <vt:lpstr>Klecksbilder </vt:lpstr>
      <vt:lpstr>Klecksbilder </vt:lpstr>
      <vt:lpstr>Sprünge am Zahlenstrahl</vt:lpstr>
      <vt:lpstr>Sprünge am Zahlenstrahl</vt:lpstr>
      <vt:lpstr>Gerecht verteilen</vt:lpstr>
      <vt:lpstr>Gerecht verteilen</vt:lpstr>
      <vt:lpstr>Atomspiel</vt:lpstr>
      <vt:lpstr>Atomspiel</vt:lpstr>
      <vt:lpstr>Formen und Körper in der Umwelt</vt:lpstr>
      <vt:lpstr>Formen und Körper in der Umwelt</vt:lpstr>
      <vt:lpstr>Der Farbe nach ordnen</vt:lpstr>
      <vt:lpstr>Der Farbe nach ordnen</vt:lpstr>
      <vt:lpstr>Türme bauen</vt:lpstr>
      <vt:lpstr>Türme bauen</vt:lpstr>
      <vt:lpstr>Würfelgebäude</vt:lpstr>
      <vt:lpstr>Würfelgebäude</vt:lpstr>
      <vt:lpstr>Mustertürme</vt:lpstr>
      <vt:lpstr>Mustertürme</vt:lpstr>
      <vt:lpstr>Perlen auffädeln</vt:lpstr>
      <vt:lpstr>Perlen auffädeln</vt:lpstr>
      <vt:lpstr>Der Größe nach ordnen</vt:lpstr>
      <vt:lpstr>Der Größe nach ordnen</vt:lpstr>
      <vt:lpstr>Größen Stadt-Land-Fluss</vt:lpstr>
      <vt:lpstr>Größen Stadt-Land-Fluss</vt:lpstr>
      <vt:lpstr>Stopp-Tanz</vt:lpstr>
      <vt:lpstr>Stopp-Tanz</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Pia Haeger</dc:creator>
  <cp:lastModifiedBy>Pia Haeger</cp:lastModifiedBy>
  <cp:revision>232</cp:revision>
  <cp:lastPrinted>2021-12-21T14:34:33Z</cp:lastPrinted>
  <dcterms:created xsi:type="dcterms:W3CDTF">2021-05-12T12:45:39Z</dcterms:created>
  <dcterms:modified xsi:type="dcterms:W3CDTF">2021-12-21T14:43:37Z</dcterms:modified>
</cp:coreProperties>
</file>