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1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2DBE800-412F-AE8C-83F7-08801967B9D2}" name="Melanie Bischoff" initials="MB" userId="Melanie Bischoff" providerId="None"/>
  <p188:author id="{1109DA58-2FA4-47AE-04E7-B576E436F28A}" name="Pia Haeger" initials="PH" userId="Pia Haeger" providerId="None"/>
  <p188:author id="{8544886A-06B6-9364-EA80-6D631A31A8B6}" name="Hannah Wesker" initials="HW" userId="S::Hannah.Wesker@study.tu-dortmund.de::caa88606-8a32-4723-ba28-02bbbd7158d0" providerId="AD"/>
  <p188:author id="{374518AC-33EB-D908-1FC6-EA9965BDC7F8}" name="Hanna Kleinschmidt" initials="HK" userId="Hanna Kleinschmidt" providerId="None"/>
  <p188:author id="{B5A75ED6-F73A-662C-1081-C63A5086D843}" name="Doris Kluge-Schöpp" initials="DKS" userId="Doris Kluge-Schöpp" providerId="None"/>
  <p188:author id="{643769FC-6C85-298D-DAF6-6E4C42C8DCEC}" name="Dominik Zorn" initials="DZ" userId="Dominik Zor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7E79"/>
    <a:srgbClr val="D8E5E8"/>
    <a:srgbClr val="317D87"/>
    <a:srgbClr val="945200"/>
    <a:srgbClr val="47858E"/>
    <a:srgbClr val="4F71BE"/>
    <a:srgbClr val="EA3323"/>
    <a:srgbClr val="A6A6A6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2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670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0151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029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961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9632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588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525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876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69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134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737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56341-B29C-4FB9-9B22-E8C770508A32}" type="datetimeFigureOut">
              <a:rPr lang="de-DE" smtClean="0"/>
              <a:t>21.05.25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D6F71-9095-4BFD-9DF6-315E19E285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09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81E16-1B6B-0363-3EB5-2B5274DBF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>
            <a:extLst>
              <a:ext uri="{FF2B5EF4-FFF2-40B4-BE49-F238E27FC236}">
                <a16:creationId xmlns:a16="http://schemas.microsoft.com/office/drawing/2014/main" id="{5838AE8F-3A9C-B422-3FBA-118C9A593960}"/>
              </a:ext>
            </a:extLst>
          </p:cNvPr>
          <p:cNvSpPr/>
          <p:nvPr/>
        </p:nvSpPr>
        <p:spPr>
          <a:xfrm>
            <a:off x="0" y="-13862"/>
            <a:ext cx="7559675" cy="906194"/>
          </a:xfrm>
          <a:prstGeom prst="rect">
            <a:avLst/>
          </a:prstGeom>
          <a:solidFill>
            <a:srgbClr val="D8E5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>
                  <a:lumMod val="65000"/>
                </a:schemeClr>
              </a:solidFill>
              <a:latin typeface="Comic Sans MS" panose="030F0902030302020204" pitchFamily="66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8704CBA-8047-A149-CD32-2EFB1D4EC324}"/>
              </a:ext>
            </a:extLst>
          </p:cNvPr>
          <p:cNvSpPr txBox="1"/>
          <p:nvPr/>
        </p:nvSpPr>
        <p:spPr>
          <a:xfrm>
            <a:off x="2203110" y="33466"/>
            <a:ext cx="3153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latin typeface="Comic Sans MS" panose="030F0902030302020204" pitchFamily="66" charset="0"/>
              </a:rPr>
              <a:t>Würfelgebäude</a:t>
            </a:r>
          </a:p>
          <a:p>
            <a:pPr algn="ctr"/>
            <a:r>
              <a:rPr lang="de-DE" sz="2400" b="1" dirty="0">
                <a:latin typeface="Comic Sans MS" panose="030F0902030302020204" pitchFamily="66" charset="0"/>
              </a:rPr>
              <a:t>- Bauregeln -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A47FA6A6-1203-9C86-577B-4F46E59CF9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92285" y="104236"/>
            <a:ext cx="660491" cy="69745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3" name="Gerader Verbinder 297">
            <a:extLst>
              <a:ext uri="{FF2B5EF4-FFF2-40B4-BE49-F238E27FC236}">
                <a16:creationId xmlns:a16="http://schemas.microsoft.com/office/drawing/2014/main" id="{07DD6082-CE47-097C-EC39-19C0854EAE8F}"/>
              </a:ext>
            </a:extLst>
          </p:cNvPr>
          <p:cNvCxnSpPr>
            <a:cxnSpLocks/>
          </p:cNvCxnSpPr>
          <p:nvPr/>
        </p:nvCxnSpPr>
        <p:spPr>
          <a:xfrm>
            <a:off x="7559675" y="2950024"/>
            <a:ext cx="7559675" cy="0"/>
          </a:xfrm>
          <a:prstGeom prst="line">
            <a:avLst/>
          </a:prstGeom>
          <a:ln w="19050">
            <a:solidFill>
              <a:srgbClr val="317D87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Abgerundetes Rechteck 58">
            <a:extLst>
              <a:ext uri="{FF2B5EF4-FFF2-40B4-BE49-F238E27FC236}">
                <a16:creationId xmlns:a16="http://schemas.microsoft.com/office/drawing/2014/main" id="{A3869644-C3AC-A4AD-7A18-EFB7E7CD393F}"/>
              </a:ext>
            </a:extLst>
          </p:cNvPr>
          <p:cNvSpPr/>
          <p:nvPr/>
        </p:nvSpPr>
        <p:spPr>
          <a:xfrm>
            <a:off x="485006" y="1135933"/>
            <a:ext cx="6589664" cy="2197940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7DBE02E-2C09-4F0C-54BC-C167077A54DF}"/>
              </a:ext>
            </a:extLst>
          </p:cNvPr>
          <p:cNvSpPr txBox="1"/>
          <p:nvPr/>
        </p:nvSpPr>
        <p:spPr>
          <a:xfrm>
            <a:off x="1594545" y="1279473"/>
            <a:ext cx="4370585" cy="408623"/>
          </a:xfrm>
          <a:prstGeom prst="wedgeRoundRectCallout">
            <a:avLst>
              <a:gd name="adj1" fmla="val -5744"/>
              <a:gd name="adj2" fmla="val -33940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Comic Sans MS" panose="030F0902030302020204" pitchFamily="66" charset="0"/>
              </a:rPr>
              <a:t>1. Fläche an Fläche</a:t>
            </a:r>
          </a:p>
        </p:txBody>
      </p:sp>
      <p:sp>
        <p:nvSpPr>
          <p:cNvPr id="15" name="Abgerundetes Rechteck 14">
            <a:extLst>
              <a:ext uri="{FF2B5EF4-FFF2-40B4-BE49-F238E27FC236}">
                <a16:creationId xmlns:a16="http://schemas.microsoft.com/office/drawing/2014/main" id="{8A118CD0-3E41-EF60-7F70-C4356C43C061}"/>
              </a:ext>
            </a:extLst>
          </p:cNvPr>
          <p:cNvSpPr/>
          <p:nvPr/>
        </p:nvSpPr>
        <p:spPr>
          <a:xfrm>
            <a:off x="485006" y="3516813"/>
            <a:ext cx="6589664" cy="2197939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CD614688-1772-7796-BE11-E46F4A07A694}"/>
              </a:ext>
            </a:extLst>
          </p:cNvPr>
          <p:cNvSpPr txBox="1"/>
          <p:nvPr/>
        </p:nvSpPr>
        <p:spPr>
          <a:xfrm>
            <a:off x="1594544" y="3675621"/>
            <a:ext cx="4370585" cy="408623"/>
          </a:xfrm>
          <a:prstGeom prst="wedgeRoundRectCallout">
            <a:avLst>
              <a:gd name="adj1" fmla="val -5744"/>
              <a:gd name="adj2" fmla="val -33940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Comic Sans MS" panose="030F0902030302020204" pitchFamily="66" charset="0"/>
              </a:rPr>
              <a:t>2. Kante an Kante</a:t>
            </a:r>
          </a:p>
        </p:txBody>
      </p:sp>
      <p:sp>
        <p:nvSpPr>
          <p:cNvPr id="24" name="Abgerundetes Rechteck 23">
            <a:extLst>
              <a:ext uri="{FF2B5EF4-FFF2-40B4-BE49-F238E27FC236}">
                <a16:creationId xmlns:a16="http://schemas.microsoft.com/office/drawing/2014/main" id="{ECE1D6F7-3A9C-24E3-A441-0750EACF2006}"/>
              </a:ext>
            </a:extLst>
          </p:cNvPr>
          <p:cNvSpPr/>
          <p:nvPr/>
        </p:nvSpPr>
        <p:spPr>
          <a:xfrm>
            <a:off x="485006" y="5897692"/>
            <a:ext cx="6589664" cy="2197939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2419B59-B701-0262-645F-F55763912D15}"/>
              </a:ext>
            </a:extLst>
          </p:cNvPr>
          <p:cNvSpPr txBox="1"/>
          <p:nvPr/>
        </p:nvSpPr>
        <p:spPr>
          <a:xfrm>
            <a:off x="1594544" y="6071769"/>
            <a:ext cx="4370585" cy="408623"/>
          </a:xfrm>
          <a:prstGeom prst="wedgeRoundRectCallout">
            <a:avLst>
              <a:gd name="adj1" fmla="val -5744"/>
              <a:gd name="adj2" fmla="val -33940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Comic Sans MS" panose="030F0902030302020204" pitchFamily="66" charset="0"/>
              </a:rPr>
              <a:t>3. Bauunterlage nutzen</a:t>
            </a:r>
          </a:p>
        </p:txBody>
      </p:sp>
      <p:sp>
        <p:nvSpPr>
          <p:cNvPr id="29" name="Abgerundetes Rechteck 28">
            <a:extLst>
              <a:ext uri="{FF2B5EF4-FFF2-40B4-BE49-F238E27FC236}">
                <a16:creationId xmlns:a16="http://schemas.microsoft.com/office/drawing/2014/main" id="{59C0D862-3A12-1B97-C759-B8B88AF7B01F}"/>
              </a:ext>
            </a:extLst>
          </p:cNvPr>
          <p:cNvSpPr/>
          <p:nvPr/>
        </p:nvSpPr>
        <p:spPr>
          <a:xfrm>
            <a:off x="485005" y="8278571"/>
            <a:ext cx="6589664" cy="2197939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41FE285F-57EB-170D-B089-E2CD52F965AA}"/>
              </a:ext>
            </a:extLst>
          </p:cNvPr>
          <p:cNvSpPr txBox="1"/>
          <p:nvPr/>
        </p:nvSpPr>
        <p:spPr>
          <a:xfrm>
            <a:off x="1594543" y="8467917"/>
            <a:ext cx="4370586" cy="408623"/>
          </a:xfrm>
          <a:prstGeom prst="wedgeRoundRectCallout">
            <a:avLst>
              <a:gd name="adj1" fmla="val -5744"/>
              <a:gd name="adj2" fmla="val -33940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Comic Sans MS" panose="030F0902030302020204" pitchFamily="66" charset="0"/>
              </a:rPr>
              <a:t>4. Alle Würfel müssen sich berühren</a:t>
            </a:r>
          </a:p>
        </p:txBody>
      </p:sp>
      <p:sp>
        <p:nvSpPr>
          <p:cNvPr id="32" name="Würfel 31">
            <a:extLst>
              <a:ext uri="{FF2B5EF4-FFF2-40B4-BE49-F238E27FC236}">
                <a16:creationId xmlns:a16="http://schemas.microsoft.com/office/drawing/2014/main" id="{9E191A89-E6DF-DB19-03C7-EBC0CC7B8214}"/>
              </a:ext>
            </a:extLst>
          </p:cNvPr>
          <p:cNvSpPr/>
          <p:nvPr/>
        </p:nvSpPr>
        <p:spPr>
          <a:xfrm>
            <a:off x="1570100" y="2167137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Würfel 33">
            <a:extLst>
              <a:ext uri="{FF2B5EF4-FFF2-40B4-BE49-F238E27FC236}">
                <a16:creationId xmlns:a16="http://schemas.microsoft.com/office/drawing/2014/main" id="{F70CB9E6-0628-4DD6-4263-06A492398AEB}"/>
              </a:ext>
            </a:extLst>
          </p:cNvPr>
          <p:cNvSpPr/>
          <p:nvPr/>
        </p:nvSpPr>
        <p:spPr>
          <a:xfrm>
            <a:off x="2114747" y="2167137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Ring 35">
            <a:extLst>
              <a:ext uri="{FF2B5EF4-FFF2-40B4-BE49-F238E27FC236}">
                <a16:creationId xmlns:a16="http://schemas.microsoft.com/office/drawing/2014/main" id="{566A16B9-98D5-13A9-3F7E-46252845C9A0}"/>
              </a:ext>
            </a:extLst>
          </p:cNvPr>
          <p:cNvSpPr/>
          <p:nvPr/>
        </p:nvSpPr>
        <p:spPr>
          <a:xfrm>
            <a:off x="1981043" y="2038902"/>
            <a:ext cx="387587" cy="976383"/>
          </a:xfrm>
          <a:prstGeom prst="donut">
            <a:avLst>
              <a:gd name="adj" fmla="val 2935"/>
            </a:avLst>
          </a:prstGeom>
          <a:solidFill>
            <a:srgbClr val="47858E"/>
          </a:solidFill>
          <a:ln>
            <a:solidFill>
              <a:srgbClr val="47858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40" name="Würfel 39">
            <a:extLst>
              <a:ext uri="{FF2B5EF4-FFF2-40B4-BE49-F238E27FC236}">
                <a16:creationId xmlns:a16="http://schemas.microsoft.com/office/drawing/2014/main" id="{16A7FDF9-F8E1-6F24-467A-ED14C746ADD9}"/>
              </a:ext>
            </a:extLst>
          </p:cNvPr>
          <p:cNvSpPr/>
          <p:nvPr/>
        </p:nvSpPr>
        <p:spPr>
          <a:xfrm>
            <a:off x="1590839" y="4531734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Würfel 40">
            <a:extLst>
              <a:ext uri="{FF2B5EF4-FFF2-40B4-BE49-F238E27FC236}">
                <a16:creationId xmlns:a16="http://schemas.microsoft.com/office/drawing/2014/main" id="{79F50ADF-C2F4-D9E5-1AC2-E286A601DCC6}"/>
              </a:ext>
            </a:extLst>
          </p:cNvPr>
          <p:cNvSpPr/>
          <p:nvPr/>
        </p:nvSpPr>
        <p:spPr>
          <a:xfrm>
            <a:off x="2135486" y="4531734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D7FE5D93-E0A2-5F85-A57D-F963531F72BA}"/>
              </a:ext>
            </a:extLst>
          </p:cNvPr>
          <p:cNvCxnSpPr/>
          <p:nvPr/>
        </p:nvCxnSpPr>
        <p:spPr>
          <a:xfrm>
            <a:off x="1394474" y="5010775"/>
            <a:ext cx="714615" cy="0"/>
          </a:xfrm>
          <a:prstGeom prst="straightConnector1">
            <a:avLst/>
          </a:prstGeom>
          <a:ln>
            <a:solidFill>
              <a:srgbClr val="47858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>
            <a:extLst>
              <a:ext uri="{FF2B5EF4-FFF2-40B4-BE49-F238E27FC236}">
                <a16:creationId xmlns:a16="http://schemas.microsoft.com/office/drawing/2014/main" id="{0623EAA1-FA29-8941-9B71-BDCDAD903D2E}"/>
              </a:ext>
            </a:extLst>
          </p:cNvPr>
          <p:cNvCxnSpPr>
            <a:cxnSpLocks/>
          </p:cNvCxnSpPr>
          <p:nvPr/>
        </p:nvCxnSpPr>
        <p:spPr>
          <a:xfrm rot="10800000">
            <a:off x="2156239" y="5010775"/>
            <a:ext cx="714615" cy="0"/>
          </a:xfrm>
          <a:prstGeom prst="straightConnector1">
            <a:avLst/>
          </a:prstGeom>
          <a:ln>
            <a:solidFill>
              <a:srgbClr val="47858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Würfel 46">
            <a:extLst>
              <a:ext uri="{FF2B5EF4-FFF2-40B4-BE49-F238E27FC236}">
                <a16:creationId xmlns:a16="http://schemas.microsoft.com/office/drawing/2014/main" id="{3DFEF109-BE16-3951-8736-19EACD9F5D53}"/>
              </a:ext>
            </a:extLst>
          </p:cNvPr>
          <p:cNvSpPr/>
          <p:nvPr/>
        </p:nvSpPr>
        <p:spPr>
          <a:xfrm>
            <a:off x="1590839" y="9602420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Würfel 48">
            <a:extLst>
              <a:ext uri="{FF2B5EF4-FFF2-40B4-BE49-F238E27FC236}">
                <a16:creationId xmlns:a16="http://schemas.microsoft.com/office/drawing/2014/main" id="{891D9207-6DE4-32C3-F583-EA4EC7159260}"/>
              </a:ext>
            </a:extLst>
          </p:cNvPr>
          <p:cNvSpPr/>
          <p:nvPr/>
        </p:nvSpPr>
        <p:spPr>
          <a:xfrm>
            <a:off x="2135486" y="9602420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7" name="Würfel 56">
            <a:extLst>
              <a:ext uri="{FF2B5EF4-FFF2-40B4-BE49-F238E27FC236}">
                <a16:creationId xmlns:a16="http://schemas.microsoft.com/office/drawing/2014/main" id="{34B945DB-2CD6-6776-E11E-0ACE13BB1B98}"/>
              </a:ext>
            </a:extLst>
          </p:cNvPr>
          <p:cNvSpPr/>
          <p:nvPr/>
        </p:nvSpPr>
        <p:spPr>
          <a:xfrm>
            <a:off x="2136511" y="9059480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Würfel 57">
            <a:extLst>
              <a:ext uri="{FF2B5EF4-FFF2-40B4-BE49-F238E27FC236}">
                <a16:creationId xmlns:a16="http://schemas.microsoft.com/office/drawing/2014/main" id="{96D9239E-5078-66A3-083A-D2F0C7CB276B}"/>
              </a:ext>
            </a:extLst>
          </p:cNvPr>
          <p:cNvSpPr/>
          <p:nvPr/>
        </p:nvSpPr>
        <p:spPr>
          <a:xfrm>
            <a:off x="2680133" y="9602420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Würfel 59">
            <a:extLst>
              <a:ext uri="{FF2B5EF4-FFF2-40B4-BE49-F238E27FC236}">
                <a16:creationId xmlns:a16="http://schemas.microsoft.com/office/drawing/2014/main" id="{58A80C5E-F17C-926A-03F9-7B1AB3B20451}"/>
              </a:ext>
            </a:extLst>
          </p:cNvPr>
          <p:cNvSpPr/>
          <p:nvPr/>
        </p:nvSpPr>
        <p:spPr>
          <a:xfrm>
            <a:off x="4158517" y="9594689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" name="Würfel 60">
            <a:extLst>
              <a:ext uri="{FF2B5EF4-FFF2-40B4-BE49-F238E27FC236}">
                <a16:creationId xmlns:a16="http://schemas.microsoft.com/office/drawing/2014/main" id="{9E1D5B34-B6AB-C364-FB0B-7F299722D444}"/>
              </a:ext>
            </a:extLst>
          </p:cNvPr>
          <p:cNvSpPr/>
          <p:nvPr/>
        </p:nvSpPr>
        <p:spPr>
          <a:xfrm>
            <a:off x="4703164" y="9594689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Würfel 61">
            <a:extLst>
              <a:ext uri="{FF2B5EF4-FFF2-40B4-BE49-F238E27FC236}">
                <a16:creationId xmlns:a16="http://schemas.microsoft.com/office/drawing/2014/main" id="{D3824A80-B1A5-C88D-BD26-B28607010AF3}"/>
              </a:ext>
            </a:extLst>
          </p:cNvPr>
          <p:cNvSpPr/>
          <p:nvPr/>
        </p:nvSpPr>
        <p:spPr>
          <a:xfrm>
            <a:off x="4704189" y="9051749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Würfel 62">
            <a:extLst>
              <a:ext uri="{FF2B5EF4-FFF2-40B4-BE49-F238E27FC236}">
                <a16:creationId xmlns:a16="http://schemas.microsoft.com/office/drawing/2014/main" id="{94D053FD-2FA2-564D-34B1-BA818F693537}"/>
              </a:ext>
            </a:extLst>
          </p:cNvPr>
          <p:cNvSpPr/>
          <p:nvPr/>
        </p:nvSpPr>
        <p:spPr>
          <a:xfrm>
            <a:off x="5640840" y="9594689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4" name="Kreuz 63">
            <a:extLst>
              <a:ext uri="{FF2B5EF4-FFF2-40B4-BE49-F238E27FC236}">
                <a16:creationId xmlns:a16="http://schemas.microsoft.com/office/drawing/2014/main" id="{B8BDEEEB-18A9-6BD4-9FA5-ED60AAF99C57}"/>
              </a:ext>
            </a:extLst>
          </p:cNvPr>
          <p:cNvSpPr/>
          <p:nvPr/>
        </p:nvSpPr>
        <p:spPr>
          <a:xfrm rot="18898751">
            <a:off x="5367932" y="9444305"/>
            <a:ext cx="1080000" cy="1080000"/>
          </a:xfrm>
          <a:prstGeom prst="plus">
            <a:avLst>
              <a:gd name="adj" fmla="val 50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aphicFrame>
        <p:nvGraphicFramePr>
          <p:cNvPr id="65" name="Tabelle 64">
            <a:extLst>
              <a:ext uri="{FF2B5EF4-FFF2-40B4-BE49-F238E27FC236}">
                <a16:creationId xmlns:a16="http://schemas.microsoft.com/office/drawing/2014/main" id="{2278751F-CAEB-9EAB-F104-B715CD736C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671617"/>
              </p:ext>
            </p:extLst>
          </p:nvPr>
        </p:nvGraphicFramePr>
        <p:xfrm>
          <a:off x="8301881" y="6456661"/>
          <a:ext cx="1080000" cy="108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214217366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51672267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84760816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7726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09866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230485"/>
                  </a:ext>
                </a:extLst>
              </a:tr>
            </a:tbl>
          </a:graphicData>
        </a:graphic>
      </p:graphicFrame>
      <p:sp>
        <p:nvSpPr>
          <p:cNvPr id="2" name="Würfel 1">
            <a:extLst>
              <a:ext uri="{FF2B5EF4-FFF2-40B4-BE49-F238E27FC236}">
                <a16:creationId xmlns:a16="http://schemas.microsoft.com/office/drawing/2014/main" id="{C7F45D6A-0FC6-29FA-49CC-4650CB230282}"/>
              </a:ext>
            </a:extLst>
          </p:cNvPr>
          <p:cNvSpPr/>
          <p:nvPr/>
        </p:nvSpPr>
        <p:spPr>
          <a:xfrm>
            <a:off x="4567013" y="4532673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Würfel 4">
            <a:extLst>
              <a:ext uri="{FF2B5EF4-FFF2-40B4-BE49-F238E27FC236}">
                <a16:creationId xmlns:a16="http://schemas.microsoft.com/office/drawing/2014/main" id="{44C4AFEC-113B-D0AE-4E3E-5BB3050FB48F}"/>
              </a:ext>
            </a:extLst>
          </p:cNvPr>
          <p:cNvSpPr/>
          <p:nvPr/>
        </p:nvSpPr>
        <p:spPr>
          <a:xfrm>
            <a:off x="5201454" y="4444143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Kreuz 6">
            <a:extLst>
              <a:ext uri="{FF2B5EF4-FFF2-40B4-BE49-F238E27FC236}">
                <a16:creationId xmlns:a16="http://schemas.microsoft.com/office/drawing/2014/main" id="{3DEFACB6-E341-8733-D912-8497A98F1E4C}"/>
              </a:ext>
            </a:extLst>
          </p:cNvPr>
          <p:cNvSpPr/>
          <p:nvPr/>
        </p:nvSpPr>
        <p:spPr>
          <a:xfrm rot="18898751">
            <a:off x="4661454" y="4297065"/>
            <a:ext cx="1080000" cy="1080000"/>
          </a:xfrm>
          <a:prstGeom prst="plus">
            <a:avLst>
              <a:gd name="adj" fmla="val 50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8" name="Würfel 17">
            <a:extLst>
              <a:ext uri="{FF2B5EF4-FFF2-40B4-BE49-F238E27FC236}">
                <a16:creationId xmlns:a16="http://schemas.microsoft.com/office/drawing/2014/main" id="{38FFE6F1-177D-14DC-32F2-31DC8CAB7B01}"/>
              </a:ext>
            </a:extLst>
          </p:cNvPr>
          <p:cNvSpPr/>
          <p:nvPr/>
        </p:nvSpPr>
        <p:spPr>
          <a:xfrm>
            <a:off x="4463286" y="2283136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Würfel 18">
            <a:extLst>
              <a:ext uri="{FF2B5EF4-FFF2-40B4-BE49-F238E27FC236}">
                <a16:creationId xmlns:a16="http://schemas.microsoft.com/office/drawing/2014/main" id="{3A5BD8A0-3438-B9D5-D328-D130813FDCBD}"/>
              </a:ext>
            </a:extLst>
          </p:cNvPr>
          <p:cNvSpPr/>
          <p:nvPr/>
        </p:nvSpPr>
        <p:spPr>
          <a:xfrm>
            <a:off x="5191046" y="2098065"/>
            <a:ext cx="720000" cy="720000"/>
          </a:xfrm>
          <a:prstGeom prst="cub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Kreuz 19">
            <a:extLst>
              <a:ext uri="{FF2B5EF4-FFF2-40B4-BE49-F238E27FC236}">
                <a16:creationId xmlns:a16="http://schemas.microsoft.com/office/drawing/2014/main" id="{FE23F74D-75DC-7229-5A9B-D32792B1A793}"/>
              </a:ext>
            </a:extLst>
          </p:cNvPr>
          <p:cNvSpPr/>
          <p:nvPr/>
        </p:nvSpPr>
        <p:spPr>
          <a:xfrm rot="18898751">
            <a:off x="4651046" y="2013794"/>
            <a:ext cx="1080000" cy="1080000"/>
          </a:xfrm>
          <a:prstGeom prst="plus">
            <a:avLst>
              <a:gd name="adj" fmla="val 5000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51" name="Gruppieren 50">
            <a:extLst>
              <a:ext uri="{FF2B5EF4-FFF2-40B4-BE49-F238E27FC236}">
                <a16:creationId xmlns:a16="http://schemas.microsoft.com/office/drawing/2014/main" id="{82A5233B-9523-8111-8E5B-1DA98B510DE7}"/>
              </a:ext>
            </a:extLst>
          </p:cNvPr>
          <p:cNvGrpSpPr/>
          <p:nvPr/>
        </p:nvGrpSpPr>
        <p:grpSpPr>
          <a:xfrm>
            <a:off x="2513546" y="6996661"/>
            <a:ext cx="2467576" cy="688861"/>
            <a:chOff x="2513546" y="6996661"/>
            <a:chExt cx="2467576" cy="688861"/>
          </a:xfrm>
        </p:grpSpPr>
        <p:grpSp>
          <p:nvGrpSpPr>
            <p:cNvPr id="48" name="Gruppieren 47">
              <a:extLst>
                <a:ext uri="{FF2B5EF4-FFF2-40B4-BE49-F238E27FC236}">
                  <a16:creationId xmlns:a16="http://schemas.microsoft.com/office/drawing/2014/main" id="{14D413C7-5F93-8514-A70E-207D20561003}"/>
                </a:ext>
              </a:extLst>
            </p:cNvPr>
            <p:cNvGrpSpPr/>
            <p:nvPr/>
          </p:nvGrpSpPr>
          <p:grpSpPr>
            <a:xfrm>
              <a:off x="2513546" y="6996661"/>
              <a:ext cx="2128679" cy="536579"/>
              <a:chOff x="3174199" y="7283750"/>
              <a:chExt cx="2128679" cy="536579"/>
            </a:xfrm>
          </p:grpSpPr>
          <p:sp>
            <p:nvSpPr>
              <p:cNvPr id="28" name="Würfel 27">
                <a:extLst>
                  <a:ext uri="{FF2B5EF4-FFF2-40B4-BE49-F238E27FC236}">
                    <a16:creationId xmlns:a16="http://schemas.microsoft.com/office/drawing/2014/main" id="{ECBBC999-4D1D-704C-615E-CCA476E2DF44}"/>
                  </a:ext>
                </a:extLst>
              </p:cNvPr>
              <p:cNvSpPr/>
              <p:nvPr/>
            </p:nvSpPr>
            <p:spPr>
              <a:xfrm>
                <a:off x="3350125" y="7463327"/>
                <a:ext cx="710731" cy="178728"/>
              </a:xfrm>
              <a:prstGeom prst="cube">
                <a:avLst>
                  <a:gd name="adj" fmla="val 100000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1" name="Würfel 30">
                <a:extLst>
                  <a:ext uri="{FF2B5EF4-FFF2-40B4-BE49-F238E27FC236}">
                    <a16:creationId xmlns:a16="http://schemas.microsoft.com/office/drawing/2014/main" id="{3533FDFB-CC3B-FED5-BE59-E954159D9402}"/>
                  </a:ext>
                </a:extLst>
              </p:cNvPr>
              <p:cNvSpPr/>
              <p:nvPr/>
            </p:nvSpPr>
            <p:spPr>
              <a:xfrm>
                <a:off x="3529565" y="7283750"/>
                <a:ext cx="710731" cy="178728"/>
              </a:xfrm>
              <a:prstGeom prst="cube">
                <a:avLst>
                  <a:gd name="adj" fmla="val 100000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3" name="Würfel 32">
                <a:extLst>
                  <a:ext uri="{FF2B5EF4-FFF2-40B4-BE49-F238E27FC236}">
                    <a16:creationId xmlns:a16="http://schemas.microsoft.com/office/drawing/2014/main" id="{9BAB28AC-8EDA-FE8A-E256-D1ACFF309CB3}"/>
                  </a:ext>
                </a:extLst>
              </p:cNvPr>
              <p:cNvSpPr/>
              <p:nvPr/>
            </p:nvSpPr>
            <p:spPr>
              <a:xfrm>
                <a:off x="3174199" y="7640296"/>
                <a:ext cx="710731" cy="178728"/>
              </a:xfrm>
              <a:prstGeom prst="cube">
                <a:avLst>
                  <a:gd name="adj" fmla="val 100000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5" name="Würfel 34">
                <a:extLst>
                  <a:ext uri="{FF2B5EF4-FFF2-40B4-BE49-F238E27FC236}">
                    <a16:creationId xmlns:a16="http://schemas.microsoft.com/office/drawing/2014/main" id="{DCCF8C49-EB96-8AB4-9FC5-238D5C5CE14C}"/>
                  </a:ext>
                </a:extLst>
              </p:cNvPr>
              <p:cNvSpPr/>
              <p:nvPr/>
            </p:nvSpPr>
            <p:spPr>
              <a:xfrm>
                <a:off x="3881416" y="7464632"/>
                <a:ext cx="710731" cy="178728"/>
              </a:xfrm>
              <a:prstGeom prst="cube">
                <a:avLst>
                  <a:gd name="adj" fmla="val 100000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7" name="Würfel 36">
                <a:extLst>
                  <a:ext uri="{FF2B5EF4-FFF2-40B4-BE49-F238E27FC236}">
                    <a16:creationId xmlns:a16="http://schemas.microsoft.com/office/drawing/2014/main" id="{FEAF475C-4141-B4C4-0851-E7FA3CA79461}"/>
                  </a:ext>
                </a:extLst>
              </p:cNvPr>
              <p:cNvSpPr/>
              <p:nvPr/>
            </p:nvSpPr>
            <p:spPr>
              <a:xfrm>
                <a:off x="4060856" y="7285055"/>
                <a:ext cx="710731" cy="178728"/>
              </a:xfrm>
              <a:prstGeom prst="cube">
                <a:avLst>
                  <a:gd name="adj" fmla="val 100000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8" name="Würfel 37">
                <a:extLst>
                  <a:ext uri="{FF2B5EF4-FFF2-40B4-BE49-F238E27FC236}">
                    <a16:creationId xmlns:a16="http://schemas.microsoft.com/office/drawing/2014/main" id="{E3A6F8CD-82F3-144B-D7DA-A2B88A991139}"/>
                  </a:ext>
                </a:extLst>
              </p:cNvPr>
              <p:cNvSpPr/>
              <p:nvPr/>
            </p:nvSpPr>
            <p:spPr>
              <a:xfrm>
                <a:off x="3705490" y="7641601"/>
                <a:ext cx="710731" cy="178728"/>
              </a:xfrm>
              <a:prstGeom prst="cube">
                <a:avLst>
                  <a:gd name="adj" fmla="val 100000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39" name="Würfel 38">
                <a:extLst>
                  <a:ext uri="{FF2B5EF4-FFF2-40B4-BE49-F238E27FC236}">
                    <a16:creationId xmlns:a16="http://schemas.microsoft.com/office/drawing/2014/main" id="{8350F5CD-2395-4703-3DFB-03914CAEFF54}"/>
                  </a:ext>
                </a:extLst>
              </p:cNvPr>
              <p:cNvSpPr/>
              <p:nvPr/>
            </p:nvSpPr>
            <p:spPr>
              <a:xfrm>
                <a:off x="4412707" y="7463525"/>
                <a:ext cx="710731" cy="178728"/>
              </a:xfrm>
              <a:prstGeom prst="cube">
                <a:avLst>
                  <a:gd name="adj" fmla="val 100000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2" name="Würfel 41">
                <a:extLst>
                  <a:ext uri="{FF2B5EF4-FFF2-40B4-BE49-F238E27FC236}">
                    <a16:creationId xmlns:a16="http://schemas.microsoft.com/office/drawing/2014/main" id="{CF130755-9EC2-4C69-0FA8-29D4858F1CF2}"/>
                  </a:ext>
                </a:extLst>
              </p:cNvPr>
              <p:cNvSpPr/>
              <p:nvPr/>
            </p:nvSpPr>
            <p:spPr>
              <a:xfrm>
                <a:off x="4592147" y="7283948"/>
                <a:ext cx="710731" cy="178728"/>
              </a:xfrm>
              <a:prstGeom prst="cube">
                <a:avLst>
                  <a:gd name="adj" fmla="val 100000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4" name="Würfel 43">
                <a:extLst>
                  <a:ext uri="{FF2B5EF4-FFF2-40B4-BE49-F238E27FC236}">
                    <a16:creationId xmlns:a16="http://schemas.microsoft.com/office/drawing/2014/main" id="{498C27DA-4491-6F9B-2140-C4A774E0DF00}"/>
                  </a:ext>
                </a:extLst>
              </p:cNvPr>
              <p:cNvSpPr/>
              <p:nvPr/>
            </p:nvSpPr>
            <p:spPr>
              <a:xfrm>
                <a:off x="4236781" y="7640494"/>
                <a:ext cx="710731" cy="178728"/>
              </a:xfrm>
              <a:prstGeom prst="cube">
                <a:avLst>
                  <a:gd name="adj" fmla="val 100000"/>
                </a:avLst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50" name="Rechteck 49">
              <a:extLst>
                <a:ext uri="{FF2B5EF4-FFF2-40B4-BE49-F238E27FC236}">
                  <a16:creationId xmlns:a16="http://schemas.microsoft.com/office/drawing/2014/main" id="{BAE41A2C-688E-2D6B-A4B5-BD7EF4990561}"/>
                </a:ext>
              </a:extLst>
            </p:cNvPr>
            <p:cNvSpPr/>
            <p:nvPr/>
          </p:nvSpPr>
          <p:spPr>
            <a:xfrm rot="2702854">
              <a:off x="4323676" y="7028077"/>
              <a:ext cx="495999" cy="818892"/>
            </a:xfrm>
            <a:prstGeom prst="rect">
              <a:avLst/>
            </a:prstGeom>
            <a:solidFill>
              <a:srgbClr val="D8E5E8"/>
            </a:solidFill>
            <a:ln>
              <a:solidFill>
                <a:srgbClr val="D8E5E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02748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0A3D47-0177-3A1C-3A56-D5B8DF629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bgerundetes Rechteck 20">
            <a:extLst>
              <a:ext uri="{FF2B5EF4-FFF2-40B4-BE49-F238E27FC236}">
                <a16:creationId xmlns:a16="http://schemas.microsoft.com/office/drawing/2014/main" id="{086B03C3-E8BC-F91B-3C42-900C987E7E1D}"/>
              </a:ext>
            </a:extLst>
          </p:cNvPr>
          <p:cNvSpPr/>
          <p:nvPr/>
        </p:nvSpPr>
        <p:spPr>
          <a:xfrm>
            <a:off x="243896" y="1256385"/>
            <a:ext cx="3432861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27E28596-43D1-5467-FC0B-09FCF6300AD8}"/>
              </a:ext>
            </a:extLst>
          </p:cNvPr>
          <p:cNvSpPr/>
          <p:nvPr/>
        </p:nvSpPr>
        <p:spPr>
          <a:xfrm>
            <a:off x="0" y="-13862"/>
            <a:ext cx="7559675" cy="906194"/>
          </a:xfrm>
          <a:prstGeom prst="rect">
            <a:avLst/>
          </a:prstGeom>
          <a:solidFill>
            <a:srgbClr val="D8E5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>
                  <a:lumMod val="65000"/>
                </a:schemeClr>
              </a:solidFill>
              <a:latin typeface="Comic Sans MS" panose="030F0902030302020204" pitchFamily="66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3AA776B-D029-E76D-B378-14B3098F11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92285" y="104236"/>
            <a:ext cx="660491" cy="697458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Textfeld 47">
            <a:extLst>
              <a:ext uri="{FF2B5EF4-FFF2-40B4-BE49-F238E27FC236}">
                <a16:creationId xmlns:a16="http://schemas.microsoft.com/office/drawing/2014/main" id="{DA5571EA-B8C9-2EE4-0FA7-817365F885A0}"/>
              </a:ext>
            </a:extLst>
          </p:cNvPr>
          <p:cNvSpPr txBox="1"/>
          <p:nvPr/>
        </p:nvSpPr>
        <p:spPr>
          <a:xfrm>
            <a:off x="397360" y="3186244"/>
            <a:ext cx="3060365" cy="578882"/>
          </a:xfrm>
          <a:prstGeom prst="wedgeRoundRectCallout">
            <a:avLst>
              <a:gd name="adj1" fmla="val -1708"/>
              <a:gd name="adj2" fmla="val -72524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Comic Sans MS" panose="030F0902030302020204" pitchFamily="66" charset="0"/>
              </a:rPr>
              <a:t>Der blaue Würfel liegt </a:t>
            </a:r>
            <a:r>
              <a:rPr lang="de-DE" sz="1400" b="1" dirty="0">
                <a:latin typeface="Comic Sans MS" panose="030F0902030302020204" pitchFamily="66" charset="0"/>
              </a:rPr>
              <a:t>auf</a:t>
            </a:r>
            <a:r>
              <a:rPr lang="de-DE" sz="1400" dirty="0">
                <a:latin typeface="Comic Sans MS" panose="030F0902030302020204" pitchFamily="66" charset="0"/>
              </a:rPr>
              <a:t> dem grünen Würfel.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B5814A4-7C8B-B38E-D837-C16AAB08F572}"/>
              </a:ext>
            </a:extLst>
          </p:cNvPr>
          <p:cNvSpPr txBox="1"/>
          <p:nvPr/>
        </p:nvSpPr>
        <p:spPr>
          <a:xfrm>
            <a:off x="2203110" y="33466"/>
            <a:ext cx="3153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latin typeface="Comic Sans MS" panose="030F0902030302020204" pitchFamily="66" charset="0"/>
              </a:rPr>
              <a:t>Würfelgebäude</a:t>
            </a:r>
          </a:p>
          <a:p>
            <a:pPr algn="ctr"/>
            <a:r>
              <a:rPr lang="de-DE" sz="2400" b="1" dirty="0">
                <a:latin typeface="Comic Sans MS" panose="030F0902030302020204" pitchFamily="66" charset="0"/>
              </a:rPr>
              <a:t>- Lagebeziehungen -</a:t>
            </a:r>
          </a:p>
        </p:txBody>
      </p:sp>
      <p:sp>
        <p:nvSpPr>
          <p:cNvPr id="29" name="Würfel 28">
            <a:extLst>
              <a:ext uri="{FF2B5EF4-FFF2-40B4-BE49-F238E27FC236}">
                <a16:creationId xmlns:a16="http://schemas.microsoft.com/office/drawing/2014/main" id="{4C450EE5-A7B3-0241-F7A6-A6D9059D5450}"/>
              </a:ext>
            </a:extLst>
          </p:cNvPr>
          <p:cNvSpPr/>
          <p:nvPr/>
        </p:nvSpPr>
        <p:spPr>
          <a:xfrm>
            <a:off x="1553353" y="2141982"/>
            <a:ext cx="720000" cy="720000"/>
          </a:xfrm>
          <a:prstGeom prst="cube">
            <a:avLst/>
          </a:prstGeom>
          <a:solidFill>
            <a:schemeClr val="accent6">
              <a:alpha val="4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Würfel 31">
            <a:extLst>
              <a:ext uri="{FF2B5EF4-FFF2-40B4-BE49-F238E27FC236}">
                <a16:creationId xmlns:a16="http://schemas.microsoft.com/office/drawing/2014/main" id="{A9EC5B1E-CD17-22C9-067F-75AFBE1C9919}"/>
              </a:ext>
            </a:extLst>
          </p:cNvPr>
          <p:cNvSpPr/>
          <p:nvPr/>
        </p:nvSpPr>
        <p:spPr>
          <a:xfrm>
            <a:off x="1553353" y="1596415"/>
            <a:ext cx="720000" cy="720000"/>
          </a:xfrm>
          <a:prstGeom prst="cub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Abgerundetes Rechteck 38">
            <a:extLst>
              <a:ext uri="{FF2B5EF4-FFF2-40B4-BE49-F238E27FC236}">
                <a16:creationId xmlns:a16="http://schemas.microsoft.com/office/drawing/2014/main" id="{1743D990-4BE7-8078-0E82-F0DDB8B0A5BA}"/>
              </a:ext>
            </a:extLst>
          </p:cNvPr>
          <p:cNvSpPr/>
          <p:nvPr/>
        </p:nvSpPr>
        <p:spPr>
          <a:xfrm>
            <a:off x="3918771" y="1256385"/>
            <a:ext cx="3432861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94AD0967-7D32-1B7F-84A8-35ADC21A47C2}"/>
              </a:ext>
            </a:extLst>
          </p:cNvPr>
          <p:cNvSpPr txBox="1"/>
          <p:nvPr/>
        </p:nvSpPr>
        <p:spPr>
          <a:xfrm>
            <a:off x="4072235" y="3186244"/>
            <a:ext cx="3060365" cy="578882"/>
          </a:xfrm>
          <a:prstGeom prst="wedgeRoundRectCallout">
            <a:avLst>
              <a:gd name="adj1" fmla="val 2750"/>
              <a:gd name="adj2" fmla="val -70973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Comic Sans MS" panose="030F0902030302020204" pitchFamily="66" charset="0"/>
              </a:rPr>
              <a:t>Der grüne Würfel liegt </a:t>
            </a:r>
            <a:r>
              <a:rPr lang="de-DE" sz="1400" b="1" dirty="0">
                <a:latin typeface="Comic Sans MS" panose="030F0902030302020204" pitchFamily="66" charset="0"/>
              </a:rPr>
              <a:t>unter</a:t>
            </a:r>
            <a:r>
              <a:rPr lang="de-DE" sz="1400" dirty="0">
                <a:latin typeface="Comic Sans MS" panose="030F0902030302020204" pitchFamily="66" charset="0"/>
              </a:rPr>
              <a:t> dem blauen Würfel.</a:t>
            </a:r>
          </a:p>
        </p:txBody>
      </p:sp>
      <p:sp>
        <p:nvSpPr>
          <p:cNvPr id="41" name="Würfel 40">
            <a:extLst>
              <a:ext uri="{FF2B5EF4-FFF2-40B4-BE49-F238E27FC236}">
                <a16:creationId xmlns:a16="http://schemas.microsoft.com/office/drawing/2014/main" id="{4DCE6A00-638C-F823-2B76-D7CF60DA22D2}"/>
              </a:ext>
            </a:extLst>
          </p:cNvPr>
          <p:cNvSpPr/>
          <p:nvPr/>
        </p:nvSpPr>
        <p:spPr>
          <a:xfrm>
            <a:off x="5228228" y="2141982"/>
            <a:ext cx="720000" cy="720000"/>
          </a:xfrm>
          <a:prstGeom prst="cube">
            <a:avLst/>
          </a:prstGeom>
          <a:solidFill>
            <a:schemeClr val="accent6">
              <a:alpha val="4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Würfel 45">
            <a:extLst>
              <a:ext uri="{FF2B5EF4-FFF2-40B4-BE49-F238E27FC236}">
                <a16:creationId xmlns:a16="http://schemas.microsoft.com/office/drawing/2014/main" id="{DE5974C2-0FA6-B1A2-B0B7-F43AF2B75C82}"/>
              </a:ext>
            </a:extLst>
          </p:cNvPr>
          <p:cNvSpPr/>
          <p:nvPr/>
        </p:nvSpPr>
        <p:spPr>
          <a:xfrm>
            <a:off x="5228228" y="1596415"/>
            <a:ext cx="720000" cy="720000"/>
          </a:xfrm>
          <a:prstGeom prst="cub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Abgerundetes Rechteck 51">
            <a:extLst>
              <a:ext uri="{FF2B5EF4-FFF2-40B4-BE49-F238E27FC236}">
                <a16:creationId xmlns:a16="http://schemas.microsoft.com/office/drawing/2014/main" id="{DB986CC5-071E-0922-6AFB-E1F9CD81AF70}"/>
              </a:ext>
            </a:extLst>
          </p:cNvPr>
          <p:cNvSpPr/>
          <p:nvPr/>
        </p:nvSpPr>
        <p:spPr>
          <a:xfrm>
            <a:off x="207775" y="4366870"/>
            <a:ext cx="3432861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5BDB7122-4928-A08B-9807-93FB179E29F4}"/>
              </a:ext>
            </a:extLst>
          </p:cNvPr>
          <p:cNvSpPr txBox="1"/>
          <p:nvPr/>
        </p:nvSpPr>
        <p:spPr>
          <a:xfrm>
            <a:off x="361239" y="6296729"/>
            <a:ext cx="3060365" cy="578882"/>
          </a:xfrm>
          <a:prstGeom prst="wedgeRoundRectCallout">
            <a:avLst>
              <a:gd name="adj1" fmla="val -1708"/>
              <a:gd name="adj2" fmla="val -72524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Comic Sans MS" panose="030F0902030302020204" pitchFamily="66" charset="0"/>
              </a:rPr>
              <a:t>Der lila Würfel liegt </a:t>
            </a:r>
            <a:r>
              <a:rPr lang="de-DE" sz="1400" b="1" dirty="0">
                <a:latin typeface="Comic Sans MS" panose="030F0902030302020204" pitchFamily="66" charset="0"/>
              </a:rPr>
              <a:t>links neben</a:t>
            </a:r>
            <a:r>
              <a:rPr lang="de-DE" sz="1400" dirty="0">
                <a:latin typeface="Comic Sans MS" panose="030F0902030302020204" pitchFamily="66" charset="0"/>
              </a:rPr>
              <a:t> dem roten Würfel.</a:t>
            </a:r>
          </a:p>
        </p:txBody>
      </p:sp>
      <p:sp>
        <p:nvSpPr>
          <p:cNvPr id="23" name="Würfel 22">
            <a:extLst>
              <a:ext uri="{FF2B5EF4-FFF2-40B4-BE49-F238E27FC236}">
                <a16:creationId xmlns:a16="http://schemas.microsoft.com/office/drawing/2014/main" id="{CBFD77BA-F275-A444-863F-7267F19EA49C}"/>
              </a:ext>
            </a:extLst>
          </p:cNvPr>
          <p:cNvSpPr/>
          <p:nvPr/>
        </p:nvSpPr>
        <p:spPr>
          <a:xfrm>
            <a:off x="1332585" y="4973757"/>
            <a:ext cx="720000" cy="720000"/>
          </a:xfrm>
          <a:prstGeom prst="cube">
            <a:avLst/>
          </a:prstGeom>
          <a:solidFill>
            <a:srgbClr val="7030A0">
              <a:alpha val="47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Würfel 23">
            <a:extLst>
              <a:ext uri="{FF2B5EF4-FFF2-40B4-BE49-F238E27FC236}">
                <a16:creationId xmlns:a16="http://schemas.microsoft.com/office/drawing/2014/main" id="{1793901A-A8D8-B6E6-FEF5-7870CD8F451B}"/>
              </a:ext>
            </a:extLst>
          </p:cNvPr>
          <p:cNvSpPr/>
          <p:nvPr/>
        </p:nvSpPr>
        <p:spPr>
          <a:xfrm>
            <a:off x="1877232" y="4973757"/>
            <a:ext cx="720000" cy="720000"/>
          </a:xfrm>
          <a:prstGeom prst="cube">
            <a:avLst/>
          </a:prstGeom>
          <a:solidFill>
            <a:srgbClr val="FF7E7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Abgerundetes Rechteck 69">
            <a:extLst>
              <a:ext uri="{FF2B5EF4-FFF2-40B4-BE49-F238E27FC236}">
                <a16:creationId xmlns:a16="http://schemas.microsoft.com/office/drawing/2014/main" id="{8AB9F24A-3726-2DA1-D4FF-292823C9B2C0}"/>
              </a:ext>
            </a:extLst>
          </p:cNvPr>
          <p:cNvSpPr/>
          <p:nvPr/>
        </p:nvSpPr>
        <p:spPr>
          <a:xfrm>
            <a:off x="3882650" y="4366870"/>
            <a:ext cx="3432861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2" name="Würfel 71">
            <a:extLst>
              <a:ext uri="{FF2B5EF4-FFF2-40B4-BE49-F238E27FC236}">
                <a16:creationId xmlns:a16="http://schemas.microsoft.com/office/drawing/2014/main" id="{3B50E494-980E-FF8D-8867-AB4CFA979443}"/>
              </a:ext>
            </a:extLst>
          </p:cNvPr>
          <p:cNvSpPr/>
          <p:nvPr/>
        </p:nvSpPr>
        <p:spPr>
          <a:xfrm>
            <a:off x="5007460" y="4973757"/>
            <a:ext cx="720000" cy="720000"/>
          </a:xfrm>
          <a:prstGeom prst="cube">
            <a:avLst/>
          </a:prstGeom>
          <a:solidFill>
            <a:srgbClr val="7030A0">
              <a:alpha val="47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Würfel 72">
            <a:extLst>
              <a:ext uri="{FF2B5EF4-FFF2-40B4-BE49-F238E27FC236}">
                <a16:creationId xmlns:a16="http://schemas.microsoft.com/office/drawing/2014/main" id="{483B91A5-A508-EF15-EF92-943A5D50060D}"/>
              </a:ext>
            </a:extLst>
          </p:cNvPr>
          <p:cNvSpPr/>
          <p:nvPr/>
        </p:nvSpPr>
        <p:spPr>
          <a:xfrm>
            <a:off x="5552107" y="4973757"/>
            <a:ext cx="720000" cy="720000"/>
          </a:xfrm>
          <a:prstGeom prst="cube">
            <a:avLst/>
          </a:prstGeom>
          <a:solidFill>
            <a:srgbClr val="FF7E7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2EF1A2C9-9968-0FAA-4F37-1467A5382E89}"/>
              </a:ext>
            </a:extLst>
          </p:cNvPr>
          <p:cNvSpPr txBox="1"/>
          <p:nvPr/>
        </p:nvSpPr>
        <p:spPr>
          <a:xfrm>
            <a:off x="4101681" y="6296729"/>
            <a:ext cx="3060365" cy="578882"/>
          </a:xfrm>
          <a:prstGeom prst="wedgeRoundRectCallout">
            <a:avLst>
              <a:gd name="adj1" fmla="val 2750"/>
              <a:gd name="adj2" fmla="val -70973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Comic Sans MS" panose="030F0902030302020204" pitchFamily="66" charset="0"/>
              </a:rPr>
              <a:t>Der rote Würfel liegt </a:t>
            </a:r>
            <a:r>
              <a:rPr lang="de-DE" sz="1400" b="1" dirty="0">
                <a:latin typeface="Comic Sans MS" panose="030F0902030302020204" pitchFamily="66" charset="0"/>
              </a:rPr>
              <a:t>rechts neben</a:t>
            </a:r>
            <a:r>
              <a:rPr lang="de-DE" sz="1400" dirty="0">
                <a:latin typeface="Comic Sans MS" panose="030F0902030302020204" pitchFamily="66" charset="0"/>
              </a:rPr>
              <a:t> dem lila Würfel.</a:t>
            </a:r>
          </a:p>
        </p:txBody>
      </p:sp>
      <p:sp>
        <p:nvSpPr>
          <p:cNvPr id="75" name="Abgerundetes Rechteck 74">
            <a:extLst>
              <a:ext uri="{FF2B5EF4-FFF2-40B4-BE49-F238E27FC236}">
                <a16:creationId xmlns:a16="http://schemas.microsoft.com/office/drawing/2014/main" id="{F151BDFA-00EA-2635-D646-C9D08D167C02}"/>
              </a:ext>
            </a:extLst>
          </p:cNvPr>
          <p:cNvSpPr/>
          <p:nvPr/>
        </p:nvSpPr>
        <p:spPr>
          <a:xfrm>
            <a:off x="243896" y="7477355"/>
            <a:ext cx="3432861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5E9BCF22-6A02-3BD5-4987-DF3E668EBB71}"/>
              </a:ext>
            </a:extLst>
          </p:cNvPr>
          <p:cNvSpPr txBox="1"/>
          <p:nvPr/>
        </p:nvSpPr>
        <p:spPr>
          <a:xfrm>
            <a:off x="397360" y="9407214"/>
            <a:ext cx="3060365" cy="578882"/>
          </a:xfrm>
          <a:prstGeom prst="wedgeRoundRectCallout">
            <a:avLst>
              <a:gd name="adj1" fmla="val -1708"/>
              <a:gd name="adj2" fmla="val -72524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Comic Sans MS" panose="030F0902030302020204" pitchFamily="66" charset="0"/>
              </a:rPr>
              <a:t>Der orangene Würfel liegt </a:t>
            </a:r>
            <a:r>
              <a:rPr lang="de-DE" sz="1400" b="1" dirty="0">
                <a:latin typeface="Comic Sans MS" panose="030F0902030302020204" pitchFamily="66" charset="0"/>
              </a:rPr>
              <a:t>vor </a:t>
            </a:r>
            <a:r>
              <a:rPr lang="de-DE" sz="1400" dirty="0">
                <a:latin typeface="Comic Sans MS" panose="030F0902030302020204" pitchFamily="66" charset="0"/>
              </a:rPr>
              <a:t>dem gelben Würfel.</a:t>
            </a:r>
          </a:p>
        </p:txBody>
      </p:sp>
      <p:sp>
        <p:nvSpPr>
          <p:cNvPr id="77" name="Würfel 76">
            <a:extLst>
              <a:ext uri="{FF2B5EF4-FFF2-40B4-BE49-F238E27FC236}">
                <a16:creationId xmlns:a16="http://schemas.microsoft.com/office/drawing/2014/main" id="{1CCF2777-FA5E-CEDA-555C-E873BC99DCDB}"/>
              </a:ext>
            </a:extLst>
          </p:cNvPr>
          <p:cNvSpPr/>
          <p:nvPr/>
        </p:nvSpPr>
        <p:spPr>
          <a:xfrm>
            <a:off x="1736319" y="7902326"/>
            <a:ext cx="720000" cy="720000"/>
          </a:xfrm>
          <a:prstGeom prst="cube">
            <a:avLst/>
          </a:prstGeom>
          <a:solidFill>
            <a:schemeClr val="accent4">
              <a:alpha val="47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Würfel 77">
            <a:extLst>
              <a:ext uri="{FF2B5EF4-FFF2-40B4-BE49-F238E27FC236}">
                <a16:creationId xmlns:a16="http://schemas.microsoft.com/office/drawing/2014/main" id="{02E0C2B6-3A51-B8DE-D9D1-A8E45E9AB394}"/>
              </a:ext>
            </a:extLst>
          </p:cNvPr>
          <p:cNvSpPr/>
          <p:nvPr/>
        </p:nvSpPr>
        <p:spPr>
          <a:xfrm>
            <a:off x="1553353" y="8084242"/>
            <a:ext cx="720000" cy="720000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Abgerundetes Rechteck 78">
            <a:extLst>
              <a:ext uri="{FF2B5EF4-FFF2-40B4-BE49-F238E27FC236}">
                <a16:creationId xmlns:a16="http://schemas.microsoft.com/office/drawing/2014/main" id="{75D02709-351C-950C-3C3B-7BB0AC88268F}"/>
              </a:ext>
            </a:extLst>
          </p:cNvPr>
          <p:cNvSpPr/>
          <p:nvPr/>
        </p:nvSpPr>
        <p:spPr>
          <a:xfrm>
            <a:off x="3918771" y="7477355"/>
            <a:ext cx="3432861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2" name="Textfeld 81">
            <a:extLst>
              <a:ext uri="{FF2B5EF4-FFF2-40B4-BE49-F238E27FC236}">
                <a16:creationId xmlns:a16="http://schemas.microsoft.com/office/drawing/2014/main" id="{F890F8FA-C8F3-B707-AF8C-BE59600B2984}"/>
              </a:ext>
            </a:extLst>
          </p:cNvPr>
          <p:cNvSpPr txBox="1"/>
          <p:nvPr/>
        </p:nvSpPr>
        <p:spPr>
          <a:xfrm>
            <a:off x="4137802" y="9407214"/>
            <a:ext cx="3060365" cy="578882"/>
          </a:xfrm>
          <a:prstGeom prst="wedgeRoundRectCallout">
            <a:avLst>
              <a:gd name="adj1" fmla="val 2750"/>
              <a:gd name="adj2" fmla="val -70973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Comic Sans MS" panose="030F0902030302020204" pitchFamily="66" charset="0"/>
              </a:rPr>
              <a:t>Der gelbe Würfel liegt </a:t>
            </a:r>
            <a:r>
              <a:rPr lang="de-DE" sz="1400" b="1" dirty="0">
                <a:latin typeface="Comic Sans MS" panose="030F0902030302020204" pitchFamily="66" charset="0"/>
              </a:rPr>
              <a:t>hinter </a:t>
            </a:r>
            <a:r>
              <a:rPr lang="de-DE" sz="1400" dirty="0">
                <a:latin typeface="Comic Sans MS" panose="030F0902030302020204" pitchFamily="66" charset="0"/>
              </a:rPr>
              <a:t>dem orangenen Würfel.</a:t>
            </a:r>
          </a:p>
        </p:txBody>
      </p:sp>
      <p:sp>
        <p:nvSpPr>
          <p:cNvPr id="85" name="Würfel 84">
            <a:extLst>
              <a:ext uri="{FF2B5EF4-FFF2-40B4-BE49-F238E27FC236}">
                <a16:creationId xmlns:a16="http://schemas.microsoft.com/office/drawing/2014/main" id="{B7CE44D4-588D-0AF2-74A7-A726BD832139}"/>
              </a:ext>
            </a:extLst>
          </p:cNvPr>
          <p:cNvSpPr/>
          <p:nvPr/>
        </p:nvSpPr>
        <p:spPr>
          <a:xfrm>
            <a:off x="5411194" y="7902326"/>
            <a:ext cx="720000" cy="720000"/>
          </a:xfrm>
          <a:prstGeom prst="cube">
            <a:avLst/>
          </a:prstGeom>
          <a:solidFill>
            <a:schemeClr val="accent4">
              <a:alpha val="47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Würfel 85">
            <a:extLst>
              <a:ext uri="{FF2B5EF4-FFF2-40B4-BE49-F238E27FC236}">
                <a16:creationId xmlns:a16="http://schemas.microsoft.com/office/drawing/2014/main" id="{347A1692-0628-BAF4-A809-078EE906F571}"/>
              </a:ext>
            </a:extLst>
          </p:cNvPr>
          <p:cNvSpPr/>
          <p:nvPr/>
        </p:nvSpPr>
        <p:spPr>
          <a:xfrm>
            <a:off x="5228228" y="8084242"/>
            <a:ext cx="720000" cy="720000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4106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30EB9E-C4AF-22B5-FA38-70E53FE67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bgerundetes Rechteck 20">
            <a:extLst>
              <a:ext uri="{FF2B5EF4-FFF2-40B4-BE49-F238E27FC236}">
                <a16:creationId xmlns:a16="http://schemas.microsoft.com/office/drawing/2014/main" id="{E67CB153-5C5C-2A25-BA38-B21C8685E709}"/>
              </a:ext>
            </a:extLst>
          </p:cNvPr>
          <p:cNvSpPr/>
          <p:nvPr/>
        </p:nvSpPr>
        <p:spPr>
          <a:xfrm>
            <a:off x="89433" y="1261620"/>
            <a:ext cx="3664053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C13CE84B-411C-495A-C5C3-44631840AF5E}"/>
              </a:ext>
            </a:extLst>
          </p:cNvPr>
          <p:cNvSpPr/>
          <p:nvPr/>
        </p:nvSpPr>
        <p:spPr>
          <a:xfrm>
            <a:off x="0" y="-13862"/>
            <a:ext cx="7559675" cy="906194"/>
          </a:xfrm>
          <a:prstGeom prst="rect">
            <a:avLst/>
          </a:prstGeom>
          <a:solidFill>
            <a:srgbClr val="D8E5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bg1">
                  <a:lumMod val="65000"/>
                </a:schemeClr>
              </a:solidFill>
              <a:latin typeface="Comic Sans MS" panose="030F0902030302020204" pitchFamily="66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7534157C-9581-28B3-C70A-7F0376C30F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592285" y="104236"/>
            <a:ext cx="660491" cy="697458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Textfeld 47">
            <a:extLst>
              <a:ext uri="{FF2B5EF4-FFF2-40B4-BE49-F238E27FC236}">
                <a16:creationId xmlns:a16="http://schemas.microsoft.com/office/drawing/2014/main" id="{E39C8300-F697-B8E0-E5B2-9031C76D7E80}"/>
              </a:ext>
            </a:extLst>
          </p:cNvPr>
          <p:cNvSpPr txBox="1"/>
          <p:nvPr/>
        </p:nvSpPr>
        <p:spPr>
          <a:xfrm>
            <a:off x="272286" y="3145823"/>
            <a:ext cx="3279397" cy="756883"/>
          </a:xfrm>
          <a:prstGeom prst="wedgeRoundRectCallout">
            <a:avLst>
              <a:gd name="adj1" fmla="val -1708"/>
              <a:gd name="adj2" fmla="val -72524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DE" dirty="0">
                <a:latin typeface="Comic Sans MS" panose="030F0902030302020204" pitchFamily="66" charset="0"/>
              </a:rPr>
              <a:t>Lege den         </a:t>
            </a:r>
            <a:r>
              <a:rPr lang="de-DE" b="1" dirty="0">
                <a:latin typeface="Comic Sans MS" panose="030F0902030302020204" pitchFamily="66" charset="0"/>
              </a:rPr>
              <a:t>auf</a:t>
            </a:r>
            <a:r>
              <a:rPr lang="de-DE" dirty="0">
                <a:latin typeface="Comic Sans MS" panose="030F0902030302020204" pitchFamily="66" charset="0"/>
              </a:rPr>
              <a:t> den        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8E84DB4-16B2-3687-6874-A8C5E2328A6B}"/>
              </a:ext>
            </a:extLst>
          </p:cNvPr>
          <p:cNvSpPr txBox="1"/>
          <p:nvPr/>
        </p:nvSpPr>
        <p:spPr>
          <a:xfrm>
            <a:off x="2203110" y="33466"/>
            <a:ext cx="3153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latin typeface="Comic Sans MS" panose="030F0902030302020204" pitchFamily="66" charset="0"/>
              </a:rPr>
              <a:t>Würfelgebäude</a:t>
            </a:r>
          </a:p>
          <a:p>
            <a:pPr algn="ctr"/>
            <a:r>
              <a:rPr lang="de-DE" sz="2400" b="1" dirty="0">
                <a:latin typeface="Comic Sans MS" panose="030F0902030302020204" pitchFamily="66" charset="0"/>
              </a:rPr>
              <a:t>- Lagebeziehungen -</a:t>
            </a:r>
          </a:p>
        </p:txBody>
      </p:sp>
      <p:sp>
        <p:nvSpPr>
          <p:cNvPr id="29" name="Würfel 28">
            <a:extLst>
              <a:ext uri="{FF2B5EF4-FFF2-40B4-BE49-F238E27FC236}">
                <a16:creationId xmlns:a16="http://schemas.microsoft.com/office/drawing/2014/main" id="{E8F5CF94-D207-9388-21FD-251B4957A7C5}"/>
              </a:ext>
            </a:extLst>
          </p:cNvPr>
          <p:cNvSpPr/>
          <p:nvPr/>
        </p:nvSpPr>
        <p:spPr>
          <a:xfrm>
            <a:off x="1505012" y="2147217"/>
            <a:ext cx="720000" cy="720000"/>
          </a:xfrm>
          <a:prstGeom prst="cube">
            <a:avLst/>
          </a:prstGeom>
          <a:solidFill>
            <a:schemeClr val="accent6">
              <a:alpha val="4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Würfel 31">
            <a:extLst>
              <a:ext uri="{FF2B5EF4-FFF2-40B4-BE49-F238E27FC236}">
                <a16:creationId xmlns:a16="http://schemas.microsoft.com/office/drawing/2014/main" id="{794980F5-C534-1353-9478-10F32074C7CD}"/>
              </a:ext>
            </a:extLst>
          </p:cNvPr>
          <p:cNvSpPr/>
          <p:nvPr/>
        </p:nvSpPr>
        <p:spPr>
          <a:xfrm>
            <a:off x="1505012" y="1601650"/>
            <a:ext cx="720000" cy="720000"/>
          </a:xfrm>
          <a:prstGeom prst="cub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Abgerundetes Rechteck 51">
            <a:extLst>
              <a:ext uri="{FF2B5EF4-FFF2-40B4-BE49-F238E27FC236}">
                <a16:creationId xmlns:a16="http://schemas.microsoft.com/office/drawing/2014/main" id="{2D86565A-A945-69E4-0F6A-8A25CC5760F4}"/>
              </a:ext>
            </a:extLst>
          </p:cNvPr>
          <p:cNvSpPr/>
          <p:nvPr/>
        </p:nvSpPr>
        <p:spPr>
          <a:xfrm>
            <a:off x="89433" y="4366870"/>
            <a:ext cx="3619710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3" name="Würfel 22">
            <a:extLst>
              <a:ext uri="{FF2B5EF4-FFF2-40B4-BE49-F238E27FC236}">
                <a16:creationId xmlns:a16="http://schemas.microsoft.com/office/drawing/2014/main" id="{DABF7BCD-FDC9-2C24-892D-344591D3AFE4}"/>
              </a:ext>
            </a:extLst>
          </p:cNvPr>
          <p:cNvSpPr/>
          <p:nvPr/>
        </p:nvSpPr>
        <p:spPr>
          <a:xfrm>
            <a:off x="1323846" y="4800991"/>
            <a:ext cx="720000" cy="720000"/>
          </a:xfrm>
          <a:prstGeom prst="cube">
            <a:avLst/>
          </a:prstGeom>
          <a:solidFill>
            <a:srgbClr val="7030A0">
              <a:alpha val="47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Würfel 23">
            <a:extLst>
              <a:ext uri="{FF2B5EF4-FFF2-40B4-BE49-F238E27FC236}">
                <a16:creationId xmlns:a16="http://schemas.microsoft.com/office/drawing/2014/main" id="{CA776E60-36A3-A3DC-863B-41E2C02B8383}"/>
              </a:ext>
            </a:extLst>
          </p:cNvPr>
          <p:cNvSpPr/>
          <p:nvPr/>
        </p:nvSpPr>
        <p:spPr>
          <a:xfrm>
            <a:off x="1868493" y="4800991"/>
            <a:ext cx="720000" cy="720000"/>
          </a:xfrm>
          <a:prstGeom prst="cube">
            <a:avLst/>
          </a:prstGeom>
          <a:solidFill>
            <a:srgbClr val="FF7E7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0" name="Abgerundetes Rechteck 69">
            <a:extLst>
              <a:ext uri="{FF2B5EF4-FFF2-40B4-BE49-F238E27FC236}">
                <a16:creationId xmlns:a16="http://schemas.microsoft.com/office/drawing/2014/main" id="{FE93C80A-67AA-ECA6-25D5-826A6DF248D3}"/>
              </a:ext>
            </a:extLst>
          </p:cNvPr>
          <p:cNvSpPr/>
          <p:nvPr/>
        </p:nvSpPr>
        <p:spPr>
          <a:xfrm>
            <a:off x="3850532" y="4366870"/>
            <a:ext cx="3619710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2" name="Würfel 71">
            <a:extLst>
              <a:ext uri="{FF2B5EF4-FFF2-40B4-BE49-F238E27FC236}">
                <a16:creationId xmlns:a16="http://schemas.microsoft.com/office/drawing/2014/main" id="{E08CDF48-93D3-3372-4DF1-28746071B601}"/>
              </a:ext>
            </a:extLst>
          </p:cNvPr>
          <p:cNvSpPr/>
          <p:nvPr/>
        </p:nvSpPr>
        <p:spPr>
          <a:xfrm>
            <a:off x="4998721" y="4800991"/>
            <a:ext cx="720000" cy="720000"/>
          </a:xfrm>
          <a:prstGeom prst="cube">
            <a:avLst/>
          </a:prstGeom>
          <a:solidFill>
            <a:srgbClr val="7030A0">
              <a:alpha val="47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3" name="Würfel 72">
            <a:extLst>
              <a:ext uri="{FF2B5EF4-FFF2-40B4-BE49-F238E27FC236}">
                <a16:creationId xmlns:a16="http://schemas.microsoft.com/office/drawing/2014/main" id="{BD8D3541-01E9-43EB-EC00-560FD57BC767}"/>
              </a:ext>
            </a:extLst>
          </p:cNvPr>
          <p:cNvSpPr/>
          <p:nvPr/>
        </p:nvSpPr>
        <p:spPr>
          <a:xfrm>
            <a:off x="5543368" y="4800991"/>
            <a:ext cx="720000" cy="720000"/>
          </a:xfrm>
          <a:prstGeom prst="cube">
            <a:avLst/>
          </a:prstGeom>
          <a:solidFill>
            <a:srgbClr val="FF7E79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5" name="Abgerundetes Rechteck 74">
            <a:extLst>
              <a:ext uri="{FF2B5EF4-FFF2-40B4-BE49-F238E27FC236}">
                <a16:creationId xmlns:a16="http://schemas.microsoft.com/office/drawing/2014/main" id="{D4BC9011-9EA2-6CC2-1E6A-C4F34B4140D1}"/>
              </a:ext>
            </a:extLst>
          </p:cNvPr>
          <p:cNvSpPr/>
          <p:nvPr/>
        </p:nvSpPr>
        <p:spPr>
          <a:xfrm>
            <a:off x="89433" y="7477355"/>
            <a:ext cx="3619709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7" name="Würfel 76">
            <a:extLst>
              <a:ext uri="{FF2B5EF4-FFF2-40B4-BE49-F238E27FC236}">
                <a16:creationId xmlns:a16="http://schemas.microsoft.com/office/drawing/2014/main" id="{15F447FA-4CBE-7946-61EB-4DD88862ADF2}"/>
              </a:ext>
            </a:extLst>
          </p:cNvPr>
          <p:cNvSpPr/>
          <p:nvPr/>
        </p:nvSpPr>
        <p:spPr>
          <a:xfrm>
            <a:off x="1736319" y="7902326"/>
            <a:ext cx="720000" cy="720000"/>
          </a:xfrm>
          <a:prstGeom prst="cube">
            <a:avLst/>
          </a:prstGeom>
          <a:solidFill>
            <a:schemeClr val="accent4">
              <a:alpha val="47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8" name="Würfel 77">
            <a:extLst>
              <a:ext uri="{FF2B5EF4-FFF2-40B4-BE49-F238E27FC236}">
                <a16:creationId xmlns:a16="http://schemas.microsoft.com/office/drawing/2014/main" id="{C075CA42-92D1-8DC6-6EA6-1B6097F9CB2F}"/>
              </a:ext>
            </a:extLst>
          </p:cNvPr>
          <p:cNvSpPr/>
          <p:nvPr/>
        </p:nvSpPr>
        <p:spPr>
          <a:xfrm>
            <a:off x="1553353" y="8084242"/>
            <a:ext cx="720000" cy="720000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9" name="Abgerundetes Rechteck 78">
            <a:extLst>
              <a:ext uri="{FF2B5EF4-FFF2-40B4-BE49-F238E27FC236}">
                <a16:creationId xmlns:a16="http://schemas.microsoft.com/office/drawing/2014/main" id="{FD987CA4-D3DF-E511-D597-BCDD6094A6EA}"/>
              </a:ext>
            </a:extLst>
          </p:cNvPr>
          <p:cNvSpPr/>
          <p:nvPr/>
        </p:nvSpPr>
        <p:spPr>
          <a:xfrm>
            <a:off x="3850533" y="7477355"/>
            <a:ext cx="3619709" cy="2932484"/>
          </a:xfrm>
          <a:prstGeom prst="roundRect">
            <a:avLst/>
          </a:prstGeom>
          <a:solidFill>
            <a:srgbClr val="D8E6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5" name="Würfel 84">
            <a:extLst>
              <a:ext uri="{FF2B5EF4-FFF2-40B4-BE49-F238E27FC236}">
                <a16:creationId xmlns:a16="http://schemas.microsoft.com/office/drawing/2014/main" id="{BD4D3549-BA5E-9974-AC90-C274FF49154C}"/>
              </a:ext>
            </a:extLst>
          </p:cNvPr>
          <p:cNvSpPr/>
          <p:nvPr/>
        </p:nvSpPr>
        <p:spPr>
          <a:xfrm>
            <a:off x="5411194" y="7902326"/>
            <a:ext cx="720000" cy="720000"/>
          </a:xfrm>
          <a:prstGeom prst="cube">
            <a:avLst/>
          </a:prstGeom>
          <a:solidFill>
            <a:schemeClr val="accent4">
              <a:alpha val="47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6" name="Würfel 85">
            <a:extLst>
              <a:ext uri="{FF2B5EF4-FFF2-40B4-BE49-F238E27FC236}">
                <a16:creationId xmlns:a16="http://schemas.microsoft.com/office/drawing/2014/main" id="{2C4599D9-00A2-09CE-E94A-5DD0D551AA4C}"/>
              </a:ext>
            </a:extLst>
          </p:cNvPr>
          <p:cNvSpPr/>
          <p:nvPr/>
        </p:nvSpPr>
        <p:spPr>
          <a:xfrm>
            <a:off x="5228228" y="8084242"/>
            <a:ext cx="720000" cy="720000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Würfel 1">
            <a:extLst>
              <a:ext uri="{FF2B5EF4-FFF2-40B4-BE49-F238E27FC236}">
                <a16:creationId xmlns:a16="http://schemas.microsoft.com/office/drawing/2014/main" id="{EED4A805-597C-1690-115B-B975C988E406}"/>
              </a:ext>
            </a:extLst>
          </p:cNvPr>
          <p:cNvSpPr>
            <a:spLocks noChangeAspect="1"/>
          </p:cNvSpPr>
          <p:nvPr/>
        </p:nvSpPr>
        <p:spPr>
          <a:xfrm>
            <a:off x="1289464" y="6023172"/>
            <a:ext cx="395738" cy="395738"/>
          </a:xfrm>
          <a:prstGeom prst="cub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Würfel 2">
            <a:extLst>
              <a:ext uri="{FF2B5EF4-FFF2-40B4-BE49-F238E27FC236}">
                <a16:creationId xmlns:a16="http://schemas.microsoft.com/office/drawing/2014/main" id="{4829083F-4DA9-B368-9A02-EC9730A1289C}"/>
              </a:ext>
            </a:extLst>
          </p:cNvPr>
          <p:cNvSpPr>
            <a:spLocks noChangeAspect="1"/>
          </p:cNvSpPr>
          <p:nvPr/>
        </p:nvSpPr>
        <p:spPr>
          <a:xfrm>
            <a:off x="2708086" y="6024776"/>
            <a:ext cx="395738" cy="395738"/>
          </a:xfrm>
          <a:prstGeom prst="cube">
            <a:avLst/>
          </a:prstGeom>
          <a:solidFill>
            <a:schemeClr val="accent6">
              <a:alpha val="4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A66C3AD-BD64-78AE-D9B1-895FD8AF9A82}"/>
              </a:ext>
            </a:extLst>
          </p:cNvPr>
          <p:cNvSpPr txBox="1"/>
          <p:nvPr/>
        </p:nvSpPr>
        <p:spPr>
          <a:xfrm>
            <a:off x="147475" y="5977702"/>
            <a:ext cx="3484422" cy="903144"/>
          </a:xfrm>
          <a:prstGeom prst="wedgeRoundRectCallout">
            <a:avLst>
              <a:gd name="adj1" fmla="val -1708"/>
              <a:gd name="adj2" fmla="val -72524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de-DE" dirty="0">
                <a:latin typeface="Comic Sans MS" panose="030F0902030302020204" pitchFamily="66" charset="0"/>
              </a:rPr>
              <a:t>Lege den         </a:t>
            </a:r>
            <a:r>
              <a:rPr lang="de-DE" b="1" dirty="0">
                <a:latin typeface="Comic Sans MS" panose="030F0902030302020204" pitchFamily="66" charset="0"/>
              </a:rPr>
              <a:t>links neben</a:t>
            </a:r>
            <a:r>
              <a:rPr lang="de-DE" dirty="0">
                <a:latin typeface="Comic Sans MS" panose="030F0902030302020204" pitchFamily="66" charset="0"/>
              </a:rPr>
              <a:t> den        .</a:t>
            </a:r>
          </a:p>
        </p:txBody>
      </p:sp>
      <p:sp>
        <p:nvSpPr>
          <p:cNvPr id="5" name="Würfel 4">
            <a:extLst>
              <a:ext uri="{FF2B5EF4-FFF2-40B4-BE49-F238E27FC236}">
                <a16:creationId xmlns:a16="http://schemas.microsoft.com/office/drawing/2014/main" id="{845BB671-81D5-A79C-D72D-886489F6C196}"/>
              </a:ext>
            </a:extLst>
          </p:cNvPr>
          <p:cNvSpPr>
            <a:spLocks noChangeAspect="1"/>
          </p:cNvSpPr>
          <p:nvPr/>
        </p:nvSpPr>
        <p:spPr>
          <a:xfrm>
            <a:off x="1346745" y="6071975"/>
            <a:ext cx="395738" cy="395738"/>
          </a:xfrm>
          <a:prstGeom prst="cube">
            <a:avLst/>
          </a:prstGeom>
          <a:solidFill>
            <a:srgbClr val="7030A0">
              <a:alpha val="47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Würfel 5">
            <a:extLst>
              <a:ext uri="{FF2B5EF4-FFF2-40B4-BE49-F238E27FC236}">
                <a16:creationId xmlns:a16="http://schemas.microsoft.com/office/drawing/2014/main" id="{A69212EC-1E9A-7027-D00E-DF28DC728B66}"/>
              </a:ext>
            </a:extLst>
          </p:cNvPr>
          <p:cNvSpPr>
            <a:spLocks noChangeAspect="1"/>
          </p:cNvSpPr>
          <p:nvPr/>
        </p:nvSpPr>
        <p:spPr>
          <a:xfrm>
            <a:off x="753315" y="6429274"/>
            <a:ext cx="395738" cy="395738"/>
          </a:xfrm>
          <a:prstGeom prst="cube">
            <a:avLst/>
          </a:prstGeom>
          <a:solidFill>
            <a:srgbClr val="FF7E79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Würfel 6">
            <a:extLst>
              <a:ext uri="{FF2B5EF4-FFF2-40B4-BE49-F238E27FC236}">
                <a16:creationId xmlns:a16="http://schemas.microsoft.com/office/drawing/2014/main" id="{84A302D4-B4A5-2634-611C-98FED957D12C}"/>
              </a:ext>
            </a:extLst>
          </p:cNvPr>
          <p:cNvSpPr>
            <a:spLocks noChangeAspect="1"/>
          </p:cNvSpPr>
          <p:nvPr/>
        </p:nvSpPr>
        <p:spPr>
          <a:xfrm>
            <a:off x="4997538" y="6023172"/>
            <a:ext cx="395738" cy="395738"/>
          </a:xfrm>
          <a:prstGeom prst="cub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Würfel 8">
            <a:extLst>
              <a:ext uri="{FF2B5EF4-FFF2-40B4-BE49-F238E27FC236}">
                <a16:creationId xmlns:a16="http://schemas.microsoft.com/office/drawing/2014/main" id="{2B2B38A9-814C-9EFB-070F-F630C05FFCC4}"/>
              </a:ext>
            </a:extLst>
          </p:cNvPr>
          <p:cNvSpPr>
            <a:spLocks noChangeAspect="1"/>
          </p:cNvSpPr>
          <p:nvPr/>
        </p:nvSpPr>
        <p:spPr>
          <a:xfrm>
            <a:off x="6416160" y="6024776"/>
            <a:ext cx="395738" cy="395738"/>
          </a:xfrm>
          <a:prstGeom prst="cube">
            <a:avLst/>
          </a:prstGeom>
          <a:solidFill>
            <a:schemeClr val="accent6">
              <a:alpha val="4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6B5CE5B-0F24-E14F-799C-BFF02118E1F6}"/>
              </a:ext>
            </a:extLst>
          </p:cNvPr>
          <p:cNvSpPr txBox="1"/>
          <p:nvPr/>
        </p:nvSpPr>
        <p:spPr>
          <a:xfrm flipH="1">
            <a:off x="3910556" y="5977702"/>
            <a:ext cx="3484166" cy="903144"/>
          </a:xfrm>
          <a:prstGeom prst="wedgeRoundRectCallout">
            <a:avLst>
              <a:gd name="adj1" fmla="val -1708"/>
              <a:gd name="adj2" fmla="val -72524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de-DE" dirty="0">
                <a:latin typeface="Comic Sans MS" panose="030F0902030302020204" pitchFamily="66" charset="0"/>
              </a:rPr>
              <a:t>Lege den         </a:t>
            </a:r>
            <a:r>
              <a:rPr lang="de-DE" b="1" dirty="0">
                <a:latin typeface="Comic Sans MS" panose="030F0902030302020204" pitchFamily="66" charset="0"/>
              </a:rPr>
              <a:t>rechts neben</a:t>
            </a:r>
            <a:r>
              <a:rPr lang="de-DE" dirty="0">
                <a:latin typeface="Comic Sans MS" panose="030F0902030302020204" pitchFamily="66" charset="0"/>
              </a:rPr>
              <a:t> den        .</a:t>
            </a:r>
          </a:p>
        </p:txBody>
      </p:sp>
      <p:sp>
        <p:nvSpPr>
          <p:cNvPr id="12" name="Würfel 11">
            <a:extLst>
              <a:ext uri="{FF2B5EF4-FFF2-40B4-BE49-F238E27FC236}">
                <a16:creationId xmlns:a16="http://schemas.microsoft.com/office/drawing/2014/main" id="{0A48E52A-3168-CB17-CDD3-FEC71E12CEBF}"/>
              </a:ext>
            </a:extLst>
          </p:cNvPr>
          <p:cNvSpPr>
            <a:spLocks noChangeAspect="1"/>
          </p:cNvSpPr>
          <p:nvPr/>
        </p:nvSpPr>
        <p:spPr>
          <a:xfrm>
            <a:off x="4510699" y="6450780"/>
            <a:ext cx="395738" cy="395738"/>
          </a:xfrm>
          <a:prstGeom prst="cube">
            <a:avLst/>
          </a:prstGeom>
          <a:solidFill>
            <a:srgbClr val="7030A0">
              <a:alpha val="47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Würfel 12">
            <a:extLst>
              <a:ext uri="{FF2B5EF4-FFF2-40B4-BE49-F238E27FC236}">
                <a16:creationId xmlns:a16="http://schemas.microsoft.com/office/drawing/2014/main" id="{B47CF07D-104A-41E2-0009-3A7C54EF9975}"/>
              </a:ext>
            </a:extLst>
          </p:cNvPr>
          <p:cNvSpPr>
            <a:spLocks noChangeAspect="1"/>
          </p:cNvSpPr>
          <p:nvPr/>
        </p:nvSpPr>
        <p:spPr>
          <a:xfrm>
            <a:off x="5102236" y="6076584"/>
            <a:ext cx="395738" cy="395738"/>
          </a:xfrm>
          <a:prstGeom prst="cube">
            <a:avLst/>
          </a:prstGeom>
          <a:solidFill>
            <a:srgbClr val="FF7E79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Würfel 13">
            <a:extLst>
              <a:ext uri="{FF2B5EF4-FFF2-40B4-BE49-F238E27FC236}">
                <a16:creationId xmlns:a16="http://schemas.microsoft.com/office/drawing/2014/main" id="{1E6521E4-35D4-FA53-2FEF-276AFE075600}"/>
              </a:ext>
            </a:extLst>
          </p:cNvPr>
          <p:cNvSpPr>
            <a:spLocks noChangeAspect="1"/>
          </p:cNvSpPr>
          <p:nvPr/>
        </p:nvSpPr>
        <p:spPr>
          <a:xfrm>
            <a:off x="1386050" y="9274683"/>
            <a:ext cx="395738" cy="395738"/>
          </a:xfrm>
          <a:prstGeom prst="cub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Würfel 14">
            <a:extLst>
              <a:ext uri="{FF2B5EF4-FFF2-40B4-BE49-F238E27FC236}">
                <a16:creationId xmlns:a16="http://schemas.microsoft.com/office/drawing/2014/main" id="{6F1E8DEF-76DB-73C3-444A-FE5BC5032114}"/>
              </a:ext>
            </a:extLst>
          </p:cNvPr>
          <p:cNvSpPr>
            <a:spLocks noChangeAspect="1"/>
          </p:cNvSpPr>
          <p:nvPr/>
        </p:nvSpPr>
        <p:spPr>
          <a:xfrm>
            <a:off x="2804672" y="9276287"/>
            <a:ext cx="395738" cy="395738"/>
          </a:xfrm>
          <a:prstGeom prst="cube">
            <a:avLst/>
          </a:prstGeom>
          <a:solidFill>
            <a:schemeClr val="accent6">
              <a:alpha val="4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1A48F61-2B33-442E-EFDB-5C0656E73526}"/>
              </a:ext>
            </a:extLst>
          </p:cNvPr>
          <p:cNvSpPr txBox="1"/>
          <p:nvPr/>
        </p:nvSpPr>
        <p:spPr>
          <a:xfrm>
            <a:off x="156213" y="9229213"/>
            <a:ext cx="3484423" cy="756000"/>
          </a:xfrm>
          <a:prstGeom prst="wedgeRoundRectCallout">
            <a:avLst>
              <a:gd name="adj1" fmla="val -1708"/>
              <a:gd name="adj2" fmla="val -72524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de-DE" dirty="0">
                <a:latin typeface="Comic Sans MS" panose="030F0902030302020204" pitchFamily="66" charset="0"/>
              </a:rPr>
              <a:t>Lege den         </a:t>
            </a:r>
            <a:r>
              <a:rPr lang="de-DE" b="1" dirty="0">
                <a:latin typeface="Comic Sans MS" panose="030F0902030302020204" pitchFamily="66" charset="0"/>
              </a:rPr>
              <a:t>vor </a:t>
            </a:r>
            <a:r>
              <a:rPr lang="de-DE" dirty="0">
                <a:latin typeface="Comic Sans MS" panose="030F0902030302020204" pitchFamily="66" charset="0"/>
              </a:rPr>
              <a:t>den        .</a:t>
            </a:r>
          </a:p>
        </p:txBody>
      </p:sp>
      <p:sp>
        <p:nvSpPr>
          <p:cNvPr id="17" name="Würfel 16">
            <a:extLst>
              <a:ext uri="{FF2B5EF4-FFF2-40B4-BE49-F238E27FC236}">
                <a16:creationId xmlns:a16="http://schemas.microsoft.com/office/drawing/2014/main" id="{FD7F9E23-D7E8-5A3A-42B9-655AF19BB9CA}"/>
              </a:ext>
            </a:extLst>
          </p:cNvPr>
          <p:cNvSpPr>
            <a:spLocks noChangeAspect="1"/>
          </p:cNvSpPr>
          <p:nvPr/>
        </p:nvSpPr>
        <p:spPr>
          <a:xfrm>
            <a:off x="2704814" y="9454172"/>
            <a:ext cx="395738" cy="395738"/>
          </a:xfrm>
          <a:prstGeom prst="cube">
            <a:avLst/>
          </a:prstGeom>
          <a:solidFill>
            <a:schemeClr val="accent4">
              <a:alpha val="47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Würfel 18">
            <a:extLst>
              <a:ext uri="{FF2B5EF4-FFF2-40B4-BE49-F238E27FC236}">
                <a16:creationId xmlns:a16="http://schemas.microsoft.com/office/drawing/2014/main" id="{00CE697C-7AFB-A897-4104-ACA0F35EB2A5}"/>
              </a:ext>
            </a:extLst>
          </p:cNvPr>
          <p:cNvSpPr>
            <a:spLocks noChangeAspect="1"/>
          </p:cNvSpPr>
          <p:nvPr/>
        </p:nvSpPr>
        <p:spPr>
          <a:xfrm>
            <a:off x="1335085" y="9452684"/>
            <a:ext cx="395738" cy="395738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Würfel 19">
            <a:extLst>
              <a:ext uri="{FF2B5EF4-FFF2-40B4-BE49-F238E27FC236}">
                <a16:creationId xmlns:a16="http://schemas.microsoft.com/office/drawing/2014/main" id="{3C7122F6-A576-8DB8-E463-DC4FA54F8710}"/>
              </a:ext>
            </a:extLst>
          </p:cNvPr>
          <p:cNvSpPr>
            <a:spLocks noChangeAspect="1"/>
          </p:cNvSpPr>
          <p:nvPr/>
        </p:nvSpPr>
        <p:spPr>
          <a:xfrm>
            <a:off x="5075040" y="9274683"/>
            <a:ext cx="395738" cy="395738"/>
          </a:xfrm>
          <a:prstGeom prst="cub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Würfel 21">
            <a:extLst>
              <a:ext uri="{FF2B5EF4-FFF2-40B4-BE49-F238E27FC236}">
                <a16:creationId xmlns:a16="http://schemas.microsoft.com/office/drawing/2014/main" id="{3478467D-0BDD-FF38-D242-18324F7E9E79}"/>
              </a:ext>
            </a:extLst>
          </p:cNvPr>
          <p:cNvSpPr>
            <a:spLocks noChangeAspect="1"/>
          </p:cNvSpPr>
          <p:nvPr/>
        </p:nvSpPr>
        <p:spPr>
          <a:xfrm>
            <a:off x="6493662" y="9276287"/>
            <a:ext cx="395738" cy="395738"/>
          </a:xfrm>
          <a:prstGeom prst="cube">
            <a:avLst/>
          </a:prstGeom>
          <a:solidFill>
            <a:schemeClr val="accent6">
              <a:alpha val="4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F6E0B778-E17F-689E-BD09-975BD69D1CFB}"/>
              </a:ext>
            </a:extLst>
          </p:cNvPr>
          <p:cNvSpPr txBox="1"/>
          <p:nvPr/>
        </p:nvSpPr>
        <p:spPr>
          <a:xfrm flipH="1">
            <a:off x="3919295" y="9229213"/>
            <a:ext cx="3484167" cy="756000"/>
          </a:xfrm>
          <a:prstGeom prst="wedgeRoundRectCallout">
            <a:avLst>
              <a:gd name="adj1" fmla="val -1708"/>
              <a:gd name="adj2" fmla="val -72524"/>
              <a:gd name="adj3" fmla="val 16667"/>
            </a:avLst>
          </a:prstGeom>
          <a:solidFill>
            <a:schemeClr val="bg1"/>
          </a:solidFill>
          <a:ln>
            <a:solidFill>
              <a:srgbClr val="317D87"/>
            </a:solidFill>
          </a:ln>
        </p:spPr>
        <p:txBody>
          <a:bodyPr wrap="square" rtlCol="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de-DE" dirty="0">
                <a:latin typeface="Comic Sans MS" panose="030F0902030302020204" pitchFamily="66" charset="0"/>
              </a:rPr>
              <a:t>Lege den        </a:t>
            </a:r>
            <a:r>
              <a:rPr lang="de-DE" b="1" dirty="0">
                <a:latin typeface="Comic Sans MS" panose="030F0902030302020204" pitchFamily="66" charset="0"/>
              </a:rPr>
              <a:t>hinter </a:t>
            </a:r>
            <a:r>
              <a:rPr lang="de-DE" dirty="0">
                <a:latin typeface="Comic Sans MS" panose="030F0902030302020204" pitchFamily="66" charset="0"/>
              </a:rPr>
              <a:t>den        .</a:t>
            </a:r>
          </a:p>
        </p:txBody>
      </p:sp>
      <p:sp>
        <p:nvSpPr>
          <p:cNvPr id="26" name="Würfel 25">
            <a:extLst>
              <a:ext uri="{FF2B5EF4-FFF2-40B4-BE49-F238E27FC236}">
                <a16:creationId xmlns:a16="http://schemas.microsoft.com/office/drawing/2014/main" id="{29147942-5F99-B62F-E452-00286CB03168}"/>
              </a:ext>
            </a:extLst>
          </p:cNvPr>
          <p:cNvSpPr>
            <a:spLocks noChangeAspect="1"/>
          </p:cNvSpPr>
          <p:nvPr/>
        </p:nvSpPr>
        <p:spPr>
          <a:xfrm>
            <a:off x="5066153" y="9452684"/>
            <a:ext cx="395738" cy="395738"/>
          </a:xfrm>
          <a:prstGeom prst="cube">
            <a:avLst/>
          </a:prstGeom>
          <a:solidFill>
            <a:schemeClr val="accent4">
              <a:alpha val="47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Würfel 26">
            <a:extLst>
              <a:ext uri="{FF2B5EF4-FFF2-40B4-BE49-F238E27FC236}">
                <a16:creationId xmlns:a16="http://schemas.microsoft.com/office/drawing/2014/main" id="{0D87F98F-C22E-DF17-00D1-68544A442FA4}"/>
              </a:ext>
            </a:extLst>
          </p:cNvPr>
          <p:cNvSpPr>
            <a:spLocks noChangeAspect="1"/>
          </p:cNvSpPr>
          <p:nvPr/>
        </p:nvSpPr>
        <p:spPr>
          <a:xfrm>
            <a:off x="6780655" y="9432079"/>
            <a:ext cx="395738" cy="395738"/>
          </a:xfrm>
          <a:prstGeom prst="cub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Würfel 27">
            <a:extLst>
              <a:ext uri="{FF2B5EF4-FFF2-40B4-BE49-F238E27FC236}">
                <a16:creationId xmlns:a16="http://schemas.microsoft.com/office/drawing/2014/main" id="{FD6B63AA-E1A9-2646-7E20-EBD488173507}"/>
              </a:ext>
            </a:extLst>
          </p:cNvPr>
          <p:cNvSpPr>
            <a:spLocks noChangeAspect="1"/>
          </p:cNvSpPr>
          <p:nvPr/>
        </p:nvSpPr>
        <p:spPr>
          <a:xfrm>
            <a:off x="1486050" y="3319684"/>
            <a:ext cx="395738" cy="395738"/>
          </a:xfrm>
          <a:prstGeom prst="cube">
            <a:avLst/>
          </a:prstGeom>
          <a:solidFill>
            <a:schemeClr val="accent5">
              <a:alpha val="47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Würfel 29">
            <a:extLst>
              <a:ext uri="{FF2B5EF4-FFF2-40B4-BE49-F238E27FC236}">
                <a16:creationId xmlns:a16="http://schemas.microsoft.com/office/drawing/2014/main" id="{00DBDEB0-4CAF-46E1-5D5B-BA3DD945575D}"/>
              </a:ext>
            </a:extLst>
          </p:cNvPr>
          <p:cNvSpPr>
            <a:spLocks noChangeAspect="1"/>
          </p:cNvSpPr>
          <p:nvPr/>
        </p:nvSpPr>
        <p:spPr>
          <a:xfrm>
            <a:off x="2850638" y="3314827"/>
            <a:ext cx="395738" cy="395738"/>
          </a:xfrm>
          <a:prstGeom prst="cube">
            <a:avLst/>
          </a:prstGeom>
          <a:solidFill>
            <a:schemeClr val="accent6">
              <a:alpha val="4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3" name="Grafik 32" descr="Gedankenblase mit einfarbiger Füllung">
            <a:extLst>
              <a:ext uri="{FF2B5EF4-FFF2-40B4-BE49-F238E27FC236}">
                <a16:creationId xmlns:a16="http://schemas.microsoft.com/office/drawing/2014/main" id="{9FEFB08D-6BED-D4EC-2EAA-F38DD61E26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15227" y="950446"/>
            <a:ext cx="3491534" cy="3442021"/>
          </a:xfrm>
          <a:prstGeom prst="rect">
            <a:avLst/>
          </a:prstGeom>
        </p:spPr>
      </p:pic>
      <p:sp>
        <p:nvSpPr>
          <p:cNvPr id="34" name="Pfeil nach oben 33">
            <a:extLst>
              <a:ext uri="{FF2B5EF4-FFF2-40B4-BE49-F238E27FC236}">
                <a16:creationId xmlns:a16="http://schemas.microsoft.com/office/drawing/2014/main" id="{B3C4A768-6706-FB39-ABFE-0BC406C2ED5E}"/>
              </a:ext>
            </a:extLst>
          </p:cNvPr>
          <p:cNvSpPr/>
          <p:nvPr/>
        </p:nvSpPr>
        <p:spPr>
          <a:xfrm>
            <a:off x="5840926" y="1886896"/>
            <a:ext cx="229507" cy="293627"/>
          </a:xfrm>
          <a:prstGeom prst="upArrow">
            <a:avLst/>
          </a:prstGeom>
          <a:solidFill>
            <a:schemeClr val="accent5">
              <a:alpha val="47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F0D250A0-13E6-CF11-3EA6-EDF6F022E280}"/>
              </a:ext>
            </a:extLst>
          </p:cNvPr>
          <p:cNvSpPr txBox="1"/>
          <p:nvPr/>
        </p:nvSpPr>
        <p:spPr>
          <a:xfrm>
            <a:off x="5652639" y="1584393"/>
            <a:ext cx="902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Comic Sans MS" panose="030F0902030302020204" pitchFamily="66" charset="0"/>
              </a:rPr>
              <a:t>oben</a:t>
            </a:r>
            <a:endParaRPr lang="de-DE" b="1" dirty="0">
              <a:latin typeface="Comic Sans MS" panose="030F0902030302020204" pitchFamily="66" charset="0"/>
            </a:endParaRPr>
          </a:p>
        </p:txBody>
      </p:sp>
      <p:sp>
        <p:nvSpPr>
          <p:cNvPr id="36" name="Pfeil nach oben 35">
            <a:extLst>
              <a:ext uri="{FF2B5EF4-FFF2-40B4-BE49-F238E27FC236}">
                <a16:creationId xmlns:a16="http://schemas.microsoft.com/office/drawing/2014/main" id="{15D90D03-FFE3-CB35-377E-2ED25A55E571}"/>
              </a:ext>
            </a:extLst>
          </p:cNvPr>
          <p:cNvSpPr/>
          <p:nvPr/>
        </p:nvSpPr>
        <p:spPr>
          <a:xfrm rot="10800000">
            <a:off x="5840926" y="2287962"/>
            <a:ext cx="229507" cy="293627"/>
          </a:xfrm>
          <a:prstGeom prst="upArrow">
            <a:avLst/>
          </a:prstGeom>
          <a:solidFill>
            <a:schemeClr val="accent6">
              <a:alpha val="4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0C63A029-0357-29C4-C7EF-01A2F4E94FE3}"/>
              </a:ext>
            </a:extLst>
          </p:cNvPr>
          <p:cNvSpPr txBox="1"/>
          <p:nvPr/>
        </p:nvSpPr>
        <p:spPr>
          <a:xfrm>
            <a:off x="5628972" y="2573973"/>
            <a:ext cx="902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Comic Sans MS" panose="030F0902030302020204" pitchFamily="66" charset="0"/>
              </a:rPr>
              <a:t>unten</a:t>
            </a:r>
            <a:endParaRPr lang="de-DE" b="1" dirty="0">
              <a:latin typeface="Comic Sans MS" panose="030F0902030302020204" pitchFamily="66" charset="0"/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805B5090-4CB6-6DAB-9B52-6518C1A08305}"/>
              </a:ext>
            </a:extLst>
          </p:cNvPr>
          <p:cNvSpPr txBox="1"/>
          <p:nvPr/>
        </p:nvSpPr>
        <p:spPr>
          <a:xfrm>
            <a:off x="4993758" y="2079183"/>
            <a:ext cx="902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Comic Sans MS" panose="030F0902030302020204" pitchFamily="66" charset="0"/>
              </a:rPr>
              <a:t>links</a:t>
            </a:r>
            <a:endParaRPr lang="de-DE" b="1" dirty="0">
              <a:latin typeface="Comic Sans MS" panose="030F0902030302020204" pitchFamily="66" charset="0"/>
            </a:endParaRPr>
          </a:p>
        </p:txBody>
      </p:sp>
      <p:sp>
        <p:nvSpPr>
          <p:cNvPr id="42" name="Pfeil nach oben 41">
            <a:extLst>
              <a:ext uri="{FF2B5EF4-FFF2-40B4-BE49-F238E27FC236}">
                <a16:creationId xmlns:a16="http://schemas.microsoft.com/office/drawing/2014/main" id="{293D7C44-88C1-291A-EE51-3E77C1DD1728}"/>
              </a:ext>
            </a:extLst>
          </p:cNvPr>
          <p:cNvSpPr/>
          <p:nvPr/>
        </p:nvSpPr>
        <p:spPr>
          <a:xfrm rot="5400000">
            <a:off x="6112515" y="2082617"/>
            <a:ext cx="229507" cy="293627"/>
          </a:xfrm>
          <a:prstGeom prst="upArrow">
            <a:avLst/>
          </a:prstGeom>
          <a:solidFill>
            <a:srgbClr val="FF7E79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Pfeil nach oben 42">
            <a:extLst>
              <a:ext uri="{FF2B5EF4-FFF2-40B4-BE49-F238E27FC236}">
                <a16:creationId xmlns:a16="http://schemas.microsoft.com/office/drawing/2014/main" id="{DB2DE122-868B-5CBD-0F07-98D00CCE05BD}"/>
              </a:ext>
            </a:extLst>
          </p:cNvPr>
          <p:cNvSpPr/>
          <p:nvPr/>
        </p:nvSpPr>
        <p:spPr>
          <a:xfrm rot="16200000">
            <a:off x="5565846" y="2082616"/>
            <a:ext cx="229507" cy="293627"/>
          </a:xfrm>
          <a:prstGeom prst="upArrow">
            <a:avLst/>
          </a:prstGeom>
          <a:solidFill>
            <a:srgbClr val="7030A0">
              <a:alpha val="47000"/>
            </a:srgbClr>
          </a:solidFill>
          <a:ln>
            <a:solidFill>
              <a:srgbClr val="7030A0">
                <a:alpha val="47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C4D3DE2B-5662-38D9-9072-326AEA00B892}"/>
              </a:ext>
            </a:extLst>
          </p:cNvPr>
          <p:cNvSpPr txBox="1"/>
          <p:nvPr/>
        </p:nvSpPr>
        <p:spPr>
          <a:xfrm>
            <a:off x="6349810" y="2070171"/>
            <a:ext cx="902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>
                <a:latin typeface="Comic Sans MS" panose="030F0902030302020204" pitchFamily="66" charset="0"/>
              </a:rPr>
              <a:t>rechts</a:t>
            </a:r>
            <a:endParaRPr lang="de-DE" b="1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371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F845521A-7262-4A3C-8212-2E52954BD9DE}" vid="{ADF55D26-CFFE-423E-8DB7-E3C5472FF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0_Sprachspeicher</Template>
  <TotalTime>0</TotalTime>
  <Words>120</Words>
  <Application>Microsoft Macintosh PowerPoint</Application>
  <PresentationFormat>Benutzerdefiniert</PresentationFormat>
  <Paragraphs>25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Dominik Zorn</dc:creator>
  <cp:lastModifiedBy>Pia Haeger</cp:lastModifiedBy>
  <cp:revision>222</cp:revision>
  <cp:lastPrinted>2024-12-04T11:15:07Z</cp:lastPrinted>
  <dcterms:created xsi:type="dcterms:W3CDTF">2023-08-08T08:45:53Z</dcterms:created>
  <dcterms:modified xsi:type="dcterms:W3CDTF">2025-05-21T09:05:26Z</dcterms:modified>
</cp:coreProperties>
</file>