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95" r:id="rId2"/>
    <p:sldId id="299" r:id="rId3"/>
    <p:sldId id="300" r:id="rId4"/>
    <p:sldId id="315" r:id="rId5"/>
    <p:sldId id="304" r:id="rId6"/>
    <p:sldId id="283" r:id="rId7"/>
    <p:sldId id="309" r:id="rId8"/>
    <p:sldId id="262" r:id="rId9"/>
    <p:sldId id="313" r:id="rId10"/>
    <p:sldId id="31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37EE1C-524A-1A32-CC0B-D9BBDEE44A03}" name="Lara Roloff" initials="LR" userId="a31457154ac1c398" providerId="Windows Live"/>
  <p188:author id="{2148A51F-8701-4C8C-BC69-91D03C785A01}" name="Antonia Giesen" initials="AG" userId="Antonia Giesen" providerId="None"/>
  <p188:author id="{34061A2E-749B-A87A-C862-4F8CBBBB613B}" name="Luise Eichholz" initials="LE" userId="Luise Eichholz" providerId="None"/>
  <p188:author id="{132EBA5B-0345-76C6-90D6-2F28340EA30B}" name="Celine Linker" initials="MOU" userId="Celine Linker" providerId="None"/>
  <p188:author id="{8903AD64-FE09-097B-6250-D4339D7C384D}" name="Jule Palisaar" initials="JP" userId="Jule Palisaar" providerId="None"/>
  <p188:author id="{95BBDF69-D043-BFE7-25CE-3BDFE496A7AC}" name="Alina Schmalz" initials="AS" userId="S::Alina.Schmalz@study.tu-dortmund.de::5ae11cc2-4ad7-48ab-b313-69c036da032d" providerId="AD"/>
  <p188:author id="{9E2C67A3-8E7F-FF9E-701C-EB75E352A324}" name="Ben Weiß" initials="BW" userId="c5c0338bf4e01031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eline Linker" initials="MOU" lastIdx="2" clrIdx="0">
    <p:extLst>
      <p:ext uri="{19B8F6BF-5375-455C-9EA6-DF929625EA0E}">
        <p15:presenceInfo xmlns:p15="http://schemas.microsoft.com/office/powerpoint/2012/main" userId="Celine Linker" providerId="None"/>
      </p:ext>
    </p:extLst>
  </p:cmAuthor>
  <p:cmAuthor id="2" name="Antonia Giesen" initials="AG" lastIdx="2" clrIdx="1">
    <p:extLst>
      <p:ext uri="{19B8F6BF-5375-455C-9EA6-DF929625EA0E}">
        <p15:presenceInfo xmlns:p15="http://schemas.microsoft.com/office/powerpoint/2012/main" userId="Antonia Gie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7B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33"/>
    <p:restoredTop sz="72318"/>
  </p:normalViewPr>
  <p:slideViewPr>
    <p:cSldViewPr snapToGrid="0" snapToObjects="1">
      <p:cViewPr varScale="1">
        <p:scale>
          <a:sx n="65" d="100"/>
          <a:sy n="65" d="100"/>
        </p:scale>
        <p:origin x="1824" y="200"/>
      </p:cViewPr>
      <p:guideLst/>
    </p:cSldViewPr>
  </p:slideViewPr>
  <p:notesTextViewPr>
    <p:cViewPr>
      <p:scale>
        <a:sx n="130" d="100"/>
        <a:sy n="130" d="100"/>
      </p:scale>
      <p:origin x="0" y="0"/>
    </p:cViewPr>
  </p:notesTextViewPr>
  <p:sorterViewPr>
    <p:cViewPr>
      <p:scale>
        <a:sx n="100" d="100"/>
        <a:sy n="100" d="100"/>
      </p:scale>
      <p:origin x="0" y="-15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9F9F8-DEB3-D048-AD2F-89463DA6C4AD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61D38-E16D-0341-8700-74DE7BD654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4526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4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SOB ZV100 Zahlwortreihe aufschreiben</a:t>
            </a:r>
            <a:endParaRPr lang="de-DE" sz="3200" b="1" dirty="0">
              <a:effectLst/>
            </a:endParaRPr>
          </a:p>
          <a:p>
            <a:pPr defTabSz="1321034">
              <a:defRPr/>
            </a:pPr>
            <a:r>
              <a:rPr lang="de-DE" sz="1800" i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Wie geht es weiter? Schreibe auf.</a:t>
            </a:r>
          </a:p>
          <a:p>
            <a:pPr defTabSz="1321034">
              <a:defRPr/>
            </a:pPr>
            <a:r>
              <a:rPr lang="de-DE" sz="1800" i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Zähle rückwärts. Wie geht es weiter?</a:t>
            </a:r>
          </a:p>
          <a:p>
            <a:endParaRPr lang="de-DE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6099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/>
              <a:t>SOB ZV100 *Weißes Blatt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Finde viele Aufgaben mit dem Ergebnis 20.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698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4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SOB ZV100 Z</a:t>
            </a:r>
            <a:r>
              <a:rPr lang="de-DE" sz="3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ahlen notieren</a:t>
            </a:r>
            <a:r>
              <a:rPr lang="de-DE" sz="3200" b="1" dirty="0">
                <a:effectLst/>
              </a:rPr>
              <a:t> </a:t>
            </a:r>
          </a:p>
          <a:p>
            <a:pPr defTabSz="1321034">
              <a:defRPr/>
            </a:pPr>
            <a:r>
              <a:rPr lang="de-DE" sz="1800" i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Schreibe die Zahlen auf.</a:t>
            </a:r>
          </a:p>
          <a:p>
            <a:pPr defTabSz="1321034">
              <a:defRPr/>
            </a:pPr>
            <a:endParaRPr lang="de-DE" sz="1800" i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1321034">
              <a:defRPr/>
            </a:pPr>
            <a:r>
              <a:rPr lang="de-DE" sz="1800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Die Lehrkraft nennt folgende Aufgaben: 13, 17, 73, 69, 37, 70</a:t>
            </a:r>
            <a:endParaRPr lang="de-DE" sz="3200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4034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4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SOB ZV100 Zehner und Einer </a:t>
            </a:r>
          </a:p>
          <a:p>
            <a:r>
              <a:rPr lang="de-DE" sz="4000" b="0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Was passt zum Bild? Kreuze an.</a:t>
            </a:r>
          </a:p>
          <a:p>
            <a:r>
              <a:rPr lang="de-DE" sz="4000" b="0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Trage Zehner und Einer ein.</a:t>
            </a:r>
          </a:p>
          <a:p>
            <a:pPr defTabSz="1321034">
              <a:defRPr/>
            </a:pPr>
            <a:endParaRPr lang="de-DE" sz="1800" i="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de-DE" sz="32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0296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40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SOB ZV100 Anzahlen strukturieren</a:t>
            </a:r>
          </a:p>
          <a:p>
            <a:r>
              <a:rPr lang="de-DE" sz="4000" b="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Zeichne 21 Plättchen so, dass man schnell erkennen kann, wie viele es sind.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357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/>
              <a:t>SOB ZV100 Strukturierte Anzahlen erfassen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Welche Zahl hast du gesehen? Schreibe sie auf.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800" b="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800" b="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6756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/>
              <a:t>SOB ZV100 Darstellungen vernetzen</a:t>
            </a:r>
          </a:p>
          <a:p>
            <a:r>
              <a:rPr lang="de-DE" b="0" dirty="0"/>
              <a:t>Welche Bilder passen zusammen? Verbinde.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98514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SOB ZV100 Zahlen am Zahlenstrahl </a:t>
            </a:r>
          </a:p>
          <a:p>
            <a:r>
              <a:rPr lang="de-DE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sym typeface="Wingdings" pitchFamily="2" charset="2"/>
              </a:rPr>
              <a:t>Welche Zahlen stehen an diesen Stellen? Trage ein.</a:t>
            </a:r>
          </a:p>
          <a:p>
            <a:endParaRPr lang="de-DE" dirty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003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>
                <a:solidFill>
                  <a:srgbClr val="FF0000"/>
                </a:solidFill>
              </a:rPr>
              <a:t>SOB ZV100 Zahlen am Rechenstrich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latin typeface="Grundschrift" panose="03010100010101010101" pitchFamily="66" charset="0"/>
              </a:rPr>
              <a:t>Trage die Zahlen am Rechenstrich ein: 25, 9, 15, 21, 29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dirty="0">
                <a:latin typeface="Grundschrift" panose="03010100010101010101" pitchFamily="66" charset="0"/>
              </a:rPr>
              <a:t>Trage die Zahlen am Rechenstrich ein: 50, 75, 90, 49, 25 </a:t>
            </a:r>
            <a:endParaRPr lang="de-DE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4082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1" dirty="0">
                <a:solidFill>
                  <a:srgbClr val="FF0000"/>
                </a:solidFill>
              </a:rPr>
              <a:t>SOB ZV100 Ergänzen bis 100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="0" dirty="0">
                <a:solidFill>
                  <a:srgbClr val="FF0000"/>
                </a:solidFill>
              </a:rPr>
              <a:t>Wie viel fehlt bis zur 100?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de-DE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de-DE" dirty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61D38-E16D-0341-8700-74DE7BD654AF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609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206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89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91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93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3975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772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98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165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986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956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F59-BCAC-A142-8DFD-947516E4E1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740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3CF59-BCAC-A142-8DFD-947516E4E1C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063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F4054082-9549-FD4F-A3E9-5B70212C0C9C}"/>
              </a:ext>
            </a:extLst>
          </p:cNvPr>
          <p:cNvSpPr txBox="1"/>
          <p:nvPr/>
        </p:nvSpPr>
        <p:spPr>
          <a:xfrm>
            <a:off x="1526458" y="2244915"/>
            <a:ext cx="60910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Name: </a:t>
            </a:r>
          </a:p>
          <a:p>
            <a:endParaRPr lang="de-DE" sz="2000" dirty="0">
              <a:latin typeface="Grundschrift" panose="03010100010101010101" pitchFamily="66" charset="0"/>
            </a:endParaRPr>
          </a:p>
          <a:p>
            <a:endParaRPr lang="de-DE" sz="2000" dirty="0">
              <a:latin typeface="Grundschrift" panose="03010100010101010101" pitchFamily="66" charset="0"/>
            </a:endParaRPr>
          </a:p>
          <a:p>
            <a:r>
              <a:rPr lang="de-DE" sz="2000" dirty="0">
                <a:latin typeface="Grundschrift" panose="03010100010101010101" pitchFamily="66" charset="0"/>
              </a:rPr>
              <a:t>Klasse:</a:t>
            </a:r>
          </a:p>
          <a:p>
            <a:endParaRPr lang="de-DE" sz="2000" dirty="0">
              <a:latin typeface="Grundschrift" panose="03010100010101010101" pitchFamily="66" charset="0"/>
            </a:endParaRPr>
          </a:p>
          <a:p>
            <a:endParaRPr lang="de-DE" sz="2000" dirty="0">
              <a:latin typeface="Grundschrift" panose="03010100010101010101" pitchFamily="66" charset="0"/>
            </a:endParaRPr>
          </a:p>
          <a:p>
            <a:r>
              <a:rPr lang="de-DE" sz="2000" dirty="0">
                <a:latin typeface="Grundschrift" panose="03010100010101010101" pitchFamily="66" charset="0"/>
              </a:rPr>
              <a:t>Datum: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AACCBC0-6A6F-EA0E-DCAA-1A09CC5CE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407" y="345621"/>
            <a:ext cx="1943100" cy="876300"/>
          </a:xfrm>
          <a:prstGeom prst="rect">
            <a:avLst/>
          </a:prstGeom>
        </p:spPr>
      </p:pic>
      <p:cxnSp>
        <p:nvCxnSpPr>
          <p:cNvPr id="9" name="Gerade Verbindung 8">
            <a:extLst>
              <a:ext uri="{FF2B5EF4-FFF2-40B4-BE49-F238E27FC236}">
                <a16:creationId xmlns:a16="http://schemas.microsoft.com/office/drawing/2014/main" id="{09DFC3D9-EF6E-E6C0-8169-1D5B106BEF3C}"/>
              </a:ext>
            </a:extLst>
          </p:cNvPr>
          <p:cNvCxnSpPr/>
          <p:nvPr/>
        </p:nvCxnSpPr>
        <p:spPr>
          <a:xfrm>
            <a:off x="2465213" y="2518382"/>
            <a:ext cx="49312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AA7F8463-4CF7-C94C-2C13-7FAD324CEFF6}"/>
              </a:ext>
            </a:extLst>
          </p:cNvPr>
          <p:cNvCxnSpPr/>
          <p:nvPr/>
        </p:nvCxnSpPr>
        <p:spPr>
          <a:xfrm>
            <a:off x="2465213" y="3424188"/>
            <a:ext cx="49312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466E6E1F-59DE-1CCC-A673-1F29086DB697}"/>
              </a:ext>
            </a:extLst>
          </p:cNvPr>
          <p:cNvCxnSpPr/>
          <p:nvPr/>
        </p:nvCxnSpPr>
        <p:spPr>
          <a:xfrm>
            <a:off x="2465213" y="4357865"/>
            <a:ext cx="49312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F806F8F3-F388-C93A-A3C1-5F97AED46F35}"/>
              </a:ext>
            </a:extLst>
          </p:cNvPr>
          <p:cNvSpPr/>
          <p:nvPr/>
        </p:nvSpPr>
        <p:spPr>
          <a:xfrm>
            <a:off x="82186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6811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93FB1E09-A100-4F44-93C2-13B10C484AC2}"/>
              </a:ext>
            </a:extLst>
          </p:cNvPr>
          <p:cNvSpPr txBox="1"/>
          <p:nvPr/>
        </p:nvSpPr>
        <p:spPr>
          <a:xfrm>
            <a:off x="316800" y="277200"/>
            <a:ext cx="5033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Wie viel fehlt bis zur 100?</a:t>
            </a:r>
          </a:p>
        </p:txBody>
      </p:sp>
      <p:sp>
        <p:nvSpPr>
          <p:cNvPr id="5" name="Abgerundetes Rechteck 2">
            <a:extLst>
              <a:ext uri="{FF2B5EF4-FFF2-40B4-BE49-F238E27FC236}">
                <a16:creationId xmlns:a16="http://schemas.microsoft.com/office/drawing/2014/main" id="{0B3FEB46-29A9-C530-D872-C3DE6D0D355A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Abgerundetes Rechteck 26">
            <a:extLst>
              <a:ext uri="{FF2B5EF4-FFF2-40B4-BE49-F238E27FC236}">
                <a16:creationId xmlns:a16="http://schemas.microsoft.com/office/drawing/2014/main" id="{6E80932E-A46E-B2FB-7EAA-3287F08F9A34}"/>
              </a:ext>
            </a:extLst>
          </p:cNvPr>
          <p:cNvSpPr/>
          <p:nvPr/>
        </p:nvSpPr>
        <p:spPr>
          <a:xfrm>
            <a:off x="1197214" y="5091548"/>
            <a:ext cx="2594978" cy="919663"/>
          </a:xfrm>
          <a:prstGeom prst="roundRect">
            <a:avLst>
              <a:gd name="adj" fmla="val 26815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Grundschrift" panose="03010100010101010101" pitchFamily="66" charset="0"/>
              </a:rPr>
              <a:t>75 +     = 100 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EAB52DE4-0F09-BCBF-771D-FDBF7A1E6E4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50" r="350"/>
          <a:stretch/>
        </p:blipFill>
        <p:spPr>
          <a:xfrm>
            <a:off x="6929835" y="1256851"/>
            <a:ext cx="1559618" cy="1573367"/>
          </a:xfrm>
          <a:prstGeom prst="rect">
            <a:avLst/>
          </a:prstGeom>
        </p:spPr>
      </p:pic>
      <p:sp>
        <p:nvSpPr>
          <p:cNvPr id="30" name="Abgerundetes Rechteck 29">
            <a:extLst>
              <a:ext uri="{FF2B5EF4-FFF2-40B4-BE49-F238E27FC236}">
                <a16:creationId xmlns:a16="http://schemas.microsoft.com/office/drawing/2014/main" id="{D52F4E01-CD17-53F1-1E9E-82175521A50A}"/>
              </a:ext>
            </a:extLst>
          </p:cNvPr>
          <p:cNvSpPr/>
          <p:nvPr/>
        </p:nvSpPr>
        <p:spPr>
          <a:xfrm>
            <a:off x="6607411" y="3040492"/>
            <a:ext cx="2214000" cy="558000"/>
          </a:xfrm>
          <a:prstGeom prst="roundRect">
            <a:avLst>
              <a:gd name="adj" fmla="val 26815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Grundschrift" panose="03010100010101010101" pitchFamily="66" charset="0"/>
              </a:rPr>
              <a:t>89 +    = 100 </a:t>
            </a:r>
            <a:endParaRPr lang="de-DE" sz="4000" dirty="0">
              <a:solidFill>
                <a:schemeClr val="tx1"/>
              </a:solidFill>
              <a:latin typeface="Grundschrift" panose="03010100010101010101" pitchFamily="66" charset="0"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64017406-8E1E-6F69-5052-69CA3973DD7C}"/>
              </a:ext>
            </a:extLst>
          </p:cNvPr>
          <p:cNvSpPr/>
          <p:nvPr/>
        </p:nvSpPr>
        <p:spPr>
          <a:xfrm>
            <a:off x="6893654" y="2635183"/>
            <a:ext cx="1631982" cy="20326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7D4627FE-ACDC-AE19-62E1-D73723A19A0D}"/>
              </a:ext>
            </a:extLst>
          </p:cNvPr>
          <p:cNvSpPr/>
          <p:nvPr/>
        </p:nvSpPr>
        <p:spPr>
          <a:xfrm>
            <a:off x="8309166" y="2504085"/>
            <a:ext cx="216469" cy="1310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7" name="Grafik 46">
            <a:extLst>
              <a:ext uri="{FF2B5EF4-FFF2-40B4-BE49-F238E27FC236}">
                <a16:creationId xmlns:a16="http://schemas.microsoft.com/office/drawing/2014/main" id="{7E19A899-1858-06C0-0CFF-ACFC4612B8E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50" r="350"/>
          <a:stretch/>
        </p:blipFill>
        <p:spPr>
          <a:xfrm>
            <a:off x="644119" y="1231299"/>
            <a:ext cx="1559618" cy="1573367"/>
          </a:xfrm>
          <a:prstGeom prst="rect">
            <a:avLst/>
          </a:prstGeom>
        </p:spPr>
      </p:pic>
      <p:sp>
        <p:nvSpPr>
          <p:cNvPr id="48" name="Abgerundetes Rechteck 47">
            <a:extLst>
              <a:ext uri="{FF2B5EF4-FFF2-40B4-BE49-F238E27FC236}">
                <a16:creationId xmlns:a16="http://schemas.microsoft.com/office/drawing/2014/main" id="{373EF403-50CB-7D74-F117-39968AB4F650}"/>
              </a:ext>
            </a:extLst>
          </p:cNvPr>
          <p:cNvSpPr/>
          <p:nvPr/>
        </p:nvSpPr>
        <p:spPr>
          <a:xfrm>
            <a:off x="321618" y="3038640"/>
            <a:ext cx="2214972" cy="558000"/>
          </a:xfrm>
          <a:prstGeom prst="roundRect">
            <a:avLst>
              <a:gd name="adj" fmla="val 26815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Grundschrift" panose="03010100010101010101" pitchFamily="66" charset="0"/>
              </a:rPr>
              <a:t>47 + 53 = 100 </a:t>
            </a:r>
            <a:endParaRPr lang="de-DE" sz="4000" dirty="0">
              <a:solidFill>
                <a:schemeClr val="tx1"/>
              </a:solidFill>
              <a:latin typeface="Grundschrift" panose="03010100010101010101" pitchFamily="66" charset="0"/>
            </a:endParaRPr>
          </a:p>
        </p:txBody>
      </p:sp>
      <p:pic>
        <p:nvPicPr>
          <p:cNvPr id="49" name="Grafik 48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C9F6F06B-E719-DA0E-2A8E-68D1A29088F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70000"/>
          </a:blip>
          <a:srcRect l="-4540" t="40802" r="26427" b="10692"/>
          <a:stretch/>
        </p:blipFill>
        <p:spPr>
          <a:xfrm>
            <a:off x="495789" y="1838680"/>
            <a:ext cx="1745000" cy="1023633"/>
          </a:xfrm>
          <a:prstGeom prst="rect">
            <a:avLst/>
          </a:prstGeom>
        </p:spPr>
      </p:pic>
      <p:sp>
        <p:nvSpPr>
          <p:cNvPr id="51" name="Abgerundetes Rechteck 50">
            <a:extLst>
              <a:ext uri="{FF2B5EF4-FFF2-40B4-BE49-F238E27FC236}">
                <a16:creationId xmlns:a16="http://schemas.microsoft.com/office/drawing/2014/main" id="{65915460-8E61-DE78-7CB6-AB145360D0EF}"/>
              </a:ext>
            </a:extLst>
          </p:cNvPr>
          <p:cNvSpPr/>
          <p:nvPr/>
        </p:nvSpPr>
        <p:spPr>
          <a:xfrm>
            <a:off x="3678622" y="3041500"/>
            <a:ext cx="2214972" cy="556992"/>
          </a:xfrm>
          <a:prstGeom prst="roundRect">
            <a:avLst>
              <a:gd name="adj" fmla="val 24741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tx1"/>
                </a:solidFill>
                <a:latin typeface="Grundschrift" panose="03010100010101010101" pitchFamily="66" charset="0"/>
              </a:rPr>
              <a:t> 50  +     = 100 </a:t>
            </a:r>
            <a:endParaRPr lang="de-DE" sz="4000" dirty="0">
              <a:solidFill>
                <a:schemeClr val="tx1"/>
              </a:solidFill>
              <a:latin typeface="Grundschrift" panose="03010100010101010101" pitchFamily="66" charset="0"/>
            </a:endParaRPr>
          </a:p>
        </p:txBody>
      </p:sp>
      <p:pic>
        <p:nvPicPr>
          <p:cNvPr id="52" name="Grafik 51">
            <a:extLst>
              <a:ext uri="{FF2B5EF4-FFF2-40B4-BE49-F238E27FC236}">
                <a16:creationId xmlns:a16="http://schemas.microsoft.com/office/drawing/2014/main" id="{71F83041-AFF5-45EA-CDCB-C719A4B100E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50" r="350"/>
          <a:stretch/>
        </p:blipFill>
        <p:spPr>
          <a:xfrm>
            <a:off x="4033917" y="1280718"/>
            <a:ext cx="1559618" cy="1573367"/>
          </a:xfrm>
          <a:prstGeom prst="rect">
            <a:avLst/>
          </a:prstGeom>
        </p:spPr>
      </p:pic>
      <p:cxnSp>
        <p:nvCxnSpPr>
          <p:cNvPr id="54" name="Gerader Verbinder 6">
            <a:extLst>
              <a:ext uri="{FF2B5EF4-FFF2-40B4-BE49-F238E27FC236}">
                <a16:creationId xmlns:a16="http://schemas.microsoft.com/office/drawing/2014/main" id="{10DAB1B3-230A-4242-2195-499AC792A0FE}"/>
              </a:ext>
            </a:extLst>
          </p:cNvPr>
          <p:cNvCxnSpPr/>
          <p:nvPr/>
        </p:nvCxnSpPr>
        <p:spPr>
          <a:xfrm>
            <a:off x="1221033" y="3421856"/>
            <a:ext cx="276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11">
            <a:extLst>
              <a:ext uri="{FF2B5EF4-FFF2-40B4-BE49-F238E27FC236}">
                <a16:creationId xmlns:a16="http://schemas.microsoft.com/office/drawing/2014/main" id="{29EA2FDB-36A5-0C17-6AC9-7A96A2629497}"/>
              </a:ext>
            </a:extLst>
          </p:cNvPr>
          <p:cNvCxnSpPr>
            <a:cxnSpLocks/>
          </p:cNvCxnSpPr>
          <p:nvPr/>
        </p:nvCxnSpPr>
        <p:spPr>
          <a:xfrm>
            <a:off x="4663342" y="3395437"/>
            <a:ext cx="276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9256F799-72B8-25E8-E843-C0C159B41F4F}"/>
              </a:ext>
            </a:extLst>
          </p:cNvPr>
          <p:cNvSpPr/>
          <p:nvPr/>
        </p:nvSpPr>
        <p:spPr>
          <a:xfrm>
            <a:off x="5282031" y="5091547"/>
            <a:ext cx="2594978" cy="919663"/>
          </a:xfrm>
          <a:prstGeom prst="roundRect">
            <a:avLst>
              <a:gd name="adj" fmla="val 26815"/>
            </a:avLst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  <a:latin typeface="Grundschrift" panose="03010100010101010101" pitchFamily="66" charset="0"/>
              </a:rPr>
              <a:t>57 +     = 100 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1123F9A-9C29-3294-5BE7-145516949408}"/>
              </a:ext>
            </a:extLst>
          </p:cNvPr>
          <p:cNvSpPr/>
          <p:nvPr/>
        </p:nvSpPr>
        <p:spPr>
          <a:xfrm>
            <a:off x="3994673" y="2061346"/>
            <a:ext cx="1638101" cy="80096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23619A1F-C327-48B2-4058-640A65683646}"/>
              </a:ext>
            </a:extLst>
          </p:cNvPr>
          <p:cNvCxnSpPr>
            <a:cxnSpLocks/>
          </p:cNvCxnSpPr>
          <p:nvPr/>
        </p:nvCxnSpPr>
        <p:spPr>
          <a:xfrm>
            <a:off x="82185" y="4494657"/>
            <a:ext cx="8979628" cy="0"/>
          </a:xfrm>
          <a:prstGeom prst="line">
            <a:avLst/>
          </a:prstGeom>
          <a:ln w="19050">
            <a:solidFill>
              <a:srgbClr val="327B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D8CC705C-450B-04B8-B499-0C04EEF233A6}"/>
              </a:ext>
            </a:extLst>
          </p:cNvPr>
          <p:cNvCxnSpPr>
            <a:cxnSpLocks/>
          </p:cNvCxnSpPr>
          <p:nvPr/>
        </p:nvCxnSpPr>
        <p:spPr>
          <a:xfrm>
            <a:off x="2257938" y="5633816"/>
            <a:ext cx="35767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>
            <a:extLst>
              <a:ext uri="{FF2B5EF4-FFF2-40B4-BE49-F238E27FC236}">
                <a16:creationId xmlns:a16="http://schemas.microsoft.com/office/drawing/2014/main" id="{0F4A4EF3-C55B-A2F5-FCF7-9C97D801D631}"/>
              </a:ext>
            </a:extLst>
          </p:cNvPr>
          <p:cNvCxnSpPr>
            <a:cxnSpLocks/>
          </p:cNvCxnSpPr>
          <p:nvPr/>
        </p:nvCxnSpPr>
        <p:spPr>
          <a:xfrm>
            <a:off x="6316031" y="5628832"/>
            <a:ext cx="357671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11">
            <a:extLst>
              <a:ext uri="{FF2B5EF4-FFF2-40B4-BE49-F238E27FC236}">
                <a16:creationId xmlns:a16="http://schemas.microsoft.com/office/drawing/2014/main" id="{ACC1C8E7-2289-BDD5-6A53-903B2F68661C}"/>
              </a:ext>
            </a:extLst>
          </p:cNvPr>
          <p:cNvCxnSpPr>
            <a:cxnSpLocks/>
          </p:cNvCxnSpPr>
          <p:nvPr/>
        </p:nvCxnSpPr>
        <p:spPr>
          <a:xfrm>
            <a:off x="7497577" y="3400087"/>
            <a:ext cx="276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051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E710745-6FD7-3F49-B798-04CF8A4BA127}"/>
              </a:ext>
            </a:extLst>
          </p:cNvPr>
          <p:cNvSpPr txBox="1"/>
          <p:nvPr/>
        </p:nvSpPr>
        <p:spPr>
          <a:xfrm>
            <a:off x="315883" y="154800"/>
            <a:ext cx="8312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Grundschrift" panose="03010100010101010101" pitchFamily="66" charset="0"/>
              </a:rPr>
              <a:t>*Finde viele Aufgaben mit dem Ergebnis 20.</a:t>
            </a:r>
          </a:p>
        </p:txBody>
      </p:sp>
      <p:sp>
        <p:nvSpPr>
          <p:cNvPr id="8" name="Abgerundetes Rechteck 2">
            <a:extLst>
              <a:ext uri="{FF2B5EF4-FFF2-40B4-BE49-F238E27FC236}">
                <a16:creationId xmlns:a16="http://schemas.microsoft.com/office/drawing/2014/main" id="{82E939A4-9E3B-7088-1EF5-FFC8F8A73C22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542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72429821-BA1C-024D-A3EA-90D6F67EB815}"/>
              </a:ext>
            </a:extLst>
          </p:cNvPr>
          <p:cNvSpPr txBox="1"/>
          <p:nvPr/>
        </p:nvSpPr>
        <p:spPr>
          <a:xfrm>
            <a:off x="316800" y="278327"/>
            <a:ext cx="6182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Wie geht es weiter? Schreibe auf.</a:t>
            </a:r>
          </a:p>
        </p:txBody>
      </p:sp>
      <p:sp>
        <p:nvSpPr>
          <p:cNvPr id="14" name="Abgerundetes Rechteck 2">
            <a:extLst>
              <a:ext uri="{FF2B5EF4-FFF2-40B4-BE49-F238E27FC236}">
                <a16:creationId xmlns:a16="http://schemas.microsoft.com/office/drawing/2014/main" id="{648D8D41-D8A0-4778-9980-3B6E2E4687D9}"/>
              </a:ext>
            </a:extLst>
          </p:cNvPr>
          <p:cNvSpPr/>
          <p:nvPr/>
        </p:nvSpPr>
        <p:spPr>
          <a:xfrm>
            <a:off x="82186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4E7CEE8-2B16-39AD-EE94-3E97BD32B259}"/>
              </a:ext>
            </a:extLst>
          </p:cNvPr>
          <p:cNvSpPr txBox="1"/>
          <p:nvPr/>
        </p:nvSpPr>
        <p:spPr>
          <a:xfrm>
            <a:off x="632418" y="1274755"/>
            <a:ext cx="7089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latin typeface="Grundschrift" panose="03010100010101010101" pitchFamily="66" charset="0"/>
              </a:rPr>
              <a:t>15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FD697463-5C82-16C7-597D-775FDD0D1DF5}"/>
              </a:ext>
            </a:extLst>
          </p:cNvPr>
          <p:cNvSpPr txBox="1"/>
          <p:nvPr/>
        </p:nvSpPr>
        <p:spPr>
          <a:xfrm>
            <a:off x="1632887" y="1274755"/>
            <a:ext cx="7089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latin typeface="Grundschrift" panose="03010100010101010101" pitchFamily="66" charset="0"/>
              </a:rPr>
              <a:t>16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98DB3C46-0D1F-5333-6EEE-F4E6F12140E9}"/>
              </a:ext>
            </a:extLst>
          </p:cNvPr>
          <p:cNvSpPr txBox="1"/>
          <p:nvPr/>
        </p:nvSpPr>
        <p:spPr>
          <a:xfrm>
            <a:off x="2659285" y="1271025"/>
            <a:ext cx="7089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latin typeface="Grundschrift" panose="03010100010101010101" pitchFamily="66" charset="0"/>
              </a:rPr>
              <a:t>17</a:t>
            </a:r>
          </a:p>
        </p:txBody>
      </p:sp>
      <p:cxnSp>
        <p:nvCxnSpPr>
          <p:cNvPr id="51" name="Gerade Verbindung 50">
            <a:extLst>
              <a:ext uri="{FF2B5EF4-FFF2-40B4-BE49-F238E27FC236}">
                <a16:creationId xmlns:a16="http://schemas.microsoft.com/office/drawing/2014/main" id="{6C4A74F2-512D-C812-61E8-354005A42A2D}"/>
              </a:ext>
            </a:extLst>
          </p:cNvPr>
          <p:cNvCxnSpPr>
            <a:cxnSpLocks/>
          </p:cNvCxnSpPr>
          <p:nvPr/>
        </p:nvCxnSpPr>
        <p:spPr>
          <a:xfrm>
            <a:off x="586095" y="177007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>
            <a:extLst>
              <a:ext uri="{FF2B5EF4-FFF2-40B4-BE49-F238E27FC236}">
                <a16:creationId xmlns:a16="http://schemas.microsoft.com/office/drawing/2014/main" id="{21F47271-53C8-309A-9213-395C4045B4E9}"/>
              </a:ext>
            </a:extLst>
          </p:cNvPr>
          <p:cNvCxnSpPr>
            <a:cxnSpLocks/>
          </p:cNvCxnSpPr>
          <p:nvPr/>
        </p:nvCxnSpPr>
        <p:spPr>
          <a:xfrm>
            <a:off x="1567543" y="177007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54">
            <a:extLst>
              <a:ext uri="{FF2B5EF4-FFF2-40B4-BE49-F238E27FC236}">
                <a16:creationId xmlns:a16="http://schemas.microsoft.com/office/drawing/2014/main" id="{D3D39AFD-228E-6438-E2DB-58AF46243DA1}"/>
              </a:ext>
            </a:extLst>
          </p:cNvPr>
          <p:cNvCxnSpPr>
            <a:cxnSpLocks/>
          </p:cNvCxnSpPr>
          <p:nvPr/>
        </p:nvCxnSpPr>
        <p:spPr>
          <a:xfrm>
            <a:off x="2564757" y="177007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>
            <a:extLst>
              <a:ext uri="{FF2B5EF4-FFF2-40B4-BE49-F238E27FC236}">
                <a16:creationId xmlns:a16="http://schemas.microsoft.com/office/drawing/2014/main" id="{AF98ABF8-B0B9-D0F8-A34D-EA4B77BD0DA9}"/>
              </a:ext>
            </a:extLst>
          </p:cNvPr>
          <p:cNvCxnSpPr>
            <a:cxnSpLocks/>
          </p:cNvCxnSpPr>
          <p:nvPr/>
        </p:nvCxnSpPr>
        <p:spPr>
          <a:xfrm>
            <a:off x="3590552" y="177007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>
            <a:extLst>
              <a:ext uri="{FF2B5EF4-FFF2-40B4-BE49-F238E27FC236}">
                <a16:creationId xmlns:a16="http://schemas.microsoft.com/office/drawing/2014/main" id="{9B5A12B6-D94B-79FD-C0F9-F15F3B8CF4B8}"/>
              </a:ext>
            </a:extLst>
          </p:cNvPr>
          <p:cNvCxnSpPr>
            <a:cxnSpLocks/>
          </p:cNvCxnSpPr>
          <p:nvPr/>
        </p:nvCxnSpPr>
        <p:spPr>
          <a:xfrm>
            <a:off x="4572000" y="177007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57">
            <a:extLst>
              <a:ext uri="{FF2B5EF4-FFF2-40B4-BE49-F238E27FC236}">
                <a16:creationId xmlns:a16="http://schemas.microsoft.com/office/drawing/2014/main" id="{00C82C28-1E7C-EA4B-E7EB-AF8F566ED1DF}"/>
              </a:ext>
            </a:extLst>
          </p:cNvPr>
          <p:cNvCxnSpPr>
            <a:cxnSpLocks/>
          </p:cNvCxnSpPr>
          <p:nvPr/>
        </p:nvCxnSpPr>
        <p:spPr>
          <a:xfrm>
            <a:off x="5569214" y="177007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58">
            <a:extLst>
              <a:ext uri="{FF2B5EF4-FFF2-40B4-BE49-F238E27FC236}">
                <a16:creationId xmlns:a16="http://schemas.microsoft.com/office/drawing/2014/main" id="{6A4DAA6C-39D4-BFBE-35DA-66B705F2A6ED}"/>
              </a:ext>
            </a:extLst>
          </p:cNvPr>
          <p:cNvCxnSpPr>
            <a:cxnSpLocks/>
          </p:cNvCxnSpPr>
          <p:nvPr/>
        </p:nvCxnSpPr>
        <p:spPr>
          <a:xfrm>
            <a:off x="6599578" y="177007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>
            <a:extLst>
              <a:ext uri="{FF2B5EF4-FFF2-40B4-BE49-F238E27FC236}">
                <a16:creationId xmlns:a16="http://schemas.microsoft.com/office/drawing/2014/main" id="{B882E0B2-7C1D-392A-82FF-D6C0235D9F69}"/>
              </a:ext>
            </a:extLst>
          </p:cNvPr>
          <p:cNvCxnSpPr>
            <a:cxnSpLocks/>
          </p:cNvCxnSpPr>
          <p:nvPr/>
        </p:nvCxnSpPr>
        <p:spPr>
          <a:xfrm>
            <a:off x="7596792" y="177007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feld 60">
            <a:extLst>
              <a:ext uri="{FF2B5EF4-FFF2-40B4-BE49-F238E27FC236}">
                <a16:creationId xmlns:a16="http://schemas.microsoft.com/office/drawing/2014/main" id="{E7257312-CF16-9EBF-72C3-8A87F499FE7B}"/>
              </a:ext>
            </a:extLst>
          </p:cNvPr>
          <p:cNvSpPr txBox="1"/>
          <p:nvPr/>
        </p:nvSpPr>
        <p:spPr>
          <a:xfrm>
            <a:off x="632418" y="2888265"/>
            <a:ext cx="7089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latin typeface="Grundschrift" panose="03010100010101010101" pitchFamily="66" charset="0"/>
              </a:rPr>
              <a:t>85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C39D91C4-E5F1-5510-684C-6FD248F78BC4}"/>
              </a:ext>
            </a:extLst>
          </p:cNvPr>
          <p:cNvSpPr txBox="1"/>
          <p:nvPr/>
        </p:nvSpPr>
        <p:spPr>
          <a:xfrm>
            <a:off x="1632887" y="2888265"/>
            <a:ext cx="7089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latin typeface="Grundschrift" panose="03010100010101010101" pitchFamily="66" charset="0"/>
              </a:rPr>
              <a:t>86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99F5F041-3079-30E9-14C8-7892618A71E8}"/>
              </a:ext>
            </a:extLst>
          </p:cNvPr>
          <p:cNvSpPr txBox="1"/>
          <p:nvPr/>
        </p:nvSpPr>
        <p:spPr>
          <a:xfrm>
            <a:off x="2659285" y="2884535"/>
            <a:ext cx="7089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latin typeface="Grundschrift" panose="03010100010101010101" pitchFamily="66" charset="0"/>
              </a:rPr>
              <a:t>87</a:t>
            </a:r>
          </a:p>
        </p:txBody>
      </p:sp>
      <p:cxnSp>
        <p:nvCxnSpPr>
          <p:cNvPr id="64" name="Gerade Verbindung 63">
            <a:extLst>
              <a:ext uri="{FF2B5EF4-FFF2-40B4-BE49-F238E27FC236}">
                <a16:creationId xmlns:a16="http://schemas.microsoft.com/office/drawing/2014/main" id="{BE34F56B-432B-7BB8-35C1-B87522748711}"/>
              </a:ext>
            </a:extLst>
          </p:cNvPr>
          <p:cNvCxnSpPr>
            <a:cxnSpLocks/>
          </p:cNvCxnSpPr>
          <p:nvPr/>
        </p:nvCxnSpPr>
        <p:spPr>
          <a:xfrm>
            <a:off x="586095" y="338358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>
            <a:extLst>
              <a:ext uri="{FF2B5EF4-FFF2-40B4-BE49-F238E27FC236}">
                <a16:creationId xmlns:a16="http://schemas.microsoft.com/office/drawing/2014/main" id="{5E018C1A-FA9A-C1FF-26D9-358DBC34DD93}"/>
              </a:ext>
            </a:extLst>
          </p:cNvPr>
          <p:cNvCxnSpPr>
            <a:cxnSpLocks/>
          </p:cNvCxnSpPr>
          <p:nvPr/>
        </p:nvCxnSpPr>
        <p:spPr>
          <a:xfrm>
            <a:off x="1567543" y="338358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>
            <a:extLst>
              <a:ext uri="{FF2B5EF4-FFF2-40B4-BE49-F238E27FC236}">
                <a16:creationId xmlns:a16="http://schemas.microsoft.com/office/drawing/2014/main" id="{8D690D4C-DA02-9A49-1BA7-0D4BCEE0242A}"/>
              </a:ext>
            </a:extLst>
          </p:cNvPr>
          <p:cNvCxnSpPr>
            <a:cxnSpLocks/>
          </p:cNvCxnSpPr>
          <p:nvPr/>
        </p:nvCxnSpPr>
        <p:spPr>
          <a:xfrm>
            <a:off x="2564757" y="338358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66">
            <a:extLst>
              <a:ext uri="{FF2B5EF4-FFF2-40B4-BE49-F238E27FC236}">
                <a16:creationId xmlns:a16="http://schemas.microsoft.com/office/drawing/2014/main" id="{1F086DE4-08CA-E830-EB6B-0F8F32A9B0B0}"/>
              </a:ext>
            </a:extLst>
          </p:cNvPr>
          <p:cNvCxnSpPr>
            <a:cxnSpLocks/>
          </p:cNvCxnSpPr>
          <p:nvPr/>
        </p:nvCxnSpPr>
        <p:spPr>
          <a:xfrm>
            <a:off x="3590552" y="338358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67">
            <a:extLst>
              <a:ext uri="{FF2B5EF4-FFF2-40B4-BE49-F238E27FC236}">
                <a16:creationId xmlns:a16="http://schemas.microsoft.com/office/drawing/2014/main" id="{E7FC398B-B231-2233-AFCD-7259643A5829}"/>
              </a:ext>
            </a:extLst>
          </p:cNvPr>
          <p:cNvCxnSpPr>
            <a:cxnSpLocks/>
          </p:cNvCxnSpPr>
          <p:nvPr/>
        </p:nvCxnSpPr>
        <p:spPr>
          <a:xfrm>
            <a:off x="4572000" y="338358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68">
            <a:extLst>
              <a:ext uri="{FF2B5EF4-FFF2-40B4-BE49-F238E27FC236}">
                <a16:creationId xmlns:a16="http://schemas.microsoft.com/office/drawing/2014/main" id="{2FBAC4F3-16E4-A1E4-87B1-6F55F9C5EBE6}"/>
              </a:ext>
            </a:extLst>
          </p:cNvPr>
          <p:cNvCxnSpPr>
            <a:cxnSpLocks/>
          </p:cNvCxnSpPr>
          <p:nvPr/>
        </p:nvCxnSpPr>
        <p:spPr>
          <a:xfrm>
            <a:off x="5569214" y="338358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69">
            <a:extLst>
              <a:ext uri="{FF2B5EF4-FFF2-40B4-BE49-F238E27FC236}">
                <a16:creationId xmlns:a16="http://schemas.microsoft.com/office/drawing/2014/main" id="{B6B9EC40-EF29-C635-45B0-A85B72E6D948}"/>
              </a:ext>
            </a:extLst>
          </p:cNvPr>
          <p:cNvCxnSpPr>
            <a:cxnSpLocks/>
          </p:cNvCxnSpPr>
          <p:nvPr/>
        </p:nvCxnSpPr>
        <p:spPr>
          <a:xfrm>
            <a:off x="6599578" y="338358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70">
            <a:extLst>
              <a:ext uri="{FF2B5EF4-FFF2-40B4-BE49-F238E27FC236}">
                <a16:creationId xmlns:a16="http://schemas.microsoft.com/office/drawing/2014/main" id="{7A097B83-9785-8F0B-0CC4-A6208F1B64D3}"/>
              </a:ext>
            </a:extLst>
          </p:cNvPr>
          <p:cNvCxnSpPr>
            <a:cxnSpLocks/>
          </p:cNvCxnSpPr>
          <p:nvPr/>
        </p:nvCxnSpPr>
        <p:spPr>
          <a:xfrm>
            <a:off x="7596792" y="3383582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feld 71">
            <a:extLst>
              <a:ext uri="{FF2B5EF4-FFF2-40B4-BE49-F238E27FC236}">
                <a16:creationId xmlns:a16="http://schemas.microsoft.com/office/drawing/2014/main" id="{A4B33D1D-ECCF-0CD8-0CA4-0394F115A3F0}"/>
              </a:ext>
            </a:extLst>
          </p:cNvPr>
          <p:cNvSpPr txBox="1"/>
          <p:nvPr/>
        </p:nvSpPr>
        <p:spPr>
          <a:xfrm>
            <a:off x="632418" y="5310922"/>
            <a:ext cx="7089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latin typeface="Grundschrift" panose="03010100010101010101" pitchFamily="66" charset="0"/>
              </a:rPr>
              <a:t>23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61432C1C-CD6D-79FC-BB74-04DC6B71CAA5}"/>
              </a:ext>
            </a:extLst>
          </p:cNvPr>
          <p:cNvSpPr txBox="1"/>
          <p:nvPr/>
        </p:nvSpPr>
        <p:spPr>
          <a:xfrm>
            <a:off x="1632887" y="5310922"/>
            <a:ext cx="7089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latin typeface="Grundschrift" panose="03010100010101010101" pitchFamily="66" charset="0"/>
              </a:rPr>
              <a:t>22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03DDA540-D714-AD6E-91A6-5191047828CA}"/>
              </a:ext>
            </a:extLst>
          </p:cNvPr>
          <p:cNvSpPr txBox="1"/>
          <p:nvPr/>
        </p:nvSpPr>
        <p:spPr>
          <a:xfrm>
            <a:off x="2659285" y="5307192"/>
            <a:ext cx="7089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>
                <a:latin typeface="Grundschrift" panose="03010100010101010101" pitchFamily="66" charset="0"/>
              </a:rPr>
              <a:t>21</a:t>
            </a:r>
          </a:p>
        </p:txBody>
      </p:sp>
      <p:cxnSp>
        <p:nvCxnSpPr>
          <p:cNvPr id="75" name="Gerade Verbindung 74">
            <a:extLst>
              <a:ext uri="{FF2B5EF4-FFF2-40B4-BE49-F238E27FC236}">
                <a16:creationId xmlns:a16="http://schemas.microsoft.com/office/drawing/2014/main" id="{C2EC6C48-1B72-DF87-7433-4C10D15F7A13}"/>
              </a:ext>
            </a:extLst>
          </p:cNvPr>
          <p:cNvCxnSpPr>
            <a:cxnSpLocks/>
          </p:cNvCxnSpPr>
          <p:nvPr/>
        </p:nvCxnSpPr>
        <p:spPr>
          <a:xfrm>
            <a:off x="586095" y="5806239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>
            <a:extLst>
              <a:ext uri="{FF2B5EF4-FFF2-40B4-BE49-F238E27FC236}">
                <a16:creationId xmlns:a16="http://schemas.microsoft.com/office/drawing/2014/main" id="{6914AACF-66BD-D38A-085A-CD49B56F46E1}"/>
              </a:ext>
            </a:extLst>
          </p:cNvPr>
          <p:cNvCxnSpPr>
            <a:cxnSpLocks/>
          </p:cNvCxnSpPr>
          <p:nvPr/>
        </p:nvCxnSpPr>
        <p:spPr>
          <a:xfrm>
            <a:off x="1567543" y="5806239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>
            <a:extLst>
              <a:ext uri="{FF2B5EF4-FFF2-40B4-BE49-F238E27FC236}">
                <a16:creationId xmlns:a16="http://schemas.microsoft.com/office/drawing/2014/main" id="{30CB913C-769A-D72E-3EFF-862CEBA05B79}"/>
              </a:ext>
            </a:extLst>
          </p:cNvPr>
          <p:cNvCxnSpPr>
            <a:cxnSpLocks/>
          </p:cNvCxnSpPr>
          <p:nvPr/>
        </p:nvCxnSpPr>
        <p:spPr>
          <a:xfrm>
            <a:off x="2564757" y="5806239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>
            <a:extLst>
              <a:ext uri="{FF2B5EF4-FFF2-40B4-BE49-F238E27FC236}">
                <a16:creationId xmlns:a16="http://schemas.microsoft.com/office/drawing/2014/main" id="{79DA94E8-A86B-7B8D-6855-3E3F073EC42E}"/>
              </a:ext>
            </a:extLst>
          </p:cNvPr>
          <p:cNvCxnSpPr>
            <a:cxnSpLocks/>
          </p:cNvCxnSpPr>
          <p:nvPr/>
        </p:nvCxnSpPr>
        <p:spPr>
          <a:xfrm>
            <a:off x="3590552" y="5806239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>
            <a:extLst>
              <a:ext uri="{FF2B5EF4-FFF2-40B4-BE49-F238E27FC236}">
                <a16:creationId xmlns:a16="http://schemas.microsoft.com/office/drawing/2014/main" id="{0FBE099A-B0F9-4C1A-0439-874424308A1F}"/>
              </a:ext>
            </a:extLst>
          </p:cNvPr>
          <p:cNvCxnSpPr>
            <a:cxnSpLocks/>
          </p:cNvCxnSpPr>
          <p:nvPr/>
        </p:nvCxnSpPr>
        <p:spPr>
          <a:xfrm>
            <a:off x="4572000" y="5806239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79">
            <a:extLst>
              <a:ext uri="{FF2B5EF4-FFF2-40B4-BE49-F238E27FC236}">
                <a16:creationId xmlns:a16="http://schemas.microsoft.com/office/drawing/2014/main" id="{E3C632F0-FD66-BB6A-07F0-442D6F5B335E}"/>
              </a:ext>
            </a:extLst>
          </p:cNvPr>
          <p:cNvCxnSpPr>
            <a:cxnSpLocks/>
          </p:cNvCxnSpPr>
          <p:nvPr/>
        </p:nvCxnSpPr>
        <p:spPr>
          <a:xfrm>
            <a:off x="5569214" y="5806239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>
            <a:extLst>
              <a:ext uri="{FF2B5EF4-FFF2-40B4-BE49-F238E27FC236}">
                <a16:creationId xmlns:a16="http://schemas.microsoft.com/office/drawing/2014/main" id="{F4F3EE06-D4B3-6E58-1073-E434A01FB5D8}"/>
              </a:ext>
            </a:extLst>
          </p:cNvPr>
          <p:cNvCxnSpPr>
            <a:cxnSpLocks/>
          </p:cNvCxnSpPr>
          <p:nvPr/>
        </p:nvCxnSpPr>
        <p:spPr>
          <a:xfrm>
            <a:off x="6599578" y="5806239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>
            <a:extLst>
              <a:ext uri="{FF2B5EF4-FFF2-40B4-BE49-F238E27FC236}">
                <a16:creationId xmlns:a16="http://schemas.microsoft.com/office/drawing/2014/main" id="{5E58359B-455C-D658-81AA-5368C2A69C92}"/>
              </a:ext>
            </a:extLst>
          </p:cNvPr>
          <p:cNvCxnSpPr>
            <a:cxnSpLocks/>
          </p:cNvCxnSpPr>
          <p:nvPr/>
        </p:nvCxnSpPr>
        <p:spPr>
          <a:xfrm>
            <a:off x="7596792" y="5806239"/>
            <a:ext cx="70831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Gerade Verbindung 1">
            <a:extLst>
              <a:ext uri="{FF2B5EF4-FFF2-40B4-BE49-F238E27FC236}">
                <a16:creationId xmlns:a16="http://schemas.microsoft.com/office/drawing/2014/main" id="{A29C425C-44DB-8EE1-C973-AD64CDADC821}"/>
              </a:ext>
            </a:extLst>
          </p:cNvPr>
          <p:cNvCxnSpPr>
            <a:cxnSpLocks/>
          </p:cNvCxnSpPr>
          <p:nvPr/>
        </p:nvCxnSpPr>
        <p:spPr>
          <a:xfrm>
            <a:off x="82186" y="4440381"/>
            <a:ext cx="8979628" cy="0"/>
          </a:xfrm>
          <a:prstGeom prst="line">
            <a:avLst/>
          </a:prstGeom>
          <a:ln w="19050">
            <a:solidFill>
              <a:srgbClr val="327B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C357C8EC-40FD-FAC7-D705-F5816DB2EDAD}"/>
              </a:ext>
            </a:extLst>
          </p:cNvPr>
          <p:cNvSpPr txBox="1"/>
          <p:nvPr/>
        </p:nvSpPr>
        <p:spPr>
          <a:xfrm>
            <a:off x="316800" y="4544430"/>
            <a:ext cx="6182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Zähle rückwärts. Wie geht es weiter?</a:t>
            </a:r>
          </a:p>
        </p:txBody>
      </p:sp>
    </p:spTree>
    <p:extLst>
      <p:ext uri="{BB962C8B-B14F-4D97-AF65-F5344CB8AC3E}">
        <p14:creationId xmlns:p14="http://schemas.microsoft.com/office/powerpoint/2010/main" val="303015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72429821-BA1C-024D-A3EA-90D6F67EB815}"/>
              </a:ext>
            </a:extLst>
          </p:cNvPr>
          <p:cNvSpPr txBox="1"/>
          <p:nvPr/>
        </p:nvSpPr>
        <p:spPr>
          <a:xfrm>
            <a:off x="317286" y="278331"/>
            <a:ext cx="5628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Schreibe die Zahlen auf. </a:t>
            </a:r>
          </a:p>
        </p:txBody>
      </p:sp>
      <p:sp>
        <p:nvSpPr>
          <p:cNvPr id="14" name="Abgerundetes Rechteck 2">
            <a:extLst>
              <a:ext uri="{FF2B5EF4-FFF2-40B4-BE49-F238E27FC236}">
                <a16:creationId xmlns:a16="http://schemas.microsoft.com/office/drawing/2014/main" id="{648D8D41-D8A0-4778-9980-3B6E2E4687D9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" name="Gerade Verbindung 1">
            <a:extLst>
              <a:ext uri="{FF2B5EF4-FFF2-40B4-BE49-F238E27FC236}">
                <a16:creationId xmlns:a16="http://schemas.microsoft.com/office/drawing/2014/main" id="{A4BEBC7F-6917-B4B4-AF2D-B16C2ECBC727}"/>
              </a:ext>
            </a:extLst>
          </p:cNvPr>
          <p:cNvCxnSpPr>
            <a:cxnSpLocks/>
          </p:cNvCxnSpPr>
          <p:nvPr/>
        </p:nvCxnSpPr>
        <p:spPr>
          <a:xfrm>
            <a:off x="1922794" y="2629615"/>
            <a:ext cx="137333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AFE0F396-E039-8083-3844-E5F84AD49CA5}"/>
              </a:ext>
            </a:extLst>
          </p:cNvPr>
          <p:cNvCxnSpPr>
            <a:cxnSpLocks/>
          </p:cNvCxnSpPr>
          <p:nvPr/>
        </p:nvCxnSpPr>
        <p:spPr>
          <a:xfrm>
            <a:off x="3885333" y="2629615"/>
            <a:ext cx="137333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F11E6BDE-4F31-C21D-4B05-A963E9BB9CEB}"/>
              </a:ext>
            </a:extLst>
          </p:cNvPr>
          <p:cNvCxnSpPr>
            <a:cxnSpLocks/>
          </p:cNvCxnSpPr>
          <p:nvPr/>
        </p:nvCxnSpPr>
        <p:spPr>
          <a:xfrm>
            <a:off x="5912673" y="2629615"/>
            <a:ext cx="137333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>
            <a:extLst>
              <a:ext uri="{FF2B5EF4-FFF2-40B4-BE49-F238E27FC236}">
                <a16:creationId xmlns:a16="http://schemas.microsoft.com/office/drawing/2014/main" id="{C3B5DE17-1D2C-0E23-70C0-38B0DFD9C4C3}"/>
              </a:ext>
            </a:extLst>
          </p:cNvPr>
          <p:cNvCxnSpPr>
            <a:cxnSpLocks/>
          </p:cNvCxnSpPr>
          <p:nvPr/>
        </p:nvCxnSpPr>
        <p:spPr>
          <a:xfrm>
            <a:off x="1922794" y="4804779"/>
            <a:ext cx="137333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1E7224BB-6A20-D420-3036-E50A5746CECC}"/>
              </a:ext>
            </a:extLst>
          </p:cNvPr>
          <p:cNvCxnSpPr>
            <a:cxnSpLocks/>
          </p:cNvCxnSpPr>
          <p:nvPr/>
        </p:nvCxnSpPr>
        <p:spPr>
          <a:xfrm>
            <a:off x="3885333" y="4804779"/>
            <a:ext cx="137333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>
            <a:extLst>
              <a:ext uri="{FF2B5EF4-FFF2-40B4-BE49-F238E27FC236}">
                <a16:creationId xmlns:a16="http://schemas.microsoft.com/office/drawing/2014/main" id="{AA30F3DA-EE67-E0DA-F3D4-C1368A00C4AE}"/>
              </a:ext>
            </a:extLst>
          </p:cNvPr>
          <p:cNvCxnSpPr>
            <a:cxnSpLocks/>
          </p:cNvCxnSpPr>
          <p:nvPr/>
        </p:nvCxnSpPr>
        <p:spPr>
          <a:xfrm>
            <a:off x="5912673" y="4804779"/>
            <a:ext cx="137333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191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72429821-BA1C-024D-A3EA-90D6F67EB815}"/>
              </a:ext>
            </a:extLst>
          </p:cNvPr>
          <p:cNvSpPr txBox="1"/>
          <p:nvPr/>
        </p:nvSpPr>
        <p:spPr>
          <a:xfrm>
            <a:off x="317286" y="278331"/>
            <a:ext cx="8509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Was passt zum Bild? Kreuze an</a:t>
            </a:r>
            <a:r>
              <a:rPr lang="de-DE" sz="2400" dirty="0">
                <a:latin typeface="Grundschrift" panose="03010100010101010101" pitchFamily="66" charset="0"/>
              </a:rPr>
              <a:t>.</a:t>
            </a:r>
          </a:p>
        </p:txBody>
      </p:sp>
      <p:sp>
        <p:nvSpPr>
          <p:cNvPr id="2" name="Abgerundetes Rechteck 1">
            <a:extLst>
              <a:ext uri="{FF2B5EF4-FFF2-40B4-BE49-F238E27FC236}">
                <a16:creationId xmlns:a16="http://schemas.microsoft.com/office/drawing/2014/main" id="{D7DB6714-0732-D9FB-D9CF-75BBDF39AF4C}"/>
              </a:ext>
            </a:extLst>
          </p:cNvPr>
          <p:cNvSpPr/>
          <p:nvPr/>
        </p:nvSpPr>
        <p:spPr>
          <a:xfrm>
            <a:off x="1169526" y="3153107"/>
            <a:ext cx="315526" cy="36576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28E12CDF-EBF7-F803-47EC-7E7C0B19DC62}"/>
              </a:ext>
            </a:extLst>
          </p:cNvPr>
          <p:cNvSpPr/>
          <p:nvPr/>
        </p:nvSpPr>
        <p:spPr>
          <a:xfrm>
            <a:off x="3624066" y="3165111"/>
            <a:ext cx="315526" cy="36576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Abgerundetes Rechteck 15">
            <a:extLst>
              <a:ext uri="{FF2B5EF4-FFF2-40B4-BE49-F238E27FC236}">
                <a16:creationId xmlns:a16="http://schemas.microsoft.com/office/drawing/2014/main" id="{87D16940-4F20-EE30-C188-70134B1C99E2}"/>
              </a:ext>
            </a:extLst>
          </p:cNvPr>
          <p:cNvSpPr/>
          <p:nvPr/>
        </p:nvSpPr>
        <p:spPr>
          <a:xfrm>
            <a:off x="6072914" y="3159346"/>
            <a:ext cx="315526" cy="36576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2">
            <a:extLst>
              <a:ext uri="{FF2B5EF4-FFF2-40B4-BE49-F238E27FC236}">
                <a16:creationId xmlns:a16="http://schemas.microsoft.com/office/drawing/2014/main" id="{C6F0E9BB-14C2-8A82-C388-2950DAACA29C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5666580F-67A6-87E5-2337-0022E4CE70C6}"/>
              </a:ext>
            </a:extLst>
          </p:cNvPr>
          <p:cNvGrpSpPr>
            <a:grpSpLocks noChangeAspect="1"/>
          </p:cNvGrpSpPr>
          <p:nvPr/>
        </p:nvGrpSpPr>
        <p:grpSpPr>
          <a:xfrm>
            <a:off x="3840135" y="1140155"/>
            <a:ext cx="1463727" cy="1419595"/>
            <a:chOff x="1879134" y="3510579"/>
            <a:chExt cx="1622279" cy="1573367"/>
          </a:xfrm>
        </p:grpSpPr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3696F519-EAAC-D1BF-9D51-C89C5FB13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350" r="350"/>
            <a:stretch/>
          </p:blipFill>
          <p:spPr>
            <a:xfrm>
              <a:off x="1912657" y="3510579"/>
              <a:ext cx="1559618" cy="1573367"/>
            </a:xfrm>
            <a:prstGeom prst="rect">
              <a:avLst/>
            </a:prstGeom>
          </p:spPr>
        </p:pic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ED02F538-6CCC-6271-A055-FBCFB292BCFF}"/>
                </a:ext>
              </a:extLst>
            </p:cNvPr>
            <p:cNvSpPr/>
            <p:nvPr/>
          </p:nvSpPr>
          <p:spPr>
            <a:xfrm>
              <a:off x="1879134" y="4443663"/>
              <a:ext cx="1622279" cy="61458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415B8F55-601C-6741-20AF-345047BBEAEC}"/>
                </a:ext>
              </a:extLst>
            </p:cNvPr>
            <p:cNvSpPr/>
            <p:nvPr/>
          </p:nvSpPr>
          <p:spPr>
            <a:xfrm>
              <a:off x="2541612" y="4297262"/>
              <a:ext cx="959801" cy="61458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2C42E0E2-C12A-A164-B5CD-466DA6EADDAD}"/>
              </a:ext>
            </a:extLst>
          </p:cNvPr>
          <p:cNvGrpSpPr>
            <a:grpSpLocks noChangeAspect="1"/>
          </p:cNvGrpSpPr>
          <p:nvPr/>
        </p:nvGrpSpPr>
        <p:grpSpPr>
          <a:xfrm>
            <a:off x="3872474" y="4989821"/>
            <a:ext cx="1463727" cy="1442422"/>
            <a:chOff x="1879133" y="3510579"/>
            <a:chExt cx="1622279" cy="1598667"/>
          </a:xfrm>
        </p:grpSpPr>
        <p:pic>
          <p:nvPicPr>
            <p:cNvPr id="55" name="Grafik 54">
              <a:extLst>
                <a:ext uri="{FF2B5EF4-FFF2-40B4-BE49-F238E27FC236}">
                  <a16:creationId xmlns:a16="http://schemas.microsoft.com/office/drawing/2014/main" id="{BEB5659F-682B-96E8-3556-9E0CC6BA74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350" r="350"/>
            <a:stretch/>
          </p:blipFill>
          <p:spPr>
            <a:xfrm>
              <a:off x="1912657" y="3510579"/>
              <a:ext cx="1559618" cy="1573367"/>
            </a:xfrm>
            <a:prstGeom prst="rect">
              <a:avLst/>
            </a:prstGeom>
          </p:spPr>
        </p:pic>
        <p:sp>
          <p:nvSpPr>
            <p:cNvPr id="60" name="Rechteck 59">
              <a:extLst>
                <a:ext uri="{FF2B5EF4-FFF2-40B4-BE49-F238E27FC236}">
                  <a16:creationId xmlns:a16="http://schemas.microsoft.com/office/drawing/2014/main" id="{79B964FC-A15D-43E1-2F74-0FEFF3AB7301}"/>
                </a:ext>
              </a:extLst>
            </p:cNvPr>
            <p:cNvSpPr/>
            <p:nvPr/>
          </p:nvSpPr>
          <p:spPr>
            <a:xfrm>
              <a:off x="1879133" y="4751691"/>
              <a:ext cx="1622279" cy="35755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99E6AAB3-7F47-674D-9656-0BB2161005D7}"/>
                </a:ext>
              </a:extLst>
            </p:cNvPr>
            <p:cNvSpPr/>
            <p:nvPr/>
          </p:nvSpPr>
          <p:spPr>
            <a:xfrm>
              <a:off x="2106058" y="4602978"/>
              <a:ext cx="1395354" cy="48096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62" name="Textfeld 61">
            <a:extLst>
              <a:ext uri="{FF2B5EF4-FFF2-40B4-BE49-F238E27FC236}">
                <a16:creationId xmlns:a16="http://schemas.microsoft.com/office/drawing/2014/main" id="{02C84A98-45A2-4EE6-587E-7F757172929F}"/>
              </a:ext>
            </a:extLst>
          </p:cNvPr>
          <p:cNvSpPr txBox="1"/>
          <p:nvPr/>
        </p:nvSpPr>
        <p:spPr>
          <a:xfrm>
            <a:off x="310624" y="4252891"/>
            <a:ext cx="8509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Trage Zehner und Einer ein.</a:t>
            </a:r>
            <a:endParaRPr lang="de-DE" sz="2400" dirty="0">
              <a:latin typeface="Grundschrift" panose="03010100010101010101" pitchFamily="66" charset="0"/>
            </a:endParaRPr>
          </a:p>
        </p:txBody>
      </p:sp>
      <p:cxnSp>
        <p:nvCxnSpPr>
          <p:cNvPr id="63" name="Gerade Verbindung 62">
            <a:extLst>
              <a:ext uri="{FF2B5EF4-FFF2-40B4-BE49-F238E27FC236}">
                <a16:creationId xmlns:a16="http://schemas.microsoft.com/office/drawing/2014/main" id="{13654A3C-91B2-38FF-8436-723522EF7985}"/>
              </a:ext>
            </a:extLst>
          </p:cNvPr>
          <p:cNvCxnSpPr>
            <a:cxnSpLocks/>
          </p:cNvCxnSpPr>
          <p:nvPr/>
        </p:nvCxnSpPr>
        <p:spPr>
          <a:xfrm>
            <a:off x="82185" y="4136232"/>
            <a:ext cx="8979628" cy="0"/>
          </a:xfrm>
          <a:prstGeom prst="line">
            <a:avLst/>
          </a:prstGeom>
          <a:ln w="19050">
            <a:solidFill>
              <a:srgbClr val="327B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701B6A05-754B-31E4-F6E4-DA48950D3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603652"/>
              </p:ext>
            </p:extLst>
          </p:nvPr>
        </p:nvGraphicFramePr>
        <p:xfrm>
          <a:off x="1610078" y="2823266"/>
          <a:ext cx="1154774" cy="1093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87">
                  <a:extLst>
                    <a:ext uri="{9D8B030D-6E8A-4147-A177-3AD203B41FA5}">
                      <a16:colId xmlns:a16="http://schemas.microsoft.com/office/drawing/2014/main" val="509331260"/>
                    </a:ext>
                  </a:extLst>
                </a:gridCol>
                <a:gridCol w="577387">
                  <a:extLst>
                    <a:ext uri="{9D8B030D-6E8A-4147-A177-3AD203B41FA5}">
                      <a16:colId xmlns:a16="http://schemas.microsoft.com/office/drawing/2014/main" val="1974879231"/>
                    </a:ext>
                  </a:extLst>
                </a:gridCol>
              </a:tblGrid>
              <a:tr h="546557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solidFill>
                            <a:schemeClr val="tx1"/>
                          </a:solidFill>
                          <a:latin typeface="Grundschrift" panose="03010100010101010101" pitchFamily="66" charset="0"/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kern="1200" dirty="0">
                          <a:solidFill>
                            <a:schemeClr val="tx1"/>
                          </a:solidFill>
                          <a:latin typeface="Grundschrift" panose="03010100010101010101" pitchFamily="66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888664"/>
                  </a:ext>
                </a:extLst>
              </a:tr>
              <a:tr h="546557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Grundschrift" panose="03010100010101010101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Grundschrift" panose="03010100010101010101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222988"/>
                  </a:ext>
                </a:extLst>
              </a:tr>
            </a:tbl>
          </a:graphicData>
        </a:graphic>
      </p:graphicFrame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4D619EC2-4DF7-34CA-BE0B-97FCAC53B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780839"/>
              </p:ext>
            </p:extLst>
          </p:nvPr>
        </p:nvGraphicFramePr>
        <p:xfrm>
          <a:off x="4058926" y="2829036"/>
          <a:ext cx="1154774" cy="1093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87">
                  <a:extLst>
                    <a:ext uri="{9D8B030D-6E8A-4147-A177-3AD203B41FA5}">
                      <a16:colId xmlns:a16="http://schemas.microsoft.com/office/drawing/2014/main" val="509331260"/>
                    </a:ext>
                  </a:extLst>
                </a:gridCol>
                <a:gridCol w="577387">
                  <a:extLst>
                    <a:ext uri="{9D8B030D-6E8A-4147-A177-3AD203B41FA5}">
                      <a16:colId xmlns:a16="http://schemas.microsoft.com/office/drawing/2014/main" val="1974879231"/>
                    </a:ext>
                  </a:extLst>
                </a:gridCol>
              </a:tblGrid>
              <a:tr h="546557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solidFill>
                            <a:schemeClr val="tx1"/>
                          </a:solidFill>
                          <a:latin typeface="Grundschrift" panose="03010100010101010101" pitchFamily="66" charset="0"/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kern="1200" dirty="0">
                          <a:solidFill>
                            <a:schemeClr val="tx1"/>
                          </a:solidFill>
                          <a:latin typeface="Grundschrift" panose="03010100010101010101" pitchFamily="66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888664"/>
                  </a:ext>
                </a:extLst>
              </a:tr>
              <a:tr h="546557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Grundschrift" panose="03010100010101010101" pitchFamily="66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Grundschrift" panose="03010100010101010101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222988"/>
                  </a:ext>
                </a:extLst>
              </a:tr>
            </a:tbl>
          </a:graphicData>
        </a:graphic>
      </p:graphicFrame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B5F622C8-DCCF-9979-6C0F-CE8103716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747172"/>
              </p:ext>
            </p:extLst>
          </p:nvPr>
        </p:nvGraphicFramePr>
        <p:xfrm>
          <a:off x="6507774" y="2827408"/>
          <a:ext cx="1154774" cy="1093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87">
                  <a:extLst>
                    <a:ext uri="{9D8B030D-6E8A-4147-A177-3AD203B41FA5}">
                      <a16:colId xmlns:a16="http://schemas.microsoft.com/office/drawing/2014/main" val="509331260"/>
                    </a:ext>
                  </a:extLst>
                </a:gridCol>
                <a:gridCol w="577387">
                  <a:extLst>
                    <a:ext uri="{9D8B030D-6E8A-4147-A177-3AD203B41FA5}">
                      <a16:colId xmlns:a16="http://schemas.microsoft.com/office/drawing/2014/main" val="1974879231"/>
                    </a:ext>
                  </a:extLst>
                </a:gridCol>
              </a:tblGrid>
              <a:tr h="546557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solidFill>
                            <a:schemeClr val="tx1"/>
                          </a:solidFill>
                          <a:latin typeface="Grundschrift" panose="03010100010101010101" pitchFamily="66" charset="0"/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kern="1200" dirty="0">
                          <a:solidFill>
                            <a:schemeClr val="tx1"/>
                          </a:solidFill>
                          <a:latin typeface="Grundschrift" panose="03010100010101010101" pitchFamily="66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888664"/>
                  </a:ext>
                </a:extLst>
              </a:tr>
              <a:tr h="546557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Grundschrift" panose="03010100010101010101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>
                          <a:latin typeface="Grundschrift" panose="03010100010101010101" pitchFamily="66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222988"/>
                  </a:ext>
                </a:extLst>
              </a:tr>
            </a:tbl>
          </a:graphicData>
        </a:graphic>
      </p:graphicFrame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098A11B-5B33-EA34-665B-8C8C2D706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108468"/>
              </p:ext>
            </p:extLst>
          </p:nvPr>
        </p:nvGraphicFramePr>
        <p:xfrm>
          <a:off x="5820477" y="5178774"/>
          <a:ext cx="1154774" cy="1093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387">
                  <a:extLst>
                    <a:ext uri="{9D8B030D-6E8A-4147-A177-3AD203B41FA5}">
                      <a16:colId xmlns:a16="http://schemas.microsoft.com/office/drawing/2014/main" val="509331260"/>
                    </a:ext>
                  </a:extLst>
                </a:gridCol>
                <a:gridCol w="577387">
                  <a:extLst>
                    <a:ext uri="{9D8B030D-6E8A-4147-A177-3AD203B41FA5}">
                      <a16:colId xmlns:a16="http://schemas.microsoft.com/office/drawing/2014/main" val="1974879231"/>
                    </a:ext>
                  </a:extLst>
                </a:gridCol>
              </a:tblGrid>
              <a:tr h="546557"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solidFill>
                            <a:schemeClr val="tx1"/>
                          </a:solidFill>
                          <a:latin typeface="Grundschrift" panose="03010100010101010101" pitchFamily="66" charset="0"/>
                        </a:rPr>
                        <a:t>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b="1" kern="1200" dirty="0">
                          <a:solidFill>
                            <a:schemeClr val="tx1"/>
                          </a:solidFill>
                          <a:latin typeface="Grundschrift" panose="03010100010101010101" pitchFamily="66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0888664"/>
                  </a:ext>
                </a:extLst>
              </a:tr>
              <a:tr h="546557"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latin typeface="Grundschrift" panose="03010100010101010101" pitchFamily="66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>
                        <a:latin typeface="Grundschrift" panose="03010100010101010101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222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70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2">
            <a:extLst>
              <a:ext uri="{FF2B5EF4-FFF2-40B4-BE49-F238E27FC236}">
                <a16:creationId xmlns:a16="http://schemas.microsoft.com/office/drawing/2014/main" id="{648D8D41-D8A0-4778-9980-3B6E2E4687D9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57044F7-DD61-9E00-D3D3-2F846D4511BE}"/>
              </a:ext>
            </a:extLst>
          </p:cNvPr>
          <p:cNvSpPr txBox="1"/>
          <p:nvPr/>
        </p:nvSpPr>
        <p:spPr>
          <a:xfrm>
            <a:off x="316800" y="277200"/>
            <a:ext cx="8509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Zeichne 21 Plättchen so, dass man schnell erkennen kann, wie viele es sind. </a:t>
            </a:r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745798A9-6EFF-6D24-3031-5BC72521EE1D}"/>
              </a:ext>
            </a:extLst>
          </p:cNvPr>
          <p:cNvSpPr/>
          <p:nvPr/>
        </p:nvSpPr>
        <p:spPr>
          <a:xfrm>
            <a:off x="299372" y="1627852"/>
            <a:ext cx="8509428" cy="42728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de-DE" sz="2200" dirty="0">
              <a:latin typeface="Grundschrift" panose="03010100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732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87E90827-056C-A04A-A19F-8CFB68249022}"/>
              </a:ext>
            </a:extLst>
          </p:cNvPr>
          <p:cNvSpPr txBox="1"/>
          <p:nvPr/>
        </p:nvSpPr>
        <p:spPr>
          <a:xfrm>
            <a:off x="316800" y="277200"/>
            <a:ext cx="77095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Welche Zahl hast du gesehen? Schreibe sie auf. </a:t>
            </a:r>
          </a:p>
        </p:txBody>
      </p:sp>
      <p:sp>
        <p:nvSpPr>
          <p:cNvPr id="8" name="Abgerundetes Rechteck 2">
            <a:extLst>
              <a:ext uri="{FF2B5EF4-FFF2-40B4-BE49-F238E27FC236}">
                <a16:creationId xmlns:a16="http://schemas.microsoft.com/office/drawing/2014/main" id="{AEE06EE8-1485-3ECF-58A3-E6DD5E094C1C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" name="Gerade Verbindung 1">
            <a:extLst>
              <a:ext uri="{FF2B5EF4-FFF2-40B4-BE49-F238E27FC236}">
                <a16:creationId xmlns:a16="http://schemas.microsoft.com/office/drawing/2014/main" id="{0A329D7B-53EF-634F-10C0-5832D8F5EAD9}"/>
              </a:ext>
            </a:extLst>
          </p:cNvPr>
          <p:cNvCxnSpPr>
            <a:cxnSpLocks/>
          </p:cNvCxnSpPr>
          <p:nvPr/>
        </p:nvCxnSpPr>
        <p:spPr>
          <a:xfrm>
            <a:off x="860077" y="3662065"/>
            <a:ext cx="107150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E9DEF5ED-22C6-8F07-951C-EED60BFDA28A}"/>
              </a:ext>
            </a:extLst>
          </p:cNvPr>
          <p:cNvCxnSpPr>
            <a:cxnSpLocks/>
          </p:cNvCxnSpPr>
          <p:nvPr/>
        </p:nvCxnSpPr>
        <p:spPr>
          <a:xfrm>
            <a:off x="2435222" y="3662065"/>
            <a:ext cx="107150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>
            <a:extLst>
              <a:ext uri="{FF2B5EF4-FFF2-40B4-BE49-F238E27FC236}">
                <a16:creationId xmlns:a16="http://schemas.microsoft.com/office/drawing/2014/main" id="{FE5264A9-F822-CDCB-5DC0-481E4F8BFCCB}"/>
              </a:ext>
            </a:extLst>
          </p:cNvPr>
          <p:cNvCxnSpPr>
            <a:cxnSpLocks/>
          </p:cNvCxnSpPr>
          <p:nvPr/>
        </p:nvCxnSpPr>
        <p:spPr>
          <a:xfrm>
            <a:off x="4005058" y="3662065"/>
            <a:ext cx="107150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>
            <a:extLst>
              <a:ext uri="{FF2B5EF4-FFF2-40B4-BE49-F238E27FC236}">
                <a16:creationId xmlns:a16="http://schemas.microsoft.com/office/drawing/2014/main" id="{FB210FA8-9009-3ECD-F121-6EB17811079B}"/>
              </a:ext>
            </a:extLst>
          </p:cNvPr>
          <p:cNvCxnSpPr>
            <a:cxnSpLocks/>
          </p:cNvCxnSpPr>
          <p:nvPr/>
        </p:nvCxnSpPr>
        <p:spPr>
          <a:xfrm>
            <a:off x="5580203" y="3662065"/>
            <a:ext cx="107150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42722124-C51A-734B-688E-D583423A1701}"/>
              </a:ext>
            </a:extLst>
          </p:cNvPr>
          <p:cNvCxnSpPr>
            <a:cxnSpLocks/>
          </p:cNvCxnSpPr>
          <p:nvPr/>
        </p:nvCxnSpPr>
        <p:spPr>
          <a:xfrm>
            <a:off x="7167799" y="3662065"/>
            <a:ext cx="107150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519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2">
            <a:extLst>
              <a:ext uri="{FF2B5EF4-FFF2-40B4-BE49-F238E27FC236}">
                <a16:creationId xmlns:a16="http://schemas.microsoft.com/office/drawing/2014/main" id="{4D1372E9-8282-2A03-AD5C-7B913E547B63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Grafik 22">
            <a:extLst>
              <a:ext uri="{FF2B5EF4-FFF2-40B4-BE49-F238E27FC236}">
                <a16:creationId xmlns:a16="http://schemas.microsoft.com/office/drawing/2014/main" id="{89D98B9A-43F6-351A-B751-5C557D0E368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734879" y="2472865"/>
            <a:ext cx="1080000" cy="1080000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19B21F9C-3BBA-7633-3B93-82CEC7D84B8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1734879" y="3862784"/>
            <a:ext cx="1080000" cy="108000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DE4EBAA9-078F-2B1B-4ED1-493AA14CE4F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734879" y="5229728"/>
            <a:ext cx="1080000" cy="108000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DBFB8FCB-4368-C1F4-000F-4A8555BB7525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712034" y="1082945"/>
            <a:ext cx="1080000" cy="1080000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9577208B-0D4A-7356-1C14-665592ACDC74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851818" y="1082946"/>
            <a:ext cx="1080000" cy="1080000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209CF33B-BD8C-3DD9-E3BF-971FFFBD85BD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3862379" y="3862783"/>
            <a:ext cx="1080000" cy="1080000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DEC0B213-14A9-E5CE-B898-F1C39220C617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3866247" y="2472865"/>
            <a:ext cx="1080000" cy="1080000"/>
          </a:xfrm>
          <a:prstGeom prst="rect">
            <a:avLst/>
          </a:prstGeom>
        </p:spPr>
      </p:pic>
      <p:pic>
        <p:nvPicPr>
          <p:cNvPr id="34" name="Grafik 33">
            <a:extLst>
              <a:ext uri="{FF2B5EF4-FFF2-40B4-BE49-F238E27FC236}">
                <a16:creationId xmlns:a16="http://schemas.microsoft.com/office/drawing/2014/main" id="{E62DAD6A-1F44-D84B-FC70-6AF03F6838F5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3851818" y="5252702"/>
            <a:ext cx="1080000" cy="1080000"/>
          </a:xfrm>
          <a:prstGeom prst="rect">
            <a:avLst/>
          </a:prstGeom>
        </p:spPr>
      </p:pic>
      <p:sp>
        <p:nvSpPr>
          <p:cNvPr id="35" name="Textfeld 34">
            <a:extLst>
              <a:ext uri="{FF2B5EF4-FFF2-40B4-BE49-F238E27FC236}">
                <a16:creationId xmlns:a16="http://schemas.microsoft.com/office/drawing/2014/main" id="{037E6E48-74BA-EBEF-DC06-C2A5089853BE}"/>
              </a:ext>
            </a:extLst>
          </p:cNvPr>
          <p:cNvSpPr txBox="1"/>
          <p:nvPr/>
        </p:nvSpPr>
        <p:spPr>
          <a:xfrm>
            <a:off x="316800" y="277200"/>
            <a:ext cx="8452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Welche Bilder passen zusammen? Verbinde.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53A1747E-F261-B1F5-B51B-908DB17DDF7A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5975424" y="2472865"/>
            <a:ext cx="1066666" cy="1080000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058B4E73-FC74-3CC4-30BE-E4EEF4E6A9A8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5968757" y="5252702"/>
            <a:ext cx="1080000" cy="1080000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2036353F-47C2-EF99-B8E1-558C724F3EB7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5977173" y="3862784"/>
            <a:ext cx="1080000" cy="108000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05390A36-4029-A6FD-E307-0E6CFF3ABCA5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5968757" y="1082946"/>
            <a:ext cx="1080000" cy="1080000"/>
          </a:xfrm>
          <a:prstGeom prst="rect">
            <a:avLst/>
          </a:prstGeom>
        </p:spPr>
      </p:pic>
      <p:sp>
        <p:nvSpPr>
          <p:cNvPr id="44" name="Freihandform 43">
            <a:extLst>
              <a:ext uri="{FF2B5EF4-FFF2-40B4-BE49-F238E27FC236}">
                <a16:creationId xmlns:a16="http://schemas.microsoft.com/office/drawing/2014/main" id="{71EB64CF-F02B-F1A3-448F-B66D2B002FAF}"/>
              </a:ext>
            </a:extLst>
          </p:cNvPr>
          <p:cNvSpPr/>
          <p:nvPr/>
        </p:nvSpPr>
        <p:spPr>
          <a:xfrm>
            <a:off x="2792034" y="1545898"/>
            <a:ext cx="1074213" cy="1544014"/>
          </a:xfrm>
          <a:custGeom>
            <a:avLst/>
            <a:gdLst>
              <a:gd name="connsiteX0" fmla="*/ 0 w 1199072"/>
              <a:gd name="connsiteY0" fmla="*/ 0 h 1510960"/>
              <a:gd name="connsiteX1" fmla="*/ 431321 w 1199072"/>
              <a:gd name="connsiteY1" fmla="*/ 629728 h 1510960"/>
              <a:gd name="connsiteX2" fmla="*/ 897147 w 1199072"/>
              <a:gd name="connsiteY2" fmla="*/ 1414732 h 1510960"/>
              <a:gd name="connsiteX3" fmla="*/ 1199072 w 1199072"/>
              <a:gd name="connsiteY3" fmla="*/ 1492370 h 1510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9072" h="1510960">
                <a:moveTo>
                  <a:pt x="0" y="0"/>
                </a:moveTo>
                <a:cubicBezTo>
                  <a:pt x="140898" y="196969"/>
                  <a:pt x="281797" y="393939"/>
                  <a:pt x="431321" y="629728"/>
                </a:cubicBezTo>
                <a:cubicBezTo>
                  <a:pt x="580845" y="865517"/>
                  <a:pt x="769189" y="1270958"/>
                  <a:pt x="897147" y="1414732"/>
                </a:cubicBezTo>
                <a:cubicBezTo>
                  <a:pt x="1025105" y="1558506"/>
                  <a:pt x="1153065" y="1500997"/>
                  <a:pt x="1199072" y="1492370"/>
                </a:cubicBezTo>
              </a:path>
            </a:pathLst>
          </a:custGeom>
          <a:noFill/>
          <a:ln w="28575" cap="rnd">
            <a:solidFill>
              <a:schemeClr val="bg1">
                <a:lumMod val="50000"/>
              </a:schemeClr>
            </a:solidFill>
            <a:beve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Freihandform 44">
            <a:extLst>
              <a:ext uri="{FF2B5EF4-FFF2-40B4-BE49-F238E27FC236}">
                <a16:creationId xmlns:a16="http://schemas.microsoft.com/office/drawing/2014/main" id="{4349B6CF-8B24-0C5B-81EC-200CF95256F3}"/>
              </a:ext>
            </a:extLst>
          </p:cNvPr>
          <p:cNvSpPr/>
          <p:nvPr/>
        </p:nvSpPr>
        <p:spPr>
          <a:xfrm>
            <a:off x="4911602" y="2995216"/>
            <a:ext cx="1082145" cy="2890612"/>
          </a:xfrm>
          <a:custGeom>
            <a:avLst/>
            <a:gdLst>
              <a:gd name="connsiteX0" fmla="*/ 0 w 1178718"/>
              <a:gd name="connsiteY0" fmla="*/ 0 h 2890612"/>
              <a:gd name="connsiteX1" fmla="*/ 778668 w 1178718"/>
              <a:gd name="connsiteY1" fmla="*/ 2571750 h 2890612"/>
              <a:gd name="connsiteX2" fmla="*/ 1178718 w 1178718"/>
              <a:gd name="connsiteY2" fmla="*/ 2850356 h 2890612"/>
              <a:gd name="connsiteX3" fmla="*/ 1178718 w 1178718"/>
              <a:gd name="connsiteY3" fmla="*/ 2850356 h 2890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718" h="2890612">
                <a:moveTo>
                  <a:pt x="0" y="0"/>
                </a:moveTo>
                <a:cubicBezTo>
                  <a:pt x="291107" y="1048345"/>
                  <a:pt x="582215" y="2096691"/>
                  <a:pt x="778668" y="2571750"/>
                </a:cubicBezTo>
                <a:cubicBezTo>
                  <a:pt x="975121" y="3046809"/>
                  <a:pt x="1178718" y="2850356"/>
                  <a:pt x="1178718" y="2850356"/>
                </a:cubicBezTo>
                <a:lnTo>
                  <a:pt x="1178718" y="2850356"/>
                </a:lnTo>
              </a:path>
            </a:pathLst>
          </a:custGeom>
          <a:noFill/>
          <a:ln w="28575" cap="rnd">
            <a:solidFill>
              <a:schemeClr val="bg1">
                <a:lumMod val="50000"/>
              </a:schemeClr>
            </a:solidFill>
            <a:beve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75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6B227C30-A3B6-BFA7-F25F-1CB25AE242E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87" y="3929518"/>
            <a:ext cx="8899200" cy="278455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93FB1E09-A100-4F44-93C2-13B10C484AC2}"/>
              </a:ext>
            </a:extLst>
          </p:cNvPr>
          <p:cNvSpPr txBox="1"/>
          <p:nvPr/>
        </p:nvSpPr>
        <p:spPr>
          <a:xfrm>
            <a:off x="316800" y="277200"/>
            <a:ext cx="8453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Welche Zahlen stehen an diesen Stellen? Trage ein.</a:t>
            </a:r>
          </a:p>
        </p:txBody>
      </p:sp>
      <p:sp>
        <p:nvSpPr>
          <p:cNvPr id="4" name="Abgerundetes Rechteck 2">
            <a:extLst>
              <a:ext uri="{FF2B5EF4-FFF2-40B4-BE49-F238E27FC236}">
                <a16:creationId xmlns:a16="http://schemas.microsoft.com/office/drawing/2014/main" id="{EE328898-A38F-8AFC-045B-F1297390A836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66332E7B-0CAD-1274-4ECC-EA49079A9B2F}"/>
              </a:ext>
            </a:extLst>
          </p:cNvPr>
          <p:cNvSpPr txBox="1"/>
          <p:nvPr/>
        </p:nvSpPr>
        <p:spPr>
          <a:xfrm>
            <a:off x="559620" y="2517898"/>
            <a:ext cx="3898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>
                <a:latin typeface="Grundschrift" panose="03010100010101010101" pitchFamily="66" charset="0"/>
              </a:rPr>
              <a:t>7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7392BBA9-79ED-436F-DD8E-9ABC30DBB00F}"/>
              </a:ext>
            </a:extLst>
          </p:cNvPr>
          <p:cNvSpPr/>
          <p:nvPr/>
        </p:nvSpPr>
        <p:spPr>
          <a:xfrm>
            <a:off x="442093" y="2454039"/>
            <a:ext cx="624904" cy="553998"/>
          </a:xfrm>
          <a:prstGeom prst="roundRect">
            <a:avLst/>
          </a:prstGeom>
          <a:noFill/>
          <a:ln w="158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8ABA9F3B-018D-8899-5902-096C294C5126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754545" y="3008037"/>
            <a:ext cx="0" cy="974718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bgerundetes Rechteck 34">
            <a:extLst>
              <a:ext uri="{FF2B5EF4-FFF2-40B4-BE49-F238E27FC236}">
                <a16:creationId xmlns:a16="http://schemas.microsoft.com/office/drawing/2014/main" id="{327FA5D9-78A6-F94D-EFD0-759D10205FC3}"/>
              </a:ext>
            </a:extLst>
          </p:cNvPr>
          <p:cNvSpPr/>
          <p:nvPr/>
        </p:nvSpPr>
        <p:spPr>
          <a:xfrm>
            <a:off x="1214253" y="2454039"/>
            <a:ext cx="624904" cy="553998"/>
          </a:xfrm>
          <a:prstGeom prst="roundRect">
            <a:avLst/>
          </a:prstGeom>
          <a:noFill/>
          <a:ln w="158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8A7E0E19-EC9D-4AC4-759E-7451359A1927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1526705" y="3008037"/>
            <a:ext cx="0" cy="974718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bgerundetes Rechteck 39">
            <a:extLst>
              <a:ext uri="{FF2B5EF4-FFF2-40B4-BE49-F238E27FC236}">
                <a16:creationId xmlns:a16="http://schemas.microsoft.com/office/drawing/2014/main" id="{EC5DFAE8-1819-6047-6ACE-DEBAC93D1509}"/>
              </a:ext>
            </a:extLst>
          </p:cNvPr>
          <p:cNvSpPr/>
          <p:nvPr/>
        </p:nvSpPr>
        <p:spPr>
          <a:xfrm>
            <a:off x="2320632" y="2454039"/>
            <a:ext cx="624904" cy="553998"/>
          </a:xfrm>
          <a:prstGeom prst="roundRect">
            <a:avLst/>
          </a:prstGeom>
          <a:noFill/>
          <a:ln w="158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098CE35F-E4EB-6251-82A0-FC0C16470D86}"/>
              </a:ext>
            </a:extLst>
          </p:cNvPr>
          <p:cNvCxnSpPr>
            <a:cxnSpLocks/>
          </p:cNvCxnSpPr>
          <p:nvPr/>
        </p:nvCxnSpPr>
        <p:spPr>
          <a:xfrm>
            <a:off x="2627508" y="3008037"/>
            <a:ext cx="0" cy="974718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bgerundetes Rechteck 43">
            <a:extLst>
              <a:ext uri="{FF2B5EF4-FFF2-40B4-BE49-F238E27FC236}">
                <a16:creationId xmlns:a16="http://schemas.microsoft.com/office/drawing/2014/main" id="{EAA4A343-F2E5-6309-8AE4-02767768AEA1}"/>
              </a:ext>
            </a:extLst>
          </p:cNvPr>
          <p:cNvSpPr/>
          <p:nvPr/>
        </p:nvSpPr>
        <p:spPr>
          <a:xfrm>
            <a:off x="5301869" y="2454039"/>
            <a:ext cx="624904" cy="553998"/>
          </a:xfrm>
          <a:prstGeom prst="roundRect">
            <a:avLst/>
          </a:prstGeom>
          <a:noFill/>
          <a:ln w="158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08A74639-1831-D4BE-8EA8-159485044BAF}"/>
              </a:ext>
            </a:extLst>
          </p:cNvPr>
          <p:cNvCxnSpPr>
            <a:cxnSpLocks/>
          </p:cNvCxnSpPr>
          <p:nvPr/>
        </p:nvCxnSpPr>
        <p:spPr>
          <a:xfrm>
            <a:off x="5614321" y="3008037"/>
            <a:ext cx="0" cy="974718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Abgerundetes Rechteck 45">
            <a:extLst>
              <a:ext uri="{FF2B5EF4-FFF2-40B4-BE49-F238E27FC236}">
                <a16:creationId xmlns:a16="http://schemas.microsoft.com/office/drawing/2014/main" id="{59945ED4-24D2-3957-D5D5-228FF44826D7}"/>
              </a:ext>
            </a:extLst>
          </p:cNvPr>
          <p:cNvSpPr/>
          <p:nvPr/>
        </p:nvSpPr>
        <p:spPr>
          <a:xfrm>
            <a:off x="7345969" y="2465159"/>
            <a:ext cx="624904" cy="553998"/>
          </a:xfrm>
          <a:prstGeom prst="roundRect">
            <a:avLst/>
          </a:prstGeom>
          <a:noFill/>
          <a:ln w="158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</a:t>
            </a:r>
          </a:p>
        </p:txBody>
      </p:sp>
      <p:cxnSp>
        <p:nvCxnSpPr>
          <p:cNvPr id="47" name="Gerade Verbindung mit Pfeil 46">
            <a:extLst>
              <a:ext uri="{FF2B5EF4-FFF2-40B4-BE49-F238E27FC236}">
                <a16:creationId xmlns:a16="http://schemas.microsoft.com/office/drawing/2014/main" id="{19E9EC20-981D-C786-1BFE-39FD30C6E48F}"/>
              </a:ext>
            </a:extLst>
          </p:cNvPr>
          <p:cNvCxnSpPr>
            <a:cxnSpLocks/>
          </p:cNvCxnSpPr>
          <p:nvPr/>
        </p:nvCxnSpPr>
        <p:spPr>
          <a:xfrm>
            <a:off x="7658421" y="3013174"/>
            <a:ext cx="0" cy="974718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bgerundetes Rechteck 47">
            <a:extLst>
              <a:ext uri="{FF2B5EF4-FFF2-40B4-BE49-F238E27FC236}">
                <a16:creationId xmlns:a16="http://schemas.microsoft.com/office/drawing/2014/main" id="{8E13F129-C1EF-4140-6A4C-14A38AED07B3}"/>
              </a:ext>
            </a:extLst>
          </p:cNvPr>
          <p:cNvSpPr/>
          <p:nvPr/>
        </p:nvSpPr>
        <p:spPr>
          <a:xfrm>
            <a:off x="8197088" y="2458212"/>
            <a:ext cx="624904" cy="553998"/>
          </a:xfrm>
          <a:prstGeom prst="roundRect">
            <a:avLst/>
          </a:prstGeom>
          <a:noFill/>
          <a:ln w="158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</a:t>
            </a:r>
          </a:p>
        </p:txBody>
      </p: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F591B0B3-181F-D1FB-B2B5-22F47A8A994A}"/>
              </a:ext>
            </a:extLst>
          </p:cNvPr>
          <p:cNvCxnSpPr>
            <a:cxnSpLocks/>
          </p:cNvCxnSpPr>
          <p:nvPr/>
        </p:nvCxnSpPr>
        <p:spPr>
          <a:xfrm>
            <a:off x="8509540" y="3019157"/>
            <a:ext cx="0" cy="974718"/>
          </a:xfrm>
          <a:prstGeom prst="straightConnector1">
            <a:avLst/>
          </a:prstGeom>
          <a:ln w="34925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536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22BBF65F-17CA-772A-00D7-F414D519B633}"/>
              </a:ext>
            </a:extLst>
          </p:cNvPr>
          <p:cNvGrpSpPr>
            <a:grpSpLocks noChangeAspect="1"/>
          </p:cNvGrpSpPr>
          <p:nvPr/>
        </p:nvGrpSpPr>
        <p:grpSpPr>
          <a:xfrm>
            <a:off x="567928" y="5186770"/>
            <a:ext cx="8493885" cy="1559995"/>
            <a:chOff x="1175172" y="3778541"/>
            <a:chExt cx="7072409" cy="1298926"/>
          </a:xfrm>
        </p:grpSpPr>
        <p:grpSp>
          <p:nvGrpSpPr>
            <p:cNvPr id="2" name="Gruppieren 1">
              <a:extLst>
                <a:ext uri="{FF2B5EF4-FFF2-40B4-BE49-F238E27FC236}">
                  <a16:creationId xmlns:a16="http://schemas.microsoft.com/office/drawing/2014/main" id="{892968E8-51AF-C54F-8DFB-234EB177A99A}"/>
                </a:ext>
              </a:extLst>
            </p:cNvPr>
            <p:cNvGrpSpPr/>
            <p:nvPr/>
          </p:nvGrpSpPr>
          <p:grpSpPr>
            <a:xfrm>
              <a:off x="1364876" y="3778541"/>
              <a:ext cx="6598264" cy="629920"/>
              <a:chOff x="1048871" y="3007360"/>
              <a:chExt cx="6598264" cy="629920"/>
            </a:xfrm>
          </p:grpSpPr>
          <p:cxnSp>
            <p:nvCxnSpPr>
              <p:cNvPr id="5" name="Gerade Verbindung 4">
                <a:extLst>
                  <a:ext uri="{FF2B5EF4-FFF2-40B4-BE49-F238E27FC236}">
                    <a16:creationId xmlns:a16="http://schemas.microsoft.com/office/drawing/2014/main" id="{652DEB00-E193-A744-95CF-BA6BE04E82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48871" y="3294529"/>
                <a:ext cx="6598264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Gerade Verbindung 6">
                <a:extLst>
                  <a:ext uri="{FF2B5EF4-FFF2-40B4-BE49-F238E27FC236}">
                    <a16:creationId xmlns:a16="http://schemas.microsoft.com/office/drawing/2014/main" id="{BF3C5CA0-CA58-404D-B121-B1EB915207A1}"/>
                  </a:ext>
                </a:extLst>
              </p:cNvPr>
              <p:cNvCxnSpPr/>
              <p:nvPr/>
            </p:nvCxnSpPr>
            <p:spPr>
              <a:xfrm>
                <a:off x="1048871" y="3007360"/>
                <a:ext cx="0" cy="62992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 Verbindung 12">
                <a:extLst>
                  <a:ext uri="{FF2B5EF4-FFF2-40B4-BE49-F238E27FC236}">
                    <a16:creationId xmlns:a16="http://schemas.microsoft.com/office/drawing/2014/main" id="{C3D1A68F-F3E9-594E-8216-4AC3C8C4DA3D}"/>
                  </a:ext>
                </a:extLst>
              </p:cNvPr>
              <p:cNvCxnSpPr/>
              <p:nvPr/>
            </p:nvCxnSpPr>
            <p:spPr>
              <a:xfrm>
                <a:off x="7463118" y="3007360"/>
                <a:ext cx="0" cy="62992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D53D97F0-D662-D64D-A6FD-ADB3D039BF51}"/>
                </a:ext>
              </a:extLst>
            </p:cNvPr>
            <p:cNvSpPr txBox="1"/>
            <p:nvPr/>
          </p:nvSpPr>
          <p:spPr>
            <a:xfrm>
              <a:off x="1175172" y="4476151"/>
              <a:ext cx="914400" cy="58941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4000" dirty="0">
                  <a:latin typeface="Grundschrift" panose="03010100010101010101" pitchFamily="66" charset="0"/>
                </a:rPr>
                <a:t>0</a:t>
              </a:r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B5ABAD7F-26A2-094C-B7F9-AA29E509C153}"/>
                </a:ext>
              </a:extLst>
            </p:cNvPr>
            <p:cNvSpPr txBox="1"/>
            <p:nvPr/>
          </p:nvSpPr>
          <p:spPr>
            <a:xfrm>
              <a:off x="7333181" y="4444150"/>
              <a:ext cx="914400" cy="58941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4000" dirty="0">
                  <a:latin typeface="Grundschrift" panose="03010100010101010101" pitchFamily="66" charset="0"/>
                </a:rPr>
                <a:t>100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BA24996E-867D-2348-B50C-3347D1C3965B}"/>
                </a:ext>
              </a:extLst>
            </p:cNvPr>
            <p:cNvSpPr txBox="1"/>
            <p:nvPr/>
          </p:nvSpPr>
          <p:spPr>
            <a:xfrm>
              <a:off x="4114799" y="4488048"/>
              <a:ext cx="914400" cy="589419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endParaRPr lang="de-DE" sz="4000" dirty="0">
                <a:latin typeface="Grundschrift" panose="03010100010101010101" pitchFamily="66" charset="0"/>
              </a:endParaRPr>
            </a:p>
          </p:txBody>
        </p:sp>
      </p:grpSp>
      <p:sp>
        <p:nvSpPr>
          <p:cNvPr id="14" name="Textfeld 13">
            <a:extLst>
              <a:ext uri="{FF2B5EF4-FFF2-40B4-BE49-F238E27FC236}">
                <a16:creationId xmlns:a16="http://schemas.microsoft.com/office/drawing/2014/main" id="{B7F3A34D-3BF2-104E-994D-82AE039D9535}"/>
              </a:ext>
            </a:extLst>
          </p:cNvPr>
          <p:cNvSpPr txBox="1"/>
          <p:nvPr/>
        </p:nvSpPr>
        <p:spPr>
          <a:xfrm>
            <a:off x="316800" y="3985397"/>
            <a:ext cx="8443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Grundschrift" panose="03010100010101010101" pitchFamily="66" charset="0"/>
              </a:rPr>
              <a:t> Trage die Zahlen am Rechenstrich ein: 50, 75, 90, 49, 25 </a:t>
            </a:r>
          </a:p>
        </p:txBody>
      </p:sp>
      <p:sp>
        <p:nvSpPr>
          <p:cNvPr id="10" name="Abgerundetes Rechteck 2">
            <a:extLst>
              <a:ext uri="{FF2B5EF4-FFF2-40B4-BE49-F238E27FC236}">
                <a16:creationId xmlns:a16="http://schemas.microsoft.com/office/drawing/2014/main" id="{06593B04-E69F-723A-98BE-8748CC32DB1E}"/>
              </a:ext>
            </a:extLst>
          </p:cNvPr>
          <p:cNvSpPr/>
          <p:nvPr/>
        </p:nvSpPr>
        <p:spPr>
          <a:xfrm>
            <a:off x="82185" y="88936"/>
            <a:ext cx="8979628" cy="6680128"/>
          </a:xfrm>
          <a:prstGeom prst="roundRect">
            <a:avLst>
              <a:gd name="adj" fmla="val 3053"/>
            </a:avLst>
          </a:prstGeom>
          <a:noFill/>
          <a:ln w="19050">
            <a:solidFill>
              <a:srgbClr val="327B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2AC896BF-DF69-D23C-1237-9269578E2044}"/>
              </a:ext>
            </a:extLst>
          </p:cNvPr>
          <p:cNvCxnSpPr>
            <a:cxnSpLocks/>
          </p:cNvCxnSpPr>
          <p:nvPr/>
        </p:nvCxnSpPr>
        <p:spPr>
          <a:xfrm>
            <a:off x="4498246" y="5209068"/>
            <a:ext cx="0" cy="734229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BD839A5-A29C-CA40-4753-000A4ED62572}"/>
              </a:ext>
            </a:extLst>
          </p:cNvPr>
          <p:cNvGrpSpPr>
            <a:grpSpLocks noChangeAspect="1"/>
          </p:cNvGrpSpPr>
          <p:nvPr/>
        </p:nvGrpSpPr>
        <p:grpSpPr>
          <a:xfrm>
            <a:off x="826889" y="1642027"/>
            <a:ext cx="7703440" cy="1735650"/>
            <a:chOff x="1364876" y="3750750"/>
            <a:chExt cx="6414247" cy="1445184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68A06DB7-6F3D-A6D1-81A2-943F58148019}"/>
                </a:ext>
              </a:extLst>
            </p:cNvPr>
            <p:cNvGrpSpPr/>
            <p:nvPr/>
          </p:nvGrpSpPr>
          <p:grpSpPr>
            <a:xfrm>
              <a:off x="1364876" y="3750750"/>
              <a:ext cx="6414247" cy="737298"/>
              <a:chOff x="1048871" y="2979569"/>
              <a:chExt cx="6414247" cy="737298"/>
            </a:xfrm>
          </p:grpSpPr>
          <p:cxnSp>
            <p:nvCxnSpPr>
              <p:cNvPr id="16" name="Gerade Verbindung 15">
                <a:extLst>
                  <a:ext uri="{FF2B5EF4-FFF2-40B4-BE49-F238E27FC236}">
                    <a16:creationId xmlns:a16="http://schemas.microsoft.com/office/drawing/2014/main" id="{64A32C7E-7DCA-270A-1997-8607BF3470E5}"/>
                  </a:ext>
                </a:extLst>
              </p:cNvPr>
              <p:cNvCxnSpPr/>
              <p:nvPr/>
            </p:nvCxnSpPr>
            <p:spPr>
              <a:xfrm>
                <a:off x="1048871" y="3294529"/>
                <a:ext cx="6414247" cy="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Gerade Verbindung 16">
                <a:extLst>
                  <a:ext uri="{FF2B5EF4-FFF2-40B4-BE49-F238E27FC236}">
                    <a16:creationId xmlns:a16="http://schemas.microsoft.com/office/drawing/2014/main" id="{F81FCC4D-1FDA-9CB9-82DD-769516A80E5C}"/>
                  </a:ext>
                </a:extLst>
              </p:cNvPr>
              <p:cNvCxnSpPr/>
              <p:nvPr/>
            </p:nvCxnSpPr>
            <p:spPr>
              <a:xfrm>
                <a:off x="1584960" y="3007360"/>
                <a:ext cx="0" cy="62992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Gerade Verbindung 20">
                <a:extLst>
                  <a:ext uri="{FF2B5EF4-FFF2-40B4-BE49-F238E27FC236}">
                    <a16:creationId xmlns:a16="http://schemas.microsoft.com/office/drawing/2014/main" id="{08B7AA1D-CB91-CCA8-B150-D5C657E498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31734" y="3007360"/>
                <a:ext cx="0" cy="709507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Gerade Verbindung 21">
                <a:extLst>
                  <a:ext uri="{FF2B5EF4-FFF2-40B4-BE49-F238E27FC236}">
                    <a16:creationId xmlns:a16="http://schemas.microsoft.com/office/drawing/2014/main" id="{EA0AB26C-5070-8989-8B87-607671DB39D4}"/>
                  </a:ext>
                </a:extLst>
              </p:cNvPr>
              <p:cNvCxnSpPr/>
              <p:nvPr/>
            </p:nvCxnSpPr>
            <p:spPr>
              <a:xfrm>
                <a:off x="6488430" y="2979569"/>
                <a:ext cx="0" cy="629920"/>
              </a:xfrm>
              <a:prstGeom prst="line">
                <a:avLst/>
              </a:prstGeom>
              <a:ln w="1905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46DA31C9-5781-50B9-5FC8-FA1B91BD65F8}"/>
                </a:ext>
              </a:extLst>
            </p:cNvPr>
            <p:cNvSpPr txBox="1"/>
            <p:nvPr/>
          </p:nvSpPr>
          <p:spPr>
            <a:xfrm>
              <a:off x="1562298" y="4488048"/>
              <a:ext cx="914400" cy="70788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4000" dirty="0">
                  <a:latin typeface="Grundschrift" panose="03010100010101010101" pitchFamily="66" charset="0"/>
                </a:rPr>
                <a:t>10</a:t>
              </a: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B90006A3-7B6B-7266-A9F0-FA17E30B5159}"/>
                </a:ext>
              </a:extLst>
            </p:cNvPr>
            <p:cNvSpPr txBox="1"/>
            <p:nvPr/>
          </p:nvSpPr>
          <p:spPr>
            <a:xfrm>
              <a:off x="6418781" y="4408461"/>
              <a:ext cx="914400" cy="70788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4000" dirty="0">
                  <a:latin typeface="Grundschrift" panose="03010100010101010101" pitchFamily="66" charset="0"/>
                </a:rPr>
                <a:t>30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0F8EF895-D9AC-888B-4CA0-3590D53EC1DB}"/>
                </a:ext>
              </a:extLst>
            </p:cNvPr>
            <p:cNvSpPr txBox="1"/>
            <p:nvPr/>
          </p:nvSpPr>
          <p:spPr>
            <a:xfrm>
              <a:off x="4114799" y="4488048"/>
              <a:ext cx="914400" cy="707886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de-DE" sz="4000" dirty="0">
                  <a:latin typeface="Grundschrift" panose="03010100010101010101" pitchFamily="66" charset="0"/>
                </a:rPr>
                <a:t>20</a:t>
              </a:r>
            </a:p>
          </p:txBody>
        </p:sp>
      </p:grpSp>
      <p:sp>
        <p:nvSpPr>
          <p:cNvPr id="24" name="Abgerundetes Rechteck 23">
            <a:extLst>
              <a:ext uri="{FF2B5EF4-FFF2-40B4-BE49-F238E27FC236}">
                <a16:creationId xmlns:a16="http://schemas.microsoft.com/office/drawing/2014/main" id="{268401DA-2674-DA66-82B9-721E3F9C5F1A}"/>
              </a:ext>
            </a:extLst>
          </p:cNvPr>
          <p:cNvSpPr/>
          <p:nvPr/>
        </p:nvSpPr>
        <p:spPr>
          <a:xfrm>
            <a:off x="5091381" y="1395932"/>
            <a:ext cx="1987202" cy="55721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>
                <a:solidFill>
                  <a:schemeClr val="tx1"/>
                </a:solidFill>
                <a:latin typeface="Grundschrift" panose="03010100010101010101" pitchFamily="66" charset="0"/>
              </a:rPr>
              <a:t>25</a:t>
            </a:r>
            <a:r>
              <a:rPr lang="de-DE" dirty="0"/>
              <a:t>5</a:t>
            </a:r>
          </a:p>
        </p:txBody>
      </p: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B4C3271F-45D8-8687-E515-3FC52E6A2E92}"/>
              </a:ext>
            </a:extLst>
          </p:cNvPr>
          <p:cNvCxnSpPr>
            <a:cxnSpLocks/>
          </p:cNvCxnSpPr>
          <p:nvPr/>
        </p:nvCxnSpPr>
        <p:spPr>
          <a:xfrm>
            <a:off x="82185" y="3800478"/>
            <a:ext cx="8979628" cy="0"/>
          </a:xfrm>
          <a:prstGeom prst="line">
            <a:avLst/>
          </a:prstGeom>
          <a:ln w="19050">
            <a:solidFill>
              <a:srgbClr val="327B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ihandform 24">
            <a:extLst>
              <a:ext uri="{FF2B5EF4-FFF2-40B4-BE49-F238E27FC236}">
                <a16:creationId xmlns:a16="http://schemas.microsoft.com/office/drawing/2014/main" id="{CD5A525A-E18F-FDFC-8624-E72B05904EC4}"/>
              </a:ext>
            </a:extLst>
          </p:cNvPr>
          <p:cNvSpPr/>
          <p:nvPr/>
        </p:nvSpPr>
        <p:spPr>
          <a:xfrm>
            <a:off x="6009644" y="1784657"/>
            <a:ext cx="31702" cy="227023"/>
          </a:xfrm>
          <a:custGeom>
            <a:avLst/>
            <a:gdLst>
              <a:gd name="connsiteX0" fmla="*/ 31702 w 31702"/>
              <a:gd name="connsiteY0" fmla="*/ 227023 h 227023"/>
              <a:gd name="connsiteX1" fmla="*/ 171 w 31702"/>
              <a:gd name="connsiteY1" fmla="*/ 145042 h 227023"/>
              <a:gd name="connsiteX2" fmla="*/ 19090 w 31702"/>
              <a:gd name="connsiteY2" fmla="*/ 50449 h 227023"/>
              <a:gd name="connsiteX3" fmla="*/ 19090 w 31702"/>
              <a:gd name="connsiteY3" fmla="*/ 0 h 227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702" h="227023">
                <a:moveTo>
                  <a:pt x="31702" y="227023"/>
                </a:moveTo>
                <a:cubicBezTo>
                  <a:pt x="16987" y="200747"/>
                  <a:pt x="2273" y="174471"/>
                  <a:pt x="171" y="145042"/>
                </a:cubicBezTo>
                <a:cubicBezTo>
                  <a:pt x="-1931" y="115613"/>
                  <a:pt x="15937" y="74623"/>
                  <a:pt x="19090" y="50449"/>
                </a:cubicBezTo>
                <a:cubicBezTo>
                  <a:pt x="22243" y="26275"/>
                  <a:pt x="20666" y="13137"/>
                  <a:pt x="19090" y="0"/>
                </a:cubicBezTo>
              </a:path>
            </a:pathLst>
          </a:custGeom>
          <a:noFill/>
          <a:ln w="28575" cap="rnd">
            <a:solidFill>
              <a:schemeClr val="bg1">
                <a:lumMod val="50000"/>
              </a:schemeClr>
            </a:solidFill>
            <a:beve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84513C41-B2D9-72D2-83C6-59F4524B3E42}"/>
              </a:ext>
            </a:extLst>
          </p:cNvPr>
          <p:cNvGrpSpPr/>
          <p:nvPr/>
        </p:nvGrpSpPr>
        <p:grpSpPr>
          <a:xfrm>
            <a:off x="316800" y="277200"/>
            <a:ext cx="8443912" cy="400110"/>
            <a:chOff x="316800" y="277200"/>
            <a:chExt cx="8443912" cy="400110"/>
          </a:xfrm>
        </p:grpSpPr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954B38B8-5354-F168-C520-2CA7D570344D}"/>
                </a:ext>
              </a:extLst>
            </p:cNvPr>
            <p:cNvSpPr txBox="1"/>
            <p:nvPr/>
          </p:nvSpPr>
          <p:spPr>
            <a:xfrm>
              <a:off x="316800" y="277200"/>
              <a:ext cx="84439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>
                  <a:latin typeface="Grundschrift" panose="03010100010101010101" pitchFamily="66" charset="0"/>
                </a:rPr>
                <a:t>Trage die Zahlen am Rechenstrich ein: 25, 9, 15, 21, 29</a:t>
              </a:r>
            </a:p>
          </p:txBody>
        </p:sp>
        <p:cxnSp>
          <p:nvCxnSpPr>
            <p:cNvPr id="6" name="Gerade Verbindung 5">
              <a:extLst>
                <a:ext uri="{FF2B5EF4-FFF2-40B4-BE49-F238E27FC236}">
                  <a16:creationId xmlns:a16="http://schemas.microsoft.com/office/drawing/2014/main" id="{2E41A478-8671-F20E-3ABA-5FFD839D57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78608" y="338392"/>
              <a:ext cx="312821" cy="240631"/>
            </a:xfrm>
            <a:prstGeom prst="line">
              <a:avLst/>
            </a:prstGeom>
            <a:ln w="28575" cap="rnd">
              <a:solidFill>
                <a:schemeClr val="bg1">
                  <a:lumMod val="50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3367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385</Words>
  <Application>Microsoft Macintosh PowerPoint</Application>
  <PresentationFormat>Bildschirmpräsentation (4:3)</PresentationFormat>
  <Paragraphs>93</Paragraphs>
  <Slides>11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Grundschrift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Luise Eichholz</dc:creator>
  <cp:lastModifiedBy>Antonia Giesen</cp:lastModifiedBy>
  <cp:revision>139</cp:revision>
  <cp:lastPrinted>2021-08-24T06:46:33Z</cp:lastPrinted>
  <dcterms:created xsi:type="dcterms:W3CDTF">2021-06-15T12:04:43Z</dcterms:created>
  <dcterms:modified xsi:type="dcterms:W3CDTF">2024-05-29T07:40:22Z</dcterms:modified>
</cp:coreProperties>
</file>