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327" r:id="rId2"/>
    <p:sldId id="355" r:id="rId3"/>
    <p:sldId id="345" r:id="rId4"/>
    <p:sldId id="346" r:id="rId5"/>
    <p:sldId id="360" r:id="rId6"/>
    <p:sldId id="357" r:id="rId7"/>
    <p:sldId id="358" r:id="rId8"/>
    <p:sldId id="34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443ED59-20C7-4FDF-8DCA-8A14D1AA1C8C}" name="Microsoft Office User" initials="MOU" userId="Microsoft Office User" providerId="None"/>
  <p188:author id="{132EBA5B-0345-76C6-90D6-2F28340EA30B}" name="Celine Linker" initials="MOU" userId="Celine Linker" providerId="None"/>
  <p188:author id="{95BBDF69-D043-BFE7-25CE-3BDFE496A7AC}" name="Alina Schmalz" initials="AS" userId="S::Alina.Schmalz@study.tu-dortmund.de::5ae11cc2-4ad7-48ab-b313-69c036da032d" providerId="AD"/>
  <p188:author id="{9E2C67A3-8E7F-FF9E-701C-EB75E352A324}" name="Ben Weiß" initials="BW" userId="c5c0338bf4e01031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eline Linker" initials="MOU" lastIdx="14" clrIdx="0">
    <p:extLst>
      <p:ext uri="{19B8F6BF-5375-455C-9EA6-DF929625EA0E}">
        <p15:presenceInfo xmlns:p15="http://schemas.microsoft.com/office/powerpoint/2012/main" userId="Celine Linker" providerId="None"/>
      </p:ext>
    </p:extLst>
  </p:cmAuthor>
  <p:cmAuthor id="2" name="Admin" initials="A" lastIdx="3" clrIdx="1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46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43"/>
    <p:restoredTop sz="86581" autoAdjust="0"/>
  </p:normalViewPr>
  <p:slideViewPr>
    <p:cSldViewPr snapToGrid="0" snapToObjects="1">
      <p:cViewPr varScale="1">
        <p:scale>
          <a:sx n="162" d="100"/>
          <a:sy n="162" d="100"/>
        </p:scale>
        <p:origin x="30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59F9F8-DEB3-D048-AD2F-89463DA6C4AD}" type="datetimeFigureOut">
              <a:rPr lang="de-DE" smtClean="0"/>
              <a:t>11.06.24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61D38-E16D-0341-8700-74DE7BD654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45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8772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S20 Alltagssituation</a:t>
            </a:r>
            <a:endParaRPr lang="de-DE" sz="1000" dirty="0">
              <a:effectLst/>
            </a:endParaRP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Welche Minusaufgabe passt?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Male ein Bild zur Minusaufgabe.</a:t>
            </a:r>
            <a:endParaRPr lang="de-DE" b="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1384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8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S20 Rechengeschichten</a:t>
            </a:r>
          </a:p>
          <a:p>
            <a:r>
              <a:rPr lang="de-DE" sz="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Minusaufgabe.</a:t>
            </a:r>
            <a:endParaRPr lang="de-DE" sz="8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de-DE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de-DE" sz="10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Anna hat 8 Kekse. Sie isst 2 davon. Wie viele Kekse hat sie noch?“ </a:t>
            </a:r>
            <a:endParaRPr lang="de-DE" sz="800" b="1" i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43036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Zwanzigerfeld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Schreibe die Minusaufgabe.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Zeichne die Minusaufgabe.</a:t>
            </a:r>
            <a:endParaRPr lang="de-DE" b="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2496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A20 Ableitungsstrategien nutzen</a:t>
            </a:r>
          </a:p>
          <a:p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Löse. Finde noch eine passende Aufgabe.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2193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S20 Einfache Aufgaben (rechnen)</a:t>
            </a:r>
          </a:p>
          <a:p>
            <a:r>
              <a:rPr lang="de-DE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Aufgaben. Kreise die einfachen Aufgaben ein.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2032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SOB S20 Aufgabenfamilien</a:t>
            </a:r>
          </a:p>
          <a:p>
            <a:r>
              <a:rPr lang="de-DE" sz="10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Schreibe zwei Plusaufgaben und </a:t>
            </a:r>
            <a:r>
              <a:rPr lang="de-DE" sz="1000" b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zwei Minusaufgaben.</a:t>
            </a:r>
            <a:endParaRPr lang="de-DE" b="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6627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="1" dirty="0"/>
              <a:t>SOB A20 *Weißes Blatt</a:t>
            </a:r>
          </a:p>
          <a:p>
            <a:r>
              <a:rPr lang="de-DE" b="0" dirty="0"/>
              <a:t>Schreibe Minusaufgaben, die du schon rechnen kannst. Löse die Aufgaben.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C61D38-E16D-0341-8700-74DE7BD654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8373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206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3891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391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93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3975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77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298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659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863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568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3CF59-BCAC-A142-8DFD-947516E4E1C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7402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3CF59-BCAC-A142-8DFD-947516E4E1C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9063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F4054082-9549-FD4F-A3E9-5B70212C0C9C}"/>
              </a:ext>
            </a:extLst>
          </p:cNvPr>
          <p:cNvSpPr txBox="1"/>
          <p:nvPr/>
        </p:nvSpPr>
        <p:spPr>
          <a:xfrm>
            <a:off x="1526458" y="2244915"/>
            <a:ext cx="609108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Name: 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Klasse:</a:t>
            </a: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endParaRPr lang="de-DE" sz="2000" dirty="0">
              <a:latin typeface="Grundschrift" panose="03010100010101010101" pitchFamily="66" charset="0"/>
            </a:endParaRPr>
          </a:p>
          <a:p>
            <a:r>
              <a:rPr lang="de-DE" sz="2000" dirty="0">
                <a:latin typeface="Grundschrift" panose="03010100010101010101" pitchFamily="66" charset="0"/>
              </a:rPr>
              <a:t>Datum: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8AACCBC0-6A6F-EA0E-DCAA-1A09CC5CEF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407" y="345621"/>
            <a:ext cx="1943100" cy="876300"/>
          </a:xfrm>
          <a:prstGeom prst="rect">
            <a:avLst/>
          </a:prstGeom>
        </p:spPr>
      </p:pic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09DFC3D9-EF6E-E6C0-8169-1D5B106BEF3C}"/>
              </a:ext>
            </a:extLst>
          </p:cNvPr>
          <p:cNvCxnSpPr/>
          <p:nvPr/>
        </p:nvCxnSpPr>
        <p:spPr>
          <a:xfrm>
            <a:off x="2465213" y="2518382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AA7F8463-4CF7-C94C-2C13-7FAD324CEFF6}"/>
              </a:ext>
            </a:extLst>
          </p:cNvPr>
          <p:cNvCxnSpPr/>
          <p:nvPr/>
        </p:nvCxnSpPr>
        <p:spPr>
          <a:xfrm>
            <a:off x="2465213" y="3424188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Gerade Verbindung 10">
            <a:extLst>
              <a:ext uri="{FF2B5EF4-FFF2-40B4-BE49-F238E27FC236}">
                <a16:creationId xmlns:a16="http://schemas.microsoft.com/office/drawing/2014/main" id="{466E6E1F-59DE-1CCC-A673-1F29086DB697}"/>
              </a:ext>
            </a:extLst>
          </p:cNvPr>
          <p:cNvCxnSpPr/>
          <p:nvPr/>
        </p:nvCxnSpPr>
        <p:spPr>
          <a:xfrm>
            <a:off x="2465213" y="4357865"/>
            <a:ext cx="493122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572E2854-1ABD-2B49-CC2B-422E8029264B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9336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1E206DA2-1C97-A782-4441-70CE0A59F074}"/>
              </a:ext>
            </a:extLst>
          </p:cNvPr>
          <p:cNvSpPr txBox="1"/>
          <p:nvPr/>
        </p:nvSpPr>
        <p:spPr>
          <a:xfrm>
            <a:off x="205148" y="263231"/>
            <a:ext cx="854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anose="03010100010101010101" pitchFamily="66" charset="0"/>
                <a:ea typeface="Calibri" panose="020F0502020204030204" pitchFamily="34" charset="0"/>
              </a:rPr>
              <a:t>Welche Minusaufgabe passt?</a:t>
            </a:r>
            <a:endParaRPr lang="de-DE" dirty="0"/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3DD07B99-111B-3951-819F-C669E17D2F93}"/>
              </a:ext>
            </a:extLst>
          </p:cNvPr>
          <p:cNvSpPr>
            <a:spLocks noChangeAspect="1"/>
          </p:cNvSpPr>
          <p:nvPr/>
        </p:nvSpPr>
        <p:spPr>
          <a:xfrm rot="5400000">
            <a:off x="1618137" y="3071065"/>
            <a:ext cx="2237361" cy="4102039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0A227EAE-0A1E-33EC-EF17-8FFF5B39A1C5}"/>
              </a:ext>
            </a:extLst>
          </p:cNvPr>
          <p:cNvCxnSpPr/>
          <p:nvPr/>
        </p:nvCxnSpPr>
        <p:spPr>
          <a:xfrm>
            <a:off x="82185" y="3429000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A3EE3DC-E8BF-A427-338F-3AB6511CC992}"/>
              </a:ext>
            </a:extLst>
          </p:cNvPr>
          <p:cNvSpPr txBox="1"/>
          <p:nvPr/>
        </p:nvSpPr>
        <p:spPr>
          <a:xfrm>
            <a:off x="205147" y="3542717"/>
            <a:ext cx="85479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anose="03010100010101010101" pitchFamily="66" charset="0"/>
                <a:ea typeface="Calibri" panose="020F0502020204030204" pitchFamily="34" charset="0"/>
              </a:rPr>
              <a:t>Male ein Bild zur Minusaufgabe.</a:t>
            </a:r>
            <a:endParaRPr lang="de-DE" dirty="0"/>
          </a:p>
        </p:txBody>
      </p:sp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E2A35C13-7385-22F8-9D79-89708CD951C2}"/>
              </a:ext>
            </a:extLst>
          </p:cNvPr>
          <p:cNvSpPr>
            <a:spLocks noChangeAspect="1"/>
          </p:cNvSpPr>
          <p:nvPr/>
        </p:nvSpPr>
        <p:spPr>
          <a:xfrm rot="5400000">
            <a:off x="1578021" y="-149909"/>
            <a:ext cx="2237361" cy="4102039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23" name="Tabelle 22">
            <a:extLst>
              <a:ext uri="{FF2B5EF4-FFF2-40B4-BE49-F238E27FC236}">
                <a16:creationId xmlns:a16="http://schemas.microsoft.com/office/drawing/2014/main" id="{6789CA9C-8CE1-78C1-E373-2517169E1F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622346"/>
              </p:ext>
            </p:extLst>
          </p:nvPr>
        </p:nvGraphicFramePr>
        <p:xfrm>
          <a:off x="5838080" y="4710647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72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4" name="Abgerundetes Rechteck 23">
            <a:extLst>
              <a:ext uri="{FF2B5EF4-FFF2-40B4-BE49-F238E27FC236}">
                <a16:creationId xmlns:a16="http://schemas.microsoft.com/office/drawing/2014/main" id="{40E541E1-777A-FD26-8C14-00B2D49C34DA}"/>
              </a:ext>
            </a:extLst>
          </p:cNvPr>
          <p:cNvSpPr>
            <a:spLocks noChangeAspect="1"/>
          </p:cNvSpPr>
          <p:nvPr/>
        </p:nvSpPr>
        <p:spPr>
          <a:xfrm rot="5400000">
            <a:off x="6558578" y="3811140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25" name="Tabelle 24">
            <a:extLst>
              <a:ext uri="{FF2B5EF4-FFF2-40B4-BE49-F238E27FC236}">
                <a16:creationId xmlns:a16="http://schemas.microsoft.com/office/drawing/2014/main" id="{E4267A29-055B-EF70-6032-FE840C1BA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134817"/>
              </p:ext>
            </p:extLst>
          </p:nvPr>
        </p:nvGraphicFramePr>
        <p:xfrm>
          <a:off x="5774306" y="1622498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6" name="Abgerundetes Rechteck 25">
            <a:extLst>
              <a:ext uri="{FF2B5EF4-FFF2-40B4-BE49-F238E27FC236}">
                <a16:creationId xmlns:a16="http://schemas.microsoft.com/office/drawing/2014/main" id="{A3952840-4BC2-13B9-F6E4-DD47AAAE9F05}"/>
              </a:ext>
            </a:extLst>
          </p:cNvPr>
          <p:cNvSpPr>
            <a:spLocks noChangeAspect="1"/>
          </p:cNvSpPr>
          <p:nvPr/>
        </p:nvSpPr>
        <p:spPr>
          <a:xfrm rot="5400000">
            <a:off x="6505537" y="689742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7" name="Gerade Verbindung 26">
            <a:extLst>
              <a:ext uri="{FF2B5EF4-FFF2-40B4-BE49-F238E27FC236}">
                <a16:creationId xmlns:a16="http://schemas.microsoft.com/office/drawing/2014/main" id="{A85B90AE-2910-885B-FFD0-294FB1DEC6F0}"/>
              </a:ext>
            </a:extLst>
          </p:cNvPr>
          <p:cNvCxnSpPr>
            <a:cxnSpLocks/>
          </p:cNvCxnSpPr>
          <p:nvPr/>
        </p:nvCxnSpPr>
        <p:spPr>
          <a:xfrm>
            <a:off x="5774306" y="206270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>
            <a:extLst>
              <a:ext uri="{FF2B5EF4-FFF2-40B4-BE49-F238E27FC236}">
                <a16:creationId xmlns:a16="http://schemas.microsoft.com/office/drawing/2014/main" id="{C936627A-BD7A-4D1B-BFDD-5D69CFE036EE}"/>
              </a:ext>
            </a:extLst>
          </p:cNvPr>
          <p:cNvCxnSpPr>
            <a:cxnSpLocks/>
          </p:cNvCxnSpPr>
          <p:nvPr/>
        </p:nvCxnSpPr>
        <p:spPr>
          <a:xfrm>
            <a:off x="6562182" y="206270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974469F4-E9CF-9D16-FA9B-07FEADC02191}"/>
              </a:ext>
            </a:extLst>
          </p:cNvPr>
          <p:cNvCxnSpPr>
            <a:cxnSpLocks/>
          </p:cNvCxnSpPr>
          <p:nvPr/>
        </p:nvCxnSpPr>
        <p:spPr>
          <a:xfrm>
            <a:off x="7391002" y="2062700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bgerundetes Rechteck 4">
            <a:extLst>
              <a:ext uri="{FF2B5EF4-FFF2-40B4-BE49-F238E27FC236}">
                <a16:creationId xmlns:a16="http://schemas.microsoft.com/office/drawing/2014/main" id="{CAC825EC-1A4B-BFDD-73D6-B2B96CCA584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7BE74FB-E02A-216C-D5AE-691B09E76D65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2122650" y="1464629"/>
            <a:ext cx="787583" cy="1289792"/>
            <a:chOff x="1779694" y="3175017"/>
            <a:chExt cx="634356" cy="1038857"/>
          </a:xfrm>
        </p:grpSpPr>
        <p:cxnSp>
          <p:nvCxnSpPr>
            <p:cNvPr id="32" name="Gekrümmte Verbindung 31">
              <a:extLst>
                <a:ext uri="{FF2B5EF4-FFF2-40B4-BE49-F238E27FC236}">
                  <a16:creationId xmlns:a16="http://schemas.microsoft.com/office/drawing/2014/main" id="{946DF79B-D3BD-2F95-5B50-CE9785ACD941}"/>
                </a:ext>
              </a:extLst>
            </p:cNvPr>
            <p:cNvCxnSpPr>
              <a:cxnSpLocks/>
              <a:endCxn id="7" idx="2"/>
            </p:cNvCxnSpPr>
            <p:nvPr/>
          </p:nvCxnSpPr>
          <p:spPr>
            <a:xfrm rot="16200000" flipV="1">
              <a:off x="1606380" y="3903415"/>
              <a:ext cx="582367" cy="23586"/>
            </a:xfrm>
            <a:prstGeom prst="curvedConnector3">
              <a:avLst>
                <a:gd name="adj1" fmla="val 50000"/>
              </a:avLst>
            </a:prstGeom>
            <a:ln w="127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0" name="Gekrümmte Verbindung 19">
              <a:extLst>
                <a:ext uri="{FF2B5EF4-FFF2-40B4-BE49-F238E27FC236}">
                  <a16:creationId xmlns:a16="http://schemas.microsoft.com/office/drawing/2014/main" id="{93AFF61F-FE05-CDAA-2EED-92AB74EB6FAC}"/>
                </a:ext>
              </a:extLst>
            </p:cNvPr>
            <p:cNvCxnSpPr>
              <a:cxnSpLocks/>
            </p:cNvCxnSpPr>
            <p:nvPr/>
          </p:nvCxnSpPr>
          <p:spPr>
            <a:xfrm rot="16200000" flipV="1">
              <a:off x="1794942" y="4083947"/>
              <a:ext cx="193919" cy="31273"/>
            </a:xfrm>
            <a:prstGeom prst="curvedConnector3">
              <a:avLst/>
            </a:prstGeom>
            <a:ln w="127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7" name="Picture 4">
              <a:extLst>
                <a:ext uri="{FF2B5EF4-FFF2-40B4-BE49-F238E27FC236}">
                  <a16:creationId xmlns:a16="http://schemas.microsoft.com/office/drawing/2014/main" id="{A063E761-2E8E-7CC1-E8AB-B9F1747D09F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6201" y="3297654"/>
              <a:ext cx="199140" cy="326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4">
              <a:extLst>
                <a:ext uri="{FF2B5EF4-FFF2-40B4-BE49-F238E27FC236}">
                  <a16:creationId xmlns:a16="http://schemas.microsoft.com/office/drawing/2014/main" id="{570D727B-7442-0C88-C09C-B7BD65E1926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6500" y="3175017"/>
              <a:ext cx="199140" cy="326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4">
              <a:extLst>
                <a:ext uri="{FF2B5EF4-FFF2-40B4-BE49-F238E27FC236}">
                  <a16:creationId xmlns:a16="http://schemas.microsoft.com/office/drawing/2014/main" id="{5A4C137D-9D65-793C-BECA-35D36A8DCA0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4910" y="3223809"/>
              <a:ext cx="199140" cy="326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1" name="Gekrümmte Verbindung 20">
              <a:extLst>
                <a:ext uri="{FF2B5EF4-FFF2-40B4-BE49-F238E27FC236}">
                  <a16:creationId xmlns:a16="http://schemas.microsoft.com/office/drawing/2014/main" id="{B35857ED-A218-D76B-70A2-D5290CAAC7FF}"/>
                </a:ext>
              </a:extLst>
            </p:cNvPr>
            <p:cNvCxnSpPr>
              <a:cxnSpLocks/>
              <a:endCxn id="31" idx="2"/>
            </p:cNvCxnSpPr>
            <p:nvPr/>
          </p:nvCxnSpPr>
          <p:spPr>
            <a:xfrm rot="5400000" flipH="1" flipV="1">
              <a:off x="1850974" y="3943156"/>
              <a:ext cx="326260" cy="202472"/>
            </a:xfrm>
            <a:prstGeom prst="curvedConnector3">
              <a:avLst/>
            </a:prstGeom>
            <a:ln w="127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" name="Gekrümmte Verbindung 21">
              <a:extLst>
                <a:ext uri="{FF2B5EF4-FFF2-40B4-BE49-F238E27FC236}">
                  <a16:creationId xmlns:a16="http://schemas.microsoft.com/office/drawing/2014/main" id="{F0F006EB-0BBA-CD6C-F2D1-0A4D0B24DC9E}"/>
                </a:ext>
              </a:extLst>
            </p:cNvPr>
            <p:cNvCxnSpPr>
              <a:cxnSpLocks/>
              <a:endCxn id="19" idx="2"/>
            </p:cNvCxnSpPr>
            <p:nvPr/>
          </p:nvCxnSpPr>
          <p:spPr>
            <a:xfrm rot="5400000" flipH="1" flipV="1">
              <a:off x="1778651" y="3678045"/>
              <a:ext cx="663696" cy="407962"/>
            </a:xfrm>
            <a:prstGeom prst="curvedConnector3">
              <a:avLst>
                <a:gd name="adj1" fmla="val 64351"/>
              </a:avLst>
            </a:prstGeom>
            <a:ln w="127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0" name="Gekrümmte Verbindung 29">
              <a:extLst>
                <a:ext uri="{FF2B5EF4-FFF2-40B4-BE49-F238E27FC236}">
                  <a16:creationId xmlns:a16="http://schemas.microsoft.com/office/drawing/2014/main" id="{D887265A-274B-07BD-BB9E-8F3B2F24BB34}"/>
                </a:ext>
              </a:extLst>
            </p:cNvPr>
            <p:cNvCxnSpPr>
              <a:cxnSpLocks/>
              <a:endCxn id="10" idx="2"/>
            </p:cNvCxnSpPr>
            <p:nvPr/>
          </p:nvCxnSpPr>
          <p:spPr>
            <a:xfrm rot="5400000" flipH="1" flipV="1">
              <a:off x="1644181" y="3764725"/>
              <a:ext cx="695230" cy="168552"/>
            </a:xfrm>
            <a:prstGeom prst="curvedConnector3">
              <a:avLst>
                <a:gd name="adj1" fmla="val 69637"/>
              </a:avLst>
            </a:prstGeom>
            <a:ln w="127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31" name="Picture 4">
              <a:extLst>
                <a:ext uri="{FF2B5EF4-FFF2-40B4-BE49-F238E27FC236}">
                  <a16:creationId xmlns:a16="http://schemas.microsoft.com/office/drawing/2014/main" id="{C73FED80-78E6-BD7B-1D9D-A36B0191862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15770" y="3554893"/>
              <a:ext cx="199140" cy="326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4">
              <a:extLst>
                <a:ext uri="{FF2B5EF4-FFF2-40B4-BE49-F238E27FC236}">
                  <a16:creationId xmlns:a16="http://schemas.microsoft.com/office/drawing/2014/main" id="{52647616-49E0-CE59-33DE-0A11FF0136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9694" y="3688231"/>
              <a:ext cx="199140" cy="3263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36" name="Gekrümmte Verbindung 35">
            <a:extLst>
              <a:ext uri="{FF2B5EF4-FFF2-40B4-BE49-F238E27FC236}">
                <a16:creationId xmlns:a16="http://schemas.microsoft.com/office/drawing/2014/main" id="{619BDA48-B108-270F-B226-9F4760567AFA}"/>
              </a:ext>
            </a:extLst>
          </p:cNvPr>
          <p:cNvCxnSpPr>
            <a:cxnSpLocks/>
          </p:cNvCxnSpPr>
          <p:nvPr/>
        </p:nvCxnSpPr>
        <p:spPr>
          <a:xfrm rot="16200000" flipV="1">
            <a:off x="2897906" y="1779904"/>
            <a:ext cx="804999" cy="176191"/>
          </a:xfrm>
          <a:prstGeom prst="curvedConnector3">
            <a:avLst>
              <a:gd name="adj1" fmla="val 50000"/>
            </a:avLst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7" name="Gekrümmte Verbindung 36">
            <a:extLst>
              <a:ext uri="{FF2B5EF4-FFF2-40B4-BE49-F238E27FC236}">
                <a16:creationId xmlns:a16="http://schemas.microsoft.com/office/drawing/2014/main" id="{4788D7E2-A134-739E-2483-1129D833CADE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3169866" y="1510193"/>
            <a:ext cx="697110" cy="111573"/>
          </a:xfrm>
          <a:prstGeom prst="curvedConnector3">
            <a:avLst>
              <a:gd name="adj1" fmla="val 50000"/>
            </a:avLst>
          </a:prstGeom>
          <a:ln w="12700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pic>
        <p:nvPicPr>
          <p:cNvPr id="34" name="Picture 4">
            <a:extLst>
              <a:ext uri="{FF2B5EF4-FFF2-40B4-BE49-F238E27FC236}">
                <a16:creationId xmlns:a16="http://schemas.microsoft.com/office/drawing/2014/main" id="{1623D71B-5418-34AB-72F2-66F736FEFF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443698" y="828095"/>
            <a:ext cx="247242" cy="4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>
            <a:extLst>
              <a:ext uri="{FF2B5EF4-FFF2-40B4-BE49-F238E27FC236}">
                <a16:creationId xmlns:a16="http://schemas.microsoft.com/office/drawing/2014/main" id="{E41DF7EB-1FE4-5DAD-0E7D-A693F09E8A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82340" y="1066645"/>
            <a:ext cx="247242" cy="40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F1FD4BF9-45D6-BD99-5E55-519D28B3E89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94808" y="1943429"/>
            <a:ext cx="1102923" cy="105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235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15CDDA7-0CCC-6293-A2B4-6CF31F50601F}"/>
              </a:ext>
            </a:extLst>
          </p:cNvPr>
          <p:cNvSpPr txBox="1"/>
          <p:nvPr/>
        </p:nvSpPr>
        <p:spPr>
          <a:xfrm>
            <a:off x="794714" y="1999567"/>
            <a:ext cx="3884205" cy="3100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sz="28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Anna hat 8 Kekse. </a:t>
            </a:r>
          </a:p>
          <a:p>
            <a:pPr>
              <a:lnSpc>
                <a:spcPct val="150000"/>
              </a:lnSpc>
            </a:pPr>
            <a:r>
              <a:rPr lang="de-DE" sz="28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Sie isst 2 Kekse. </a:t>
            </a:r>
            <a:br>
              <a:rPr lang="de-DE" sz="28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28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Wie viele Kekse hat sie noch?</a:t>
            </a:r>
            <a:b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de-DE" sz="2000" dirty="0">
              <a:latin typeface="Grundschrift" pitchFamily="2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E2331B44-FF68-0EE8-88E7-DA745436367B}"/>
              </a:ext>
            </a:extLst>
          </p:cNvPr>
          <p:cNvSpPr txBox="1"/>
          <p:nvPr/>
        </p:nvSpPr>
        <p:spPr>
          <a:xfrm>
            <a:off x="205200" y="262800"/>
            <a:ext cx="38842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Minusaufgabe.</a:t>
            </a:r>
            <a:endParaRPr lang="de-DE" sz="2000" dirty="0">
              <a:latin typeface="Grundschrift" pitchFamily="2" charset="0"/>
            </a:endParaRP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F931F085-8DA7-2A71-8103-C6C48CCDC915}"/>
              </a:ext>
            </a:extLst>
          </p:cNvPr>
          <p:cNvSpPr>
            <a:spLocks noChangeAspect="1"/>
          </p:cNvSpPr>
          <p:nvPr/>
        </p:nvSpPr>
        <p:spPr>
          <a:xfrm rot="5400000">
            <a:off x="1448471" y="1268493"/>
            <a:ext cx="2576692" cy="4102039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2" name="Tabelle 11">
            <a:extLst>
              <a:ext uri="{FF2B5EF4-FFF2-40B4-BE49-F238E27FC236}">
                <a16:creationId xmlns:a16="http://schemas.microsoft.com/office/drawing/2014/main" id="{4D089E58-BBAC-6911-B7F8-3CCBB10B1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58449"/>
              </p:ext>
            </p:extLst>
          </p:nvPr>
        </p:nvGraphicFramePr>
        <p:xfrm>
          <a:off x="5838081" y="3139440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3" name="Abgerundetes Rechteck 12">
            <a:extLst>
              <a:ext uri="{FF2B5EF4-FFF2-40B4-BE49-F238E27FC236}">
                <a16:creationId xmlns:a16="http://schemas.microsoft.com/office/drawing/2014/main" id="{B11435EF-E051-028D-3379-FDFFD045639A}"/>
              </a:ext>
            </a:extLst>
          </p:cNvPr>
          <p:cNvSpPr>
            <a:spLocks noChangeAspect="1"/>
          </p:cNvSpPr>
          <p:nvPr/>
        </p:nvSpPr>
        <p:spPr>
          <a:xfrm rot="5400000">
            <a:off x="6558578" y="2179584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AC4782DA-64CC-7940-0FDE-4D0A746B86E9}"/>
              </a:ext>
            </a:extLst>
          </p:cNvPr>
          <p:cNvCxnSpPr>
            <a:cxnSpLocks/>
          </p:cNvCxnSpPr>
          <p:nvPr/>
        </p:nvCxnSpPr>
        <p:spPr>
          <a:xfrm>
            <a:off x="5838081" y="35796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65167589-DD61-E488-D15F-5F4FD415570F}"/>
              </a:ext>
            </a:extLst>
          </p:cNvPr>
          <p:cNvCxnSpPr>
            <a:cxnSpLocks/>
          </p:cNvCxnSpPr>
          <p:nvPr/>
        </p:nvCxnSpPr>
        <p:spPr>
          <a:xfrm>
            <a:off x="6625957" y="35796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F66C7B43-C676-2D56-D32F-BD6F2B57C82A}"/>
              </a:ext>
            </a:extLst>
          </p:cNvPr>
          <p:cNvCxnSpPr>
            <a:cxnSpLocks/>
          </p:cNvCxnSpPr>
          <p:nvPr/>
        </p:nvCxnSpPr>
        <p:spPr>
          <a:xfrm>
            <a:off x="7454777" y="3579642"/>
            <a:ext cx="55679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934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EF57314F-6137-059C-E414-0B47296D31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501631"/>
              </p:ext>
            </p:extLst>
          </p:nvPr>
        </p:nvGraphicFramePr>
        <p:xfrm>
          <a:off x="6529446" y="4966460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372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63" name="Grafik 62">
            <a:extLst>
              <a:ext uri="{FF2B5EF4-FFF2-40B4-BE49-F238E27FC236}">
                <a16:creationId xmlns:a16="http://schemas.microsoft.com/office/drawing/2014/main" id="{69AAF0E2-9CE3-C3A4-8ED7-4054C0783FC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5" y="4748919"/>
            <a:ext cx="5848587" cy="1162219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373BC227-0037-3F73-57E2-0F643773DF7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845" y="1233364"/>
            <a:ext cx="5848587" cy="1162219"/>
          </a:xfrm>
          <a:prstGeom prst="rect">
            <a:avLst/>
          </a:prstGeom>
        </p:spPr>
      </p:pic>
      <p:pic>
        <p:nvPicPr>
          <p:cNvPr id="80" name="Picture 4">
            <a:extLst>
              <a:ext uri="{FF2B5EF4-FFF2-40B4-BE49-F238E27FC236}">
                <a16:creationId xmlns:a16="http://schemas.microsoft.com/office/drawing/2014/main" id="{685D0DD0-19AC-AAAF-224C-823216162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54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4">
            <a:extLst>
              <a:ext uri="{FF2B5EF4-FFF2-40B4-BE49-F238E27FC236}">
                <a16:creationId xmlns:a16="http://schemas.microsoft.com/office/drawing/2014/main" id="{7C148DE1-E81C-3C10-58EC-85A0478C7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76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4">
            <a:extLst>
              <a:ext uri="{FF2B5EF4-FFF2-40B4-BE49-F238E27FC236}">
                <a16:creationId xmlns:a16="http://schemas.microsoft.com/office/drawing/2014/main" id="{285F5272-9DDC-D718-8C78-4A105895C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598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4">
            <a:extLst>
              <a:ext uri="{FF2B5EF4-FFF2-40B4-BE49-F238E27FC236}">
                <a16:creationId xmlns:a16="http://schemas.microsoft.com/office/drawing/2014/main" id="{1EF1C6A8-E343-BED1-968C-D80FCD36A1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920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4">
            <a:extLst>
              <a:ext uri="{FF2B5EF4-FFF2-40B4-BE49-F238E27FC236}">
                <a16:creationId xmlns:a16="http://schemas.microsoft.com/office/drawing/2014/main" id="{8D21E6D1-EF20-688D-696D-2CA5F1229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241" y="1304131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Textfeld 93">
            <a:extLst>
              <a:ext uri="{FF2B5EF4-FFF2-40B4-BE49-F238E27FC236}">
                <a16:creationId xmlns:a16="http://schemas.microsoft.com/office/drawing/2014/main" id="{690DCCB3-5798-6C55-AB24-DDEF76475E3A}"/>
              </a:ext>
            </a:extLst>
          </p:cNvPr>
          <p:cNvSpPr txBox="1"/>
          <p:nvPr/>
        </p:nvSpPr>
        <p:spPr>
          <a:xfrm>
            <a:off x="205200" y="262800"/>
            <a:ext cx="729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Schreibe die Minusaufgabe.</a:t>
            </a:r>
            <a:endParaRPr lang="de-DE" sz="2000" dirty="0">
              <a:latin typeface="Grundschrift" pitchFamily="2" charset="0"/>
            </a:endParaRPr>
          </a:p>
        </p:txBody>
      </p:sp>
      <p:cxnSp>
        <p:nvCxnSpPr>
          <p:cNvPr id="4" name="Gerade Verbindung 3">
            <a:extLst>
              <a:ext uri="{FF2B5EF4-FFF2-40B4-BE49-F238E27FC236}">
                <a16:creationId xmlns:a16="http://schemas.microsoft.com/office/drawing/2014/main" id="{BE9BC8B7-0A9C-FC17-15E9-ABA591099D42}"/>
              </a:ext>
            </a:extLst>
          </p:cNvPr>
          <p:cNvCxnSpPr/>
          <p:nvPr/>
        </p:nvCxnSpPr>
        <p:spPr>
          <a:xfrm>
            <a:off x="82185" y="3431408"/>
            <a:ext cx="8979628" cy="0"/>
          </a:xfrm>
          <a:prstGeom prst="line">
            <a:avLst/>
          </a:prstGeom>
          <a:ln w="19050">
            <a:solidFill>
              <a:srgbClr val="327B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60D073FA-E34B-3C51-C480-AB0863CA1F39}"/>
              </a:ext>
            </a:extLst>
          </p:cNvPr>
          <p:cNvSpPr txBox="1"/>
          <p:nvPr/>
        </p:nvSpPr>
        <p:spPr>
          <a:xfrm>
            <a:off x="205200" y="3628800"/>
            <a:ext cx="3108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Zeichne die Minusaufgabe.</a:t>
            </a:r>
            <a:endParaRPr lang="de-DE" sz="2000" dirty="0"/>
          </a:p>
        </p:txBody>
      </p:sp>
      <p:cxnSp>
        <p:nvCxnSpPr>
          <p:cNvPr id="2" name="Gerade Verbindung 1">
            <a:extLst>
              <a:ext uri="{FF2B5EF4-FFF2-40B4-BE49-F238E27FC236}">
                <a16:creationId xmlns:a16="http://schemas.microsoft.com/office/drawing/2014/main" id="{17CCBAAF-006D-CC68-1B2D-5967EB59C0DA}"/>
              </a:ext>
            </a:extLst>
          </p:cNvPr>
          <p:cNvCxnSpPr>
            <a:cxnSpLocks/>
          </p:cNvCxnSpPr>
          <p:nvPr/>
        </p:nvCxnSpPr>
        <p:spPr>
          <a:xfrm>
            <a:off x="8158110" y="5417428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3E0A78AB-89BC-8D26-8371-9065FB942632}"/>
              </a:ext>
            </a:extLst>
          </p:cNvPr>
          <p:cNvSpPr>
            <a:spLocks noChangeAspect="1"/>
          </p:cNvSpPr>
          <p:nvPr/>
        </p:nvSpPr>
        <p:spPr>
          <a:xfrm rot="5400000">
            <a:off x="7249944" y="4082607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DFDA8FE-40FA-9CE6-8A2B-C8C20D955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454316"/>
              </p:ext>
            </p:extLst>
          </p:nvPr>
        </p:nvGraphicFramePr>
        <p:xfrm>
          <a:off x="6518713" y="1591058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F0785928-95EB-8710-0BDE-B09B2D0847B0}"/>
              </a:ext>
            </a:extLst>
          </p:cNvPr>
          <p:cNvSpPr>
            <a:spLocks noChangeAspect="1"/>
          </p:cNvSpPr>
          <p:nvPr/>
        </p:nvSpPr>
        <p:spPr>
          <a:xfrm rot="5400000">
            <a:off x="7249944" y="658302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52CA76A-E3C8-0C16-5A63-C7277B3D7AF3}"/>
              </a:ext>
            </a:extLst>
          </p:cNvPr>
          <p:cNvCxnSpPr>
            <a:cxnSpLocks/>
          </p:cNvCxnSpPr>
          <p:nvPr/>
        </p:nvCxnSpPr>
        <p:spPr>
          <a:xfrm>
            <a:off x="8147377" y="2027978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B6800FA4-CE6B-C2C0-0B45-F64192FDFBB8}"/>
              </a:ext>
            </a:extLst>
          </p:cNvPr>
          <p:cNvCxnSpPr>
            <a:cxnSpLocks/>
          </p:cNvCxnSpPr>
          <p:nvPr/>
        </p:nvCxnSpPr>
        <p:spPr>
          <a:xfrm>
            <a:off x="7333045" y="2027978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C21522BE-5116-BBBB-A825-9D3B2EFABDF1}"/>
              </a:ext>
            </a:extLst>
          </p:cNvPr>
          <p:cNvCxnSpPr>
            <a:cxnSpLocks/>
          </p:cNvCxnSpPr>
          <p:nvPr/>
        </p:nvCxnSpPr>
        <p:spPr>
          <a:xfrm>
            <a:off x="6529446" y="2027978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DFD7481E-B8F9-B13D-E328-C4FE71A6A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768" y="1312192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>
            <a:extLst>
              <a:ext uri="{FF2B5EF4-FFF2-40B4-BE49-F238E27FC236}">
                <a16:creationId xmlns:a16="http://schemas.microsoft.com/office/drawing/2014/main" id="{532A43F8-0F24-AA25-6F47-D9B2A54F03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5411" y="919317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>
            <a:extLst>
              <a:ext uri="{FF2B5EF4-FFF2-40B4-BE49-F238E27FC236}">
                <a16:creationId xmlns:a16="http://schemas.microsoft.com/office/drawing/2014/main" id="{0AA0722F-21F9-0BED-56F3-71B7B48A7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5089" y="919317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DD1434CE-0D3E-3C98-831C-03902AECE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733" y="919317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351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D21A3DBA-7E74-8AF3-670F-AC4F6463ED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101396"/>
              </p:ext>
            </p:extLst>
          </p:nvPr>
        </p:nvGraphicFramePr>
        <p:xfrm>
          <a:off x="3375511" y="4760926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9835D5C4-FC1D-8F1F-2DFE-A95E62454E63}"/>
              </a:ext>
            </a:extLst>
          </p:cNvPr>
          <p:cNvSpPr>
            <a:spLocks noChangeAspect="1"/>
          </p:cNvSpPr>
          <p:nvPr/>
        </p:nvSpPr>
        <p:spPr>
          <a:xfrm rot="5400000">
            <a:off x="3338124" y="494918"/>
            <a:ext cx="2467751" cy="36449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1" name="Textfeld 90">
            <a:extLst>
              <a:ext uri="{FF2B5EF4-FFF2-40B4-BE49-F238E27FC236}">
                <a16:creationId xmlns:a16="http://schemas.microsoft.com/office/drawing/2014/main" id="{EADF8AAB-F4B7-D969-D9D4-18AB84932DCC}"/>
              </a:ext>
            </a:extLst>
          </p:cNvPr>
          <p:cNvSpPr txBox="1"/>
          <p:nvPr/>
        </p:nvSpPr>
        <p:spPr>
          <a:xfrm>
            <a:off x="205200" y="262800"/>
            <a:ext cx="772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Löse. Finde noch eine passende Aufgabe.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E7DA641F-2FFC-F4A0-129A-EA97D3647612}"/>
              </a:ext>
            </a:extLst>
          </p:cNvPr>
          <p:cNvSpPr>
            <a:spLocks noChangeAspect="1"/>
          </p:cNvSpPr>
          <p:nvPr/>
        </p:nvSpPr>
        <p:spPr>
          <a:xfrm rot="5400000">
            <a:off x="3283539" y="3244245"/>
            <a:ext cx="2576922" cy="3644917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710F2CFC-AD9B-5AF2-E24C-E8EEA17545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350529"/>
              </p:ext>
            </p:extLst>
          </p:nvPr>
        </p:nvGraphicFramePr>
        <p:xfrm>
          <a:off x="3375510" y="1220327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D3E6F5F1-3E6A-CF97-4877-A8E2B9B9F0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9941666"/>
              </p:ext>
            </p:extLst>
          </p:nvPr>
        </p:nvGraphicFramePr>
        <p:xfrm>
          <a:off x="3375510" y="2068493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6" name="Tabelle 15">
            <a:extLst>
              <a:ext uri="{FF2B5EF4-FFF2-40B4-BE49-F238E27FC236}">
                <a16:creationId xmlns:a16="http://schemas.microsoft.com/office/drawing/2014/main" id="{723B4C0B-CDC6-4A97-0C78-05EB3B6CC2D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524583"/>
              </p:ext>
            </p:extLst>
          </p:nvPr>
        </p:nvGraphicFramePr>
        <p:xfrm>
          <a:off x="3375511" y="3912760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543372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8" name="Tabelle 57">
            <a:extLst>
              <a:ext uri="{FF2B5EF4-FFF2-40B4-BE49-F238E27FC236}">
                <a16:creationId xmlns:a16="http://schemas.microsoft.com/office/drawing/2014/main" id="{67A83037-3D22-DAFD-B5F3-8D80C10B8A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074580"/>
              </p:ext>
            </p:extLst>
          </p:nvPr>
        </p:nvGraphicFramePr>
        <p:xfrm>
          <a:off x="3375509" y="2915578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9" name="Tabelle 58">
            <a:extLst>
              <a:ext uri="{FF2B5EF4-FFF2-40B4-BE49-F238E27FC236}">
                <a16:creationId xmlns:a16="http://schemas.microsoft.com/office/drawing/2014/main" id="{2DE09467-5CC5-59AB-87B3-D8D641DD5D14}"/>
              </a:ext>
            </a:extLst>
          </p:cNvPr>
          <p:cNvGraphicFramePr>
            <a:graphicFrameLocks noGrp="1"/>
          </p:cNvGraphicFramePr>
          <p:nvPr/>
        </p:nvGraphicFramePr>
        <p:xfrm>
          <a:off x="3375509" y="5609092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cxnSp>
        <p:nvCxnSpPr>
          <p:cNvPr id="61" name="Gerade Verbindung 60">
            <a:extLst>
              <a:ext uri="{FF2B5EF4-FFF2-40B4-BE49-F238E27FC236}">
                <a16:creationId xmlns:a16="http://schemas.microsoft.com/office/drawing/2014/main" id="{03FCBE86-BD0A-5515-312B-A6075F884D63}"/>
              </a:ext>
            </a:extLst>
          </p:cNvPr>
          <p:cNvCxnSpPr>
            <a:cxnSpLocks/>
          </p:cNvCxnSpPr>
          <p:nvPr/>
        </p:nvCxnSpPr>
        <p:spPr>
          <a:xfrm>
            <a:off x="4181379" y="3279791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A442D1E7-2212-6230-FA02-8A87399169A2}"/>
              </a:ext>
            </a:extLst>
          </p:cNvPr>
          <p:cNvCxnSpPr>
            <a:cxnSpLocks/>
          </p:cNvCxnSpPr>
          <p:nvPr/>
        </p:nvCxnSpPr>
        <p:spPr>
          <a:xfrm>
            <a:off x="3375509" y="3279791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>
            <a:extLst>
              <a:ext uri="{FF2B5EF4-FFF2-40B4-BE49-F238E27FC236}">
                <a16:creationId xmlns:a16="http://schemas.microsoft.com/office/drawing/2014/main" id="{4A716F33-2B5F-43D2-470D-8A4317CDD5F3}"/>
              </a:ext>
            </a:extLst>
          </p:cNvPr>
          <p:cNvCxnSpPr>
            <a:cxnSpLocks/>
          </p:cNvCxnSpPr>
          <p:nvPr/>
        </p:nvCxnSpPr>
        <p:spPr>
          <a:xfrm>
            <a:off x="4199135" y="6006005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>
            <a:extLst>
              <a:ext uri="{FF2B5EF4-FFF2-40B4-BE49-F238E27FC236}">
                <a16:creationId xmlns:a16="http://schemas.microsoft.com/office/drawing/2014/main" id="{FAFF6A78-BDB0-95B7-9296-6994173512F9}"/>
              </a:ext>
            </a:extLst>
          </p:cNvPr>
          <p:cNvCxnSpPr>
            <a:cxnSpLocks/>
          </p:cNvCxnSpPr>
          <p:nvPr/>
        </p:nvCxnSpPr>
        <p:spPr>
          <a:xfrm>
            <a:off x="3393265" y="6006005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E7DEE484-A792-4ABE-2126-F060E39A7570}"/>
              </a:ext>
            </a:extLst>
          </p:cNvPr>
          <p:cNvCxnSpPr>
            <a:cxnSpLocks/>
          </p:cNvCxnSpPr>
          <p:nvPr/>
        </p:nvCxnSpPr>
        <p:spPr>
          <a:xfrm>
            <a:off x="4998581" y="6014174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17">
            <a:extLst>
              <a:ext uri="{FF2B5EF4-FFF2-40B4-BE49-F238E27FC236}">
                <a16:creationId xmlns:a16="http://schemas.microsoft.com/office/drawing/2014/main" id="{3294B98A-36AC-CB5E-0580-DB2FEE73A198}"/>
              </a:ext>
            </a:extLst>
          </p:cNvPr>
          <p:cNvCxnSpPr>
            <a:cxnSpLocks/>
          </p:cNvCxnSpPr>
          <p:nvPr/>
        </p:nvCxnSpPr>
        <p:spPr>
          <a:xfrm>
            <a:off x="4998583" y="5149264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201F2A45-BE85-E946-22F2-D339BE070445}"/>
              </a:ext>
            </a:extLst>
          </p:cNvPr>
          <p:cNvCxnSpPr>
            <a:cxnSpLocks/>
          </p:cNvCxnSpPr>
          <p:nvPr/>
        </p:nvCxnSpPr>
        <p:spPr>
          <a:xfrm>
            <a:off x="4998580" y="3279791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EDEEAA39-036D-A7CB-9735-8E762176BC20}"/>
              </a:ext>
            </a:extLst>
          </p:cNvPr>
          <p:cNvCxnSpPr>
            <a:cxnSpLocks/>
          </p:cNvCxnSpPr>
          <p:nvPr/>
        </p:nvCxnSpPr>
        <p:spPr>
          <a:xfrm>
            <a:off x="4998581" y="2426645"/>
            <a:ext cx="5504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37810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5ACA4882-C909-0381-1CAF-C5B356609C4B}"/>
              </a:ext>
            </a:extLst>
          </p:cNvPr>
          <p:cNvSpPr txBox="1"/>
          <p:nvPr/>
        </p:nvSpPr>
        <p:spPr>
          <a:xfrm>
            <a:off x="205200" y="262800"/>
            <a:ext cx="85228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Löse die Aufgaben. Kreise die einfachen Aufgaben ein.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CAAB7BEB-9E3B-AF4C-A661-CA025C94F1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158635"/>
              </p:ext>
            </p:extLst>
          </p:nvPr>
        </p:nvGraphicFramePr>
        <p:xfrm>
          <a:off x="1355202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CF80D02E-6226-E564-C544-21AD6489E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1721038"/>
              </p:ext>
            </p:extLst>
          </p:nvPr>
        </p:nvGraphicFramePr>
        <p:xfrm>
          <a:off x="1355202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92F61EDB-1088-53D5-4613-47517A6964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562690"/>
              </p:ext>
            </p:extLst>
          </p:nvPr>
        </p:nvGraphicFramePr>
        <p:xfrm>
          <a:off x="1355202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D9277D2-747A-D06D-9E4E-CC858BDFD7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858035"/>
              </p:ext>
            </p:extLst>
          </p:nvPr>
        </p:nvGraphicFramePr>
        <p:xfrm>
          <a:off x="1355202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7A37EB0D-F04E-C09D-10A4-7CAD197FD2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6902205"/>
              </p:ext>
            </p:extLst>
          </p:nvPr>
        </p:nvGraphicFramePr>
        <p:xfrm>
          <a:off x="5401180" y="1652052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9" name="Tabelle 8">
            <a:extLst>
              <a:ext uri="{FF2B5EF4-FFF2-40B4-BE49-F238E27FC236}">
                <a16:creationId xmlns:a16="http://schemas.microsoft.com/office/drawing/2014/main" id="{2BB15228-68F5-BA6E-84C1-E27D373516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077508"/>
              </p:ext>
            </p:extLst>
          </p:nvPr>
        </p:nvGraphicFramePr>
        <p:xfrm>
          <a:off x="5401180" y="2799610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72012E50-52CB-68FE-03B8-16FA2D4C7C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908"/>
              </p:ext>
            </p:extLst>
          </p:nvPr>
        </p:nvGraphicFramePr>
        <p:xfrm>
          <a:off x="5401180" y="3947168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graphicFrame>
        <p:nvGraphicFramePr>
          <p:cNvPr id="11" name="Tabelle 10">
            <a:extLst>
              <a:ext uri="{FF2B5EF4-FFF2-40B4-BE49-F238E27FC236}">
                <a16:creationId xmlns:a16="http://schemas.microsoft.com/office/drawing/2014/main" id="{FEAA926C-A7AF-0848-DB03-2B1906C42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1546425"/>
              </p:ext>
            </p:extLst>
          </p:nvPr>
        </p:nvGraphicFramePr>
        <p:xfrm>
          <a:off x="5401180" y="5094725"/>
          <a:ext cx="17496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600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583200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91600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48A0E23E-AA6A-8616-8A3C-A4DE37ED1239}"/>
              </a:ext>
            </a:extLst>
          </p:cNvPr>
          <p:cNvCxnSpPr>
            <a:cxnSpLocks/>
          </p:cNvCxnSpPr>
          <p:nvPr/>
        </p:nvCxnSpPr>
        <p:spPr>
          <a:xfrm>
            <a:off x="3104802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>
            <a:extLst>
              <a:ext uri="{FF2B5EF4-FFF2-40B4-BE49-F238E27FC236}">
                <a16:creationId xmlns:a16="http://schemas.microsoft.com/office/drawing/2014/main" id="{6F328387-F5AD-DB6F-31FB-D044A2899255}"/>
              </a:ext>
            </a:extLst>
          </p:cNvPr>
          <p:cNvCxnSpPr>
            <a:cxnSpLocks/>
          </p:cNvCxnSpPr>
          <p:nvPr/>
        </p:nvCxnSpPr>
        <p:spPr>
          <a:xfrm>
            <a:off x="3104802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5C648852-4B90-5D3B-F7F0-2AD3D4CC11C1}"/>
              </a:ext>
            </a:extLst>
          </p:cNvPr>
          <p:cNvCxnSpPr>
            <a:cxnSpLocks/>
          </p:cNvCxnSpPr>
          <p:nvPr/>
        </p:nvCxnSpPr>
        <p:spPr>
          <a:xfrm>
            <a:off x="3104802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F046AB43-710B-2A7B-8199-F706FE14DC3B}"/>
              </a:ext>
            </a:extLst>
          </p:cNvPr>
          <p:cNvCxnSpPr>
            <a:cxnSpLocks/>
          </p:cNvCxnSpPr>
          <p:nvPr/>
        </p:nvCxnSpPr>
        <p:spPr>
          <a:xfrm>
            <a:off x="3104802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E3C74357-9F85-1B4C-E287-11FEC0567D51}"/>
              </a:ext>
            </a:extLst>
          </p:cNvPr>
          <p:cNvCxnSpPr>
            <a:cxnSpLocks/>
          </p:cNvCxnSpPr>
          <p:nvPr/>
        </p:nvCxnSpPr>
        <p:spPr>
          <a:xfrm>
            <a:off x="7150780" y="204968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28A15DD2-C50C-37AF-03FF-E77881C2E91C}"/>
              </a:ext>
            </a:extLst>
          </p:cNvPr>
          <p:cNvCxnSpPr>
            <a:cxnSpLocks/>
          </p:cNvCxnSpPr>
          <p:nvPr/>
        </p:nvCxnSpPr>
        <p:spPr>
          <a:xfrm>
            <a:off x="7150780" y="3217071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C1948453-C2F6-411A-505C-717B243FF1EA}"/>
              </a:ext>
            </a:extLst>
          </p:cNvPr>
          <p:cNvCxnSpPr>
            <a:cxnSpLocks/>
          </p:cNvCxnSpPr>
          <p:nvPr/>
        </p:nvCxnSpPr>
        <p:spPr>
          <a:xfrm>
            <a:off x="7150780" y="4350927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A2BEA21C-6738-062B-7564-ED57E642B312}"/>
              </a:ext>
            </a:extLst>
          </p:cNvPr>
          <p:cNvCxnSpPr>
            <a:cxnSpLocks/>
          </p:cNvCxnSpPr>
          <p:nvPr/>
        </p:nvCxnSpPr>
        <p:spPr>
          <a:xfrm>
            <a:off x="7150780" y="5512215"/>
            <a:ext cx="689707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3767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F3A47B3F-33C9-A123-7D6B-82993C0F2CF5}"/>
              </a:ext>
            </a:extLst>
          </p:cNvPr>
          <p:cNvSpPr/>
          <p:nvPr/>
        </p:nvSpPr>
        <p:spPr>
          <a:xfrm>
            <a:off x="82185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Textfeld 93">
            <a:extLst>
              <a:ext uri="{FF2B5EF4-FFF2-40B4-BE49-F238E27FC236}">
                <a16:creationId xmlns:a16="http://schemas.microsoft.com/office/drawing/2014/main" id="{690DCCB3-5798-6C55-AB24-DDEF76475E3A}"/>
              </a:ext>
            </a:extLst>
          </p:cNvPr>
          <p:cNvSpPr txBox="1"/>
          <p:nvPr/>
        </p:nvSpPr>
        <p:spPr>
          <a:xfrm>
            <a:off x="205200" y="262800"/>
            <a:ext cx="7297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effectLst/>
                <a:latin typeface="Grundschrift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Schreibe zwei Plusaufgaben und zwei Minusaufgaben.</a:t>
            </a:r>
            <a:endParaRPr lang="de-DE" sz="2000" dirty="0">
              <a:latin typeface="Grundschrift" pitchFamily="2" charset="0"/>
            </a:endParaRP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EDFDA8FE-40FA-9CE6-8A2B-C8C20D95502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382000"/>
              </p:ext>
            </p:extLst>
          </p:nvPr>
        </p:nvGraphicFramePr>
        <p:xfrm>
          <a:off x="1986164" y="4943774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1" name="Abgerundetes Rechteck 10">
            <a:extLst>
              <a:ext uri="{FF2B5EF4-FFF2-40B4-BE49-F238E27FC236}">
                <a16:creationId xmlns:a16="http://schemas.microsoft.com/office/drawing/2014/main" id="{F0785928-95EB-8710-0BDE-B09B2D0847B0}"/>
              </a:ext>
            </a:extLst>
          </p:cNvPr>
          <p:cNvSpPr>
            <a:spLocks noChangeAspect="1"/>
          </p:cNvSpPr>
          <p:nvPr/>
        </p:nvSpPr>
        <p:spPr>
          <a:xfrm rot="5400000">
            <a:off x="2717395" y="4011018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6" name="Gerade Verbindung 5">
            <a:extLst>
              <a:ext uri="{FF2B5EF4-FFF2-40B4-BE49-F238E27FC236}">
                <a16:creationId xmlns:a16="http://schemas.microsoft.com/office/drawing/2014/main" id="{652CA76A-E3C8-0C16-5A63-C7277B3D7AF3}"/>
              </a:ext>
            </a:extLst>
          </p:cNvPr>
          <p:cNvCxnSpPr>
            <a:cxnSpLocks/>
          </p:cNvCxnSpPr>
          <p:nvPr/>
        </p:nvCxnSpPr>
        <p:spPr>
          <a:xfrm>
            <a:off x="3614828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B6800FA4-CE6B-C2C0-0B45-F64192FDFBB8}"/>
              </a:ext>
            </a:extLst>
          </p:cNvPr>
          <p:cNvCxnSpPr>
            <a:cxnSpLocks/>
          </p:cNvCxnSpPr>
          <p:nvPr/>
        </p:nvCxnSpPr>
        <p:spPr>
          <a:xfrm>
            <a:off x="2800496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C21522BE-5116-BBBB-A825-9D3B2EFABDF1}"/>
              </a:ext>
            </a:extLst>
          </p:cNvPr>
          <p:cNvCxnSpPr>
            <a:cxnSpLocks/>
          </p:cNvCxnSpPr>
          <p:nvPr/>
        </p:nvCxnSpPr>
        <p:spPr>
          <a:xfrm>
            <a:off x="1996897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uppieren 31">
            <a:extLst>
              <a:ext uri="{FF2B5EF4-FFF2-40B4-BE49-F238E27FC236}">
                <a16:creationId xmlns:a16="http://schemas.microsoft.com/office/drawing/2014/main" id="{4E966C29-1294-08C6-0A49-0DD902ED6054}"/>
              </a:ext>
            </a:extLst>
          </p:cNvPr>
          <p:cNvGrpSpPr/>
          <p:nvPr/>
        </p:nvGrpSpPr>
        <p:grpSpPr>
          <a:xfrm>
            <a:off x="1647706" y="1312192"/>
            <a:ext cx="5848587" cy="1162219"/>
            <a:chOff x="1654033" y="1312192"/>
            <a:chExt cx="5848587" cy="1162219"/>
          </a:xfrm>
        </p:grpSpPr>
        <p:pic>
          <p:nvPicPr>
            <p:cNvPr id="49" name="Grafik 48">
              <a:extLst>
                <a:ext uri="{FF2B5EF4-FFF2-40B4-BE49-F238E27FC236}">
                  <a16:creationId xmlns:a16="http://schemas.microsoft.com/office/drawing/2014/main" id="{373BC227-0037-3F73-57E2-0F643773DF7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54033" y="1312192"/>
              <a:ext cx="5848587" cy="1162219"/>
            </a:xfrm>
            <a:prstGeom prst="rect">
              <a:avLst/>
            </a:prstGeom>
          </p:spPr>
        </p:pic>
        <p:pic>
          <p:nvPicPr>
            <p:cNvPr id="80" name="Picture 4">
              <a:extLst>
                <a:ext uri="{FF2B5EF4-FFF2-40B4-BE49-F238E27FC236}">
                  <a16:creationId xmlns:a16="http://schemas.microsoft.com/office/drawing/2014/main" id="{685D0DD0-19AC-AAAF-224C-823216162B1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9142" y="1382959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1" name="Picture 4">
              <a:extLst>
                <a:ext uri="{FF2B5EF4-FFF2-40B4-BE49-F238E27FC236}">
                  <a16:creationId xmlns:a16="http://schemas.microsoft.com/office/drawing/2014/main" id="{7C148DE1-E81C-3C10-58EC-85A0478C7C9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29464" y="1382959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2" name="Picture 4">
              <a:extLst>
                <a:ext uri="{FF2B5EF4-FFF2-40B4-BE49-F238E27FC236}">
                  <a16:creationId xmlns:a16="http://schemas.microsoft.com/office/drawing/2014/main" id="{285F5272-9DDC-D718-8C78-4A105895C3D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89786" y="1382959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3" name="Picture 4">
              <a:extLst>
                <a:ext uri="{FF2B5EF4-FFF2-40B4-BE49-F238E27FC236}">
                  <a16:creationId xmlns:a16="http://schemas.microsoft.com/office/drawing/2014/main" id="{1EF1C6A8-E343-BED1-968C-D80FCD36A1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0108" y="1382959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4" name="Picture 4">
              <a:extLst>
                <a:ext uri="{FF2B5EF4-FFF2-40B4-BE49-F238E27FC236}">
                  <a16:creationId xmlns:a16="http://schemas.microsoft.com/office/drawing/2014/main" id="{8D21E6D1-EF20-688D-696D-2CA5F1229E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10429" y="1382959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FD7481E-B8F9-B13D-E328-C4FE71A6AA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00955" y="1384803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4">
              <a:extLst>
                <a:ext uri="{FF2B5EF4-FFF2-40B4-BE49-F238E27FC236}">
                  <a16:creationId xmlns:a16="http://schemas.microsoft.com/office/drawing/2014/main" id="{532A43F8-0F24-AA25-6F47-D9B2A54F033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1598" y="1382959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4">
              <a:extLst>
                <a:ext uri="{FF2B5EF4-FFF2-40B4-BE49-F238E27FC236}">
                  <a16:creationId xmlns:a16="http://schemas.microsoft.com/office/drawing/2014/main" id="{0AA0722F-21F9-0BED-56F3-71B7B48A74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75440" y="1391686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4">
              <a:extLst>
                <a:ext uri="{FF2B5EF4-FFF2-40B4-BE49-F238E27FC236}">
                  <a16:creationId xmlns:a16="http://schemas.microsoft.com/office/drawing/2014/main" id="{DD1434CE-0D3E-3C98-831C-03902AECEA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67756" y="1382959"/>
              <a:ext cx="459376" cy="4593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7" name="Tabelle 16">
            <a:extLst>
              <a:ext uri="{FF2B5EF4-FFF2-40B4-BE49-F238E27FC236}">
                <a16:creationId xmlns:a16="http://schemas.microsoft.com/office/drawing/2014/main" id="{421D0B3A-8FFC-E8C1-2CE2-B44A53244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2068554"/>
              </p:ext>
            </p:extLst>
          </p:nvPr>
        </p:nvGraphicFramePr>
        <p:xfrm>
          <a:off x="5094566" y="4943774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18" name="Abgerundetes Rechteck 17">
            <a:extLst>
              <a:ext uri="{FF2B5EF4-FFF2-40B4-BE49-F238E27FC236}">
                <a16:creationId xmlns:a16="http://schemas.microsoft.com/office/drawing/2014/main" id="{23EFEDB2-1E6A-3E08-2B1D-C3D6A51F49D5}"/>
              </a:ext>
            </a:extLst>
          </p:cNvPr>
          <p:cNvSpPr>
            <a:spLocks noChangeAspect="1"/>
          </p:cNvSpPr>
          <p:nvPr/>
        </p:nvSpPr>
        <p:spPr>
          <a:xfrm rot="5400000">
            <a:off x="5825797" y="4011018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A7E9D6F4-66B3-E152-BFB0-E6C8D2462D9E}"/>
              </a:ext>
            </a:extLst>
          </p:cNvPr>
          <p:cNvCxnSpPr>
            <a:cxnSpLocks/>
          </p:cNvCxnSpPr>
          <p:nvPr/>
        </p:nvCxnSpPr>
        <p:spPr>
          <a:xfrm>
            <a:off x="6723230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>
            <a:extLst>
              <a:ext uri="{FF2B5EF4-FFF2-40B4-BE49-F238E27FC236}">
                <a16:creationId xmlns:a16="http://schemas.microsoft.com/office/drawing/2014/main" id="{D261BB76-1E79-184C-79F6-91382CFFDAEE}"/>
              </a:ext>
            </a:extLst>
          </p:cNvPr>
          <p:cNvCxnSpPr>
            <a:cxnSpLocks/>
          </p:cNvCxnSpPr>
          <p:nvPr/>
        </p:nvCxnSpPr>
        <p:spPr>
          <a:xfrm>
            <a:off x="5908898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 Verbindung 20">
            <a:extLst>
              <a:ext uri="{FF2B5EF4-FFF2-40B4-BE49-F238E27FC236}">
                <a16:creationId xmlns:a16="http://schemas.microsoft.com/office/drawing/2014/main" id="{4B04AF6A-F9E1-88F0-3D4C-BF02A344D668}"/>
              </a:ext>
            </a:extLst>
          </p:cNvPr>
          <p:cNvCxnSpPr>
            <a:cxnSpLocks/>
          </p:cNvCxnSpPr>
          <p:nvPr/>
        </p:nvCxnSpPr>
        <p:spPr>
          <a:xfrm>
            <a:off x="5105299" y="5380694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elle 21">
            <a:extLst>
              <a:ext uri="{FF2B5EF4-FFF2-40B4-BE49-F238E27FC236}">
                <a16:creationId xmlns:a16="http://schemas.microsoft.com/office/drawing/2014/main" id="{974A626D-4AD3-A732-244E-090074B67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165872"/>
              </p:ext>
            </p:extLst>
          </p:nvPr>
        </p:nvGraphicFramePr>
        <p:xfrm>
          <a:off x="1986165" y="3676371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3" name="Abgerundetes Rechteck 22">
            <a:extLst>
              <a:ext uri="{FF2B5EF4-FFF2-40B4-BE49-F238E27FC236}">
                <a16:creationId xmlns:a16="http://schemas.microsoft.com/office/drawing/2014/main" id="{1873FEF2-8D7E-026A-3700-51075363049F}"/>
              </a:ext>
            </a:extLst>
          </p:cNvPr>
          <p:cNvSpPr>
            <a:spLocks noChangeAspect="1"/>
          </p:cNvSpPr>
          <p:nvPr/>
        </p:nvSpPr>
        <p:spPr>
          <a:xfrm rot="5400000">
            <a:off x="2717396" y="2743615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4" name="Gerade Verbindung 23">
            <a:extLst>
              <a:ext uri="{FF2B5EF4-FFF2-40B4-BE49-F238E27FC236}">
                <a16:creationId xmlns:a16="http://schemas.microsoft.com/office/drawing/2014/main" id="{7B7504BD-AC34-31CE-7685-E0A2041E3376}"/>
              </a:ext>
            </a:extLst>
          </p:cNvPr>
          <p:cNvCxnSpPr>
            <a:cxnSpLocks/>
          </p:cNvCxnSpPr>
          <p:nvPr/>
        </p:nvCxnSpPr>
        <p:spPr>
          <a:xfrm>
            <a:off x="3614829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>
            <a:extLst>
              <a:ext uri="{FF2B5EF4-FFF2-40B4-BE49-F238E27FC236}">
                <a16:creationId xmlns:a16="http://schemas.microsoft.com/office/drawing/2014/main" id="{D01F7D2A-4132-90AE-C7CE-403D99C6554E}"/>
              </a:ext>
            </a:extLst>
          </p:cNvPr>
          <p:cNvCxnSpPr>
            <a:cxnSpLocks/>
          </p:cNvCxnSpPr>
          <p:nvPr/>
        </p:nvCxnSpPr>
        <p:spPr>
          <a:xfrm>
            <a:off x="2800497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25">
            <a:extLst>
              <a:ext uri="{FF2B5EF4-FFF2-40B4-BE49-F238E27FC236}">
                <a16:creationId xmlns:a16="http://schemas.microsoft.com/office/drawing/2014/main" id="{35A1C28B-5232-D414-183B-95AA392D33D6}"/>
              </a:ext>
            </a:extLst>
          </p:cNvPr>
          <p:cNvCxnSpPr>
            <a:cxnSpLocks/>
          </p:cNvCxnSpPr>
          <p:nvPr/>
        </p:nvCxnSpPr>
        <p:spPr>
          <a:xfrm>
            <a:off x="1996898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Tabelle 26">
            <a:extLst>
              <a:ext uri="{FF2B5EF4-FFF2-40B4-BE49-F238E27FC236}">
                <a16:creationId xmlns:a16="http://schemas.microsoft.com/office/drawing/2014/main" id="{AACAB5BC-E055-BE71-9C70-5EE55E579D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109628"/>
              </p:ext>
            </p:extLst>
          </p:nvPr>
        </p:nvGraphicFramePr>
        <p:xfrm>
          <a:off x="5094567" y="3676371"/>
          <a:ext cx="2173488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686">
                  <a:extLst>
                    <a:ext uri="{9D8B030D-6E8A-4147-A177-3AD203B41FA5}">
                      <a16:colId xmlns:a16="http://schemas.microsoft.com/office/drawing/2014/main" val="416529101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74723881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61586435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091542496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471721200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24512538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407356862"/>
                    </a:ext>
                  </a:extLst>
                </a:gridCol>
                <a:gridCol w="271686">
                  <a:extLst>
                    <a:ext uri="{9D8B030D-6E8A-4147-A177-3AD203B41FA5}">
                      <a16:colId xmlns:a16="http://schemas.microsoft.com/office/drawing/2014/main" val="383807726"/>
                    </a:ext>
                  </a:extLst>
                </a:gridCol>
              </a:tblGrid>
              <a:tr h="367200">
                <a:tc>
                  <a:txBody>
                    <a:bodyPr/>
                    <a:lstStyle/>
                    <a:p>
                      <a:pPr algn="ctr"/>
                      <a:endParaRPr lang="de-DE" sz="320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+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3200" b="0" dirty="0">
                          <a:solidFill>
                            <a:schemeClr val="tx1"/>
                          </a:solidFill>
                          <a:latin typeface="Grundschrift" panose="03010100010101010101" pitchFamily="66" charset="0"/>
                        </a:rPr>
                        <a:t>=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3200" b="0" dirty="0">
                        <a:solidFill>
                          <a:schemeClr val="tx1"/>
                        </a:solidFill>
                        <a:latin typeface="Grundschrift" panose="03010100010101010101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600746"/>
                  </a:ext>
                </a:extLst>
              </a:tr>
            </a:tbl>
          </a:graphicData>
        </a:graphic>
      </p:graphicFrame>
      <p:sp>
        <p:nvSpPr>
          <p:cNvPr id="28" name="Abgerundetes Rechteck 27">
            <a:extLst>
              <a:ext uri="{FF2B5EF4-FFF2-40B4-BE49-F238E27FC236}">
                <a16:creationId xmlns:a16="http://schemas.microsoft.com/office/drawing/2014/main" id="{0063C3FB-CDE4-97BF-47E0-A9FD56910F5D}"/>
              </a:ext>
            </a:extLst>
          </p:cNvPr>
          <p:cNvSpPr>
            <a:spLocks noChangeAspect="1"/>
          </p:cNvSpPr>
          <p:nvPr/>
        </p:nvSpPr>
        <p:spPr>
          <a:xfrm rot="5400000">
            <a:off x="5825798" y="2743615"/>
            <a:ext cx="732493" cy="2357118"/>
          </a:xfrm>
          <a:prstGeom prst="roundRect">
            <a:avLst>
              <a:gd name="adj" fmla="val 12351"/>
            </a:avLst>
          </a:prstGeom>
          <a:noFill/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29" name="Gerade Verbindung 28">
            <a:extLst>
              <a:ext uri="{FF2B5EF4-FFF2-40B4-BE49-F238E27FC236}">
                <a16:creationId xmlns:a16="http://schemas.microsoft.com/office/drawing/2014/main" id="{72C77B12-1B98-B1CB-DD78-0DA510D6CD69}"/>
              </a:ext>
            </a:extLst>
          </p:cNvPr>
          <p:cNvCxnSpPr>
            <a:cxnSpLocks/>
          </p:cNvCxnSpPr>
          <p:nvPr/>
        </p:nvCxnSpPr>
        <p:spPr>
          <a:xfrm>
            <a:off x="6723231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>
            <a:extLst>
              <a:ext uri="{FF2B5EF4-FFF2-40B4-BE49-F238E27FC236}">
                <a16:creationId xmlns:a16="http://schemas.microsoft.com/office/drawing/2014/main" id="{37121D09-D9A4-2FAD-D53B-104A10E26967}"/>
              </a:ext>
            </a:extLst>
          </p:cNvPr>
          <p:cNvCxnSpPr>
            <a:cxnSpLocks/>
          </p:cNvCxnSpPr>
          <p:nvPr/>
        </p:nvCxnSpPr>
        <p:spPr>
          <a:xfrm>
            <a:off x="5908899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 Verbindung 30">
            <a:extLst>
              <a:ext uri="{FF2B5EF4-FFF2-40B4-BE49-F238E27FC236}">
                <a16:creationId xmlns:a16="http://schemas.microsoft.com/office/drawing/2014/main" id="{CBE24247-C1CC-916A-AF05-FCEEBFBFCD76}"/>
              </a:ext>
            </a:extLst>
          </p:cNvPr>
          <p:cNvCxnSpPr>
            <a:cxnSpLocks/>
          </p:cNvCxnSpPr>
          <p:nvPr/>
        </p:nvCxnSpPr>
        <p:spPr>
          <a:xfrm>
            <a:off x="5105300" y="4113291"/>
            <a:ext cx="54482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4">
            <a:extLst>
              <a:ext uri="{FF2B5EF4-FFF2-40B4-BE49-F238E27FC236}">
                <a16:creationId xmlns:a16="http://schemas.microsoft.com/office/drawing/2014/main" id="{220C7B88-88A5-772F-028E-D8E7E043B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815" y="1928685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4">
            <a:extLst>
              <a:ext uri="{FF2B5EF4-FFF2-40B4-BE49-F238E27FC236}">
                <a16:creationId xmlns:a16="http://schemas.microsoft.com/office/drawing/2014/main" id="{5372DF0D-AFB6-2700-14A2-9828E48348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137" y="1928685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4">
            <a:extLst>
              <a:ext uri="{FF2B5EF4-FFF2-40B4-BE49-F238E27FC236}">
                <a16:creationId xmlns:a16="http://schemas.microsoft.com/office/drawing/2014/main" id="{6F8D2D9D-281D-1F12-9B00-6B85A496FC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459" y="1928685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4">
            <a:extLst>
              <a:ext uri="{FF2B5EF4-FFF2-40B4-BE49-F238E27FC236}">
                <a16:creationId xmlns:a16="http://schemas.microsoft.com/office/drawing/2014/main" id="{24F5487B-0711-65B5-9A74-C0E05B8FF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781" y="1928685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4">
            <a:extLst>
              <a:ext uri="{FF2B5EF4-FFF2-40B4-BE49-F238E27FC236}">
                <a16:creationId xmlns:a16="http://schemas.microsoft.com/office/drawing/2014/main" id="{19808ED7-014E-D0BD-9318-BDFFC02EB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4102" y="1928685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4">
            <a:extLst>
              <a:ext uri="{FF2B5EF4-FFF2-40B4-BE49-F238E27FC236}">
                <a16:creationId xmlns:a16="http://schemas.microsoft.com/office/drawing/2014/main" id="{0651FEED-57CC-3021-69BD-F1B64B74EA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92" y="1927204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>
            <a:extLst>
              <a:ext uri="{FF2B5EF4-FFF2-40B4-BE49-F238E27FC236}">
                <a16:creationId xmlns:a16="http://schemas.microsoft.com/office/drawing/2014/main" id="{47164ECB-408A-E3DA-3B29-130F3E7B97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9113" y="1927204"/>
            <a:ext cx="459376" cy="459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5935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1A32B441-0898-8438-5EE3-94273B29AC75}"/>
              </a:ext>
            </a:extLst>
          </p:cNvPr>
          <p:cNvSpPr txBox="1"/>
          <p:nvPr/>
        </p:nvSpPr>
        <p:spPr>
          <a:xfrm>
            <a:off x="205200" y="262800"/>
            <a:ext cx="8431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Grundschrift" panose="03010100010101010101" pitchFamily="66" charset="0"/>
              </a:rPr>
              <a:t>*Schreibe Minusaufgaben, die du schon rechnen kannst. Löse die Aufgaben.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D34E9388-F148-610A-4809-73AD348CB78D}"/>
              </a:ext>
            </a:extLst>
          </p:cNvPr>
          <p:cNvSpPr/>
          <p:nvPr/>
        </p:nvSpPr>
        <p:spPr>
          <a:xfrm>
            <a:off x="82186" y="88936"/>
            <a:ext cx="8979628" cy="6680128"/>
          </a:xfrm>
          <a:prstGeom prst="roundRect">
            <a:avLst>
              <a:gd name="adj" fmla="val 3053"/>
            </a:avLst>
          </a:prstGeom>
          <a:noFill/>
          <a:ln w="19050">
            <a:solidFill>
              <a:srgbClr val="327B8A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13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284</Words>
  <Application>Microsoft Macintosh PowerPoint</Application>
  <PresentationFormat>Bildschirmpräsentation (4:3)</PresentationFormat>
  <Paragraphs>127</Paragraphs>
  <Slides>8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Grundschrift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Luise Eichholz</dc:creator>
  <cp:lastModifiedBy>Celine Linker</cp:lastModifiedBy>
  <cp:revision>141</cp:revision>
  <cp:lastPrinted>2021-09-10T13:09:03Z</cp:lastPrinted>
  <dcterms:created xsi:type="dcterms:W3CDTF">2021-06-15T12:04:43Z</dcterms:created>
  <dcterms:modified xsi:type="dcterms:W3CDTF">2024-06-11T10:19:14Z</dcterms:modified>
</cp:coreProperties>
</file>