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47" r:id="rId2"/>
    <p:sldId id="363" r:id="rId3"/>
    <p:sldId id="364" r:id="rId4"/>
    <p:sldId id="369" r:id="rId5"/>
    <p:sldId id="359" r:id="rId6"/>
    <p:sldId id="367" r:id="rId7"/>
    <p:sldId id="366" r:id="rId8"/>
    <p:sldId id="368" r:id="rId9"/>
    <p:sldId id="370" r:id="rId10"/>
    <p:sldId id="3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  <p188:author id="{132EBA5B-0345-76C6-90D6-2F28340EA30B}" name="Celine Linker" initials="MOU" userId="Celine Linker" providerId="None"/>
  <p188:author id="{95BBDF69-D043-BFE7-25CE-3BDFE496A7AC}" name="Alina Schmalz" initials="AS" userId="S::Alina.Schmalz@study.tu-dortmund.de::5ae11cc2-4ad7-48ab-b313-69c036da032d" providerId="AD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14" clrIdx="0">
    <p:extLst>
      <p:ext uri="{19B8F6BF-5375-455C-9EA6-DF929625EA0E}">
        <p15:presenceInfo xmlns:p15="http://schemas.microsoft.com/office/powerpoint/2012/main" userId="Celine Linker" providerId="None"/>
      </p:ext>
    </p:extLst>
  </p:cmAuthor>
  <p:cmAuthor id="2" name="Admin" initials="A" lastIdx="2" clrIdx="1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9"/>
    <p:restoredTop sz="76672"/>
  </p:normalViewPr>
  <p:slideViewPr>
    <p:cSldViewPr snapToGrid="0" snapToObjects="1">
      <p:cViewPr varScale="1">
        <p:scale>
          <a:sx n="79" d="100"/>
          <a:sy n="79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05.06.24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70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A100 *Weißes Blatt</a:t>
            </a:r>
          </a:p>
          <a:p>
            <a:r>
              <a:rPr lang="de-DE" b="0" dirty="0"/>
              <a:t>Schreibe Minusaufgaben, die du schon rechnen kannst. 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7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</a:t>
            </a:r>
            <a:r>
              <a:rPr lang="de-DE" sz="1000" b="1" dirty="0"/>
              <a:t>Schnelles Rechnen im Zahlenraum bis 20 (als Zusatz – keine entsprechende Aufgabe in Kartei Subtraktion 100)</a:t>
            </a:r>
            <a:endParaRPr lang="de-DE" sz="1000" dirty="0"/>
          </a:p>
          <a:p>
            <a:r>
              <a:rPr lang="de-DE" sz="1000" dirty="0"/>
              <a:t>Schreibe die Ergebnisse auf.</a:t>
            </a:r>
          </a:p>
          <a:p>
            <a:pPr marL="228600" indent="-228600">
              <a:buAutoNum type="arabicPeriod"/>
            </a:pPr>
            <a:r>
              <a:rPr lang="de-DE" sz="1000" dirty="0"/>
              <a:t>10-3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000" dirty="0"/>
              <a:t>8-4</a:t>
            </a:r>
          </a:p>
          <a:p>
            <a:pPr marL="228600" indent="-228600">
              <a:buAutoNum type="arabicPeriod"/>
            </a:pPr>
            <a:r>
              <a:rPr lang="de-DE" sz="1000" dirty="0"/>
              <a:t>16-10</a:t>
            </a:r>
          </a:p>
          <a:p>
            <a:pPr marL="228600" indent="-228600">
              <a:buAutoNum type="arabicPeriod"/>
            </a:pPr>
            <a:r>
              <a:rPr lang="de-DE" sz="1000" dirty="0"/>
              <a:t> 16-9</a:t>
            </a:r>
          </a:p>
          <a:p>
            <a:pPr marL="228600" indent="-228600">
              <a:buAutoNum type="arabicPeriod"/>
            </a:pPr>
            <a:r>
              <a:rPr lang="de-DE" sz="1000" dirty="0"/>
              <a:t>14-13</a:t>
            </a:r>
          </a:p>
          <a:p>
            <a:pPr marL="228600" indent="-228600">
              <a:buAutoNum type="arabicPeriod"/>
            </a:pPr>
            <a:r>
              <a:rPr lang="de-DE" sz="1000" dirty="0"/>
              <a:t>20-7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00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i="1" dirty="0"/>
              <a:t>Mündliche Aufgabe</a:t>
            </a:r>
            <a:r>
              <a:rPr lang="de-DE" sz="1000" dirty="0"/>
              <a:t>: </a:t>
            </a:r>
            <a:r>
              <a:rPr lang="de-DE" sz="1000" i="1" dirty="0"/>
              <a:t>Aufgaben aus dem Zahlenraum bis 20. Die </a:t>
            </a:r>
            <a:r>
              <a:rPr lang="de-DE" sz="1000" i="1" dirty="0" err="1"/>
              <a:t>Schüler:innen</a:t>
            </a:r>
            <a:r>
              <a:rPr lang="de-DE" sz="1000" i="1" dirty="0"/>
              <a:t> sollen nur die Ergebnisse notieren.</a:t>
            </a:r>
          </a:p>
          <a:p>
            <a:pPr marL="228600" indent="-228600">
              <a:buAutoNum type="arabicPeriod"/>
            </a:pPr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13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S100 Aufgaben ableiten</a:t>
            </a:r>
          </a:p>
          <a:p>
            <a:r>
              <a:rPr lang="de-DE" b="0" i="0" dirty="0"/>
              <a:t>Löse. Finde noch eine passende Aufgabe.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96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Einfache Aufgaben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Löse die Aufgaben. Kreise die einfachen Aufgaben ein.</a:t>
            </a:r>
          </a:p>
          <a:p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0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</a:t>
            </a:r>
            <a:r>
              <a:rPr lang="de-DE" sz="1000" b="1" dirty="0"/>
              <a:t>Geschicktes Rechnen</a:t>
            </a:r>
          </a:p>
          <a:p>
            <a:r>
              <a:rPr lang="de-DE" sz="1000" b="0" dirty="0"/>
              <a:t>Wie rechnest du? Schreibe oder zeichne.</a:t>
            </a:r>
          </a:p>
          <a:p>
            <a:r>
              <a:rPr lang="de-DE" sz="1000" b="0" dirty="0"/>
              <a:t>Finde noch eine andere Möglichkeit die Aufgabe zu lösen.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26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BB95A-9E77-537B-0895-A0D27839D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BC0208E-E918-6E8B-9DB2-19923868B7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ABAB817-5EF4-82E2-BBCC-1606BF449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*</a:t>
            </a:r>
            <a:r>
              <a:rPr lang="de-DE" sz="1000" b="1" dirty="0"/>
              <a:t>Schrittweise rechnen</a:t>
            </a:r>
          </a:p>
          <a:p>
            <a:r>
              <a:rPr lang="de-DE" sz="1000" b="0" dirty="0"/>
              <a:t>Rechne wie Finja und zeichne am Rechenstrich ein.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8BF395-598C-9AED-BEA3-E02DACD5B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19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DDA49-6BB2-EDB9-6C47-3FB64D106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C182E19-7BAF-6A24-2597-5E1696F0D9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97A388A-0874-8A30-0721-ED1D312946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*</a:t>
            </a:r>
            <a:r>
              <a:rPr lang="de-DE" sz="1000" b="1" dirty="0"/>
              <a:t>Stellenweise rechnen</a:t>
            </a:r>
          </a:p>
          <a:p>
            <a:r>
              <a:rPr lang="de-DE" sz="1000" b="0" dirty="0"/>
              <a:t>Rechne wie Alia.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D8D4B4-7FBF-BBDE-22AF-FD218C2EA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239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B9BCC-B312-071C-2438-53536F8DB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8722AC5-5C66-7BE6-B2C8-E28571B55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AC37053-197E-9916-15E9-939B9DB81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*</a:t>
            </a:r>
            <a:r>
              <a:rPr lang="de-DE" sz="1000" b="1" dirty="0"/>
              <a:t>Hilfsaufgabe nutzen</a:t>
            </a:r>
          </a:p>
          <a:p>
            <a:r>
              <a:rPr lang="de-DE" sz="1000" b="0" dirty="0"/>
              <a:t>Rechne wie Marie und zeichne am Rechenstrich ein.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FC2879-37B7-FCDF-C6CF-93FE275C42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442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B9BCC-B312-071C-2438-53536F8DB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8722AC5-5C66-7BE6-B2C8-E28571B55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AC37053-197E-9916-15E9-939B9DB81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S100 *</a:t>
            </a:r>
            <a:r>
              <a:rPr lang="de-DE" sz="1000" b="1" dirty="0"/>
              <a:t>Ergänzen</a:t>
            </a:r>
          </a:p>
          <a:p>
            <a:r>
              <a:rPr lang="de-DE" sz="1000" b="0" dirty="0"/>
              <a:t>Rechne wie Tom und zeichne am Rechenstrich ein.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FC2879-37B7-FCDF-C6CF-93FE275C42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5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BDB7AFB4-E2FB-3116-749B-470E147C01A2}"/>
              </a:ext>
            </a:extLst>
          </p:cNvPr>
          <p:cNvSpPr/>
          <p:nvPr userDrawn="1"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Name: 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Klasse: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5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A32B441-0898-8438-5EE3-94273B29AC75}"/>
              </a:ext>
            </a:extLst>
          </p:cNvPr>
          <p:cNvSpPr txBox="1"/>
          <p:nvPr/>
        </p:nvSpPr>
        <p:spPr>
          <a:xfrm>
            <a:off x="205200" y="262800"/>
            <a:ext cx="843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*Schreibe Minusaufgaben, die du schon rechnen kannst. Löse die Aufgaben.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D34E9388-F148-610A-4809-73AD348CB78D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4DC3C17A-29D0-B13D-608E-5D28B21A8ED6}"/>
              </a:ext>
            </a:extLst>
          </p:cNvPr>
          <p:cNvGrpSpPr/>
          <p:nvPr/>
        </p:nvGrpSpPr>
        <p:grpSpPr>
          <a:xfrm>
            <a:off x="5286532" y="1955877"/>
            <a:ext cx="2703311" cy="2946246"/>
            <a:chOff x="1217996" y="1277003"/>
            <a:chExt cx="2703311" cy="2946246"/>
          </a:xfrm>
        </p:grpSpPr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BFB121C2-1CF0-450B-CA11-BE4AA0876AE4}"/>
                </a:ext>
              </a:extLst>
            </p:cNvPr>
            <p:cNvGrpSpPr/>
            <p:nvPr/>
          </p:nvGrpSpPr>
          <p:grpSpPr>
            <a:xfrm>
              <a:off x="1217996" y="1277003"/>
              <a:ext cx="2703311" cy="849342"/>
              <a:chOff x="4572000" y="1740400"/>
              <a:chExt cx="2703311" cy="849342"/>
            </a:xfrm>
          </p:grpSpPr>
          <p:cxnSp>
            <p:nvCxnSpPr>
              <p:cNvPr id="75" name="Gerade Verbindung 74">
                <a:extLst>
                  <a:ext uri="{FF2B5EF4-FFF2-40B4-BE49-F238E27FC236}">
                    <a16:creationId xmlns:a16="http://schemas.microsoft.com/office/drawing/2014/main" id="{B27C3593-2A64-2F27-84FA-77C27931D6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Abgerundetes Rechteck 75">
                <a:extLst>
                  <a:ext uri="{FF2B5EF4-FFF2-40B4-BE49-F238E27FC236}">
                    <a16:creationId xmlns:a16="http://schemas.microsoft.com/office/drawing/2014/main" id="{DF55B7FE-D23E-DAD9-43F6-8B8E86E46B82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4.</a:t>
                </a:r>
              </a:p>
            </p:txBody>
          </p:sp>
          <p:sp>
            <p:nvSpPr>
              <p:cNvPr id="77" name="Abgerundetes Rechteck 76">
                <a:extLst>
                  <a:ext uri="{FF2B5EF4-FFF2-40B4-BE49-F238E27FC236}">
                    <a16:creationId xmlns:a16="http://schemas.microsoft.com/office/drawing/2014/main" id="{928822D1-F4E7-44ED-BC41-EDD4FA20480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8F08351C-608A-516B-7C08-879C5A439C51}"/>
                </a:ext>
              </a:extLst>
            </p:cNvPr>
            <p:cNvGrpSpPr/>
            <p:nvPr/>
          </p:nvGrpSpPr>
          <p:grpSpPr>
            <a:xfrm>
              <a:off x="1217996" y="2325455"/>
              <a:ext cx="2703311" cy="849342"/>
              <a:chOff x="4572000" y="1740400"/>
              <a:chExt cx="2703311" cy="849342"/>
            </a:xfrm>
          </p:grpSpPr>
          <p:cxnSp>
            <p:nvCxnSpPr>
              <p:cNvPr id="72" name="Gerade Verbindung 71">
                <a:extLst>
                  <a:ext uri="{FF2B5EF4-FFF2-40B4-BE49-F238E27FC236}">
                    <a16:creationId xmlns:a16="http://schemas.microsoft.com/office/drawing/2014/main" id="{98DA1EC0-3D3B-0410-5620-C6135E4E92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Abgerundetes Rechteck 72">
                <a:extLst>
                  <a:ext uri="{FF2B5EF4-FFF2-40B4-BE49-F238E27FC236}">
                    <a16:creationId xmlns:a16="http://schemas.microsoft.com/office/drawing/2014/main" id="{3C55BAFC-425B-1A29-A0E6-2777357A05B0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5.</a:t>
                </a:r>
              </a:p>
            </p:txBody>
          </p:sp>
          <p:sp>
            <p:nvSpPr>
              <p:cNvPr id="74" name="Abgerundetes Rechteck 73">
                <a:extLst>
                  <a:ext uri="{FF2B5EF4-FFF2-40B4-BE49-F238E27FC236}">
                    <a16:creationId xmlns:a16="http://schemas.microsoft.com/office/drawing/2014/main" id="{4864ED1D-9B35-6A13-11CB-DB1BC121DD4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9AB1B034-CB5C-AB8E-8B72-4247074FA8C3}"/>
                </a:ext>
              </a:extLst>
            </p:cNvPr>
            <p:cNvGrpSpPr/>
            <p:nvPr/>
          </p:nvGrpSpPr>
          <p:grpSpPr>
            <a:xfrm>
              <a:off x="1217996" y="3373907"/>
              <a:ext cx="2703311" cy="849342"/>
              <a:chOff x="4572000" y="1740400"/>
              <a:chExt cx="2703311" cy="849342"/>
            </a:xfrm>
          </p:grpSpPr>
          <p:cxnSp>
            <p:nvCxnSpPr>
              <p:cNvPr id="69" name="Gerade Verbindung 68">
                <a:extLst>
                  <a:ext uri="{FF2B5EF4-FFF2-40B4-BE49-F238E27FC236}">
                    <a16:creationId xmlns:a16="http://schemas.microsoft.com/office/drawing/2014/main" id="{176AAEED-0E60-44E2-CD23-215C19288A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Abgerundetes Rechteck 69">
                <a:extLst>
                  <a:ext uri="{FF2B5EF4-FFF2-40B4-BE49-F238E27FC236}">
                    <a16:creationId xmlns:a16="http://schemas.microsoft.com/office/drawing/2014/main" id="{155293D9-953E-D5F1-055E-F516452759CD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6.</a:t>
                </a:r>
              </a:p>
            </p:txBody>
          </p:sp>
          <p:sp>
            <p:nvSpPr>
              <p:cNvPr id="71" name="Abgerundetes Rechteck 70">
                <a:extLst>
                  <a:ext uri="{FF2B5EF4-FFF2-40B4-BE49-F238E27FC236}">
                    <a16:creationId xmlns:a16="http://schemas.microsoft.com/office/drawing/2014/main" id="{C59C29EF-CFE4-5308-2D6E-6AFBAA4DE6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8476998F-14E9-1B0A-2EC6-E3831257B3D7}"/>
              </a:ext>
            </a:extLst>
          </p:cNvPr>
          <p:cNvGrpSpPr/>
          <p:nvPr/>
        </p:nvGrpSpPr>
        <p:grpSpPr>
          <a:xfrm>
            <a:off x="1284788" y="1946610"/>
            <a:ext cx="2703311" cy="2946246"/>
            <a:chOff x="1217996" y="1277003"/>
            <a:chExt cx="2703311" cy="2946246"/>
          </a:xfrm>
        </p:grpSpPr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9B9B148A-8FE7-81A7-A0FF-343A07198BFF}"/>
                </a:ext>
              </a:extLst>
            </p:cNvPr>
            <p:cNvGrpSpPr/>
            <p:nvPr/>
          </p:nvGrpSpPr>
          <p:grpSpPr>
            <a:xfrm>
              <a:off x="1217996" y="1277003"/>
              <a:ext cx="2703311" cy="849342"/>
              <a:chOff x="4572000" y="1740400"/>
              <a:chExt cx="2703311" cy="849342"/>
            </a:xfrm>
          </p:grpSpPr>
          <p:cxnSp>
            <p:nvCxnSpPr>
              <p:cNvPr id="103" name="Gerade Verbindung 102">
                <a:extLst>
                  <a:ext uri="{FF2B5EF4-FFF2-40B4-BE49-F238E27FC236}">
                    <a16:creationId xmlns:a16="http://schemas.microsoft.com/office/drawing/2014/main" id="{AB5FFBD0-5347-AD42-D6B1-055C80D889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Abgerundetes Rechteck 103">
                <a:extLst>
                  <a:ext uri="{FF2B5EF4-FFF2-40B4-BE49-F238E27FC236}">
                    <a16:creationId xmlns:a16="http://schemas.microsoft.com/office/drawing/2014/main" id="{9AA41842-FAAC-2FFD-5AB0-2D5F5BD0F73B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1.</a:t>
                </a:r>
              </a:p>
            </p:txBody>
          </p:sp>
          <p:sp>
            <p:nvSpPr>
              <p:cNvPr id="105" name="Abgerundetes Rechteck 104">
                <a:extLst>
                  <a:ext uri="{FF2B5EF4-FFF2-40B4-BE49-F238E27FC236}">
                    <a16:creationId xmlns:a16="http://schemas.microsoft.com/office/drawing/2014/main" id="{216AA2A2-E9E1-D6C3-E3F7-DCE08458F3A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CFC89FA1-EA5D-0D29-615D-B589D29EDF82}"/>
                </a:ext>
              </a:extLst>
            </p:cNvPr>
            <p:cNvGrpSpPr/>
            <p:nvPr/>
          </p:nvGrpSpPr>
          <p:grpSpPr>
            <a:xfrm>
              <a:off x="1217996" y="2325455"/>
              <a:ext cx="2703311" cy="849342"/>
              <a:chOff x="4572000" y="1740400"/>
              <a:chExt cx="2703311" cy="849342"/>
            </a:xfrm>
          </p:grpSpPr>
          <p:cxnSp>
            <p:nvCxnSpPr>
              <p:cNvPr id="100" name="Gerade Verbindung 99">
                <a:extLst>
                  <a:ext uri="{FF2B5EF4-FFF2-40B4-BE49-F238E27FC236}">
                    <a16:creationId xmlns:a16="http://schemas.microsoft.com/office/drawing/2014/main" id="{ABF010D2-DF91-660F-D628-B0AC42B404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Abgerundetes Rechteck 100">
                <a:extLst>
                  <a:ext uri="{FF2B5EF4-FFF2-40B4-BE49-F238E27FC236}">
                    <a16:creationId xmlns:a16="http://schemas.microsoft.com/office/drawing/2014/main" id="{75EACC85-D3C1-3E5E-6424-85B6A2A6B3F3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2.</a:t>
                </a:r>
              </a:p>
            </p:txBody>
          </p:sp>
          <p:sp>
            <p:nvSpPr>
              <p:cNvPr id="102" name="Abgerundetes Rechteck 101">
                <a:extLst>
                  <a:ext uri="{FF2B5EF4-FFF2-40B4-BE49-F238E27FC236}">
                    <a16:creationId xmlns:a16="http://schemas.microsoft.com/office/drawing/2014/main" id="{6BC084BA-1BC5-FE26-4B94-F95FD26BB02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37ED8632-6AB5-4839-2460-F33AEB63931B}"/>
                </a:ext>
              </a:extLst>
            </p:cNvPr>
            <p:cNvGrpSpPr/>
            <p:nvPr/>
          </p:nvGrpSpPr>
          <p:grpSpPr>
            <a:xfrm>
              <a:off x="1217996" y="3373907"/>
              <a:ext cx="2703311" cy="849342"/>
              <a:chOff x="4572000" y="1740400"/>
              <a:chExt cx="2703311" cy="849342"/>
            </a:xfrm>
          </p:grpSpPr>
          <p:cxnSp>
            <p:nvCxnSpPr>
              <p:cNvPr id="97" name="Gerade Verbindung 96">
                <a:extLst>
                  <a:ext uri="{FF2B5EF4-FFF2-40B4-BE49-F238E27FC236}">
                    <a16:creationId xmlns:a16="http://schemas.microsoft.com/office/drawing/2014/main" id="{CF58210F-454A-C564-8860-AEBEB448D2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Abgerundetes Rechteck 97">
                <a:extLst>
                  <a:ext uri="{FF2B5EF4-FFF2-40B4-BE49-F238E27FC236}">
                    <a16:creationId xmlns:a16="http://schemas.microsoft.com/office/drawing/2014/main" id="{2470EFE9-8DF6-7172-2F8F-8B4380CC03BB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3.</a:t>
                </a:r>
              </a:p>
            </p:txBody>
          </p:sp>
          <p:sp>
            <p:nvSpPr>
              <p:cNvPr id="99" name="Abgerundetes Rechteck 98">
                <a:extLst>
                  <a:ext uri="{FF2B5EF4-FFF2-40B4-BE49-F238E27FC236}">
                    <a16:creationId xmlns:a16="http://schemas.microsoft.com/office/drawing/2014/main" id="{06241425-A1DA-F4DC-BD24-0A4D2FC663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sp>
        <p:nvSpPr>
          <p:cNvPr id="106" name="Textfeld 105">
            <a:extLst>
              <a:ext uri="{FF2B5EF4-FFF2-40B4-BE49-F238E27FC236}">
                <a16:creationId xmlns:a16="http://schemas.microsoft.com/office/drawing/2014/main" id="{A0A39E2A-129F-5719-D820-FE6B279B9718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Schreibe die Ergebnisse auf.</a:t>
            </a:r>
          </a:p>
        </p:txBody>
      </p:sp>
    </p:spTree>
    <p:extLst>
      <p:ext uri="{BB962C8B-B14F-4D97-AF65-F5344CB8AC3E}">
        <p14:creationId xmlns:p14="http://schemas.microsoft.com/office/powerpoint/2010/main" val="202463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5DECB1-CFAB-0A4E-A747-0A0FDF585386}"/>
              </a:ext>
            </a:extLst>
          </p:cNvPr>
          <p:cNvSpPr txBox="1"/>
          <p:nvPr/>
        </p:nvSpPr>
        <p:spPr>
          <a:xfrm>
            <a:off x="205200" y="262800"/>
            <a:ext cx="614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Löse. Finde noch eine passende Aufgabe.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DA9C637-5242-D8D1-272F-E56CDDB9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76854"/>
              </p:ext>
            </p:extLst>
          </p:nvPr>
        </p:nvGraphicFramePr>
        <p:xfrm>
          <a:off x="1542739" y="4057865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238F2C8F-6AF1-E178-66F4-6DBD7F060FB9}"/>
              </a:ext>
            </a:extLst>
          </p:cNvPr>
          <p:cNvSpPr>
            <a:spLocks noChangeAspect="1"/>
          </p:cNvSpPr>
          <p:nvPr/>
        </p:nvSpPr>
        <p:spPr>
          <a:xfrm rot="5400000">
            <a:off x="1660681" y="3522131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EF876771-E543-9F81-5522-E28B905F4487}"/>
              </a:ext>
            </a:extLst>
          </p:cNvPr>
          <p:cNvCxnSpPr>
            <a:cxnSpLocks/>
          </p:cNvCxnSpPr>
          <p:nvPr/>
        </p:nvCxnSpPr>
        <p:spPr>
          <a:xfrm>
            <a:off x="1542739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2BFFB2EF-015C-E22A-5045-39253093CEA5}"/>
              </a:ext>
            </a:extLst>
          </p:cNvPr>
          <p:cNvCxnSpPr>
            <a:cxnSpLocks/>
          </p:cNvCxnSpPr>
          <p:nvPr/>
        </p:nvCxnSpPr>
        <p:spPr>
          <a:xfrm>
            <a:off x="2322156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6E86FA0-6F6E-00EF-E129-F69BEA88235F}"/>
              </a:ext>
            </a:extLst>
          </p:cNvPr>
          <p:cNvCxnSpPr>
            <a:cxnSpLocks/>
          </p:cNvCxnSpPr>
          <p:nvPr/>
        </p:nvCxnSpPr>
        <p:spPr>
          <a:xfrm>
            <a:off x="3159435" y="56230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3F38BA14-0866-9855-C8CE-824F359B0272}"/>
              </a:ext>
            </a:extLst>
          </p:cNvPr>
          <p:cNvCxnSpPr>
            <a:cxnSpLocks/>
          </p:cNvCxnSpPr>
          <p:nvPr/>
        </p:nvCxnSpPr>
        <p:spPr>
          <a:xfrm>
            <a:off x="3159435" y="5047736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797B18A-6064-01CD-F7EE-7A3D5C6AAD4E}"/>
              </a:ext>
            </a:extLst>
          </p:cNvPr>
          <p:cNvCxnSpPr>
            <a:cxnSpLocks/>
          </p:cNvCxnSpPr>
          <p:nvPr/>
        </p:nvCxnSpPr>
        <p:spPr>
          <a:xfrm>
            <a:off x="3159435" y="447297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B55A8ABF-0ADB-FB6C-CA06-3B11D4878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25405"/>
              </p:ext>
            </p:extLst>
          </p:nvPr>
        </p:nvGraphicFramePr>
        <p:xfrm>
          <a:off x="5215870" y="4057865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BECB495A-6855-6A1C-F869-7110878187D1}"/>
              </a:ext>
            </a:extLst>
          </p:cNvPr>
          <p:cNvSpPr>
            <a:spLocks noChangeAspect="1"/>
          </p:cNvSpPr>
          <p:nvPr/>
        </p:nvSpPr>
        <p:spPr>
          <a:xfrm rot="5400000">
            <a:off x="5333812" y="3522131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ACCF72D3-34C4-921B-EB77-78BA5E8AC23F}"/>
              </a:ext>
            </a:extLst>
          </p:cNvPr>
          <p:cNvCxnSpPr>
            <a:cxnSpLocks/>
          </p:cNvCxnSpPr>
          <p:nvPr/>
        </p:nvCxnSpPr>
        <p:spPr>
          <a:xfrm>
            <a:off x="5215870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B9CE89FE-04C7-5C35-0A1E-F8C8FC76D7A5}"/>
              </a:ext>
            </a:extLst>
          </p:cNvPr>
          <p:cNvCxnSpPr>
            <a:cxnSpLocks/>
          </p:cNvCxnSpPr>
          <p:nvPr/>
        </p:nvCxnSpPr>
        <p:spPr>
          <a:xfrm>
            <a:off x="5995287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B85D750F-1997-DF57-EBCA-FAFD6E3A93CA}"/>
              </a:ext>
            </a:extLst>
          </p:cNvPr>
          <p:cNvCxnSpPr>
            <a:cxnSpLocks/>
          </p:cNvCxnSpPr>
          <p:nvPr/>
        </p:nvCxnSpPr>
        <p:spPr>
          <a:xfrm>
            <a:off x="6832566" y="56230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77DC16C9-A8B9-7F18-2D8D-089D28A37CD5}"/>
              </a:ext>
            </a:extLst>
          </p:cNvPr>
          <p:cNvCxnSpPr>
            <a:cxnSpLocks/>
          </p:cNvCxnSpPr>
          <p:nvPr/>
        </p:nvCxnSpPr>
        <p:spPr>
          <a:xfrm>
            <a:off x="6832566" y="5047736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CF703418-D248-997D-F6E6-88ADAADB29B1}"/>
              </a:ext>
            </a:extLst>
          </p:cNvPr>
          <p:cNvCxnSpPr>
            <a:cxnSpLocks/>
          </p:cNvCxnSpPr>
          <p:nvPr/>
        </p:nvCxnSpPr>
        <p:spPr>
          <a:xfrm>
            <a:off x="6832566" y="447297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elle 29">
            <a:extLst>
              <a:ext uri="{FF2B5EF4-FFF2-40B4-BE49-F238E27FC236}">
                <a16:creationId xmlns:a16="http://schemas.microsoft.com/office/drawing/2014/main" id="{43F05B31-A6A9-6C31-E6F3-22AD93C80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32045"/>
              </p:ext>
            </p:extLst>
          </p:nvPr>
        </p:nvGraphicFramePr>
        <p:xfrm>
          <a:off x="1542739" y="1444760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102F8B36-0D76-B2E4-5C70-EF9C4060B25A}"/>
              </a:ext>
            </a:extLst>
          </p:cNvPr>
          <p:cNvSpPr>
            <a:spLocks noChangeAspect="1"/>
          </p:cNvSpPr>
          <p:nvPr/>
        </p:nvSpPr>
        <p:spPr>
          <a:xfrm rot="5400000">
            <a:off x="1660681" y="909026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9D99B689-906F-C808-4617-ADBB3DF3DF7A}"/>
              </a:ext>
            </a:extLst>
          </p:cNvPr>
          <p:cNvCxnSpPr>
            <a:cxnSpLocks/>
          </p:cNvCxnSpPr>
          <p:nvPr/>
        </p:nvCxnSpPr>
        <p:spPr>
          <a:xfrm>
            <a:off x="1542739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1E81A211-62B1-F99B-BDD3-E1649EF6684A}"/>
              </a:ext>
            </a:extLst>
          </p:cNvPr>
          <p:cNvCxnSpPr>
            <a:cxnSpLocks/>
          </p:cNvCxnSpPr>
          <p:nvPr/>
        </p:nvCxnSpPr>
        <p:spPr>
          <a:xfrm>
            <a:off x="2322156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751BC65E-6879-85A8-FA6D-EB71F90BFD2C}"/>
              </a:ext>
            </a:extLst>
          </p:cNvPr>
          <p:cNvCxnSpPr>
            <a:cxnSpLocks/>
          </p:cNvCxnSpPr>
          <p:nvPr/>
        </p:nvCxnSpPr>
        <p:spPr>
          <a:xfrm>
            <a:off x="3159435" y="300996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46095C10-A549-866F-0C3D-4ED462A1722B}"/>
              </a:ext>
            </a:extLst>
          </p:cNvPr>
          <p:cNvCxnSpPr>
            <a:cxnSpLocks/>
          </p:cNvCxnSpPr>
          <p:nvPr/>
        </p:nvCxnSpPr>
        <p:spPr>
          <a:xfrm>
            <a:off x="3159435" y="2434631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EC11A04D-148E-AF79-EFB4-68C2D3D552A3}"/>
              </a:ext>
            </a:extLst>
          </p:cNvPr>
          <p:cNvCxnSpPr>
            <a:cxnSpLocks/>
          </p:cNvCxnSpPr>
          <p:nvPr/>
        </p:nvCxnSpPr>
        <p:spPr>
          <a:xfrm>
            <a:off x="3159435" y="18598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elle 36">
            <a:extLst>
              <a:ext uri="{FF2B5EF4-FFF2-40B4-BE49-F238E27FC236}">
                <a16:creationId xmlns:a16="http://schemas.microsoft.com/office/drawing/2014/main" id="{6A583D67-8B3D-825E-DC5B-C9DD87B57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06916"/>
              </p:ext>
            </p:extLst>
          </p:nvPr>
        </p:nvGraphicFramePr>
        <p:xfrm>
          <a:off x="5215870" y="1444760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78B1FF10-F45C-ED44-3291-61E6BBC4770D}"/>
              </a:ext>
            </a:extLst>
          </p:cNvPr>
          <p:cNvSpPr>
            <a:spLocks noChangeAspect="1"/>
          </p:cNvSpPr>
          <p:nvPr/>
        </p:nvSpPr>
        <p:spPr>
          <a:xfrm rot="5400000">
            <a:off x="5333812" y="909026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94C9C4C0-3F32-C8C5-A676-E8369F3CD3FE}"/>
              </a:ext>
            </a:extLst>
          </p:cNvPr>
          <p:cNvCxnSpPr>
            <a:cxnSpLocks/>
          </p:cNvCxnSpPr>
          <p:nvPr/>
        </p:nvCxnSpPr>
        <p:spPr>
          <a:xfrm>
            <a:off x="5215870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8BD7F723-5FE2-9DCC-A398-F94E54A6A833}"/>
              </a:ext>
            </a:extLst>
          </p:cNvPr>
          <p:cNvCxnSpPr>
            <a:cxnSpLocks/>
          </p:cNvCxnSpPr>
          <p:nvPr/>
        </p:nvCxnSpPr>
        <p:spPr>
          <a:xfrm>
            <a:off x="5995287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A889DB23-2546-35F7-E111-30C3718F94AC}"/>
              </a:ext>
            </a:extLst>
          </p:cNvPr>
          <p:cNvCxnSpPr>
            <a:cxnSpLocks/>
          </p:cNvCxnSpPr>
          <p:nvPr/>
        </p:nvCxnSpPr>
        <p:spPr>
          <a:xfrm>
            <a:off x="6832566" y="300996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CA175848-A333-2DAC-E734-6192B6301D44}"/>
              </a:ext>
            </a:extLst>
          </p:cNvPr>
          <p:cNvCxnSpPr>
            <a:cxnSpLocks/>
          </p:cNvCxnSpPr>
          <p:nvPr/>
        </p:nvCxnSpPr>
        <p:spPr>
          <a:xfrm>
            <a:off x="6832566" y="2434631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5C8DD6C9-62A6-26C8-6D5D-171EC53FC766}"/>
              </a:ext>
            </a:extLst>
          </p:cNvPr>
          <p:cNvCxnSpPr>
            <a:cxnSpLocks/>
          </p:cNvCxnSpPr>
          <p:nvPr/>
        </p:nvCxnSpPr>
        <p:spPr>
          <a:xfrm>
            <a:off x="6832566" y="18598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0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ACA4882-C909-0381-1CAF-C5B356609C4B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AAB7BEB-9E3B-AF4C-A661-CA025C94F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435911"/>
              </p:ext>
            </p:extLst>
          </p:nvPr>
        </p:nvGraphicFramePr>
        <p:xfrm>
          <a:off x="1355202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F80D02E-6226-E564-C544-21AD6489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17700"/>
              </p:ext>
            </p:extLst>
          </p:nvPr>
        </p:nvGraphicFramePr>
        <p:xfrm>
          <a:off x="1355202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2F61EDB-1088-53D5-4613-47517A69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9319"/>
              </p:ext>
            </p:extLst>
          </p:nvPr>
        </p:nvGraphicFramePr>
        <p:xfrm>
          <a:off x="1355202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9277D2-747A-D06D-9E4E-CC858BD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42092"/>
              </p:ext>
            </p:extLst>
          </p:nvPr>
        </p:nvGraphicFramePr>
        <p:xfrm>
          <a:off x="1355202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A37EB0D-F04E-C09D-10A4-7CAD197F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3093"/>
              </p:ext>
            </p:extLst>
          </p:nvPr>
        </p:nvGraphicFramePr>
        <p:xfrm>
          <a:off x="5401180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BB15228-68F5-BA6E-84C1-E27D37351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60548"/>
              </p:ext>
            </p:extLst>
          </p:nvPr>
        </p:nvGraphicFramePr>
        <p:xfrm>
          <a:off x="5401180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2012E50-52CB-68FE-03B8-16FA2D4C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35512"/>
              </p:ext>
            </p:extLst>
          </p:nvPr>
        </p:nvGraphicFramePr>
        <p:xfrm>
          <a:off x="5401180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FEAA926C-A7AF-0848-DB03-2B1906C4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73232"/>
              </p:ext>
            </p:extLst>
          </p:nvPr>
        </p:nvGraphicFramePr>
        <p:xfrm>
          <a:off x="5401180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A0E23E-AA6A-8616-8A3C-A4DE37ED1239}"/>
              </a:ext>
            </a:extLst>
          </p:cNvPr>
          <p:cNvCxnSpPr>
            <a:cxnSpLocks/>
          </p:cNvCxnSpPr>
          <p:nvPr/>
        </p:nvCxnSpPr>
        <p:spPr>
          <a:xfrm>
            <a:off x="3104802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F328387-F5AD-DB6F-31FB-D044A2899255}"/>
              </a:ext>
            </a:extLst>
          </p:cNvPr>
          <p:cNvCxnSpPr>
            <a:cxnSpLocks/>
          </p:cNvCxnSpPr>
          <p:nvPr/>
        </p:nvCxnSpPr>
        <p:spPr>
          <a:xfrm>
            <a:off x="3104802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C648852-4B90-5D3B-F7F0-2AD3D4CC11C1}"/>
              </a:ext>
            </a:extLst>
          </p:cNvPr>
          <p:cNvCxnSpPr>
            <a:cxnSpLocks/>
          </p:cNvCxnSpPr>
          <p:nvPr/>
        </p:nvCxnSpPr>
        <p:spPr>
          <a:xfrm>
            <a:off x="3104802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046AB43-710B-2A7B-8199-F706FE14DC3B}"/>
              </a:ext>
            </a:extLst>
          </p:cNvPr>
          <p:cNvCxnSpPr>
            <a:cxnSpLocks/>
          </p:cNvCxnSpPr>
          <p:nvPr/>
        </p:nvCxnSpPr>
        <p:spPr>
          <a:xfrm>
            <a:off x="3104802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E3C74357-9F85-1B4C-E287-11FEC0567D51}"/>
              </a:ext>
            </a:extLst>
          </p:cNvPr>
          <p:cNvCxnSpPr>
            <a:cxnSpLocks/>
          </p:cNvCxnSpPr>
          <p:nvPr/>
        </p:nvCxnSpPr>
        <p:spPr>
          <a:xfrm>
            <a:off x="7150780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A15DD2-C50C-37AF-03FF-E77881C2E91C}"/>
              </a:ext>
            </a:extLst>
          </p:cNvPr>
          <p:cNvCxnSpPr>
            <a:cxnSpLocks/>
          </p:cNvCxnSpPr>
          <p:nvPr/>
        </p:nvCxnSpPr>
        <p:spPr>
          <a:xfrm>
            <a:off x="7150780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C1948453-C2F6-411A-505C-717B243FF1EA}"/>
              </a:ext>
            </a:extLst>
          </p:cNvPr>
          <p:cNvCxnSpPr>
            <a:cxnSpLocks/>
          </p:cNvCxnSpPr>
          <p:nvPr/>
        </p:nvCxnSpPr>
        <p:spPr>
          <a:xfrm>
            <a:off x="7150780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2BEA21C-6738-062B-7564-ED57E642B312}"/>
              </a:ext>
            </a:extLst>
          </p:cNvPr>
          <p:cNvCxnSpPr>
            <a:cxnSpLocks/>
          </p:cNvCxnSpPr>
          <p:nvPr/>
        </p:nvCxnSpPr>
        <p:spPr>
          <a:xfrm>
            <a:off x="7150780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49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076216-A7F0-3238-4D64-9C147EB6F7BD}"/>
              </a:ext>
            </a:extLst>
          </p:cNvPr>
          <p:cNvSpPr txBox="1"/>
          <p:nvPr/>
        </p:nvSpPr>
        <p:spPr>
          <a:xfrm>
            <a:off x="205200" y="262800"/>
            <a:ext cx="8494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Wie rechnest du? Schreibe oder zeichne.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3A10E975-FB37-4787-034B-D5A07DC7F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75860"/>
              </p:ext>
            </p:extLst>
          </p:nvPr>
        </p:nvGraphicFramePr>
        <p:xfrm>
          <a:off x="360000" y="900000"/>
          <a:ext cx="432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253886"/>
                  </a:ext>
                </a:extLst>
              </a:tr>
            </a:tbl>
          </a:graphicData>
        </a:graphic>
      </p:graphicFrame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4D3AE877-66C4-41EB-8DCF-C1EA1F30D4D3}"/>
              </a:ext>
            </a:extLst>
          </p:cNvPr>
          <p:cNvCxnSpPr>
            <a:cxnSpLocks/>
          </p:cNvCxnSpPr>
          <p:nvPr/>
        </p:nvCxnSpPr>
        <p:spPr>
          <a:xfrm>
            <a:off x="369558" y="1427105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F3877704-0747-8256-64BC-706103CF9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17315"/>
              </p:ext>
            </p:extLst>
          </p:nvPr>
        </p:nvGraphicFramePr>
        <p:xfrm>
          <a:off x="360000" y="4320000"/>
          <a:ext cx="432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99366"/>
                  </a:ext>
                </a:extLst>
              </a:tr>
            </a:tbl>
          </a:graphicData>
        </a:graphic>
      </p:graphicFrame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68C096A2-56F2-0895-5AAF-486FB00EDBFF}"/>
              </a:ext>
            </a:extLst>
          </p:cNvPr>
          <p:cNvCxnSpPr>
            <a:cxnSpLocks/>
          </p:cNvCxnSpPr>
          <p:nvPr/>
        </p:nvCxnSpPr>
        <p:spPr>
          <a:xfrm>
            <a:off x="357201" y="4870095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F50A01C3-CBA8-6C22-C2C5-20FEA84087E8}"/>
              </a:ext>
            </a:extLst>
          </p:cNvPr>
          <p:cNvSpPr txBox="1"/>
          <p:nvPr/>
        </p:nvSpPr>
        <p:spPr>
          <a:xfrm>
            <a:off x="205200" y="3628800"/>
            <a:ext cx="8494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Finde noch eine andere Möglichkeit, die Aufgabe zu lösen.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3D0F2C8C-D66D-901E-7611-A8927E1F8FFA}"/>
              </a:ext>
            </a:extLst>
          </p:cNvPr>
          <p:cNvSpPr>
            <a:spLocks noChangeAspect="1"/>
          </p:cNvSpPr>
          <p:nvPr/>
        </p:nvSpPr>
        <p:spPr>
          <a:xfrm rot="5400000">
            <a:off x="5809718" y="27458"/>
            <a:ext cx="2160001" cy="391638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1502EF22-2C4F-908D-AE06-E76D5431D3AC}"/>
              </a:ext>
            </a:extLst>
          </p:cNvPr>
          <p:cNvSpPr>
            <a:spLocks noChangeAspect="1"/>
          </p:cNvSpPr>
          <p:nvPr/>
        </p:nvSpPr>
        <p:spPr>
          <a:xfrm rot="5400000">
            <a:off x="5809718" y="3472704"/>
            <a:ext cx="2160001" cy="391638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BE33446-F3DD-83E5-B32F-77E6395781AD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07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2846B-6D2A-86D5-73B8-BC139C702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7D4B465F-90CD-55B2-F030-F41D473C78AA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F6F1AEA-38BC-41B5-CE2B-6AE8EA697187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*Finja rechnet die Aufgabe 38 </a:t>
            </a:r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21 so: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66E421-B5BE-F582-165D-D30298C0DB87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Finja und zeichne am Rechenstrich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ADBAF8B-D92C-1750-0FE0-4948A4727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73428"/>
              </p:ext>
            </p:extLst>
          </p:nvPr>
        </p:nvGraphicFramePr>
        <p:xfrm>
          <a:off x="360000" y="900000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EA326A3-3468-67C7-213D-C26FC42C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24083"/>
              </p:ext>
            </p:extLst>
          </p:nvPr>
        </p:nvGraphicFramePr>
        <p:xfrm>
          <a:off x="360000" y="4320000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E1014997-B6D3-86D1-AF6F-34AC9915B1EC}"/>
              </a:ext>
            </a:extLst>
          </p:cNvPr>
          <p:cNvCxnSpPr>
            <a:cxnSpLocks/>
          </p:cNvCxnSpPr>
          <p:nvPr/>
        </p:nvCxnSpPr>
        <p:spPr>
          <a:xfrm>
            <a:off x="360000" y="1440786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30512985-CD1D-C0B3-1035-9EFE9449E4EA}"/>
              </a:ext>
            </a:extLst>
          </p:cNvPr>
          <p:cNvCxnSpPr>
            <a:cxnSpLocks/>
          </p:cNvCxnSpPr>
          <p:nvPr/>
        </p:nvCxnSpPr>
        <p:spPr>
          <a:xfrm>
            <a:off x="360000" y="4848897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ogen 24">
            <a:extLst>
              <a:ext uri="{FF2B5EF4-FFF2-40B4-BE49-F238E27FC236}">
                <a16:creationId xmlns:a16="http://schemas.microsoft.com/office/drawing/2014/main" id="{B05F89D8-E377-6C2F-503F-B62EB3D2B083}"/>
              </a:ext>
            </a:extLst>
          </p:cNvPr>
          <p:cNvSpPr/>
          <p:nvPr/>
        </p:nvSpPr>
        <p:spPr>
          <a:xfrm rot="16200000" flipV="1">
            <a:off x="6103713" y="254431"/>
            <a:ext cx="1875407" cy="3536089"/>
          </a:xfrm>
          <a:prstGeom prst="arc">
            <a:avLst>
              <a:gd name="adj1" fmla="val 16221915"/>
              <a:gd name="adj2" fmla="val 54652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F25ABD89-4A16-920A-AF54-86845A2758E6}"/>
              </a:ext>
            </a:extLst>
          </p:cNvPr>
          <p:cNvGrpSpPr>
            <a:grpSpLocks noChangeAspect="1"/>
          </p:cNvGrpSpPr>
          <p:nvPr/>
        </p:nvGrpSpPr>
        <p:grpSpPr>
          <a:xfrm>
            <a:off x="4651006" y="743103"/>
            <a:ext cx="4410850" cy="1821911"/>
            <a:chOff x="4651006" y="743103"/>
            <a:chExt cx="4410850" cy="1821911"/>
          </a:xfrm>
        </p:grpSpPr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233CB44F-E932-C896-FA09-EAAA366DD41F}"/>
                </a:ext>
              </a:extLst>
            </p:cNvPr>
            <p:cNvCxnSpPr>
              <a:cxnSpLocks/>
            </p:cNvCxnSpPr>
            <p:nvPr/>
          </p:nvCxnSpPr>
          <p:spPr>
            <a:xfrm>
              <a:off x="4769708" y="2116582"/>
              <a:ext cx="42012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3A788742-45FC-476B-2D39-C23F5392D5BD}"/>
                </a:ext>
              </a:extLst>
            </p:cNvPr>
            <p:cNvCxnSpPr/>
            <p:nvPr/>
          </p:nvCxnSpPr>
          <p:spPr>
            <a:xfrm>
              <a:off x="4879610" y="2037979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E0C9564-488B-0C81-F761-CA4BF7F40BFB}"/>
                </a:ext>
              </a:extLst>
            </p:cNvPr>
            <p:cNvSpPr txBox="1"/>
            <p:nvPr/>
          </p:nvSpPr>
          <p:spPr>
            <a:xfrm>
              <a:off x="4651006" y="2195682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u="sng" dirty="0">
                  <a:latin typeface="Grundschrift" panose="03010100010101010101" pitchFamily="66" charset="0"/>
                </a:rPr>
                <a:t>17</a:t>
              </a:r>
            </a:p>
          </p:txBody>
        </p: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6F2F7D7B-9DCD-DE6A-2434-F466F9CA8773}"/>
                </a:ext>
              </a:extLst>
            </p:cNvPr>
            <p:cNvCxnSpPr/>
            <p:nvPr/>
          </p:nvCxnSpPr>
          <p:spPr>
            <a:xfrm>
              <a:off x="5270496" y="2038241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07994D75-1B09-4D06-A5D0-CE5C7393E7F2}"/>
                </a:ext>
              </a:extLst>
            </p:cNvPr>
            <p:cNvSpPr txBox="1"/>
            <p:nvPr/>
          </p:nvSpPr>
          <p:spPr>
            <a:xfrm>
              <a:off x="5012967" y="219492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18</a:t>
              </a:r>
            </a:p>
          </p:txBody>
        </p:sp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2A3D3D9E-1A3D-4945-F169-82A5A99AECBD}"/>
                </a:ext>
              </a:extLst>
            </p:cNvPr>
            <p:cNvCxnSpPr/>
            <p:nvPr/>
          </p:nvCxnSpPr>
          <p:spPr>
            <a:xfrm>
              <a:off x="8809439" y="2037221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8EF2C68A-EA07-55D4-8B4C-154C5120F0CA}"/>
                </a:ext>
              </a:extLst>
            </p:cNvPr>
            <p:cNvSpPr txBox="1"/>
            <p:nvPr/>
          </p:nvSpPr>
          <p:spPr>
            <a:xfrm>
              <a:off x="8580835" y="219492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38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103FB59F-DADE-CBD6-D6D5-5CB2006635BD}"/>
                </a:ext>
              </a:extLst>
            </p:cNvPr>
            <p:cNvSpPr txBox="1"/>
            <p:nvPr/>
          </p:nvSpPr>
          <p:spPr>
            <a:xfrm>
              <a:off x="4690579" y="1240983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- 1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ABD47BF1-24B2-01AB-6753-D3633597AEDC}"/>
                </a:ext>
              </a:extLst>
            </p:cNvPr>
            <p:cNvSpPr txBox="1"/>
            <p:nvPr/>
          </p:nvSpPr>
          <p:spPr>
            <a:xfrm>
              <a:off x="6647754" y="743103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- 20</a:t>
              </a:r>
            </a:p>
          </p:txBody>
        </p:sp>
      </p:grp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84D1362D-F7D6-AF75-C666-2DD44ED1C893}"/>
              </a:ext>
            </a:extLst>
          </p:cNvPr>
          <p:cNvCxnSpPr>
            <a:cxnSpLocks/>
          </p:cNvCxnSpPr>
          <p:nvPr/>
        </p:nvCxnSpPr>
        <p:spPr>
          <a:xfrm>
            <a:off x="4769708" y="5441982"/>
            <a:ext cx="42302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ogen 6">
            <a:extLst>
              <a:ext uri="{FF2B5EF4-FFF2-40B4-BE49-F238E27FC236}">
                <a16:creationId xmlns:a16="http://schemas.microsoft.com/office/drawing/2014/main" id="{E31DC18A-5E51-6FA4-9ADE-FCF661213A8D}"/>
              </a:ext>
            </a:extLst>
          </p:cNvPr>
          <p:cNvSpPr/>
          <p:nvPr/>
        </p:nvSpPr>
        <p:spPr>
          <a:xfrm rot="16200000" flipV="1">
            <a:off x="4546273" y="1843899"/>
            <a:ext cx="1059958" cy="378175"/>
          </a:xfrm>
          <a:prstGeom prst="arc">
            <a:avLst>
              <a:gd name="adj1" fmla="val 16344701"/>
              <a:gd name="adj2" fmla="val 54652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06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DC584-7E55-98A4-9DA7-830C55557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2B70B28-034B-0D3C-ED3C-062153C1F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82770"/>
              </p:ext>
            </p:extLst>
          </p:nvPr>
        </p:nvGraphicFramePr>
        <p:xfrm>
          <a:off x="1339945" y="4381654"/>
          <a:ext cx="70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4036006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2677919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183554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454897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869933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1D412D4-D231-E34D-CD7B-0145A9DD3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50250"/>
              </p:ext>
            </p:extLst>
          </p:nvPr>
        </p:nvGraphicFramePr>
        <p:xfrm>
          <a:off x="1339945" y="1152662"/>
          <a:ext cx="70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4036006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2677919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183554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454897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869933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C10BD37-43DA-F1DD-4DBF-349C63954541}"/>
              </a:ext>
            </a:extLst>
          </p:cNvPr>
          <p:cNvCxnSpPr>
            <a:cxnSpLocks/>
          </p:cNvCxnSpPr>
          <p:nvPr/>
        </p:nvCxnSpPr>
        <p:spPr>
          <a:xfrm>
            <a:off x="1339945" y="1678280"/>
            <a:ext cx="70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46963F7-C8C2-4A95-D1FD-1A5D0FEDEC55}"/>
              </a:ext>
            </a:extLst>
          </p:cNvPr>
          <p:cNvCxnSpPr>
            <a:cxnSpLocks/>
          </p:cNvCxnSpPr>
          <p:nvPr/>
        </p:nvCxnSpPr>
        <p:spPr>
          <a:xfrm>
            <a:off x="1339945" y="4918042"/>
            <a:ext cx="70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F5CE2FB4-4F57-82ED-DC48-5A7F8DCDDFA5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*Alia rechnet die Aufgabe 64 - 32 so: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B6AADCC-0DE0-A5F0-E408-5F1446A9B439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Alia. </a:t>
            </a:r>
            <a:endParaRPr lang="de-DE" sz="2000" dirty="0">
              <a:latin typeface="Grundschri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3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78552-F327-1CB1-4591-7D80BA487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E7D1F324-A8F5-FAB8-2B62-D288FCE96699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D3267A-816A-31BF-DE0D-58723FCC4686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*Marie rechnet die Aufgabe 57 </a:t>
            </a:r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19 so: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913C56-82F8-A6D3-C5BD-D091CED7A1B4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Marie und zeichne am Rechenstrich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8EC6360-4703-A27F-DA65-8C551490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05928"/>
              </p:ext>
            </p:extLst>
          </p:nvPr>
        </p:nvGraphicFramePr>
        <p:xfrm>
          <a:off x="219600" y="1016669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3F58E2F-20F5-C386-0B90-852870F5E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386"/>
              </p:ext>
            </p:extLst>
          </p:nvPr>
        </p:nvGraphicFramePr>
        <p:xfrm>
          <a:off x="219340" y="4239296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158F1EF-11F2-B951-8F06-6709C415A7B4}"/>
              </a:ext>
            </a:extLst>
          </p:cNvPr>
          <p:cNvCxnSpPr>
            <a:cxnSpLocks/>
          </p:cNvCxnSpPr>
          <p:nvPr/>
        </p:nvCxnSpPr>
        <p:spPr>
          <a:xfrm>
            <a:off x="219340" y="1539640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EC953F78-087D-6FF3-11D2-2A485FFA7FC8}"/>
              </a:ext>
            </a:extLst>
          </p:cNvPr>
          <p:cNvCxnSpPr>
            <a:cxnSpLocks/>
          </p:cNvCxnSpPr>
          <p:nvPr/>
        </p:nvCxnSpPr>
        <p:spPr>
          <a:xfrm>
            <a:off x="219340" y="4763759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gen 13">
            <a:extLst>
              <a:ext uri="{FF2B5EF4-FFF2-40B4-BE49-F238E27FC236}">
                <a16:creationId xmlns:a16="http://schemas.microsoft.com/office/drawing/2014/main" id="{9A4B2665-A8DC-808F-ABDA-5C9CB66A466A}"/>
              </a:ext>
            </a:extLst>
          </p:cNvPr>
          <p:cNvSpPr/>
          <p:nvPr/>
        </p:nvSpPr>
        <p:spPr>
          <a:xfrm rot="16200000" flipV="1">
            <a:off x="5474934" y="531692"/>
            <a:ext cx="2685137" cy="3923206"/>
          </a:xfrm>
          <a:prstGeom prst="arc">
            <a:avLst>
              <a:gd name="adj1" fmla="val 16145036"/>
              <a:gd name="adj2" fmla="val 545607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75DF821-38CC-A509-C26C-3B035C402BB7}"/>
              </a:ext>
            </a:extLst>
          </p:cNvPr>
          <p:cNvGrpSpPr/>
          <p:nvPr/>
        </p:nvGrpSpPr>
        <p:grpSpPr>
          <a:xfrm>
            <a:off x="4627557" y="802101"/>
            <a:ext cx="4388433" cy="2295414"/>
            <a:chOff x="4627557" y="802101"/>
            <a:chExt cx="4388433" cy="2295414"/>
          </a:xfrm>
        </p:grpSpPr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DA64ABFF-E157-3B46-19CD-F07F8EF3FA5E}"/>
                </a:ext>
              </a:extLst>
            </p:cNvPr>
            <p:cNvCxnSpPr>
              <a:cxnSpLocks/>
            </p:cNvCxnSpPr>
            <p:nvPr/>
          </p:nvCxnSpPr>
          <p:spPr>
            <a:xfrm>
              <a:off x="4627557" y="2636669"/>
              <a:ext cx="432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CFB95A52-97D3-86A0-91EC-6A3DA39DABF6}"/>
                </a:ext>
              </a:extLst>
            </p:cNvPr>
            <p:cNvCxnSpPr/>
            <p:nvPr/>
          </p:nvCxnSpPr>
          <p:spPr>
            <a:xfrm>
              <a:off x="4856161" y="2558066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935F3E2-7E0A-EB85-6CF1-A79AD32EF5F6}"/>
                </a:ext>
              </a:extLst>
            </p:cNvPr>
            <p:cNvSpPr txBox="1"/>
            <p:nvPr/>
          </p:nvSpPr>
          <p:spPr>
            <a:xfrm>
              <a:off x="4627557" y="2715769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37</a:t>
              </a:r>
            </a:p>
          </p:txBody>
        </p: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F965B6B6-C90F-76A2-C0B4-6FBF43E458A5}"/>
                </a:ext>
              </a:extLst>
            </p:cNvPr>
            <p:cNvCxnSpPr/>
            <p:nvPr/>
          </p:nvCxnSpPr>
          <p:spPr>
            <a:xfrm>
              <a:off x="5242858" y="2558122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C36339E-0D8F-A595-02F4-ECD56DB197A7}"/>
                </a:ext>
              </a:extLst>
            </p:cNvPr>
            <p:cNvSpPr txBox="1"/>
            <p:nvPr/>
          </p:nvSpPr>
          <p:spPr>
            <a:xfrm>
              <a:off x="5005979" y="2719033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u="sng" dirty="0">
                  <a:latin typeface="Grundschrift" panose="03010100010101010101" pitchFamily="66" charset="0"/>
                </a:rPr>
                <a:t>38</a:t>
              </a:r>
            </a:p>
          </p:txBody>
        </p: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19543F92-5374-3D44-2F59-71774F186F54}"/>
                </a:ext>
              </a:extLst>
            </p:cNvPr>
            <p:cNvCxnSpPr/>
            <p:nvPr/>
          </p:nvCxnSpPr>
          <p:spPr>
            <a:xfrm>
              <a:off x="8775480" y="2557308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A466E991-1B1B-A842-2EC9-177EF6BD8FA7}"/>
                </a:ext>
              </a:extLst>
            </p:cNvPr>
            <p:cNvSpPr txBox="1"/>
            <p:nvPr/>
          </p:nvSpPr>
          <p:spPr>
            <a:xfrm>
              <a:off x="8534969" y="2728183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57</a:t>
              </a:r>
            </a:p>
          </p:txBody>
        </p:sp>
        <p:sp>
          <p:nvSpPr>
            <p:cNvPr id="21" name="Bogen 20">
              <a:extLst>
                <a:ext uri="{FF2B5EF4-FFF2-40B4-BE49-F238E27FC236}">
                  <a16:creationId xmlns:a16="http://schemas.microsoft.com/office/drawing/2014/main" id="{C7CE8425-DFD7-3F97-265F-196AF18421D6}"/>
                </a:ext>
              </a:extLst>
            </p:cNvPr>
            <p:cNvSpPr/>
            <p:nvPr/>
          </p:nvSpPr>
          <p:spPr>
            <a:xfrm rot="16200000">
              <a:off x="4673041" y="2301845"/>
              <a:ext cx="762262" cy="410314"/>
            </a:xfrm>
            <a:prstGeom prst="arc">
              <a:avLst>
                <a:gd name="adj1" fmla="val 16200000"/>
                <a:gd name="adj2" fmla="val 5465228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51F0B0C-FC56-6D7E-8C11-547C663F6031}"/>
                </a:ext>
              </a:extLst>
            </p:cNvPr>
            <p:cNvSpPr txBox="1"/>
            <p:nvPr/>
          </p:nvSpPr>
          <p:spPr>
            <a:xfrm>
              <a:off x="6401884" y="802101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- 20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39139E21-7172-40EB-05D9-92BCE13FFF2C}"/>
                </a:ext>
              </a:extLst>
            </p:cNvPr>
            <p:cNvSpPr txBox="1"/>
            <p:nvPr/>
          </p:nvSpPr>
          <p:spPr>
            <a:xfrm>
              <a:off x="4767942" y="1877335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+ 1</a:t>
              </a:r>
            </a:p>
          </p:txBody>
        </p:sp>
      </p:grp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33328CB6-ABA2-58AF-06D6-CBF26340D92B}"/>
              </a:ext>
            </a:extLst>
          </p:cNvPr>
          <p:cNvCxnSpPr>
            <a:cxnSpLocks/>
          </p:cNvCxnSpPr>
          <p:nvPr/>
        </p:nvCxnSpPr>
        <p:spPr>
          <a:xfrm>
            <a:off x="4627557" y="5859296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80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78552-F327-1CB1-4591-7D80BA487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E7D1F324-A8F5-FAB8-2B62-D288FCE96699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D3267A-816A-31BF-DE0D-58723FCC4686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*Tom rechnet die Aufgabe 51 </a:t>
            </a:r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48 so: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913C56-82F8-A6D3-C5BD-D091CED7A1B4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Tom und zeichne am Rechenstrich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8EC6360-4703-A27F-DA65-8C551490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57626"/>
              </p:ext>
            </p:extLst>
          </p:nvPr>
        </p:nvGraphicFramePr>
        <p:xfrm>
          <a:off x="219600" y="1016669"/>
          <a:ext cx="432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3F58E2F-20F5-C386-0B90-852870F5E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66603"/>
              </p:ext>
            </p:extLst>
          </p:nvPr>
        </p:nvGraphicFramePr>
        <p:xfrm>
          <a:off x="219340" y="4239296"/>
          <a:ext cx="432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158F1EF-11F2-B951-8F06-6709C415A7B4}"/>
              </a:ext>
            </a:extLst>
          </p:cNvPr>
          <p:cNvCxnSpPr>
            <a:cxnSpLocks/>
          </p:cNvCxnSpPr>
          <p:nvPr/>
        </p:nvCxnSpPr>
        <p:spPr>
          <a:xfrm>
            <a:off x="219340" y="1539640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EC953F78-087D-6FF3-11D2-2A485FFA7FC8}"/>
              </a:ext>
            </a:extLst>
          </p:cNvPr>
          <p:cNvCxnSpPr>
            <a:cxnSpLocks/>
          </p:cNvCxnSpPr>
          <p:nvPr/>
        </p:nvCxnSpPr>
        <p:spPr>
          <a:xfrm>
            <a:off x="219340" y="4763759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gen 13">
            <a:extLst>
              <a:ext uri="{FF2B5EF4-FFF2-40B4-BE49-F238E27FC236}">
                <a16:creationId xmlns:a16="http://schemas.microsoft.com/office/drawing/2014/main" id="{9A4B2665-A8DC-808F-ABDA-5C9CB66A466A}"/>
              </a:ext>
            </a:extLst>
          </p:cNvPr>
          <p:cNvSpPr/>
          <p:nvPr/>
        </p:nvSpPr>
        <p:spPr>
          <a:xfrm rot="16200000">
            <a:off x="5837430" y="1813930"/>
            <a:ext cx="1732191" cy="1352595"/>
          </a:xfrm>
          <a:prstGeom prst="arc">
            <a:avLst>
              <a:gd name="adj1" fmla="val 16145036"/>
              <a:gd name="adj2" fmla="val 545607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75DF821-38CC-A509-C26C-3B035C402BB7}"/>
              </a:ext>
            </a:extLst>
          </p:cNvPr>
          <p:cNvGrpSpPr/>
          <p:nvPr/>
        </p:nvGrpSpPr>
        <p:grpSpPr>
          <a:xfrm>
            <a:off x="4627557" y="1254799"/>
            <a:ext cx="4320000" cy="1829047"/>
            <a:chOff x="4627557" y="1254799"/>
            <a:chExt cx="4320000" cy="1829047"/>
          </a:xfrm>
        </p:grpSpPr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DA64ABFF-E157-3B46-19CD-F07F8EF3FA5E}"/>
                </a:ext>
              </a:extLst>
            </p:cNvPr>
            <p:cNvCxnSpPr>
              <a:cxnSpLocks/>
            </p:cNvCxnSpPr>
            <p:nvPr/>
          </p:nvCxnSpPr>
          <p:spPr>
            <a:xfrm>
              <a:off x="4627557" y="2636669"/>
              <a:ext cx="432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CFB95A52-97D3-86A0-91EC-6A3DA39DABF6}"/>
                </a:ext>
              </a:extLst>
            </p:cNvPr>
            <p:cNvCxnSpPr/>
            <p:nvPr/>
          </p:nvCxnSpPr>
          <p:spPr>
            <a:xfrm>
              <a:off x="6027227" y="2558066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935F3E2-7E0A-EB85-6CF1-A79AD32EF5F6}"/>
                </a:ext>
              </a:extLst>
            </p:cNvPr>
            <p:cNvSpPr txBox="1"/>
            <p:nvPr/>
          </p:nvSpPr>
          <p:spPr>
            <a:xfrm>
              <a:off x="5790609" y="271451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48</a:t>
              </a:r>
            </a:p>
          </p:txBody>
        </p: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19543F92-5374-3D44-2F59-71774F186F54}"/>
                </a:ext>
              </a:extLst>
            </p:cNvPr>
            <p:cNvCxnSpPr/>
            <p:nvPr/>
          </p:nvCxnSpPr>
          <p:spPr>
            <a:xfrm>
              <a:off x="7379823" y="2557308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A466E991-1B1B-A842-2EC9-177EF6BD8FA7}"/>
                </a:ext>
              </a:extLst>
            </p:cNvPr>
            <p:cNvSpPr txBox="1"/>
            <p:nvPr/>
          </p:nvSpPr>
          <p:spPr>
            <a:xfrm>
              <a:off x="7156543" y="271451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51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51F0B0C-FC56-6D7E-8C11-547C663F6031}"/>
                </a:ext>
              </a:extLst>
            </p:cNvPr>
            <p:cNvSpPr txBox="1"/>
            <p:nvPr/>
          </p:nvSpPr>
          <p:spPr>
            <a:xfrm>
              <a:off x="6317853" y="1254799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+ 3</a:t>
              </a:r>
            </a:p>
          </p:txBody>
        </p:sp>
      </p:grp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33328CB6-ABA2-58AF-06D6-CBF26340D92B}"/>
              </a:ext>
            </a:extLst>
          </p:cNvPr>
          <p:cNvCxnSpPr>
            <a:cxnSpLocks/>
          </p:cNvCxnSpPr>
          <p:nvPr/>
        </p:nvCxnSpPr>
        <p:spPr>
          <a:xfrm>
            <a:off x="4627557" y="5859296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50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Macintosh PowerPoint</Application>
  <PresentationFormat>Bildschirmpräsentation (4:3)</PresentationFormat>
  <Paragraphs>288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Grundschrift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Antonia Giesen</cp:lastModifiedBy>
  <cp:revision>119</cp:revision>
  <cp:lastPrinted>2021-09-10T13:09:03Z</cp:lastPrinted>
  <dcterms:created xsi:type="dcterms:W3CDTF">2021-06-15T12:04:43Z</dcterms:created>
  <dcterms:modified xsi:type="dcterms:W3CDTF">2024-06-05T06:31:12Z</dcterms:modified>
</cp:coreProperties>
</file>