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344" r:id="rId2"/>
    <p:sldId id="355" r:id="rId3"/>
    <p:sldId id="345" r:id="rId4"/>
    <p:sldId id="346" r:id="rId5"/>
    <p:sldId id="354" r:id="rId6"/>
    <p:sldId id="353" r:id="rId7"/>
    <p:sldId id="357" r:id="rId8"/>
    <p:sldId id="34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37EE1C-524A-1A32-CC0B-D9BBDEE44A03}" name="Lara Roloff" initials="LR" userId="a31457154ac1c398" providerId="Windows Live"/>
  <p188:author id="{2148A51F-8701-4C8C-BC69-91D03C785A01}" name="Antonia Giesen" initials="AG" userId="Antonia Giesen" providerId="None"/>
  <p188:author id="{132EBA5B-0345-76C6-90D6-2F28340EA30B}" name="Celine Linker" initials="MOU" userId="Celine Linker" providerId="None"/>
  <p188:author id="{9E2C67A3-8E7F-FF9E-701C-EB75E352A324}" name="Ben Weiß" initials="BW" userId="c5c0338bf4e01031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line Linker" initials="MOU" lastIdx="14" clrIdx="0">
    <p:extLst>
      <p:ext uri="{19B8F6BF-5375-455C-9EA6-DF929625EA0E}">
        <p15:presenceInfo xmlns:p15="http://schemas.microsoft.com/office/powerpoint/2012/main" userId="Celine Linker" providerId="None"/>
      </p:ext>
    </p:extLst>
  </p:cmAuthor>
  <p:cmAuthor id="2" name="Microsoft Office-Benutzer" initials="MO" lastIdx="8" clrIdx="1">
    <p:extLst>
      <p:ext uri="{19B8F6BF-5375-455C-9EA6-DF929625EA0E}">
        <p15:presenceInfo xmlns:p15="http://schemas.microsoft.com/office/powerpoint/2012/main" userId="Microsoft Office-Benutzer" providerId="None"/>
      </p:ext>
    </p:extLst>
  </p:cmAuthor>
  <p:cmAuthor id="3" name="Anonym" initials="A" lastIdx="6" clrIdx="2">
    <p:extLst>
      <p:ext uri="{19B8F6BF-5375-455C-9EA6-DF929625EA0E}">
        <p15:presenceInfo xmlns:p15="http://schemas.microsoft.com/office/powerpoint/2012/main" userId="Anonym" providerId="None"/>
      </p:ext>
    </p:extLst>
  </p:cmAuthor>
  <p:cmAuthor id="4" name="Luise Eichholz" initials="LE" lastIdx="3" clrIdx="3">
    <p:extLst>
      <p:ext uri="{19B8F6BF-5375-455C-9EA6-DF929625EA0E}">
        <p15:presenceInfo xmlns:p15="http://schemas.microsoft.com/office/powerpoint/2012/main" userId="Luise Eichholz" providerId="None"/>
      </p:ext>
    </p:extLst>
  </p:cmAuthor>
  <p:cmAuthor id="5" name="Jana Schiffer" initials="MOU" lastIdx="1" clrIdx="4">
    <p:extLst>
      <p:ext uri="{19B8F6BF-5375-455C-9EA6-DF929625EA0E}">
        <p15:presenceInfo xmlns:p15="http://schemas.microsoft.com/office/powerpoint/2012/main" userId="Jana Schiff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2"/>
    <p:restoredTop sz="87200"/>
  </p:normalViewPr>
  <p:slideViewPr>
    <p:cSldViewPr snapToGrid="0" snapToObjects="1">
      <p:cViewPr varScale="1">
        <p:scale>
          <a:sx n="190" d="100"/>
          <a:sy n="190" d="100"/>
        </p:scale>
        <p:origin x="2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9F9F8-DEB3-D048-AD2F-89463DA6C4AD}" type="datetimeFigureOut">
              <a:rPr lang="de-DE" smtClean="0"/>
              <a:t>11.06.24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61D38-E16D-0341-8700-74DE7BD654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52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A20 Alltagssituationen</a:t>
            </a:r>
          </a:p>
          <a:p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Welche Plusaufgabe passt?</a:t>
            </a:r>
          </a:p>
          <a:p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Male ein Bild zur Plusaufgabe.</a:t>
            </a:r>
            <a:endParaRPr lang="de-DE" b="0" dirty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38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A20 Rechengeschichten</a:t>
            </a:r>
          </a:p>
          <a:p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Schreibe die Plusaufgabe.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303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A20 Zwanzigerfeld</a:t>
            </a:r>
          </a:p>
          <a:p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Schreibe die Plusaufgabe.</a:t>
            </a:r>
          </a:p>
          <a:p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Zeichne die Plusaufgabe.</a:t>
            </a:r>
            <a:endParaRPr lang="de-DE" b="0" dirty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496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A20 Tauschaufgaben</a:t>
            </a:r>
          </a:p>
          <a:p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Finde noch eine Aufgabe.</a:t>
            </a:r>
          </a:p>
          <a:p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Finde zwei Aufgaben.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988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A20 Ableitungsstrategien nutzen</a:t>
            </a:r>
          </a:p>
          <a:p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Löse. Finde noch eine passende Aufgabe.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193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A20 Einfache Aufgaben (rechnen)</a:t>
            </a:r>
          </a:p>
          <a:p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Löse die Aufgaben. Kreise die einfachen Aufgaben ein.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203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SOB A20 *Weißes Blatt</a:t>
            </a:r>
          </a:p>
          <a:p>
            <a:r>
              <a:rPr lang="de-DE" b="0" dirty="0"/>
              <a:t>Schreibe Plusaufgaben, die du schon rechnen kannst. Löse die Aufgaben.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373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06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89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91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93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97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77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98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65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86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56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40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3CF59-BCAC-A142-8DFD-947516E4E1C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063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F4054082-9549-FD4F-A3E9-5B70212C0C9C}"/>
              </a:ext>
            </a:extLst>
          </p:cNvPr>
          <p:cNvSpPr txBox="1"/>
          <p:nvPr/>
        </p:nvSpPr>
        <p:spPr>
          <a:xfrm>
            <a:off x="1526458" y="2244915"/>
            <a:ext cx="60910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Name: </a:t>
            </a: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r>
              <a:rPr lang="de-DE" sz="2000" dirty="0">
                <a:latin typeface="Grundschrift" panose="03010100010101010101" pitchFamily="66" charset="0"/>
              </a:rPr>
              <a:t>Klasse:</a:t>
            </a: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r>
              <a:rPr lang="de-DE" sz="2000" dirty="0">
                <a:latin typeface="Grundschrift" panose="03010100010101010101" pitchFamily="66" charset="0"/>
              </a:rPr>
              <a:t>Datum: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AACCBC0-6A6F-EA0E-DCAA-1A09CC5CE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07" y="345621"/>
            <a:ext cx="1943100" cy="876300"/>
          </a:xfrm>
          <a:prstGeom prst="rect">
            <a:avLst/>
          </a:prstGeom>
        </p:spPr>
      </p:pic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09DFC3D9-EF6E-E6C0-8169-1D5B106BEF3C}"/>
              </a:ext>
            </a:extLst>
          </p:cNvPr>
          <p:cNvCxnSpPr/>
          <p:nvPr/>
        </p:nvCxnSpPr>
        <p:spPr>
          <a:xfrm>
            <a:off x="2465213" y="2518382"/>
            <a:ext cx="4931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AA7F8463-4CF7-C94C-2C13-7FAD324CEFF6}"/>
              </a:ext>
            </a:extLst>
          </p:cNvPr>
          <p:cNvCxnSpPr/>
          <p:nvPr/>
        </p:nvCxnSpPr>
        <p:spPr>
          <a:xfrm>
            <a:off x="2465213" y="3424188"/>
            <a:ext cx="4931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466E6E1F-59DE-1CCC-A673-1F29086DB697}"/>
              </a:ext>
            </a:extLst>
          </p:cNvPr>
          <p:cNvCxnSpPr/>
          <p:nvPr/>
        </p:nvCxnSpPr>
        <p:spPr>
          <a:xfrm>
            <a:off x="2465213" y="4357865"/>
            <a:ext cx="4931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D619472F-3DA8-8234-0721-CCA99C308159}"/>
              </a:ext>
            </a:extLst>
          </p:cNvPr>
          <p:cNvSpPr/>
          <p:nvPr/>
        </p:nvSpPr>
        <p:spPr>
          <a:xfrm>
            <a:off x="82186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645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1E206DA2-1C97-A782-4441-70CE0A59F074}"/>
              </a:ext>
            </a:extLst>
          </p:cNvPr>
          <p:cNvSpPr txBox="1"/>
          <p:nvPr/>
        </p:nvSpPr>
        <p:spPr>
          <a:xfrm>
            <a:off x="205148" y="263231"/>
            <a:ext cx="8547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anose="03010100010101010101" pitchFamily="66" charset="0"/>
                <a:ea typeface="Calibri" panose="020F0502020204030204" pitchFamily="34" charset="0"/>
              </a:rPr>
              <a:t>Welche Plusaufgabe passt?</a:t>
            </a:r>
            <a:endParaRPr lang="de-DE" dirty="0"/>
          </a:p>
        </p:txBody>
      </p:sp>
      <p:sp>
        <p:nvSpPr>
          <p:cNvPr id="15" name="Abgerundetes Rechteck 14">
            <a:extLst>
              <a:ext uri="{FF2B5EF4-FFF2-40B4-BE49-F238E27FC236}">
                <a16:creationId xmlns:a16="http://schemas.microsoft.com/office/drawing/2014/main" id="{3DD07B99-111B-3951-819F-C669E17D2F93}"/>
              </a:ext>
            </a:extLst>
          </p:cNvPr>
          <p:cNvSpPr>
            <a:spLocks noChangeAspect="1"/>
          </p:cNvSpPr>
          <p:nvPr/>
        </p:nvSpPr>
        <p:spPr>
          <a:xfrm rot="5400000">
            <a:off x="1618137" y="3071065"/>
            <a:ext cx="2237361" cy="4102039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" name="Gerade Verbindung 1">
            <a:extLst>
              <a:ext uri="{FF2B5EF4-FFF2-40B4-BE49-F238E27FC236}">
                <a16:creationId xmlns:a16="http://schemas.microsoft.com/office/drawing/2014/main" id="{0A227EAE-0A1E-33EC-EF17-8FFF5B39A1C5}"/>
              </a:ext>
            </a:extLst>
          </p:cNvPr>
          <p:cNvCxnSpPr/>
          <p:nvPr/>
        </p:nvCxnSpPr>
        <p:spPr>
          <a:xfrm>
            <a:off x="82185" y="3429000"/>
            <a:ext cx="8979628" cy="0"/>
          </a:xfrm>
          <a:prstGeom prst="line">
            <a:avLst/>
          </a:prstGeom>
          <a:ln w="19050">
            <a:solidFill>
              <a:srgbClr val="327B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A3EE3DC-E8BF-A427-338F-3AB6511CC992}"/>
              </a:ext>
            </a:extLst>
          </p:cNvPr>
          <p:cNvSpPr txBox="1"/>
          <p:nvPr/>
        </p:nvSpPr>
        <p:spPr>
          <a:xfrm>
            <a:off x="205147" y="3542717"/>
            <a:ext cx="8547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anose="03010100010101010101" pitchFamily="66" charset="0"/>
                <a:ea typeface="Calibri" panose="020F0502020204030204" pitchFamily="34" charset="0"/>
              </a:rPr>
              <a:t>Male ein Bild zur Plusaufgabe.</a:t>
            </a:r>
            <a:endParaRPr lang="de-DE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BB11E192-C9A4-FD82-706F-E394315C62F8}"/>
              </a:ext>
            </a:extLst>
          </p:cNvPr>
          <p:cNvGrpSpPr>
            <a:grpSpLocks noChangeAspect="1"/>
          </p:cNvGrpSpPr>
          <p:nvPr/>
        </p:nvGrpSpPr>
        <p:grpSpPr>
          <a:xfrm>
            <a:off x="1302418" y="1111106"/>
            <a:ext cx="2558054" cy="2070478"/>
            <a:chOff x="525819" y="2365173"/>
            <a:chExt cx="2048119" cy="1657738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D3B61F07-59C7-13F9-D513-8128312F4A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78431">
              <a:off x="525819" y="2483819"/>
              <a:ext cx="348820" cy="3768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>
              <a:extLst>
                <a:ext uri="{FF2B5EF4-FFF2-40B4-BE49-F238E27FC236}">
                  <a16:creationId xmlns:a16="http://schemas.microsoft.com/office/drawing/2014/main" id="{ADC6A87A-297A-123A-9875-1EE8AC53BB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4391" y="2365173"/>
              <a:ext cx="337936" cy="365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E3A3E8D-0BD5-77F2-2249-1B4F738816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68383">
              <a:off x="837338" y="2577850"/>
              <a:ext cx="348820" cy="3768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464E264B-7116-DB37-E13F-17F865803E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886686">
              <a:off x="1686376" y="2966118"/>
              <a:ext cx="348820" cy="3768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D5F56966-A409-F856-0A56-861A1C07B6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38640">
              <a:off x="2006464" y="2736791"/>
              <a:ext cx="348820" cy="3768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Bild 2">
              <a:extLst>
                <a:ext uri="{FF2B5EF4-FFF2-40B4-BE49-F238E27FC236}">
                  <a16:creationId xmlns:a16="http://schemas.microsoft.com/office/drawing/2014/main" id="{4A13AF6F-D964-2E65-2F03-0A4AE09E45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45710">
              <a:off x="1915174" y="2948848"/>
              <a:ext cx="658764" cy="107406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E2A35C13-7385-22F8-9D79-89708CD951C2}"/>
              </a:ext>
            </a:extLst>
          </p:cNvPr>
          <p:cNvSpPr>
            <a:spLocks noChangeAspect="1"/>
          </p:cNvSpPr>
          <p:nvPr/>
        </p:nvSpPr>
        <p:spPr>
          <a:xfrm rot="5400000">
            <a:off x="1578021" y="-149909"/>
            <a:ext cx="2237361" cy="4102039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23" name="Tabelle 22">
            <a:extLst>
              <a:ext uri="{FF2B5EF4-FFF2-40B4-BE49-F238E27FC236}">
                <a16:creationId xmlns:a16="http://schemas.microsoft.com/office/drawing/2014/main" id="{6789CA9C-8CE1-78C1-E373-2517169E1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846705"/>
              </p:ext>
            </p:extLst>
          </p:nvPr>
        </p:nvGraphicFramePr>
        <p:xfrm>
          <a:off x="5844824" y="4700139"/>
          <a:ext cx="2160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5447986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40E541E1-777A-FD26-8C14-00B2D49C34DA}"/>
              </a:ext>
            </a:extLst>
          </p:cNvPr>
          <p:cNvSpPr>
            <a:spLocks noChangeAspect="1"/>
          </p:cNvSpPr>
          <p:nvPr/>
        </p:nvSpPr>
        <p:spPr>
          <a:xfrm rot="5400000">
            <a:off x="6558578" y="3811140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" name="Abgerundetes Rechteck 25">
            <a:extLst>
              <a:ext uri="{FF2B5EF4-FFF2-40B4-BE49-F238E27FC236}">
                <a16:creationId xmlns:a16="http://schemas.microsoft.com/office/drawing/2014/main" id="{A3952840-4BC2-13B9-F6E4-DD47AAAE9F05}"/>
              </a:ext>
            </a:extLst>
          </p:cNvPr>
          <p:cNvSpPr>
            <a:spLocks noChangeAspect="1"/>
          </p:cNvSpPr>
          <p:nvPr/>
        </p:nvSpPr>
        <p:spPr>
          <a:xfrm rot="5400000">
            <a:off x="6505537" y="689742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A85B90AE-2910-885B-FFD0-294FB1DEC6F0}"/>
              </a:ext>
            </a:extLst>
          </p:cNvPr>
          <p:cNvCxnSpPr>
            <a:cxnSpLocks/>
          </p:cNvCxnSpPr>
          <p:nvPr/>
        </p:nvCxnSpPr>
        <p:spPr>
          <a:xfrm>
            <a:off x="5814650" y="2015632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>
            <a:extLst>
              <a:ext uri="{FF2B5EF4-FFF2-40B4-BE49-F238E27FC236}">
                <a16:creationId xmlns:a16="http://schemas.microsoft.com/office/drawing/2014/main" id="{C936627A-BD7A-4D1B-BFDD-5D69CFE036EE}"/>
              </a:ext>
            </a:extLst>
          </p:cNvPr>
          <p:cNvCxnSpPr>
            <a:cxnSpLocks/>
          </p:cNvCxnSpPr>
          <p:nvPr/>
        </p:nvCxnSpPr>
        <p:spPr>
          <a:xfrm>
            <a:off x="6602526" y="2015632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974469F4-E9CF-9D16-FA9B-07FEADC02191}"/>
              </a:ext>
            </a:extLst>
          </p:cNvPr>
          <p:cNvCxnSpPr>
            <a:cxnSpLocks/>
          </p:cNvCxnSpPr>
          <p:nvPr/>
        </p:nvCxnSpPr>
        <p:spPr>
          <a:xfrm>
            <a:off x="7431346" y="2015632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CAC825EC-1A4B-BFDD-73D6-B2B96CCA584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CC08727A-5103-B85D-0591-2823B8729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409174"/>
              </p:ext>
            </p:extLst>
          </p:nvPr>
        </p:nvGraphicFramePr>
        <p:xfrm>
          <a:off x="5846400" y="1568233"/>
          <a:ext cx="2160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5447986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23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15CDDA7-0CCC-6293-A2B4-6CF31F50601F}"/>
              </a:ext>
            </a:extLst>
          </p:cNvPr>
          <p:cNvSpPr txBox="1"/>
          <p:nvPr/>
        </p:nvSpPr>
        <p:spPr>
          <a:xfrm>
            <a:off x="794714" y="1999567"/>
            <a:ext cx="3884205" cy="3100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Anna hat 2 Stifte. 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Tom hat 6 Stifte. </a:t>
            </a:r>
            <a:br>
              <a:rPr lang="de-DE" sz="2800" dirty="0"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8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Wie viele Stifte haben sie zusammen?</a:t>
            </a:r>
            <a:b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000" dirty="0">
              <a:latin typeface="Grundschrift" pitchFamily="2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2331B44-FF68-0EE8-88E7-DA745436367B}"/>
              </a:ext>
            </a:extLst>
          </p:cNvPr>
          <p:cNvSpPr txBox="1"/>
          <p:nvPr/>
        </p:nvSpPr>
        <p:spPr>
          <a:xfrm>
            <a:off x="205200" y="262800"/>
            <a:ext cx="3884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Schreibe die Plusaufgabe.</a:t>
            </a:r>
            <a:endParaRPr lang="de-DE" sz="2000" dirty="0">
              <a:latin typeface="Grundschrift" pitchFamily="2" charset="0"/>
            </a:endParaRPr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F931F085-8DA7-2A71-8103-C6C48CCDC915}"/>
              </a:ext>
            </a:extLst>
          </p:cNvPr>
          <p:cNvSpPr>
            <a:spLocks noChangeAspect="1"/>
          </p:cNvSpPr>
          <p:nvPr/>
        </p:nvSpPr>
        <p:spPr>
          <a:xfrm rot="5400000">
            <a:off x="1448471" y="1268493"/>
            <a:ext cx="2576692" cy="4102039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362BEE8F-7DB6-074A-CC36-820CCA77A37D}"/>
              </a:ext>
            </a:extLst>
          </p:cNvPr>
          <p:cNvSpPr>
            <a:spLocks noChangeAspect="1"/>
          </p:cNvSpPr>
          <p:nvPr/>
        </p:nvSpPr>
        <p:spPr>
          <a:xfrm rot="5400000">
            <a:off x="6613037" y="2027725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FDE5F4FF-2361-ED39-A6EA-E9A52CB57EA7}"/>
              </a:ext>
            </a:extLst>
          </p:cNvPr>
          <p:cNvCxnSpPr>
            <a:cxnSpLocks/>
          </p:cNvCxnSpPr>
          <p:nvPr/>
        </p:nvCxnSpPr>
        <p:spPr>
          <a:xfrm>
            <a:off x="5922150" y="3400683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A70FACAF-26C4-D654-F7A3-4125CBC40CA8}"/>
              </a:ext>
            </a:extLst>
          </p:cNvPr>
          <p:cNvCxnSpPr>
            <a:cxnSpLocks/>
          </p:cNvCxnSpPr>
          <p:nvPr/>
        </p:nvCxnSpPr>
        <p:spPr>
          <a:xfrm>
            <a:off x="6710026" y="3400683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68E6F387-DE9D-330E-626A-8664E29159A9}"/>
              </a:ext>
            </a:extLst>
          </p:cNvPr>
          <p:cNvCxnSpPr>
            <a:cxnSpLocks/>
          </p:cNvCxnSpPr>
          <p:nvPr/>
        </p:nvCxnSpPr>
        <p:spPr>
          <a:xfrm>
            <a:off x="7538846" y="3400683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441710CB-55A7-24AC-98E7-0530AB54C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011305"/>
              </p:ext>
            </p:extLst>
          </p:nvPr>
        </p:nvGraphicFramePr>
        <p:xfrm>
          <a:off x="5953900" y="2906216"/>
          <a:ext cx="2160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5447986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93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3" name="Grafik 62">
            <a:extLst>
              <a:ext uri="{FF2B5EF4-FFF2-40B4-BE49-F238E27FC236}">
                <a16:creationId xmlns:a16="http://schemas.microsoft.com/office/drawing/2014/main" id="{69AAF0E2-9CE3-C3A4-8ED7-4054C0783F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45" y="4748919"/>
            <a:ext cx="5848587" cy="1162219"/>
          </a:xfrm>
          <a:prstGeom prst="rect">
            <a:avLst/>
          </a:prstGeom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373BC227-0037-3F73-57E2-0F643773DF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45" y="1233364"/>
            <a:ext cx="5848587" cy="1162219"/>
          </a:xfrm>
          <a:prstGeom prst="rect">
            <a:avLst/>
          </a:prstGeom>
        </p:spPr>
      </p:pic>
      <p:pic>
        <p:nvPicPr>
          <p:cNvPr id="80" name="Picture 4">
            <a:extLst>
              <a:ext uri="{FF2B5EF4-FFF2-40B4-BE49-F238E27FC236}">
                <a16:creationId xmlns:a16="http://schemas.microsoft.com/office/drawing/2014/main" id="{685D0DD0-19AC-AAAF-224C-823216162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54" y="130413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4">
            <a:extLst>
              <a:ext uri="{FF2B5EF4-FFF2-40B4-BE49-F238E27FC236}">
                <a16:creationId xmlns:a16="http://schemas.microsoft.com/office/drawing/2014/main" id="{7C148DE1-E81C-3C10-58EC-85A0478C7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76" y="130413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4">
            <a:extLst>
              <a:ext uri="{FF2B5EF4-FFF2-40B4-BE49-F238E27FC236}">
                <a16:creationId xmlns:a16="http://schemas.microsoft.com/office/drawing/2014/main" id="{285F5272-9DDC-D718-8C78-4A105895C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598" y="130413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4">
            <a:extLst>
              <a:ext uri="{FF2B5EF4-FFF2-40B4-BE49-F238E27FC236}">
                <a16:creationId xmlns:a16="http://schemas.microsoft.com/office/drawing/2014/main" id="{1EF1C6A8-E343-BED1-968C-D80FCD36A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920" y="130413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4">
            <a:extLst>
              <a:ext uri="{FF2B5EF4-FFF2-40B4-BE49-F238E27FC236}">
                <a16:creationId xmlns:a16="http://schemas.microsoft.com/office/drawing/2014/main" id="{8D21E6D1-EF20-688D-696D-2CA5F1229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241" y="130413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4">
            <a:extLst>
              <a:ext uri="{FF2B5EF4-FFF2-40B4-BE49-F238E27FC236}">
                <a16:creationId xmlns:a16="http://schemas.microsoft.com/office/drawing/2014/main" id="{B2E9625C-A0A8-2D85-36EB-BC3E0D9B0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54" y="185200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4">
            <a:extLst>
              <a:ext uri="{FF2B5EF4-FFF2-40B4-BE49-F238E27FC236}">
                <a16:creationId xmlns:a16="http://schemas.microsoft.com/office/drawing/2014/main" id="{DB6A16AF-0AF9-9D10-1EC6-C1C0A3463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76" y="185200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4">
            <a:extLst>
              <a:ext uri="{FF2B5EF4-FFF2-40B4-BE49-F238E27FC236}">
                <a16:creationId xmlns:a16="http://schemas.microsoft.com/office/drawing/2014/main" id="{B1DA32EB-A2F2-5CE1-662E-0A41B4662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598" y="185200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4">
            <a:extLst>
              <a:ext uri="{FF2B5EF4-FFF2-40B4-BE49-F238E27FC236}">
                <a16:creationId xmlns:a16="http://schemas.microsoft.com/office/drawing/2014/main" id="{5ACC6016-C723-052E-223A-E73B47854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920" y="185200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4">
            <a:extLst>
              <a:ext uri="{FF2B5EF4-FFF2-40B4-BE49-F238E27FC236}">
                <a16:creationId xmlns:a16="http://schemas.microsoft.com/office/drawing/2014/main" id="{63EDDBF2-720C-0B6C-DC8A-92F8BAA58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241" y="185200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4">
            <a:extLst>
              <a:ext uri="{FF2B5EF4-FFF2-40B4-BE49-F238E27FC236}">
                <a16:creationId xmlns:a16="http://schemas.microsoft.com/office/drawing/2014/main" id="{DFBF4547-E0AC-A58C-BD62-B9A019479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351" y="1848514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4">
            <a:extLst>
              <a:ext uri="{FF2B5EF4-FFF2-40B4-BE49-F238E27FC236}">
                <a16:creationId xmlns:a16="http://schemas.microsoft.com/office/drawing/2014/main" id="{7B859F34-2567-4998-9034-3A8385E12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672" y="1848514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feld 93">
            <a:extLst>
              <a:ext uri="{FF2B5EF4-FFF2-40B4-BE49-F238E27FC236}">
                <a16:creationId xmlns:a16="http://schemas.microsoft.com/office/drawing/2014/main" id="{690DCCB3-5798-6C55-AB24-DDEF76475E3A}"/>
              </a:ext>
            </a:extLst>
          </p:cNvPr>
          <p:cNvSpPr txBox="1"/>
          <p:nvPr/>
        </p:nvSpPr>
        <p:spPr>
          <a:xfrm>
            <a:off x="205200" y="262800"/>
            <a:ext cx="7297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Schreibe die Plusaufgabe.</a:t>
            </a:r>
            <a:endParaRPr lang="de-DE" sz="2000" dirty="0">
              <a:latin typeface="Grundschrift" pitchFamily="2" charset="0"/>
            </a:endParaRPr>
          </a:p>
        </p:txBody>
      </p:sp>
      <p:cxnSp>
        <p:nvCxnSpPr>
          <p:cNvPr id="4" name="Gerade Verbindung 3">
            <a:extLst>
              <a:ext uri="{FF2B5EF4-FFF2-40B4-BE49-F238E27FC236}">
                <a16:creationId xmlns:a16="http://schemas.microsoft.com/office/drawing/2014/main" id="{BE9BC8B7-0A9C-FC17-15E9-ABA591099D42}"/>
              </a:ext>
            </a:extLst>
          </p:cNvPr>
          <p:cNvCxnSpPr/>
          <p:nvPr/>
        </p:nvCxnSpPr>
        <p:spPr>
          <a:xfrm>
            <a:off x="82185" y="3431408"/>
            <a:ext cx="8979628" cy="0"/>
          </a:xfrm>
          <a:prstGeom prst="line">
            <a:avLst/>
          </a:prstGeom>
          <a:ln w="19050">
            <a:solidFill>
              <a:srgbClr val="327B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60D073FA-E34B-3C51-C480-AB0863CA1F39}"/>
              </a:ext>
            </a:extLst>
          </p:cNvPr>
          <p:cNvSpPr txBox="1"/>
          <p:nvPr/>
        </p:nvSpPr>
        <p:spPr>
          <a:xfrm>
            <a:off x="205200" y="3628800"/>
            <a:ext cx="2889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Zeichne die Plusaufgabe.</a:t>
            </a:r>
            <a:endParaRPr lang="de-DE" sz="2000" dirty="0"/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86E7A8F7-7C06-DB0F-96D9-2329BE5448AA}"/>
              </a:ext>
            </a:extLst>
          </p:cNvPr>
          <p:cNvSpPr>
            <a:spLocks noChangeAspect="1"/>
          </p:cNvSpPr>
          <p:nvPr/>
        </p:nvSpPr>
        <p:spPr>
          <a:xfrm rot="5400000">
            <a:off x="7249945" y="669955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A9A7C91B-6423-786E-BF5F-438EE3DDC128}"/>
              </a:ext>
            </a:extLst>
          </p:cNvPr>
          <p:cNvCxnSpPr>
            <a:cxnSpLocks/>
          </p:cNvCxnSpPr>
          <p:nvPr/>
        </p:nvCxnSpPr>
        <p:spPr>
          <a:xfrm>
            <a:off x="6559058" y="1975673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5D2E6D3-51BC-9488-F8B9-C2EC7708C2DE}"/>
              </a:ext>
            </a:extLst>
          </p:cNvPr>
          <p:cNvCxnSpPr>
            <a:cxnSpLocks/>
          </p:cNvCxnSpPr>
          <p:nvPr/>
        </p:nvCxnSpPr>
        <p:spPr>
          <a:xfrm>
            <a:off x="7346934" y="1975673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877ACBAF-3ED8-CBC8-675F-351491D7AA4A}"/>
              </a:ext>
            </a:extLst>
          </p:cNvPr>
          <p:cNvCxnSpPr>
            <a:cxnSpLocks/>
          </p:cNvCxnSpPr>
          <p:nvPr/>
        </p:nvCxnSpPr>
        <p:spPr>
          <a:xfrm>
            <a:off x="8175754" y="1975673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elle 16">
            <a:extLst>
              <a:ext uri="{FF2B5EF4-FFF2-40B4-BE49-F238E27FC236}">
                <a16:creationId xmlns:a16="http://schemas.microsoft.com/office/drawing/2014/main" id="{F69D2807-8C8A-655A-221F-20A1A3120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676606"/>
              </p:ext>
            </p:extLst>
          </p:nvPr>
        </p:nvGraphicFramePr>
        <p:xfrm>
          <a:off x="6590808" y="1548446"/>
          <a:ext cx="2160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5447986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05EF66B7-AF30-5C97-81D3-5424737619C6}"/>
              </a:ext>
            </a:extLst>
          </p:cNvPr>
          <p:cNvSpPr>
            <a:spLocks noChangeAspect="1"/>
          </p:cNvSpPr>
          <p:nvPr/>
        </p:nvSpPr>
        <p:spPr>
          <a:xfrm rot="5400000">
            <a:off x="7249945" y="4104768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E134EC48-8FF6-7C30-0006-157F9BC08950}"/>
              </a:ext>
            </a:extLst>
          </p:cNvPr>
          <p:cNvCxnSpPr>
            <a:cxnSpLocks/>
          </p:cNvCxnSpPr>
          <p:nvPr/>
        </p:nvCxnSpPr>
        <p:spPr>
          <a:xfrm>
            <a:off x="8175754" y="5447221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elle 21">
            <a:extLst>
              <a:ext uri="{FF2B5EF4-FFF2-40B4-BE49-F238E27FC236}">
                <a16:creationId xmlns:a16="http://schemas.microsoft.com/office/drawing/2014/main" id="{B684172E-24B3-9B3A-FBDD-6763104BE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574943"/>
              </p:ext>
            </p:extLst>
          </p:nvPr>
        </p:nvGraphicFramePr>
        <p:xfrm>
          <a:off x="6590808" y="5019994"/>
          <a:ext cx="2160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5447986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351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rafik 42">
            <a:extLst>
              <a:ext uri="{FF2B5EF4-FFF2-40B4-BE49-F238E27FC236}">
                <a16:creationId xmlns:a16="http://schemas.microsoft.com/office/drawing/2014/main" id="{C849ED13-180F-5319-81FD-B8CECD842C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45" y="4748919"/>
            <a:ext cx="5848587" cy="116221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5C6B0B2-B0A9-55AB-2F8F-BCFECCA2ED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45" y="1233364"/>
            <a:ext cx="5848587" cy="1162219"/>
          </a:xfrm>
          <a:prstGeom prst="rect">
            <a:avLst/>
          </a:prstGeom>
        </p:spPr>
      </p:pic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D375E26-E533-F4F4-AD49-5E5D04A470C9}"/>
              </a:ext>
            </a:extLst>
          </p:cNvPr>
          <p:cNvSpPr txBox="1"/>
          <p:nvPr/>
        </p:nvSpPr>
        <p:spPr>
          <a:xfrm>
            <a:off x="205200" y="262800"/>
            <a:ext cx="7297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Finde noch eine Aufgabe.</a:t>
            </a:r>
            <a:endParaRPr lang="de-DE" sz="2000" dirty="0">
              <a:latin typeface="Grundschrift" pitchFamily="2" charset="0"/>
            </a:endParaRPr>
          </a:p>
        </p:txBody>
      </p: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27AE5A61-0AB6-0B77-1D7A-36FE112AFA9C}"/>
              </a:ext>
            </a:extLst>
          </p:cNvPr>
          <p:cNvCxnSpPr/>
          <p:nvPr/>
        </p:nvCxnSpPr>
        <p:spPr>
          <a:xfrm>
            <a:off x="82185" y="3431408"/>
            <a:ext cx="8979628" cy="0"/>
          </a:xfrm>
          <a:prstGeom prst="line">
            <a:avLst/>
          </a:prstGeom>
          <a:ln w="19050">
            <a:solidFill>
              <a:srgbClr val="327B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9EABCD72-D671-B332-BDB7-6EEBE6D2C76C}"/>
              </a:ext>
            </a:extLst>
          </p:cNvPr>
          <p:cNvGrpSpPr/>
          <p:nvPr/>
        </p:nvGrpSpPr>
        <p:grpSpPr>
          <a:xfrm>
            <a:off x="329099" y="4813767"/>
            <a:ext cx="4535912" cy="1022039"/>
            <a:chOff x="456899" y="2177436"/>
            <a:chExt cx="2815245" cy="634335"/>
          </a:xfrm>
        </p:grpSpPr>
        <p:pic>
          <p:nvPicPr>
            <p:cNvPr id="29" name="Picture 4">
              <a:extLst>
                <a:ext uri="{FF2B5EF4-FFF2-40B4-BE49-F238E27FC236}">
                  <a16:creationId xmlns:a16="http://schemas.microsoft.com/office/drawing/2014/main" id="{BCABD532-D93A-F9F0-D7A3-ECC15CCF8D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899" y="2179123"/>
              <a:ext cx="288532" cy="2885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4">
              <a:extLst>
                <a:ext uri="{FF2B5EF4-FFF2-40B4-BE49-F238E27FC236}">
                  <a16:creationId xmlns:a16="http://schemas.microsoft.com/office/drawing/2014/main" id="{3AD964C3-198F-2713-36F3-3E78528077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835" y="2179123"/>
              <a:ext cx="288532" cy="2885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4">
              <a:extLst>
                <a:ext uri="{FF2B5EF4-FFF2-40B4-BE49-F238E27FC236}">
                  <a16:creationId xmlns:a16="http://schemas.microsoft.com/office/drawing/2014/main" id="{0A9387E8-B93F-5C76-672D-43BCB8601C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0770" y="2179123"/>
              <a:ext cx="288532" cy="2885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4">
              <a:extLst>
                <a:ext uri="{FF2B5EF4-FFF2-40B4-BE49-F238E27FC236}">
                  <a16:creationId xmlns:a16="http://schemas.microsoft.com/office/drawing/2014/main" id="{4C684214-17C0-15F5-4706-7CA5C97FF0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706" y="2179123"/>
              <a:ext cx="288532" cy="2885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4">
              <a:extLst>
                <a:ext uri="{FF2B5EF4-FFF2-40B4-BE49-F238E27FC236}">
                  <a16:creationId xmlns:a16="http://schemas.microsoft.com/office/drawing/2014/main" id="{7946E9DD-F522-462D-B63B-4A8E0B0C8A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6295" y="2179123"/>
              <a:ext cx="288532" cy="2885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4">
              <a:extLst>
                <a:ext uri="{FF2B5EF4-FFF2-40B4-BE49-F238E27FC236}">
                  <a16:creationId xmlns:a16="http://schemas.microsoft.com/office/drawing/2014/main" id="{4204B1BF-F499-5DA3-9FC2-79EA0A3BDC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899" y="2523238"/>
              <a:ext cx="288532" cy="2885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4">
              <a:extLst>
                <a:ext uri="{FF2B5EF4-FFF2-40B4-BE49-F238E27FC236}">
                  <a16:creationId xmlns:a16="http://schemas.microsoft.com/office/drawing/2014/main" id="{2E848606-5869-FD60-838B-AA1CB1433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835" y="2523238"/>
              <a:ext cx="288532" cy="2885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4">
              <a:extLst>
                <a:ext uri="{FF2B5EF4-FFF2-40B4-BE49-F238E27FC236}">
                  <a16:creationId xmlns:a16="http://schemas.microsoft.com/office/drawing/2014/main" id="{A62D4732-E7F0-56C9-84D0-66200B005D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0770" y="2523238"/>
              <a:ext cx="288532" cy="2885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4">
              <a:extLst>
                <a:ext uri="{FF2B5EF4-FFF2-40B4-BE49-F238E27FC236}">
                  <a16:creationId xmlns:a16="http://schemas.microsoft.com/office/drawing/2014/main" id="{8E3142AC-0CD8-7590-BB93-7EFF0EA97F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3913" y="2177436"/>
              <a:ext cx="288532" cy="2885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4">
              <a:extLst>
                <a:ext uri="{FF2B5EF4-FFF2-40B4-BE49-F238E27FC236}">
                  <a16:creationId xmlns:a16="http://schemas.microsoft.com/office/drawing/2014/main" id="{D2343727-B759-3F08-4B18-864E410933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1678" y="2177436"/>
              <a:ext cx="288532" cy="2885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4">
              <a:extLst>
                <a:ext uri="{FF2B5EF4-FFF2-40B4-BE49-F238E27FC236}">
                  <a16:creationId xmlns:a16="http://schemas.microsoft.com/office/drawing/2014/main" id="{EC9F4074-E1DA-75E8-8840-950D862F7E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612" y="2177436"/>
              <a:ext cx="288532" cy="2885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feld 4">
            <a:extLst>
              <a:ext uri="{FF2B5EF4-FFF2-40B4-BE49-F238E27FC236}">
                <a16:creationId xmlns:a16="http://schemas.microsoft.com/office/drawing/2014/main" id="{1748881B-9B69-BF3D-891B-392BB3A1529D}"/>
              </a:ext>
            </a:extLst>
          </p:cNvPr>
          <p:cNvSpPr txBox="1"/>
          <p:nvPr/>
        </p:nvSpPr>
        <p:spPr>
          <a:xfrm>
            <a:off x="205200" y="3628800"/>
            <a:ext cx="7297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Finde zwei Aufgaben.</a:t>
            </a:r>
            <a:endParaRPr lang="de-DE" sz="2000" dirty="0">
              <a:latin typeface="Grundschrift" pitchFamily="2" charset="0"/>
            </a:endParaRPr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3876F8EF-8019-8A03-FFE7-749258F28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54" y="130413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>
            <a:extLst>
              <a:ext uri="{FF2B5EF4-FFF2-40B4-BE49-F238E27FC236}">
                <a16:creationId xmlns:a16="http://schemas.microsoft.com/office/drawing/2014/main" id="{F9B5A359-EE3A-A53B-BC6D-4CDC602BF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76" y="130413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>
            <a:extLst>
              <a:ext uri="{FF2B5EF4-FFF2-40B4-BE49-F238E27FC236}">
                <a16:creationId xmlns:a16="http://schemas.microsoft.com/office/drawing/2014/main" id="{FAEACAA5-5D64-A074-D1C3-6672A39E0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598" y="130413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>
            <a:extLst>
              <a:ext uri="{FF2B5EF4-FFF2-40B4-BE49-F238E27FC236}">
                <a16:creationId xmlns:a16="http://schemas.microsoft.com/office/drawing/2014/main" id="{5FC08C7B-6278-80A4-0952-D1CAE7086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920" y="130413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>
            <a:extLst>
              <a:ext uri="{FF2B5EF4-FFF2-40B4-BE49-F238E27FC236}">
                <a16:creationId xmlns:a16="http://schemas.microsoft.com/office/drawing/2014/main" id="{A166EAD7-E9CB-4699-510B-EB421C62A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241" y="130413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>
            <a:extLst>
              <a:ext uri="{FF2B5EF4-FFF2-40B4-BE49-F238E27FC236}">
                <a16:creationId xmlns:a16="http://schemas.microsoft.com/office/drawing/2014/main" id="{7A5ED22C-6ED9-0560-4228-7131CE3C6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54" y="185200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>
            <a:extLst>
              <a:ext uri="{FF2B5EF4-FFF2-40B4-BE49-F238E27FC236}">
                <a16:creationId xmlns:a16="http://schemas.microsoft.com/office/drawing/2014/main" id="{BBF6ADD7-35EB-1032-B78B-B26C94334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76" y="185200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F53CE333-D8BD-CD69-5512-D401EB8FE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64779"/>
              </p:ext>
            </p:extLst>
          </p:nvPr>
        </p:nvGraphicFramePr>
        <p:xfrm>
          <a:off x="6576512" y="1104365"/>
          <a:ext cx="2160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5447986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F5156E75-1991-7B16-5DD0-F6195F81A321}"/>
              </a:ext>
            </a:extLst>
          </p:cNvPr>
          <p:cNvSpPr>
            <a:spLocks noChangeAspect="1"/>
          </p:cNvSpPr>
          <p:nvPr/>
        </p:nvSpPr>
        <p:spPr>
          <a:xfrm rot="5400000">
            <a:off x="7290266" y="215366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CE417CB1-CFDA-C654-D3AF-49F9AFB1A57C}"/>
              </a:ext>
            </a:extLst>
          </p:cNvPr>
          <p:cNvSpPr>
            <a:spLocks noChangeAspect="1"/>
          </p:cNvSpPr>
          <p:nvPr/>
        </p:nvSpPr>
        <p:spPr>
          <a:xfrm rot="5400000">
            <a:off x="7303500" y="1079072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7D2C6ADF-BC29-3E1E-0E02-99D2D0C98394}"/>
              </a:ext>
            </a:extLst>
          </p:cNvPr>
          <p:cNvCxnSpPr>
            <a:cxnSpLocks/>
          </p:cNvCxnSpPr>
          <p:nvPr/>
        </p:nvCxnSpPr>
        <p:spPr>
          <a:xfrm>
            <a:off x="6612613" y="2452030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F30D612D-A7AD-F0CC-4C21-E4323D6694E3}"/>
              </a:ext>
            </a:extLst>
          </p:cNvPr>
          <p:cNvCxnSpPr>
            <a:cxnSpLocks/>
          </p:cNvCxnSpPr>
          <p:nvPr/>
        </p:nvCxnSpPr>
        <p:spPr>
          <a:xfrm>
            <a:off x="7400489" y="2452030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3E003228-A88C-1AF8-E6B9-E6385413028F}"/>
              </a:ext>
            </a:extLst>
          </p:cNvPr>
          <p:cNvCxnSpPr>
            <a:cxnSpLocks/>
          </p:cNvCxnSpPr>
          <p:nvPr/>
        </p:nvCxnSpPr>
        <p:spPr>
          <a:xfrm>
            <a:off x="8229309" y="2452030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94EC2BD2-F9B4-15D7-0632-ED4930CC9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746755"/>
              </p:ext>
            </p:extLst>
          </p:nvPr>
        </p:nvGraphicFramePr>
        <p:xfrm>
          <a:off x="6644363" y="1957563"/>
          <a:ext cx="2160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5447986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C41F95B5-7C42-5B4E-4591-307EDE0A93FC}"/>
              </a:ext>
            </a:extLst>
          </p:cNvPr>
          <p:cNvSpPr>
            <a:spLocks noChangeAspect="1"/>
          </p:cNvSpPr>
          <p:nvPr/>
        </p:nvSpPr>
        <p:spPr>
          <a:xfrm rot="5400000">
            <a:off x="7303499" y="4649010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28ECB950-4280-EF43-1879-B8ED90BE57DC}"/>
              </a:ext>
            </a:extLst>
          </p:cNvPr>
          <p:cNvCxnSpPr>
            <a:cxnSpLocks/>
          </p:cNvCxnSpPr>
          <p:nvPr/>
        </p:nvCxnSpPr>
        <p:spPr>
          <a:xfrm>
            <a:off x="6612612" y="6021968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>
            <a:extLst>
              <a:ext uri="{FF2B5EF4-FFF2-40B4-BE49-F238E27FC236}">
                <a16:creationId xmlns:a16="http://schemas.microsoft.com/office/drawing/2014/main" id="{4E0C0466-3130-186C-E332-71A8EE314349}"/>
              </a:ext>
            </a:extLst>
          </p:cNvPr>
          <p:cNvCxnSpPr>
            <a:cxnSpLocks/>
          </p:cNvCxnSpPr>
          <p:nvPr/>
        </p:nvCxnSpPr>
        <p:spPr>
          <a:xfrm>
            <a:off x="7400488" y="6021968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>
            <a:extLst>
              <a:ext uri="{FF2B5EF4-FFF2-40B4-BE49-F238E27FC236}">
                <a16:creationId xmlns:a16="http://schemas.microsoft.com/office/drawing/2014/main" id="{37BBA7E7-D87A-9EB9-E3F0-C2E0C34A7FA3}"/>
              </a:ext>
            </a:extLst>
          </p:cNvPr>
          <p:cNvCxnSpPr>
            <a:cxnSpLocks/>
          </p:cNvCxnSpPr>
          <p:nvPr/>
        </p:nvCxnSpPr>
        <p:spPr>
          <a:xfrm>
            <a:off x="8229308" y="6021968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elle 54">
            <a:extLst>
              <a:ext uri="{FF2B5EF4-FFF2-40B4-BE49-F238E27FC236}">
                <a16:creationId xmlns:a16="http://schemas.microsoft.com/office/drawing/2014/main" id="{9E7C57EC-5CD4-4F14-8D55-80BAE2B47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49482"/>
              </p:ext>
            </p:extLst>
          </p:nvPr>
        </p:nvGraphicFramePr>
        <p:xfrm>
          <a:off x="6644362" y="5527501"/>
          <a:ext cx="2160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5447986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56" name="Abgerundetes Rechteck 55">
            <a:extLst>
              <a:ext uri="{FF2B5EF4-FFF2-40B4-BE49-F238E27FC236}">
                <a16:creationId xmlns:a16="http://schemas.microsoft.com/office/drawing/2014/main" id="{42E98787-96CB-753E-BC09-867A084665B4}"/>
              </a:ext>
            </a:extLst>
          </p:cNvPr>
          <p:cNvSpPr>
            <a:spLocks noChangeAspect="1"/>
          </p:cNvSpPr>
          <p:nvPr/>
        </p:nvSpPr>
        <p:spPr>
          <a:xfrm rot="5400000">
            <a:off x="7303498" y="3685262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57" name="Gerade Verbindung 56">
            <a:extLst>
              <a:ext uri="{FF2B5EF4-FFF2-40B4-BE49-F238E27FC236}">
                <a16:creationId xmlns:a16="http://schemas.microsoft.com/office/drawing/2014/main" id="{CFAC7753-726A-A423-7B1F-E82444B82121}"/>
              </a:ext>
            </a:extLst>
          </p:cNvPr>
          <p:cNvCxnSpPr>
            <a:cxnSpLocks/>
          </p:cNvCxnSpPr>
          <p:nvPr/>
        </p:nvCxnSpPr>
        <p:spPr>
          <a:xfrm>
            <a:off x="6612611" y="5058220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>
            <a:extLst>
              <a:ext uri="{FF2B5EF4-FFF2-40B4-BE49-F238E27FC236}">
                <a16:creationId xmlns:a16="http://schemas.microsoft.com/office/drawing/2014/main" id="{7370975A-78D2-6F10-6D52-0F6F22B60B08}"/>
              </a:ext>
            </a:extLst>
          </p:cNvPr>
          <p:cNvCxnSpPr>
            <a:cxnSpLocks/>
          </p:cNvCxnSpPr>
          <p:nvPr/>
        </p:nvCxnSpPr>
        <p:spPr>
          <a:xfrm>
            <a:off x="7400487" y="5058220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>
            <a:extLst>
              <a:ext uri="{FF2B5EF4-FFF2-40B4-BE49-F238E27FC236}">
                <a16:creationId xmlns:a16="http://schemas.microsoft.com/office/drawing/2014/main" id="{5A0D6391-EB69-6276-5174-D43A4A1A4309}"/>
              </a:ext>
            </a:extLst>
          </p:cNvPr>
          <p:cNvCxnSpPr>
            <a:cxnSpLocks/>
          </p:cNvCxnSpPr>
          <p:nvPr/>
        </p:nvCxnSpPr>
        <p:spPr>
          <a:xfrm>
            <a:off x="8229307" y="5058220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elle 59">
            <a:extLst>
              <a:ext uri="{FF2B5EF4-FFF2-40B4-BE49-F238E27FC236}">
                <a16:creationId xmlns:a16="http://schemas.microsoft.com/office/drawing/2014/main" id="{EEB13E98-07FF-2360-39F1-2C95E889E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007777"/>
              </p:ext>
            </p:extLst>
          </p:nvPr>
        </p:nvGraphicFramePr>
        <p:xfrm>
          <a:off x="6644361" y="4563753"/>
          <a:ext cx="2160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5447986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805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elle 16">
            <a:extLst>
              <a:ext uri="{FF2B5EF4-FFF2-40B4-BE49-F238E27FC236}">
                <a16:creationId xmlns:a16="http://schemas.microsoft.com/office/drawing/2014/main" id="{D21A3DBA-7E74-8AF3-670F-AC4F6463E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33939"/>
              </p:ext>
            </p:extLst>
          </p:nvPr>
        </p:nvGraphicFramePr>
        <p:xfrm>
          <a:off x="3375511" y="4760926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372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543372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6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9835D5C4-FC1D-8F1F-2DFE-A95E62454E63}"/>
              </a:ext>
            </a:extLst>
          </p:cNvPr>
          <p:cNvSpPr>
            <a:spLocks noChangeAspect="1"/>
          </p:cNvSpPr>
          <p:nvPr/>
        </p:nvSpPr>
        <p:spPr>
          <a:xfrm rot="5400000">
            <a:off x="3338124" y="494918"/>
            <a:ext cx="2467751" cy="36449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EADF8AAB-F4B7-D969-D9D4-18AB84932DCC}"/>
              </a:ext>
            </a:extLst>
          </p:cNvPr>
          <p:cNvSpPr txBox="1"/>
          <p:nvPr/>
        </p:nvSpPr>
        <p:spPr>
          <a:xfrm>
            <a:off x="205200" y="262800"/>
            <a:ext cx="772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Löse. Finde noch eine passende Aufgabe.</a:t>
            </a:r>
          </a:p>
        </p:txBody>
      </p: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E7DA641F-2FFC-F4A0-129A-EA97D3647612}"/>
              </a:ext>
            </a:extLst>
          </p:cNvPr>
          <p:cNvSpPr>
            <a:spLocks noChangeAspect="1"/>
          </p:cNvSpPr>
          <p:nvPr/>
        </p:nvSpPr>
        <p:spPr>
          <a:xfrm rot="5400000">
            <a:off x="3283539" y="3244245"/>
            <a:ext cx="2576922" cy="3644917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710F2CFC-AD9B-5AF2-E24C-E8EEA1754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697846"/>
              </p:ext>
            </p:extLst>
          </p:nvPr>
        </p:nvGraphicFramePr>
        <p:xfrm>
          <a:off x="3375510" y="1220327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372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543372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D3E6F5F1-3E6A-CF97-4877-A8E2B9B9F0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312426"/>
              </p:ext>
            </p:extLst>
          </p:nvPr>
        </p:nvGraphicFramePr>
        <p:xfrm>
          <a:off x="3375510" y="2068493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372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543372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723B4C0B-CDC6-4A97-0C78-05EB3B6CC2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059162"/>
              </p:ext>
            </p:extLst>
          </p:nvPr>
        </p:nvGraphicFramePr>
        <p:xfrm>
          <a:off x="3375511" y="3912760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372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543372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58" name="Tabelle 57">
            <a:extLst>
              <a:ext uri="{FF2B5EF4-FFF2-40B4-BE49-F238E27FC236}">
                <a16:creationId xmlns:a16="http://schemas.microsoft.com/office/drawing/2014/main" id="{67A83037-3D22-DAFD-B5F3-8D80C10B8A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797322"/>
              </p:ext>
            </p:extLst>
          </p:nvPr>
        </p:nvGraphicFramePr>
        <p:xfrm>
          <a:off x="3375509" y="2915578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59" name="Tabelle 58">
            <a:extLst>
              <a:ext uri="{FF2B5EF4-FFF2-40B4-BE49-F238E27FC236}">
                <a16:creationId xmlns:a16="http://schemas.microsoft.com/office/drawing/2014/main" id="{2DE09467-5CC5-59AB-87B3-D8D641DD5D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586217"/>
              </p:ext>
            </p:extLst>
          </p:nvPr>
        </p:nvGraphicFramePr>
        <p:xfrm>
          <a:off x="3375509" y="5609092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cxnSp>
        <p:nvCxnSpPr>
          <p:cNvPr id="61" name="Gerade Verbindung 60">
            <a:extLst>
              <a:ext uri="{FF2B5EF4-FFF2-40B4-BE49-F238E27FC236}">
                <a16:creationId xmlns:a16="http://schemas.microsoft.com/office/drawing/2014/main" id="{03FCBE86-BD0A-5515-312B-A6075F884D63}"/>
              </a:ext>
            </a:extLst>
          </p:cNvPr>
          <p:cNvCxnSpPr>
            <a:cxnSpLocks/>
          </p:cNvCxnSpPr>
          <p:nvPr/>
        </p:nvCxnSpPr>
        <p:spPr>
          <a:xfrm>
            <a:off x="4181379" y="3279791"/>
            <a:ext cx="550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A442D1E7-2212-6230-FA02-8A87399169A2}"/>
              </a:ext>
            </a:extLst>
          </p:cNvPr>
          <p:cNvCxnSpPr>
            <a:cxnSpLocks/>
          </p:cNvCxnSpPr>
          <p:nvPr/>
        </p:nvCxnSpPr>
        <p:spPr>
          <a:xfrm>
            <a:off x="3375509" y="3279791"/>
            <a:ext cx="550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4A716F33-2B5F-43D2-470D-8A4317CDD5F3}"/>
              </a:ext>
            </a:extLst>
          </p:cNvPr>
          <p:cNvCxnSpPr>
            <a:cxnSpLocks/>
          </p:cNvCxnSpPr>
          <p:nvPr/>
        </p:nvCxnSpPr>
        <p:spPr>
          <a:xfrm>
            <a:off x="4199135" y="6006005"/>
            <a:ext cx="550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FAFF6A78-BDB0-95B7-9296-6994173512F9}"/>
              </a:ext>
            </a:extLst>
          </p:cNvPr>
          <p:cNvCxnSpPr>
            <a:cxnSpLocks/>
          </p:cNvCxnSpPr>
          <p:nvPr/>
        </p:nvCxnSpPr>
        <p:spPr>
          <a:xfrm>
            <a:off x="3393265" y="6006005"/>
            <a:ext cx="550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E7DEE484-A792-4ABE-2126-F060E39A7570}"/>
              </a:ext>
            </a:extLst>
          </p:cNvPr>
          <p:cNvCxnSpPr>
            <a:cxnSpLocks/>
          </p:cNvCxnSpPr>
          <p:nvPr/>
        </p:nvCxnSpPr>
        <p:spPr>
          <a:xfrm>
            <a:off x="4998581" y="6014174"/>
            <a:ext cx="550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294B98A-36AC-CB5E-0580-DB2FEE73A198}"/>
              </a:ext>
            </a:extLst>
          </p:cNvPr>
          <p:cNvCxnSpPr>
            <a:cxnSpLocks/>
          </p:cNvCxnSpPr>
          <p:nvPr/>
        </p:nvCxnSpPr>
        <p:spPr>
          <a:xfrm>
            <a:off x="4998583" y="5094083"/>
            <a:ext cx="550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201F2A45-BE85-E946-22F2-D339BE070445}"/>
              </a:ext>
            </a:extLst>
          </p:cNvPr>
          <p:cNvCxnSpPr>
            <a:cxnSpLocks/>
          </p:cNvCxnSpPr>
          <p:nvPr/>
        </p:nvCxnSpPr>
        <p:spPr>
          <a:xfrm>
            <a:off x="4998580" y="3279791"/>
            <a:ext cx="550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EDEEAA39-036D-A7CB-9735-8E762176BC20}"/>
              </a:ext>
            </a:extLst>
          </p:cNvPr>
          <p:cNvCxnSpPr>
            <a:cxnSpLocks/>
          </p:cNvCxnSpPr>
          <p:nvPr/>
        </p:nvCxnSpPr>
        <p:spPr>
          <a:xfrm>
            <a:off x="4998581" y="2426645"/>
            <a:ext cx="550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90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6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5ACA4882-C909-0381-1CAF-C5B356609C4B}"/>
              </a:ext>
            </a:extLst>
          </p:cNvPr>
          <p:cNvSpPr txBox="1"/>
          <p:nvPr/>
        </p:nvSpPr>
        <p:spPr>
          <a:xfrm>
            <a:off x="205200" y="262800"/>
            <a:ext cx="8522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Löse die Aufgaben. Kreise die einfachen Aufgaben ein.</a:t>
            </a:r>
            <a:endParaRPr lang="de-DE" sz="2000" dirty="0">
              <a:latin typeface="Grundschrift" pitchFamily="2" charset="0"/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CAAB7BEB-9E3B-AF4C-A661-CA025C94F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394476"/>
              </p:ext>
            </p:extLst>
          </p:nvPr>
        </p:nvGraphicFramePr>
        <p:xfrm>
          <a:off x="1355202" y="1652052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CF80D02E-6226-E564-C544-21AD6489E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576204"/>
              </p:ext>
            </p:extLst>
          </p:nvPr>
        </p:nvGraphicFramePr>
        <p:xfrm>
          <a:off x="1355202" y="2799610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2F61EDB-1088-53D5-4613-47517A696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879132"/>
              </p:ext>
            </p:extLst>
          </p:nvPr>
        </p:nvGraphicFramePr>
        <p:xfrm>
          <a:off x="1355202" y="3947168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DD9277D2-747A-D06D-9E4E-CC858BDFD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240495"/>
              </p:ext>
            </p:extLst>
          </p:nvPr>
        </p:nvGraphicFramePr>
        <p:xfrm>
          <a:off x="1355202" y="5094725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7A37EB0D-F04E-C09D-10A4-7CAD197FD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984442"/>
              </p:ext>
            </p:extLst>
          </p:nvPr>
        </p:nvGraphicFramePr>
        <p:xfrm>
          <a:off x="5401180" y="1652052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2BB15228-68F5-BA6E-84C1-E27D37351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733871"/>
              </p:ext>
            </p:extLst>
          </p:nvPr>
        </p:nvGraphicFramePr>
        <p:xfrm>
          <a:off x="5401180" y="2799610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72012E50-52CB-68FE-03B8-16FA2D4C7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814161"/>
              </p:ext>
            </p:extLst>
          </p:nvPr>
        </p:nvGraphicFramePr>
        <p:xfrm>
          <a:off x="5401180" y="3947168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FEAA926C-A7AF-0848-DB03-2B1906C42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43943"/>
              </p:ext>
            </p:extLst>
          </p:nvPr>
        </p:nvGraphicFramePr>
        <p:xfrm>
          <a:off x="5401180" y="5094725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88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37492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48A0E23E-AA6A-8616-8A3C-A4DE37ED1239}"/>
              </a:ext>
            </a:extLst>
          </p:cNvPr>
          <p:cNvCxnSpPr>
            <a:cxnSpLocks/>
          </p:cNvCxnSpPr>
          <p:nvPr/>
        </p:nvCxnSpPr>
        <p:spPr>
          <a:xfrm>
            <a:off x="3104802" y="204968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F328387-F5AD-DB6F-31FB-D044A2899255}"/>
              </a:ext>
            </a:extLst>
          </p:cNvPr>
          <p:cNvCxnSpPr>
            <a:cxnSpLocks/>
          </p:cNvCxnSpPr>
          <p:nvPr/>
        </p:nvCxnSpPr>
        <p:spPr>
          <a:xfrm>
            <a:off x="3104802" y="3217071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5C648852-4B90-5D3B-F7F0-2AD3D4CC11C1}"/>
              </a:ext>
            </a:extLst>
          </p:cNvPr>
          <p:cNvCxnSpPr>
            <a:cxnSpLocks/>
          </p:cNvCxnSpPr>
          <p:nvPr/>
        </p:nvCxnSpPr>
        <p:spPr>
          <a:xfrm>
            <a:off x="3104802" y="435092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F046AB43-710B-2A7B-8199-F706FE14DC3B}"/>
              </a:ext>
            </a:extLst>
          </p:cNvPr>
          <p:cNvCxnSpPr>
            <a:cxnSpLocks/>
          </p:cNvCxnSpPr>
          <p:nvPr/>
        </p:nvCxnSpPr>
        <p:spPr>
          <a:xfrm>
            <a:off x="3104802" y="5512215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E3C74357-9F85-1B4C-E287-11FEC0567D51}"/>
              </a:ext>
            </a:extLst>
          </p:cNvPr>
          <p:cNvCxnSpPr>
            <a:cxnSpLocks/>
          </p:cNvCxnSpPr>
          <p:nvPr/>
        </p:nvCxnSpPr>
        <p:spPr>
          <a:xfrm>
            <a:off x="7150780" y="204968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28A15DD2-C50C-37AF-03FF-E77881C2E91C}"/>
              </a:ext>
            </a:extLst>
          </p:cNvPr>
          <p:cNvCxnSpPr>
            <a:cxnSpLocks/>
          </p:cNvCxnSpPr>
          <p:nvPr/>
        </p:nvCxnSpPr>
        <p:spPr>
          <a:xfrm>
            <a:off x="7150780" y="3217071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C1948453-C2F6-411A-505C-717B243FF1EA}"/>
              </a:ext>
            </a:extLst>
          </p:cNvPr>
          <p:cNvCxnSpPr>
            <a:cxnSpLocks/>
          </p:cNvCxnSpPr>
          <p:nvPr/>
        </p:nvCxnSpPr>
        <p:spPr>
          <a:xfrm>
            <a:off x="7150780" y="435092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A2BEA21C-6738-062B-7564-ED57E642B312}"/>
              </a:ext>
            </a:extLst>
          </p:cNvPr>
          <p:cNvCxnSpPr>
            <a:cxnSpLocks/>
          </p:cNvCxnSpPr>
          <p:nvPr/>
        </p:nvCxnSpPr>
        <p:spPr>
          <a:xfrm>
            <a:off x="7150780" y="5512215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767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1A32B441-0898-8438-5EE3-94273B29AC75}"/>
              </a:ext>
            </a:extLst>
          </p:cNvPr>
          <p:cNvSpPr txBox="1"/>
          <p:nvPr/>
        </p:nvSpPr>
        <p:spPr>
          <a:xfrm>
            <a:off x="205200" y="262800"/>
            <a:ext cx="8431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*Schreibe Plusaufgaben, die du schon rechnen kannst. Löse die Aufgaben.</a:t>
            </a:r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D34E9388-F148-610A-4809-73AD348CB78D}"/>
              </a:ext>
            </a:extLst>
          </p:cNvPr>
          <p:cNvSpPr/>
          <p:nvPr/>
        </p:nvSpPr>
        <p:spPr>
          <a:xfrm>
            <a:off x="82186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13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268</Words>
  <Application>Microsoft Macintosh PowerPoint</Application>
  <PresentationFormat>Bildschirmpräsentation (4:3)</PresentationFormat>
  <Paragraphs>126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Grundschrift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Luise Eichholz</dc:creator>
  <cp:lastModifiedBy>Celine Linker</cp:lastModifiedBy>
  <cp:revision>154</cp:revision>
  <cp:lastPrinted>2021-11-23T07:22:40Z</cp:lastPrinted>
  <dcterms:created xsi:type="dcterms:W3CDTF">2021-06-15T12:04:43Z</dcterms:created>
  <dcterms:modified xsi:type="dcterms:W3CDTF">2024-06-11T09:30:18Z</dcterms:modified>
</cp:coreProperties>
</file>