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3"/>
  </p:notesMasterIdLst>
  <p:sldIdLst>
    <p:sldId id="344" r:id="rId3"/>
    <p:sldId id="363" r:id="rId4"/>
    <p:sldId id="326" r:id="rId5"/>
    <p:sldId id="369" r:id="rId6"/>
    <p:sldId id="365" r:id="rId7"/>
    <p:sldId id="359" r:id="rId8"/>
    <p:sldId id="367" r:id="rId9"/>
    <p:sldId id="366" r:id="rId10"/>
    <p:sldId id="368" r:id="rId11"/>
    <p:sldId id="34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37EE1C-524A-1A32-CC0B-D9BBDEE44A03}" name="Lara Roloff" initials="LR" userId="a31457154ac1c398" providerId="Windows Live"/>
  <p188:author id="{2148A51F-8701-4C8C-BC69-91D03C785A01}" name="Antonia Giesen" initials="AG" userId="Antonia Giesen" providerId="None"/>
  <p188:author id="{132EBA5B-0345-76C6-90D6-2F28340EA30B}" name="Celine Linker" initials="MOU" userId="Celine Linke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line Linker" initials="MOU" lastIdx="14" clrIdx="0">
    <p:extLst>
      <p:ext uri="{19B8F6BF-5375-455C-9EA6-DF929625EA0E}">
        <p15:presenceInfo xmlns:p15="http://schemas.microsoft.com/office/powerpoint/2012/main" userId="Celine Linker" providerId="None"/>
      </p:ext>
    </p:extLst>
  </p:cmAuthor>
  <p:cmAuthor id="2" name="Microsoft Office-Benutzer" initials="MO" lastIdx="3" clrIdx="1">
    <p:extLst>
      <p:ext uri="{19B8F6BF-5375-455C-9EA6-DF929625EA0E}">
        <p15:presenceInfo xmlns:p15="http://schemas.microsoft.com/office/powerpoint/2012/main" userId="Microsoft Office-Benutzer" providerId="None"/>
      </p:ext>
    </p:extLst>
  </p:cmAuthor>
  <p:cmAuthor id="3" name="Anonym" initials="A" lastIdx="4" clrIdx="2">
    <p:extLst>
      <p:ext uri="{19B8F6BF-5375-455C-9EA6-DF929625EA0E}">
        <p15:presenceInfo xmlns:p15="http://schemas.microsoft.com/office/powerpoint/2012/main" userId="Anonym" providerId="None"/>
      </p:ext>
    </p:extLst>
  </p:cmAuthor>
  <p:cmAuthor id="4" name="Luise Eichholz" initials="LE" lastIdx="3" clrIdx="3">
    <p:extLst>
      <p:ext uri="{19B8F6BF-5375-455C-9EA6-DF929625EA0E}">
        <p15:presenceInfo xmlns:p15="http://schemas.microsoft.com/office/powerpoint/2012/main" userId="Luise Eichholz" providerId="None"/>
      </p:ext>
    </p:extLst>
  </p:cmAuthor>
  <p:cmAuthor id="5" name="Jana Schiffer" initials="MOU" lastIdx="1" clrIdx="4">
    <p:extLst>
      <p:ext uri="{19B8F6BF-5375-455C-9EA6-DF929625EA0E}">
        <p15:presenceInfo xmlns:p15="http://schemas.microsoft.com/office/powerpoint/2012/main" userId="Jana Schiff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76"/>
    <p:restoredTop sz="67901"/>
  </p:normalViewPr>
  <p:slideViewPr>
    <p:cSldViewPr snapToGrid="0" snapToObjects="1">
      <p:cViewPr varScale="1">
        <p:scale>
          <a:sx n="56" d="100"/>
          <a:sy n="56" d="100"/>
        </p:scale>
        <p:origin x="184" y="68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8/10/relationships/authors" Target="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9F9F8-DEB3-D048-AD2F-89463DA6C4AD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61D38-E16D-0341-8700-74DE7BD654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52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470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SOB A100 *Weißes Blatt</a:t>
            </a:r>
          </a:p>
          <a:p>
            <a:r>
              <a:rPr lang="de-DE" b="0" dirty="0"/>
              <a:t>Schreibe Plusaufgaben, die du schon rechnen kannst. Löse die Aufgaben.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8373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A100 </a:t>
            </a:r>
            <a:r>
              <a:rPr lang="de-DE" sz="1000" b="1" dirty="0"/>
              <a:t>Schnelles Rechnen im Zahlenraum bis 20 (als Zusatz – keine entsprechende Aufgabe in Kartei ZR 100)</a:t>
            </a:r>
            <a:endParaRPr lang="de-DE" sz="1000" dirty="0"/>
          </a:p>
          <a:p>
            <a:r>
              <a:rPr lang="de-DE" sz="1000" dirty="0"/>
              <a:t>Schreibe die Ergebnisse auf.</a:t>
            </a:r>
          </a:p>
          <a:p>
            <a:pPr marL="228600" indent="-228600">
              <a:buAutoNum type="arabicPeriod"/>
            </a:pPr>
            <a:r>
              <a:rPr lang="de-DE" sz="1000" dirty="0"/>
              <a:t>7+3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de-DE" sz="1000" dirty="0"/>
              <a:t>17+3</a:t>
            </a:r>
          </a:p>
          <a:p>
            <a:pPr marL="228600" indent="-228600">
              <a:buAutoNum type="arabicPeriod"/>
            </a:pPr>
            <a:r>
              <a:rPr lang="de-DE" sz="1000" dirty="0"/>
              <a:t>10+8</a:t>
            </a:r>
          </a:p>
          <a:p>
            <a:pPr marL="228600" indent="-228600">
              <a:buAutoNum type="arabicPeriod"/>
            </a:pPr>
            <a:r>
              <a:rPr lang="de-DE" sz="1000" dirty="0"/>
              <a:t> 9+7</a:t>
            </a:r>
          </a:p>
          <a:p>
            <a:pPr marL="228600" indent="-228600">
              <a:buAutoNum type="arabicPeriod"/>
            </a:pPr>
            <a:r>
              <a:rPr lang="de-DE" sz="1000" dirty="0"/>
              <a:t>Das Doppelte von 8</a:t>
            </a:r>
          </a:p>
          <a:p>
            <a:pPr marL="228600" indent="-228600">
              <a:buAutoNum type="arabicPeriod"/>
            </a:pPr>
            <a:r>
              <a:rPr lang="de-DE" sz="1000" dirty="0"/>
              <a:t> Die Hälfte von 12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de-DE" sz="1000" i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i="1" dirty="0"/>
              <a:t>Mündliche Aufgabe</a:t>
            </a:r>
            <a:r>
              <a:rPr lang="de-DE" sz="1000" dirty="0"/>
              <a:t>: </a:t>
            </a:r>
            <a:r>
              <a:rPr lang="de-DE" sz="1000" i="1" dirty="0"/>
              <a:t>Aufgaben aus dem Zahlenraum bis 20. Die </a:t>
            </a:r>
            <a:r>
              <a:rPr lang="de-DE" sz="1000" i="1" dirty="0" err="1"/>
              <a:t>Schüler:innen</a:t>
            </a:r>
            <a:r>
              <a:rPr lang="de-DE" sz="1000" i="1" dirty="0"/>
              <a:t> sollen nur die Ergebnisse notieren.</a:t>
            </a:r>
          </a:p>
          <a:p>
            <a:pPr marL="228600" indent="-228600">
              <a:buAutoNum type="arabicPeriod"/>
            </a:pPr>
            <a:endParaRPr lang="de-DE" sz="1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4131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SOB A100 Aufgaben ableiten</a:t>
            </a:r>
          </a:p>
          <a:p>
            <a:r>
              <a:rPr lang="de-DE" b="0" i="0" dirty="0"/>
              <a:t>Löse. Finde noch eine passende Aufgabe.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962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A100 Einfache Aufgaben</a:t>
            </a:r>
          </a:p>
          <a:p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Löse die Aufgaben. Kreise die einfachen Aufgaben ein.</a:t>
            </a:r>
          </a:p>
          <a:p>
            <a:endParaRPr lang="de-DE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203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369C73-3DC6-BEF0-2822-03451A1E1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927F9B46-5C43-3E37-8ADD-5CAA3B3192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ADCAD444-AA38-1F65-9C6F-649929D800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A100 </a:t>
            </a:r>
            <a:r>
              <a:rPr lang="de-DE" sz="1000" b="1" dirty="0"/>
              <a:t>Verdoppeln und Halbieren</a:t>
            </a:r>
          </a:p>
          <a:p>
            <a:r>
              <a:rPr lang="de-DE" sz="1000" b="0" dirty="0"/>
              <a:t>Verdopple.</a:t>
            </a:r>
          </a:p>
          <a:p>
            <a:r>
              <a:rPr lang="de-DE" sz="1000" b="0" dirty="0"/>
              <a:t>Halbiere.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B70392D-14FD-18E9-8350-03EDBA8EE6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2548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A100 </a:t>
            </a:r>
            <a:r>
              <a:rPr lang="de-DE" sz="1000" b="1" dirty="0"/>
              <a:t>Geschicktes Rechnen</a:t>
            </a:r>
          </a:p>
          <a:p>
            <a:r>
              <a:rPr lang="de-DE" sz="1000" b="0" dirty="0"/>
              <a:t>Wie rechnest du? Schreibe oder zeichne.</a:t>
            </a:r>
          </a:p>
          <a:p>
            <a:r>
              <a:rPr lang="de-DE" sz="1000" b="0" dirty="0"/>
              <a:t>Finde noch eine andere Möglichkeit die Aufgabe zu lösen.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7126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7BB95A-9E77-537B-0895-A0D27839DA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0BC0208E-E918-6E8B-9DB2-19923868B7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3ABAB817-5EF4-82E2-BBCC-1606BF449A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A100 *</a:t>
            </a:r>
            <a:r>
              <a:rPr lang="de-DE" sz="1000" b="1" dirty="0"/>
              <a:t>Schrittweise rechnen</a:t>
            </a:r>
          </a:p>
          <a:p>
            <a:r>
              <a:rPr lang="de-DE" sz="1000" b="0" dirty="0"/>
              <a:t>Rechne wie Emma und zeichne am Rechenstrich ein.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8BF395-598C-9AED-BEA3-E02DACD5B1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197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0DDA49-6BB2-EDB9-6C47-3FB64D1066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AC182E19-7BAF-6A24-2597-5E1696F0D9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97A388A-0874-8A30-0721-ED1D312946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A100 *</a:t>
            </a:r>
            <a:r>
              <a:rPr lang="de-DE" sz="1000" b="1" dirty="0"/>
              <a:t>Stellenweise rechnen</a:t>
            </a:r>
          </a:p>
          <a:p>
            <a:r>
              <a:rPr lang="de-DE" sz="1000" b="0" dirty="0"/>
              <a:t>Rechne wie Kim.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9D8D4B4-7FBF-BBDE-22AF-FD218C2EA2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239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5B9BCC-B312-071C-2438-53536F8DB6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58722AC5-5C66-7BE6-B2C8-E28571B551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AC37053-197E-9916-15E9-939B9DB810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A100 *</a:t>
            </a:r>
            <a:r>
              <a:rPr lang="de-DE" sz="1000" b="1" dirty="0"/>
              <a:t>Hilfsaufgabe nutzen</a:t>
            </a:r>
          </a:p>
          <a:p>
            <a:r>
              <a:rPr lang="de-DE" sz="1000" b="0" dirty="0"/>
              <a:t>Rechne wie Max und zeichne am Rechenstrich ein.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FC2879-37B7-FCDF-C6CF-93FE275C42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2442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06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89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917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D9D32D-F491-B24A-EDEC-95B47E4FD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C44C0B1-9A6D-15D6-C6E0-61B9F59BE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118AB1-2FDB-AC0F-5A2E-AEEB1104F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B95D-0AEC-304F-819E-0F80D407273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E63F13-DE0D-6623-6C47-F3D9D2F99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BE3DC4-7525-D311-DBA8-3DB5A0AAB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B9D-49D9-534E-9403-820E85662F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49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49F66-2122-DF9E-E6AF-056FE3CA1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890B7B-FD9F-0B85-695F-C556C6D22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6F7EFA-6C60-6DC3-EF49-9C1A121DB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B95D-0AEC-304F-819E-0F80D407273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1B2DC0-8CA3-45F4-4803-35114E78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CE9A313-8299-256C-D922-60E68EEC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B9D-49D9-534E-9403-820E85662F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04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979FEF-4506-D4A4-987C-48DB624EB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13E83E-D48A-7E89-2BDC-0C1615569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A9DA11-BA67-3E5A-0CF2-64DDBAC7D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B95D-0AEC-304F-819E-0F80D407273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97391F-7FD8-FFDC-23A3-E0D323A39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053A2C-103C-B93F-54C6-5089AB8B1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B9D-49D9-534E-9403-820E85662F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10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EAE362-A697-9636-07DF-F67E27B1F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F37777-804B-C391-3BA1-C613326533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64C043C-9C1E-6BE6-1F20-9764DAA3D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854FF3E-A932-9C3D-98EC-15C67CDA1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B95D-0AEC-304F-819E-0F80D407273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972256-BFF3-4B49-1830-8D31476E1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42C824C-8D0E-C2D6-128E-CDCB8EE45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B9D-49D9-534E-9403-820E85662F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07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906A1A-69DC-6815-EDF4-06803AC1B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238A05-DAE6-A574-EA52-6B85A2260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2D4AA76-32AA-A954-1AED-ECA981932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895A489-2351-444B-7730-CB07BEF59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57D9472-A4D8-9F5D-8953-C6D6311D5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0210629-2CC4-2381-B97F-3179A11CF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B95D-0AEC-304F-819E-0F80D407273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6B77151-6E80-3887-907F-9CE06C919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F748B7C-1FD2-4861-FDA4-0679F9169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B9D-49D9-534E-9403-820E85662F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9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3754A-B6E7-0FDD-6F42-D6D021DEB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2DDD10A-7BAF-078E-F428-2143E6551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B95D-0AEC-304F-819E-0F80D407273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ED9CA94-4037-E61E-B5DF-C231479AB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6DB83C-0599-9E4D-5F4D-F94F6B557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B9D-49D9-534E-9403-820E85662F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0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ABA6287-FAE4-51DC-A602-F657A664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B95D-0AEC-304F-819E-0F80D407273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0686EA1-86D5-52DE-5B43-D0D4B5B4B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FEFABA-40B3-8378-4ED0-694BE0989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B9D-49D9-534E-9403-820E85662F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144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9BBEBF-0A47-1506-F8D9-0FE8B4489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F486DD-B081-3D61-A00E-129F09405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44632C-F7A4-8BA2-8989-35FB48C13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B1207F-FED5-8360-60FB-F178279F4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B95D-0AEC-304F-819E-0F80D407273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A46B13-746E-07F8-6CAA-C3CABA4B2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F97AC3-0AB5-22E7-F219-2327F8882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B9D-49D9-534E-9403-820E85662F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3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753D1254-394C-E36C-16E5-668390869194}"/>
              </a:ext>
            </a:extLst>
          </p:cNvPr>
          <p:cNvSpPr/>
          <p:nvPr userDrawn="1"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9310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6EE744-0433-9B54-0963-AB5F3A506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D89F816-463F-7312-DDF5-53F827153D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6C36060-EE5E-5FF5-21F9-571F4A2B5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4D99076-E844-7916-AAF7-F94583BA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B95D-0AEC-304F-819E-0F80D407273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DACEC8-8DB8-B626-2997-4A9FE645B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653466-58C7-E06B-894E-F8FA5A4FC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B9D-49D9-534E-9403-820E85662F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72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4FAB9C-2C74-416E-4773-189E757F2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78E72C2-E3F9-929E-5539-C78956774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43B425-4267-DF66-D567-2FC0E042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B95D-0AEC-304F-819E-0F80D407273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89CDDE-054E-101A-DAEA-6F1B3E500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11CAAA-60B5-406A-5F65-7A2D9FBA1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B9D-49D9-534E-9403-820E85662F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89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18466FD-B102-F66F-3225-ED8836376F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4B73AD2-F750-7390-572D-9B9493EB0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2CDE1C-84C7-FF3A-5482-3A1819030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B95D-0AEC-304F-819E-0F80D407273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B3EF51-9732-C737-9903-3AF98408A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1A1DEF-F6E8-4233-C6AB-C2AD3B12D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6B9D-49D9-534E-9403-820E85662F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6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97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77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98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65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86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56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740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3CF59-BCAC-A142-8DFD-947516E4E1C2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DFD0A589-5222-7EE9-6CA3-F85BC52F0976}"/>
              </a:ext>
            </a:extLst>
          </p:cNvPr>
          <p:cNvSpPr/>
          <p:nvPr userDrawn="1"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063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0EEE1FE-B251-16D9-8F02-F01033579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7616F3-0514-42B5-CEAF-3FB0AD1F2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A62C13-46AB-75F4-452F-217E1F0BE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B95D-0AEC-304F-819E-0F80D4072736}" type="datetimeFigureOut">
              <a:rPr lang="en-US" smtClean="0"/>
              <a:t>5/29/24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88AD7E-57EE-2088-693C-80F9C573C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0EA257-50E8-07DD-FEE9-81D200BD48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6B9D-49D9-534E-9403-820E85662F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4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F4054082-9549-FD4F-A3E9-5B70212C0C9C}"/>
              </a:ext>
            </a:extLst>
          </p:cNvPr>
          <p:cNvSpPr txBox="1"/>
          <p:nvPr/>
        </p:nvSpPr>
        <p:spPr>
          <a:xfrm>
            <a:off x="1526458" y="2244915"/>
            <a:ext cx="60910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Name: </a:t>
            </a: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r>
              <a:rPr lang="de-DE" sz="2000" dirty="0">
                <a:latin typeface="Grundschrift" panose="03010100010101010101" pitchFamily="66" charset="0"/>
              </a:rPr>
              <a:t>Klasse:</a:t>
            </a: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r>
              <a:rPr lang="de-DE" sz="2000" dirty="0">
                <a:latin typeface="Grundschrift" panose="03010100010101010101" pitchFamily="66" charset="0"/>
              </a:rPr>
              <a:t>Datum: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AACCBC0-6A6F-EA0E-DCAA-1A09CC5CE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07" y="345621"/>
            <a:ext cx="1943100" cy="876300"/>
          </a:xfrm>
          <a:prstGeom prst="rect">
            <a:avLst/>
          </a:prstGeom>
        </p:spPr>
      </p:pic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09DFC3D9-EF6E-E6C0-8169-1D5B106BEF3C}"/>
              </a:ext>
            </a:extLst>
          </p:cNvPr>
          <p:cNvCxnSpPr/>
          <p:nvPr/>
        </p:nvCxnSpPr>
        <p:spPr>
          <a:xfrm>
            <a:off x="2465213" y="2518382"/>
            <a:ext cx="4931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AA7F8463-4CF7-C94C-2C13-7FAD324CEFF6}"/>
              </a:ext>
            </a:extLst>
          </p:cNvPr>
          <p:cNvCxnSpPr/>
          <p:nvPr/>
        </p:nvCxnSpPr>
        <p:spPr>
          <a:xfrm>
            <a:off x="2465213" y="3424188"/>
            <a:ext cx="4931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466E6E1F-59DE-1CCC-A673-1F29086DB697}"/>
              </a:ext>
            </a:extLst>
          </p:cNvPr>
          <p:cNvCxnSpPr/>
          <p:nvPr/>
        </p:nvCxnSpPr>
        <p:spPr>
          <a:xfrm>
            <a:off x="2465213" y="4357865"/>
            <a:ext cx="4931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45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1A32B441-0898-8438-5EE3-94273B29AC75}"/>
              </a:ext>
            </a:extLst>
          </p:cNvPr>
          <p:cNvSpPr txBox="1"/>
          <p:nvPr/>
        </p:nvSpPr>
        <p:spPr>
          <a:xfrm>
            <a:off x="205200" y="262800"/>
            <a:ext cx="8431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*Schreibe Plusaufgaben, die du schon rechnen kannst. Löse die Aufgaben.</a:t>
            </a:r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D34E9388-F148-610A-4809-73AD348CB78D}"/>
              </a:ext>
            </a:extLst>
          </p:cNvPr>
          <p:cNvSpPr/>
          <p:nvPr/>
        </p:nvSpPr>
        <p:spPr>
          <a:xfrm>
            <a:off x="82186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136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7" name="Gruppieren 56">
            <a:extLst>
              <a:ext uri="{FF2B5EF4-FFF2-40B4-BE49-F238E27FC236}">
                <a16:creationId xmlns:a16="http://schemas.microsoft.com/office/drawing/2014/main" id="{4DC3C17A-29D0-B13D-608E-5D28B21A8ED6}"/>
              </a:ext>
            </a:extLst>
          </p:cNvPr>
          <p:cNvGrpSpPr/>
          <p:nvPr/>
        </p:nvGrpSpPr>
        <p:grpSpPr>
          <a:xfrm>
            <a:off x="5286532" y="1955877"/>
            <a:ext cx="2703311" cy="2946246"/>
            <a:chOff x="1217996" y="1277003"/>
            <a:chExt cx="2703311" cy="2946246"/>
          </a:xfrm>
        </p:grpSpPr>
        <p:grpSp>
          <p:nvGrpSpPr>
            <p:cNvPr id="58" name="Gruppieren 57">
              <a:extLst>
                <a:ext uri="{FF2B5EF4-FFF2-40B4-BE49-F238E27FC236}">
                  <a16:creationId xmlns:a16="http://schemas.microsoft.com/office/drawing/2014/main" id="{BFB121C2-1CF0-450B-CA11-BE4AA0876AE4}"/>
                </a:ext>
              </a:extLst>
            </p:cNvPr>
            <p:cNvGrpSpPr/>
            <p:nvPr/>
          </p:nvGrpSpPr>
          <p:grpSpPr>
            <a:xfrm>
              <a:off x="1217996" y="1277003"/>
              <a:ext cx="2703311" cy="849342"/>
              <a:chOff x="4572000" y="1740400"/>
              <a:chExt cx="2703311" cy="849342"/>
            </a:xfrm>
          </p:grpSpPr>
          <p:cxnSp>
            <p:nvCxnSpPr>
              <p:cNvPr id="75" name="Gerade Verbindung 74">
                <a:extLst>
                  <a:ext uri="{FF2B5EF4-FFF2-40B4-BE49-F238E27FC236}">
                    <a16:creationId xmlns:a16="http://schemas.microsoft.com/office/drawing/2014/main" id="{B27C3593-2A64-2F27-84FA-77C27931D6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1208" y="2355219"/>
                <a:ext cx="17973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Abgerundetes Rechteck 75">
                <a:extLst>
                  <a:ext uri="{FF2B5EF4-FFF2-40B4-BE49-F238E27FC236}">
                    <a16:creationId xmlns:a16="http://schemas.microsoft.com/office/drawing/2014/main" id="{DF55B7FE-D23E-DAD9-43F6-8B8E86E46B82}"/>
                  </a:ext>
                </a:extLst>
              </p:cNvPr>
              <p:cNvSpPr/>
              <p:nvPr/>
            </p:nvSpPr>
            <p:spPr>
              <a:xfrm>
                <a:off x="4813994" y="1750901"/>
                <a:ext cx="2032576" cy="838841"/>
              </a:xfrm>
              <a:prstGeom prst="roundRect">
                <a:avLst>
                  <a:gd name="adj" fmla="val 6682"/>
                </a:avLst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3200" dirty="0">
                    <a:solidFill>
                      <a:schemeClr val="tx1"/>
                    </a:solidFill>
                    <a:latin typeface="Grundschrift" panose="03010100010101010101" pitchFamily="66" charset="0"/>
                  </a:rPr>
                  <a:t>4.</a:t>
                </a:r>
              </a:p>
            </p:txBody>
          </p:sp>
          <p:sp>
            <p:nvSpPr>
              <p:cNvPr id="77" name="Abgerundetes Rechteck 76">
                <a:extLst>
                  <a:ext uri="{FF2B5EF4-FFF2-40B4-BE49-F238E27FC236}">
                    <a16:creationId xmlns:a16="http://schemas.microsoft.com/office/drawing/2014/main" id="{928822D1-F4E7-44ED-BC41-EDD4FA20480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5503618" y="808782"/>
                <a:ext cx="840075" cy="2703311"/>
              </a:xfrm>
              <a:prstGeom prst="roundRect">
                <a:avLst>
                  <a:gd name="adj" fmla="val 12351"/>
                </a:avLst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59" name="Gruppieren 58">
              <a:extLst>
                <a:ext uri="{FF2B5EF4-FFF2-40B4-BE49-F238E27FC236}">
                  <a16:creationId xmlns:a16="http://schemas.microsoft.com/office/drawing/2014/main" id="{8F08351C-608A-516B-7C08-879C5A439C51}"/>
                </a:ext>
              </a:extLst>
            </p:cNvPr>
            <p:cNvGrpSpPr/>
            <p:nvPr/>
          </p:nvGrpSpPr>
          <p:grpSpPr>
            <a:xfrm>
              <a:off x="1217996" y="2325455"/>
              <a:ext cx="2703311" cy="849342"/>
              <a:chOff x="4572000" y="1740400"/>
              <a:chExt cx="2703311" cy="849342"/>
            </a:xfrm>
          </p:grpSpPr>
          <p:cxnSp>
            <p:nvCxnSpPr>
              <p:cNvPr id="72" name="Gerade Verbindung 71">
                <a:extLst>
                  <a:ext uri="{FF2B5EF4-FFF2-40B4-BE49-F238E27FC236}">
                    <a16:creationId xmlns:a16="http://schemas.microsoft.com/office/drawing/2014/main" id="{98DA1EC0-3D3B-0410-5620-C6135E4E92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1208" y="2355219"/>
                <a:ext cx="17973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Abgerundetes Rechteck 72">
                <a:extLst>
                  <a:ext uri="{FF2B5EF4-FFF2-40B4-BE49-F238E27FC236}">
                    <a16:creationId xmlns:a16="http://schemas.microsoft.com/office/drawing/2014/main" id="{3C55BAFC-425B-1A29-A0E6-2777357A05B0}"/>
                  </a:ext>
                </a:extLst>
              </p:cNvPr>
              <p:cNvSpPr/>
              <p:nvPr/>
            </p:nvSpPr>
            <p:spPr>
              <a:xfrm>
                <a:off x="4813994" y="1750901"/>
                <a:ext cx="2032576" cy="838841"/>
              </a:xfrm>
              <a:prstGeom prst="roundRect">
                <a:avLst>
                  <a:gd name="adj" fmla="val 6682"/>
                </a:avLst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3200" dirty="0">
                    <a:solidFill>
                      <a:schemeClr val="tx1"/>
                    </a:solidFill>
                    <a:latin typeface="Grundschrift" panose="03010100010101010101" pitchFamily="66" charset="0"/>
                  </a:rPr>
                  <a:t>5.</a:t>
                </a:r>
              </a:p>
            </p:txBody>
          </p:sp>
          <p:sp>
            <p:nvSpPr>
              <p:cNvPr id="74" name="Abgerundetes Rechteck 73">
                <a:extLst>
                  <a:ext uri="{FF2B5EF4-FFF2-40B4-BE49-F238E27FC236}">
                    <a16:creationId xmlns:a16="http://schemas.microsoft.com/office/drawing/2014/main" id="{4864ED1D-9B35-6A13-11CB-DB1BC121DD4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5503618" y="808782"/>
                <a:ext cx="840075" cy="2703311"/>
              </a:xfrm>
              <a:prstGeom prst="roundRect">
                <a:avLst>
                  <a:gd name="adj" fmla="val 12351"/>
                </a:avLst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60" name="Gruppieren 59">
              <a:extLst>
                <a:ext uri="{FF2B5EF4-FFF2-40B4-BE49-F238E27FC236}">
                  <a16:creationId xmlns:a16="http://schemas.microsoft.com/office/drawing/2014/main" id="{9AB1B034-CB5C-AB8E-8B72-4247074FA8C3}"/>
                </a:ext>
              </a:extLst>
            </p:cNvPr>
            <p:cNvGrpSpPr/>
            <p:nvPr/>
          </p:nvGrpSpPr>
          <p:grpSpPr>
            <a:xfrm>
              <a:off x="1217996" y="3373907"/>
              <a:ext cx="2703311" cy="849342"/>
              <a:chOff x="4572000" y="1740400"/>
              <a:chExt cx="2703311" cy="849342"/>
            </a:xfrm>
          </p:grpSpPr>
          <p:cxnSp>
            <p:nvCxnSpPr>
              <p:cNvPr id="69" name="Gerade Verbindung 68">
                <a:extLst>
                  <a:ext uri="{FF2B5EF4-FFF2-40B4-BE49-F238E27FC236}">
                    <a16:creationId xmlns:a16="http://schemas.microsoft.com/office/drawing/2014/main" id="{176AAEED-0E60-44E2-CD23-215C19288A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1208" y="2355219"/>
                <a:ext cx="17973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Abgerundetes Rechteck 69">
                <a:extLst>
                  <a:ext uri="{FF2B5EF4-FFF2-40B4-BE49-F238E27FC236}">
                    <a16:creationId xmlns:a16="http://schemas.microsoft.com/office/drawing/2014/main" id="{155293D9-953E-D5F1-055E-F516452759CD}"/>
                  </a:ext>
                </a:extLst>
              </p:cNvPr>
              <p:cNvSpPr/>
              <p:nvPr/>
            </p:nvSpPr>
            <p:spPr>
              <a:xfrm>
                <a:off x="4813994" y="1750901"/>
                <a:ext cx="2032576" cy="838841"/>
              </a:xfrm>
              <a:prstGeom prst="roundRect">
                <a:avLst>
                  <a:gd name="adj" fmla="val 6682"/>
                </a:avLst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3200" dirty="0">
                    <a:solidFill>
                      <a:schemeClr val="tx1"/>
                    </a:solidFill>
                    <a:latin typeface="Grundschrift" panose="03010100010101010101" pitchFamily="66" charset="0"/>
                  </a:rPr>
                  <a:t>6.</a:t>
                </a:r>
              </a:p>
            </p:txBody>
          </p:sp>
          <p:sp>
            <p:nvSpPr>
              <p:cNvPr id="71" name="Abgerundetes Rechteck 70">
                <a:extLst>
                  <a:ext uri="{FF2B5EF4-FFF2-40B4-BE49-F238E27FC236}">
                    <a16:creationId xmlns:a16="http://schemas.microsoft.com/office/drawing/2014/main" id="{C59C29EF-CFE4-5308-2D6E-6AFBAA4DE63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5503618" y="808782"/>
                <a:ext cx="840075" cy="2703311"/>
              </a:xfrm>
              <a:prstGeom prst="roundRect">
                <a:avLst>
                  <a:gd name="adj" fmla="val 12351"/>
                </a:avLst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</p:grp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8476998F-14E9-1B0A-2EC6-E3831257B3D7}"/>
              </a:ext>
            </a:extLst>
          </p:cNvPr>
          <p:cNvGrpSpPr/>
          <p:nvPr/>
        </p:nvGrpSpPr>
        <p:grpSpPr>
          <a:xfrm>
            <a:off x="1284788" y="1946610"/>
            <a:ext cx="2703311" cy="2946246"/>
            <a:chOff x="1217996" y="1277003"/>
            <a:chExt cx="2703311" cy="2946246"/>
          </a:xfrm>
        </p:grpSpPr>
        <p:grpSp>
          <p:nvGrpSpPr>
            <p:cNvPr id="86" name="Gruppieren 85">
              <a:extLst>
                <a:ext uri="{FF2B5EF4-FFF2-40B4-BE49-F238E27FC236}">
                  <a16:creationId xmlns:a16="http://schemas.microsoft.com/office/drawing/2014/main" id="{9B9B148A-8FE7-81A7-A0FF-343A07198BFF}"/>
                </a:ext>
              </a:extLst>
            </p:cNvPr>
            <p:cNvGrpSpPr/>
            <p:nvPr/>
          </p:nvGrpSpPr>
          <p:grpSpPr>
            <a:xfrm>
              <a:off x="1217996" y="1277003"/>
              <a:ext cx="2703311" cy="849342"/>
              <a:chOff x="4572000" y="1740400"/>
              <a:chExt cx="2703311" cy="849342"/>
            </a:xfrm>
          </p:grpSpPr>
          <p:cxnSp>
            <p:nvCxnSpPr>
              <p:cNvPr id="103" name="Gerade Verbindung 102">
                <a:extLst>
                  <a:ext uri="{FF2B5EF4-FFF2-40B4-BE49-F238E27FC236}">
                    <a16:creationId xmlns:a16="http://schemas.microsoft.com/office/drawing/2014/main" id="{AB5FFBD0-5347-AD42-D6B1-055C80D889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1208" y="2355219"/>
                <a:ext cx="17973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Abgerundetes Rechteck 103">
                <a:extLst>
                  <a:ext uri="{FF2B5EF4-FFF2-40B4-BE49-F238E27FC236}">
                    <a16:creationId xmlns:a16="http://schemas.microsoft.com/office/drawing/2014/main" id="{9AA41842-FAAC-2FFD-5AB0-2D5F5BD0F73B}"/>
                  </a:ext>
                </a:extLst>
              </p:cNvPr>
              <p:cNvSpPr/>
              <p:nvPr/>
            </p:nvSpPr>
            <p:spPr>
              <a:xfrm>
                <a:off x="4813994" y="1750901"/>
                <a:ext cx="2032576" cy="838841"/>
              </a:xfrm>
              <a:prstGeom prst="roundRect">
                <a:avLst>
                  <a:gd name="adj" fmla="val 6682"/>
                </a:avLst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3200" dirty="0">
                    <a:solidFill>
                      <a:schemeClr val="tx1"/>
                    </a:solidFill>
                    <a:latin typeface="Grundschrift" panose="03010100010101010101" pitchFamily="66" charset="0"/>
                  </a:rPr>
                  <a:t>1.</a:t>
                </a:r>
              </a:p>
            </p:txBody>
          </p:sp>
          <p:sp>
            <p:nvSpPr>
              <p:cNvPr id="105" name="Abgerundetes Rechteck 104">
                <a:extLst>
                  <a:ext uri="{FF2B5EF4-FFF2-40B4-BE49-F238E27FC236}">
                    <a16:creationId xmlns:a16="http://schemas.microsoft.com/office/drawing/2014/main" id="{216AA2A2-E9E1-D6C3-E3F7-DCE08458F3A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5503618" y="808782"/>
                <a:ext cx="840075" cy="2703311"/>
              </a:xfrm>
              <a:prstGeom prst="roundRect">
                <a:avLst>
                  <a:gd name="adj" fmla="val 12351"/>
                </a:avLst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87" name="Gruppieren 86">
              <a:extLst>
                <a:ext uri="{FF2B5EF4-FFF2-40B4-BE49-F238E27FC236}">
                  <a16:creationId xmlns:a16="http://schemas.microsoft.com/office/drawing/2014/main" id="{CFC89FA1-EA5D-0D29-615D-B589D29EDF82}"/>
                </a:ext>
              </a:extLst>
            </p:cNvPr>
            <p:cNvGrpSpPr/>
            <p:nvPr/>
          </p:nvGrpSpPr>
          <p:grpSpPr>
            <a:xfrm>
              <a:off x="1217996" y="2325455"/>
              <a:ext cx="2703311" cy="849342"/>
              <a:chOff x="4572000" y="1740400"/>
              <a:chExt cx="2703311" cy="849342"/>
            </a:xfrm>
          </p:grpSpPr>
          <p:cxnSp>
            <p:nvCxnSpPr>
              <p:cNvPr id="100" name="Gerade Verbindung 99">
                <a:extLst>
                  <a:ext uri="{FF2B5EF4-FFF2-40B4-BE49-F238E27FC236}">
                    <a16:creationId xmlns:a16="http://schemas.microsoft.com/office/drawing/2014/main" id="{ABF010D2-DF91-660F-D628-B0AC42B404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1208" y="2355219"/>
                <a:ext cx="17973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Abgerundetes Rechteck 100">
                <a:extLst>
                  <a:ext uri="{FF2B5EF4-FFF2-40B4-BE49-F238E27FC236}">
                    <a16:creationId xmlns:a16="http://schemas.microsoft.com/office/drawing/2014/main" id="{75EACC85-D3C1-3E5E-6424-85B6A2A6B3F3}"/>
                  </a:ext>
                </a:extLst>
              </p:cNvPr>
              <p:cNvSpPr/>
              <p:nvPr/>
            </p:nvSpPr>
            <p:spPr>
              <a:xfrm>
                <a:off x="4813994" y="1750901"/>
                <a:ext cx="2032576" cy="838841"/>
              </a:xfrm>
              <a:prstGeom prst="roundRect">
                <a:avLst>
                  <a:gd name="adj" fmla="val 6682"/>
                </a:avLst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3200" dirty="0">
                    <a:solidFill>
                      <a:schemeClr val="tx1"/>
                    </a:solidFill>
                    <a:latin typeface="Grundschrift" panose="03010100010101010101" pitchFamily="66" charset="0"/>
                  </a:rPr>
                  <a:t>2.</a:t>
                </a:r>
              </a:p>
            </p:txBody>
          </p:sp>
          <p:sp>
            <p:nvSpPr>
              <p:cNvPr id="102" name="Abgerundetes Rechteck 101">
                <a:extLst>
                  <a:ext uri="{FF2B5EF4-FFF2-40B4-BE49-F238E27FC236}">
                    <a16:creationId xmlns:a16="http://schemas.microsoft.com/office/drawing/2014/main" id="{6BC084BA-1BC5-FE26-4B94-F95FD26BB02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5503618" y="808782"/>
                <a:ext cx="840075" cy="2703311"/>
              </a:xfrm>
              <a:prstGeom prst="roundRect">
                <a:avLst>
                  <a:gd name="adj" fmla="val 12351"/>
                </a:avLst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88" name="Gruppieren 87">
              <a:extLst>
                <a:ext uri="{FF2B5EF4-FFF2-40B4-BE49-F238E27FC236}">
                  <a16:creationId xmlns:a16="http://schemas.microsoft.com/office/drawing/2014/main" id="{37ED8632-6AB5-4839-2460-F33AEB63931B}"/>
                </a:ext>
              </a:extLst>
            </p:cNvPr>
            <p:cNvGrpSpPr/>
            <p:nvPr/>
          </p:nvGrpSpPr>
          <p:grpSpPr>
            <a:xfrm>
              <a:off x="1217996" y="3373907"/>
              <a:ext cx="2703311" cy="849342"/>
              <a:chOff x="4572000" y="1740400"/>
              <a:chExt cx="2703311" cy="849342"/>
            </a:xfrm>
          </p:grpSpPr>
          <p:cxnSp>
            <p:nvCxnSpPr>
              <p:cNvPr id="97" name="Gerade Verbindung 96">
                <a:extLst>
                  <a:ext uri="{FF2B5EF4-FFF2-40B4-BE49-F238E27FC236}">
                    <a16:creationId xmlns:a16="http://schemas.microsoft.com/office/drawing/2014/main" id="{CF58210F-454A-C564-8860-AEBEB448D2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1208" y="2355219"/>
                <a:ext cx="179735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Abgerundetes Rechteck 97">
                <a:extLst>
                  <a:ext uri="{FF2B5EF4-FFF2-40B4-BE49-F238E27FC236}">
                    <a16:creationId xmlns:a16="http://schemas.microsoft.com/office/drawing/2014/main" id="{2470EFE9-8DF6-7172-2F8F-8B4380CC03BB}"/>
                  </a:ext>
                </a:extLst>
              </p:cNvPr>
              <p:cNvSpPr/>
              <p:nvPr/>
            </p:nvSpPr>
            <p:spPr>
              <a:xfrm>
                <a:off x="4813994" y="1750901"/>
                <a:ext cx="2032576" cy="838841"/>
              </a:xfrm>
              <a:prstGeom prst="roundRect">
                <a:avLst>
                  <a:gd name="adj" fmla="val 6682"/>
                </a:avLst>
              </a:prstGeom>
              <a:noFill/>
              <a:ln w="19050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3200" dirty="0">
                    <a:solidFill>
                      <a:schemeClr val="tx1"/>
                    </a:solidFill>
                    <a:latin typeface="Grundschrift" panose="03010100010101010101" pitchFamily="66" charset="0"/>
                  </a:rPr>
                  <a:t>3.</a:t>
                </a:r>
              </a:p>
            </p:txBody>
          </p:sp>
          <p:sp>
            <p:nvSpPr>
              <p:cNvPr id="99" name="Abgerundetes Rechteck 98">
                <a:extLst>
                  <a:ext uri="{FF2B5EF4-FFF2-40B4-BE49-F238E27FC236}">
                    <a16:creationId xmlns:a16="http://schemas.microsoft.com/office/drawing/2014/main" id="{06241425-A1DA-F4DC-BD24-0A4D2FC663B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5503618" y="808782"/>
                <a:ext cx="840075" cy="2703311"/>
              </a:xfrm>
              <a:prstGeom prst="roundRect">
                <a:avLst>
                  <a:gd name="adj" fmla="val 12351"/>
                </a:avLst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</p:grpSp>
      <p:sp>
        <p:nvSpPr>
          <p:cNvPr id="106" name="Textfeld 105">
            <a:extLst>
              <a:ext uri="{FF2B5EF4-FFF2-40B4-BE49-F238E27FC236}">
                <a16:creationId xmlns:a16="http://schemas.microsoft.com/office/drawing/2014/main" id="{A0A39E2A-129F-5719-D820-FE6B279B9718}"/>
              </a:ext>
            </a:extLst>
          </p:cNvPr>
          <p:cNvSpPr txBox="1"/>
          <p:nvPr/>
        </p:nvSpPr>
        <p:spPr>
          <a:xfrm>
            <a:off x="205200" y="262800"/>
            <a:ext cx="6549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Schreibe die Ergebnisse auf.</a:t>
            </a:r>
          </a:p>
        </p:txBody>
      </p:sp>
    </p:spTree>
    <p:extLst>
      <p:ext uri="{BB962C8B-B14F-4D97-AF65-F5344CB8AC3E}">
        <p14:creationId xmlns:p14="http://schemas.microsoft.com/office/powerpoint/2010/main" val="202463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>
            <a:extLst>
              <a:ext uri="{FF2B5EF4-FFF2-40B4-BE49-F238E27FC236}">
                <a16:creationId xmlns:a16="http://schemas.microsoft.com/office/drawing/2014/main" id="{785DECB1-CFAB-0A4E-A747-0A0FDF585386}"/>
              </a:ext>
            </a:extLst>
          </p:cNvPr>
          <p:cNvSpPr txBox="1"/>
          <p:nvPr/>
        </p:nvSpPr>
        <p:spPr>
          <a:xfrm>
            <a:off x="205200" y="262800"/>
            <a:ext cx="6143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latin typeface="Grundschrift" panose="03010100010101010101" pitchFamily="66" charset="0"/>
              </a:rPr>
              <a:t>Löse. </a:t>
            </a:r>
            <a:r>
              <a:rPr lang="de-DE" sz="2000" dirty="0">
                <a:latin typeface="Grundschrift" panose="03010100010101010101" pitchFamily="66" charset="0"/>
              </a:rPr>
              <a:t>Finde noch eine passende Aufgabe.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9DA9C637-5242-D8D1-272F-E56CDDB983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334263"/>
              </p:ext>
            </p:extLst>
          </p:nvPr>
        </p:nvGraphicFramePr>
        <p:xfrm>
          <a:off x="1542739" y="4057865"/>
          <a:ext cx="21734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070387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6732368"/>
                  </a:ext>
                </a:extLst>
              </a:tr>
            </a:tbl>
          </a:graphicData>
        </a:graphic>
      </p:graphicFrame>
      <p:sp>
        <p:nvSpPr>
          <p:cNvPr id="17" name="Abgerundetes Rechteck 16">
            <a:extLst>
              <a:ext uri="{FF2B5EF4-FFF2-40B4-BE49-F238E27FC236}">
                <a16:creationId xmlns:a16="http://schemas.microsoft.com/office/drawing/2014/main" id="{238F2C8F-6AF1-E178-66F4-6DBD7F060FB9}"/>
              </a:ext>
            </a:extLst>
          </p:cNvPr>
          <p:cNvSpPr>
            <a:spLocks noChangeAspect="1"/>
          </p:cNvSpPr>
          <p:nvPr/>
        </p:nvSpPr>
        <p:spPr>
          <a:xfrm rot="5400000">
            <a:off x="1660681" y="3522131"/>
            <a:ext cx="2030664" cy="2703311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EF876771-E543-9F81-5522-E28B905F4487}"/>
              </a:ext>
            </a:extLst>
          </p:cNvPr>
          <p:cNvCxnSpPr>
            <a:cxnSpLocks/>
          </p:cNvCxnSpPr>
          <p:nvPr/>
        </p:nvCxnSpPr>
        <p:spPr>
          <a:xfrm>
            <a:off x="1542739" y="5618147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2BFFB2EF-015C-E22A-5045-39253093CEA5}"/>
              </a:ext>
            </a:extLst>
          </p:cNvPr>
          <p:cNvCxnSpPr>
            <a:cxnSpLocks/>
          </p:cNvCxnSpPr>
          <p:nvPr/>
        </p:nvCxnSpPr>
        <p:spPr>
          <a:xfrm>
            <a:off x="2322156" y="5618147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46E86FA0-6F6E-00EF-E129-F69BEA88235F}"/>
              </a:ext>
            </a:extLst>
          </p:cNvPr>
          <p:cNvCxnSpPr>
            <a:cxnSpLocks/>
          </p:cNvCxnSpPr>
          <p:nvPr/>
        </p:nvCxnSpPr>
        <p:spPr>
          <a:xfrm>
            <a:off x="3159435" y="5623065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3F38BA14-0866-9855-C8CE-824F359B0272}"/>
              </a:ext>
            </a:extLst>
          </p:cNvPr>
          <p:cNvCxnSpPr>
            <a:cxnSpLocks/>
          </p:cNvCxnSpPr>
          <p:nvPr/>
        </p:nvCxnSpPr>
        <p:spPr>
          <a:xfrm>
            <a:off x="3159435" y="5047736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A797B18A-6064-01CD-F7EE-7A3D5C6AAD4E}"/>
              </a:ext>
            </a:extLst>
          </p:cNvPr>
          <p:cNvCxnSpPr>
            <a:cxnSpLocks/>
          </p:cNvCxnSpPr>
          <p:nvPr/>
        </p:nvCxnSpPr>
        <p:spPr>
          <a:xfrm>
            <a:off x="3159435" y="4472970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elle 22">
            <a:extLst>
              <a:ext uri="{FF2B5EF4-FFF2-40B4-BE49-F238E27FC236}">
                <a16:creationId xmlns:a16="http://schemas.microsoft.com/office/drawing/2014/main" id="{B55A8ABF-0ADB-FB6C-CA06-3B11D48788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026442"/>
              </p:ext>
            </p:extLst>
          </p:nvPr>
        </p:nvGraphicFramePr>
        <p:xfrm>
          <a:off x="5215870" y="4057865"/>
          <a:ext cx="21734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070387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6732368"/>
                  </a:ext>
                </a:extLst>
              </a:tr>
            </a:tbl>
          </a:graphicData>
        </a:graphic>
      </p:graphicFrame>
      <p:sp>
        <p:nvSpPr>
          <p:cNvPr id="24" name="Abgerundetes Rechteck 23">
            <a:extLst>
              <a:ext uri="{FF2B5EF4-FFF2-40B4-BE49-F238E27FC236}">
                <a16:creationId xmlns:a16="http://schemas.microsoft.com/office/drawing/2014/main" id="{BECB495A-6855-6A1C-F869-7110878187D1}"/>
              </a:ext>
            </a:extLst>
          </p:cNvPr>
          <p:cNvSpPr>
            <a:spLocks noChangeAspect="1"/>
          </p:cNvSpPr>
          <p:nvPr/>
        </p:nvSpPr>
        <p:spPr>
          <a:xfrm rot="5400000">
            <a:off x="5333812" y="3522131"/>
            <a:ext cx="2030664" cy="2703311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5" name="Gerade Verbindung 24">
            <a:extLst>
              <a:ext uri="{FF2B5EF4-FFF2-40B4-BE49-F238E27FC236}">
                <a16:creationId xmlns:a16="http://schemas.microsoft.com/office/drawing/2014/main" id="{ACCF72D3-34C4-921B-EB77-78BA5E8AC23F}"/>
              </a:ext>
            </a:extLst>
          </p:cNvPr>
          <p:cNvCxnSpPr>
            <a:cxnSpLocks/>
          </p:cNvCxnSpPr>
          <p:nvPr/>
        </p:nvCxnSpPr>
        <p:spPr>
          <a:xfrm>
            <a:off x="5215870" y="5618147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B9CE89FE-04C7-5C35-0A1E-F8C8FC76D7A5}"/>
              </a:ext>
            </a:extLst>
          </p:cNvPr>
          <p:cNvCxnSpPr>
            <a:cxnSpLocks/>
          </p:cNvCxnSpPr>
          <p:nvPr/>
        </p:nvCxnSpPr>
        <p:spPr>
          <a:xfrm>
            <a:off x="5995287" y="5618147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B85D750F-1997-DF57-EBCA-FAFD6E3A93CA}"/>
              </a:ext>
            </a:extLst>
          </p:cNvPr>
          <p:cNvCxnSpPr>
            <a:cxnSpLocks/>
          </p:cNvCxnSpPr>
          <p:nvPr/>
        </p:nvCxnSpPr>
        <p:spPr>
          <a:xfrm>
            <a:off x="6832566" y="5623065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>
            <a:extLst>
              <a:ext uri="{FF2B5EF4-FFF2-40B4-BE49-F238E27FC236}">
                <a16:creationId xmlns:a16="http://schemas.microsoft.com/office/drawing/2014/main" id="{77DC16C9-A8B9-7F18-2D8D-089D28A37CD5}"/>
              </a:ext>
            </a:extLst>
          </p:cNvPr>
          <p:cNvCxnSpPr>
            <a:cxnSpLocks/>
          </p:cNvCxnSpPr>
          <p:nvPr/>
        </p:nvCxnSpPr>
        <p:spPr>
          <a:xfrm>
            <a:off x="6832566" y="5047736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CF703418-D248-997D-F6E6-88ADAADB29B1}"/>
              </a:ext>
            </a:extLst>
          </p:cNvPr>
          <p:cNvCxnSpPr>
            <a:cxnSpLocks/>
          </p:cNvCxnSpPr>
          <p:nvPr/>
        </p:nvCxnSpPr>
        <p:spPr>
          <a:xfrm>
            <a:off x="6832566" y="4472970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elle 29">
            <a:extLst>
              <a:ext uri="{FF2B5EF4-FFF2-40B4-BE49-F238E27FC236}">
                <a16:creationId xmlns:a16="http://schemas.microsoft.com/office/drawing/2014/main" id="{43F05B31-A6A9-6C31-E6F3-22AD93C80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273679"/>
              </p:ext>
            </p:extLst>
          </p:nvPr>
        </p:nvGraphicFramePr>
        <p:xfrm>
          <a:off x="1542739" y="1444760"/>
          <a:ext cx="21734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070387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6732368"/>
                  </a:ext>
                </a:extLst>
              </a:tr>
            </a:tbl>
          </a:graphicData>
        </a:graphic>
      </p:graphicFrame>
      <p:sp>
        <p:nvSpPr>
          <p:cNvPr id="31" name="Abgerundetes Rechteck 30">
            <a:extLst>
              <a:ext uri="{FF2B5EF4-FFF2-40B4-BE49-F238E27FC236}">
                <a16:creationId xmlns:a16="http://schemas.microsoft.com/office/drawing/2014/main" id="{102F8B36-0D76-B2E4-5C70-EF9C4060B25A}"/>
              </a:ext>
            </a:extLst>
          </p:cNvPr>
          <p:cNvSpPr>
            <a:spLocks noChangeAspect="1"/>
          </p:cNvSpPr>
          <p:nvPr/>
        </p:nvSpPr>
        <p:spPr>
          <a:xfrm rot="5400000">
            <a:off x="1660681" y="909026"/>
            <a:ext cx="2030664" cy="2703311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32" name="Gerade Verbindung 31">
            <a:extLst>
              <a:ext uri="{FF2B5EF4-FFF2-40B4-BE49-F238E27FC236}">
                <a16:creationId xmlns:a16="http://schemas.microsoft.com/office/drawing/2014/main" id="{9D99B689-906F-C808-4617-ADBB3DF3DF7A}"/>
              </a:ext>
            </a:extLst>
          </p:cNvPr>
          <p:cNvCxnSpPr>
            <a:cxnSpLocks/>
          </p:cNvCxnSpPr>
          <p:nvPr/>
        </p:nvCxnSpPr>
        <p:spPr>
          <a:xfrm>
            <a:off x="1542739" y="3005042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>
            <a:extLst>
              <a:ext uri="{FF2B5EF4-FFF2-40B4-BE49-F238E27FC236}">
                <a16:creationId xmlns:a16="http://schemas.microsoft.com/office/drawing/2014/main" id="{1E81A211-62B1-F99B-BDD3-E1649EF6684A}"/>
              </a:ext>
            </a:extLst>
          </p:cNvPr>
          <p:cNvCxnSpPr>
            <a:cxnSpLocks/>
          </p:cNvCxnSpPr>
          <p:nvPr/>
        </p:nvCxnSpPr>
        <p:spPr>
          <a:xfrm>
            <a:off x="2322156" y="3005042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>
            <a:extLst>
              <a:ext uri="{FF2B5EF4-FFF2-40B4-BE49-F238E27FC236}">
                <a16:creationId xmlns:a16="http://schemas.microsoft.com/office/drawing/2014/main" id="{751BC65E-6879-85A8-FA6D-EB71F90BFD2C}"/>
              </a:ext>
            </a:extLst>
          </p:cNvPr>
          <p:cNvCxnSpPr>
            <a:cxnSpLocks/>
          </p:cNvCxnSpPr>
          <p:nvPr/>
        </p:nvCxnSpPr>
        <p:spPr>
          <a:xfrm>
            <a:off x="3159435" y="3009960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>
            <a:extLst>
              <a:ext uri="{FF2B5EF4-FFF2-40B4-BE49-F238E27FC236}">
                <a16:creationId xmlns:a16="http://schemas.microsoft.com/office/drawing/2014/main" id="{46095C10-A549-866F-0C3D-4ED462A1722B}"/>
              </a:ext>
            </a:extLst>
          </p:cNvPr>
          <p:cNvCxnSpPr>
            <a:cxnSpLocks/>
          </p:cNvCxnSpPr>
          <p:nvPr/>
        </p:nvCxnSpPr>
        <p:spPr>
          <a:xfrm>
            <a:off x="3159435" y="2434631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>
            <a:extLst>
              <a:ext uri="{FF2B5EF4-FFF2-40B4-BE49-F238E27FC236}">
                <a16:creationId xmlns:a16="http://schemas.microsoft.com/office/drawing/2014/main" id="{EC11A04D-148E-AF79-EFB4-68C2D3D552A3}"/>
              </a:ext>
            </a:extLst>
          </p:cNvPr>
          <p:cNvCxnSpPr>
            <a:cxnSpLocks/>
          </p:cNvCxnSpPr>
          <p:nvPr/>
        </p:nvCxnSpPr>
        <p:spPr>
          <a:xfrm>
            <a:off x="3159435" y="1859865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Tabelle 36">
            <a:extLst>
              <a:ext uri="{FF2B5EF4-FFF2-40B4-BE49-F238E27FC236}">
                <a16:creationId xmlns:a16="http://schemas.microsoft.com/office/drawing/2014/main" id="{6A583D67-8B3D-825E-DC5B-C9DD87B570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320798"/>
              </p:ext>
            </p:extLst>
          </p:nvPr>
        </p:nvGraphicFramePr>
        <p:xfrm>
          <a:off x="5215870" y="1444760"/>
          <a:ext cx="217348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070387"/>
                  </a:ext>
                </a:extLst>
              </a:tr>
              <a:tr h="367200"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6732368"/>
                  </a:ext>
                </a:extLst>
              </a:tr>
            </a:tbl>
          </a:graphicData>
        </a:graphic>
      </p:graphicFrame>
      <p:sp>
        <p:nvSpPr>
          <p:cNvPr id="38" name="Abgerundetes Rechteck 37">
            <a:extLst>
              <a:ext uri="{FF2B5EF4-FFF2-40B4-BE49-F238E27FC236}">
                <a16:creationId xmlns:a16="http://schemas.microsoft.com/office/drawing/2014/main" id="{78B1FF10-F45C-ED44-3291-61E6BBC4770D}"/>
              </a:ext>
            </a:extLst>
          </p:cNvPr>
          <p:cNvSpPr>
            <a:spLocks noChangeAspect="1"/>
          </p:cNvSpPr>
          <p:nvPr/>
        </p:nvSpPr>
        <p:spPr>
          <a:xfrm rot="5400000">
            <a:off x="5333812" y="909026"/>
            <a:ext cx="2030664" cy="2703311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39" name="Gerade Verbindung 38">
            <a:extLst>
              <a:ext uri="{FF2B5EF4-FFF2-40B4-BE49-F238E27FC236}">
                <a16:creationId xmlns:a16="http://schemas.microsoft.com/office/drawing/2014/main" id="{94C9C4C0-3F32-C8C5-A676-E8369F3CD3FE}"/>
              </a:ext>
            </a:extLst>
          </p:cNvPr>
          <p:cNvCxnSpPr>
            <a:cxnSpLocks/>
          </p:cNvCxnSpPr>
          <p:nvPr/>
        </p:nvCxnSpPr>
        <p:spPr>
          <a:xfrm>
            <a:off x="5215870" y="3005042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>
            <a:extLst>
              <a:ext uri="{FF2B5EF4-FFF2-40B4-BE49-F238E27FC236}">
                <a16:creationId xmlns:a16="http://schemas.microsoft.com/office/drawing/2014/main" id="{8BD7F723-5FE2-9DCC-A398-F94E54A6A833}"/>
              </a:ext>
            </a:extLst>
          </p:cNvPr>
          <p:cNvCxnSpPr>
            <a:cxnSpLocks/>
          </p:cNvCxnSpPr>
          <p:nvPr/>
        </p:nvCxnSpPr>
        <p:spPr>
          <a:xfrm>
            <a:off x="5995287" y="3005042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>
            <a:extLst>
              <a:ext uri="{FF2B5EF4-FFF2-40B4-BE49-F238E27FC236}">
                <a16:creationId xmlns:a16="http://schemas.microsoft.com/office/drawing/2014/main" id="{A889DB23-2546-35F7-E111-30C3718F94AC}"/>
              </a:ext>
            </a:extLst>
          </p:cNvPr>
          <p:cNvCxnSpPr>
            <a:cxnSpLocks/>
          </p:cNvCxnSpPr>
          <p:nvPr/>
        </p:nvCxnSpPr>
        <p:spPr>
          <a:xfrm>
            <a:off x="6832566" y="3009960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>
            <a:extLst>
              <a:ext uri="{FF2B5EF4-FFF2-40B4-BE49-F238E27FC236}">
                <a16:creationId xmlns:a16="http://schemas.microsoft.com/office/drawing/2014/main" id="{CA175848-A333-2DAC-E734-6192B6301D44}"/>
              </a:ext>
            </a:extLst>
          </p:cNvPr>
          <p:cNvCxnSpPr>
            <a:cxnSpLocks/>
          </p:cNvCxnSpPr>
          <p:nvPr/>
        </p:nvCxnSpPr>
        <p:spPr>
          <a:xfrm>
            <a:off x="6832566" y="2434631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>
            <a:extLst>
              <a:ext uri="{FF2B5EF4-FFF2-40B4-BE49-F238E27FC236}">
                <a16:creationId xmlns:a16="http://schemas.microsoft.com/office/drawing/2014/main" id="{5C8DD6C9-62A6-26C8-6D5D-171EC53FC766}"/>
              </a:ext>
            </a:extLst>
          </p:cNvPr>
          <p:cNvCxnSpPr>
            <a:cxnSpLocks/>
          </p:cNvCxnSpPr>
          <p:nvPr/>
        </p:nvCxnSpPr>
        <p:spPr>
          <a:xfrm>
            <a:off x="6832566" y="1859865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0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6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5ACA4882-C909-0381-1CAF-C5B356609C4B}"/>
              </a:ext>
            </a:extLst>
          </p:cNvPr>
          <p:cNvSpPr txBox="1"/>
          <p:nvPr/>
        </p:nvSpPr>
        <p:spPr>
          <a:xfrm>
            <a:off x="205200" y="262800"/>
            <a:ext cx="8522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Löse die Aufgaben. Kreise die einfachen Aufgaben ein.</a:t>
            </a:r>
            <a:endParaRPr lang="de-DE" sz="2000" dirty="0">
              <a:latin typeface="Grundschrift" pitchFamily="2" charset="0"/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CAAB7BEB-9E3B-AF4C-A661-CA025C94F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244502"/>
              </p:ext>
            </p:extLst>
          </p:nvPr>
        </p:nvGraphicFramePr>
        <p:xfrm>
          <a:off x="1355202" y="1652052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CF80D02E-6226-E564-C544-21AD6489E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777647"/>
              </p:ext>
            </p:extLst>
          </p:nvPr>
        </p:nvGraphicFramePr>
        <p:xfrm>
          <a:off x="1355202" y="2799610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2F61EDB-1088-53D5-4613-47517A696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801028"/>
              </p:ext>
            </p:extLst>
          </p:nvPr>
        </p:nvGraphicFramePr>
        <p:xfrm>
          <a:off x="1355202" y="3947168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DD9277D2-747A-D06D-9E4E-CC858BDFD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917722"/>
              </p:ext>
            </p:extLst>
          </p:nvPr>
        </p:nvGraphicFramePr>
        <p:xfrm>
          <a:off x="1355202" y="5094725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7A37EB0D-F04E-C09D-10A4-7CAD197FD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134152"/>
              </p:ext>
            </p:extLst>
          </p:nvPr>
        </p:nvGraphicFramePr>
        <p:xfrm>
          <a:off x="5401180" y="1652052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2BB15228-68F5-BA6E-84C1-E27D37351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797968"/>
              </p:ext>
            </p:extLst>
          </p:nvPr>
        </p:nvGraphicFramePr>
        <p:xfrm>
          <a:off x="5401180" y="2799610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72012E50-52CB-68FE-03B8-16FA2D4C7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51706"/>
              </p:ext>
            </p:extLst>
          </p:nvPr>
        </p:nvGraphicFramePr>
        <p:xfrm>
          <a:off x="5401180" y="3947168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FEAA926C-A7AF-0848-DB03-2B1906C42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001629"/>
              </p:ext>
            </p:extLst>
          </p:nvPr>
        </p:nvGraphicFramePr>
        <p:xfrm>
          <a:off x="5401180" y="5094725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48A0E23E-AA6A-8616-8A3C-A4DE37ED1239}"/>
              </a:ext>
            </a:extLst>
          </p:cNvPr>
          <p:cNvCxnSpPr>
            <a:cxnSpLocks/>
          </p:cNvCxnSpPr>
          <p:nvPr/>
        </p:nvCxnSpPr>
        <p:spPr>
          <a:xfrm>
            <a:off x="3104802" y="204968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F328387-F5AD-DB6F-31FB-D044A2899255}"/>
              </a:ext>
            </a:extLst>
          </p:cNvPr>
          <p:cNvCxnSpPr>
            <a:cxnSpLocks/>
          </p:cNvCxnSpPr>
          <p:nvPr/>
        </p:nvCxnSpPr>
        <p:spPr>
          <a:xfrm>
            <a:off x="3104802" y="3217071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5C648852-4B90-5D3B-F7F0-2AD3D4CC11C1}"/>
              </a:ext>
            </a:extLst>
          </p:cNvPr>
          <p:cNvCxnSpPr>
            <a:cxnSpLocks/>
          </p:cNvCxnSpPr>
          <p:nvPr/>
        </p:nvCxnSpPr>
        <p:spPr>
          <a:xfrm>
            <a:off x="3104802" y="435092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F046AB43-710B-2A7B-8199-F706FE14DC3B}"/>
              </a:ext>
            </a:extLst>
          </p:cNvPr>
          <p:cNvCxnSpPr>
            <a:cxnSpLocks/>
          </p:cNvCxnSpPr>
          <p:nvPr/>
        </p:nvCxnSpPr>
        <p:spPr>
          <a:xfrm>
            <a:off x="3104802" y="5512215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E3C74357-9F85-1B4C-E287-11FEC0567D51}"/>
              </a:ext>
            </a:extLst>
          </p:cNvPr>
          <p:cNvCxnSpPr>
            <a:cxnSpLocks/>
          </p:cNvCxnSpPr>
          <p:nvPr/>
        </p:nvCxnSpPr>
        <p:spPr>
          <a:xfrm>
            <a:off x="7150780" y="204968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28A15DD2-C50C-37AF-03FF-E77881C2E91C}"/>
              </a:ext>
            </a:extLst>
          </p:cNvPr>
          <p:cNvCxnSpPr>
            <a:cxnSpLocks/>
          </p:cNvCxnSpPr>
          <p:nvPr/>
        </p:nvCxnSpPr>
        <p:spPr>
          <a:xfrm>
            <a:off x="7150780" y="3217071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C1948453-C2F6-411A-505C-717B243FF1EA}"/>
              </a:ext>
            </a:extLst>
          </p:cNvPr>
          <p:cNvCxnSpPr>
            <a:cxnSpLocks/>
          </p:cNvCxnSpPr>
          <p:nvPr/>
        </p:nvCxnSpPr>
        <p:spPr>
          <a:xfrm>
            <a:off x="7150780" y="435092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A2BEA21C-6738-062B-7564-ED57E642B312}"/>
              </a:ext>
            </a:extLst>
          </p:cNvPr>
          <p:cNvCxnSpPr>
            <a:cxnSpLocks/>
          </p:cNvCxnSpPr>
          <p:nvPr/>
        </p:nvCxnSpPr>
        <p:spPr>
          <a:xfrm>
            <a:off x="7150780" y="5512215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49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A487E8-7D9D-16EA-7A39-459FD69178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88909A02-9332-785A-A850-8B010B2CF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407022"/>
              </p:ext>
            </p:extLst>
          </p:nvPr>
        </p:nvGraphicFramePr>
        <p:xfrm>
          <a:off x="1439544" y="1481861"/>
          <a:ext cx="6082392" cy="141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392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</a:tblGrid>
              <a:tr h="705600">
                <a:tc>
                  <a:txBody>
                    <a:bodyPr/>
                    <a:lstStyle/>
                    <a:p>
                      <a:pPr algn="ctr"/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Die Zahl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70560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Das </a:t>
                      </a:r>
                      <a:r>
                        <a:rPr lang="de-DE" sz="2000" b="1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Doppelte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0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0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0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0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</a:tbl>
          </a:graphicData>
        </a:graphic>
      </p:graphicFrame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3B511776-1BFD-889E-1349-9B964C2DE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731833"/>
              </p:ext>
            </p:extLst>
          </p:nvPr>
        </p:nvGraphicFramePr>
        <p:xfrm>
          <a:off x="1439544" y="4516999"/>
          <a:ext cx="6082392" cy="141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392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</a:tblGrid>
              <a:tr h="705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Die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 </a:t>
                      </a:r>
                      <a:r>
                        <a:rPr lang="de-DE" sz="2000" b="1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Hälfte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0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0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0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40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705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Die Zahl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50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</a:tbl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EF97FB09-C6D0-0260-E5BE-89676FA10517}"/>
              </a:ext>
            </a:extLst>
          </p:cNvPr>
          <p:cNvSpPr txBox="1"/>
          <p:nvPr/>
        </p:nvSpPr>
        <p:spPr>
          <a:xfrm>
            <a:off x="219340" y="197136"/>
            <a:ext cx="6549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Verdopple.</a:t>
            </a:r>
            <a:endParaRPr lang="de-DE" sz="2000" dirty="0">
              <a:latin typeface="Grundschrift" pitchFamily="2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133A732-0742-7320-7E74-AAB51880689B}"/>
              </a:ext>
            </a:extLst>
          </p:cNvPr>
          <p:cNvSpPr txBox="1"/>
          <p:nvPr/>
        </p:nvSpPr>
        <p:spPr>
          <a:xfrm>
            <a:off x="219339" y="3896467"/>
            <a:ext cx="6549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Halbiere.</a:t>
            </a:r>
            <a:endParaRPr lang="de-DE" sz="2000" dirty="0">
              <a:latin typeface="Grundschrift" pitchFamily="2" charset="0"/>
            </a:endParaRPr>
          </a:p>
        </p:txBody>
      </p:sp>
      <p:cxnSp>
        <p:nvCxnSpPr>
          <p:cNvPr id="4" name="Gerade Verbindung 3">
            <a:extLst>
              <a:ext uri="{FF2B5EF4-FFF2-40B4-BE49-F238E27FC236}">
                <a16:creationId xmlns:a16="http://schemas.microsoft.com/office/drawing/2014/main" id="{4383CC92-BEC8-15C1-A908-3713A133EA73}"/>
              </a:ext>
            </a:extLst>
          </p:cNvPr>
          <p:cNvCxnSpPr/>
          <p:nvPr/>
        </p:nvCxnSpPr>
        <p:spPr>
          <a:xfrm>
            <a:off x="82185" y="3431408"/>
            <a:ext cx="8979628" cy="0"/>
          </a:xfrm>
          <a:prstGeom prst="line">
            <a:avLst/>
          </a:prstGeom>
          <a:ln w="19050">
            <a:solidFill>
              <a:srgbClr val="327B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929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6076216-A7F0-3238-4D64-9C147EB6F7BD}"/>
              </a:ext>
            </a:extLst>
          </p:cNvPr>
          <p:cNvSpPr txBox="1"/>
          <p:nvPr/>
        </p:nvSpPr>
        <p:spPr>
          <a:xfrm>
            <a:off x="205200" y="262800"/>
            <a:ext cx="8494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Wie rechnest du? Schreibe oder zeichne.</a:t>
            </a:r>
          </a:p>
        </p:txBody>
      </p:sp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3A10E975-FB37-4787-034B-D5A07DC7FC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311292"/>
              </p:ext>
            </p:extLst>
          </p:nvPr>
        </p:nvGraphicFramePr>
        <p:xfrm>
          <a:off x="360000" y="900000"/>
          <a:ext cx="432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27316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336415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432003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66494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4253886"/>
                  </a:ext>
                </a:extLst>
              </a:tr>
            </a:tbl>
          </a:graphicData>
        </a:graphic>
      </p:graphicFrame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4D3AE877-66C4-41EB-8DCF-C1EA1F30D4D3}"/>
              </a:ext>
            </a:extLst>
          </p:cNvPr>
          <p:cNvCxnSpPr>
            <a:cxnSpLocks/>
          </p:cNvCxnSpPr>
          <p:nvPr/>
        </p:nvCxnSpPr>
        <p:spPr>
          <a:xfrm>
            <a:off x="369558" y="1427105"/>
            <a:ext cx="43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elle 17">
            <a:extLst>
              <a:ext uri="{FF2B5EF4-FFF2-40B4-BE49-F238E27FC236}">
                <a16:creationId xmlns:a16="http://schemas.microsoft.com/office/drawing/2014/main" id="{F3877704-0747-8256-64BC-706103CF9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789206"/>
              </p:ext>
            </p:extLst>
          </p:nvPr>
        </p:nvGraphicFramePr>
        <p:xfrm>
          <a:off x="360000" y="4320000"/>
          <a:ext cx="432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27316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336415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432003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66494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99366"/>
                  </a:ext>
                </a:extLst>
              </a:tr>
            </a:tbl>
          </a:graphicData>
        </a:graphic>
      </p:graphicFrame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68C096A2-56F2-0895-5AAF-486FB00EDBFF}"/>
              </a:ext>
            </a:extLst>
          </p:cNvPr>
          <p:cNvCxnSpPr>
            <a:cxnSpLocks/>
          </p:cNvCxnSpPr>
          <p:nvPr/>
        </p:nvCxnSpPr>
        <p:spPr>
          <a:xfrm>
            <a:off x="357201" y="4870095"/>
            <a:ext cx="43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F50A01C3-CBA8-6C22-C2C5-20FEA84087E8}"/>
              </a:ext>
            </a:extLst>
          </p:cNvPr>
          <p:cNvSpPr txBox="1"/>
          <p:nvPr/>
        </p:nvSpPr>
        <p:spPr>
          <a:xfrm>
            <a:off x="205200" y="3628800"/>
            <a:ext cx="8494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Finde noch eine andere Möglichkeit, die Aufgabe zu lösen.</a:t>
            </a:r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3D0F2C8C-D66D-901E-7611-A8927E1F8FFA}"/>
              </a:ext>
            </a:extLst>
          </p:cNvPr>
          <p:cNvSpPr>
            <a:spLocks noChangeAspect="1"/>
          </p:cNvSpPr>
          <p:nvPr/>
        </p:nvSpPr>
        <p:spPr>
          <a:xfrm rot="5400000">
            <a:off x="5809718" y="27458"/>
            <a:ext cx="2160001" cy="3916381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1502EF22-2C4F-908D-AE06-E76D5431D3AC}"/>
              </a:ext>
            </a:extLst>
          </p:cNvPr>
          <p:cNvSpPr>
            <a:spLocks noChangeAspect="1"/>
          </p:cNvSpPr>
          <p:nvPr/>
        </p:nvSpPr>
        <p:spPr>
          <a:xfrm rot="5400000">
            <a:off x="5809718" y="3472704"/>
            <a:ext cx="2160001" cy="3916381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4BE33446-F3DD-83E5-B32F-77E6395781AD}"/>
              </a:ext>
            </a:extLst>
          </p:cNvPr>
          <p:cNvCxnSpPr/>
          <p:nvPr/>
        </p:nvCxnSpPr>
        <p:spPr>
          <a:xfrm>
            <a:off x="82185" y="3431408"/>
            <a:ext cx="8979628" cy="0"/>
          </a:xfrm>
          <a:prstGeom prst="line">
            <a:avLst/>
          </a:prstGeom>
          <a:ln w="19050">
            <a:solidFill>
              <a:srgbClr val="327B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07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02846B-6D2A-86D5-73B8-BC139C7021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7D4B465F-90CD-55B2-F030-F41D473C78AA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F6F1AEA-38BC-41B5-CE2B-6AE8EA697187}"/>
              </a:ext>
            </a:extLst>
          </p:cNvPr>
          <p:cNvSpPr txBox="1"/>
          <p:nvPr/>
        </p:nvSpPr>
        <p:spPr>
          <a:xfrm>
            <a:off x="205200" y="262800"/>
            <a:ext cx="6549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*Emma rechnet die Aufgabe 53 + 38 so:</a:t>
            </a:r>
            <a:endParaRPr lang="de-DE" sz="2000" dirty="0">
              <a:latin typeface="Grundschrift" pitchFamily="2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566E421-B5BE-F582-165D-D30298C0DB87}"/>
              </a:ext>
            </a:extLst>
          </p:cNvPr>
          <p:cNvSpPr txBox="1"/>
          <p:nvPr/>
        </p:nvSpPr>
        <p:spPr>
          <a:xfrm>
            <a:off x="205200" y="3628800"/>
            <a:ext cx="8787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itchFamily="2" charset="0"/>
                <a:cs typeface="Times New Roman" panose="02020603050405020304" pitchFamily="18" charset="0"/>
              </a:rPr>
              <a:t>Rechne wie Emma und zeichne am Rechenstrich ein.</a:t>
            </a:r>
            <a:endParaRPr lang="de-DE" sz="2000" dirty="0">
              <a:latin typeface="Grundschrift" pitchFamily="2" charset="0"/>
            </a:endParaRPr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5ADBAF8B-D92C-1750-0FE0-4948A4727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289181"/>
              </p:ext>
            </p:extLst>
          </p:nvPr>
        </p:nvGraphicFramePr>
        <p:xfrm>
          <a:off x="360000" y="900000"/>
          <a:ext cx="432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27316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336415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432003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664942"/>
                  </a:ext>
                </a:extLst>
              </a:tr>
            </a:tbl>
          </a:graphicData>
        </a:graphic>
      </p:graphicFrame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AEA326A3-3468-67C7-213D-C26FC42C72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149662"/>
              </p:ext>
            </p:extLst>
          </p:nvPr>
        </p:nvGraphicFramePr>
        <p:xfrm>
          <a:off x="360000" y="4320000"/>
          <a:ext cx="432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27316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336415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432003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664942"/>
                  </a:ext>
                </a:extLst>
              </a:tr>
            </a:tbl>
          </a:graphicData>
        </a:graphic>
      </p:graphicFrame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E1014997-B6D3-86D1-AF6F-34AC9915B1EC}"/>
              </a:ext>
            </a:extLst>
          </p:cNvPr>
          <p:cNvCxnSpPr>
            <a:cxnSpLocks/>
          </p:cNvCxnSpPr>
          <p:nvPr/>
        </p:nvCxnSpPr>
        <p:spPr>
          <a:xfrm>
            <a:off x="360000" y="1440786"/>
            <a:ext cx="43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30512985-CD1D-C0B3-1035-9EFE9449E4EA}"/>
              </a:ext>
            </a:extLst>
          </p:cNvPr>
          <p:cNvCxnSpPr>
            <a:cxnSpLocks/>
          </p:cNvCxnSpPr>
          <p:nvPr/>
        </p:nvCxnSpPr>
        <p:spPr>
          <a:xfrm>
            <a:off x="360000" y="4848897"/>
            <a:ext cx="43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ogen 16">
            <a:extLst>
              <a:ext uri="{FF2B5EF4-FFF2-40B4-BE49-F238E27FC236}">
                <a16:creationId xmlns:a16="http://schemas.microsoft.com/office/drawing/2014/main" id="{1FA817E7-41F7-0099-B17B-779E11EEB6BD}"/>
              </a:ext>
            </a:extLst>
          </p:cNvPr>
          <p:cNvSpPr/>
          <p:nvPr/>
        </p:nvSpPr>
        <p:spPr>
          <a:xfrm rot="16200000">
            <a:off x="5323969" y="799762"/>
            <a:ext cx="1837372" cy="2726088"/>
          </a:xfrm>
          <a:prstGeom prst="arc">
            <a:avLst>
              <a:gd name="adj1" fmla="val 16200000"/>
              <a:gd name="adj2" fmla="val 5309554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Bogen 24">
            <a:extLst>
              <a:ext uri="{FF2B5EF4-FFF2-40B4-BE49-F238E27FC236}">
                <a16:creationId xmlns:a16="http://schemas.microsoft.com/office/drawing/2014/main" id="{B05F89D8-E377-6C2F-503F-B62EB3D2B083}"/>
              </a:ext>
            </a:extLst>
          </p:cNvPr>
          <p:cNvSpPr/>
          <p:nvPr/>
        </p:nvSpPr>
        <p:spPr>
          <a:xfrm rot="16200000">
            <a:off x="7284140" y="1556160"/>
            <a:ext cx="1837364" cy="1213235"/>
          </a:xfrm>
          <a:prstGeom prst="arc">
            <a:avLst>
              <a:gd name="adj1" fmla="val 16200000"/>
              <a:gd name="adj2" fmla="val 5465228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F25ABD89-4A16-920A-AF54-86845A2758E6}"/>
              </a:ext>
            </a:extLst>
          </p:cNvPr>
          <p:cNvGrpSpPr>
            <a:grpSpLocks noChangeAspect="1"/>
          </p:cNvGrpSpPr>
          <p:nvPr/>
        </p:nvGrpSpPr>
        <p:grpSpPr>
          <a:xfrm>
            <a:off x="4651006" y="918019"/>
            <a:ext cx="4410850" cy="1647257"/>
            <a:chOff x="4651006" y="918019"/>
            <a:chExt cx="4410850" cy="1647257"/>
          </a:xfrm>
        </p:grpSpPr>
        <p:cxnSp>
          <p:nvCxnSpPr>
            <p:cNvPr id="16" name="Gerade Verbindung 15">
              <a:extLst>
                <a:ext uri="{FF2B5EF4-FFF2-40B4-BE49-F238E27FC236}">
                  <a16:creationId xmlns:a16="http://schemas.microsoft.com/office/drawing/2014/main" id="{233CB44F-E932-C896-FA09-EAAA366DD41F}"/>
                </a:ext>
              </a:extLst>
            </p:cNvPr>
            <p:cNvCxnSpPr>
              <a:cxnSpLocks/>
            </p:cNvCxnSpPr>
            <p:nvPr/>
          </p:nvCxnSpPr>
          <p:spPr>
            <a:xfrm>
              <a:off x="4769708" y="2116582"/>
              <a:ext cx="42012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>
              <a:extLst>
                <a:ext uri="{FF2B5EF4-FFF2-40B4-BE49-F238E27FC236}">
                  <a16:creationId xmlns:a16="http://schemas.microsoft.com/office/drawing/2014/main" id="{3A788742-45FC-476B-2D39-C23F5392D5BD}"/>
                </a:ext>
              </a:extLst>
            </p:cNvPr>
            <p:cNvCxnSpPr/>
            <p:nvPr/>
          </p:nvCxnSpPr>
          <p:spPr>
            <a:xfrm>
              <a:off x="4879610" y="2037979"/>
              <a:ext cx="0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BE0C9564-488B-0C81-F761-CA4BF7F40BFB}"/>
                </a:ext>
              </a:extLst>
            </p:cNvPr>
            <p:cNvSpPr txBox="1"/>
            <p:nvPr/>
          </p:nvSpPr>
          <p:spPr>
            <a:xfrm>
              <a:off x="4651006" y="2195682"/>
              <a:ext cx="481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53</a:t>
              </a:r>
            </a:p>
          </p:txBody>
        </p:sp>
        <p:cxnSp>
          <p:nvCxnSpPr>
            <p:cNvPr id="21" name="Gerade Verbindung 20">
              <a:extLst>
                <a:ext uri="{FF2B5EF4-FFF2-40B4-BE49-F238E27FC236}">
                  <a16:creationId xmlns:a16="http://schemas.microsoft.com/office/drawing/2014/main" id="{6F2F7D7B-9DCD-DE6A-2434-F466F9CA8773}"/>
                </a:ext>
              </a:extLst>
            </p:cNvPr>
            <p:cNvCxnSpPr/>
            <p:nvPr/>
          </p:nvCxnSpPr>
          <p:spPr>
            <a:xfrm>
              <a:off x="7593274" y="2038241"/>
              <a:ext cx="0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07994D75-1B09-4D06-A5D0-CE5C7393E7F2}"/>
                </a:ext>
              </a:extLst>
            </p:cNvPr>
            <p:cNvSpPr txBox="1"/>
            <p:nvPr/>
          </p:nvSpPr>
          <p:spPr>
            <a:xfrm>
              <a:off x="7364670" y="2195944"/>
              <a:ext cx="481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83</a:t>
              </a:r>
            </a:p>
          </p:txBody>
        </p:sp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2A3D3D9E-1A3D-4945-F169-82A5A99AECBD}"/>
                </a:ext>
              </a:extLst>
            </p:cNvPr>
            <p:cNvCxnSpPr/>
            <p:nvPr/>
          </p:nvCxnSpPr>
          <p:spPr>
            <a:xfrm>
              <a:off x="8809439" y="2037221"/>
              <a:ext cx="0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id="{8EF2C68A-EA07-55D4-8B4C-154C5120F0CA}"/>
                </a:ext>
              </a:extLst>
            </p:cNvPr>
            <p:cNvSpPr txBox="1"/>
            <p:nvPr/>
          </p:nvSpPr>
          <p:spPr>
            <a:xfrm>
              <a:off x="8580835" y="2194924"/>
              <a:ext cx="481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91</a:t>
              </a:r>
            </a:p>
          </p:txBody>
        </p: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103FB59F-DADE-CBD6-D6D5-5CB2006635BD}"/>
                </a:ext>
              </a:extLst>
            </p:cNvPr>
            <p:cNvSpPr txBox="1"/>
            <p:nvPr/>
          </p:nvSpPr>
          <p:spPr>
            <a:xfrm>
              <a:off x="5856982" y="918019"/>
              <a:ext cx="771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+ 30</a:t>
              </a:r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ABD47BF1-24B2-01AB-6753-D3633597AEDC}"/>
                </a:ext>
              </a:extLst>
            </p:cNvPr>
            <p:cNvSpPr txBox="1"/>
            <p:nvPr/>
          </p:nvSpPr>
          <p:spPr>
            <a:xfrm>
              <a:off x="7821896" y="918019"/>
              <a:ext cx="771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+ 8</a:t>
              </a:r>
            </a:p>
          </p:txBody>
        </p:sp>
      </p:grpSp>
      <p:cxnSp>
        <p:nvCxnSpPr>
          <p:cNvPr id="28" name="Gerade Verbindung 27">
            <a:extLst>
              <a:ext uri="{FF2B5EF4-FFF2-40B4-BE49-F238E27FC236}">
                <a16:creationId xmlns:a16="http://schemas.microsoft.com/office/drawing/2014/main" id="{84D1362D-F7D6-AF75-C666-2DD44ED1C893}"/>
              </a:ext>
            </a:extLst>
          </p:cNvPr>
          <p:cNvCxnSpPr>
            <a:cxnSpLocks/>
          </p:cNvCxnSpPr>
          <p:nvPr/>
        </p:nvCxnSpPr>
        <p:spPr>
          <a:xfrm>
            <a:off x="4769708" y="5441982"/>
            <a:ext cx="42302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067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7DC584-7E55-98A4-9DA7-830C555578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91D412D4-D231-E34D-CD7B-0145A9DD3B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737826"/>
              </p:ext>
            </p:extLst>
          </p:nvPr>
        </p:nvGraphicFramePr>
        <p:xfrm>
          <a:off x="2412000" y="1010791"/>
          <a:ext cx="432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27316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336415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432003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664942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C3B41DF8-90DA-7ED7-34D2-22272B9A55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63547"/>
              </p:ext>
            </p:extLst>
          </p:nvPr>
        </p:nvGraphicFramePr>
        <p:xfrm>
          <a:off x="2412000" y="4216919"/>
          <a:ext cx="432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27316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336415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432003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664942"/>
                  </a:ext>
                </a:extLst>
              </a:tr>
            </a:tbl>
          </a:graphicData>
        </a:graphic>
      </p:graphicFrame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4C10BD37-43DA-F1DD-4DBF-349C63954541}"/>
              </a:ext>
            </a:extLst>
          </p:cNvPr>
          <p:cNvCxnSpPr>
            <a:cxnSpLocks/>
          </p:cNvCxnSpPr>
          <p:nvPr/>
        </p:nvCxnSpPr>
        <p:spPr>
          <a:xfrm>
            <a:off x="2412000" y="1541645"/>
            <a:ext cx="43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D46963F7-C8C2-4A95-D1FD-1A5D0FEDEC55}"/>
              </a:ext>
            </a:extLst>
          </p:cNvPr>
          <p:cNvCxnSpPr>
            <a:cxnSpLocks/>
          </p:cNvCxnSpPr>
          <p:nvPr/>
        </p:nvCxnSpPr>
        <p:spPr>
          <a:xfrm>
            <a:off x="2412000" y="4763587"/>
            <a:ext cx="43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F5CE2FB4-4F57-82ED-DC48-5A7F8DCDDFA5}"/>
              </a:ext>
            </a:extLst>
          </p:cNvPr>
          <p:cNvSpPr txBox="1"/>
          <p:nvPr/>
        </p:nvSpPr>
        <p:spPr>
          <a:xfrm>
            <a:off x="205200" y="262800"/>
            <a:ext cx="6549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itchFamily="2" charset="0"/>
                <a:cs typeface="Times New Roman" panose="02020603050405020304" pitchFamily="18" charset="0"/>
              </a:rPr>
              <a:t>*Kim rechnet die Aufgabe 34 + 25 so: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B6AADCC-0DE0-A5F0-E408-5F1446A9B439}"/>
              </a:ext>
            </a:extLst>
          </p:cNvPr>
          <p:cNvSpPr txBox="1"/>
          <p:nvPr/>
        </p:nvSpPr>
        <p:spPr>
          <a:xfrm>
            <a:off x="205200" y="3628800"/>
            <a:ext cx="8787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itchFamily="2" charset="0"/>
                <a:cs typeface="Times New Roman" panose="02020603050405020304" pitchFamily="18" charset="0"/>
              </a:rPr>
              <a:t>Rechne wie Kim. </a:t>
            </a:r>
            <a:endParaRPr lang="de-DE" sz="2000" dirty="0">
              <a:latin typeface="Grundschrif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634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E78552-F327-1CB1-4591-7D80BA487B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E7D1F324-A8F5-FAB8-2B62-D288FCE96699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8D3267A-816A-31BF-DE0D-58723FCC4686}"/>
              </a:ext>
            </a:extLst>
          </p:cNvPr>
          <p:cNvSpPr txBox="1"/>
          <p:nvPr/>
        </p:nvSpPr>
        <p:spPr>
          <a:xfrm>
            <a:off x="205200" y="262800"/>
            <a:ext cx="6549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*Max rechnet die Aufgabe 37 + 19 so:</a:t>
            </a:r>
            <a:endParaRPr lang="de-DE" sz="2000" dirty="0">
              <a:latin typeface="Grundschrift" pitchFamily="2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4913C56-82F8-A6D3-C5BD-D091CED7A1B4}"/>
              </a:ext>
            </a:extLst>
          </p:cNvPr>
          <p:cNvSpPr txBox="1"/>
          <p:nvPr/>
        </p:nvSpPr>
        <p:spPr>
          <a:xfrm>
            <a:off x="205200" y="3628800"/>
            <a:ext cx="8787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itchFamily="2" charset="0"/>
                <a:cs typeface="Times New Roman" panose="02020603050405020304" pitchFamily="18" charset="0"/>
              </a:rPr>
              <a:t>Rechne wie Max und zeichne am Rechenstrich ein.</a:t>
            </a:r>
            <a:endParaRPr lang="de-DE" sz="2000" dirty="0">
              <a:latin typeface="Grundschrift" pitchFamily="2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8EC6360-4703-A27F-DA65-8C5514904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295772"/>
              </p:ext>
            </p:extLst>
          </p:nvPr>
        </p:nvGraphicFramePr>
        <p:xfrm>
          <a:off x="219600" y="1016669"/>
          <a:ext cx="432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27316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336415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432003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664942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D3F58E2F-20F5-C386-0B90-852870F5E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926809"/>
              </p:ext>
            </p:extLst>
          </p:nvPr>
        </p:nvGraphicFramePr>
        <p:xfrm>
          <a:off x="219340" y="4239296"/>
          <a:ext cx="432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93371592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1839821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4281494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4789135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08844483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273167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336415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4320038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+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itchFamily="2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81565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7892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664942"/>
                  </a:ext>
                </a:extLst>
              </a:tr>
            </a:tbl>
          </a:graphicData>
        </a:graphic>
      </p:graphicFrame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4158F1EF-11F2-B951-8F06-6709C415A7B4}"/>
              </a:ext>
            </a:extLst>
          </p:cNvPr>
          <p:cNvCxnSpPr>
            <a:cxnSpLocks/>
          </p:cNvCxnSpPr>
          <p:nvPr/>
        </p:nvCxnSpPr>
        <p:spPr>
          <a:xfrm>
            <a:off x="219340" y="1539640"/>
            <a:ext cx="43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EC953F78-087D-6FF3-11D2-2A485FFA7FC8}"/>
              </a:ext>
            </a:extLst>
          </p:cNvPr>
          <p:cNvCxnSpPr>
            <a:cxnSpLocks/>
          </p:cNvCxnSpPr>
          <p:nvPr/>
        </p:nvCxnSpPr>
        <p:spPr>
          <a:xfrm>
            <a:off x="219340" y="4763759"/>
            <a:ext cx="43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ogen 13">
            <a:extLst>
              <a:ext uri="{FF2B5EF4-FFF2-40B4-BE49-F238E27FC236}">
                <a16:creationId xmlns:a16="http://schemas.microsoft.com/office/drawing/2014/main" id="{9A4B2665-A8DC-808F-ABDA-5C9CB66A466A}"/>
              </a:ext>
            </a:extLst>
          </p:cNvPr>
          <p:cNvSpPr/>
          <p:nvPr/>
        </p:nvSpPr>
        <p:spPr>
          <a:xfrm rot="16200000">
            <a:off x="5412041" y="594953"/>
            <a:ext cx="2831748" cy="3943591"/>
          </a:xfrm>
          <a:prstGeom prst="arc">
            <a:avLst>
              <a:gd name="adj1" fmla="val 16200000"/>
              <a:gd name="adj2" fmla="val 5456078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D75DF821-38CC-A509-C26C-3B035C402BB7}"/>
              </a:ext>
            </a:extLst>
          </p:cNvPr>
          <p:cNvGrpSpPr/>
          <p:nvPr/>
        </p:nvGrpSpPr>
        <p:grpSpPr>
          <a:xfrm>
            <a:off x="4627557" y="802101"/>
            <a:ext cx="4410850" cy="2283056"/>
            <a:chOff x="4627557" y="802101"/>
            <a:chExt cx="4410850" cy="2283056"/>
          </a:xfrm>
        </p:grpSpPr>
        <p:cxnSp>
          <p:nvCxnSpPr>
            <p:cNvPr id="13" name="Gerade Verbindung 12">
              <a:extLst>
                <a:ext uri="{FF2B5EF4-FFF2-40B4-BE49-F238E27FC236}">
                  <a16:creationId xmlns:a16="http://schemas.microsoft.com/office/drawing/2014/main" id="{DA64ABFF-E157-3B46-19CD-F07F8EF3FA5E}"/>
                </a:ext>
              </a:extLst>
            </p:cNvPr>
            <p:cNvCxnSpPr>
              <a:cxnSpLocks/>
            </p:cNvCxnSpPr>
            <p:nvPr/>
          </p:nvCxnSpPr>
          <p:spPr>
            <a:xfrm>
              <a:off x="4627557" y="2636669"/>
              <a:ext cx="432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>
              <a:extLst>
                <a:ext uri="{FF2B5EF4-FFF2-40B4-BE49-F238E27FC236}">
                  <a16:creationId xmlns:a16="http://schemas.microsoft.com/office/drawing/2014/main" id="{CFB95A52-97D3-86A0-91EC-6A3DA39DABF6}"/>
                </a:ext>
              </a:extLst>
            </p:cNvPr>
            <p:cNvCxnSpPr/>
            <p:nvPr/>
          </p:nvCxnSpPr>
          <p:spPr>
            <a:xfrm>
              <a:off x="4856161" y="2558066"/>
              <a:ext cx="0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8935F3E2-7E0A-EB85-6CF1-A79AD32EF5F6}"/>
                </a:ext>
              </a:extLst>
            </p:cNvPr>
            <p:cNvSpPr txBox="1"/>
            <p:nvPr/>
          </p:nvSpPr>
          <p:spPr>
            <a:xfrm>
              <a:off x="4627557" y="2715769"/>
              <a:ext cx="481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37</a:t>
              </a:r>
            </a:p>
          </p:txBody>
        </p:sp>
        <p:cxnSp>
          <p:nvCxnSpPr>
            <p:cNvPr id="17" name="Gerade Verbindung 16">
              <a:extLst>
                <a:ext uri="{FF2B5EF4-FFF2-40B4-BE49-F238E27FC236}">
                  <a16:creationId xmlns:a16="http://schemas.microsoft.com/office/drawing/2014/main" id="{F965B6B6-C90F-76A2-C0B4-6FBF43E458A5}"/>
                </a:ext>
              </a:extLst>
            </p:cNvPr>
            <p:cNvCxnSpPr/>
            <p:nvPr/>
          </p:nvCxnSpPr>
          <p:spPr>
            <a:xfrm>
              <a:off x="8154213" y="2558122"/>
              <a:ext cx="0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1C36339E-0D8F-A595-02F4-ECD56DB197A7}"/>
                </a:ext>
              </a:extLst>
            </p:cNvPr>
            <p:cNvSpPr txBox="1"/>
            <p:nvPr/>
          </p:nvSpPr>
          <p:spPr>
            <a:xfrm>
              <a:off x="7925609" y="2715825"/>
              <a:ext cx="481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56</a:t>
              </a:r>
            </a:p>
          </p:txBody>
        </p:sp>
        <p:cxnSp>
          <p:nvCxnSpPr>
            <p:cNvPr id="19" name="Gerade Verbindung 18">
              <a:extLst>
                <a:ext uri="{FF2B5EF4-FFF2-40B4-BE49-F238E27FC236}">
                  <a16:creationId xmlns:a16="http://schemas.microsoft.com/office/drawing/2014/main" id="{19543F92-5374-3D44-2F59-71774F186F54}"/>
                </a:ext>
              </a:extLst>
            </p:cNvPr>
            <p:cNvCxnSpPr/>
            <p:nvPr/>
          </p:nvCxnSpPr>
          <p:spPr>
            <a:xfrm>
              <a:off x="8785990" y="2557308"/>
              <a:ext cx="0" cy="157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A466E991-1B1B-A842-2EC9-177EF6BD8FA7}"/>
                </a:ext>
              </a:extLst>
            </p:cNvPr>
            <p:cNvSpPr txBox="1"/>
            <p:nvPr/>
          </p:nvSpPr>
          <p:spPr>
            <a:xfrm>
              <a:off x="8557386" y="2715011"/>
              <a:ext cx="481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57</a:t>
              </a:r>
            </a:p>
          </p:txBody>
        </p:sp>
        <p:sp>
          <p:nvSpPr>
            <p:cNvPr id="21" name="Bogen 20">
              <a:extLst>
                <a:ext uri="{FF2B5EF4-FFF2-40B4-BE49-F238E27FC236}">
                  <a16:creationId xmlns:a16="http://schemas.microsoft.com/office/drawing/2014/main" id="{C7CE8425-DFD7-3F97-265F-196AF18421D6}"/>
                </a:ext>
              </a:extLst>
            </p:cNvPr>
            <p:cNvSpPr/>
            <p:nvPr/>
          </p:nvSpPr>
          <p:spPr>
            <a:xfrm rot="16200000" flipV="1">
              <a:off x="8049506" y="2314365"/>
              <a:ext cx="839329" cy="606103"/>
            </a:xfrm>
            <a:prstGeom prst="arc">
              <a:avLst>
                <a:gd name="adj1" fmla="val 16200000"/>
                <a:gd name="adj2" fmla="val 5465228"/>
              </a:avLst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951F0B0C-FC56-6D7E-8C11-547C663F6031}"/>
                </a:ext>
              </a:extLst>
            </p:cNvPr>
            <p:cNvSpPr txBox="1"/>
            <p:nvPr/>
          </p:nvSpPr>
          <p:spPr>
            <a:xfrm>
              <a:off x="6401884" y="802101"/>
              <a:ext cx="771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+ 20</a:t>
              </a:r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39139E21-7172-40EB-05D9-92BCE13FFF2C}"/>
                </a:ext>
              </a:extLst>
            </p:cNvPr>
            <p:cNvSpPr txBox="1"/>
            <p:nvPr/>
          </p:nvSpPr>
          <p:spPr>
            <a:xfrm>
              <a:off x="8051459" y="1880499"/>
              <a:ext cx="771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latin typeface="Grundschrift" panose="03010100010101010101" pitchFamily="66" charset="0"/>
                </a:rPr>
                <a:t>- 1</a:t>
              </a:r>
            </a:p>
          </p:txBody>
        </p:sp>
      </p:grpSp>
      <p:cxnSp>
        <p:nvCxnSpPr>
          <p:cNvPr id="24" name="Gerade Verbindung 23">
            <a:extLst>
              <a:ext uri="{FF2B5EF4-FFF2-40B4-BE49-F238E27FC236}">
                <a16:creationId xmlns:a16="http://schemas.microsoft.com/office/drawing/2014/main" id="{33328CB6-ABA2-58AF-06D6-CBF26340D92B}"/>
              </a:ext>
            </a:extLst>
          </p:cNvPr>
          <p:cNvCxnSpPr>
            <a:cxnSpLocks/>
          </p:cNvCxnSpPr>
          <p:nvPr/>
        </p:nvCxnSpPr>
        <p:spPr>
          <a:xfrm>
            <a:off x="4627557" y="5859296"/>
            <a:ext cx="432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804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532</Words>
  <Application>Microsoft Macintosh PowerPoint</Application>
  <PresentationFormat>Bildschirmpräsentation (4:3)</PresentationFormat>
  <Paragraphs>278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Grundschrift</vt:lpstr>
      <vt:lpstr>Office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Luise Eichholz</dc:creator>
  <cp:lastModifiedBy>Antonia Giesen</cp:lastModifiedBy>
  <cp:revision>154</cp:revision>
  <cp:lastPrinted>2021-11-23T07:22:40Z</cp:lastPrinted>
  <dcterms:created xsi:type="dcterms:W3CDTF">2021-06-15T12:04:43Z</dcterms:created>
  <dcterms:modified xsi:type="dcterms:W3CDTF">2024-05-29T10:14:31Z</dcterms:modified>
</cp:coreProperties>
</file>