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Default Extension="tiff" ContentType="image/tiff"/>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8"/>
  </p:notesMasterIdLst>
  <p:sldIdLst>
    <p:sldId id="256" r:id="rId2"/>
    <p:sldId id="261" r:id="rId3"/>
    <p:sldId id="258" r:id="rId4"/>
    <p:sldId id="257" r:id="rId5"/>
    <p:sldId id="267" r:id="rId6"/>
    <p:sldId id="265" r:id="rId7"/>
  </p:sldIdLst>
  <p:sldSz cx="9144000" cy="6858000" type="screen4x3"/>
  <p:notesSz cx="6858000" cy="1001395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00"/>
    <a:srgbClr val="FFFF66"/>
    <a:srgbClr val="E6E6E6"/>
    <a:srgbClr val="FFDF0F"/>
    <a:srgbClr val="FFF063"/>
    <a:srgbClr val="FFFF00"/>
    <a:srgbClr val="CCA70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5" autoAdjust="0"/>
    <p:restoredTop sz="49153" autoAdjust="0"/>
  </p:normalViewPr>
  <p:slideViewPr>
    <p:cSldViewPr>
      <p:cViewPr>
        <p:scale>
          <a:sx n="70" d="100"/>
          <a:sy n="70" d="100"/>
        </p:scale>
        <p:origin x="-100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dirty="0"/>
          </a:p>
        </p:txBody>
      </p:sp>
      <p:sp>
        <p:nvSpPr>
          <p:cNvPr id="3075" name="Rectangle 3"/>
          <p:cNvSpPr>
            <a:spLocks noGrp="1" noChangeArrowheads="1"/>
          </p:cNvSpPr>
          <p:nvPr>
            <p:ph type="dt" idx="1"/>
          </p:nvPr>
        </p:nvSpPr>
        <p:spPr bwMode="auto">
          <a:xfrm>
            <a:off x="3884613" y="0"/>
            <a:ext cx="2971800" cy="500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dirty="0"/>
          </a:p>
        </p:txBody>
      </p:sp>
      <p:sp>
        <p:nvSpPr>
          <p:cNvPr id="9220" name="Rectangle 4"/>
          <p:cNvSpPr>
            <a:spLocks noGrp="1" noRot="1" noChangeAspect="1" noChangeArrowheads="1" noTextEdit="1"/>
          </p:cNvSpPr>
          <p:nvPr>
            <p:ph type="sldImg" idx="2"/>
          </p:nvPr>
        </p:nvSpPr>
        <p:spPr bwMode="auto">
          <a:xfrm>
            <a:off x="925513" y="750888"/>
            <a:ext cx="5008562" cy="37560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756150"/>
            <a:ext cx="5486400" cy="4506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DE" dirty="0"/>
          </a:p>
        </p:txBody>
      </p:sp>
      <p:sp>
        <p:nvSpPr>
          <p:cNvPr id="3079" name="Rectangle 7"/>
          <p:cNvSpPr>
            <a:spLocks noGrp="1" noChangeArrowheads="1"/>
          </p:cNvSpPr>
          <p:nvPr>
            <p:ph type="sldNum" sz="quarter" idx="5"/>
          </p:nvPr>
        </p:nvSpPr>
        <p:spPr bwMode="auto">
          <a:xfrm>
            <a:off x="3884613" y="9512300"/>
            <a:ext cx="2971800" cy="5000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C663259-1D08-46D6-AED9-3916C9AA5BBA}" type="slidenum">
              <a:rPr lang="de-DE"/>
              <a:pPr>
                <a:defRPr/>
              </a:pPr>
              <a:t>‹Nr.›</a:t>
            </a:fld>
            <a:endParaRPr lang="de-DE" dirty="0"/>
          </a:p>
        </p:txBody>
      </p:sp>
    </p:spTree>
    <p:extLst>
      <p:ext uri="{BB962C8B-B14F-4D97-AF65-F5344CB8AC3E}">
        <p14:creationId xmlns="" xmlns:p14="http://schemas.microsoft.com/office/powerpoint/2010/main" val="1527026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12"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dirty="0" smtClean="0"/>
              <a:t>Schriftgröße: Überschrift 28; Text 22, bzw. 20</a:t>
            </a:r>
          </a:p>
        </p:txBody>
      </p:sp>
      <p:sp>
        <p:nvSpPr>
          <p:cNvPr id="10244"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9FB32B-ADA1-4395-BE19-D2C502127E52}" type="slidenum">
              <a:rPr lang="de-DE" smtClean="0"/>
              <a:pPr eaLnBrk="1" hangingPunct="1"/>
              <a:t>1</a:t>
            </a:fld>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t>An dieser Stelle empfiehlt es sich, die Teilnehmer</a:t>
            </a:r>
            <a:r>
              <a:rPr lang="de-DE" baseline="0" dirty="0" smtClean="0"/>
              <a:t> der Fortbildung zu bitten, sich zunächst </a:t>
            </a:r>
            <a:r>
              <a:rPr lang="de-DE" b="1" baseline="0" dirty="0" smtClean="0"/>
              <a:t>selbst Gedanken </a:t>
            </a:r>
            <a:r>
              <a:rPr lang="de-DE" baseline="0" dirty="0" smtClean="0"/>
              <a:t>zu den beiden Aufgabenstellungen zu machen, da dies das Verständnis für den inhaltlichen Gehalt des nachfolgenden Filmausschnittes erhöht.</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b="1" baseline="0" dirty="0" smtClean="0">
                <a:solidFill>
                  <a:srgbClr val="FF0000"/>
                </a:solidFill>
              </a:rPr>
              <a:t>!!  HINWEIS  !!</a:t>
            </a:r>
            <a:r>
              <a:rPr lang="de-DE" baseline="0" dirty="0" smtClean="0">
                <a:solidFill>
                  <a:srgbClr val="FF0000"/>
                </a:solidFill>
              </a:rPr>
              <a:t/>
            </a:r>
            <a:br>
              <a:rPr lang="de-DE" baseline="0" dirty="0" smtClean="0">
                <a:solidFill>
                  <a:srgbClr val="FF0000"/>
                </a:solidFill>
              </a:rPr>
            </a:br>
            <a:r>
              <a:rPr lang="de-DE" baseline="0" dirty="0" smtClean="0">
                <a:solidFill>
                  <a:srgbClr val="FF0000"/>
                </a:solidFill>
              </a:rPr>
              <a:t>Die Aufgabenstellung unterscheidet sich von der im Unterrichts-/Fortbildungsmaterial 8.1 dargestellten </a:t>
            </a:r>
            <a:r>
              <a:rPr lang="de-DE" baseline="0" dirty="0" smtClean="0">
                <a:solidFill>
                  <a:srgbClr val="FF0000"/>
                </a:solidFill>
              </a:rPr>
              <a:t>Aufgabenstellung: </a:t>
            </a:r>
            <a:r>
              <a:rPr lang="de-DE" baseline="0" dirty="0" smtClean="0">
                <a:solidFill>
                  <a:srgbClr val="FF0000"/>
                </a:solidFill>
              </a:rPr>
              <a:t>Den im Filmausschnitt gezeigten Kindern standen nicht nur 9 Ziffern (1-9), sondern </a:t>
            </a:r>
            <a:r>
              <a:rPr lang="de-DE" b="1" baseline="0" dirty="0" smtClean="0">
                <a:solidFill>
                  <a:srgbClr val="FF0000"/>
                </a:solidFill>
              </a:rPr>
              <a:t>10 Ziffern (0-9) </a:t>
            </a:r>
            <a:r>
              <a:rPr lang="de-DE" baseline="0" dirty="0" smtClean="0">
                <a:solidFill>
                  <a:srgbClr val="FF0000"/>
                </a:solidFill>
              </a:rPr>
              <a:t>zur Lösung der </a:t>
            </a:r>
            <a:r>
              <a:rPr lang="de-DE" baseline="0" dirty="0" smtClean="0">
                <a:solidFill>
                  <a:srgbClr val="FF0000"/>
                </a:solidFill>
              </a:rPr>
              <a:t>Aufgabe </a:t>
            </a:r>
            <a:r>
              <a:rPr lang="de-DE" baseline="0" dirty="0" smtClean="0">
                <a:solidFill>
                  <a:srgbClr val="FF0000"/>
                </a:solidFill>
              </a:rPr>
              <a:t>zur Verfügung. Wesentliche Auswirkungen hat </a:t>
            </a:r>
            <a:r>
              <a:rPr lang="de-DE" baseline="0" dirty="0" smtClean="0">
                <a:solidFill>
                  <a:srgbClr val="FF0000"/>
                </a:solidFill>
              </a:rPr>
              <a:t>dieser </a:t>
            </a:r>
            <a:r>
              <a:rPr lang="de-DE" baseline="0" dirty="0" smtClean="0">
                <a:solidFill>
                  <a:srgbClr val="FF0000"/>
                </a:solidFill>
              </a:rPr>
              <a:t>Unterschied auf die </a:t>
            </a:r>
            <a:r>
              <a:rPr lang="de-DE" baseline="0" dirty="0" smtClean="0">
                <a:solidFill>
                  <a:srgbClr val="FF0000"/>
                </a:solidFill>
              </a:rPr>
              <a:t>Frage, ob es möglich ist, die </a:t>
            </a:r>
            <a:r>
              <a:rPr lang="de-DE" baseline="0" dirty="0" smtClean="0">
                <a:solidFill>
                  <a:srgbClr val="FF0000"/>
                </a:solidFill>
              </a:rPr>
              <a:t>Summe 1000 mit </a:t>
            </a:r>
            <a:r>
              <a:rPr lang="de-DE" b="1" baseline="0" dirty="0" smtClean="0">
                <a:solidFill>
                  <a:srgbClr val="FF0000"/>
                </a:solidFill>
              </a:rPr>
              <a:t>drei Summanden </a:t>
            </a:r>
            <a:r>
              <a:rPr lang="de-DE" baseline="0" dirty="0" smtClean="0">
                <a:solidFill>
                  <a:srgbClr val="FF0000"/>
                </a:solidFill>
              </a:rPr>
              <a:t>zu treffen. Während es mit den Ziffern 1-9 nicht möglich ist, die Summe 1000 zu treffen, ist es </a:t>
            </a:r>
            <a:r>
              <a:rPr lang="de-DE" b="1" baseline="0" dirty="0" smtClean="0">
                <a:solidFill>
                  <a:srgbClr val="FF0000"/>
                </a:solidFill>
              </a:rPr>
              <a:t>mit den Ziffern 0-9 </a:t>
            </a:r>
            <a:r>
              <a:rPr lang="de-DE" b="1" baseline="0" dirty="0" smtClean="0">
                <a:solidFill>
                  <a:srgbClr val="FF0000"/>
                </a:solidFill>
              </a:rPr>
              <a:t>möglich</a:t>
            </a:r>
            <a:r>
              <a:rPr lang="de-DE" b="0" baseline="0" dirty="0" smtClean="0">
                <a:solidFill>
                  <a:srgbClr val="FF0000"/>
                </a:solidFill>
              </a:rPr>
              <a:t>!</a:t>
            </a:r>
            <a:r>
              <a:rPr lang="de-DE" b="1" baseline="0" dirty="0" smtClean="0">
                <a:solidFill>
                  <a:srgbClr val="FF0000"/>
                </a:solidFill>
              </a:rPr>
              <a:t> </a:t>
            </a:r>
            <a:r>
              <a:rPr lang="de-DE" b="0" baseline="0" dirty="0" smtClean="0">
                <a:solidFill>
                  <a:srgbClr val="FF0000"/>
                </a:solidFill>
              </a:rPr>
              <a:t>Voraussetzung dafür ist allerdings, dass die Ziffern so angeordnet werden, dass an der Einer- oder Zehnerstelle der Übertrag 2 entsteht.</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0" baseline="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Für die Summen der Ziffern an der Einer-, Zehner- und Hunderterstelle muss konkret Folgendes gelten (fett):</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aseline="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olidFill>
                  <a:srgbClr val="FF0000"/>
                </a:solidFill>
              </a:rPr>
              <a:t>		   T	   H	   Z	   E</a:t>
            </a:r>
            <a:br>
              <a:rPr lang="de-DE" baseline="0" dirty="0" smtClean="0">
                <a:solidFill>
                  <a:srgbClr val="FF0000"/>
                </a:solidFill>
              </a:rPr>
            </a:br>
            <a:r>
              <a:rPr lang="de-DE" baseline="0" dirty="0" smtClean="0">
                <a:solidFill>
                  <a:srgbClr val="FF0000"/>
                </a:solidFill>
              </a:rPr>
              <a:t>			</a:t>
            </a:r>
            <a:r>
              <a:rPr lang="de-DE" b="1" baseline="0" dirty="0" smtClean="0">
                <a:solidFill>
                  <a:srgbClr val="FF0000"/>
                </a:solidFill>
              </a:rPr>
              <a:t>   9	   8	  20</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olidFill>
                  <a:srgbClr val="FF0000"/>
                </a:solidFill>
              </a:rPr>
              <a:t>		(1 Ü)	(1 Ü)	(2 Ü)</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olidFill>
                  <a:srgbClr val="FF0000"/>
                </a:solidFill>
              </a:rPr>
              <a:t>oder</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olidFill>
                  <a:srgbClr val="FF0000"/>
                </a:solidFill>
              </a:rPr>
              <a:t>		   T	   H	   Z	   E</a:t>
            </a:r>
            <a:br>
              <a:rPr lang="de-DE" baseline="0" dirty="0" smtClean="0">
                <a:solidFill>
                  <a:srgbClr val="FF0000"/>
                </a:solidFill>
              </a:rPr>
            </a:br>
            <a:r>
              <a:rPr lang="de-DE" baseline="0" dirty="0" smtClean="0">
                <a:solidFill>
                  <a:srgbClr val="FF0000"/>
                </a:solidFill>
              </a:rPr>
              <a:t>			</a:t>
            </a:r>
            <a:r>
              <a:rPr lang="de-DE" b="1" baseline="0" dirty="0" smtClean="0">
                <a:solidFill>
                  <a:srgbClr val="FF0000"/>
                </a:solidFill>
              </a:rPr>
              <a:t>   8	  19	  10</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olidFill>
                  <a:srgbClr val="FF0000"/>
                </a:solidFill>
              </a:rPr>
              <a:t>		(1 Ü)	(2 Ü)	(1 Ü)</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0" baseline="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Bei beiden Varianten müssen folglich 9 Ziffern zum Einsatz kommen, deren Gesamtsumme </a:t>
            </a:r>
            <a:r>
              <a:rPr lang="de-DE" b="1" baseline="0" dirty="0" smtClean="0">
                <a:solidFill>
                  <a:srgbClr val="FF0000"/>
                </a:solidFill>
              </a:rPr>
              <a:t>37</a:t>
            </a:r>
            <a:r>
              <a:rPr lang="de-DE" b="0" baseline="0" dirty="0" smtClean="0">
                <a:solidFill>
                  <a:srgbClr val="FF0000"/>
                </a:solidFill>
              </a:rPr>
              <a:t> beträgt (denn 9+8+20=8+19+10=37). </a:t>
            </a:r>
            <a:br>
              <a:rPr lang="de-DE" b="0" baseline="0" dirty="0" smtClean="0">
                <a:solidFill>
                  <a:srgbClr val="FF0000"/>
                </a:solidFill>
              </a:rPr>
            </a:br>
            <a:r>
              <a:rPr lang="de-DE" b="0" baseline="0" dirty="0" smtClean="0">
                <a:solidFill>
                  <a:srgbClr val="FF0000"/>
                </a:solidFill>
              </a:rPr>
              <a:t>--&gt; Mit den neun Ziffern 1-9 kann die Summe 37 allerdings nicht erreicht werden, da die Gesamtsumme der Ziffern 1-9 </a:t>
            </a:r>
            <a:r>
              <a:rPr lang="de-DE" b="1" baseline="0" dirty="0" smtClean="0">
                <a:solidFill>
                  <a:srgbClr val="FF0000"/>
                </a:solidFill>
              </a:rPr>
              <a:t>45</a:t>
            </a:r>
            <a:r>
              <a:rPr lang="de-DE" b="0" baseline="0" dirty="0" smtClean="0">
                <a:solidFill>
                  <a:srgbClr val="FF0000"/>
                </a:solidFill>
              </a:rPr>
              <a:t> beträgt (1+2+3+4+5+6+7+8+9=45) und auf keine Ziffer verzichtet werden kann, da ja 9 Stellen zu besetzen sind.</a:t>
            </a:r>
            <a:br>
              <a:rPr lang="de-DE" b="0" baseline="0" dirty="0" smtClean="0">
                <a:solidFill>
                  <a:srgbClr val="FF0000"/>
                </a:solidFill>
              </a:rPr>
            </a:br>
            <a:r>
              <a:rPr lang="de-DE" b="0" baseline="0" dirty="0" smtClean="0">
                <a:solidFill>
                  <a:srgbClr val="FF0000"/>
                </a:solidFill>
              </a:rPr>
              <a:t>--&gt; Stehen allerdings 10 Ziffern zur Verfügung, kann auf eine Ziffer verzichtet werden. Um 37 zu erreichen, muss folglich auf die </a:t>
            </a:r>
            <a:r>
              <a:rPr lang="de-DE" b="1" baseline="0" dirty="0" smtClean="0">
                <a:solidFill>
                  <a:srgbClr val="FF0000"/>
                </a:solidFill>
              </a:rPr>
              <a:t>Ziffer 8 verzichtet</a:t>
            </a:r>
            <a:r>
              <a:rPr lang="de-DE" b="0" baseline="0" dirty="0" smtClean="0">
                <a:solidFill>
                  <a:srgbClr val="FF0000"/>
                </a:solidFill>
              </a:rPr>
              <a:t> werden (denn 37=45-8). Mit den Ziffern 0, 1, 2, 3, 4, 5, 6, 7, 9 lassen sich also Lösungen finden!</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0" baseline="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Beispiel:</a:t>
            </a:r>
            <a:r>
              <a:rPr lang="de-DE" baseline="0" dirty="0" smtClean="0">
                <a:solidFill>
                  <a:srgbClr val="FF0000"/>
                </a:solidFill>
              </a:rPr>
              <a:t>	</a:t>
            </a:r>
            <a:r>
              <a:rPr lang="de-DE" b="1" baseline="0" dirty="0" smtClean="0">
                <a:solidFill>
                  <a:srgbClr val="FF0000"/>
                </a:solidFill>
              </a:rPr>
              <a:t>	   T	   H	   Z	   E</a:t>
            </a:r>
            <a:r>
              <a:rPr lang="de-DE" b="0" baseline="0" dirty="0" smtClean="0">
                <a:solidFill>
                  <a:srgbClr val="FF0000"/>
                </a:solidFill>
              </a:rPr>
              <a:t/>
            </a:r>
            <a:br>
              <a:rPr lang="de-DE" b="0" baseline="0" dirty="0" smtClean="0">
                <a:solidFill>
                  <a:srgbClr val="FF0000"/>
                </a:solidFill>
              </a:rPr>
            </a:br>
            <a:r>
              <a:rPr lang="de-DE" b="0" baseline="0" dirty="0" smtClean="0">
                <a:solidFill>
                  <a:srgbClr val="FF0000"/>
                </a:solidFill>
              </a:rPr>
              <a:t>			   6	   5	   9</a:t>
            </a: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	+		   2	   3	   7</a:t>
            </a: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 	</a:t>
            </a:r>
            <a:r>
              <a:rPr lang="de-DE" b="0" u="sng" baseline="0" dirty="0" smtClean="0">
                <a:solidFill>
                  <a:srgbClr val="FF0000"/>
                </a:solidFill>
              </a:rPr>
              <a:t>+		   1	   0	   4</a:t>
            </a:r>
            <a:endParaRPr lang="de-DE" b="0" baseline="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b="0" baseline="0" dirty="0" smtClean="0">
                <a:solidFill>
                  <a:srgbClr val="FF0000"/>
                </a:solidFill>
              </a:rPr>
              <a:t>	</a:t>
            </a:r>
            <a:r>
              <a:rPr lang="de-DE" b="0" u="dbl" baseline="0" dirty="0" smtClean="0">
                <a:solidFill>
                  <a:srgbClr val="FF0000"/>
                </a:solidFill>
              </a:rPr>
              <a:t>=	   1	   0	   0	   0</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b="0" baseline="0" dirty="0" smtClean="0"/>
          </a:p>
        </p:txBody>
      </p:sp>
      <p:sp>
        <p:nvSpPr>
          <p:cNvPr id="11268"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FCDC522-F997-47E3-943F-8668285DB24C}" type="slidenum">
              <a:rPr lang="de-DE" smtClean="0"/>
              <a:pPr eaLnBrk="1" hangingPunct="1"/>
              <a:t>3</a:t>
            </a:fld>
            <a:endParaRPr lang="de-D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a:ln/>
        </p:spPr>
      </p:sp>
      <p:sp>
        <p:nvSpPr>
          <p:cNvPr id="12291"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smtClean="0"/>
          </a:p>
        </p:txBody>
      </p:sp>
      <p:sp>
        <p:nvSpPr>
          <p:cNvPr id="12292"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F66BEA3-9660-400C-88FA-28734ED57891}" type="slidenum">
              <a:rPr lang="de-DE" smtClean="0"/>
              <a:pPr eaLnBrk="1" hangingPunct="1"/>
              <a:t>4</a:t>
            </a:fld>
            <a:endParaRPr lang="de-DE"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ln/>
        </p:spPr>
      </p:sp>
      <p:sp>
        <p:nvSpPr>
          <p:cNvPr id="1433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sz="1200" kern="1200" dirty="0" smtClean="0">
                <a:solidFill>
                  <a:schemeClr val="tx1"/>
                </a:solidFill>
                <a:effectLst/>
                <a:latin typeface="Arial" charset="0"/>
                <a:ea typeface="Arial" pitchFamily="-112" charset="0"/>
                <a:cs typeface="Arial" charset="0"/>
              </a:rPr>
              <a:t>Um die </a:t>
            </a:r>
            <a:r>
              <a:rPr lang="de-DE" sz="1200" b="1" kern="1200" dirty="0" smtClean="0">
                <a:solidFill>
                  <a:schemeClr val="tx1"/>
                </a:solidFill>
                <a:effectLst/>
                <a:latin typeface="Arial" charset="0"/>
                <a:ea typeface="Arial" pitchFamily="-112" charset="0"/>
                <a:cs typeface="Arial" charset="0"/>
              </a:rPr>
              <a:t>Phase des individuellen Nachdenkens und gemeinsamen Diskutierens </a:t>
            </a:r>
            <a:r>
              <a:rPr lang="de-DE" sz="1200" kern="1200" dirty="0" smtClean="0">
                <a:solidFill>
                  <a:schemeClr val="tx1"/>
                </a:solidFill>
                <a:effectLst/>
                <a:latin typeface="Arial" charset="0"/>
                <a:ea typeface="Arial" pitchFamily="-112" charset="0"/>
                <a:cs typeface="Arial" charset="0"/>
              </a:rPr>
              <a:t>aller Fortbildungs-Teilnehmer im Hinblick auf die Entwicklung eigener Impulse und Handlungsmöglichkeiten möglichst gehaltvoll zu gestalten, empfiehlt es sich, diese Folie längstmöglich eingeblendet zu lassen. Erst nach Abschluss dieser Phase sollte zu der nachfolgenden Folie übergegangen werden, die in Gedankenblasen weiterführend verschiedene, zu diskutierende Impulse und Handlungsmöglichkeiten aufführt.</a:t>
            </a:r>
            <a:endParaRPr lang="de-DE" dirty="0" smtClean="0"/>
          </a:p>
        </p:txBody>
      </p:sp>
      <p:sp>
        <p:nvSpPr>
          <p:cNvPr id="1434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FE2936-7CD7-434B-ADFA-9F448A85A534}" type="slidenum">
              <a:rPr lang="de-DE" smtClean="0"/>
              <a:pPr eaLnBrk="1" hangingPunct="1"/>
              <a:t>5</a:t>
            </a:fld>
            <a:endParaRPr lang="de-DE"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Impulse wie die o. g. wären denkbar. </a:t>
            </a:r>
            <a:r>
              <a:rPr lang="de-DE" sz="1200" b="1" dirty="0" smtClean="0"/>
              <a:t>Diskutieren</a:t>
            </a:r>
            <a:r>
              <a:rPr lang="de-DE" sz="1200" dirty="0" smtClean="0"/>
              <a:t> Sie die Eignung der hier aufgeführten Reaktionen und </a:t>
            </a:r>
            <a:r>
              <a:rPr lang="de-DE" sz="1200" b="1" dirty="0" smtClean="0"/>
              <a:t>ergänzen</a:t>
            </a:r>
            <a:r>
              <a:rPr lang="de-DE" sz="1200" dirty="0" smtClean="0"/>
              <a:t> Sie ggf. weitere.</a:t>
            </a:r>
          </a:p>
          <a:p>
            <a:endParaRPr lang="de-DE" dirty="0"/>
          </a:p>
        </p:txBody>
      </p:sp>
      <p:sp>
        <p:nvSpPr>
          <p:cNvPr id="4" name="Foliennummernplatzhalter 3"/>
          <p:cNvSpPr>
            <a:spLocks noGrp="1"/>
          </p:cNvSpPr>
          <p:nvPr>
            <p:ph type="sldNum" sz="quarter" idx="10"/>
          </p:nvPr>
        </p:nvSpPr>
        <p:spPr/>
        <p:txBody>
          <a:bodyPr/>
          <a:lstStyle/>
          <a:p>
            <a:pPr>
              <a:defRPr/>
            </a:pPr>
            <a:fld id="{4C663259-1D08-46D6-AED9-3916C9AA5BBA}" type="slidenum">
              <a:rPr lang="de-DE" smtClean="0"/>
              <a:pPr>
                <a:defRPr/>
              </a:pPr>
              <a:t>6</a:t>
            </a:fld>
            <a:endParaRPr lang="de-DE" dirty="0"/>
          </a:p>
        </p:txBody>
      </p:sp>
    </p:spTree>
    <p:extLst>
      <p:ext uri="{BB962C8B-B14F-4D97-AF65-F5344CB8AC3E}">
        <p14:creationId xmlns="" xmlns:p14="http://schemas.microsoft.com/office/powerpoint/2010/main" val="121861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2">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52400"/>
            <a:ext cx="7772400" cy="609600"/>
          </a:xfrm>
        </p:spPr>
        <p:txBody>
          <a:bodyPr/>
          <a:lstStyle/>
          <a:p>
            <a:r>
              <a:rPr lang="de-DE" smtClean="0"/>
              <a:t>Mastertitelformat bearbeiten</a:t>
            </a:r>
            <a:endParaRPr lang="de-DE" dirty="0"/>
          </a:p>
        </p:txBody>
      </p:sp>
      <p:sp>
        <p:nvSpPr>
          <p:cNvPr id="3" name="Untertitel 2"/>
          <p:cNvSpPr>
            <a:spLocks noGrp="1"/>
          </p:cNvSpPr>
          <p:nvPr>
            <p:ph type="subTitle" idx="1"/>
          </p:nvPr>
        </p:nvSpPr>
        <p:spPr>
          <a:xfrm>
            <a:off x="914400" y="1066800"/>
            <a:ext cx="7772400" cy="5105400"/>
          </a:xfrm>
        </p:spPr>
        <p:txBody>
          <a:bodyPr/>
          <a:lstStyle>
            <a:lvl1pPr marL="0" indent="0" algn="l">
              <a:buNone/>
              <a:defRPr baseline="0"/>
            </a:lvl1pPr>
            <a:lvl2pPr marL="88900" marR="0" indent="368300" algn="l" defTabSz="914400" rtl="0" eaLnBrk="0" fontAlgn="base" latinLnBrk="0" hangingPunct="0">
              <a:lnSpc>
                <a:spcPct val="100000"/>
              </a:lnSpc>
              <a:spcBef>
                <a:spcPct val="20000"/>
              </a:spcBef>
              <a:spcAft>
                <a:spcPct val="0"/>
              </a:spcAft>
              <a:buClrTx/>
              <a:buSzTx/>
              <a:buFont typeface="Symbol" charset="2"/>
              <a:buNone/>
              <a:tabLst/>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dirty="0"/>
          </a:p>
        </p:txBody>
      </p:sp>
      <p:sp>
        <p:nvSpPr>
          <p:cNvPr id="4" name="Rectangle 6"/>
          <p:cNvSpPr>
            <a:spLocks noGrp="1" noChangeArrowheads="1"/>
          </p:cNvSpPr>
          <p:nvPr>
            <p:ph type="sldNum" sz="quarter" idx="10"/>
          </p:nvPr>
        </p:nvSpPr>
        <p:spPr>
          <a:xfrm>
            <a:off x="6588125" y="6381750"/>
            <a:ext cx="2098675" cy="476250"/>
          </a:xfrm>
        </p:spPr>
        <p:txBody>
          <a:bodyPr/>
          <a:lstStyle>
            <a:lvl1pPr>
              <a:defRPr/>
            </a:lvl1pPr>
          </a:lstStyle>
          <a:p>
            <a:pPr>
              <a:defRPr/>
            </a:pPr>
            <a:fld id="{AD87523F-65F9-401C-B777-D798A255206B}" type="slidenum">
              <a:rPr lang="de-DE"/>
              <a:pPr>
                <a:defRPr/>
              </a:pPr>
              <a:t>‹Nr.›</a:t>
            </a:fld>
            <a:endParaRPr lang="de-DE" dirty="0"/>
          </a:p>
        </p:txBody>
      </p:sp>
      <p:sp>
        <p:nvSpPr>
          <p:cNvPr id="5" name="Rectangle 5"/>
          <p:cNvSpPr>
            <a:spLocks noGrp="1" noChangeArrowheads="1"/>
          </p:cNvSpPr>
          <p:nvPr>
            <p:ph type="ftr" sz="quarter" idx="11"/>
          </p:nvPr>
        </p:nvSpPr>
        <p:spPr/>
        <p:txBody>
          <a:bodyPr/>
          <a:lstStyle>
            <a:lvl1pPr>
              <a:defRPr/>
            </a:lvl1pPr>
          </a:lstStyle>
          <a:p>
            <a:pPr>
              <a:defRPr/>
            </a:pPr>
            <a:r>
              <a:rPr lang="de-DE" dirty="0"/>
              <a:t>November 2009 © PIK AS  (http://www.pikas.uni-dortmund.de/)</a:t>
            </a:r>
          </a:p>
        </p:txBody>
      </p:sp>
    </p:spTree>
    <p:extLst>
      <p:ext uri="{BB962C8B-B14F-4D97-AF65-F5344CB8AC3E}">
        <p14:creationId xmlns="" xmlns:p14="http://schemas.microsoft.com/office/powerpoint/2010/main" val="1414682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115888"/>
            <a:ext cx="77263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Rectangle 3"/>
          <p:cNvSpPr>
            <a:spLocks noGrp="1" noChangeArrowheads="1"/>
          </p:cNvSpPr>
          <p:nvPr>
            <p:ph type="body" idx="1"/>
          </p:nvPr>
        </p:nvSpPr>
        <p:spPr bwMode="auto">
          <a:xfrm>
            <a:off x="900113" y="1052513"/>
            <a:ext cx="8075612"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p:txBody>
      </p:sp>
      <p:sp>
        <p:nvSpPr>
          <p:cNvPr id="1029" name="Rectangle 5"/>
          <p:cNvSpPr>
            <a:spLocks noGrp="1" noChangeArrowheads="1"/>
          </p:cNvSpPr>
          <p:nvPr>
            <p:ph type="ftr" sz="quarter" idx="3"/>
          </p:nvPr>
        </p:nvSpPr>
        <p:spPr bwMode="auto">
          <a:xfrm>
            <a:off x="2484438" y="6381750"/>
            <a:ext cx="44640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lvl1pPr>
          </a:lstStyle>
          <a:p>
            <a:pPr>
              <a:defRPr/>
            </a:pPr>
            <a:r>
              <a:rPr lang="de-DE" dirty="0"/>
              <a:t>November 2009 © PIK AS  (http://www.pikas.uni-dortmund.de/)</a:t>
            </a:r>
          </a:p>
        </p:txBody>
      </p:sp>
      <p:sp>
        <p:nvSpPr>
          <p:cNvPr id="1030" name="Rectangle 6"/>
          <p:cNvSpPr>
            <a:spLocks noGrp="1" noChangeArrowheads="1"/>
          </p:cNvSpPr>
          <p:nvPr>
            <p:ph type="sldNum" sz="quarter" idx="4"/>
          </p:nvPr>
        </p:nvSpPr>
        <p:spPr bwMode="auto">
          <a:xfrm>
            <a:off x="65881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40E9B47-8E82-495F-A7A9-2BE5B68C63FC}" type="slidenum">
              <a:rPr lang="de-DE"/>
              <a:pPr>
                <a:defRPr/>
              </a:pPr>
              <a:t>‹Nr.›</a:t>
            </a:fld>
            <a:endParaRPr lang="de-DE" dirty="0"/>
          </a:p>
        </p:txBody>
      </p:sp>
      <p:sp>
        <p:nvSpPr>
          <p:cNvPr id="2" name="Line 8"/>
          <p:cNvSpPr>
            <a:spLocks noChangeShapeType="1"/>
          </p:cNvSpPr>
          <p:nvPr/>
        </p:nvSpPr>
        <p:spPr bwMode="auto">
          <a:xfrm>
            <a:off x="179388" y="836613"/>
            <a:ext cx="8785225" cy="0"/>
          </a:xfrm>
          <a:prstGeom prst="line">
            <a:avLst/>
          </a:prstGeom>
          <a:noFill/>
          <a:ln w="15875">
            <a:solidFill>
              <a:srgbClr val="808080"/>
            </a:solidFill>
            <a:round/>
            <a:headEnd/>
            <a:tailEnd/>
          </a:ln>
          <a:extLst>
            <a:ext uri="{909E8E84-426E-40DD-AFC4-6F175D3DCCD1}">
              <a14:hiddenFill xmlns="" xmlns:a14="http://schemas.microsoft.com/office/drawing/2010/main">
                <a:noFill/>
              </a14:hiddenFill>
            </a:ext>
          </a:extLst>
        </p:spPr>
        <p:txBody>
          <a:bodyPr/>
          <a:lstStyle/>
          <a:p>
            <a:endParaRPr lang="de-DE" dirty="0"/>
          </a:p>
        </p:txBody>
      </p:sp>
      <p:sp>
        <p:nvSpPr>
          <p:cNvPr id="1031" name="Line 9"/>
          <p:cNvSpPr>
            <a:spLocks noChangeShapeType="1"/>
          </p:cNvSpPr>
          <p:nvPr/>
        </p:nvSpPr>
        <p:spPr bwMode="auto">
          <a:xfrm>
            <a:off x="755650" y="188913"/>
            <a:ext cx="0" cy="981075"/>
          </a:xfrm>
          <a:prstGeom prst="line">
            <a:avLst/>
          </a:prstGeom>
          <a:noFill/>
          <a:ln w="15875">
            <a:solidFill>
              <a:srgbClr val="808080"/>
            </a:solidFill>
            <a:round/>
            <a:headEnd/>
            <a:tailEnd/>
          </a:ln>
          <a:extLst>
            <a:ext uri="{909E8E84-426E-40DD-AFC4-6F175D3DCCD1}">
              <a14:hiddenFill xmlns="" xmlns:a14="http://schemas.microsoft.com/office/drawing/2010/main">
                <a:noFill/>
              </a14:hiddenFill>
            </a:ext>
          </a:extLst>
        </p:spPr>
        <p:txBody>
          <a:bodyPr/>
          <a:lstStyle/>
          <a:p>
            <a:endParaRPr lang="de-DE" dirty="0"/>
          </a:p>
        </p:txBody>
      </p:sp>
      <p:pic>
        <p:nvPicPr>
          <p:cNvPr id="1032" name="Bild 9"/>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 y="279400"/>
            <a:ext cx="609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Bild 8" descr="Piko Lösung grün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24600" y="6400800"/>
            <a:ext cx="141288" cy="15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Lst>
  <p:hf hdr="0" dt="0"/>
  <p:txStyles>
    <p:titleStyle>
      <a:lvl1pPr algn="ctr" rtl="0" eaLnBrk="0" fontAlgn="base" hangingPunct="0">
        <a:spcBef>
          <a:spcPct val="0"/>
        </a:spcBef>
        <a:spcAft>
          <a:spcPct val="0"/>
        </a:spcAft>
        <a:defRPr sz="2800">
          <a:solidFill>
            <a:schemeClr val="tx2"/>
          </a:solidFill>
          <a:latin typeface="+mj-lt"/>
          <a:ea typeface="Arial" pitchFamily="-112" charset="0"/>
          <a:cs typeface="+mj-cs"/>
        </a:defRPr>
      </a:lvl1pPr>
      <a:lvl2pPr algn="ctr" rtl="0" eaLnBrk="0" fontAlgn="base" hangingPunct="0">
        <a:spcBef>
          <a:spcPct val="0"/>
        </a:spcBef>
        <a:spcAft>
          <a:spcPct val="0"/>
        </a:spcAft>
        <a:defRPr sz="2800">
          <a:solidFill>
            <a:schemeClr val="tx2"/>
          </a:solidFill>
          <a:latin typeface="Arial" charset="0"/>
          <a:ea typeface="Arial" pitchFamily="-112" charset="0"/>
          <a:cs typeface="Arial" charset="0"/>
        </a:defRPr>
      </a:lvl2pPr>
      <a:lvl3pPr algn="ctr" rtl="0" eaLnBrk="0" fontAlgn="base" hangingPunct="0">
        <a:spcBef>
          <a:spcPct val="0"/>
        </a:spcBef>
        <a:spcAft>
          <a:spcPct val="0"/>
        </a:spcAft>
        <a:defRPr sz="2800">
          <a:solidFill>
            <a:schemeClr val="tx2"/>
          </a:solidFill>
          <a:latin typeface="Arial" charset="0"/>
          <a:ea typeface="Arial" pitchFamily="-112" charset="0"/>
          <a:cs typeface="Arial" charset="0"/>
        </a:defRPr>
      </a:lvl3pPr>
      <a:lvl4pPr algn="ctr" rtl="0" eaLnBrk="0" fontAlgn="base" hangingPunct="0">
        <a:spcBef>
          <a:spcPct val="0"/>
        </a:spcBef>
        <a:spcAft>
          <a:spcPct val="0"/>
        </a:spcAft>
        <a:defRPr sz="2800">
          <a:solidFill>
            <a:schemeClr val="tx2"/>
          </a:solidFill>
          <a:latin typeface="Arial" charset="0"/>
          <a:ea typeface="Arial" pitchFamily="-112" charset="0"/>
          <a:cs typeface="Arial" charset="0"/>
        </a:defRPr>
      </a:lvl4pPr>
      <a:lvl5pPr algn="ctr" rtl="0" eaLnBrk="0" fontAlgn="base" hangingPunct="0">
        <a:spcBef>
          <a:spcPct val="0"/>
        </a:spcBef>
        <a:spcAft>
          <a:spcPct val="0"/>
        </a:spcAft>
        <a:defRPr sz="2800">
          <a:solidFill>
            <a:schemeClr val="tx2"/>
          </a:solidFill>
          <a:latin typeface="Arial" charset="0"/>
          <a:ea typeface="Arial" pitchFamily="-112" charset="0"/>
          <a:cs typeface="Arial" charset="0"/>
        </a:defRPr>
      </a:lvl5pPr>
      <a:lvl6pPr marL="457200" algn="ctr" rtl="0" fontAlgn="base">
        <a:spcBef>
          <a:spcPct val="0"/>
        </a:spcBef>
        <a:spcAft>
          <a:spcPct val="0"/>
        </a:spcAft>
        <a:defRPr sz="3200">
          <a:solidFill>
            <a:schemeClr val="tx2"/>
          </a:solidFill>
          <a:latin typeface="Arial" charset="0"/>
          <a:cs typeface="Arial" charset="0"/>
        </a:defRPr>
      </a:lvl6pPr>
      <a:lvl7pPr marL="914400" algn="ctr" rtl="0" fontAlgn="base">
        <a:spcBef>
          <a:spcPct val="0"/>
        </a:spcBef>
        <a:spcAft>
          <a:spcPct val="0"/>
        </a:spcAft>
        <a:defRPr sz="3200">
          <a:solidFill>
            <a:schemeClr val="tx2"/>
          </a:solidFill>
          <a:latin typeface="Arial" charset="0"/>
          <a:cs typeface="Arial" charset="0"/>
        </a:defRPr>
      </a:lvl7pPr>
      <a:lvl8pPr marL="1371600" algn="ctr" rtl="0" fontAlgn="base">
        <a:spcBef>
          <a:spcPct val="0"/>
        </a:spcBef>
        <a:spcAft>
          <a:spcPct val="0"/>
        </a:spcAft>
        <a:defRPr sz="3200">
          <a:solidFill>
            <a:schemeClr val="tx2"/>
          </a:solidFill>
          <a:latin typeface="Arial" charset="0"/>
          <a:cs typeface="Arial" charset="0"/>
        </a:defRPr>
      </a:lvl8pPr>
      <a:lvl9pPr marL="1828800" algn="ctr"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defRPr sz="2200">
          <a:solidFill>
            <a:schemeClr val="tx1"/>
          </a:solidFill>
          <a:latin typeface="+mn-lt"/>
          <a:ea typeface="Arial" pitchFamily="-112"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media/media1.wmv"/><Relationship Id="rId5" Type="http://schemas.openxmlformats.org/officeDocument/2006/relationships/image" Target="../media/image10.png"/><Relationship Id="rId4" Type="http://schemas.microsoft.com/office/2007/relationships/media" Target="../media/media1.wmv"/></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ctrTitle"/>
          </p:nvPr>
        </p:nvSpPr>
        <p:spPr/>
        <p:txBody>
          <a:bodyPr/>
          <a:lstStyle/>
          <a:p>
            <a:r>
              <a:rPr lang="de-DE" dirty="0" smtClean="0"/>
              <a:t>PIK AS</a:t>
            </a:r>
          </a:p>
        </p:txBody>
      </p:sp>
      <p:sp>
        <p:nvSpPr>
          <p:cNvPr id="3075" name="Untertitel 2"/>
          <p:cNvSpPr>
            <a:spLocks noGrp="1"/>
          </p:cNvSpPr>
          <p:nvPr>
            <p:ph type="subTitle" idx="1"/>
          </p:nvPr>
        </p:nvSpPr>
        <p:spPr/>
        <p:txBody>
          <a:bodyPr anchor="ctr"/>
          <a:lstStyle/>
          <a:p>
            <a:pPr algn="ctr"/>
            <a:r>
              <a:rPr lang="de-DE" sz="6000" dirty="0" smtClean="0"/>
              <a:t>Triff die 1000</a:t>
            </a:r>
          </a:p>
          <a:p>
            <a:pPr algn="ctr"/>
            <a:endParaRPr lang="de-DE" sz="6600" dirty="0" smtClean="0"/>
          </a:p>
        </p:txBody>
      </p:sp>
      <p:sp>
        <p:nvSpPr>
          <p:cNvPr id="3076"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253721-268C-4735-96E5-51B74507BFA2}" type="slidenum">
              <a:rPr lang="de-DE" smtClean="0"/>
              <a:pPr eaLnBrk="1" hangingPunct="1"/>
              <a:t>1</a:t>
            </a:fld>
            <a:endParaRPr lang="de-DE" dirty="0" smtClean="0"/>
          </a:p>
        </p:txBody>
      </p:sp>
      <p:sp>
        <p:nvSpPr>
          <p:cNvPr id="3077"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pic>
        <p:nvPicPr>
          <p:cNvPr id="2" name="Grafik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6283" y="5636030"/>
            <a:ext cx="2880000" cy="589770"/>
          </a:xfrm>
          <a:prstGeom prst="rect">
            <a:avLst/>
          </a:prstGeom>
        </p:spPr>
      </p:pic>
      <p:pic>
        <p:nvPicPr>
          <p:cNvPr id="3" name="Grafik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03848" y="5599470"/>
            <a:ext cx="3240000" cy="522728"/>
          </a:xfrm>
          <a:prstGeom prst="rect">
            <a:avLst/>
          </a:prstGeom>
        </p:spPr>
      </p:pic>
      <p:pic>
        <p:nvPicPr>
          <p:cNvPr id="4" name="Grafik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32440" y="5612152"/>
            <a:ext cx="1800000" cy="8227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ctrTitle"/>
          </p:nvPr>
        </p:nvSpPr>
        <p:spPr/>
        <p:txBody>
          <a:bodyPr/>
          <a:lstStyle/>
          <a:p>
            <a:r>
              <a:rPr lang="de-DE" dirty="0"/>
              <a:t>Filmausschnitt   </a:t>
            </a:r>
            <a:r>
              <a:rPr lang="de-DE" dirty="0" smtClean="0"/>
              <a:t>///   Triff die 1000</a:t>
            </a:r>
          </a:p>
        </p:txBody>
      </p:sp>
      <p:sp>
        <p:nvSpPr>
          <p:cNvPr id="5123" name="Untertitel 2"/>
          <p:cNvSpPr>
            <a:spLocks noGrp="1"/>
          </p:cNvSpPr>
          <p:nvPr>
            <p:ph type="subTitle" idx="1"/>
          </p:nvPr>
        </p:nvSpPr>
        <p:spPr/>
        <p:txBody>
          <a:bodyPr/>
          <a:lstStyle/>
          <a:p>
            <a:r>
              <a:rPr lang="de-DE" sz="2000" u="sng" dirty="0" smtClean="0"/>
              <a:t>Allgemeine Informationen zum Aufgabenformat „Triff die 1000“:</a:t>
            </a:r>
          </a:p>
          <a:p>
            <a:r>
              <a:rPr lang="de-DE" sz="2000" dirty="0" smtClean="0"/>
              <a:t>Mit den Ziffern  0-9 sollen dreistellige Zahlen gebildet und addiert werden. Ziel ist es, die Summe 1000 zu erreichen. Dabei darf jede Ziffer nur einmal verwendet werden. </a:t>
            </a:r>
          </a:p>
          <a:p>
            <a:r>
              <a:rPr lang="de-DE" sz="2000" dirty="0" smtClean="0"/>
              <a:t>Beispiel:</a:t>
            </a:r>
          </a:p>
          <a:p>
            <a:endParaRPr lang="de-DE" sz="2000" dirty="0"/>
          </a:p>
          <a:p>
            <a:endParaRPr lang="de-DE" sz="2000" dirty="0"/>
          </a:p>
          <a:p>
            <a:endParaRPr lang="de-DE" sz="2000" dirty="0" smtClean="0"/>
          </a:p>
          <a:p>
            <a:endParaRPr lang="de-DE" sz="2000" dirty="0"/>
          </a:p>
          <a:p>
            <a:endParaRPr lang="de-DE" sz="2000" dirty="0" smtClean="0"/>
          </a:p>
          <a:p>
            <a:endParaRPr lang="de-DE" sz="2000" dirty="0" smtClean="0"/>
          </a:p>
        </p:txBody>
      </p:sp>
      <p:sp>
        <p:nvSpPr>
          <p:cNvPr id="5124"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10ACCBB-C764-4092-B2AB-84A3B3B771E5}" type="slidenum">
              <a:rPr lang="de-DE" smtClean="0"/>
              <a:pPr eaLnBrk="1" hangingPunct="1"/>
              <a:t>2</a:t>
            </a:fld>
            <a:endParaRPr lang="de-DE" dirty="0" smtClean="0"/>
          </a:p>
        </p:txBody>
      </p:sp>
      <p:pic>
        <p:nvPicPr>
          <p:cNvPr id="2" name="Grafik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23728" y="3212976"/>
            <a:ext cx="2117229" cy="2151051"/>
          </a:xfrm>
          <a:prstGeom prst="rect">
            <a:avLst/>
          </a:prstGeom>
        </p:spPr>
      </p:pic>
      <p:pic>
        <p:nvPicPr>
          <p:cNvPr id="3" name="Grafik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60032" y="3212976"/>
            <a:ext cx="2127600" cy="2154702"/>
          </a:xfrm>
          <a:prstGeom prst="rect">
            <a:avLst/>
          </a:prstGeom>
        </p:spPr>
      </p:pic>
      <p:sp>
        <p:nvSpPr>
          <p:cNvPr id="8"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p:nvPr>
        </p:nvSpPr>
        <p:spPr/>
        <p:txBody>
          <a:bodyPr/>
          <a:lstStyle/>
          <a:p>
            <a:r>
              <a:rPr lang="de-DE" dirty="0"/>
              <a:t>Filmausschnitt   </a:t>
            </a:r>
            <a:r>
              <a:rPr lang="de-DE" dirty="0" smtClean="0"/>
              <a:t>///   Triff die 1000</a:t>
            </a:r>
          </a:p>
        </p:txBody>
      </p:sp>
      <p:sp>
        <p:nvSpPr>
          <p:cNvPr id="4099" name="Untertitel 2"/>
          <p:cNvSpPr>
            <a:spLocks noGrp="1"/>
          </p:cNvSpPr>
          <p:nvPr>
            <p:ph type="subTitle" idx="1"/>
          </p:nvPr>
        </p:nvSpPr>
        <p:spPr/>
        <p:txBody>
          <a:bodyPr/>
          <a:lstStyle/>
          <a:p>
            <a:r>
              <a:rPr lang="de-DE" sz="2000" dirty="0" smtClean="0"/>
              <a:t>Der folgende Filmausschnitt stammt aus einer Unterrichtsstunde zum Aufgabenformat „Triff die 1000“ in einem </a:t>
            </a:r>
            <a:r>
              <a:rPr lang="de-DE" sz="2000" b="1" dirty="0" smtClean="0"/>
              <a:t>3. Schuljahr</a:t>
            </a:r>
            <a:r>
              <a:rPr lang="de-DE" sz="2000" dirty="0" smtClean="0"/>
              <a:t>.</a:t>
            </a:r>
          </a:p>
          <a:p>
            <a:endParaRPr lang="de-DE" sz="2400" dirty="0"/>
          </a:p>
          <a:p>
            <a:r>
              <a:rPr lang="de-DE" sz="2000" dirty="0" smtClean="0"/>
              <a:t>Der Arbeitsauftrag für diese Stunde lautete:</a:t>
            </a:r>
            <a:br>
              <a:rPr lang="de-DE" sz="2000" dirty="0" smtClean="0"/>
            </a:br>
            <a:r>
              <a:rPr lang="de-DE" sz="2000" dirty="0" smtClean="0"/>
              <a:t>Finde möglichst schlau Additionsaufgaben</a:t>
            </a:r>
            <a:br>
              <a:rPr lang="de-DE" sz="2000" dirty="0" smtClean="0"/>
            </a:br>
            <a:r>
              <a:rPr lang="de-DE" sz="2000" dirty="0" smtClean="0"/>
              <a:t>mit der </a:t>
            </a:r>
            <a:r>
              <a:rPr lang="de-DE" sz="2000" dirty="0"/>
              <a:t>Summe </a:t>
            </a:r>
            <a:r>
              <a:rPr lang="de-DE" sz="2000" dirty="0" smtClean="0"/>
              <a:t>1000 (</a:t>
            </a:r>
            <a:r>
              <a:rPr lang="de-DE" sz="2000" b="1" dirty="0"/>
              <a:t>zwei Summanden</a:t>
            </a:r>
            <a:r>
              <a:rPr lang="de-DE" sz="2000" dirty="0" smtClean="0"/>
              <a:t>)!</a:t>
            </a:r>
            <a:endParaRPr lang="de-DE" sz="2000" dirty="0"/>
          </a:p>
          <a:p>
            <a:endParaRPr lang="de-DE" sz="2400" dirty="0" smtClean="0"/>
          </a:p>
          <a:p>
            <a:r>
              <a:rPr lang="de-DE" sz="2000" dirty="0" smtClean="0"/>
              <a:t>Als weiterführendes Differenzierungsangebot</a:t>
            </a:r>
            <a:br>
              <a:rPr lang="de-DE" sz="2000" dirty="0" smtClean="0"/>
            </a:br>
            <a:r>
              <a:rPr lang="de-DE" sz="2000" dirty="0" smtClean="0"/>
              <a:t>wurde die Aufgabe angeboten, zu überprüfen,</a:t>
            </a:r>
            <a:br>
              <a:rPr lang="de-DE" sz="2000" dirty="0" smtClean="0"/>
            </a:br>
            <a:r>
              <a:rPr lang="de-DE" sz="2000" dirty="0" smtClean="0"/>
              <a:t>ob die Summe 1000 auch mit </a:t>
            </a:r>
            <a:r>
              <a:rPr lang="de-DE" sz="2000" b="1" dirty="0" smtClean="0"/>
              <a:t>drei Summanden</a:t>
            </a:r>
            <a:r>
              <a:rPr lang="de-DE" sz="2000" dirty="0" smtClean="0"/>
              <a:t/>
            </a:r>
            <a:br>
              <a:rPr lang="de-DE" sz="2000" dirty="0" smtClean="0"/>
            </a:br>
            <a:r>
              <a:rPr lang="de-DE" sz="2000" dirty="0" smtClean="0"/>
              <a:t>darstellbar ist.</a:t>
            </a:r>
          </a:p>
          <a:p>
            <a:r>
              <a:rPr lang="de-DE" sz="2000" dirty="0" smtClean="0"/>
              <a:t>In der im Filmausschnitt zu sehenden Situation</a:t>
            </a:r>
            <a:br>
              <a:rPr lang="de-DE" sz="2000" dirty="0" smtClean="0"/>
            </a:br>
            <a:r>
              <a:rPr lang="de-DE" sz="2000" dirty="0" smtClean="0"/>
              <a:t>tauscht sich eine Gruppe </a:t>
            </a:r>
            <a:r>
              <a:rPr lang="de-DE" sz="2000" b="1" dirty="0" smtClean="0"/>
              <a:t>leistungsstarker SuS</a:t>
            </a:r>
            <a:r>
              <a:rPr lang="de-DE" sz="2000" dirty="0"/>
              <a:t/>
            </a:r>
            <a:br>
              <a:rPr lang="de-DE" sz="2000" dirty="0"/>
            </a:br>
            <a:r>
              <a:rPr lang="de-DE" sz="2000" dirty="0" smtClean="0"/>
              <a:t>über diese </a:t>
            </a:r>
            <a:r>
              <a:rPr lang="de-DE" sz="2000" dirty="0"/>
              <a:t>Frage aus </a:t>
            </a:r>
            <a:r>
              <a:rPr lang="de-DE" sz="2000" dirty="0" smtClean="0"/>
              <a:t>(jedes </a:t>
            </a:r>
            <a:r>
              <a:rPr lang="de-DE" sz="2000" dirty="0"/>
              <a:t>der </a:t>
            </a:r>
            <a:r>
              <a:rPr lang="de-DE" sz="2000" dirty="0" smtClean="0"/>
              <a:t>Kinder hatte </a:t>
            </a:r>
            <a:br>
              <a:rPr lang="de-DE" sz="2000" dirty="0" smtClean="0"/>
            </a:br>
            <a:r>
              <a:rPr lang="de-DE" sz="2000" dirty="0" smtClean="0"/>
              <a:t>sich</a:t>
            </a:r>
            <a:r>
              <a:rPr lang="de-DE" sz="2000" dirty="0"/>
              <a:t> </a:t>
            </a:r>
            <a:r>
              <a:rPr lang="de-DE" sz="2000" b="1" dirty="0" smtClean="0"/>
              <a:t>vorab </a:t>
            </a:r>
            <a:r>
              <a:rPr lang="de-DE" sz="2000" b="1" dirty="0"/>
              <a:t>alleine </a:t>
            </a:r>
            <a:r>
              <a:rPr lang="de-DE" sz="2000" dirty="0"/>
              <a:t>mit der Frage </a:t>
            </a:r>
            <a:r>
              <a:rPr lang="de-DE" sz="2000" dirty="0" smtClean="0"/>
              <a:t>beschäftigt).</a:t>
            </a:r>
          </a:p>
        </p:txBody>
      </p:sp>
      <p:sp>
        <p:nvSpPr>
          <p:cNvPr id="4100"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25D7B22-F51E-47AB-9593-08250B93A9FE}" type="slidenum">
              <a:rPr lang="de-DE" smtClean="0"/>
              <a:pPr eaLnBrk="1" hangingPunct="1"/>
              <a:t>3</a:t>
            </a:fld>
            <a:endParaRPr lang="de-DE" dirty="0" smtClean="0"/>
          </a:p>
        </p:txBody>
      </p:sp>
      <p:sp>
        <p:nvSpPr>
          <p:cNvPr id="6"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04248" y="1897088"/>
            <a:ext cx="1764000" cy="18220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07790" y="3923227"/>
            <a:ext cx="1764000" cy="21700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ctrTitle"/>
          </p:nvPr>
        </p:nvSpPr>
        <p:spPr/>
        <p:txBody>
          <a:bodyPr/>
          <a:lstStyle/>
          <a:p>
            <a:r>
              <a:rPr lang="de-DE" dirty="0"/>
              <a:t>Filmausschnitt   </a:t>
            </a:r>
            <a:r>
              <a:rPr lang="de-DE" dirty="0" smtClean="0"/>
              <a:t>///   Triff die 1000</a:t>
            </a:r>
          </a:p>
        </p:txBody>
      </p:sp>
      <p:sp>
        <p:nvSpPr>
          <p:cNvPr id="7171"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FF4CCBB-03C2-4653-9824-1FFC1F88E3A8}" type="slidenum">
              <a:rPr lang="de-DE" smtClean="0"/>
              <a:pPr eaLnBrk="1" hangingPunct="1"/>
              <a:t>4</a:t>
            </a:fld>
            <a:endParaRPr lang="de-DE" dirty="0" smtClean="0"/>
          </a:p>
        </p:txBody>
      </p:sp>
      <p:pic>
        <p:nvPicPr>
          <p:cNvPr id="2" name="Triff die 1000 PP Version_1.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857250"/>
            <a:ext cx="9144000" cy="5143500"/>
          </a:xfrm>
          <a:prstGeom prst="rect">
            <a:avLst/>
          </a:prstGeom>
        </p:spPr>
      </p:pic>
      <p:sp>
        <p:nvSpPr>
          <p:cNvPr id="6"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ctrTitle"/>
          </p:nvPr>
        </p:nvSpPr>
        <p:spPr/>
        <p:txBody>
          <a:bodyPr/>
          <a:lstStyle/>
          <a:p>
            <a:r>
              <a:rPr lang="de-DE" dirty="0" smtClean="0"/>
              <a:t>Filmausschnitt   ///   Triff die 1000</a:t>
            </a:r>
          </a:p>
        </p:txBody>
      </p:sp>
      <p:sp>
        <p:nvSpPr>
          <p:cNvPr id="8196"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59CD701-AF9C-45AD-8744-48CDDD8145F9}" type="slidenum">
              <a:rPr lang="de-DE" smtClean="0"/>
              <a:pPr eaLnBrk="1" hangingPunct="1"/>
              <a:t>5</a:t>
            </a:fld>
            <a:endParaRPr lang="de-DE" dirty="0" smtClean="0"/>
          </a:p>
        </p:txBody>
      </p:sp>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2389" t="12338" r="12462" b="12571"/>
          <a:stretch/>
        </p:blipFill>
        <p:spPr bwMode="auto">
          <a:xfrm>
            <a:off x="0" y="856800"/>
            <a:ext cx="9152670" cy="514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Wolkenförmige Legende 6"/>
          <p:cNvSpPr/>
          <p:nvPr/>
        </p:nvSpPr>
        <p:spPr>
          <a:xfrm>
            <a:off x="6012160" y="4077072"/>
            <a:ext cx="2880320" cy="1800200"/>
          </a:xfrm>
          <a:prstGeom prst="cloudCallout">
            <a:avLst>
              <a:gd name="adj1" fmla="val -49438"/>
              <a:gd name="adj2" fmla="val -63308"/>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sz="6600" dirty="0" smtClean="0">
                <a:solidFill>
                  <a:srgbClr val="84B819"/>
                </a:solidFill>
              </a:rPr>
              <a:t>?</a:t>
            </a:r>
            <a:endParaRPr lang="de-DE" sz="6600" dirty="0">
              <a:solidFill>
                <a:srgbClr val="84B819"/>
              </a:solidFill>
            </a:endParaRPr>
          </a:p>
        </p:txBody>
      </p:sp>
      <p:sp>
        <p:nvSpPr>
          <p:cNvPr id="8"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extLst>
      <p:ext uri="{BB962C8B-B14F-4D97-AF65-F5344CB8AC3E}">
        <p14:creationId xmlns="" xmlns:p14="http://schemas.microsoft.com/office/powerpoint/2010/main" val="23060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el 1"/>
          <p:cNvSpPr>
            <a:spLocks noGrp="1"/>
          </p:cNvSpPr>
          <p:nvPr>
            <p:ph type="ctrTitle"/>
          </p:nvPr>
        </p:nvSpPr>
        <p:spPr/>
        <p:txBody>
          <a:bodyPr/>
          <a:lstStyle/>
          <a:p>
            <a:r>
              <a:rPr lang="de-DE" dirty="0"/>
              <a:t>Filmausschnitt   </a:t>
            </a:r>
            <a:r>
              <a:rPr lang="de-DE" dirty="0" smtClean="0"/>
              <a:t>///   Triff die 1000</a:t>
            </a:r>
          </a:p>
        </p:txBody>
      </p:sp>
      <p:sp>
        <p:nvSpPr>
          <p:cNvPr id="8196" name="Untertitel 2"/>
          <p:cNvSpPr>
            <a:spLocks noGrp="1"/>
          </p:cNvSpPr>
          <p:nvPr>
            <p:ph type="subTitle" idx="1"/>
          </p:nvPr>
        </p:nvSpPr>
        <p:spPr/>
        <p:txBody>
          <a:bodyPr/>
          <a:lstStyle/>
          <a:p>
            <a:endParaRPr lang="de-DE" sz="2000" dirty="0" smtClean="0"/>
          </a:p>
          <a:p>
            <a:endParaRPr lang="de-DE" sz="2000" dirty="0" smtClean="0"/>
          </a:p>
          <a:p>
            <a:endParaRPr lang="de-DE" sz="2000" dirty="0" smtClean="0"/>
          </a:p>
        </p:txBody>
      </p:sp>
      <p:sp>
        <p:nvSpPr>
          <p:cNvPr id="8197"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CD9796-8771-4A91-8990-762730DD4568}" type="slidenum">
              <a:rPr lang="de-DE" smtClean="0"/>
              <a:pPr eaLnBrk="1" hangingPunct="1"/>
              <a:t>6</a:t>
            </a:fld>
            <a:endParaRPr lang="de-DE" dirty="0" smtClean="0"/>
          </a:p>
        </p:txBody>
      </p:sp>
      <p:sp>
        <p:nvSpPr>
          <p:cNvPr id="7" name="Wolkenförmige Legende 6"/>
          <p:cNvSpPr/>
          <p:nvPr/>
        </p:nvSpPr>
        <p:spPr>
          <a:xfrm>
            <a:off x="971600" y="3848472"/>
            <a:ext cx="3312368" cy="2160240"/>
          </a:xfrm>
          <a:prstGeom prst="cloudCallout">
            <a:avLst>
              <a:gd name="adj1" fmla="val 50751"/>
              <a:gd name="adj2" fmla="val -52715"/>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dirty="0" smtClean="0">
                <a:solidFill>
                  <a:schemeClr val="tx1"/>
                </a:solidFill>
              </a:rPr>
              <a:t>Was kann man noch für </a:t>
            </a:r>
            <a:r>
              <a:rPr lang="de-DE" b="1" dirty="0" smtClean="0">
                <a:solidFill>
                  <a:schemeClr val="tx1"/>
                </a:solidFill>
              </a:rPr>
              <a:t>Überträge</a:t>
            </a:r>
            <a:r>
              <a:rPr lang="de-DE" dirty="0" smtClean="0">
                <a:solidFill>
                  <a:schemeClr val="tx1"/>
                </a:solidFill>
              </a:rPr>
              <a:t> erreichen?</a:t>
            </a:r>
            <a:endParaRPr lang="de-DE" dirty="0">
              <a:solidFill>
                <a:schemeClr val="tx1"/>
              </a:solidFill>
            </a:endParaRPr>
          </a:p>
        </p:txBody>
      </p:sp>
      <p:sp>
        <p:nvSpPr>
          <p:cNvPr id="12" name="Wolkenförmige Legende 11"/>
          <p:cNvSpPr/>
          <p:nvPr/>
        </p:nvSpPr>
        <p:spPr>
          <a:xfrm>
            <a:off x="971600" y="1566038"/>
            <a:ext cx="3132559" cy="1790954"/>
          </a:xfrm>
          <a:prstGeom prst="cloudCallout">
            <a:avLst>
              <a:gd name="adj1" fmla="val 56354"/>
              <a:gd name="adj2" fmla="val 59975"/>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dirty="0" smtClean="0">
                <a:solidFill>
                  <a:schemeClr val="tx1"/>
                </a:solidFill>
              </a:rPr>
              <a:t>Versucht die Aufgabe mithilfe von </a:t>
            </a:r>
            <a:r>
              <a:rPr lang="de-DE" b="1" dirty="0" smtClean="0">
                <a:solidFill>
                  <a:schemeClr val="tx1"/>
                </a:solidFill>
              </a:rPr>
              <a:t>Plättchen</a:t>
            </a:r>
            <a:r>
              <a:rPr lang="de-DE" dirty="0" smtClean="0">
                <a:solidFill>
                  <a:schemeClr val="tx1"/>
                </a:solidFill>
              </a:rPr>
              <a:t> zu lösen?</a:t>
            </a:r>
            <a:endParaRPr lang="de-DE" dirty="0">
              <a:solidFill>
                <a:schemeClr val="tx1"/>
              </a:solidFill>
            </a:endParaRPr>
          </a:p>
        </p:txBody>
      </p:sp>
      <p:sp>
        <p:nvSpPr>
          <p:cNvPr id="11" name="Wolkenförmige Legende 10"/>
          <p:cNvSpPr/>
          <p:nvPr/>
        </p:nvSpPr>
        <p:spPr>
          <a:xfrm>
            <a:off x="4931768" y="1463959"/>
            <a:ext cx="3528392" cy="1805755"/>
          </a:xfrm>
          <a:prstGeom prst="cloudCallout">
            <a:avLst>
              <a:gd name="adj1" fmla="val -59897"/>
              <a:gd name="adj2" fmla="val 64664"/>
            </a:avLst>
          </a:prstGeom>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de-DE" dirty="0" smtClean="0">
                <a:solidFill>
                  <a:schemeClr val="tx1"/>
                </a:solidFill>
              </a:rPr>
              <a:t>Sammelt eure Lösungen auf einem großen </a:t>
            </a:r>
            <a:r>
              <a:rPr lang="de-DE" b="1" dirty="0" smtClean="0">
                <a:solidFill>
                  <a:schemeClr val="tx1"/>
                </a:solidFill>
              </a:rPr>
              <a:t>Plakat</a:t>
            </a:r>
            <a:r>
              <a:rPr lang="de-DE" dirty="0" smtClean="0">
                <a:solidFill>
                  <a:schemeClr val="tx1"/>
                </a:solidFill>
              </a:rPr>
              <a:t> und sortiert die Ergebnisse</a:t>
            </a:r>
            <a:endParaRPr lang="de-DE" dirty="0">
              <a:solidFill>
                <a:schemeClr val="tx1"/>
              </a:solidFill>
            </a:endParaRPr>
          </a:p>
        </p:txBody>
      </p:sp>
      <p:sp>
        <p:nvSpPr>
          <p:cNvPr id="6" name="Wolkenförmige Legende 5"/>
          <p:cNvSpPr/>
          <p:nvPr/>
        </p:nvSpPr>
        <p:spPr>
          <a:xfrm>
            <a:off x="5075784" y="3861048"/>
            <a:ext cx="3384376" cy="2088232"/>
          </a:xfrm>
          <a:prstGeom prst="cloudCallout">
            <a:avLst>
              <a:gd name="adj1" fmla="val -64356"/>
              <a:gd name="adj2" fmla="val -53138"/>
            </a:avLst>
          </a:prstGeom>
        </p:spPr>
        <p:style>
          <a:lnRef idx="2">
            <a:schemeClr val="accent3">
              <a:shade val="50000"/>
            </a:schemeClr>
          </a:lnRef>
          <a:fillRef idx="1">
            <a:schemeClr val="accent3"/>
          </a:fillRef>
          <a:effectRef idx="0">
            <a:schemeClr val="accent3"/>
          </a:effectRef>
          <a:fontRef idx="minor">
            <a:schemeClr val="lt1"/>
          </a:fontRef>
        </p:style>
        <p:txBody>
          <a:bodyPr lIns="0" rIns="0" anchor="b"/>
          <a:lstStyle/>
          <a:p>
            <a:pPr algn="ctr">
              <a:defRPr/>
            </a:pPr>
            <a:r>
              <a:rPr lang="de-DE" b="1" dirty="0">
                <a:solidFill>
                  <a:schemeClr val="tx1"/>
                </a:solidFill>
              </a:rPr>
              <a:t>Wie</a:t>
            </a:r>
            <a:r>
              <a:rPr lang="de-DE" dirty="0">
                <a:solidFill>
                  <a:schemeClr val="tx1"/>
                </a:solidFill>
              </a:rPr>
              <a:t> seid ihr auf eure Lösung gekommen? Was habt ihr euch überlegt? </a:t>
            </a:r>
          </a:p>
        </p:txBody>
      </p:sp>
      <p:sp>
        <p:nvSpPr>
          <p:cNvPr id="13" name="Fußzeilenplatzhalter 4"/>
          <p:cNvSpPr>
            <a:spLocks noGrp="1"/>
          </p:cNvSpPr>
          <p:nvPr>
            <p:ph type="ftr" sz="quarter" idx="11"/>
          </p:nvPr>
        </p:nvSpPr>
        <p:spPr>
          <a:xfrm>
            <a:off x="2339975" y="6381750"/>
            <a:ext cx="446405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dirty="0" smtClean="0"/>
              <a:t>November 2013 © PIK AS  (http://www.pikas.uni-dortmund.de/)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elfolie">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352</Words>
  <Application>Microsoft Office PowerPoint</Application>
  <PresentationFormat>Bildschirmpräsentation (4:3)</PresentationFormat>
  <Paragraphs>64</Paragraphs>
  <Slides>6</Slides>
  <Notes>5</Notes>
  <HiddenSlides>0</HiddenSlides>
  <MMClips>1</MMClips>
  <ScaleCrop>false</ScaleCrop>
  <HeadingPairs>
    <vt:vector size="4" baseType="variant">
      <vt:variant>
        <vt:lpstr>Design</vt:lpstr>
      </vt:variant>
      <vt:variant>
        <vt:i4>1</vt:i4>
      </vt:variant>
      <vt:variant>
        <vt:lpstr>Folientitel</vt:lpstr>
      </vt:variant>
      <vt:variant>
        <vt:i4>6</vt:i4>
      </vt:variant>
    </vt:vector>
  </HeadingPairs>
  <TitlesOfParts>
    <vt:vector size="7" baseType="lpstr">
      <vt:lpstr>Titelfolie</vt:lpstr>
      <vt:lpstr>PIK AS</vt:lpstr>
      <vt:lpstr>Filmausschnitt   ///   Triff die 1000</vt:lpstr>
      <vt:lpstr>Filmausschnitt   ///   Triff die 1000</vt:lpstr>
      <vt:lpstr>Filmausschnitt   ///   Triff die 1000</vt:lpstr>
      <vt:lpstr>Filmausschnitt   ///   Triff die 1000</vt:lpstr>
      <vt:lpstr>Filmausschnitt   ///   Triff die 1000</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dc:creator>
  <cp:lastModifiedBy>Tobias Lüling</cp:lastModifiedBy>
  <cp:revision>261</cp:revision>
  <cp:lastPrinted>2009-07-03T13:06:19Z</cp:lastPrinted>
  <dcterms:created xsi:type="dcterms:W3CDTF">2009-11-02T09:50:22Z</dcterms:created>
  <dcterms:modified xsi:type="dcterms:W3CDTF">2013-11-14T10:34:28Z</dcterms:modified>
</cp:coreProperties>
</file>