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0"/>
  </p:notesMasterIdLst>
  <p:sldIdLst>
    <p:sldId id="261" r:id="rId2"/>
    <p:sldId id="258" r:id="rId3"/>
    <p:sldId id="257" r:id="rId4"/>
    <p:sldId id="263" r:id="rId5"/>
    <p:sldId id="262" r:id="rId6"/>
    <p:sldId id="264" r:id="rId7"/>
    <p:sldId id="265" r:id="rId8"/>
    <p:sldId id="260" r:id="rId9"/>
  </p:sldIdLst>
  <p:sldSz cx="9144000" cy="6858000" type="screen4x3"/>
  <p:notesSz cx="6858000" cy="1001395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66"/>
    <a:srgbClr val="E6E6E6"/>
    <a:srgbClr val="FFDF0F"/>
    <a:srgbClr val="FFF063"/>
    <a:srgbClr val="FFFF00"/>
    <a:srgbClr val="CCA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6627" autoAdjust="0"/>
  </p:normalViewPr>
  <p:slideViewPr>
    <p:cSldViewPr>
      <p:cViewPr>
        <p:scale>
          <a:sx n="70" d="100"/>
          <a:sy n="70" d="100"/>
        </p:scale>
        <p:origin x="-1824" y="-2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dirty="0"/>
          </a:p>
        </p:txBody>
      </p:sp>
      <p:sp>
        <p:nvSpPr>
          <p:cNvPr id="3075" name="Rectangle 3"/>
          <p:cNvSpPr>
            <a:spLocks noGrp="1" noChangeArrowheads="1"/>
          </p:cNvSpPr>
          <p:nvPr>
            <p:ph type="dt" idx="1"/>
          </p:nvPr>
        </p:nvSpPr>
        <p:spPr bwMode="auto">
          <a:xfrm>
            <a:off x="3884613"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dirty="0"/>
          </a:p>
        </p:txBody>
      </p:sp>
      <p:sp>
        <p:nvSpPr>
          <p:cNvPr id="8196" name="Rectangle 4"/>
          <p:cNvSpPr>
            <a:spLocks noGrp="1" noRot="1" noChangeAspect="1" noChangeArrowheads="1" noTextEdit="1"/>
          </p:cNvSpPr>
          <p:nvPr>
            <p:ph type="sldImg" idx="2"/>
          </p:nvPr>
        </p:nvSpPr>
        <p:spPr bwMode="auto">
          <a:xfrm>
            <a:off x="925513" y="750888"/>
            <a:ext cx="5008562" cy="3756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756150"/>
            <a:ext cx="5486400" cy="4506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DE" dirty="0"/>
          </a:p>
        </p:txBody>
      </p:sp>
      <p:sp>
        <p:nvSpPr>
          <p:cNvPr id="3079" name="Rectangle 7"/>
          <p:cNvSpPr>
            <a:spLocks noGrp="1" noChangeArrowheads="1"/>
          </p:cNvSpPr>
          <p:nvPr>
            <p:ph type="sldNum" sz="quarter" idx="5"/>
          </p:nvPr>
        </p:nvSpPr>
        <p:spPr bwMode="auto">
          <a:xfrm>
            <a:off x="3884613"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9297A23-4B37-4400-9B5F-E25D8DD69B1E}" type="slidenum">
              <a:rPr lang="de-DE"/>
              <a:pPr>
                <a:defRPr/>
              </a:pPr>
              <a:t>‹Nr.›</a:t>
            </a:fld>
            <a:endParaRPr lang="de-DE" dirty="0"/>
          </a:p>
        </p:txBody>
      </p:sp>
    </p:spTree>
    <p:extLst>
      <p:ext uri="{BB962C8B-B14F-4D97-AF65-F5344CB8AC3E}">
        <p14:creationId xmlns:p14="http://schemas.microsoft.com/office/powerpoint/2010/main" val="13161115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a:ln/>
        </p:spPr>
      </p:sp>
      <p:sp>
        <p:nvSpPr>
          <p:cNvPr id="92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Schriftgröße: Überschrift 28; Text 22, bzw. 20</a:t>
            </a:r>
          </a:p>
        </p:txBody>
      </p:sp>
      <p:sp>
        <p:nvSpPr>
          <p:cNvPr id="92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D6AFB07-794E-4B61-B1E0-FD542C9A55D8}" type="slidenum">
              <a:rPr lang="de-DE" smtClean="0"/>
              <a:pPr eaLnBrk="1" hangingPunct="1"/>
              <a:t>1</a:t>
            </a:fld>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p>
        </p:txBody>
      </p:sp>
      <p:sp>
        <p:nvSpPr>
          <p:cNvPr id="102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0A92DE9-A2F7-4619-890D-EA73DCE3604A}" type="slidenum">
              <a:rPr lang="de-DE" smtClean="0"/>
              <a:pPr eaLnBrk="1" hangingPunct="1"/>
              <a:t>2</a:t>
            </a:fld>
            <a:endParaRPr lang="de-D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p>
        </p:txBody>
      </p:sp>
      <p:sp>
        <p:nvSpPr>
          <p:cNvPr id="112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53C56EA-F18D-4400-B8B6-2057AD0EED4B}" type="slidenum">
              <a:rPr lang="de-DE" smtClean="0"/>
              <a:pPr eaLnBrk="1" hangingPunct="1"/>
              <a:t>3</a:t>
            </a:fld>
            <a:endParaRPr lang="de-DE"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Arial" charset="0"/>
                <a:ea typeface="Arial" pitchFamily="-112" charset="0"/>
                <a:cs typeface="Arial" charset="0"/>
              </a:rPr>
              <a:t>Um die </a:t>
            </a:r>
            <a:r>
              <a:rPr lang="de-DE" sz="1200" b="1" kern="1200" dirty="0" smtClean="0">
                <a:solidFill>
                  <a:schemeClr val="tx1"/>
                </a:solidFill>
                <a:effectLst/>
                <a:latin typeface="Arial" charset="0"/>
                <a:ea typeface="Arial" pitchFamily="-112" charset="0"/>
                <a:cs typeface="Arial" charset="0"/>
              </a:rPr>
              <a:t>Phase des individuellen Nachdenkens und gemeinsamen Diskutierens </a:t>
            </a:r>
            <a:r>
              <a:rPr lang="de-DE" sz="1200" kern="1200" dirty="0" smtClean="0">
                <a:solidFill>
                  <a:schemeClr val="tx1"/>
                </a:solidFill>
                <a:effectLst/>
                <a:latin typeface="Arial" charset="0"/>
                <a:ea typeface="Arial" pitchFamily="-112" charset="0"/>
                <a:cs typeface="Arial" charset="0"/>
              </a:rPr>
              <a:t>aller Fortbildungs-Teilnehmer im Hinblick auf die Entwicklung eigener Impulse und Handlungsmöglichkeiten möglichst gehaltvoll zu gestalten, empfiehlt es sich, diese Folie längstmöglich eingeblendet zu lassen. Erst nach Abschluss dieser Phase sollte zu der nachfolgenden Folie übergegangen werden, die in Gedankenblasen weiterführend verschiedene, zu diskutierende Impulse und Handlungsmöglichkeiten aufführt.</a:t>
            </a:r>
            <a:endParaRPr lang="de-DE" dirty="0" smtClean="0"/>
          </a:p>
        </p:txBody>
      </p:sp>
      <p:sp>
        <p:nvSpPr>
          <p:cNvPr id="4" name="Foliennummernplatzhalter 3"/>
          <p:cNvSpPr>
            <a:spLocks noGrp="1"/>
          </p:cNvSpPr>
          <p:nvPr>
            <p:ph type="sldNum" sz="quarter" idx="10"/>
          </p:nvPr>
        </p:nvSpPr>
        <p:spPr/>
        <p:txBody>
          <a:bodyPr/>
          <a:lstStyle/>
          <a:p>
            <a:pPr>
              <a:defRPr/>
            </a:pPr>
            <a:fld id="{49297A23-4B37-4400-9B5F-E25D8DD69B1E}" type="slidenum">
              <a:rPr lang="de-DE" smtClean="0"/>
              <a:pPr>
                <a:defRPr/>
              </a:pPr>
              <a:t>4</a:t>
            </a:fld>
            <a:endParaRPr lang="de-DE" dirty="0"/>
          </a:p>
        </p:txBody>
      </p:sp>
    </p:spTree>
    <p:extLst>
      <p:ext uri="{BB962C8B-B14F-4D97-AF65-F5344CB8AC3E}">
        <p14:creationId xmlns:p14="http://schemas.microsoft.com/office/powerpoint/2010/main" val="381612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a:ln/>
        </p:spPr>
      </p:sp>
      <p:sp>
        <p:nvSpPr>
          <p:cNvPr id="122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Impulse wie die o. g. wären denkbar. </a:t>
            </a:r>
            <a:r>
              <a:rPr lang="de-DE" sz="1200" b="1" dirty="0" smtClean="0"/>
              <a:t>Diskutieren</a:t>
            </a:r>
            <a:r>
              <a:rPr lang="de-DE" sz="1200" dirty="0" smtClean="0"/>
              <a:t> Sie die Eignung der hier aufgeführten Reaktionen und </a:t>
            </a:r>
            <a:r>
              <a:rPr lang="de-DE" sz="1200" b="1" dirty="0" smtClean="0"/>
              <a:t>ergänzen</a:t>
            </a:r>
            <a:r>
              <a:rPr lang="de-DE" sz="1200" dirty="0" smtClean="0"/>
              <a:t> Sie ggf. weitere.</a:t>
            </a:r>
          </a:p>
          <a:p>
            <a:endParaRPr lang="de-DE" dirty="0" smtClean="0"/>
          </a:p>
        </p:txBody>
      </p:sp>
      <p:sp>
        <p:nvSpPr>
          <p:cNvPr id="122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F29C8F-A922-42A5-BC75-97321CC69E44}" type="slidenum">
              <a:rPr lang="de-DE" smtClean="0"/>
              <a:pPr eaLnBrk="1" hangingPunct="1"/>
              <a:t>5</a:t>
            </a:fld>
            <a:endParaRPr lang="de-D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p>
        </p:txBody>
      </p:sp>
      <p:sp>
        <p:nvSpPr>
          <p:cNvPr id="112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53C56EA-F18D-4400-B8B6-2057AD0EED4B}" type="slidenum">
              <a:rPr lang="de-DE" smtClean="0"/>
              <a:pPr eaLnBrk="1" hangingPunct="1"/>
              <a:t>6</a:t>
            </a:fld>
            <a:endParaRPr lang="de-DE"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charset="0"/>
                <a:ea typeface="Arial" pitchFamily="-112" charset="0"/>
                <a:cs typeface="Arial" charset="0"/>
              </a:rPr>
              <a:t>Um die </a:t>
            </a:r>
            <a:r>
              <a:rPr lang="de-DE" sz="1200" b="1" kern="1200" dirty="0" smtClean="0">
                <a:solidFill>
                  <a:schemeClr val="tx1"/>
                </a:solidFill>
                <a:effectLst/>
                <a:latin typeface="Arial" charset="0"/>
                <a:ea typeface="Arial" pitchFamily="-112" charset="0"/>
                <a:cs typeface="Arial" charset="0"/>
              </a:rPr>
              <a:t>Phase des individuellen Nachdenkens und gemeinsamen Diskutierens </a:t>
            </a:r>
            <a:r>
              <a:rPr lang="de-DE" sz="1200" kern="1200" dirty="0" smtClean="0">
                <a:solidFill>
                  <a:schemeClr val="tx1"/>
                </a:solidFill>
                <a:effectLst/>
                <a:latin typeface="Arial" charset="0"/>
                <a:ea typeface="Arial" pitchFamily="-112" charset="0"/>
                <a:cs typeface="Arial" charset="0"/>
              </a:rPr>
              <a:t>aller Fortbildungs-Teilnehmer im Hinblick auf die Entwicklung eigener Impulse und Handlungsmöglichkeiten möglichst gehaltvoll zu gestalten, empfiehlt es sich, diese Folie längstmöglich eingeblendet zu lassen. Erst nach Abschluss dieser Phase sollte zu der nachfolgenden Folie übergegangen werden, die in Gedankenblasen weiterführend verschiedene, zu diskutierende Impulse und Handlungsmöglichkeiten aufführt.</a:t>
            </a:r>
            <a:endParaRPr lang="de-DE" dirty="0" smtClean="0"/>
          </a:p>
        </p:txBody>
      </p:sp>
      <p:sp>
        <p:nvSpPr>
          <p:cNvPr id="4" name="Foliennummernplatzhalter 3"/>
          <p:cNvSpPr>
            <a:spLocks noGrp="1"/>
          </p:cNvSpPr>
          <p:nvPr>
            <p:ph type="sldNum" sz="quarter" idx="10"/>
          </p:nvPr>
        </p:nvSpPr>
        <p:spPr/>
        <p:txBody>
          <a:bodyPr/>
          <a:lstStyle/>
          <a:p>
            <a:pPr>
              <a:defRPr/>
            </a:pPr>
            <a:fld id="{49297A23-4B37-4400-9B5F-E25D8DD69B1E}" type="slidenum">
              <a:rPr lang="de-DE" smtClean="0"/>
              <a:pPr>
                <a:defRPr/>
              </a:pPr>
              <a:t>7</a:t>
            </a:fld>
            <a:endParaRPr lang="de-DE" dirty="0"/>
          </a:p>
        </p:txBody>
      </p:sp>
    </p:spTree>
    <p:extLst>
      <p:ext uri="{BB962C8B-B14F-4D97-AF65-F5344CB8AC3E}">
        <p14:creationId xmlns:p14="http://schemas.microsoft.com/office/powerpoint/2010/main" val="8894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Impulse wie die o. g. wären denkbar. </a:t>
            </a:r>
            <a:r>
              <a:rPr lang="de-DE" sz="1200" b="1" dirty="0" smtClean="0"/>
              <a:t>Diskutieren</a:t>
            </a:r>
            <a:r>
              <a:rPr lang="de-DE" sz="1200" dirty="0" smtClean="0"/>
              <a:t> Sie die Eignung der hier aufgeführten Reaktionen und </a:t>
            </a:r>
            <a:r>
              <a:rPr lang="de-DE" sz="1200" b="1" dirty="0" smtClean="0"/>
              <a:t>ergänzen</a:t>
            </a:r>
            <a:r>
              <a:rPr lang="de-DE" sz="1200" dirty="0" smtClean="0"/>
              <a:t> Sie ggf. weitere.</a:t>
            </a:r>
          </a:p>
          <a:p>
            <a:endParaRPr lang="de-DE" dirty="0" smtClean="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0B1BF38-5C30-4F2C-B893-8196F99CF286}" type="slidenum">
              <a:rPr lang="de-DE" smtClean="0"/>
              <a:pPr eaLnBrk="1" hangingPunct="1"/>
              <a:t>8</a:t>
            </a:fld>
            <a:endParaRPr lang="de-DE"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2">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52400"/>
            <a:ext cx="7772400" cy="60960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0C5B8E4E-EA1F-4F45-846C-56621292A6E4}" type="slidenum">
              <a:rPr lang="de-DE"/>
              <a:pPr>
                <a:defRPr/>
              </a:pPr>
              <a:t>‹Nr.›</a:t>
            </a:fld>
            <a:endParaRPr lang="de-DE" dirty="0"/>
          </a:p>
        </p:txBody>
      </p:sp>
      <p:sp>
        <p:nvSpPr>
          <p:cNvPr id="5" name="Rectangle 5"/>
          <p:cNvSpPr>
            <a:spLocks noGrp="1" noChangeArrowheads="1"/>
          </p:cNvSpPr>
          <p:nvPr>
            <p:ph type="ftr" sz="quarter" idx="11"/>
          </p:nvPr>
        </p:nvSpPr>
        <p:spPr/>
        <p:txBody>
          <a:bodyPr/>
          <a:lstStyle>
            <a:lvl1pPr>
              <a:defRPr/>
            </a:lvl1pPr>
          </a:lstStyle>
          <a:p>
            <a:pPr>
              <a:defRPr/>
            </a:pPr>
            <a:r>
              <a:rPr lang="de-DE" dirty="0"/>
              <a:t>November 2009 © PIK AS  (http://www.pikas.uni-dortmund.de/)</a:t>
            </a:r>
          </a:p>
        </p:txBody>
      </p:sp>
    </p:spTree>
    <p:extLst>
      <p:ext uri="{BB962C8B-B14F-4D97-AF65-F5344CB8AC3E}">
        <p14:creationId xmlns:p14="http://schemas.microsoft.com/office/powerpoint/2010/main" val="2950841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115888"/>
            <a:ext cx="7726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Rectangle 3"/>
          <p:cNvSpPr>
            <a:spLocks noGrp="1" noChangeArrowheads="1"/>
          </p:cNvSpPr>
          <p:nvPr>
            <p:ph type="body" idx="1"/>
          </p:nvPr>
        </p:nvSpPr>
        <p:spPr bwMode="auto">
          <a:xfrm>
            <a:off x="900113" y="1052513"/>
            <a:ext cx="807561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p:txBody>
      </p:sp>
      <p:sp>
        <p:nvSpPr>
          <p:cNvPr id="1029" name="Rectangle 5"/>
          <p:cNvSpPr>
            <a:spLocks noGrp="1" noChangeArrowheads="1"/>
          </p:cNvSpPr>
          <p:nvPr>
            <p:ph type="ftr" sz="quarter" idx="3"/>
          </p:nvPr>
        </p:nvSpPr>
        <p:spPr bwMode="auto">
          <a:xfrm>
            <a:off x="2484438" y="6381750"/>
            <a:ext cx="44640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lvl1pPr>
          </a:lstStyle>
          <a:p>
            <a:pPr>
              <a:defRPr/>
            </a:pPr>
            <a:r>
              <a:rPr lang="de-DE" dirty="0"/>
              <a:t>November 2009 © PIK AS  (http://www.pikas.uni-dortmund.de/)</a:t>
            </a:r>
          </a:p>
        </p:txBody>
      </p:sp>
      <p:sp>
        <p:nvSpPr>
          <p:cNvPr id="1030" name="Rectangle 6"/>
          <p:cNvSpPr>
            <a:spLocks noGrp="1" noChangeArrowheads="1"/>
          </p:cNvSpPr>
          <p:nvPr>
            <p:ph type="sldNum" sz="quarter" idx="4"/>
          </p:nvPr>
        </p:nvSpPr>
        <p:spPr bwMode="auto">
          <a:xfrm>
            <a:off x="65881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BABC2E4-2F98-4DD9-9352-E015BB59191C}" type="slidenum">
              <a:rPr lang="de-DE"/>
              <a:pPr>
                <a:defRPr/>
              </a:pPr>
              <a:t>‹Nr.›</a:t>
            </a:fld>
            <a:endParaRPr lang="de-DE" dirty="0"/>
          </a:p>
        </p:txBody>
      </p:sp>
      <p:sp>
        <p:nvSpPr>
          <p:cNvPr id="2" name="Line 8"/>
          <p:cNvSpPr>
            <a:spLocks noChangeShapeType="1"/>
          </p:cNvSpPr>
          <p:nvPr userDrawn="1"/>
        </p:nvSpPr>
        <p:spPr bwMode="auto">
          <a:xfrm>
            <a:off x="179388" y="836613"/>
            <a:ext cx="8785225" cy="0"/>
          </a:xfrm>
          <a:prstGeom prst="line">
            <a:avLst/>
          </a:prstGeom>
          <a:noFill/>
          <a:ln w="15875">
            <a:solidFill>
              <a:srgbClr val="808080"/>
            </a:solidFill>
            <a:round/>
            <a:headEnd/>
            <a:tailEnd/>
          </a:ln>
        </p:spPr>
        <p:txBody>
          <a:bodyPr/>
          <a:lstStyle/>
          <a:p>
            <a:pPr>
              <a:defRPr/>
            </a:pPr>
            <a:endParaRPr lang="de-DE" dirty="0"/>
          </a:p>
        </p:txBody>
      </p:sp>
      <p:sp>
        <p:nvSpPr>
          <p:cNvPr id="1031" name="Line 9"/>
          <p:cNvSpPr>
            <a:spLocks noChangeShapeType="1"/>
          </p:cNvSpPr>
          <p:nvPr userDrawn="1"/>
        </p:nvSpPr>
        <p:spPr bwMode="auto">
          <a:xfrm>
            <a:off x="755650" y="188913"/>
            <a:ext cx="0" cy="981075"/>
          </a:xfrm>
          <a:prstGeom prst="line">
            <a:avLst/>
          </a:prstGeom>
          <a:noFill/>
          <a:ln w="15875">
            <a:solidFill>
              <a:srgbClr val="808080"/>
            </a:solidFill>
            <a:round/>
            <a:headEnd/>
            <a:tailEnd/>
          </a:ln>
        </p:spPr>
        <p:txBody>
          <a:bodyPr/>
          <a:lstStyle/>
          <a:p>
            <a:pPr>
              <a:defRPr/>
            </a:pPr>
            <a:endParaRPr lang="de-DE" dirty="0"/>
          </a:p>
        </p:txBody>
      </p:sp>
      <p:pic>
        <p:nvPicPr>
          <p:cNvPr id="1032" name="Bild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79400"/>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Bild 8" descr="Piko Lösung grün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24600" y="6400800"/>
            <a:ext cx="14128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ctr" rtl="0" eaLnBrk="0" fontAlgn="base" hangingPunct="0">
        <a:spcBef>
          <a:spcPct val="0"/>
        </a:spcBef>
        <a:spcAft>
          <a:spcPct val="0"/>
        </a:spcAft>
        <a:defRPr sz="2800">
          <a:solidFill>
            <a:schemeClr val="tx2"/>
          </a:solidFill>
          <a:latin typeface="+mj-lt"/>
          <a:ea typeface="Arial" pitchFamily="-112" charset="0"/>
          <a:cs typeface="+mj-cs"/>
        </a:defRPr>
      </a:lvl1pPr>
      <a:lvl2pPr algn="ctr" rtl="0" eaLnBrk="0" fontAlgn="base" hangingPunct="0">
        <a:spcBef>
          <a:spcPct val="0"/>
        </a:spcBef>
        <a:spcAft>
          <a:spcPct val="0"/>
        </a:spcAft>
        <a:defRPr sz="2800">
          <a:solidFill>
            <a:schemeClr val="tx2"/>
          </a:solidFill>
          <a:latin typeface="Arial" charset="0"/>
          <a:ea typeface="Arial" pitchFamily="-112" charset="0"/>
          <a:cs typeface="Arial" charset="0"/>
        </a:defRPr>
      </a:lvl2pPr>
      <a:lvl3pPr algn="ctr" rtl="0" eaLnBrk="0" fontAlgn="base" hangingPunct="0">
        <a:spcBef>
          <a:spcPct val="0"/>
        </a:spcBef>
        <a:spcAft>
          <a:spcPct val="0"/>
        </a:spcAft>
        <a:defRPr sz="2800">
          <a:solidFill>
            <a:schemeClr val="tx2"/>
          </a:solidFill>
          <a:latin typeface="Arial" charset="0"/>
          <a:ea typeface="Arial" pitchFamily="-112" charset="0"/>
          <a:cs typeface="Arial" charset="0"/>
        </a:defRPr>
      </a:lvl3pPr>
      <a:lvl4pPr algn="ctr" rtl="0" eaLnBrk="0" fontAlgn="base" hangingPunct="0">
        <a:spcBef>
          <a:spcPct val="0"/>
        </a:spcBef>
        <a:spcAft>
          <a:spcPct val="0"/>
        </a:spcAft>
        <a:defRPr sz="2800">
          <a:solidFill>
            <a:schemeClr val="tx2"/>
          </a:solidFill>
          <a:latin typeface="Arial" charset="0"/>
          <a:ea typeface="Arial" pitchFamily="-112" charset="0"/>
          <a:cs typeface="Arial" charset="0"/>
        </a:defRPr>
      </a:lvl4pPr>
      <a:lvl5pPr algn="ctr" rtl="0" eaLnBrk="0" fontAlgn="base" hangingPunct="0">
        <a:spcBef>
          <a:spcPct val="0"/>
        </a:spcBef>
        <a:spcAft>
          <a:spcPct val="0"/>
        </a:spcAft>
        <a:defRPr sz="2800">
          <a:solidFill>
            <a:schemeClr val="tx2"/>
          </a:solidFill>
          <a:latin typeface="Arial" charset="0"/>
          <a:ea typeface="Arial" pitchFamily="-112"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defRPr sz="2200">
          <a:solidFill>
            <a:schemeClr val="tx1"/>
          </a:solidFill>
          <a:latin typeface="+mn-lt"/>
          <a:ea typeface="Arial" pitchFamily="-112"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ctrTitle"/>
          </p:nvPr>
        </p:nvSpPr>
        <p:spPr/>
        <p:txBody>
          <a:bodyPr/>
          <a:lstStyle/>
          <a:p>
            <a:r>
              <a:rPr lang="de-DE" dirty="0" smtClean="0"/>
              <a:t>PIK AS</a:t>
            </a:r>
          </a:p>
        </p:txBody>
      </p:sp>
      <p:sp>
        <p:nvSpPr>
          <p:cNvPr id="3075" name="Untertitel 2"/>
          <p:cNvSpPr>
            <a:spLocks noGrp="1"/>
          </p:cNvSpPr>
          <p:nvPr>
            <p:ph type="subTitle" idx="1"/>
          </p:nvPr>
        </p:nvSpPr>
        <p:spPr/>
        <p:txBody>
          <a:bodyPr anchor="ctr"/>
          <a:lstStyle/>
          <a:p>
            <a:pPr algn="ctr"/>
            <a:r>
              <a:rPr lang="de-DE" sz="6600" dirty="0" smtClean="0"/>
              <a:t>Multiplikation</a:t>
            </a:r>
          </a:p>
          <a:p>
            <a:pPr algn="ctr"/>
            <a:endParaRPr lang="de-DE" sz="6600" dirty="0" smtClean="0"/>
          </a:p>
        </p:txBody>
      </p:sp>
      <p:sp>
        <p:nvSpPr>
          <p:cNvPr id="3076"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BC7CD33-90C1-47F1-817A-3A14E2138116}" type="slidenum">
              <a:rPr lang="de-DE" smtClean="0"/>
              <a:pPr eaLnBrk="1" hangingPunct="1"/>
              <a:t>1</a:t>
            </a:fld>
            <a:endParaRPr lang="de-DE" dirty="0" smtClean="0"/>
          </a:p>
        </p:txBody>
      </p:sp>
      <p:sp>
        <p:nvSpPr>
          <p:cNvPr id="3077"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83" y="5636030"/>
            <a:ext cx="2880000" cy="589770"/>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5599470"/>
            <a:ext cx="3240000" cy="522728"/>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440" y="5612152"/>
            <a:ext cx="1800000" cy="8227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p:txBody>
          <a:bodyPr/>
          <a:lstStyle/>
          <a:p>
            <a:r>
              <a:rPr lang="de-DE" dirty="0"/>
              <a:t>Filmausschnitt   </a:t>
            </a:r>
            <a:r>
              <a:rPr lang="de-DE" dirty="0" smtClean="0"/>
              <a:t>///   Multiplikation</a:t>
            </a:r>
          </a:p>
        </p:txBody>
      </p:sp>
      <p:sp>
        <p:nvSpPr>
          <p:cNvPr id="4099" name="Untertitel 2"/>
          <p:cNvSpPr>
            <a:spLocks noGrp="1"/>
          </p:cNvSpPr>
          <p:nvPr>
            <p:ph type="subTitle" idx="1"/>
          </p:nvPr>
        </p:nvSpPr>
        <p:spPr/>
        <p:txBody>
          <a:bodyPr/>
          <a:lstStyle/>
          <a:p>
            <a:pPr>
              <a:defRPr/>
            </a:pPr>
            <a:r>
              <a:rPr lang="de-DE" dirty="0" smtClean="0"/>
              <a:t>Im Folgenden werden zwei Unterrichtssituationen präsentiert, in denen es zu </a:t>
            </a:r>
            <a:r>
              <a:rPr lang="de-DE" b="1" dirty="0" smtClean="0"/>
              <a:t>Verständnisschwierigkeiten </a:t>
            </a:r>
            <a:br>
              <a:rPr lang="de-DE" b="1" dirty="0" smtClean="0"/>
            </a:br>
            <a:r>
              <a:rPr lang="de-DE" b="1" dirty="0" smtClean="0"/>
              <a:t>bei der Multiplikation</a:t>
            </a:r>
            <a:r>
              <a:rPr lang="de-DE" dirty="0" smtClean="0"/>
              <a:t> kommt.</a:t>
            </a:r>
          </a:p>
          <a:p>
            <a:pPr>
              <a:defRPr/>
            </a:pPr>
            <a:endParaRPr lang="de-DE" dirty="0" smtClean="0"/>
          </a:p>
          <a:p>
            <a:pPr marL="342900" indent="-342900">
              <a:buFont typeface="Arial" pitchFamily="34" charset="0"/>
              <a:buChar char="•"/>
              <a:defRPr/>
            </a:pPr>
            <a:r>
              <a:rPr lang="de-DE" dirty="0" smtClean="0"/>
              <a:t>Erste Situation: 100</a:t>
            </a:r>
            <a:r>
              <a:rPr lang="de-DE" dirty="0" smtClean="0">
                <a:latin typeface="Arial"/>
                <a:cs typeface="Arial"/>
                <a:sym typeface="Symbol"/>
              </a:rPr>
              <a:t>•</a:t>
            </a:r>
            <a:r>
              <a:rPr lang="de-DE" dirty="0" smtClean="0"/>
              <a:t>100=100, weil 1</a:t>
            </a:r>
            <a:r>
              <a:rPr lang="de-DE" dirty="0" smtClean="0">
                <a:latin typeface="Arial"/>
                <a:cs typeface="Arial"/>
                <a:sym typeface="Symbol"/>
              </a:rPr>
              <a:t>•</a:t>
            </a:r>
            <a:r>
              <a:rPr lang="de-DE" dirty="0" smtClean="0"/>
              <a:t>1=1</a:t>
            </a:r>
          </a:p>
          <a:p>
            <a:pPr marL="342900" indent="-342900">
              <a:buFont typeface="Arial" pitchFamily="34" charset="0"/>
              <a:buChar char="•"/>
              <a:defRPr/>
            </a:pPr>
            <a:r>
              <a:rPr lang="de-DE" dirty="0" smtClean="0"/>
              <a:t>Zweite Situation: 20</a:t>
            </a:r>
            <a:r>
              <a:rPr lang="de-DE" dirty="0" smtClean="0">
                <a:latin typeface="Arial"/>
                <a:cs typeface="Arial"/>
                <a:sym typeface="Symbol"/>
              </a:rPr>
              <a:t>•</a:t>
            </a:r>
            <a:r>
              <a:rPr lang="de-DE" dirty="0" smtClean="0"/>
              <a:t>20=200</a:t>
            </a:r>
          </a:p>
          <a:p>
            <a:pPr marL="342900" indent="-342900">
              <a:buFont typeface="Arial" pitchFamily="34" charset="0"/>
              <a:buChar char="•"/>
              <a:defRPr/>
            </a:pPr>
            <a:endParaRPr lang="de-DE" dirty="0"/>
          </a:p>
          <a:p>
            <a:pPr>
              <a:defRPr/>
            </a:pPr>
            <a:endParaRPr lang="de-DE" dirty="0" smtClean="0"/>
          </a:p>
        </p:txBody>
      </p:sp>
      <p:sp>
        <p:nvSpPr>
          <p:cNvPr id="4100"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9E9673-B6C0-4EAD-9EF8-ED0FDF83EA78}" type="slidenum">
              <a:rPr lang="de-DE" smtClean="0"/>
              <a:pPr eaLnBrk="1" hangingPunct="1"/>
              <a:t>2</a:t>
            </a:fld>
            <a:endParaRPr lang="de-DE" dirty="0" smtClean="0"/>
          </a:p>
        </p:txBody>
      </p:sp>
      <p:sp>
        <p:nvSpPr>
          <p:cNvPr id="6"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ctrTitle"/>
          </p:nvPr>
        </p:nvSpPr>
        <p:spPr/>
        <p:txBody>
          <a:bodyPr/>
          <a:lstStyle/>
          <a:p>
            <a:r>
              <a:rPr lang="de-DE" dirty="0"/>
              <a:t>Filmausschnitt   </a:t>
            </a:r>
            <a:r>
              <a:rPr lang="de-DE" dirty="0" smtClean="0"/>
              <a:t>///   Multiplikation</a:t>
            </a:r>
          </a:p>
        </p:txBody>
      </p:sp>
      <p:sp>
        <p:nvSpPr>
          <p:cNvPr id="5123" name="Untertitel 2"/>
          <p:cNvSpPr>
            <a:spLocks noGrp="1"/>
          </p:cNvSpPr>
          <p:nvPr>
            <p:ph type="subTitle" idx="1"/>
          </p:nvPr>
        </p:nvSpPr>
        <p:spPr/>
        <p:txBody>
          <a:bodyPr/>
          <a:lstStyle/>
          <a:p>
            <a:endParaRPr lang="de-DE" dirty="0" smtClean="0"/>
          </a:p>
        </p:txBody>
      </p:sp>
      <p:sp>
        <p:nvSpPr>
          <p:cNvPr id="5124"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E95403-E24F-40B6-827D-3FC1D06FA2EC}" type="slidenum">
              <a:rPr lang="de-DE" smtClean="0"/>
              <a:pPr eaLnBrk="1" hangingPunct="1"/>
              <a:t>3</a:t>
            </a:fld>
            <a:endParaRPr lang="de-DE" dirty="0" smtClean="0"/>
          </a:p>
        </p:txBody>
      </p:sp>
      <p:pic>
        <p:nvPicPr>
          <p:cNvPr id="3" name="ShortCut Multiplikation PP Version_1.wmv">
            <a:hlinkClick r:id="" action="ppaction://media"/>
          </p:cNvPr>
          <p:cNvPicPr>
            <a:picLocks noChangeAspect="1"/>
          </p:cNvPicPr>
          <p:nvPr>
            <a:videoFile r:link="rId1"/>
            <p:extLst>
              <p:ext uri="{DAA4B4D4-6D71-4841-9C94-3DE7FCFB9230}">
                <p14:media xmlns:p14="http://schemas.microsoft.com/office/powerpoint/2010/main" r:embed="rId2">
                  <p14:trim end="53005.2512"/>
                </p14:media>
              </p:ext>
            </p:extLst>
          </p:nvPr>
        </p:nvPicPr>
        <p:blipFill>
          <a:blip r:embed="rId5"/>
          <a:stretch>
            <a:fillRect/>
          </a:stretch>
        </p:blipFill>
        <p:spPr>
          <a:xfrm>
            <a:off x="0" y="857250"/>
            <a:ext cx="9144000" cy="5143500"/>
          </a:xfrm>
          <a:prstGeom prst="rect">
            <a:avLst/>
          </a:prstGeom>
        </p:spPr>
      </p:pic>
      <p:sp>
        <p:nvSpPr>
          <p:cNvPr id="7"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Filmausschnitt   ///   </a:t>
            </a:r>
            <a:r>
              <a:rPr lang="de-DE" dirty="0" smtClean="0"/>
              <a:t>Multiplikation</a:t>
            </a:r>
            <a:endParaRPr lang="de-DE" dirty="0"/>
          </a:p>
        </p:txBody>
      </p:sp>
      <p:sp>
        <p:nvSpPr>
          <p:cNvPr id="4" name="Foliennummernplatzhalter 3"/>
          <p:cNvSpPr>
            <a:spLocks noGrp="1"/>
          </p:cNvSpPr>
          <p:nvPr>
            <p:ph type="sldNum" sz="quarter" idx="10"/>
          </p:nvPr>
        </p:nvSpPr>
        <p:spPr/>
        <p:txBody>
          <a:bodyPr/>
          <a:lstStyle/>
          <a:p>
            <a:pPr>
              <a:defRPr/>
            </a:pPr>
            <a:fld id="{AD87523F-65F9-401C-B777-D798A255206B}" type="slidenum">
              <a:rPr lang="de-DE" smtClean="0"/>
              <a:pPr>
                <a:defRPr/>
              </a:pPr>
              <a:t>4</a:t>
            </a:fld>
            <a:endParaRPr lang="de-D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57" t="12479" r="12460" b="12704"/>
          <a:stretch/>
        </p:blipFill>
        <p:spPr bwMode="auto">
          <a:xfrm>
            <a:off x="0" y="856800"/>
            <a:ext cx="9178818" cy="514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Wolkenförmige Legende 6"/>
          <p:cNvSpPr/>
          <p:nvPr/>
        </p:nvSpPr>
        <p:spPr>
          <a:xfrm>
            <a:off x="6012160" y="4077072"/>
            <a:ext cx="2880320" cy="1800200"/>
          </a:xfrm>
          <a:prstGeom prst="cloudCallout">
            <a:avLst>
              <a:gd name="adj1" fmla="val -60810"/>
              <a:gd name="adj2" fmla="val -61792"/>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sz="6600" dirty="0" smtClean="0">
                <a:solidFill>
                  <a:srgbClr val="84B819"/>
                </a:solidFill>
              </a:rPr>
              <a:t>?</a:t>
            </a:r>
            <a:endParaRPr lang="de-DE" sz="6600" dirty="0">
              <a:solidFill>
                <a:srgbClr val="84B819"/>
              </a:solidFill>
            </a:endParaRPr>
          </a:p>
        </p:txBody>
      </p:sp>
      <p:sp>
        <p:nvSpPr>
          <p:cNvPr id="8"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extLst>
      <p:ext uri="{BB962C8B-B14F-4D97-AF65-F5344CB8AC3E}">
        <p14:creationId xmlns:p14="http://schemas.microsoft.com/office/powerpoint/2010/main" val="11414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ctrTitle"/>
          </p:nvPr>
        </p:nvSpPr>
        <p:spPr/>
        <p:txBody>
          <a:bodyPr/>
          <a:lstStyle/>
          <a:p>
            <a:r>
              <a:rPr lang="de-DE" dirty="0"/>
              <a:t>Filmausschnitt   </a:t>
            </a:r>
            <a:r>
              <a:rPr lang="de-DE" dirty="0" smtClean="0"/>
              <a:t>///   Multiplikation</a:t>
            </a:r>
          </a:p>
        </p:txBody>
      </p:sp>
      <p:sp>
        <p:nvSpPr>
          <p:cNvPr id="6147" name="Untertitel 2"/>
          <p:cNvSpPr>
            <a:spLocks noGrp="1"/>
          </p:cNvSpPr>
          <p:nvPr>
            <p:ph type="subTitle" idx="1"/>
          </p:nvPr>
        </p:nvSpPr>
        <p:spPr/>
        <p:txBody>
          <a:bodyPr/>
          <a:lstStyle/>
          <a:p>
            <a:pPr>
              <a:defRPr/>
            </a:pPr>
            <a:endParaRPr lang="de-DE" sz="2000" b="1" dirty="0">
              <a:solidFill>
                <a:srgbClr val="000000"/>
              </a:solidFill>
            </a:endParaRPr>
          </a:p>
          <a:p>
            <a:pPr>
              <a:defRPr/>
            </a:pPr>
            <a:endParaRPr lang="de-DE" sz="2000" dirty="0" smtClean="0"/>
          </a:p>
        </p:txBody>
      </p:sp>
      <p:sp>
        <p:nvSpPr>
          <p:cNvPr id="6148"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EC3865-283C-4CA9-897E-DE0DDE42924C}" type="slidenum">
              <a:rPr lang="de-DE" smtClean="0"/>
              <a:pPr eaLnBrk="1" hangingPunct="1"/>
              <a:t>5</a:t>
            </a:fld>
            <a:endParaRPr lang="de-DE" dirty="0" smtClean="0"/>
          </a:p>
        </p:txBody>
      </p:sp>
      <p:sp>
        <p:nvSpPr>
          <p:cNvPr id="6" name="Wolkenförmige Legende 5"/>
          <p:cNvSpPr/>
          <p:nvPr/>
        </p:nvSpPr>
        <p:spPr>
          <a:xfrm>
            <a:off x="611560" y="4149080"/>
            <a:ext cx="2808436" cy="1727423"/>
          </a:xfrm>
          <a:prstGeom prst="cloudCallout">
            <a:avLst>
              <a:gd name="adj1" fmla="val 74577"/>
              <a:gd name="adj2" fmla="val -62061"/>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sz="1000" dirty="0">
              <a:solidFill>
                <a:schemeClr val="tx1"/>
              </a:solidFill>
            </a:endParaRPr>
          </a:p>
          <a:p>
            <a:pPr algn="ctr">
              <a:defRPr/>
            </a:pPr>
            <a:r>
              <a:rPr lang="de-DE" dirty="0" smtClean="0">
                <a:solidFill>
                  <a:schemeClr val="tx1"/>
                </a:solidFill>
              </a:rPr>
              <a:t>Überlegt mal: Wie viel ist denn </a:t>
            </a:r>
            <a:r>
              <a:rPr lang="de-DE" b="1" dirty="0" smtClean="0">
                <a:solidFill>
                  <a:schemeClr val="tx1"/>
                </a:solidFill>
              </a:rPr>
              <a:t>10</a:t>
            </a:r>
            <a:r>
              <a:rPr lang="de-DE" dirty="0">
                <a:solidFill>
                  <a:schemeClr val="tx1"/>
                </a:solidFill>
                <a:sym typeface="Symbol"/>
              </a:rPr>
              <a:t>•</a:t>
            </a:r>
            <a:r>
              <a:rPr lang="de-DE" b="1" dirty="0" smtClean="0">
                <a:solidFill>
                  <a:schemeClr val="tx1"/>
                </a:solidFill>
              </a:rPr>
              <a:t>10</a:t>
            </a:r>
            <a:r>
              <a:rPr lang="de-DE" dirty="0" smtClean="0">
                <a:solidFill>
                  <a:schemeClr val="tx1"/>
                </a:solidFill>
              </a:rPr>
              <a:t>?</a:t>
            </a:r>
            <a:endParaRPr lang="de-DE" dirty="0">
              <a:solidFill>
                <a:schemeClr val="tx1"/>
              </a:solidFill>
            </a:endParaRPr>
          </a:p>
        </p:txBody>
      </p:sp>
      <p:sp>
        <p:nvSpPr>
          <p:cNvPr id="7" name="Wolkenförmige Legende 6"/>
          <p:cNvSpPr/>
          <p:nvPr/>
        </p:nvSpPr>
        <p:spPr>
          <a:xfrm>
            <a:off x="4951986" y="3645021"/>
            <a:ext cx="3888432" cy="2520283"/>
          </a:xfrm>
          <a:prstGeom prst="cloudCallout">
            <a:avLst>
              <a:gd name="adj1" fmla="val -65444"/>
              <a:gd name="adj2" fmla="val -3816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dirty="0">
              <a:solidFill>
                <a:schemeClr val="tx1"/>
              </a:solidFill>
            </a:endParaRPr>
          </a:p>
          <a:p>
            <a:pPr algn="ctr">
              <a:defRPr/>
            </a:pPr>
            <a:r>
              <a:rPr lang="de-DE" dirty="0" smtClean="0">
                <a:solidFill>
                  <a:schemeClr val="tx1"/>
                </a:solidFill>
              </a:rPr>
              <a:t>Ich gebe euch einen </a:t>
            </a:r>
            <a:r>
              <a:rPr lang="de-DE" b="1" dirty="0" smtClean="0">
                <a:solidFill>
                  <a:schemeClr val="tx1"/>
                </a:solidFill>
              </a:rPr>
              <a:t>Tipp</a:t>
            </a:r>
            <a:r>
              <a:rPr lang="de-DE" dirty="0" smtClean="0">
                <a:solidFill>
                  <a:schemeClr val="tx1"/>
                </a:solidFill>
              </a:rPr>
              <a:t>: Aus einer Multiplikationsaufgabe kann man auch eine </a:t>
            </a:r>
            <a:r>
              <a:rPr lang="de-DE" b="1" dirty="0" smtClean="0">
                <a:solidFill>
                  <a:schemeClr val="tx1"/>
                </a:solidFill>
              </a:rPr>
              <a:t>Additionsaufgabe </a:t>
            </a:r>
            <a:r>
              <a:rPr lang="de-DE" dirty="0" smtClean="0">
                <a:solidFill>
                  <a:schemeClr val="tx1"/>
                </a:solidFill>
              </a:rPr>
              <a:t>machen!</a:t>
            </a:r>
            <a:endParaRPr lang="de-DE" dirty="0">
              <a:solidFill>
                <a:schemeClr val="tx1"/>
              </a:solidFill>
            </a:endParaRPr>
          </a:p>
        </p:txBody>
      </p:sp>
      <p:sp>
        <p:nvSpPr>
          <p:cNvPr id="8" name="Wolkenförmige Legende 7"/>
          <p:cNvSpPr/>
          <p:nvPr/>
        </p:nvSpPr>
        <p:spPr>
          <a:xfrm>
            <a:off x="611560" y="1628800"/>
            <a:ext cx="3024336" cy="1907826"/>
          </a:xfrm>
          <a:prstGeom prst="cloudCallout">
            <a:avLst>
              <a:gd name="adj1" fmla="val 65430"/>
              <a:gd name="adj2" fmla="val 60588"/>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sz="1000" dirty="0">
              <a:solidFill>
                <a:schemeClr val="tx1"/>
              </a:solidFill>
            </a:endParaRPr>
          </a:p>
          <a:p>
            <a:pPr algn="ctr">
              <a:defRPr/>
            </a:pPr>
            <a:r>
              <a:rPr lang="de-DE" dirty="0" smtClean="0">
                <a:solidFill>
                  <a:schemeClr val="tx1"/>
                </a:solidFill>
              </a:rPr>
              <a:t>Wenn 100</a:t>
            </a:r>
            <a:r>
              <a:rPr lang="de-DE" dirty="0" smtClean="0">
                <a:solidFill>
                  <a:schemeClr val="tx1"/>
                </a:solidFill>
                <a:sym typeface="Symbol"/>
              </a:rPr>
              <a:t>•</a:t>
            </a:r>
            <a:r>
              <a:rPr lang="de-DE" dirty="0" smtClean="0">
                <a:solidFill>
                  <a:schemeClr val="tx1"/>
                </a:solidFill>
              </a:rPr>
              <a:t>100=100 ist, was ist dann </a:t>
            </a:r>
            <a:r>
              <a:rPr lang="de-DE" b="1" dirty="0" smtClean="0">
                <a:solidFill>
                  <a:schemeClr val="tx1"/>
                </a:solidFill>
              </a:rPr>
              <a:t>1</a:t>
            </a:r>
            <a:r>
              <a:rPr lang="de-DE" dirty="0" smtClean="0">
                <a:solidFill>
                  <a:schemeClr val="tx1"/>
                </a:solidFill>
                <a:sym typeface="Symbol"/>
              </a:rPr>
              <a:t>•</a:t>
            </a:r>
            <a:r>
              <a:rPr lang="de-DE" b="1" dirty="0" smtClean="0">
                <a:solidFill>
                  <a:schemeClr val="tx1"/>
                </a:solidFill>
              </a:rPr>
              <a:t>100</a:t>
            </a:r>
            <a:r>
              <a:rPr lang="de-DE" dirty="0" smtClean="0">
                <a:solidFill>
                  <a:schemeClr val="tx1"/>
                </a:solidFill>
              </a:rPr>
              <a:t>?</a:t>
            </a:r>
            <a:endParaRPr lang="de-DE" dirty="0">
              <a:solidFill>
                <a:schemeClr val="tx1"/>
              </a:solidFill>
            </a:endParaRPr>
          </a:p>
        </p:txBody>
      </p:sp>
      <p:sp>
        <p:nvSpPr>
          <p:cNvPr id="9" name="Wolkenförmige Legende 8"/>
          <p:cNvSpPr/>
          <p:nvPr/>
        </p:nvSpPr>
        <p:spPr>
          <a:xfrm>
            <a:off x="4962872" y="1052736"/>
            <a:ext cx="3384376" cy="2592285"/>
          </a:xfrm>
          <a:prstGeom prst="cloudCallout">
            <a:avLst>
              <a:gd name="adj1" fmla="val -68098"/>
              <a:gd name="adj2" fmla="val 5354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de-DE" dirty="0" smtClean="0">
                <a:solidFill>
                  <a:schemeClr val="tx1"/>
                </a:solidFill>
              </a:rPr>
              <a:t>Nach eurer Rechenregel könnte ich dann auch sagen, dass </a:t>
            </a:r>
            <a:r>
              <a:rPr lang="de-DE" b="1" dirty="0" smtClean="0">
                <a:solidFill>
                  <a:schemeClr val="tx1"/>
                </a:solidFill>
              </a:rPr>
              <a:t>10</a:t>
            </a:r>
            <a:r>
              <a:rPr lang="de-DE" dirty="0">
                <a:solidFill>
                  <a:schemeClr val="tx1"/>
                </a:solidFill>
                <a:sym typeface="Symbol"/>
              </a:rPr>
              <a:t>•</a:t>
            </a:r>
            <a:r>
              <a:rPr lang="de-DE" b="1" dirty="0" smtClean="0">
                <a:solidFill>
                  <a:schemeClr val="tx1"/>
                </a:solidFill>
                <a:sym typeface="Symbol"/>
              </a:rPr>
              <a:t>10=10 </a:t>
            </a:r>
            <a:r>
              <a:rPr lang="de-DE" dirty="0" smtClean="0">
                <a:solidFill>
                  <a:schemeClr val="tx1"/>
                </a:solidFill>
                <a:sym typeface="Symbol"/>
              </a:rPr>
              <a:t>ist, weil 1</a:t>
            </a:r>
            <a:r>
              <a:rPr lang="de-DE" dirty="0">
                <a:solidFill>
                  <a:schemeClr val="tx1"/>
                </a:solidFill>
                <a:sym typeface="Symbol"/>
              </a:rPr>
              <a:t>•</a:t>
            </a:r>
            <a:r>
              <a:rPr lang="de-DE" dirty="0" smtClean="0">
                <a:solidFill>
                  <a:schemeClr val="tx1"/>
                </a:solidFill>
                <a:sym typeface="Symbol"/>
              </a:rPr>
              <a:t>1=1 ist.</a:t>
            </a:r>
            <a:endParaRPr lang="de-DE" dirty="0">
              <a:solidFill>
                <a:schemeClr val="tx1"/>
              </a:solidFill>
            </a:endParaRPr>
          </a:p>
        </p:txBody>
      </p:sp>
      <p:sp>
        <p:nvSpPr>
          <p:cNvPr id="10"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extLst>
      <p:ext uri="{BB962C8B-B14F-4D97-AF65-F5344CB8AC3E}">
        <p14:creationId xmlns:p14="http://schemas.microsoft.com/office/powerpoint/2010/main" val="1955002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ctrTitle"/>
          </p:nvPr>
        </p:nvSpPr>
        <p:spPr/>
        <p:txBody>
          <a:bodyPr/>
          <a:lstStyle/>
          <a:p>
            <a:r>
              <a:rPr lang="de-DE" dirty="0"/>
              <a:t>Filmausschnitt   </a:t>
            </a:r>
            <a:r>
              <a:rPr lang="de-DE" dirty="0" smtClean="0"/>
              <a:t>///   Multiplikation</a:t>
            </a:r>
          </a:p>
        </p:txBody>
      </p:sp>
      <p:sp>
        <p:nvSpPr>
          <p:cNvPr id="5123" name="Untertitel 2"/>
          <p:cNvSpPr>
            <a:spLocks noGrp="1"/>
          </p:cNvSpPr>
          <p:nvPr>
            <p:ph type="subTitle" idx="1"/>
          </p:nvPr>
        </p:nvSpPr>
        <p:spPr/>
        <p:txBody>
          <a:bodyPr/>
          <a:lstStyle/>
          <a:p>
            <a:endParaRPr lang="de-DE" dirty="0" smtClean="0"/>
          </a:p>
        </p:txBody>
      </p:sp>
      <p:sp>
        <p:nvSpPr>
          <p:cNvPr id="5124"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E95403-E24F-40B6-827D-3FC1D06FA2EC}" type="slidenum">
              <a:rPr lang="de-DE" smtClean="0"/>
              <a:pPr eaLnBrk="1" hangingPunct="1"/>
              <a:t>6</a:t>
            </a:fld>
            <a:endParaRPr lang="de-DE" dirty="0" smtClean="0"/>
          </a:p>
        </p:txBody>
      </p:sp>
      <p:pic>
        <p:nvPicPr>
          <p:cNvPr id="2" name="ShortCut Multiplikation PP Version_1.wmv">
            <a:hlinkClick r:id="" action="ppaction://media"/>
          </p:cNvPr>
          <p:cNvPicPr>
            <a:picLocks noChangeAspect="1"/>
          </p:cNvPicPr>
          <p:nvPr>
            <a:videoFile r:link="rId1"/>
            <p:extLst>
              <p:ext uri="{DAA4B4D4-6D71-4841-9C94-3DE7FCFB9230}">
                <p14:media xmlns:p14="http://schemas.microsoft.com/office/powerpoint/2010/main" r:embed="rId2">
                  <p14:trim st="32822.4832"/>
                </p14:media>
              </p:ext>
            </p:extLst>
          </p:nvPr>
        </p:nvPicPr>
        <p:blipFill>
          <a:blip r:embed="rId5"/>
          <a:stretch>
            <a:fillRect/>
          </a:stretch>
        </p:blipFill>
        <p:spPr>
          <a:xfrm>
            <a:off x="0" y="857250"/>
            <a:ext cx="9144000" cy="5143500"/>
          </a:xfrm>
          <a:prstGeom prst="rect">
            <a:avLst/>
          </a:prstGeom>
        </p:spPr>
      </p:pic>
      <p:sp>
        <p:nvSpPr>
          <p:cNvPr id="7"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extLst>
      <p:ext uri="{BB962C8B-B14F-4D97-AF65-F5344CB8AC3E}">
        <p14:creationId xmlns:p14="http://schemas.microsoft.com/office/powerpoint/2010/main" val="3514708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Filmausschnitt   ///   </a:t>
            </a:r>
            <a:r>
              <a:rPr lang="de-DE" dirty="0" smtClean="0"/>
              <a:t>Multiplikation</a:t>
            </a:r>
            <a:endParaRPr lang="de-DE" dirty="0"/>
          </a:p>
        </p:txBody>
      </p:sp>
      <p:sp>
        <p:nvSpPr>
          <p:cNvPr id="4" name="Foliennummernplatzhalter 3"/>
          <p:cNvSpPr>
            <a:spLocks noGrp="1"/>
          </p:cNvSpPr>
          <p:nvPr>
            <p:ph type="sldNum" sz="quarter" idx="10"/>
          </p:nvPr>
        </p:nvSpPr>
        <p:spPr/>
        <p:txBody>
          <a:bodyPr/>
          <a:lstStyle/>
          <a:p>
            <a:pPr>
              <a:defRPr/>
            </a:pPr>
            <a:fld id="{AD87523F-65F9-401C-B777-D798A255206B}" type="slidenum">
              <a:rPr lang="de-DE" smtClean="0"/>
              <a:pPr>
                <a:defRPr/>
              </a:pPr>
              <a:t>7</a:t>
            </a:fld>
            <a:endParaRPr lang="de-D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57" t="12479" r="12460" b="12704"/>
          <a:stretch/>
        </p:blipFill>
        <p:spPr bwMode="auto">
          <a:xfrm>
            <a:off x="0" y="856800"/>
            <a:ext cx="9178818" cy="514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Wolkenförmige Legende 6"/>
          <p:cNvSpPr/>
          <p:nvPr/>
        </p:nvSpPr>
        <p:spPr>
          <a:xfrm>
            <a:off x="6012160" y="4077072"/>
            <a:ext cx="2880320" cy="1800200"/>
          </a:xfrm>
          <a:prstGeom prst="cloudCallout">
            <a:avLst>
              <a:gd name="adj1" fmla="val -60810"/>
              <a:gd name="adj2" fmla="val -61792"/>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sz="6600" dirty="0" smtClean="0">
                <a:solidFill>
                  <a:srgbClr val="84B819"/>
                </a:solidFill>
              </a:rPr>
              <a:t>?</a:t>
            </a:r>
            <a:endParaRPr lang="de-DE" sz="6600" dirty="0">
              <a:solidFill>
                <a:srgbClr val="84B819"/>
              </a:solidFill>
            </a:endParaRPr>
          </a:p>
        </p:txBody>
      </p:sp>
      <p:sp>
        <p:nvSpPr>
          <p:cNvPr id="8"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extLst>
      <p:ext uri="{BB962C8B-B14F-4D97-AF65-F5344CB8AC3E}">
        <p14:creationId xmlns:p14="http://schemas.microsoft.com/office/powerpoint/2010/main" val="23102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ctrTitle"/>
          </p:nvPr>
        </p:nvSpPr>
        <p:spPr/>
        <p:txBody>
          <a:bodyPr/>
          <a:lstStyle/>
          <a:p>
            <a:r>
              <a:rPr lang="de-DE" dirty="0"/>
              <a:t>Filmausschnitt   </a:t>
            </a:r>
            <a:r>
              <a:rPr lang="de-DE" dirty="0" smtClean="0"/>
              <a:t>///   Multiplikation</a:t>
            </a:r>
          </a:p>
        </p:txBody>
      </p:sp>
      <p:sp>
        <p:nvSpPr>
          <p:cNvPr id="7172"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63BE9AD-D33A-4F47-A5F5-8E139F4ED16D}" type="slidenum">
              <a:rPr lang="de-DE" smtClean="0"/>
              <a:pPr eaLnBrk="1" hangingPunct="1"/>
              <a:t>8</a:t>
            </a:fld>
            <a:endParaRPr lang="de-DE" dirty="0" smtClean="0"/>
          </a:p>
        </p:txBody>
      </p:sp>
      <p:sp>
        <p:nvSpPr>
          <p:cNvPr id="6" name="Wolkenförmige Legende 5"/>
          <p:cNvSpPr/>
          <p:nvPr/>
        </p:nvSpPr>
        <p:spPr>
          <a:xfrm>
            <a:off x="467544" y="3882126"/>
            <a:ext cx="3600400" cy="2087463"/>
          </a:xfrm>
          <a:prstGeom prst="cloudCallout">
            <a:avLst>
              <a:gd name="adj1" fmla="val 63925"/>
              <a:gd name="adj2" fmla="val -49496"/>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dirty="0">
              <a:solidFill>
                <a:schemeClr val="tx1"/>
              </a:solidFill>
            </a:endParaRPr>
          </a:p>
          <a:p>
            <a:pPr algn="ctr">
              <a:defRPr/>
            </a:pPr>
            <a:r>
              <a:rPr lang="de-DE" dirty="0" smtClean="0">
                <a:solidFill>
                  <a:schemeClr val="tx1"/>
                </a:solidFill>
              </a:rPr>
              <a:t>Versucht die Aufgabe mithilfe des </a:t>
            </a:r>
            <a:r>
              <a:rPr lang="de-DE" b="1" dirty="0" smtClean="0">
                <a:solidFill>
                  <a:schemeClr val="tx1"/>
                </a:solidFill>
              </a:rPr>
              <a:t>Tausenderbuchs</a:t>
            </a:r>
            <a:r>
              <a:rPr lang="de-DE" dirty="0" smtClean="0">
                <a:solidFill>
                  <a:schemeClr val="tx1"/>
                </a:solidFill>
              </a:rPr>
              <a:t> zu lösen!</a:t>
            </a:r>
            <a:endParaRPr lang="de-DE" dirty="0">
              <a:solidFill>
                <a:schemeClr val="tx1"/>
              </a:solidFill>
            </a:endParaRPr>
          </a:p>
        </p:txBody>
      </p:sp>
      <p:sp>
        <p:nvSpPr>
          <p:cNvPr id="7" name="Wolkenförmige Legende 6"/>
          <p:cNvSpPr/>
          <p:nvPr/>
        </p:nvSpPr>
        <p:spPr>
          <a:xfrm>
            <a:off x="467544" y="1268760"/>
            <a:ext cx="3816424" cy="2207263"/>
          </a:xfrm>
          <a:prstGeom prst="cloudCallout">
            <a:avLst>
              <a:gd name="adj1" fmla="val 57238"/>
              <a:gd name="adj2" fmla="val 56344"/>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dirty="0">
              <a:solidFill>
                <a:schemeClr val="tx1"/>
              </a:solidFill>
            </a:endParaRPr>
          </a:p>
          <a:p>
            <a:pPr algn="ctr">
              <a:defRPr/>
            </a:pPr>
            <a:r>
              <a:rPr lang="de-DE" dirty="0" smtClean="0">
                <a:solidFill>
                  <a:schemeClr val="tx1"/>
                </a:solidFill>
              </a:rPr>
              <a:t>Bittet euren </a:t>
            </a:r>
            <a:r>
              <a:rPr lang="de-DE" b="1" dirty="0" smtClean="0">
                <a:solidFill>
                  <a:schemeClr val="tx1"/>
                </a:solidFill>
              </a:rPr>
              <a:t>Tischnachbarn</a:t>
            </a:r>
            <a:r>
              <a:rPr lang="de-DE" dirty="0" smtClean="0">
                <a:solidFill>
                  <a:schemeClr val="tx1"/>
                </a:solidFill>
              </a:rPr>
              <a:t> euch seinen Rechenweg zu erklären!</a:t>
            </a:r>
            <a:endParaRPr lang="de-DE" dirty="0">
              <a:solidFill>
                <a:schemeClr val="tx1"/>
              </a:solidFill>
            </a:endParaRPr>
          </a:p>
        </p:txBody>
      </p:sp>
      <p:sp>
        <p:nvSpPr>
          <p:cNvPr id="8" name="Wolkenförmige Legende 7"/>
          <p:cNvSpPr/>
          <p:nvPr/>
        </p:nvSpPr>
        <p:spPr>
          <a:xfrm>
            <a:off x="5004048" y="3773729"/>
            <a:ext cx="3744416" cy="2304256"/>
          </a:xfrm>
          <a:prstGeom prst="cloudCallout">
            <a:avLst>
              <a:gd name="adj1" fmla="val -53299"/>
              <a:gd name="adj2" fmla="val -44701"/>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DE" dirty="0">
              <a:solidFill>
                <a:schemeClr val="tx1"/>
              </a:solidFill>
            </a:endParaRPr>
          </a:p>
          <a:p>
            <a:pPr algn="ctr">
              <a:defRPr/>
            </a:pPr>
            <a:r>
              <a:rPr lang="de-DE" dirty="0" smtClean="0">
                <a:solidFill>
                  <a:schemeClr val="tx1"/>
                </a:solidFill>
              </a:rPr>
              <a:t>Ich gebe euch einen </a:t>
            </a:r>
            <a:r>
              <a:rPr lang="de-DE" b="1" dirty="0" smtClean="0">
                <a:solidFill>
                  <a:schemeClr val="tx1"/>
                </a:solidFill>
              </a:rPr>
              <a:t>Tipp</a:t>
            </a:r>
            <a:r>
              <a:rPr lang="de-DE" dirty="0" smtClean="0">
                <a:solidFill>
                  <a:schemeClr val="tx1"/>
                </a:solidFill>
              </a:rPr>
              <a:t>: Aus einer Multiplikationsaufgabe kann man auch eine </a:t>
            </a:r>
            <a:r>
              <a:rPr lang="de-DE" b="1" dirty="0" smtClean="0">
                <a:solidFill>
                  <a:schemeClr val="tx1"/>
                </a:solidFill>
              </a:rPr>
              <a:t>Additionsaufgabe </a:t>
            </a:r>
            <a:r>
              <a:rPr lang="de-DE" dirty="0" smtClean="0">
                <a:solidFill>
                  <a:schemeClr val="tx1"/>
                </a:solidFill>
              </a:rPr>
              <a:t>machen!</a:t>
            </a:r>
            <a:endParaRPr lang="de-DE" dirty="0">
              <a:solidFill>
                <a:schemeClr val="tx1"/>
              </a:solidFill>
            </a:endParaRPr>
          </a:p>
        </p:txBody>
      </p:sp>
      <p:sp>
        <p:nvSpPr>
          <p:cNvPr id="9" name="Wolkenförmige Legende 8"/>
          <p:cNvSpPr/>
          <p:nvPr/>
        </p:nvSpPr>
        <p:spPr>
          <a:xfrm>
            <a:off x="5076056" y="1459799"/>
            <a:ext cx="3672408" cy="2016224"/>
          </a:xfrm>
          <a:prstGeom prst="cloudCallout">
            <a:avLst>
              <a:gd name="adj1" fmla="val -55649"/>
              <a:gd name="adj2" fmla="val 57514"/>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de-DE" dirty="0">
                <a:solidFill>
                  <a:schemeClr val="tx1"/>
                </a:solidFill>
              </a:rPr>
              <a:t>Wenn </a:t>
            </a:r>
            <a:r>
              <a:rPr lang="de-DE" dirty="0" smtClean="0">
                <a:solidFill>
                  <a:schemeClr val="tx1"/>
                </a:solidFill>
              </a:rPr>
              <a:t>20</a:t>
            </a:r>
            <a:r>
              <a:rPr lang="de-DE" dirty="0" smtClean="0">
                <a:solidFill>
                  <a:schemeClr val="tx1"/>
                </a:solidFill>
                <a:latin typeface="Arial"/>
                <a:cs typeface="Arial"/>
                <a:sym typeface="Symbol"/>
              </a:rPr>
              <a:t>•</a:t>
            </a:r>
            <a:r>
              <a:rPr lang="de-DE" dirty="0" smtClean="0">
                <a:solidFill>
                  <a:schemeClr val="tx1"/>
                </a:solidFill>
                <a:sym typeface="Symbol"/>
              </a:rPr>
              <a:t>2</a:t>
            </a:r>
            <a:r>
              <a:rPr lang="de-DE" dirty="0" smtClean="0">
                <a:solidFill>
                  <a:schemeClr val="tx1"/>
                </a:solidFill>
              </a:rPr>
              <a:t>0=200 </a:t>
            </a:r>
            <a:r>
              <a:rPr lang="de-DE" dirty="0">
                <a:solidFill>
                  <a:schemeClr val="tx1"/>
                </a:solidFill>
              </a:rPr>
              <a:t>ist, was ist dann </a:t>
            </a:r>
            <a:r>
              <a:rPr lang="de-DE" dirty="0" smtClean="0">
                <a:solidFill>
                  <a:schemeClr val="tx1"/>
                </a:solidFill>
              </a:rPr>
              <a:t/>
            </a:r>
            <a:br>
              <a:rPr lang="de-DE" dirty="0" smtClean="0">
                <a:solidFill>
                  <a:schemeClr val="tx1"/>
                </a:solidFill>
              </a:rPr>
            </a:br>
            <a:r>
              <a:rPr lang="de-DE" b="1" dirty="0" smtClean="0">
                <a:solidFill>
                  <a:schemeClr val="tx1"/>
                </a:solidFill>
              </a:rPr>
              <a:t>10</a:t>
            </a:r>
            <a:r>
              <a:rPr lang="de-DE" dirty="0" smtClean="0">
                <a:solidFill>
                  <a:schemeClr val="tx1"/>
                </a:solidFill>
                <a:sym typeface="Symbol"/>
              </a:rPr>
              <a:t>•</a:t>
            </a:r>
            <a:r>
              <a:rPr lang="de-DE" b="1" dirty="0" smtClean="0">
                <a:solidFill>
                  <a:schemeClr val="tx1"/>
                </a:solidFill>
                <a:sym typeface="Symbol"/>
              </a:rPr>
              <a:t>2</a:t>
            </a:r>
            <a:r>
              <a:rPr lang="de-DE" b="1" dirty="0" smtClean="0">
                <a:solidFill>
                  <a:schemeClr val="tx1"/>
                </a:solidFill>
              </a:rPr>
              <a:t>0</a:t>
            </a:r>
            <a:r>
              <a:rPr lang="de-DE" dirty="0">
                <a:solidFill>
                  <a:schemeClr val="tx1"/>
                </a:solidFill>
              </a:rPr>
              <a:t>?</a:t>
            </a:r>
          </a:p>
        </p:txBody>
      </p:sp>
      <p:sp>
        <p:nvSpPr>
          <p:cNvPr id="11" name="Fußzeilenplatzhalter 4"/>
          <p:cNvSpPr>
            <a:spLocks noGrp="1"/>
          </p:cNvSpPr>
          <p:nvPr>
            <p:ph type="ftr" sz="quarter" idx="11"/>
          </p:nvPr>
        </p:nvSpPr>
        <p:spPr>
          <a:xfrm>
            <a:off x="2339975" y="6381750"/>
            <a:ext cx="4464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elfolie">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411</Words>
  <Application>Microsoft Office PowerPoint</Application>
  <PresentationFormat>Bildschirmpräsentation (4:3)</PresentationFormat>
  <Paragraphs>58</Paragraphs>
  <Slides>8</Slides>
  <Notes>8</Notes>
  <HiddenSlides>0</HiddenSlides>
  <MMClips>2</MMClips>
  <ScaleCrop>false</ScaleCrop>
  <HeadingPairs>
    <vt:vector size="4" baseType="variant">
      <vt:variant>
        <vt:lpstr>Design</vt:lpstr>
      </vt:variant>
      <vt:variant>
        <vt:i4>1</vt:i4>
      </vt:variant>
      <vt:variant>
        <vt:lpstr>Folientitel</vt:lpstr>
      </vt:variant>
      <vt:variant>
        <vt:i4>8</vt:i4>
      </vt:variant>
    </vt:vector>
  </HeadingPairs>
  <TitlesOfParts>
    <vt:vector size="9" baseType="lpstr">
      <vt:lpstr>Titelfolie</vt:lpstr>
      <vt:lpstr>PIK AS</vt:lpstr>
      <vt:lpstr>Filmausschnitt   ///   Multiplikation</vt:lpstr>
      <vt:lpstr>Filmausschnitt   ///   Multiplikation</vt:lpstr>
      <vt:lpstr>Filmausschnitt   ///   Multiplikation</vt:lpstr>
      <vt:lpstr>Filmausschnitt   ///   Multiplikation</vt:lpstr>
      <vt:lpstr>Filmausschnitt   ///   Multiplikation</vt:lpstr>
      <vt:lpstr>Filmausschnitt   ///   Multiplikation</vt:lpstr>
      <vt:lpstr>Filmausschnitt   ///   Multiplikation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dc:creator>
  <cp:lastModifiedBy>Tobias Lüling</cp:lastModifiedBy>
  <cp:revision>218</cp:revision>
  <cp:lastPrinted>2009-07-03T13:06:19Z</cp:lastPrinted>
  <dcterms:created xsi:type="dcterms:W3CDTF">2009-11-02T09:50:22Z</dcterms:created>
  <dcterms:modified xsi:type="dcterms:W3CDTF">2013-11-13T21:08:58Z</dcterms:modified>
</cp:coreProperties>
</file>