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56"/>
  </p:notesMasterIdLst>
  <p:handoutMasterIdLst>
    <p:handoutMasterId r:id="rId157"/>
  </p:handoutMasterIdLst>
  <p:sldIdLst>
    <p:sldId id="1909" r:id="rId2"/>
    <p:sldId id="2157" r:id="rId3"/>
    <p:sldId id="2158" r:id="rId4"/>
    <p:sldId id="2159" r:id="rId5"/>
    <p:sldId id="2160" r:id="rId6"/>
    <p:sldId id="2161" r:id="rId7"/>
    <p:sldId id="2162" r:id="rId8"/>
    <p:sldId id="2168" r:id="rId9"/>
    <p:sldId id="2172" r:id="rId10"/>
    <p:sldId id="2174" r:id="rId11"/>
    <p:sldId id="2175" r:id="rId12"/>
    <p:sldId id="2176" r:id="rId13"/>
    <p:sldId id="2177" r:id="rId14"/>
    <p:sldId id="2178" r:id="rId15"/>
    <p:sldId id="2179" r:id="rId16"/>
    <p:sldId id="2182" r:id="rId17"/>
    <p:sldId id="2183" r:id="rId18"/>
    <p:sldId id="2184" r:id="rId19"/>
    <p:sldId id="2185" r:id="rId20"/>
    <p:sldId id="2186" r:id="rId21"/>
    <p:sldId id="2187" r:id="rId22"/>
    <p:sldId id="2189" r:id="rId23"/>
    <p:sldId id="2190" r:id="rId24"/>
    <p:sldId id="2193" r:id="rId25"/>
    <p:sldId id="2195" r:id="rId26"/>
    <p:sldId id="2199" r:id="rId27"/>
    <p:sldId id="2200" r:id="rId28"/>
    <p:sldId id="2201" r:id="rId29"/>
    <p:sldId id="2202" r:id="rId30"/>
    <p:sldId id="2203" r:id="rId31"/>
    <p:sldId id="2229" r:id="rId32"/>
    <p:sldId id="2328" r:id="rId33"/>
    <p:sldId id="2230" r:id="rId34"/>
    <p:sldId id="2678" r:id="rId35"/>
    <p:sldId id="2679" r:id="rId36"/>
    <p:sldId id="2680" r:id="rId37"/>
    <p:sldId id="2681" r:id="rId38"/>
    <p:sldId id="2697" r:id="rId39"/>
    <p:sldId id="2698" r:id="rId40"/>
    <p:sldId id="2682" r:id="rId41"/>
    <p:sldId id="2239" r:id="rId42"/>
    <p:sldId id="2713" r:id="rId43"/>
    <p:sldId id="2714" r:id="rId44"/>
    <p:sldId id="2715" r:id="rId45"/>
    <p:sldId id="2240" r:id="rId46"/>
    <p:sldId id="2244" r:id="rId47"/>
    <p:sldId id="2448" r:id="rId48"/>
    <p:sldId id="2449" r:id="rId49"/>
    <p:sldId id="2249" r:id="rId50"/>
    <p:sldId id="2250" r:id="rId51"/>
    <p:sldId id="2205" r:id="rId52"/>
    <p:sldId id="2206" r:id="rId53"/>
    <p:sldId id="2207" r:id="rId54"/>
    <p:sldId id="2208" r:id="rId55"/>
    <p:sldId id="2209" r:id="rId56"/>
    <p:sldId id="2210" r:id="rId57"/>
    <p:sldId id="2211" r:id="rId58"/>
    <p:sldId id="2212" r:id="rId59"/>
    <p:sldId id="2213" r:id="rId60"/>
    <p:sldId id="2214" r:id="rId61"/>
    <p:sldId id="2215" r:id="rId62"/>
    <p:sldId id="2216" r:id="rId63"/>
    <p:sldId id="2217" r:id="rId64"/>
    <p:sldId id="2218" r:id="rId65"/>
    <p:sldId id="2219" r:id="rId66"/>
    <p:sldId id="2717" r:id="rId67"/>
    <p:sldId id="2261" r:id="rId68"/>
    <p:sldId id="2223" r:id="rId69"/>
    <p:sldId id="2222" r:id="rId70"/>
    <p:sldId id="2260" r:id="rId71"/>
    <p:sldId id="2224" r:id="rId72"/>
    <p:sldId id="2225" r:id="rId73"/>
    <p:sldId id="2452" r:id="rId74"/>
    <p:sldId id="2453" r:id="rId75"/>
    <p:sldId id="2454" r:id="rId76"/>
    <p:sldId id="2455" r:id="rId77"/>
    <p:sldId id="2456" r:id="rId78"/>
    <p:sldId id="2457" r:id="rId79"/>
    <p:sldId id="2458" r:id="rId80"/>
    <p:sldId id="2459" r:id="rId81"/>
    <p:sldId id="2460" r:id="rId82"/>
    <p:sldId id="2461" r:id="rId83"/>
    <p:sldId id="2462" r:id="rId84"/>
    <p:sldId id="2463" r:id="rId85"/>
    <p:sldId id="2464" r:id="rId86"/>
    <p:sldId id="2489" r:id="rId87"/>
    <p:sldId id="2490" r:id="rId88"/>
    <p:sldId id="2497" r:id="rId89"/>
    <p:sldId id="2465" r:id="rId90"/>
    <p:sldId id="2755" r:id="rId91"/>
    <p:sldId id="2756" r:id="rId92"/>
    <p:sldId id="2757" r:id="rId93"/>
    <p:sldId id="2758" r:id="rId94"/>
    <p:sldId id="2474" r:id="rId95"/>
    <p:sldId id="2475" r:id="rId96"/>
    <p:sldId id="2476" r:id="rId97"/>
    <p:sldId id="2477" r:id="rId98"/>
    <p:sldId id="2478" r:id="rId99"/>
    <p:sldId id="2479" r:id="rId100"/>
    <p:sldId id="1829" r:id="rId101"/>
    <p:sldId id="2487" r:id="rId102"/>
    <p:sldId id="1847" r:id="rId103"/>
    <p:sldId id="2700" r:id="rId104"/>
    <p:sldId id="1978" r:id="rId105"/>
    <p:sldId id="1849" r:id="rId106"/>
    <p:sldId id="1850" r:id="rId107"/>
    <p:sldId id="1851" r:id="rId108"/>
    <p:sldId id="1852" r:id="rId109"/>
    <p:sldId id="1853" r:id="rId110"/>
    <p:sldId id="1854" r:id="rId111"/>
    <p:sldId id="1855" r:id="rId112"/>
    <p:sldId id="1856" r:id="rId113"/>
    <p:sldId id="2510" r:id="rId114"/>
    <p:sldId id="2521" r:id="rId115"/>
    <p:sldId id="2522" r:id="rId116"/>
    <p:sldId id="2523" r:id="rId117"/>
    <p:sldId id="2569" r:id="rId118"/>
    <p:sldId id="2524" r:id="rId119"/>
    <p:sldId id="2525" r:id="rId120"/>
    <p:sldId id="2529" r:id="rId121"/>
    <p:sldId id="2530" r:id="rId122"/>
    <p:sldId id="2531" r:id="rId123"/>
    <p:sldId id="2532" r:id="rId124"/>
    <p:sldId id="2533" r:id="rId125"/>
    <p:sldId id="2534" r:id="rId126"/>
    <p:sldId id="2535" r:id="rId127"/>
    <p:sldId id="2536" r:id="rId128"/>
    <p:sldId id="2537" r:id="rId129"/>
    <p:sldId id="2538" r:id="rId130"/>
    <p:sldId id="2539" r:id="rId131"/>
    <p:sldId id="2540" r:id="rId132"/>
    <p:sldId id="2570" r:id="rId133"/>
    <p:sldId id="2571" r:id="rId134"/>
    <p:sldId id="2572" r:id="rId135"/>
    <p:sldId id="2573" r:id="rId136"/>
    <p:sldId id="2575" r:id="rId137"/>
    <p:sldId id="2502" r:id="rId138"/>
    <p:sldId id="2503" r:id="rId139"/>
    <p:sldId id="2504" r:id="rId140"/>
    <p:sldId id="2505" r:id="rId141"/>
    <p:sldId id="2580" r:id="rId142"/>
    <p:sldId id="2507" r:id="rId143"/>
    <p:sldId id="2759" r:id="rId144"/>
    <p:sldId id="2556" r:id="rId145"/>
    <p:sldId id="2559" r:id="rId146"/>
    <p:sldId id="2560" r:id="rId147"/>
    <p:sldId id="2561" r:id="rId148"/>
    <p:sldId id="2562" r:id="rId149"/>
    <p:sldId id="2563" r:id="rId150"/>
    <p:sldId id="2564" r:id="rId151"/>
    <p:sldId id="2565" r:id="rId152"/>
    <p:sldId id="2566" r:id="rId153"/>
    <p:sldId id="2567" r:id="rId154"/>
    <p:sldId id="2568" r:id="rId155"/>
  </p:sldIdLst>
  <p:sldSz cx="9144000" cy="6858000" type="screen4x3"/>
  <p:notesSz cx="6858000" cy="9144000"/>
  <p:embeddedFontLst>
    <p:embeddedFont>
      <p:font typeface="Monotype Corsiva" panose="03010101010201010101" pitchFamily="66" charset="0"/>
      <p:regular r:id="rId158"/>
    </p:embeddedFont>
    <p:embeddedFont>
      <p:font typeface="Verdana" panose="020B0604030504040204" pitchFamily="34" charset="0"/>
      <p:regular r:id="rId159"/>
      <p:bold r:id="rId160"/>
      <p:italic r:id="rId161"/>
      <p:boldItalic r:id="rId162"/>
    </p:embeddedFont>
  </p:embeddedFontLst>
  <p:custShowLst>
    <p:custShow name="Herzogenburg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0008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3" autoAdjust="0"/>
    <p:restoredTop sz="88412" autoAdjust="0"/>
  </p:normalViewPr>
  <p:slideViewPr>
    <p:cSldViewPr>
      <p:cViewPr varScale="1">
        <p:scale>
          <a:sx n="172" d="100"/>
          <a:sy n="172" d="100"/>
        </p:scale>
        <p:origin x="11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font" Target="fonts/font2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3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font" Target="fonts/font4.fntdata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-Arbeitsblat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-Arbeitsblat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3C05-9D43-8EE2-4770DD8EC52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3C05-9D43-8EE2-4770DD8EC52F}"/>
              </c:ext>
            </c:extLst>
          </c:dPt>
          <c:dPt>
            <c:idx val="2"/>
            <c:bubble3D val="0"/>
            <c:spPr>
              <a:solidFill>
                <a:srgbClr val="B9E1FF"/>
              </a:solidFill>
            </c:spPr>
            <c:extLst>
              <c:ext xmlns:c16="http://schemas.microsoft.com/office/drawing/2014/chart" uri="{C3380CC4-5D6E-409C-BE32-E72D297353CC}">
                <c16:uniqueId val="{00000005-3C05-9D43-8EE2-4770DD8EC52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3C05-9D43-8EE2-4770DD8EC52F}"/>
              </c:ext>
            </c:extLst>
          </c:dPt>
          <c:dPt>
            <c:idx val="4"/>
            <c:bubble3D val="0"/>
            <c:spPr>
              <a:solidFill>
                <a:srgbClr val="CC33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3C05-9D43-8EE2-4770DD8EC52F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3C05-9D43-8EE2-4770DD8EC52F}"/>
              </c:ext>
            </c:extLst>
          </c:dPt>
          <c:dLbls>
            <c:dLbl>
              <c:idx val="0"/>
              <c:layout>
                <c:manualLayout>
                  <c:x val="-0.14736645766501399"/>
                  <c:y val="0.134645878016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05-9D43-8EE2-4770DD8EC52F}"/>
                </c:ext>
              </c:extLst>
            </c:dLbl>
            <c:dLbl>
              <c:idx val="1"/>
              <c:layout>
                <c:manualLayout>
                  <c:x val="-6.1230193448041795E-4"/>
                  <c:y val="-4.9114333018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05-9D43-8EE2-4770DD8EC52F}"/>
                </c:ext>
              </c:extLst>
            </c:dLbl>
            <c:dLbl>
              <c:idx val="2"/>
              <c:layout>
                <c:manualLayout>
                  <c:x val="-6.8715186643336507E-2"/>
                  <c:y val="-0.175457233925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05-9D43-8EE2-4770DD8EC52F}"/>
                </c:ext>
              </c:extLst>
            </c:dLbl>
            <c:dLbl>
              <c:idx val="3"/>
              <c:layout>
                <c:manualLayout>
                  <c:x val="0.11988960581316201"/>
                  <c:y val="-0.12778133542716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05-9D43-8EE2-4770DD8EC52F}"/>
                </c:ext>
              </c:extLst>
            </c:dLbl>
            <c:dLbl>
              <c:idx val="5"/>
              <c:layout>
                <c:manualLayout>
                  <c:x val="0.11526641635073399"/>
                  <c:y val="0.18650212627653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05-9D43-8EE2-4770DD8EC5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Auswendigwissen und fortgesetztes Ableiten</c:v>
                </c:pt>
                <c:pt idx="1">
                  <c:v>Hohe Merkleistung ohne Ableiten</c:v>
                </c:pt>
                <c:pt idx="2">
                  <c:v>Ableiten und fortgesetztes zählendes Rechnen</c:v>
                </c:pt>
                <c:pt idx="3">
                  <c:v>Strategie-Mix mit hohem Anteil an Zählstrategien ohne Ableiten</c:v>
                </c:pt>
                <c:pt idx="4">
                  <c:v>Vorwiegend zählendes Rechnen mit Ableiten</c:v>
                </c:pt>
                <c:pt idx="5">
                  <c:v>Vorwiegend zählendes Rechnen ohne Ableiten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0.33</c:v>
                </c:pt>
                <c:pt idx="1">
                  <c:v>0.02</c:v>
                </c:pt>
                <c:pt idx="2">
                  <c:v>0.2</c:v>
                </c:pt>
                <c:pt idx="3">
                  <c:v>0.17</c:v>
                </c:pt>
                <c:pt idx="4">
                  <c:v>0.03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05-9D43-8EE2-4770DD8EC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982635851074599"/>
          <c:y val="2.5009021734932E-2"/>
          <c:w val="0.334741542723826"/>
          <c:h val="0.96119406938183205"/>
        </c:manualLayout>
      </c:layout>
      <c:overlay val="0"/>
      <c:txPr>
        <a:bodyPr/>
        <a:lstStyle/>
        <a:p>
          <a:pPr>
            <a:defRPr sz="140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1"/>
          <c:dPt>
            <c:idx val="0"/>
            <c:bubble3D val="0"/>
            <c:explosion val="28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91B2-604D-A127-F188F6EBA09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1B2-604D-A127-F188F6EBA098}"/>
              </c:ext>
            </c:extLst>
          </c:dPt>
          <c:dPt>
            <c:idx val="2"/>
            <c:bubble3D val="0"/>
            <c:spPr>
              <a:solidFill>
                <a:srgbClr val="B9E1FF"/>
              </a:solidFill>
            </c:spPr>
            <c:extLst>
              <c:ext xmlns:c16="http://schemas.microsoft.com/office/drawing/2014/chart" uri="{C3380CC4-5D6E-409C-BE32-E72D297353CC}">
                <c16:uniqueId val="{00000005-91B2-604D-A127-F188F6EBA09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91B2-604D-A127-F188F6EBA098}"/>
              </c:ext>
            </c:extLst>
          </c:dPt>
          <c:dPt>
            <c:idx val="4"/>
            <c:bubble3D val="0"/>
            <c:spPr>
              <a:solidFill>
                <a:srgbClr val="CC33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91B2-604D-A127-F188F6EBA09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91B2-604D-A127-F188F6EBA098}"/>
              </c:ext>
            </c:extLst>
          </c:dPt>
          <c:dLbls>
            <c:dLbl>
              <c:idx val="0"/>
              <c:layout>
                <c:manualLayout>
                  <c:x val="-0.14736645766501399"/>
                  <c:y val="0.134645878016248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B2-604D-A127-F188F6EBA098}"/>
                </c:ext>
              </c:extLst>
            </c:dLbl>
            <c:dLbl>
              <c:idx val="1"/>
              <c:layout>
                <c:manualLayout>
                  <c:x val="-6.1230193448041795E-4"/>
                  <c:y val="-4.9114333018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B2-604D-A127-F188F6EBA098}"/>
                </c:ext>
              </c:extLst>
            </c:dLbl>
            <c:dLbl>
              <c:idx val="2"/>
              <c:layout>
                <c:manualLayout>
                  <c:x val="-6.8715186643336507E-2"/>
                  <c:y val="-0.175457233925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B2-604D-A127-F188F6EBA098}"/>
                </c:ext>
              </c:extLst>
            </c:dLbl>
            <c:dLbl>
              <c:idx val="3"/>
              <c:layout>
                <c:manualLayout>
                  <c:x val="0.11988960581316201"/>
                  <c:y val="-0.12778133542716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B2-604D-A127-F188F6EBA098}"/>
                </c:ext>
              </c:extLst>
            </c:dLbl>
            <c:dLbl>
              <c:idx val="5"/>
              <c:layout>
                <c:manualLayout>
                  <c:x val="0.11526641635073399"/>
                  <c:y val="0.18650212627653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B2-604D-A127-F188F6EBA0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Auswendigwissen und fortgesetztes Ableiten</c:v>
                </c:pt>
                <c:pt idx="1">
                  <c:v>Hohe Merkleistung ohne Ableiten</c:v>
                </c:pt>
                <c:pt idx="2">
                  <c:v>Ableiten und fortgesetztes zählendes Rechnen</c:v>
                </c:pt>
                <c:pt idx="3">
                  <c:v>Strategie-Mix mit hohem Anteil an Zählstrategien ohne Ableiten</c:v>
                </c:pt>
                <c:pt idx="4">
                  <c:v>Vorwiegend zählendes Rechnen mit Ableiten</c:v>
                </c:pt>
                <c:pt idx="5">
                  <c:v>Vorwiegend zählendes Rechnen ohne Ableiten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0.33</c:v>
                </c:pt>
                <c:pt idx="1">
                  <c:v>0.02</c:v>
                </c:pt>
                <c:pt idx="2">
                  <c:v>0.2</c:v>
                </c:pt>
                <c:pt idx="3">
                  <c:v>0.17</c:v>
                </c:pt>
                <c:pt idx="4">
                  <c:v>0.03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B2-604D-A127-F188F6EBA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982635851074599"/>
          <c:y val="2.5009021734932E-2"/>
          <c:w val="0.334741542723826"/>
          <c:h val="0.96119406938183205"/>
        </c:manualLayout>
      </c:layout>
      <c:overlay val="0"/>
      <c:txPr>
        <a:bodyPr/>
        <a:lstStyle/>
        <a:p>
          <a:pPr>
            <a:defRPr sz="140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19C7-7342-AB33-66C877683EFE}"/>
              </c:ext>
            </c:extLst>
          </c:dPt>
          <c:dPt>
            <c:idx val="1"/>
            <c:bubble3D val="0"/>
            <c:explosion val="42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19C7-7342-AB33-66C877683EFE}"/>
              </c:ext>
            </c:extLst>
          </c:dPt>
          <c:dPt>
            <c:idx val="2"/>
            <c:bubble3D val="0"/>
            <c:spPr>
              <a:solidFill>
                <a:srgbClr val="B9E1FF"/>
              </a:solidFill>
            </c:spPr>
            <c:extLst>
              <c:ext xmlns:c16="http://schemas.microsoft.com/office/drawing/2014/chart" uri="{C3380CC4-5D6E-409C-BE32-E72D297353CC}">
                <c16:uniqueId val="{00000005-19C7-7342-AB33-66C877683EF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19C7-7342-AB33-66C877683EFE}"/>
              </c:ext>
            </c:extLst>
          </c:dPt>
          <c:dPt>
            <c:idx val="4"/>
            <c:bubble3D val="0"/>
            <c:spPr>
              <a:solidFill>
                <a:srgbClr val="CC33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19C7-7342-AB33-66C877683EFE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19C7-7342-AB33-66C877683EFE}"/>
              </c:ext>
            </c:extLst>
          </c:dPt>
          <c:dLbls>
            <c:dLbl>
              <c:idx val="0"/>
              <c:layout>
                <c:manualLayout>
                  <c:x val="-0.14736645766501399"/>
                  <c:y val="0.134645878016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C7-7342-AB33-66C877683EFE}"/>
                </c:ext>
              </c:extLst>
            </c:dLbl>
            <c:dLbl>
              <c:idx val="1"/>
              <c:layout>
                <c:manualLayout>
                  <c:x val="-0.105550573539419"/>
                  <c:y val="1.0414169384514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C7-7342-AB33-66C877683EFE}"/>
                </c:ext>
              </c:extLst>
            </c:dLbl>
            <c:dLbl>
              <c:idx val="2"/>
              <c:layout>
                <c:manualLayout>
                  <c:x val="-6.8715186643336507E-2"/>
                  <c:y val="-0.175457233925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C7-7342-AB33-66C877683EFE}"/>
                </c:ext>
              </c:extLst>
            </c:dLbl>
            <c:dLbl>
              <c:idx val="3"/>
              <c:layout>
                <c:manualLayout>
                  <c:x val="0.11988960581316201"/>
                  <c:y val="-0.12778133542716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C7-7342-AB33-66C877683EFE}"/>
                </c:ext>
              </c:extLst>
            </c:dLbl>
            <c:dLbl>
              <c:idx val="5"/>
              <c:layout>
                <c:manualLayout>
                  <c:x val="0.11526641635073399"/>
                  <c:y val="0.18650212627653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C7-7342-AB33-66C877683E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Auswendigwissen und fortgesetztes Ableiten</c:v>
                </c:pt>
                <c:pt idx="1">
                  <c:v>Hohe Merkleistung ohne Ableiten</c:v>
                </c:pt>
                <c:pt idx="2">
                  <c:v>Ableiten und fortgesetztes zählendes Rechnen</c:v>
                </c:pt>
                <c:pt idx="3">
                  <c:v>Strategie-Mix mit hohem Anteil an Zählstrategien ohne Ableiten</c:v>
                </c:pt>
                <c:pt idx="4">
                  <c:v>Vorwiegend zählendes Rechnen mit Ableiten</c:v>
                </c:pt>
                <c:pt idx="5">
                  <c:v>Vorwiegend zählendes Rechnen ohne Ableiten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0.33</c:v>
                </c:pt>
                <c:pt idx="1">
                  <c:v>0.02</c:v>
                </c:pt>
                <c:pt idx="2">
                  <c:v>0.2</c:v>
                </c:pt>
                <c:pt idx="3">
                  <c:v>0.17</c:v>
                </c:pt>
                <c:pt idx="4">
                  <c:v>0.03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C7-7342-AB33-66C877683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982635851074599"/>
          <c:y val="2.5009021734932E-2"/>
          <c:w val="0.334741542723826"/>
          <c:h val="0.96119406938183205"/>
        </c:manualLayout>
      </c:layout>
      <c:overlay val="0"/>
      <c:txPr>
        <a:bodyPr/>
        <a:lstStyle/>
        <a:p>
          <a:pPr>
            <a:defRPr sz="140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9EEE-2348-B2AB-5334F46F04BD}"/>
              </c:ext>
            </c:extLst>
          </c:dPt>
          <c:dPt>
            <c:idx val="1"/>
            <c:bubble3D val="0"/>
            <c:explosion val="2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EEE-2348-B2AB-5334F46F04BD}"/>
              </c:ext>
            </c:extLst>
          </c:dPt>
          <c:dPt>
            <c:idx val="2"/>
            <c:bubble3D val="0"/>
            <c:spPr>
              <a:solidFill>
                <a:srgbClr val="B9E1FF"/>
              </a:solidFill>
            </c:spPr>
            <c:extLst>
              <c:ext xmlns:c16="http://schemas.microsoft.com/office/drawing/2014/chart" uri="{C3380CC4-5D6E-409C-BE32-E72D297353CC}">
                <c16:uniqueId val="{00000005-9EEE-2348-B2AB-5334F46F04BD}"/>
              </c:ext>
            </c:extLst>
          </c:dPt>
          <c:dPt>
            <c:idx val="3"/>
            <c:bubble3D val="0"/>
            <c:explosion val="29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9EEE-2348-B2AB-5334F46F04BD}"/>
              </c:ext>
            </c:extLst>
          </c:dPt>
          <c:dPt>
            <c:idx val="4"/>
            <c:bubble3D val="0"/>
            <c:spPr>
              <a:solidFill>
                <a:srgbClr val="CC33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9EEE-2348-B2AB-5334F46F04BD}"/>
              </c:ext>
            </c:extLst>
          </c:dPt>
          <c:dPt>
            <c:idx val="5"/>
            <c:bubble3D val="0"/>
            <c:explosion val="32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9EEE-2348-B2AB-5334F46F04BD}"/>
              </c:ext>
            </c:extLst>
          </c:dPt>
          <c:dLbls>
            <c:dLbl>
              <c:idx val="0"/>
              <c:layout>
                <c:manualLayout>
                  <c:x val="-0.14736645766501399"/>
                  <c:y val="0.134645878016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EE-2348-B2AB-5334F46F04BD}"/>
                </c:ext>
              </c:extLst>
            </c:dLbl>
            <c:dLbl>
              <c:idx val="1"/>
              <c:layout>
                <c:manualLayout>
                  <c:x val="-6.3883906872752097E-2"/>
                  <c:y val="-5.599677558973400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0" dirty="0"/>
                      <a:t>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EE-2348-B2AB-5334F46F04BD}"/>
                </c:ext>
              </c:extLst>
            </c:dLbl>
            <c:dLbl>
              <c:idx val="2"/>
              <c:layout>
                <c:manualLayout>
                  <c:x val="-6.8715186643336507E-2"/>
                  <c:y val="-0.175457233925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EE-2348-B2AB-5334F46F04BD}"/>
                </c:ext>
              </c:extLst>
            </c:dLbl>
            <c:dLbl>
              <c:idx val="3"/>
              <c:layout>
                <c:manualLayout>
                  <c:x val="0.11988960581316201"/>
                  <c:y val="-0.1277813354271639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EE-2348-B2AB-5334F46F04BD}"/>
                </c:ext>
              </c:extLst>
            </c:dLbl>
            <c:dLbl>
              <c:idx val="5"/>
              <c:layout>
                <c:manualLayout>
                  <c:x val="0.11526641635073399"/>
                  <c:y val="0.1865021262765300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EE-2348-B2AB-5334F46F04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Auswendigwissen und fortgesetztes Ableiten</c:v>
                </c:pt>
                <c:pt idx="1">
                  <c:v>Hohe Merkleistung ohne Ableiten</c:v>
                </c:pt>
                <c:pt idx="2">
                  <c:v>Ableiten und fortgesetztes zählendes Rechnen</c:v>
                </c:pt>
                <c:pt idx="3">
                  <c:v>Strategie-Mix mit hohem Anteil an Zählstrategien ohne Ableiten</c:v>
                </c:pt>
                <c:pt idx="4">
                  <c:v>Vorwiegend zählendes Rechnen mit Ableiten</c:v>
                </c:pt>
                <c:pt idx="5">
                  <c:v>Vorwiegend zählendes Rechnen ohne Ableiten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0.33</c:v>
                </c:pt>
                <c:pt idx="1">
                  <c:v>0.02</c:v>
                </c:pt>
                <c:pt idx="2">
                  <c:v>0.2</c:v>
                </c:pt>
                <c:pt idx="3">
                  <c:v>0.17</c:v>
                </c:pt>
                <c:pt idx="4">
                  <c:v>0.03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EE-2348-B2AB-5334F46F0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982635851074599"/>
          <c:y val="2.5009021734932E-2"/>
          <c:w val="0.334741542723826"/>
          <c:h val="0.96119406938183205"/>
        </c:manualLayout>
      </c:layout>
      <c:overlay val="0"/>
      <c:txPr>
        <a:bodyPr/>
        <a:lstStyle/>
        <a:p>
          <a:pPr>
            <a:defRPr sz="140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2C30-474D-8822-76DC4DDFA3A6}"/>
              </c:ext>
            </c:extLst>
          </c:dPt>
          <c:dPt>
            <c:idx val="1"/>
            <c:bubble3D val="0"/>
            <c:explosion val="2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2C30-474D-8822-76DC4DDFA3A6}"/>
              </c:ext>
            </c:extLst>
          </c:dPt>
          <c:dPt>
            <c:idx val="2"/>
            <c:bubble3D val="0"/>
            <c:explosion val="24"/>
            <c:spPr>
              <a:solidFill>
                <a:srgbClr val="B9E1FF"/>
              </a:solidFill>
            </c:spPr>
            <c:extLst>
              <c:ext xmlns:c16="http://schemas.microsoft.com/office/drawing/2014/chart" uri="{C3380CC4-5D6E-409C-BE32-E72D297353CC}">
                <c16:uniqueId val="{00000005-2C30-474D-8822-76DC4DDFA3A6}"/>
              </c:ext>
            </c:extLst>
          </c:dPt>
          <c:dPt>
            <c:idx val="3"/>
            <c:bubble3D val="0"/>
            <c:explosion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2C30-474D-8822-76DC4DDFA3A6}"/>
              </c:ext>
            </c:extLst>
          </c:dPt>
          <c:dPt>
            <c:idx val="4"/>
            <c:bubble3D val="0"/>
            <c:spPr>
              <a:solidFill>
                <a:srgbClr val="CC33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2C30-474D-8822-76DC4DDFA3A6}"/>
              </c:ext>
            </c:extLst>
          </c:dPt>
          <c:dPt>
            <c:idx val="5"/>
            <c:bubble3D val="0"/>
            <c:explosion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2C30-474D-8822-76DC4DDFA3A6}"/>
              </c:ext>
            </c:extLst>
          </c:dPt>
          <c:dLbls>
            <c:dLbl>
              <c:idx val="0"/>
              <c:layout>
                <c:manualLayout>
                  <c:x val="-0.14736645766501399"/>
                  <c:y val="0.134645878016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0-474D-8822-76DC4DDFA3A6}"/>
                </c:ext>
              </c:extLst>
            </c:dLbl>
            <c:dLbl>
              <c:idx val="1"/>
              <c:layout>
                <c:manualLayout>
                  <c:x val="-6.3883906872752097E-2"/>
                  <c:y val="-5.599677558973400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0" dirty="0"/>
                      <a:t>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30-474D-8822-76DC4DDFA3A6}"/>
                </c:ext>
              </c:extLst>
            </c:dLbl>
            <c:dLbl>
              <c:idx val="2"/>
              <c:layout>
                <c:manualLayout>
                  <c:x val="-6.8715186643336507E-2"/>
                  <c:y val="-0.17545723392581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0-474D-8822-76DC4DDFA3A6}"/>
                </c:ext>
              </c:extLst>
            </c:dLbl>
            <c:dLbl>
              <c:idx val="3"/>
              <c:layout>
                <c:manualLayout>
                  <c:x val="0.11988960581316201"/>
                  <c:y val="-0.12778133542716399"/>
                </c:manualLayout>
              </c:layout>
              <c:spPr/>
              <c:txPr>
                <a:bodyPr/>
                <a:lstStyle/>
                <a:p>
                  <a:pPr>
                    <a:defRPr b="0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30-474D-8822-76DC4DDFA3A6}"/>
                </c:ext>
              </c:extLst>
            </c:dLbl>
            <c:dLbl>
              <c:idx val="5"/>
              <c:layout>
                <c:manualLayout>
                  <c:x val="0.11526641635073399"/>
                  <c:y val="0.18650212627653001"/>
                </c:manualLayout>
              </c:layout>
              <c:spPr/>
              <c:txPr>
                <a:bodyPr/>
                <a:lstStyle/>
                <a:p>
                  <a:pPr>
                    <a:defRPr b="0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30-474D-8822-76DC4DDFA3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Auswendigwissen und fortgesetztes Ableiten</c:v>
                </c:pt>
                <c:pt idx="1">
                  <c:v>Hohe Merkleistung ohne Ableiten</c:v>
                </c:pt>
                <c:pt idx="2">
                  <c:v>Ableiten und fortgesetztes zählendes Rechnen</c:v>
                </c:pt>
                <c:pt idx="3">
                  <c:v>Strategie-Mix mit hohem Anteil an Zählstrategien ohne Ableiten</c:v>
                </c:pt>
                <c:pt idx="4">
                  <c:v>Vorwiegend zählendes Rechnen mit Ableiten</c:v>
                </c:pt>
                <c:pt idx="5">
                  <c:v>Vorwiegend zählendes Rechnen ohne Ableiten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0.33</c:v>
                </c:pt>
                <c:pt idx="1">
                  <c:v>0.02</c:v>
                </c:pt>
                <c:pt idx="2">
                  <c:v>0.2</c:v>
                </c:pt>
                <c:pt idx="3">
                  <c:v>0.17</c:v>
                </c:pt>
                <c:pt idx="4">
                  <c:v>0.03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30-474D-8822-76DC4DDFA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982635851074599"/>
          <c:y val="2.5009021734932E-2"/>
          <c:w val="0.334741542723826"/>
          <c:h val="0.96119406938183205"/>
        </c:manualLayout>
      </c:layout>
      <c:overlay val="0"/>
      <c:txPr>
        <a:bodyPr/>
        <a:lstStyle/>
        <a:p>
          <a:pPr>
            <a:defRPr sz="140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30276076601599"/>
          <c:y val="8.8042570582244295E-2"/>
          <c:w val="0.49469767667930398"/>
          <c:h val="0.8188063246067229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E8C3-C144-936B-62D4745CA19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E8C3-C144-936B-62D4745CA19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E8C3-C144-936B-62D4745CA198}"/>
              </c:ext>
            </c:extLst>
          </c:dPt>
          <c:dPt>
            <c:idx val="3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7-E8C3-C144-936B-62D4745CA198}"/>
              </c:ext>
            </c:extLst>
          </c:dPt>
          <c:dLbls>
            <c:dLbl>
              <c:idx val="0"/>
              <c:layout>
                <c:manualLayout>
                  <c:x val="-0.13623425237280501"/>
                  <c:y val="0.14227921648337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C3-C144-936B-62D4745CA198}"/>
                </c:ext>
              </c:extLst>
            </c:dLbl>
            <c:dLbl>
              <c:idx val="1"/>
              <c:layout>
                <c:manualLayout>
                  <c:x val="8.7771825883689897E-2"/>
                  <c:y val="-0.27681569334317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C3-C144-936B-62D4745CA198}"/>
                </c:ext>
              </c:extLst>
            </c:dLbl>
            <c:dLbl>
              <c:idx val="2"/>
              <c:layout>
                <c:manualLayout>
                  <c:x val="9.0873298842199801E-2"/>
                  <c:y val="0.17830698280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C3-C144-936B-62D4745CA198}"/>
                </c:ext>
              </c:extLst>
            </c:dLbl>
            <c:dLbl>
              <c:idx val="3"/>
              <c:layout>
                <c:manualLayout>
                  <c:x val="-1.90680712498893E-3"/>
                  <c:y val="6.9795491807208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C3-C144-936B-62D4745CA198}"/>
                </c:ext>
              </c:extLst>
            </c:dLbl>
            <c:dLbl>
              <c:idx val="4"/>
              <c:layout>
                <c:manualLayout>
                  <c:x val="7.7642412753961304E-2"/>
                  <c:y val="1.831851992489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C3-C144-936B-62D4745CA198}"/>
                </c:ext>
              </c:extLst>
            </c:dLbl>
            <c:dLbl>
              <c:idx val="5"/>
              <c:layout>
                <c:manualLayout>
                  <c:x val="0.11526641635073399"/>
                  <c:y val="0.18650212627653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C3-C144-936B-62D4745CA1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Nicht-Zählend</c:v>
                </c:pt>
                <c:pt idx="1">
                  <c:v>Zählstrategie</c:v>
                </c:pt>
                <c:pt idx="2">
                  <c:v>Nicht bewältigt</c:v>
                </c:pt>
                <c:pt idx="3">
                  <c:v>Sonstige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0.54</c:v>
                </c:pt>
                <c:pt idx="2">
                  <c:v>0.11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C3-C144-936B-62D4745CA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982635851074599"/>
          <c:y val="2.5009021734932E-2"/>
          <c:w val="0.334741542723826"/>
          <c:h val="0.96119406938183205"/>
        </c:manualLayout>
      </c:layout>
      <c:overlay val="0"/>
      <c:txPr>
        <a:bodyPr/>
        <a:lstStyle/>
        <a:p>
          <a:pPr>
            <a:defRPr sz="200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0.91287</cdr:y>
    </cdr:from>
    <cdr:to>
      <cdr:x>0.02245</cdr:x>
      <cdr:y>0.99334</cdr:y>
    </cdr:to>
    <cdr:sp macro="" textlink="">
      <cdr:nvSpPr>
        <cdr:cNvPr id="2" name="Textfeld 3"/>
        <cdr:cNvSpPr txBox="1"/>
      </cdr:nvSpPr>
      <cdr:spPr>
        <a:xfrm xmlns:a="http://schemas.openxmlformats.org/drawingml/2006/main">
          <a:off x="0" y="4538842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de-DE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0.91287</cdr:y>
    </cdr:from>
    <cdr:to>
      <cdr:x>0.02245</cdr:x>
      <cdr:y>0.99334</cdr:y>
    </cdr:to>
    <cdr:sp macro="" textlink="">
      <cdr:nvSpPr>
        <cdr:cNvPr id="2" name="Textfeld 3"/>
        <cdr:cNvSpPr txBox="1"/>
      </cdr:nvSpPr>
      <cdr:spPr>
        <a:xfrm xmlns:a="http://schemas.openxmlformats.org/drawingml/2006/main">
          <a:off x="0" y="4538842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de-DE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0.91287</cdr:y>
    </cdr:from>
    <cdr:to>
      <cdr:x>0.02245</cdr:x>
      <cdr:y>0.99334</cdr:y>
    </cdr:to>
    <cdr:sp macro="" textlink="">
      <cdr:nvSpPr>
        <cdr:cNvPr id="2" name="Textfeld 3"/>
        <cdr:cNvSpPr txBox="1"/>
      </cdr:nvSpPr>
      <cdr:spPr>
        <a:xfrm xmlns:a="http://schemas.openxmlformats.org/drawingml/2006/main">
          <a:off x="0" y="4538842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de-DE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0.91287</cdr:y>
    </cdr:from>
    <cdr:to>
      <cdr:x>0.02245</cdr:x>
      <cdr:y>0.99334</cdr:y>
    </cdr:to>
    <cdr:sp macro="" textlink="">
      <cdr:nvSpPr>
        <cdr:cNvPr id="2" name="Textfeld 3"/>
        <cdr:cNvSpPr txBox="1"/>
      </cdr:nvSpPr>
      <cdr:spPr>
        <a:xfrm xmlns:a="http://schemas.openxmlformats.org/drawingml/2006/main">
          <a:off x="0" y="4538842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de-DE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0.91287</cdr:y>
    </cdr:from>
    <cdr:to>
      <cdr:x>0.02245</cdr:x>
      <cdr:y>0.99334</cdr:y>
    </cdr:to>
    <cdr:sp macro="" textlink="">
      <cdr:nvSpPr>
        <cdr:cNvPr id="2" name="Textfeld 3"/>
        <cdr:cNvSpPr txBox="1"/>
      </cdr:nvSpPr>
      <cdr:spPr>
        <a:xfrm xmlns:a="http://schemas.openxmlformats.org/drawingml/2006/main">
          <a:off x="0" y="4538842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de-DE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A7120-A4B1-9A44-B4B4-9524CD0117F1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3E729-A3D3-8446-94F8-98A9BEA90A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15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9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32584D-CAFB-426E-BBFD-01F4E9A9F6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51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4E7E0-66A4-49DB-9EE0-7A35D34813BD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84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103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13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37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27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465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856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061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100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063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21F8-B590-40E5-A2DF-8E95A9B521D9}" type="slidenum">
              <a:rPr lang="de-DE" smtClean="0"/>
              <a:pPr/>
              <a:t>141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188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sollten Sie einen Ausschnitt des Videos zum 1x1-Lernen von der PIK-AS</a:t>
            </a:r>
            <a:r>
              <a:rPr lang="de-DE" baseline="0" dirty="0"/>
              <a:t>-Homepage zeigen (Minute 1.30 bis 2.56 (der Start ist etwa in der Mitte des Videos, die gezeigten Aufgaben sind 9x3, 7x3 und 8x4).</a:t>
            </a:r>
          </a:p>
          <a:p>
            <a:r>
              <a:rPr lang="de-DE" baseline="0" dirty="0"/>
              <a:t> Dies ist abrufbar unter: </a:t>
            </a:r>
            <a:r>
              <a:rPr lang="de-DE" dirty="0"/>
              <a:t>http://</a:t>
            </a:r>
            <a:r>
              <a:rPr lang="de-DE" dirty="0" err="1"/>
              <a:t>pikas.dzlm.de</a:t>
            </a:r>
            <a:r>
              <a:rPr lang="de-DE" dirty="0"/>
              <a:t>/</a:t>
            </a:r>
            <a:r>
              <a:rPr lang="de-DE" dirty="0" err="1"/>
              <a:t>upload</a:t>
            </a:r>
            <a:r>
              <a:rPr lang="de-DE" dirty="0"/>
              <a:t>/</a:t>
            </a:r>
            <a:r>
              <a:rPr lang="de-DE" dirty="0" err="1"/>
              <a:t>pikaswmv</a:t>
            </a:r>
            <a:r>
              <a:rPr lang="de-DE" dirty="0"/>
              <a:t>/1x1-Film.wmv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2584D-CAFB-426E-BBFD-01F4E9A9F67D}" type="slidenum">
              <a:rPr lang="de-DE" smtClean="0"/>
              <a:pPr>
                <a:defRPr/>
              </a:pPr>
              <a:t>147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42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4E7E0-66A4-49DB-9EE0-7A35D34813BD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78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4E7E0-66A4-49DB-9EE0-7A35D34813BD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20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4E7E0-66A4-49DB-9EE0-7A35D34813BD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41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4E7E0-66A4-49DB-9EE0-7A35D34813BD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05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9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77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80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2584D-CAFB-426E-BBFD-01F4E9A9F67D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6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de-AT"/>
              <a:t>Titelmasterformat durch Klicken bearbeiten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de-AT"/>
              <a:t>Formatvorlage des Untertitelmasters durch Klicken bearbeiten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ACBF-6DA9-45F8-A335-2AA54FA1D76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2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25E7-14E3-49F0-93B6-7CDDF9416C0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64884-141C-4AE4-BA08-8F79FD5F29C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85E89-04CD-40E1-AAF3-43B6F501A44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62A3-8C10-4310-B693-84EB4D98120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59C3-43F9-4F2B-BD67-864E961EEB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7CAC-4C46-48EC-8303-62CC115122B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5CCE-A65A-4DC0-803B-23A9438E079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4D96-0058-40F7-97B9-8C4C07C12AE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83E6-E6FC-4D71-AE9E-8550524D62A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A9E8-9E31-4BA4-A316-AEA3B71E7DA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89F03-40C4-4A21-AC14-E1F6F5CCA5F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3958-D237-4569-A47D-731BC01BD1A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E3B1D-E3A7-441D-845A-5B981975191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76A9-E796-4D17-893C-7E2C78E64CB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248400"/>
            <a:ext cx="38884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92CEB89-A4A1-8446-A7A7-857BE0E88626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 sz="2400">
              <a:latin typeface="Times New Roman" pitchFamily="18" charset="0"/>
            </a:endParaRPr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 sz="2400">
              <a:latin typeface="Times New Roman" pitchFamily="18" charset="0"/>
            </a:endParaRP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 sz="2400">
              <a:latin typeface="Times New Roman" pitchFamily="18" charset="0"/>
            </a:endParaRP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heninstitut.at" TargetMode="External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tmp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de-DE" sz="4000" dirty="0"/>
              <a:t>Erarbeitung nicht-zählender Rechenstrategien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Zählendes Rechnen – was denn sonst?</a:t>
            </a:r>
            <a:endParaRPr lang="de-AT" sz="32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1588368"/>
            <a:ext cx="7992888" cy="335280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Vor allem aber: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dirty="0"/>
              <a:t>Was soll ein Kind denn machen, </a:t>
            </a:r>
            <a:br>
              <a:rPr lang="de-DE" dirty="0"/>
            </a:br>
            <a:r>
              <a:rPr lang="de-DE" dirty="0"/>
              <a:t>wenn es eine Rechnung noch nicht weiß?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060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Strategien gezielt erarbeiten:</a:t>
            </a:r>
            <a:br>
              <a:rPr lang="de-DE" sz="3200" dirty="0"/>
            </a:br>
            <a:r>
              <a:rPr lang="de-DE" sz="3200" dirty="0"/>
              <a:t>  Um diese Aufgaben geht es…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100</a:t>
            </a:fld>
            <a:endParaRPr lang="de-AT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846931"/>
          </a:xfrm>
        </p:spPr>
        <p:txBody>
          <a:bodyPr/>
          <a:lstStyle/>
          <a:p>
            <a:r>
              <a:rPr lang="de-DE" sz="2800" dirty="0"/>
              <a:t>  Nichtzählende Strategien im ZR 20 im</a:t>
            </a:r>
            <a:br>
              <a:rPr lang="de-DE" sz="2800" dirty="0"/>
            </a:br>
            <a:r>
              <a:rPr lang="de-DE" sz="2800" dirty="0"/>
              <a:t>  Überblick (Details: Gaidoschik 2007):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de-DE" sz="19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55044"/>
              </p:ext>
            </p:extLst>
          </p:nvPr>
        </p:nvGraphicFramePr>
        <p:xfrm>
          <a:off x="395536" y="1196752"/>
          <a:ext cx="8572560" cy="498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1 mehr mit Tauschaufgabe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r>
                        <a:rPr lang="de-DE" baseline="0" dirty="0"/>
                        <a:t> weniger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2 mehr mit</a:t>
                      </a:r>
                      <a:r>
                        <a:rPr lang="de-DE" baseline="0" dirty="0"/>
                        <a:t> Tauschaufgabe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 weniger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04">
                <a:tc>
                  <a:txBody>
                    <a:bodyPr/>
                    <a:lstStyle/>
                    <a:p>
                      <a:r>
                        <a:rPr lang="de-DE" dirty="0"/>
                        <a:t>"Kraft der Fünf" ("Fingerbild")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"Kraft</a:t>
                      </a:r>
                      <a:r>
                        <a:rPr lang="de-DE" baseline="0" dirty="0"/>
                        <a:t> der Fünf" ("Eine Hand weg")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(Nachbar von "Eine Hand weg")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Verdoppeln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Halbieren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Verdoppeln plus 1 (plus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(Nachbar von Halbieren)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36">
                <a:tc>
                  <a:txBody>
                    <a:bodyPr/>
                    <a:lstStyle/>
                    <a:p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Unterschied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Unterschied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"Zusammen 10" ("Zahlenfreunde")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Passende Zerlegung finden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Nachbarn der "Zahlenfreunde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"Kraft der Zehn"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"Kraft der Zehn"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"Zehnerstopp"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"Zehnerstopp"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101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20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Viele Aufgaben – oder </a:t>
            </a:r>
            <a:r>
              <a:rPr lang="de-DE" sz="3200" i="1" dirty="0"/>
              <a:t>eine</a:t>
            </a:r>
            <a:r>
              <a:rPr lang="de-DE" sz="3200" dirty="0"/>
              <a:t> Strategie:</a:t>
            </a:r>
            <a:br>
              <a:rPr lang="de-DE" sz="3200" dirty="0"/>
            </a:br>
            <a:r>
              <a:rPr lang="de-DE" sz="3200" dirty="0"/>
              <a:t>  "1 mehr" (inkl. "Tauschaufgabe")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Tauschaufgaben: </a:t>
            </a:r>
            <a:br>
              <a:rPr lang="de-AT" sz="3200" dirty="0"/>
            </a:br>
            <a:r>
              <a:rPr lang="de-AT" sz="3200" dirty="0"/>
              <a:t>  Eine Frage der Sichtweise…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444817" cy="431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148478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… die man mit Kindern gezielt erarbeiten sollte:</a:t>
            </a:r>
          </a:p>
          <a:p>
            <a:r>
              <a:rPr lang="de-AT" dirty="0"/>
              <a:t>Man sieht nur, was man weiß!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079642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Tauschaufgaben: </a:t>
            </a:r>
            <a:br>
              <a:rPr lang="de-AT" sz="3200" dirty="0"/>
            </a:br>
            <a:r>
              <a:rPr lang="de-AT" sz="3200" dirty="0"/>
              <a:t>  Eine Frage der Sichtweise…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484784"/>
            <a:ext cx="633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… die man mit Kindern gezielt erarbeiten sollte!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72812"/>
            <a:ext cx="6264696" cy="429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5490832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Strategie </a:t>
            </a:r>
            <a:br>
              <a:rPr lang="de-DE" sz="3200" dirty="0"/>
            </a:br>
            <a:r>
              <a:rPr lang="de-DE" sz="3200" dirty="0"/>
              <a:t>  "2 mehr" (inkl. "Tauschaufgabe")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105</a:t>
            </a:fld>
            <a:endParaRPr lang="de-AT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Schon behandelt: Strategie</a:t>
            </a:r>
            <a:br>
              <a:rPr lang="de-DE" sz="3200" dirty="0"/>
            </a:br>
            <a:r>
              <a:rPr lang="de-DE" sz="3200" dirty="0"/>
              <a:t>  "Handpakete" ("Kraft der Fünf")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106</a:t>
            </a:fld>
            <a:endParaRPr lang="de-AT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Im ZR 10 schon behandelt: </a:t>
            </a:r>
            <a:br>
              <a:rPr lang="de-DE" sz="3200" dirty="0"/>
            </a:br>
            <a:r>
              <a:rPr lang="de-DE" sz="3200" dirty="0"/>
              <a:t>  Strategie "Verdoppeln" (ZR 20 folgt)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107</a:t>
            </a:fld>
            <a:endParaRPr lang="de-AT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sz="3200" dirty="0"/>
            </a:br>
            <a:r>
              <a:rPr lang="de-DE" sz="3200" dirty="0"/>
              <a:t>  Schon behandelt: </a:t>
            </a:r>
            <a:br>
              <a:rPr lang="de-DE" sz="3200" dirty="0"/>
            </a:br>
            <a:r>
              <a:rPr lang="de-DE" sz="3200" dirty="0"/>
              <a:t>  "Verdoppeln plus 1" (ZR 20 folgt)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/>
          <p:nvPr/>
        </p:nvCxnSpPr>
        <p:spPr>
          <a:xfrm>
            <a:off x="1500166" y="1643050"/>
            <a:ext cx="7072362" cy="442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42910" y="2214554"/>
            <a:ext cx="7072362" cy="442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108</a:t>
            </a:fld>
            <a:endParaRPr lang="de-AT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sz="3200" dirty="0"/>
            </a:br>
            <a:r>
              <a:rPr lang="de-DE" sz="3200" dirty="0"/>
              <a:t>  Strategie </a:t>
            </a:r>
            <a:br>
              <a:rPr lang="de-DE" sz="3200" dirty="0"/>
            </a:br>
            <a:r>
              <a:rPr lang="de-DE" sz="3200" dirty="0"/>
              <a:t>  "Zehnerpärchen", "Zahlenfreunde"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Gerade Verbindung 5"/>
          <p:cNvCxnSpPr/>
          <p:nvPr/>
        </p:nvCxnSpPr>
        <p:spPr>
          <a:xfrm rot="10800000" flipV="1">
            <a:off x="571472" y="1643050"/>
            <a:ext cx="8001056" cy="500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109</a:t>
            </a:fld>
            <a:endParaRPr lang="de-A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68759"/>
            <a:ext cx="8320438" cy="1216025"/>
          </a:xfrm>
        </p:spPr>
        <p:txBody>
          <a:bodyPr/>
          <a:lstStyle/>
          <a:p>
            <a:br>
              <a:rPr lang="de-DE" sz="3200" dirty="0"/>
            </a:br>
            <a:r>
              <a:rPr lang="de-DE" sz="3200" dirty="0"/>
              <a:t>Zählendes Rechnen – was denn sonst?</a:t>
            </a:r>
          </a:p>
        </p:txBody>
      </p:sp>
      <p:sp>
        <p:nvSpPr>
          <p:cNvPr id="1728515" name="Oval 3"/>
          <p:cNvSpPr>
            <a:spLocks noChangeArrowheads="1"/>
          </p:cNvSpPr>
          <p:nvPr/>
        </p:nvSpPr>
        <p:spPr bwMode="auto">
          <a:xfrm>
            <a:off x="1042988" y="2565400"/>
            <a:ext cx="503237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16" name="Oval 4"/>
          <p:cNvSpPr>
            <a:spLocks noChangeArrowheads="1"/>
          </p:cNvSpPr>
          <p:nvPr/>
        </p:nvSpPr>
        <p:spPr bwMode="auto">
          <a:xfrm>
            <a:off x="1692275" y="2565400"/>
            <a:ext cx="503238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17" name="Oval 5"/>
          <p:cNvSpPr>
            <a:spLocks noChangeArrowheads="1"/>
          </p:cNvSpPr>
          <p:nvPr/>
        </p:nvSpPr>
        <p:spPr bwMode="auto">
          <a:xfrm>
            <a:off x="2339975" y="2565400"/>
            <a:ext cx="503238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18" name="Oval 6"/>
          <p:cNvSpPr>
            <a:spLocks noChangeArrowheads="1"/>
          </p:cNvSpPr>
          <p:nvPr/>
        </p:nvSpPr>
        <p:spPr bwMode="auto">
          <a:xfrm>
            <a:off x="2989263" y="2565400"/>
            <a:ext cx="503237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19" name="Oval 7"/>
          <p:cNvSpPr>
            <a:spLocks noChangeArrowheads="1"/>
          </p:cNvSpPr>
          <p:nvPr/>
        </p:nvSpPr>
        <p:spPr bwMode="auto">
          <a:xfrm>
            <a:off x="3636963" y="2565400"/>
            <a:ext cx="503237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0" name="Oval 8"/>
          <p:cNvSpPr>
            <a:spLocks noChangeArrowheads="1"/>
          </p:cNvSpPr>
          <p:nvPr/>
        </p:nvSpPr>
        <p:spPr bwMode="auto">
          <a:xfrm>
            <a:off x="4284663" y="2565400"/>
            <a:ext cx="503237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1" name="Oval 9"/>
          <p:cNvSpPr>
            <a:spLocks noChangeArrowheads="1"/>
          </p:cNvSpPr>
          <p:nvPr/>
        </p:nvSpPr>
        <p:spPr bwMode="auto">
          <a:xfrm>
            <a:off x="4932363" y="2565400"/>
            <a:ext cx="503237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2" name="Oval 10"/>
          <p:cNvSpPr>
            <a:spLocks noChangeArrowheads="1"/>
          </p:cNvSpPr>
          <p:nvPr/>
        </p:nvSpPr>
        <p:spPr bwMode="auto">
          <a:xfrm>
            <a:off x="5581650" y="2565400"/>
            <a:ext cx="503238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3" name="Oval 11"/>
          <p:cNvSpPr>
            <a:spLocks noChangeArrowheads="1"/>
          </p:cNvSpPr>
          <p:nvPr/>
        </p:nvSpPr>
        <p:spPr bwMode="auto">
          <a:xfrm>
            <a:off x="6229350" y="2565400"/>
            <a:ext cx="503238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4" name="Oval 12"/>
          <p:cNvSpPr>
            <a:spLocks noChangeArrowheads="1"/>
          </p:cNvSpPr>
          <p:nvPr/>
        </p:nvSpPr>
        <p:spPr bwMode="auto">
          <a:xfrm>
            <a:off x="6877050" y="2565400"/>
            <a:ext cx="503238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5" name="Text Box 13"/>
          <p:cNvSpPr txBox="1">
            <a:spLocks noChangeArrowheads="1"/>
          </p:cNvSpPr>
          <p:nvPr/>
        </p:nvSpPr>
        <p:spPr bwMode="auto">
          <a:xfrm>
            <a:off x="1000100" y="373221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"A"</a:t>
            </a:r>
          </a:p>
        </p:txBody>
      </p:sp>
      <p:sp>
        <p:nvSpPr>
          <p:cNvPr id="1728526" name="Text Box 14"/>
          <p:cNvSpPr txBox="1">
            <a:spLocks noChangeArrowheads="1"/>
          </p:cNvSpPr>
          <p:nvPr/>
        </p:nvSpPr>
        <p:spPr bwMode="auto">
          <a:xfrm>
            <a:off x="1676375" y="4214813"/>
            <a:ext cx="554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"B"</a:t>
            </a:r>
          </a:p>
        </p:txBody>
      </p:sp>
      <p:sp>
        <p:nvSpPr>
          <p:cNvPr id="1728527" name="Text Box 15"/>
          <p:cNvSpPr txBox="1">
            <a:spLocks noChangeArrowheads="1"/>
          </p:cNvSpPr>
          <p:nvPr/>
        </p:nvSpPr>
        <p:spPr bwMode="auto">
          <a:xfrm>
            <a:off x="2285984" y="3716338"/>
            <a:ext cx="558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"C"</a:t>
            </a:r>
          </a:p>
        </p:txBody>
      </p:sp>
      <p:sp>
        <p:nvSpPr>
          <p:cNvPr id="1728528" name="Text Box 16"/>
          <p:cNvSpPr txBox="1">
            <a:spLocks noChangeArrowheads="1"/>
          </p:cNvSpPr>
          <p:nvPr/>
        </p:nvSpPr>
        <p:spPr bwMode="auto">
          <a:xfrm>
            <a:off x="3043212" y="4214813"/>
            <a:ext cx="574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"D"</a:t>
            </a:r>
          </a:p>
        </p:txBody>
      </p:sp>
      <p:sp>
        <p:nvSpPr>
          <p:cNvPr id="1728529" name="Text Box 17"/>
          <p:cNvSpPr txBox="1">
            <a:spLocks noChangeArrowheads="1"/>
          </p:cNvSpPr>
          <p:nvPr/>
        </p:nvSpPr>
        <p:spPr bwMode="auto">
          <a:xfrm>
            <a:off x="3571868" y="3716338"/>
            <a:ext cx="542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"E"</a:t>
            </a:r>
          </a:p>
        </p:txBody>
      </p:sp>
      <p:sp>
        <p:nvSpPr>
          <p:cNvPr id="1728530" name="Text Box 18"/>
          <p:cNvSpPr txBox="1">
            <a:spLocks noChangeArrowheads="1"/>
          </p:cNvSpPr>
          <p:nvPr/>
        </p:nvSpPr>
        <p:spPr bwMode="auto">
          <a:xfrm>
            <a:off x="4279875" y="4221163"/>
            <a:ext cx="52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"F"</a:t>
            </a:r>
          </a:p>
        </p:txBody>
      </p:sp>
      <p:sp>
        <p:nvSpPr>
          <p:cNvPr id="1728531" name="Text Box 19"/>
          <p:cNvSpPr txBox="1">
            <a:spLocks noChangeArrowheads="1"/>
          </p:cNvSpPr>
          <p:nvPr/>
        </p:nvSpPr>
        <p:spPr bwMode="auto">
          <a:xfrm>
            <a:off x="4957737" y="3716338"/>
            <a:ext cx="575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"G"</a:t>
            </a:r>
          </a:p>
        </p:txBody>
      </p:sp>
      <p:sp>
        <p:nvSpPr>
          <p:cNvPr id="1728532" name="Text Box 20"/>
          <p:cNvSpPr txBox="1">
            <a:spLocks noChangeArrowheads="1"/>
          </p:cNvSpPr>
          <p:nvPr/>
        </p:nvSpPr>
        <p:spPr bwMode="auto">
          <a:xfrm>
            <a:off x="5500694" y="4214813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"H"</a:t>
            </a:r>
          </a:p>
        </p:txBody>
      </p:sp>
      <p:sp>
        <p:nvSpPr>
          <p:cNvPr id="1728533" name="Text Box 21"/>
          <p:cNvSpPr txBox="1">
            <a:spLocks noChangeArrowheads="1"/>
          </p:cNvSpPr>
          <p:nvPr/>
        </p:nvSpPr>
        <p:spPr bwMode="auto">
          <a:xfrm>
            <a:off x="6292532" y="3709988"/>
            <a:ext cx="494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"I"</a:t>
            </a:r>
          </a:p>
        </p:txBody>
      </p:sp>
      <p:sp>
        <p:nvSpPr>
          <p:cNvPr id="1728534" name="Text Box 22"/>
          <p:cNvSpPr txBox="1">
            <a:spLocks noChangeArrowheads="1"/>
          </p:cNvSpPr>
          <p:nvPr/>
        </p:nvSpPr>
        <p:spPr bwMode="auto">
          <a:xfrm>
            <a:off x="6858016" y="4214813"/>
            <a:ext cx="500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"J"</a:t>
            </a:r>
          </a:p>
        </p:txBody>
      </p:sp>
      <p:sp>
        <p:nvSpPr>
          <p:cNvPr id="1728535" name="Line 23"/>
          <p:cNvSpPr>
            <a:spLocks noChangeShapeType="1"/>
          </p:cNvSpPr>
          <p:nvPr/>
        </p:nvSpPr>
        <p:spPr bwMode="auto">
          <a:xfrm flipV="1">
            <a:off x="1258888" y="3141663"/>
            <a:ext cx="0" cy="574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36" name="Line 24"/>
          <p:cNvSpPr>
            <a:spLocks noChangeShapeType="1"/>
          </p:cNvSpPr>
          <p:nvPr/>
        </p:nvSpPr>
        <p:spPr bwMode="auto">
          <a:xfrm flipV="1">
            <a:off x="2555875" y="3141663"/>
            <a:ext cx="0" cy="574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37" name="Line 25"/>
          <p:cNvSpPr>
            <a:spLocks noChangeShapeType="1"/>
          </p:cNvSpPr>
          <p:nvPr/>
        </p:nvSpPr>
        <p:spPr bwMode="auto">
          <a:xfrm flipV="1">
            <a:off x="3851275" y="3141663"/>
            <a:ext cx="0" cy="574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38" name="Line 26"/>
          <p:cNvSpPr>
            <a:spLocks noChangeShapeType="1"/>
          </p:cNvSpPr>
          <p:nvPr/>
        </p:nvSpPr>
        <p:spPr bwMode="auto">
          <a:xfrm flipV="1">
            <a:off x="5219700" y="3141663"/>
            <a:ext cx="0" cy="574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39" name="Line 27"/>
          <p:cNvSpPr>
            <a:spLocks noChangeShapeType="1"/>
          </p:cNvSpPr>
          <p:nvPr/>
        </p:nvSpPr>
        <p:spPr bwMode="auto">
          <a:xfrm flipV="1">
            <a:off x="6516688" y="3141663"/>
            <a:ext cx="0" cy="574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40" name="Line 28"/>
          <p:cNvSpPr>
            <a:spLocks noChangeShapeType="1"/>
          </p:cNvSpPr>
          <p:nvPr/>
        </p:nvSpPr>
        <p:spPr bwMode="auto">
          <a:xfrm flipV="1">
            <a:off x="7092950" y="3141663"/>
            <a:ext cx="0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41" name="Line 29"/>
          <p:cNvSpPr>
            <a:spLocks noChangeShapeType="1"/>
          </p:cNvSpPr>
          <p:nvPr/>
        </p:nvSpPr>
        <p:spPr bwMode="auto">
          <a:xfrm flipV="1">
            <a:off x="5795963" y="3141663"/>
            <a:ext cx="0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42" name="Line 30"/>
          <p:cNvSpPr>
            <a:spLocks noChangeShapeType="1"/>
          </p:cNvSpPr>
          <p:nvPr/>
        </p:nvSpPr>
        <p:spPr bwMode="auto">
          <a:xfrm flipV="1">
            <a:off x="4500563" y="3141663"/>
            <a:ext cx="0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43" name="Line 31"/>
          <p:cNvSpPr>
            <a:spLocks noChangeShapeType="1"/>
          </p:cNvSpPr>
          <p:nvPr/>
        </p:nvSpPr>
        <p:spPr bwMode="auto">
          <a:xfrm flipV="1">
            <a:off x="3276600" y="3141663"/>
            <a:ext cx="0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28544" name="Line 32"/>
          <p:cNvSpPr>
            <a:spLocks noChangeShapeType="1"/>
          </p:cNvSpPr>
          <p:nvPr/>
        </p:nvSpPr>
        <p:spPr bwMode="auto">
          <a:xfrm flipV="1">
            <a:off x="1908175" y="3141663"/>
            <a:ext cx="0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7786710" y="3286124"/>
            <a:ext cx="773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usw.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8444" y="1556792"/>
            <a:ext cx="793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Ein Versuch, Rechnen aus der Sicht von Kindern zu erleben: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39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5" grpId="0" animBg="1"/>
      <p:bldP spid="1728516" grpId="0" animBg="1"/>
      <p:bldP spid="1728517" grpId="0" animBg="1"/>
      <p:bldP spid="1728518" grpId="0" animBg="1"/>
      <p:bldP spid="1728519" grpId="0" animBg="1"/>
      <p:bldP spid="1728520" grpId="0" animBg="1"/>
      <p:bldP spid="1728521" grpId="0" animBg="1"/>
      <p:bldP spid="1728522" grpId="0" animBg="1"/>
      <p:bldP spid="1728523" grpId="0" animBg="1"/>
      <p:bldP spid="1728524" grpId="0" animBg="1"/>
      <p:bldP spid="1728525" grpId="0"/>
      <p:bldP spid="1728526" grpId="0"/>
      <p:bldP spid="1728527" grpId="0"/>
      <p:bldP spid="1728528" grpId="0"/>
      <p:bldP spid="1728529" grpId="0"/>
      <p:bldP spid="1728530" grpId="0"/>
      <p:bldP spid="1728531" grpId="0"/>
      <p:bldP spid="1728532" grpId="0"/>
      <p:bldP spid="1728533" grpId="0"/>
      <p:bldP spid="1728534" grpId="0"/>
      <p:bldP spid="1728535" grpId="0" animBg="1"/>
      <p:bldP spid="1728536" grpId="0" animBg="1"/>
      <p:bldP spid="1728537" grpId="0" animBg="1"/>
      <p:bldP spid="1728538" grpId="0" animBg="1"/>
      <p:bldP spid="1728539" grpId="0" animBg="1"/>
      <p:bldP spid="1728540" grpId="0" animBg="1"/>
      <p:bldP spid="1728541" grpId="0" animBg="1"/>
      <p:bldP spid="1728542" grpId="0" animBg="1"/>
      <p:bldP spid="1728543" grpId="0" animBg="1"/>
      <p:bldP spid="1728544" grpId="0" animBg="1"/>
      <p:bldP spid="41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br>
              <a:rPr lang="de-DE" sz="3200" dirty="0"/>
            </a:br>
            <a:r>
              <a:rPr lang="de-DE" sz="3200" dirty="0"/>
              <a:t>  Strategie </a:t>
            </a:r>
            <a:br>
              <a:rPr lang="de-DE" sz="3200" dirty="0"/>
            </a:br>
            <a:r>
              <a:rPr lang="de-DE" sz="3200" dirty="0"/>
              <a:t>  "Nachbaraufgaben der Zehnerpärchen"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Gerade Verbindung 5"/>
          <p:cNvCxnSpPr/>
          <p:nvPr/>
        </p:nvCxnSpPr>
        <p:spPr>
          <a:xfrm rot="10800000" flipV="1">
            <a:off x="571472" y="1643050"/>
            <a:ext cx="7143800" cy="442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1428728" y="2214555"/>
            <a:ext cx="7143800" cy="442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110</a:t>
            </a:fld>
            <a:endParaRPr lang="de-AT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sz="3200" dirty="0"/>
            </a:br>
            <a:r>
              <a:rPr lang="de-DE" sz="3200" dirty="0"/>
              <a:t>  Strategie </a:t>
            </a:r>
            <a:br>
              <a:rPr lang="de-DE" sz="3200" dirty="0"/>
            </a:br>
            <a:r>
              <a:rPr lang="de-DE" sz="3200" dirty="0"/>
              <a:t>  "+10-1“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Gerade Verbindung 8"/>
          <p:cNvCxnSpPr/>
          <p:nvPr/>
        </p:nvCxnSpPr>
        <p:spPr>
          <a:xfrm flipH="1">
            <a:off x="457200" y="6309320"/>
            <a:ext cx="8147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8172400" y="1628800"/>
            <a:ext cx="72008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111</a:t>
            </a:fld>
            <a:endParaRPr lang="de-AT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sz="3200" dirty="0"/>
            </a:br>
            <a:r>
              <a:rPr lang="de-DE" sz="3200" dirty="0"/>
              <a:t>Was dann noch bleibt…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/>
        </p:nvGraphicFramePr>
        <p:xfrm>
          <a:off x="571475" y="1616087"/>
          <a:ext cx="8032775" cy="5027623"/>
        </p:xfrm>
        <a:graphic>
          <a:graphicData uri="http://schemas.openxmlformats.org/drawingml/2006/table">
            <a:tbl>
              <a:tblPr/>
              <a:tblGrid>
                <a:gridCol w="8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1+9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112</a:t>
            </a:fld>
            <a:endParaRPr lang="de-AT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846931"/>
          </a:xfrm>
        </p:spPr>
        <p:txBody>
          <a:bodyPr/>
          <a:lstStyle/>
          <a:p>
            <a:r>
              <a:rPr lang="de-DE" sz="2800" dirty="0"/>
              <a:t>  Rechnen über oder unter den Zehner:</a:t>
            </a:r>
            <a:br>
              <a:rPr lang="de-DE" sz="2800" dirty="0"/>
            </a:br>
            <a:r>
              <a:rPr lang="de-DE" sz="2800" dirty="0"/>
              <a:t>  Nichts, was prinzipiell anders wäre!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de-DE" sz="19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37932"/>
              </p:ext>
            </p:extLst>
          </p:nvPr>
        </p:nvGraphicFramePr>
        <p:xfrm>
          <a:off x="142999" y="1196752"/>
          <a:ext cx="9001001" cy="498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1 mehr mit Tauschaufgabe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r>
                        <a:rPr lang="de-DE" baseline="0" dirty="0"/>
                        <a:t> weniger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b="1" dirty="0"/>
                        <a:t>2 mehr mit</a:t>
                      </a:r>
                      <a:r>
                        <a:rPr lang="de-DE" b="1" baseline="0" dirty="0"/>
                        <a:t> Tauschaufgabe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 weniger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04">
                <a:tc>
                  <a:txBody>
                    <a:bodyPr/>
                    <a:lstStyle/>
                    <a:p>
                      <a:r>
                        <a:rPr lang="de-DE" b="1" dirty="0"/>
                        <a:t>"Kraft der Fünf" ("Fingerbild")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"Kraft</a:t>
                      </a:r>
                      <a:r>
                        <a:rPr lang="de-DE" b="1" baseline="0" dirty="0"/>
                        <a:t> der Fünf" ("Eine Hand weg")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(Nachbar von "Eine Hand weg")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b="1" dirty="0"/>
                        <a:t>Verdoppeln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Halbieren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b="1" dirty="0"/>
                        <a:t>Verdoppeln plus 1 (plus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(Nachbar von Halbieren)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36">
                <a:tc>
                  <a:txBody>
                    <a:bodyPr/>
                    <a:lstStyle/>
                    <a:p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Unterschied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Unterschied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"Zusammen 10/Zahlenfreunde"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Passende Zerlegung finden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b="1" dirty="0"/>
                        <a:t>Nachbarn der "Zahlenfreunde"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b="1" dirty="0"/>
                        <a:t>"Kraft der Zehn"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"Kraft der Zehn"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"Zehnerstopp"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"Zehnerstopp"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60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br>
              <a:rPr lang="de-AT" sz="3200" dirty="0"/>
            </a:br>
            <a:r>
              <a:rPr lang="de-AT" sz="3200" dirty="0"/>
              <a:t>  Zehnerübergang nach Rezept:</a:t>
            </a:r>
            <a:br>
              <a:rPr lang="de-AT" sz="3200" dirty="0"/>
            </a:br>
            <a:r>
              <a:rPr lang="de-AT" sz="3200" dirty="0"/>
              <a:t>  Die Folgen (Regelschule!) </a:t>
            </a:r>
            <a:r>
              <a:rPr lang="de-AT" sz="1800" dirty="0"/>
              <a:t>(vgl. </a:t>
            </a:r>
            <a:r>
              <a:rPr lang="de-AT" sz="1800" dirty="0" err="1"/>
              <a:t>Gaidoschik</a:t>
            </a:r>
            <a:r>
              <a:rPr lang="de-AT" sz="1800" dirty="0"/>
              <a:t> 2010)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1785886" y="2357430"/>
          <a:ext cx="735811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1500174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800" dirty="0"/>
              <a:t>Strategien bei Aufgaben mit Zehnerübergang am Ende des 1. Schuljahres (im Unterricht behandelt wurde ausschließlich das Verfahren „bis 10 anfüllen, dann weiter“):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5933" y="6532963"/>
            <a:ext cx="8643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400" dirty="0"/>
              <a:t>Basis: 139 Kinder, 7 Aufgaben mit ZÜ, 6+6 als Sonderfall ausgenommen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403648" y="662055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48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4" grpId="0"/>
      <p:bldP spid="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Viele Wege führen </a:t>
            </a:r>
            <a:br>
              <a:rPr lang="de-DE" sz="2800" dirty="0"/>
            </a:br>
            <a:r>
              <a:rPr lang="de-DE" sz="2800" dirty="0"/>
              <a:t>über den Zehner!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115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B5B9CB-09D6-2D4F-9C27-2A120C259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85" y="1700808"/>
            <a:ext cx="6623030" cy="39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47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3A1566C8-1CEC-3242-891E-6D5236150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22894" y="2034226"/>
            <a:ext cx="984869" cy="19988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C0EB675-4BA8-184F-B686-1DA70532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253844" y="1822208"/>
            <a:ext cx="994000" cy="201344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D249E82-B1D7-4B46-8369-39E27B20E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03760" y="3985668"/>
            <a:ext cx="1094168" cy="179365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31A4976-67E5-F44F-A4F3-ECC02B63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80540" y="3824372"/>
            <a:ext cx="1158871" cy="1899722"/>
          </a:xfrm>
          <a:prstGeom prst="rect">
            <a:avLst/>
          </a:prstGeom>
        </p:spPr>
      </p:pic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001000" cy="1216025"/>
          </a:xfrm>
        </p:spPr>
        <p:txBody>
          <a:bodyPr/>
          <a:lstStyle/>
          <a:p>
            <a:pPr eaLnBrk="1" hangingPunct="1"/>
            <a:r>
              <a:rPr lang="de-DE" sz="3200" dirty="0"/>
              <a:t>  Zehnerübergang mit der </a:t>
            </a:r>
            <a:br>
              <a:rPr lang="de-DE" sz="3200" dirty="0"/>
            </a:br>
            <a:r>
              <a:rPr lang="de-DE" sz="3200" dirty="0"/>
              <a:t>  „Kraft der Fünf“:</a:t>
            </a:r>
          </a:p>
        </p:txBody>
      </p:sp>
      <p:sp>
        <p:nvSpPr>
          <p:cNvPr id="1632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1600200"/>
            <a:ext cx="34067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sz="1800"/>
          </a:p>
          <a:p>
            <a:pPr eaLnBrk="1" hangingPunct="1">
              <a:buFont typeface="Wingdings" pitchFamily="2" charset="2"/>
              <a:buNone/>
            </a:pPr>
            <a:r>
              <a:rPr lang="de-DE" sz="2200"/>
              <a:t>Am Beispiel </a:t>
            </a:r>
          </a:p>
          <a:p>
            <a:pPr eaLnBrk="1" hangingPunct="1">
              <a:buFont typeface="Wingdings" pitchFamily="2" charset="2"/>
              <a:buNone/>
            </a:pPr>
            <a:endParaRPr lang="de-DE" sz="2200"/>
          </a:p>
          <a:p>
            <a:pPr eaLnBrk="1" hangingPunct="1">
              <a:buFont typeface="Wingdings" pitchFamily="2" charset="2"/>
              <a:buNone/>
            </a:pPr>
            <a:r>
              <a:rPr lang="de-DE" sz="2200"/>
              <a:t>		8  + 	8</a:t>
            </a:r>
          </a:p>
          <a:p>
            <a:pPr eaLnBrk="1" hangingPunct="1">
              <a:buFont typeface="Wingdings" pitchFamily="2" charset="2"/>
              <a:buNone/>
            </a:pPr>
            <a:endParaRPr lang="de-DE" sz="2200"/>
          </a:p>
          <a:p>
            <a:pPr eaLnBrk="1" hangingPunct="1">
              <a:buFont typeface="Wingdings" pitchFamily="2" charset="2"/>
              <a:buNone/>
            </a:pPr>
            <a:endParaRPr lang="de-DE" sz="1800"/>
          </a:p>
          <a:p>
            <a:pPr eaLnBrk="1" hangingPunct="1">
              <a:buFont typeface="Wingdings" pitchFamily="2" charset="2"/>
              <a:buNone/>
            </a:pPr>
            <a:endParaRPr lang="de-DE" sz="1800"/>
          </a:p>
        </p:txBody>
      </p:sp>
      <p:sp>
        <p:nvSpPr>
          <p:cNvPr id="1632264" name="Oval 8"/>
          <p:cNvSpPr>
            <a:spLocks noChangeArrowheads="1"/>
          </p:cNvSpPr>
          <p:nvPr/>
        </p:nvSpPr>
        <p:spPr bwMode="auto">
          <a:xfrm>
            <a:off x="6027738" y="1844675"/>
            <a:ext cx="1639887" cy="41036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2265" name="Oval 9"/>
          <p:cNvSpPr>
            <a:spLocks noChangeArrowheads="1"/>
          </p:cNvSpPr>
          <p:nvPr/>
        </p:nvSpPr>
        <p:spPr bwMode="auto">
          <a:xfrm>
            <a:off x="4140200" y="1844675"/>
            <a:ext cx="1639888" cy="41036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Ellipse 1"/>
          <p:cNvSpPr/>
          <p:nvPr/>
        </p:nvSpPr>
        <p:spPr>
          <a:xfrm>
            <a:off x="1547664" y="4653136"/>
            <a:ext cx="134644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/>
          <p:cNvSpPr/>
          <p:nvPr/>
        </p:nvSpPr>
        <p:spPr>
          <a:xfrm rot="5400000">
            <a:off x="1727685" y="6057295"/>
            <a:ext cx="1058416" cy="55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/>
          <p:cNvSpPr/>
          <p:nvPr/>
        </p:nvSpPr>
        <p:spPr>
          <a:xfrm rot="10800000">
            <a:off x="1763688" y="6309320"/>
            <a:ext cx="1058416" cy="55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116</a:t>
            </a:fld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934A1E-76A4-E44F-ACBF-B45962AF5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9" y="3467844"/>
            <a:ext cx="208906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264" grpId="0" animBg="1"/>
      <p:bldP spid="163226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DE6D7C63-E6E8-FB4B-9894-B8B1E9E7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396447" y="1640481"/>
            <a:ext cx="748650" cy="128357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DEDD13C-D829-1C41-906D-A5D6896D0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6590145" y="1707603"/>
            <a:ext cx="723035" cy="12396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7E61D9-0E0A-4A49-8885-412D9E78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2994" y="3174288"/>
            <a:ext cx="935557" cy="75921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9DBE254-0505-2149-9603-B1E2E2FC2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90145" y="2889250"/>
            <a:ext cx="705816" cy="1121380"/>
          </a:xfrm>
          <a:prstGeom prst="rect">
            <a:avLst/>
          </a:prstGeom>
        </p:spPr>
      </p:pic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8759"/>
            <a:ext cx="8001000" cy="1216025"/>
          </a:xfrm>
        </p:spPr>
        <p:txBody>
          <a:bodyPr/>
          <a:lstStyle/>
          <a:p>
            <a:pPr eaLnBrk="1" hangingPunct="1"/>
            <a:r>
              <a:rPr lang="de-DE" sz="3200" dirty="0"/>
              <a:t>  Zehnerübergang mit der </a:t>
            </a:r>
            <a:br>
              <a:rPr lang="de-DE" sz="3200" dirty="0"/>
            </a:br>
            <a:r>
              <a:rPr lang="de-DE" sz="3200" dirty="0"/>
              <a:t>  „Kraft der Fünf“:</a:t>
            </a:r>
          </a:p>
        </p:txBody>
      </p:sp>
      <p:sp>
        <p:nvSpPr>
          <p:cNvPr id="1633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1600200"/>
            <a:ext cx="34067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sz="1800" dirty="0"/>
          </a:p>
          <a:p>
            <a:pPr eaLnBrk="1" hangingPunct="1">
              <a:buFont typeface="Wingdings" pitchFamily="2" charset="2"/>
              <a:buNone/>
            </a:pPr>
            <a:r>
              <a:rPr lang="de-DE" sz="2200" dirty="0"/>
              <a:t>Nicht nur beim Verdoppeln möglich und sinnvoll!</a:t>
            </a:r>
          </a:p>
          <a:p>
            <a:pPr eaLnBrk="1" hangingPunct="1">
              <a:buFont typeface="Wingdings" pitchFamily="2" charset="2"/>
              <a:buNone/>
            </a:pPr>
            <a:endParaRPr lang="de-DE" sz="1800" dirty="0"/>
          </a:p>
          <a:p>
            <a:pPr eaLnBrk="1" hangingPunct="1">
              <a:buFont typeface="Wingdings" pitchFamily="2" charset="2"/>
              <a:buNone/>
            </a:pPr>
            <a:endParaRPr lang="de-DE" sz="1800" dirty="0"/>
          </a:p>
        </p:txBody>
      </p:sp>
      <p:sp>
        <p:nvSpPr>
          <p:cNvPr id="1633287" name="Oval 7"/>
          <p:cNvSpPr>
            <a:spLocks noChangeArrowheads="1"/>
          </p:cNvSpPr>
          <p:nvPr/>
        </p:nvSpPr>
        <p:spPr bwMode="auto">
          <a:xfrm>
            <a:off x="6478588" y="1628775"/>
            <a:ext cx="1046162" cy="25209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3288" name="Text Box 8"/>
          <p:cNvSpPr txBox="1">
            <a:spLocks noChangeArrowheads="1"/>
          </p:cNvSpPr>
          <p:nvPr/>
        </p:nvSpPr>
        <p:spPr bwMode="auto">
          <a:xfrm>
            <a:off x="4932363" y="4664075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   6    +   8 = </a:t>
            </a:r>
          </a:p>
          <a:p>
            <a:endParaRPr lang="de-DE" sz="1600"/>
          </a:p>
          <a:p>
            <a:r>
              <a:rPr lang="de-DE" sz="2400"/>
              <a:t>5     1   5    3 </a:t>
            </a:r>
          </a:p>
        </p:txBody>
      </p:sp>
      <p:sp>
        <p:nvSpPr>
          <p:cNvPr id="1633289" name="Line 9"/>
          <p:cNvSpPr>
            <a:spLocks noChangeShapeType="1"/>
          </p:cNvSpPr>
          <p:nvPr/>
        </p:nvSpPr>
        <p:spPr bwMode="auto">
          <a:xfrm flipH="1">
            <a:off x="6372225" y="5013325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3290" name="Line 10"/>
          <p:cNvSpPr>
            <a:spLocks noChangeShapeType="1"/>
          </p:cNvSpPr>
          <p:nvPr/>
        </p:nvSpPr>
        <p:spPr bwMode="auto">
          <a:xfrm>
            <a:off x="6659563" y="5013325"/>
            <a:ext cx="3603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3292" name="Oval 12"/>
          <p:cNvSpPr>
            <a:spLocks noChangeArrowheads="1"/>
          </p:cNvSpPr>
          <p:nvPr/>
        </p:nvSpPr>
        <p:spPr bwMode="auto">
          <a:xfrm>
            <a:off x="5181600" y="1628775"/>
            <a:ext cx="1046163" cy="25209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3293" name="Line 13"/>
          <p:cNvSpPr>
            <a:spLocks noChangeShapeType="1"/>
          </p:cNvSpPr>
          <p:nvPr/>
        </p:nvSpPr>
        <p:spPr bwMode="auto">
          <a:xfrm flipH="1">
            <a:off x="5148263" y="50133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3294" name="Line 14"/>
          <p:cNvSpPr>
            <a:spLocks noChangeShapeType="1"/>
          </p:cNvSpPr>
          <p:nvPr/>
        </p:nvSpPr>
        <p:spPr bwMode="auto">
          <a:xfrm>
            <a:off x="5435600" y="5013325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3295" name="Text Box 15"/>
          <p:cNvSpPr txBox="1">
            <a:spLocks noChangeArrowheads="1"/>
          </p:cNvSpPr>
          <p:nvPr/>
        </p:nvSpPr>
        <p:spPr bwMode="auto">
          <a:xfrm>
            <a:off x="7313613" y="4652963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64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7" grpId="0" animBg="1"/>
      <p:bldP spid="1633289" grpId="0" animBg="1"/>
      <p:bldP spid="1633290" grpId="0" animBg="1"/>
      <p:bldP spid="1633292" grpId="0" animBg="1"/>
      <p:bldP spid="1633293" grpId="0" animBg="1"/>
      <p:bldP spid="1633294" grpId="0" animBg="1"/>
      <p:bldP spid="163329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280920" cy="1216025"/>
          </a:xfrm>
        </p:spPr>
        <p:txBody>
          <a:bodyPr/>
          <a:lstStyle/>
          <a:p>
            <a:pPr eaLnBrk="1" hangingPunct="1"/>
            <a:r>
              <a:rPr lang="de-DE" sz="3200" dirty="0"/>
              <a:t>Viele Wege führen "über den Zehner"!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1600200"/>
            <a:ext cx="34067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sz="1800" dirty="0"/>
          </a:p>
          <a:p>
            <a:pPr eaLnBrk="1" hangingPunct="1">
              <a:buFont typeface="Wingdings" pitchFamily="2" charset="2"/>
              <a:buNone/>
            </a:pPr>
            <a:r>
              <a:rPr lang="de-DE" sz="2200" dirty="0"/>
              <a:t>Nutzen von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2200" dirty="0"/>
              <a:t>Zusammenhängen:</a:t>
            </a:r>
            <a:endParaRPr lang="de-DE" sz="1800" dirty="0"/>
          </a:p>
        </p:txBody>
      </p:sp>
      <p:sp>
        <p:nvSpPr>
          <p:cNvPr id="1634308" name="Text Box 4"/>
          <p:cNvSpPr txBox="1">
            <a:spLocks noChangeArrowheads="1"/>
          </p:cNvSpPr>
          <p:nvPr/>
        </p:nvSpPr>
        <p:spPr bwMode="auto">
          <a:xfrm>
            <a:off x="1276350" y="3438525"/>
            <a:ext cx="1927225" cy="495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7 + 7 = 14</a:t>
            </a:r>
          </a:p>
        </p:txBody>
      </p:sp>
      <p:sp>
        <p:nvSpPr>
          <p:cNvPr id="1634309" name="Text Box 5"/>
          <p:cNvSpPr txBox="1">
            <a:spLocks noChangeArrowheads="1"/>
          </p:cNvSpPr>
          <p:nvPr/>
        </p:nvSpPr>
        <p:spPr bwMode="auto">
          <a:xfrm>
            <a:off x="1276350" y="5094288"/>
            <a:ext cx="1927225" cy="495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7 + 8 = 15</a:t>
            </a:r>
          </a:p>
        </p:txBody>
      </p:sp>
      <p:sp>
        <p:nvSpPr>
          <p:cNvPr id="1634310" name="Text Box 6"/>
          <p:cNvSpPr txBox="1">
            <a:spLocks noChangeArrowheads="1"/>
          </p:cNvSpPr>
          <p:nvPr/>
        </p:nvSpPr>
        <p:spPr bwMode="auto">
          <a:xfrm>
            <a:off x="5884242" y="3438525"/>
            <a:ext cx="2120900" cy="495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7 + 10 = 17</a:t>
            </a:r>
          </a:p>
        </p:txBody>
      </p:sp>
      <p:sp>
        <p:nvSpPr>
          <p:cNvPr id="1634311" name="Text Box 7"/>
          <p:cNvSpPr txBox="1">
            <a:spLocks noChangeArrowheads="1"/>
          </p:cNvSpPr>
          <p:nvPr/>
        </p:nvSpPr>
        <p:spPr bwMode="auto">
          <a:xfrm>
            <a:off x="5957267" y="5094288"/>
            <a:ext cx="2035175" cy="495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7 +  9 = 16</a:t>
            </a:r>
          </a:p>
        </p:txBody>
      </p:sp>
      <p:sp>
        <p:nvSpPr>
          <p:cNvPr id="1634312" name="AutoShape 8"/>
          <p:cNvSpPr>
            <a:spLocks noChangeArrowheads="1"/>
          </p:cNvSpPr>
          <p:nvPr/>
        </p:nvSpPr>
        <p:spPr bwMode="auto">
          <a:xfrm>
            <a:off x="971550" y="4005263"/>
            <a:ext cx="2376488" cy="9763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/>
              <a:t>„1 mehr“</a:t>
            </a:r>
          </a:p>
        </p:txBody>
      </p:sp>
      <p:sp>
        <p:nvSpPr>
          <p:cNvPr id="1634313" name="AutoShape 9"/>
          <p:cNvSpPr>
            <a:spLocks noChangeArrowheads="1"/>
          </p:cNvSpPr>
          <p:nvPr/>
        </p:nvSpPr>
        <p:spPr bwMode="auto">
          <a:xfrm>
            <a:off x="5723905" y="4005263"/>
            <a:ext cx="2376487" cy="9763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/>
              <a:t>„1 weniger“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118</a:t>
            </a:fld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4520F1-EFDE-2F47-827F-CE9091038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80" y="3638761"/>
            <a:ext cx="2507236" cy="19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08" grpId="0" animBg="1"/>
      <p:bldP spid="1634309" grpId="0" animBg="1"/>
      <p:bldP spid="1634310" grpId="0" animBg="1"/>
      <p:bldP spid="1634311" grpId="0" animBg="1"/>
      <p:bldP spid="1634312" grpId="0" animBg="1"/>
      <p:bldP spid="163431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E0CE10DF-FB03-9349-BCCE-C7EF5E5CD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83929" y="2069859"/>
            <a:ext cx="681434" cy="11213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F9A58E-FD4D-894E-8894-937127BE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62656" y="3243613"/>
            <a:ext cx="748650" cy="128357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002A71D-FB93-B74C-B6FA-DBB5C8FC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16316" y="3131327"/>
            <a:ext cx="723035" cy="1239655"/>
          </a:xfrm>
          <a:prstGeom prst="rect">
            <a:avLst/>
          </a:prstGeom>
        </p:spPr>
      </p:pic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08912" cy="1216025"/>
          </a:xfrm>
        </p:spPr>
        <p:txBody>
          <a:bodyPr/>
          <a:lstStyle/>
          <a:p>
            <a:pPr eaLnBrk="1" hangingPunct="1"/>
            <a:r>
              <a:rPr lang="de-DE" sz="3200" dirty="0"/>
              <a:t>Viele Wege führen "über den Zehner"!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1600200"/>
            <a:ext cx="3636714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sz="1800" dirty="0"/>
          </a:p>
          <a:p>
            <a:pPr eaLnBrk="1" hangingPunct="1">
              <a:buFont typeface="Wingdings" pitchFamily="2" charset="2"/>
              <a:buNone/>
            </a:pPr>
            <a:r>
              <a:rPr lang="de-DE" sz="2200" dirty="0"/>
              <a:t>Aber natürlich </a:t>
            </a:r>
            <a:r>
              <a:rPr lang="de-DE" sz="2200" i="1" dirty="0"/>
              <a:t>auch </a:t>
            </a:r>
            <a:br>
              <a:rPr lang="de-DE" sz="2200" i="1" dirty="0"/>
            </a:br>
            <a:r>
              <a:rPr lang="de-DE" sz="2200" i="1" dirty="0"/>
              <a:t>„klassisch“ </a:t>
            </a:r>
            <a:r>
              <a:rPr lang="de-DE" sz="2200" dirty="0"/>
              <a:t>mit „Auffüllen bis 10“ („Zehnerstopp“…)</a:t>
            </a:r>
          </a:p>
          <a:p>
            <a:pPr eaLnBrk="1" hangingPunct="1">
              <a:buFont typeface="Wingdings" pitchFamily="2" charset="2"/>
              <a:buNone/>
            </a:pPr>
            <a:endParaRPr lang="de-DE" sz="2200" dirty="0"/>
          </a:p>
          <a:p>
            <a:pPr eaLnBrk="1" hangingPunct="1">
              <a:buFont typeface="Wingdings" pitchFamily="2" charset="2"/>
              <a:buNone/>
            </a:pPr>
            <a:r>
              <a:rPr lang="de-DE" sz="2200" dirty="0"/>
              <a:t>… aber nicht </a:t>
            </a:r>
            <a:br>
              <a:rPr lang="de-DE" sz="2200" dirty="0"/>
            </a:br>
            <a:r>
              <a:rPr lang="de-DE" sz="2200" dirty="0"/>
              <a:t>„nach Rezept“, </a:t>
            </a:r>
            <a:br>
              <a:rPr lang="de-DE" sz="2200" dirty="0"/>
            </a:br>
            <a:r>
              <a:rPr lang="de-DE" sz="2200" dirty="0"/>
              <a:t>sondern aus Einsicht </a:t>
            </a:r>
            <a:br>
              <a:rPr lang="de-DE" sz="2200" dirty="0"/>
            </a:br>
            <a:r>
              <a:rPr lang="de-DE" sz="2200" dirty="0"/>
              <a:t>in den Vorteil!</a:t>
            </a:r>
            <a:endParaRPr lang="de-DE" sz="1800" dirty="0"/>
          </a:p>
          <a:p>
            <a:pPr eaLnBrk="1" hangingPunct="1">
              <a:buFont typeface="Wingdings" pitchFamily="2" charset="2"/>
              <a:buNone/>
            </a:pPr>
            <a:endParaRPr lang="de-DE" sz="1800" dirty="0"/>
          </a:p>
        </p:txBody>
      </p:sp>
      <p:sp>
        <p:nvSpPr>
          <p:cNvPr id="1635335" name="Oval 7"/>
          <p:cNvSpPr>
            <a:spLocks noChangeArrowheads="1"/>
          </p:cNvSpPr>
          <p:nvPr/>
        </p:nvSpPr>
        <p:spPr bwMode="auto">
          <a:xfrm>
            <a:off x="5896921" y="2011730"/>
            <a:ext cx="951056" cy="25209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4960817" y="5047030"/>
            <a:ext cx="1501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5 + 8 = </a:t>
            </a:r>
          </a:p>
          <a:p>
            <a:endParaRPr lang="de-DE" sz="1600" dirty="0"/>
          </a:p>
          <a:p>
            <a:r>
              <a:rPr lang="de-DE" sz="2400" dirty="0"/>
              <a:t>   5    3 </a:t>
            </a:r>
          </a:p>
        </p:txBody>
      </p:sp>
      <p:sp>
        <p:nvSpPr>
          <p:cNvPr id="1635337" name="Line 9"/>
          <p:cNvSpPr>
            <a:spLocks noChangeShapeType="1"/>
          </p:cNvSpPr>
          <p:nvPr/>
        </p:nvSpPr>
        <p:spPr bwMode="auto">
          <a:xfrm flipH="1">
            <a:off x="5483105" y="539628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5338" name="Line 10"/>
          <p:cNvSpPr>
            <a:spLocks noChangeShapeType="1"/>
          </p:cNvSpPr>
          <p:nvPr/>
        </p:nvSpPr>
        <p:spPr bwMode="auto">
          <a:xfrm>
            <a:off x="5770442" y="539628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5339" name="Text Box 11"/>
          <p:cNvSpPr txBox="1">
            <a:spLocks noChangeArrowheads="1"/>
          </p:cNvSpPr>
          <p:nvPr/>
        </p:nvSpPr>
        <p:spPr bwMode="auto">
          <a:xfrm>
            <a:off x="6491167" y="5083543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13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119</a:t>
            </a:fld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3FB1D2-F0DC-A942-ABD8-11C32F47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26" y="2904520"/>
            <a:ext cx="203240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5" grpId="0" animBg="1"/>
      <p:bldP spid="1635337" grpId="0" animBg="1"/>
      <p:bldP spid="1635338" grpId="0" animBg="1"/>
      <p:bldP spid="1635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12711"/>
            <a:ext cx="8001000" cy="1216025"/>
          </a:xfrm>
        </p:spPr>
        <p:txBody>
          <a:bodyPr/>
          <a:lstStyle/>
          <a:p>
            <a:r>
              <a:rPr lang="de-DE" sz="3200" dirty="0"/>
              <a:t>Ist klar, wie es gemeint ist?</a:t>
            </a:r>
          </a:p>
        </p:txBody>
      </p:sp>
      <p:sp>
        <p:nvSpPr>
          <p:cNvPr id="1728515" name="Oval 3"/>
          <p:cNvSpPr>
            <a:spLocks noChangeArrowheads="1"/>
          </p:cNvSpPr>
          <p:nvPr/>
        </p:nvSpPr>
        <p:spPr bwMode="auto">
          <a:xfrm>
            <a:off x="1331640" y="2492896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16" name="Oval 4"/>
          <p:cNvSpPr>
            <a:spLocks noChangeArrowheads="1"/>
          </p:cNvSpPr>
          <p:nvPr/>
        </p:nvSpPr>
        <p:spPr bwMode="auto">
          <a:xfrm>
            <a:off x="1187624" y="3212976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17" name="Oval 5"/>
          <p:cNvSpPr>
            <a:spLocks noChangeArrowheads="1"/>
          </p:cNvSpPr>
          <p:nvPr/>
        </p:nvSpPr>
        <p:spPr bwMode="auto">
          <a:xfrm>
            <a:off x="1907704" y="3284984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18" name="Oval 6"/>
          <p:cNvSpPr>
            <a:spLocks noChangeArrowheads="1"/>
          </p:cNvSpPr>
          <p:nvPr/>
        </p:nvSpPr>
        <p:spPr bwMode="auto">
          <a:xfrm>
            <a:off x="1979712" y="2492896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19" name="Oval 7"/>
          <p:cNvSpPr>
            <a:spLocks noChangeArrowheads="1"/>
          </p:cNvSpPr>
          <p:nvPr/>
        </p:nvSpPr>
        <p:spPr bwMode="auto">
          <a:xfrm>
            <a:off x="4716016" y="3212976"/>
            <a:ext cx="503237" cy="50482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0" name="Oval 8"/>
          <p:cNvSpPr>
            <a:spLocks noChangeArrowheads="1"/>
          </p:cNvSpPr>
          <p:nvPr/>
        </p:nvSpPr>
        <p:spPr bwMode="auto">
          <a:xfrm>
            <a:off x="4284663" y="2565400"/>
            <a:ext cx="503237" cy="50482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1" name="Oval 9"/>
          <p:cNvSpPr>
            <a:spLocks noChangeArrowheads="1"/>
          </p:cNvSpPr>
          <p:nvPr/>
        </p:nvSpPr>
        <p:spPr bwMode="auto">
          <a:xfrm>
            <a:off x="4932363" y="2565400"/>
            <a:ext cx="503237" cy="50482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2" name="Oval 10"/>
          <p:cNvSpPr>
            <a:spLocks noChangeArrowheads="1"/>
          </p:cNvSpPr>
          <p:nvPr/>
        </p:nvSpPr>
        <p:spPr bwMode="auto">
          <a:xfrm>
            <a:off x="5436096" y="3212976"/>
            <a:ext cx="503238" cy="50482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3" name="Oval 11"/>
          <p:cNvSpPr>
            <a:spLocks noChangeArrowheads="1"/>
          </p:cNvSpPr>
          <p:nvPr/>
        </p:nvSpPr>
        <p:spPr bwMode="auto">
          <a:xfrm>
            <a:off x="5652120" y="2564904"/>
            <a:ext cx="503238" cy="50482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8524" name="Oval 12"/>
          <p:cNvSpPr>
            <a:spLocks noChangeArrowheads="1"/>
          </p:cNvSpPr>
          <p:nvPr/>
        </p:nvSpPr>
        <p:spPr bwMode="auto">
          <a:xfrm>
            <a:off x="5004048" y="3789040"/>
            <a:ext cx="503238" cy="50482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611560" y="1628800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Wie viele rote?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32409" y="4973106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Wie viele insgesamt?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88722" y="1660738"/>
            <a:ext cx="245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viele blaue?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32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5" grpId="0" animBg="1"/>
      <p:bldP spid="1728516" grpId="0" animBg="1"/>
      <p:bldP spid="1728517" grpId="0" animBg="1"/>
      <p:bldP spid="1728518" grpId="0" animBg="1"/>
      <p:bldP spid="1728519" grpId="0" animBg="1"/>
      <p:bldP spid="1728520" grpId="0" animBg="1"/>
      <p:bldP spid="1728521" grpId="0" animBg="1"/>
      <p:bldP spid="1728522" grpId="0" animBg="1"/>
      <p:bldP spid="1728523" grpId="0" animBg="1"/>
      <p:bldP spid="1728524" grpId="0" animBg="1"/>
      <p:bldP spid="14" grpId="0"/>
      <p:bldP spid="1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von Rechenschiffchen &amp; Co.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855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Lege 7 + 7 mit zwei Farben!</a:t>
            </a:r>
          </a:p>
          <a:p>
            <a:r>
              <a:rPr lang="de-AT" dirty="0"/>
              <a:t>Lege so, dass man </a:t>
            </a:r>
            <a:r>
              <a:rPr lang="de-AT" b="1" dirty="0">
                <a:solidFill>
                  <a:schemeClr val="bg2"/>
                </a:solidFill>
              </a:rPr>
              <a:t>auf einen Blick </a:t>
            </a:r>
            <a:r>
              <a:rPr lang="de-AT" dirty="0"/>
              <a:t>sehen kann, wie viel das ist!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2636914"/>
            <a:ext cx="3240360" cy="1278658"/>
            <a:chOff x="1447" y="4728"/>
            <a:chExt cx="2773" cy="118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4067944" y="2636912"/>
            <a:ext cx="3240360" cy="1278658"/>
            <a:chOff x="1447" y="4728"/>
            <a:chExt cx="2773" cy="118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" name="Ellipse 8"/>
          <p:cNvSpPr/>
          <p:nvPr/>
        </p:nvSpPr>
        <p:spPr>
          <a:xfrm>
            <a:off x="82758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145050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2051720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2699792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334786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4186808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4860032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82758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145050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2051720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1" name="Ellipse 30"/>
          <p:cNvSpPr/>
          <p:nvPr/>
        </p:nvSpPr>
        <p:spPr>
          <a:xfrm>
            <a:off x="2699792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334786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4186808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4860032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29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von Rechenschiffchen &amp; Co.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855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Lege 7 + 7 mit zwei Farben!</a:t>
            </a:r>
          </a:p>
          <a:p>
            <a:r>
              <a:rPr lang="de-AT" dirty="0"/>
              <a:t>Lege so, dass man </a:t>
            </a:r>
            <a:r>
              <a:rPr lang="de-AT" b="1" dirty="0">
                <a:solidFill>
                  <a:schemeClr val="bg2"/>
                </a:solidFill>
              </a:rPr>
              <a:t>auf einen Blick </a:t>
            </a:r>
            <a:r>
              <a:rPr lang="de-AT" dirty="0"/>
              <a:t>sehen kann, wie viel das ist!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2636914"/>
            <a:ext cx="3240360" cy="1278658"/>
            <a:chOff x="1447" y="4728"/>
            <a:chExt cx="2773" cy="118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995936" y="2636912"/>
            <a:ext cx="3240360" cy="1278658"/>
            <a:chOff x="1447" y="4728"/>
            <a:chExt cx="2773" cy="118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" name="Ellipse 8"/>
          <p:cNvSpPr/>
          <p:nvPr/>
        </p:nvSpPr>
        <p:spPr>
          <a:xfrm>
            <a:off x="82758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145050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2051720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2699792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334786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4114800" y="2708920"/>
            <a:ext cx="457200" cy="457200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4788024" y="2708920"/>
            <a:ext cx="457200" cy="457200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82758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145050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5410944" y="270892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1" name="Ellipse 30"/>
          <p:cNvSpPr/>
          <p:nvPr/>
        </p:nvSpPr>
        <p:spPr>
          <a:xfrm>
            <a:off x="6059016" y="270892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6707088" y="270892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207342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2746648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0300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von Rechenschiffchen &amp; Co.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855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Lege 7 + 7 mit zwei Farben!</a:t>
            </a:r>
          </a:p>
          <a:p>
            <a:r>
              <a:rPr lang="de-AT" dirty="0"/>
              <a:t>Lege so, dass man </a:t>
            </a:r>
            <a:r>
              <a:rPr lang="de-AT" b="1" dirty="0">
                <a:solidFill>
                  <a:schemeClr val="bg2"/>
                </a:solidFill>
              </a:rPr>
              <a:t>auf einen Blick </a:t>
            </a:r>
            <a:r>
              <a:rPr lang="de-AT" dirty="0"/>
              <a:t>sehen kann, wie viel das ist!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2636914"/>
            <a:ext cx="3240360" cy="1278658"/>
            <a:chOff x="1447" y="4728"/>
            <a:chExt cx="2773" cy="118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995936" y="2636912"/>
            <a:ext cx="3240360" cy="1278658"/>
            <a:chOff x="1447" y="4728"/>
            <a:chExt cx="2773" cy="118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" name="Ellipse 8"/>
          <p:cNvSpPr/>
          <p:nvPr/>
        </p:nvSpPr>
        <p:spPr>
          <a:xfrm>
            <a:off x="82758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145050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2051720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2699792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334786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4114800" y="270892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4788024" y="270892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827584" y="3356992"/>
            <a:ext cx="457200" cy="457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1450504" y="3356992"/>
            <a:ext cx="457200" cy="457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5410944" y="270892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1" name="Ellipse 30"/>
          <p:cNvSpPr/>
          <p:nvPr/>
        </p:nvSpPr>
        <p:spPr>
          <a:xfrm>
            <a:off x="6059016" y="270892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334786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207342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2746648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276926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332656"/>
            <a:ext cx="8001000" cy="1096094"/>
          </a:xfrm>
        </p:spPr>
        <p:txBody>
          <a:bodyPr/>
          <a:lstStyle/>
          <a:p>
            <a:pPr eaLnBrk="1" hangingPunct="1"/>
            <a:r>
              <a:rPr lang="de-DE" sz="3200" dirty="0"/>
              <a:t>  Das Wichtigste am Materialeinsatz:</a:t>
            </a:r>
            <a:br>
              <a:rPr lang="de-DE" sz="3200" dirty="0"/>
            </a:br>
            <a:r>
              <a:rPr lang="de-DE" sz="3200" dirty="0"/>
              <a:t>  Vorstellungs-Hilfe, nicht </a:t>
            </a:r>
            <a:r>
              <a:rPr lang="de-DE" sz="3200" i="1" dirty="0"/>
              <a:t>Ersatz</a:t>
            </a:r>
            <a:r>
              <a:rPr lang="de-DE" sz="3200" dirty="0"/>
              <a:t>!</a:t>
            </a:r>
          </a:p>
        </p:txBody>
      </p:sp>
      <p:pic>
        <p:nvPicPr>
          <p:cNvPr id="12" name="Grafik 11" descr="M4.pdf (GESCHÜTZT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t="35748" r="21035" b="4362"/>
          <a:stretch/>
        </p:blipFill>
        <p:spPr>
          <a:xfrm>
            <a:off x="1043608" y="1560891"/>
            <a:ext cx="6408712" cy="483237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796136" y="5805264"/>
            <a:ext cx="1872208" cy="74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1" name="Ellipse 20"/>
          <p:cNvSpPr/>
          <p:nvPr/>
        </p:nvSpPr>
        <p:spPr>
          <a:xfrm>
            <a:off x="5796136" y="1772816"/>
            <a:ext cx="1368152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Dann oben noch  vier bis zehn</a:t>
            </a:r>
          </a:p>
        </p:txBody>
      </p:sp>
      <p:sp>
        <p:nvSpPr>
          <p:cNvPr id="37" name="Ellipse 36"/>
          <p:cNvSpPr/>
          <p:nvPr/>
        </p:nvSpPr>
        <p:spPr>
          <a:xfrm>
            <a:off x="5724128" y="4005064"/>
            <a:ext cx="144016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Unten noch drei; </a:t>
            </a:r>
          </a:p>
          <a:p>
            <a:pPr algn="ctr"/>
            <a:r>
              <a:rPr lang="de-AT" sz="1200" dirty="0">
                <a:solidFill>
                  <a:schemeClr val="tx1"/>
                </a:solidFill>
              </a:rPr>
              <a:t>dreizehn</a:t>
            </a:r>
          </a:p>
        </p:txBody>
      </p:sp>
      <p:sp>
        <p:nvSpPr>
          <p:cNvPr id="2" name="Ovale Legende 1"/>
          <p:cNvSpPr/>
          <p:nvPr/>
        </p:nvSpPr>
        <p:spPr>
          <a:xfrm>
            <a:off x="2086698" y="1772234"/>
            <a:ext cx="1261165" cy="1008694"/>
          </a:xfrm>
          <a:prstGeom prst="wedgeEllipseCallout">
            <a:avLst>
              <a:gd name="adj1" fmla="val 70423"/>
              <a:gd name="adj2" fmla="val 1404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Zuerst oben 6: 5 rot, 1weiß!</a:t>
            </a:r>
            <a:endParaRPr lang="de-AT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35393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Das Wichtigste am Materialeinsatz:</a:t>
            </a:r>
            <a:br>
              <a:rPr lang="de-DE" sz="3200" dirty="0"/>
            </a:br>
            <a:r>
              <a:rPr lang="de-DE" sz="3200" dirty="0"/>
              <a:t>  Vorstellungs-Hilfe, nicht </a:t>
            </a:r>
            <a:r>
              <a:rPr lang="de-DE" sz="3200" i="1" dirty="0"/>
              <a:t>Ersatz</a:t>
            </a:r>
            <a:r>
              <a:rPr lang="de-DE" sz="3200" dirty="0"/>
              <a:t>!</a:t>
            </a:r>
          </a:p>
        </p:txBody>
      </p:sp>
      <p:sp>
        <p:nvSpPr>
          <p:cNvPr id="5" name="Rechteck 4"/>
          <p:cNvSpPr/>
          <p:nvPr/>
        </p:nvSpPr>
        <p:spPr>
          <a:xfrm>
            <a:off x="5436096" y="6093296"/>
            <a:ext cx="1872208" cy="74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8"/>
          <a:stretch/>
        </p:blipFill>
        <p:spPr bwMode="auto">
          <a:xfrm rot="10800000">
            <a:off x="827583" y="1628800"/>
            <a:ext cx="6264595" cy="435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71600" y="5949280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Schipper 2005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91212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von Rechenschiffchen &amp; Co.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383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Lege 7 + 7 mit zwei Farben!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2636914"/>
            <a:ext cx="3240360" cy="1278658"/>
            <a:chOff x="1447" y="4728"/>
            <a:chExt cx="2773" cy="118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4067944" y="2636912"/>
            <a:ext cx="3240360" cy="1278658"/>
            <a:chOff x="1447" y="4728"/>
            <a:chExt cx="2773" cy="118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" name="Ellipse 8"/>
          <p:cNvSpPr/>
          <p:nvPr/>
        </p:nvSpPr>
        <p:spPr>
          <a:xfrm>
            <a:off x="82758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145050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2051720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2699792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334786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4186808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4860032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82758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145050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2051720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1" name="Ellipse 30"/>
          <p:cNvSpPr/>
          <p:nvPr/>
        </p:nvSpPr>
        <p:spPr>
          <a:xfrm>
            <a:off x="2699792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334786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4186808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4860032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Textfeld 34"/>
          <p:cNvSpPr txBox="1"/>
          <p:nvPr/>
        </p:nvSpPr>
        <p:spPr>
          <a:xfrm>
            <a:off x="576357" y="4305290"/>
            <a:ext cx="430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Kannst du daraus 7+8 machen?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11964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von Rechenschiffchen &amp; Co.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383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Lege 7 + 7 mit zwei Farben!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2636914"/>
            <a:ext cx="3240360" cy="1278658"/>
            <a:chOff x="1447" y="4728"/>
            <a:chExt cx="2773" cy="118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4067944" y="2636912"/>
            <a:ext cx="3240360" cy="1278658"/>
            <a:chOff x="1447" y="4728"/>
            <a:chExt cx="2773" cy="118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447" y="4736"/>
              <a:ext cx="2773" cy="1174"/>
            </a:xfrm>
            <a:prstGeom prst="rect">
              <a:avLst/>
            </a:prstGeom>
            <a:noFill/>
            <a:ln w="381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028" y="4736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567" y="4729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106" y="4735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3632" y="4728"/>
              <a:ext cx="0" cy="1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/>
            </a:p>
          </p:txBody>
        </p:sp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>
              <a:off x="1447" y="5329"/>
              <a:ext cx="27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" name="Ellipse 8"/>
          <p:cNvSpPr/>
          <p:nvPr/>
        </p:nvSpPr>
        <p:spPr>
          <a:xfrm>
            <a:off x="82758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145050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2051720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2699792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3347864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4186808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4860032" y="27089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82758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145050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2051720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1" name="Ellipse 30"/>
          <p:cNvSpPr/>
          <p:nvPr/>
        </p:nvSpPr>
        <p:spPr>
          <a:xfrm>
            <a:off x="2699792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3347864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4186808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4860032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Textfeld 34"/>
          <p:cNvSpPr txBox="1"/>
          <p:nvPr/>
        </p:nvSpPr>
        <p:spPr>
          <a:xfrm>
            <a:off x="576357" y="4305290"/>
            <a:ext cx="6019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Was hat sich geändert?</a:t>
            </a:r>
          </a:p>
          <a:p>
            <a:r>
              <a:rPr lang="de-AT" dirty="0"/>
              <a:t>Was hat 7+7 und 7+8 miteinander zu tun? …</a:t>
            </a:r>
          </a:p>
        </p:txBody>
      </p:sp>
      <p:sp>
        <p:nvSpPr>
          <p:cNvPr id="36" name="Ellipse 35"/>
          <p:cNvSpPr/>
          <p:nvPr/>
        </p:nvSpPr>
        <p:spPr>
          <a:xfrm>
            <a:off x="5482952" y="3356992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2375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 Verbindung 41"/>
          <p:cNvCxnSpPr/>
          <p:nvPr/>
        </p:nvCxnSpPr>
        <p:spPr>
          <a:xfrm>
            <a:off x="323528" y="3429000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23528" y="2890239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des Rechenrahmens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6137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Zeige 7 + 10!</a:t>
            </a:r>
          </a:p>
          <a:p>
            <a:r>
              <a:rPr lang="de-AT" dirty="0"/>
              <a:t>Versuche es, ohne Kugeln einzeln abzuzählen!</a:t>
            </a:r>
          </a:p>
        </p:txBody>
      </p:sp>
      <p:sp>
        <p:nvSpPr>
          <p:cNvPr id="9" name="Ellipse 8"/>
          <p:cNvSpPr/>
          <p:nvPr/>
        </p:nvSpPr>
        <p:spPr>
          <a:xfrm>
            <a:off x="4427984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4846847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5287708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572856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619142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6632291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7073152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4427984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4868846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7976874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7536013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6654290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7095151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Ellipse 34"/>
          <p:cNvSpPr/>
          <p:nvPr/>
        </p:nvSpPr>
        <p:spPr>
          <a:xfrm>
            <a:off x="7536013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6" name="Ellipse 35"/>
          <p:cNvSpPr/>
          <p:nvPr/>
        </p:nvSpPr>
        <p:spPr>
          <a:xfrm>
            <a:off x="7976874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7" name="Ellipse 36"/>
          <p:cNvSpPr/>
          <p:nvPr/>
        </p:nvSpPr>
        <p:spPr>
          <a:xfrm>
            <a:off x="8417735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8" name="Ellipse 37"/>
          <p:cNvSpPr/>
          <p:nvPr/>
        </p:nvSpPr>
        <p:spPr>
          <a:xfrm>
            <a:off x="5309707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9" name="Ellipse 38"/>
          <p:cNvSpPr/>
          <p:nvPr/>
        </p:nvSpPr>
        <p:spPr>
          <a:xfrm>
            <a:off x="5750568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Ellipse 39"/>
          <p:cNvSpPr/>
          <p:nvPr/>
        </p:nvSpPr>
        <p:spPr>
          <a:xfrm>
            <a:off x="6213428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1" name="Ellipse 40"/>
          <p:cNvSpPr/>
          <p:nvPr/>
        </p:nvSpPr>
        <p:spPr>
          <a:xfrm>
            <a:off x="8420523" y="3212976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323528" y="2890239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8964488" y="2852936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816583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 Verbindung 41"/>
          <p:cNvCxnSpPr/>
          <p:nvPr/>
        </p:nvCxnSpPr>
        <p:spPr>
          <a:xfrm>
            <a:off x="323528" y="3429000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23528" y="2890239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des Rechenrahmens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6137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Zeige 7 + 10!</a:t>
            </a:r>
          </a:p>
          <a:p>
            <a:r>
              <a:rPr lang="de-AT" dirty="0"/>
              <a:t>Versuche es, ohne Kugeln einzeln abzuzählen!</a:t>
            </a:r>
          </a:p>
        </p:txBody>
      </p:sp>
      <p:sp>
        <p:nvSpPr>
          <p:cNvPr id="9" name="Ellipse 8"/>
          <p:cNvSpPr/>
          <p:nvPr/>
        </p:nvSpPr>
        <p:spPr>
          <a:xfrm>
            <a:off x="467544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886407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1327268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176812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223098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2671851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3112712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4427984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4868846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7976874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7536013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6654290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7095151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Ellipse 34"/>
          <p:cNvSpPr/>
          <p:nvPr/>
        </p:nvSpPr>
        <p:spPr>
          <a:xfrm>
            <a:off x="7536013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6" name="Ellipse 35"/>
          <p:cNvSpPr/>
          <p:nvPr/>
        </p:nvSpPr>
        <p:spPr>
          <a:xfrm>
            <a:off x="7976874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7" name="Ellipse 36"/>
          <p:cNvSpPr/>
          <p:nvPr/>
        </p:nvSpPr>
        <p:spPr>
          <a:xfrm>
            <a:off x="8417735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8" name="Ellipse 37"/>
          <p:cNvSpPr/>
          <p:nvPr/>
        </p:nvSpPr>
        <p:spPr>
          <a:xfrm>
            <a:off x="5309707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9" name="Ellipse 38"/>
          <p:cNvSpPr/>
          <p:nvPr/>
        </p:nvSpPr>
        <p:spPr>
          <a:xfrm>
            <a:off x="5750568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Ellipse 39"/>
          <p:cNvSpPr/>
          <p:nvPr/>
        </p:nvSpPr>
        <p:spPr>
          <a:xfrm>
            <a:off x="6213428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1" name="Ellipse 40"/>
          <p:cNvSpPr/>
          <p:nvPr/>
        </p:nvSpPr>
        <p:spPr>
          <a:xfrm>
            <a:off x="8420523" y="3212976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323528" y="2890239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8964488" y="2852936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868912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 Verbindung 41"/>
          <p:cNvCxnSpPr/>
          <p:nvPr/>
        </p:nvCxnSpPr>
        <p:spPr>
          <a:xfrm>
            <a:off x="323528" y="3429000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23528" y="2890239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des Rechenrahmens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6137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Zeige 7 + 10!</a:t>
            </a:r>
          </a:p>
          <a:p>
            <a:r>
              <a:rPr lang="de-AT" dirty="0"/>
              <a:t>Versuche es, ohne Kugeln einzeln abzuzählen!</a:t>
            </a:r>
          </a:p>
        </p:txBody>
      </p:sp>
      <p:sp>
        <p:nvSpPr>
          <p:cNvPr id="9" name="Ellipse 8"/>
          <p:cNvSpPr/>
          <p:nvPr/>
        </p:nvSpPr>
        <p:spPr>
          <a:xfrm>
            <a:off x="467544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886407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1327268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176812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223098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2671851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3112712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467544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908406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4016434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3575573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2693850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3134711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Ellipse 34"/>
          <p:cNvSpPr/>
          <p:nvPr/>
        </p:nvSpPr>
        <p:spPr>
          <a:xfrm>
            <a:off x="7536013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6" name="Ellipse 35"/>
          <p:cNvSpPr/>
          <p:nvPr/>
        </p:nvSpPr>
        <p:spPr>
          <a:xfrm>
            <a:off x="7976874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7" name="Ellipse 36"/>
          <p:cNvSpPr/>
          <p:nvPr/>
        </p:nvSpPr>
        <p:spPr>
          <a:xfrm>
            <a:off x="8417735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8" name="Ellipse 37"/>
          <p:cNvSpPr/>
          <p:nvPr/>
        </p:nvSpPr>
        <p:spPr>
          <a:xfrm>
            <a:off x="1349267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9" name="Ellipse 38"/>
          <p:cNvSpPr/>
          <p:nvPr/>
        </p:nvSpPr>
        <p:spPr>
          <a:xfrm>
            <a:off x="1790128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Ellipse 39"/>
          <p:cNvSpPr/>
          <p:nvPr/>
        </p:nvSpPr>
        <p:spPr>
          <a:xfrm>
            <a:off x="2252988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1" name="Ellipse 40"/>
          <p:cNvSpPr/>
          <p:nvPr/>
        </p:nvSpPr>
        <p:spPr>
          <a:xfrm>
            <a:off x="4460083" y="3212976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323528" y="2890239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8964488" y="2852936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574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45475" cy="1216025"/>
          </a:xfrm>
        </p:spPr>
        <p:txBody>
          <a:bodyPr/>
          <a:lstStyle/>
          <a:p>
            <a:r>
              <a:rPr lang="de-DE" sz="3200" dirty="0"/>
              <a:t>Rechnen Sie nun bitte...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26437" cy="4267200"/>
          </a:xfrm>
        </p:spPr>
        <p:txBody>
          <a:bodyPr/>
          <a:lstStyle/>
          <a:p>
            <a:pPr marL="469900" indent="-469900">
              <a:lnSpc>
                <a:spcPct val="90000"/>
              </a:lnSpc>
              <a:buNone/>
            </a:pPr>
            <a:endParaRPr lang="de-DE" sz="2000" dirty="0">
              <a:solidFill>
                <a:schemeClr val="accent2"/>
              </a:solidFill>
            </a:endParaRPr>
          </a:p>
          <a:p>
            <a:pPr marL="469900" indent="-469900">
              <a:lnSpc>
                <a:spcPct val="90000"/>
              </a:lnSpc>
              <a:buNone/>
            </a:pPr>
            <a:endParaRPr lang="de-DE" sz="2000" dirty="0">
              <a:solidFill>
                <a:schemeClr val="accent2"/>
              </a:solidFill>
            </a:endParaRPr>
          </a:p>
          <a:p>
            <a:pPr marL="469900" indent="-469900">
              <a:lnSpc>
                <a:spcPct val="90000"/>
              </a:lnSpc>
              <a:buNone/>
            </a:pPr>
            <a:endParaRPr lang="de-DE" sz="2000" dirty="0">
              <a:solidFill>
                <a:schemeClr val="accent2"/>
              </a:solidFill>
            </a:endParaRPr>
          </a:p>
          <a:p>
            <a:pPr marL="469900" indent="-469900" algn="ctr">
              <a:lnSpc>
                <a:spcPct val="90000"/>
              </a:lnSpc>
              <a:buNone/>
            </a:pPr>
            <a:r>
              <a:rPr lang="de-DE" sz="3600" dirty="0">
                <a:solidFill>
                  <a:schemeClr val="bg2"/>
                </a:solidFill>
              </a:rPr>
              <a:t>F + 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1145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 Verbindung 41"/>
          <p:cNvCxnSpPr/>
          <p:nvPr/>
        </p:nvCxnSpPr>
        <p:spPr>
          <a:xfrm>
            <a:off x="323528" y="3429000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23528" y="2890239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des Rechenrahmens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5032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Zeige 7 + 10!</a:t>
            </a:r>
          </a:p>
          <a:p>
            <a:r>
              <a:rPr lang="de-AT" dirty="0"/>
              <a:t>Wie kannst du daraus 7 + 9 machen?</a:t>
            </a:r>
          </a:p>
        </p:txBody>
      </p:sp>
      <p:sp>
        <p:nvSpPr>
          <p:cNvPr id="9" name="Ellipse 8"/>
          <p:cNvSpPr/>
          <p:nvPr/>
        </p:nvSpPr>
        <p:spPr>
          <a:xfrm>
            <a:off x="467544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886407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1327268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176812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223098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2671851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3112712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467613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908475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4016503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3575642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2693919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3134780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Ellipse 34"/>
          <p:cNvSpPr/>
          <p:nvPr/>
        </p:nvSpPr>
        <p:spPr>
          <a:xfrm>
            <a:off x="7536013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6" name="Ellipse 35"/>
          <p:cNvSpPr/>
          <p:nvPr/>
        </p:nvSpPr>
        <p:spPr>
          <a:xfrm>
            <a:off x="7976874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7" name="Ellipse 36"/>
          <p:cNvSpPr/>
          <p:nvPr/>
        </p:nvSpPr>
        <p:spPr>
          <a:xfrm>
            <a:off x="8417735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8" name="Ellipse 37"/>
          <p:cNvSpPr/>
          <p:nvPr/>
        </p:nvSpPr>
        <p:spPr>
          <a:xfrm>
            <a:off x="1349336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9" name="Ellipse 38"/>
          <p:cNvSpPr/>
          <p:nvPr/>
        </p:nvSpPr>
        <p:spPr>
          <a:xfrm>
            <a:off x="1790197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Ellipse 39"/>
          <p:cNvSpPr/>
          <p:nvPr/>
        </p:nvSpPr>
        <p:spPr>
          <a:xfrm>
            <a:off x="2253057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1" name="Ellipse 40"/>
          <p:cNvSpPr/>
          <p:nvPr/>
        </p:nvSpPr>
        <p:spPr>
          <a:xfrm>
            <a:off x="4475602" y="3210377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323528" y="2890239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8964488" y="2852936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00878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 Verbindung 41"/>
          <p:cNvCxnSpPr/>
          <p:nvPr/>
        </p:nvCxnSpPr>
        <p:spPr>
          <a:xfrm>
            <a:off x="323528" y="3429000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23528" y="2890239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73100"/>
            <a:ext cx="8001000" cy="755650"/>
          </a:xfrm>
        </p:spPr>
        <p:txBody>
          <a:bodyPr/>
          <a:lstStyle/>
          <a:p>
            <a:pPr eaLnBrk="1" hangingPunct="1"/>
            <a:r>
              <a:rPr lang="de-DE" sz="3200" dirty="0"/>
              <a:t>  Material für Zehnerüberschreitung:</a:t>
            </a:r>
            <a:br>
              <a:rPr lang="de-DE" sz="3200" dirty="0"/>
            </a:br>
            <a:r>
              <a:rPr lang="de-DE" sz="3200" dirty="0"/>
              <a:t>  Einsatz des Rechenrahmens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6357" y="1556792"/>
            <a:ext cx="5032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Zeige 7 + 10!</a:t>
            </a:r>
          </a:p>
          <a:p>
            <a:r>
              <a:rPr lang="de-AT" dirty="0"/>
              <a:t>Wie kannst du daraus 7 + 9 machen?</a:t>
            </a:r>
          </a:p>
        </p:txBody>
      </p:sp>
      <p:sp>
        <p:nvSpPr>
          <p:cNvPr id="9" name="Ellipse 8"/>
          <p:cNvSpPr/>
          <p:nvPr/>
        </p:nvSpPr>
        <p:spPr>
          <a:xfrm>
            <a:off x="467544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886407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1327268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176812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2230989" y="2708920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2671851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3112712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467613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908475" y="3222953"/>
            <a:ext cx="399880" cy="36263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4016503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3575642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2693919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3134780" y="3222953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Ellipse 34"/>
          <p:cNvSpPr/>
          <p:nvPr/>
        </p:nvSpPr>
        <p:spPr>
          <a:xfrm>
            <a:off x="7536013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6" name="Ellipse 35"/>
          <p:cNvSpPr/>
          <p:nvPr/>
        </p:nvSpPr>
        <p:spPr>
          <a:xfrm>
            <a:off x="7976874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7" name="Ellipse 36"/>
          <p:cNvSpPr/>
          <p:nvPr/>
        </p:nvSpPr>
        <p:spPr>
          <a:xfrm>
            <a:off x="8417735" y="2708920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8" name="Ellipse 37"/>
          <p:cNvSpPr/>
          <p:nvPr/>
        </p:nvSpPr>
        <p:spPr>
          <a:xfrm>
            <a:off x="1349336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9" name="Ellipse 38"/>
          <p:cNvSpPr/>
          <p:nvPr/>
        </p:nvSpPr>
        <p:spPr>
          <a:xfrm>
            <a:off x="1790197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Ellipse 39"/>
          <p:cNvSpPr/>
          <p:nvPr/>
        </p:nvSpPr>
        <p:spPr>
          <a:xfrm>
            <a:off x="2253057" y="3222953"/>
            <a:ext cx="399880" cy="362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1" name="Ellipse 40"/>
          <p:cNvSpPr/>
          <p:nvPr/>
        </p:nvSpPr>
        <p:spPr>
          <a:xfrm>
            <a:off x="8420592" y="3210377"/>
            <a:ext cx="399880" cy="3626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323528" y="2890239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8964488" y="2852936"/>
            <a:ext cx="0" cy="14748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619652" y="5241394"/>
            <a:ext cx="5196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Was ändert sich von 7 + 10 auf 7 + 9?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05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Der "Zehnerstopp":</a:t>
            </a:r>
            <a:br>
              <a:rPr lang="de-DE" sz="3200" dirty="0"/>
            </a:br>
            <a:r>
              <a:rPr lang="de-DE" sz="3200" dirty="0"/>
              <a:t>  Eine Erleichterung, wenn …</a:t>
            </a: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de-DE" sz="2200"/>
              <a:t>Ergänzen bis 10 „im Schlaf“ abläuft</a:t>
            </a:r>
            <a:br>
              <a:rPr lang="de-DE" sz="2200"/>
            </a:br>
            <a:endParaRPr lang="de-DE" sz="2200"/>
          </a:p>
          <a:p>
            <a:pPr marL="469900" indent="-469900" eaLnBrk="1" hangingPunct="1"/>
            <a:r>
              <a:rPr lang="de-DE" sz="2200"/>
              <a:t>Zerlegen vollständig automatisiert, sodass „zweite Portion“ immer schon mitgedacht</a:t>
            </a:r>
            <a:br>
              <a:rPr lang="de-DE" sz="2200"/>
            </a:br>
            <a:endParaRPr lang="de-DE" sz="2200"/>
          </a:p>
          <a:p>
            <a:pPr marL="469900" indent="-469900" eaLnBrk="1" hangingPunct="1"/>
            <a:r>
              <a:rPr lang="de-DE" sz="2200"/>
              <a:t>Rechnungen wie 10 + 3 „babysch“ sind</a:t>
            </a:r>
            <a:br>
              <a:rPr lang="de-DE" sz="2200"/>
            </a:br>
            <a:endParaRPr lang="de-DE" sz="2200"/>
          </a:p>
          <a:p>
            <a:pPr marL="469900" indent="-469900" eaLnBrk="1" hangingPunct="1"/>
            <a:r>
              <a:rPr lang="de-DE" sz="2200"/>
              <a:t>Der Ablauf all dieser Rechenschritte </a:t>
            </a:r>
            <a:br>
              <a:rPr lang="de-DE" sz="2200"/>
            </a:br>
            <a:r>
              <a:rPr lang="de-DE" sz="2200"/>
              <a:t>problemlos überblickt wird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71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65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165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165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165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691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Der "Zehnerstopp": </a:t>
            </a:r>
            <a:br>
              <a:rPr lang="de-DE" sz="3200" dirty="0"/>
            </a:br>
            <a:r>
              <a:rPr lang="de-DE" sz="3200" dirty="0"/>
              <a:t>  Viele Voraussetzungen …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de-DE" sz="2200" dirty="0"/>
              <a:t>	… die viele Kinder Ende der 1. Volksschule (und manche noch viel später) nicht abgesichert haben!</a:t>
            </a:r>
            <a:br>
              <a:rPr lang="de-DE" sz="2200" dirty="0"/>
            </a:br>
            <a:endParaRPr lang="de-DE" sz="2200" dirty="0"/>
          </a:p>
          <a:p>
            <a:pPr marL="469900" indent="-4699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de-DE" sz="2200" dirty="0"/>
              <a:t>Die Folge:</a:t>
            </a:r>
          </a:p>
          <a:p>
            <a:pPr marL="908050" lvl="1" indent="-436563" eaLnBrk="1" hangingPunct="1">
              <a:lnSpc>
                <a:spcPct val="120000"/>
              </a:lnSpc>
            </a:pPr>
            <a:r>
              <a:rPr lang="de-DE" sz="2200" dirty="0"/>
              <a:t>Zählendes Rechnen…</a:t>
            </a:r>
          </a:p>
          <a:p>
            <a:pPr marL="908050" lvl="1" indent="-436563" eaLnBrk="1" hangingPunct="1">
              <a:lnSpc>
                <a:spcPct val="120000"/>
              </a:lnSpc>
            </a:pPr>
            <a:r>
              <a:rPr lang="de-DE" sz="2200" dirty="0"/>
              <a:t>… welches bald zur Gewohnheit wird …</a:t>
            </a:r>
          </a:p>
          <a:p>
            <a:pPr marL="908050" lvl="1" indent="-436563" eaLnBrk="1" hangingPunct="1">
              <a:lnSpc>
                <a:spcPct val="120000"/>
              </a:lnSpc>
            </a:pPr>
            <a:r>
              <a:rPr lang="de-DE" sz="2200" dirty="0"/>
              <a:t>… und doch eine Sackgasse darstellt!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4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65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165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165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165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6" dur="1" fill="hold">
                                          <p:endSync delay="0"/>
                                        </p:cTn>
                                        <p:tgtEl>
                                          <p:spTgt spid="165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1715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372244"/>
            <a:ext cx="8675687" cy="1040532"/>
          </a:xfrm>
        </p:spPr>
        <p:txBody>
          <a:bodyPr/>
          <a:lstStyle/>
          <a:p>
            <a:pPr eaLnBrk="1" hangingPunct="1"/>
            <a:r>
              <a:rPr lang="de-DE" sz="3200" dirty="0"/>
              <a:t>  "Zehnerstopp": Erarbeitung früher</a:t>
            </a:r>
            <a:br>
              <a:rPr lang="de-DE" sz="3200" dirty="0"/>
            </a:br>
            <a:r>
              <a:rPr lang="de-DE" sz="3200" dirty="0"/>
              <a:t>  oder später sicher sinnvoll – aber wie?</a:t>
            </a:r>
          </a:p>
        </p:txBody>
      </p:sp>
      <p:sp>
        <p:nvSpPr>
          <p:cNvPr id="16363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2300288"/>
            <a:ext cx="7777162" cy="481012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2200"/>
              <a:t>Rechnungen zum Sortieren vorlegen:</a:t>
            </a:r>
            <a:endParaRPr lang="de-DE" sz="1800"/>
          </a:p>
        </p:txBody>
      </p:sp>
      <p:sp>
        <p:nvSpPr>
          <p:cNvPr id="1636356" name="Text Box 4"/>
          <p:cNvSpPr txBox="1">
            <a:spLocks noChangeArrowheads="1"/>
          </p:cNvSpPr>
          <p:nvPr/>
        </p:nvSpPr>
        <p:spPr bwMode="auto">
          <a:xfrm>
            <a:off x="611560" y="2852936"/>
            <a:ext cx="29718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/>
              <a:t>10 + 4	7 + 9</a:t>
            </a:r>
          </a:p>
          <a:p>
            <a:endParaRPr lang="de-AT" sz="2200" dirty="0"/>
          </a:p>
          <a:p>
            <a:r>
              <a:rPr lang="de-AT" sz="2200" dirty="0"/>
              <a:t>6 + 7		10 + 3</a:t>
            </a:r>
          </a:p>
          <a:p>
            <a:endParaRPr lang="de-AT" sz="2200" dirty="0"/>
          </a:p>
          <a:p>
            <a:r>
              <a:rPr lang="de-AT" sz="2200" dirty="0"/>
              <a:t>10 + 5	4 + 8</a:t>
            </a:r>
          </a:p>
        </p:txBody>
      </p:sp>
      <p:sp>
        <p:nvSpPr>
          <p:cNvPr id="1636357" name="Text Box 5"/>
          <p:cNvSpPr txBox="1">
            <a:spLocks noChangeArrowheads="1"/>
          </p:cNvSpPr>
          <p:nvPr/>
        </p:nvSpPr>
        <p:spPr bwMode="auto">
          <a:xfrm>
            <a:off x="5220072" y="2837061"/>
            <a:ext cx="2971800" cy="1766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/>
              <a:t>30 + 6	24 + 9</a:t>
            </a:r>
          </a:p>
          <a:p>
            <a:endParaRPr lang="de-AT" sz="2200" dirty="0"/>
          </a:p>
          <a:p>
            <a:r>
              <a:rPr lang="de-AT" sz="2200" dirty="0"/>
              <a:t>40 + 2	58 + 6</a:t>
            </a:r>
          </a:p>
          <a:p>
            <a:endParaRPr lang="de-AT" sz="2200" dirty="0"/>
          </a:p>
          <a:p>
            <a:r>
              <a:rPr lang="de-AT" sz="2200" dirty="0"/>
              <a:t>83 + 9	60 + 3</a:t>
            </a:r>
            <a:endParaRPr lang="de-DE" sz="2200" dirty="0"/>
          </a:p>
        </p:txBody>
      </p:sp>
      <p:sp>
        <p:nvSpPr>
          <p:cNvPr id="1636358" name="Rectangle 6"/>
          <p:cNvSpPr>
            <a:spLocks noChangeArrowheads="1"/>
          </p:cNvSpPr>
          <p:nvPr/>
        </p:nvSpPr>
        <p:spPr bwMode="auto">
          <a:xfrm>
            <a:off x="468313" y="1557338"/>
            <a:ext cx="77771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200"/>
              <a:t>„Warum denn ausgerechnet „zuerst bis 10“?</a:t>
            </a:r>
            <a:endParaRPr lang="de-DE" sz="1800"/>
          </a:p>
        </p:txBody>
      </p:sp>
      <p:sp>
        <p:nvSpPr>
          <p:cNvPr id="1636359" name="Rectangle 7"/>
          <p:cNvSpPr>
            <a:spLocks noChangeArrowheads="1"/>
          </p:cNvSpPr>
          <p:nvPr/>
        </p:nvSpPr>
        <p:spPr bwMode="auto">
          <a:xfrm>
            <a:off x="611560" y="4653136"/>
            <a:ext cx="77771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200" dirty="0"/>
              <a:t>Leichte Rechnung oder schwere Rechnung ?</a:t>
            </a:r>
            <a:endParaRPr lang="de-DE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8275698" y="2794074"/>
            <a:ext cx="34817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5085184"/>
            <a:ext cx="7994539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* Erfahrungsgemäß wird der Vorteil des Zehnerstopp-Verfahrens manchen Kindern erst bei Anwendung im ZR bis 99 so richtig klar. Arbeit an Rechenstrategien sollte ohnedies als „</a:t>
            </a:r>
            <a:r>
              <a:rPr lang="de-DE" sz="1400" dirty="0" err="1"/>
              <a:t>work</a:t>
            </a:r>
            <a:r>
              <a:rPr lang="de-DE" sz="1400" dirty="0"/>
              <a:t> in </a:t>
            </a:r>
            <a:r>
              <a:rPr lang="de-DE" sz="1400" dirty="0" err="1"/>
              <a:t>progress</a:t>
            </a:r>
            <a:r>
              <a:rPr lang="de-DE" sz="1400" dirty="0"/>
              <a:t>“ betrachtet werden: Eine Strategie, die im ersten Schuljahr vielleicht noch nicht angenommen wurde, besitzt vielleicht im zweiten Schuljahr unter geänderten Voraussetzungen eine erhöhte Attraktivität!</a:t>
            </a:r>
            <a:endParaRPr lang="de-AT" sz="1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7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6355" grpId="0" build="p"/>
      <p:bldP spid="1636356" grpId="0"/>
      <p:bldP spid="1636357" grpId="0" animBg="1"/>
      <p:bldP spid="1636358" grpId="0" build="p"/>
      <p:bldP spid="1636359" grpId="0" build="p"/>
      <p:bldP spid="2" grpId="0" animBg="1"/>
      <p:bldP spid="9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598488"/>
            <a:ext cx="8221662" cy="676275"/>
          </a:xfrm>
        </p:spPr>
        <p:txBody>
          <a:bodyPr/>
          <a:lstStyle/>
          <a:p>
            <a:pPr eaLnBrk="1" hangingPunct="1"/>
            <a:r>
              <a:rPr lang="de-DE" sz="3200" dirty="0"/>
              <a:t>  Wenn "Zehnerstopp" erarbeitet wird: </a:t>
            </a:r>
            <a:br>
              <a:rPr lang="de-DE" sz="3200" dirty="0"/>
            </a:br>
            <a:r>
              <a:rPr lang="de-DE" sz="3200" dirty="0"/>
              <a:t>  Auf welche Weise?</a:t>
            </a:r>
          </a:p>
        </p:txBody>
      </p:sp>
      <p:sp>
        <p:nvSpPr>
          <p:cNvPr id="1637379" name="Rectangle 3"/>
          <p:cNvSpPr>
            <a:spLocks noChangeArrowheads="1"/>
          </p:cNvSpPr>
          <p:nvPr/>
        </p:nvSpPr>
        <p:spPr bwMode="auto">
          <a:xfrm>
            <a:off x="611188" y="1628775"/>
            <a:ext cx="8208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200">
                <a:solidFill>
                  <a:schemeClr val="tx2"/>
                </a:solidFill>
              </a:rPr>
              <a:t>Den Zehner als Zwischenstation nutzen: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AT" sz="2200"/>
              <a:t>Rechenvorteile erkennen und „elegant“ rechnen!</a:t>
            </a:r>
            <a:endParaRPr lang="de-DE" sz="1800"/>
          </a:p>
        </p:txBody>
      </p:sp>
      <p:sp>
        <p:nvSpPr>
          <p:cNvPr id="1637380" name="Rectangle 4"/>
          <p:cNvSpPr>
            <a:spLocks noChangeArrowheads="1"/>
          </p:cNvSpPr>
          <p:nvPr/>
        </p:nvSpPr>
        <p:spPr bwMode="auto">
          <a:xfrm>
            <a:off x="3132138" y="3357563"/>
            <a:ext cx="43195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AT" sz="1800"/>
              <a:t>7 + 5 + 3 = 15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AT" sz="1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AT" sz="1800"/>
              <a:t>      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AT" sz="1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AT" sz="1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AT" sz="1800"/>
              <a:t>38 + 6 + 2 = 46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AT" sz="1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AT" sz="1800"/>
              <a:t>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AT" sz="1800"/>
              <a:t>	   40</a:t>
            </a:r>
            <a:endParaRPr lang="de-DE" sz="1800"/>
          </a:p>
        </p:txBody>
      </p:sp>
      <p:sp>
        <p:nvSpPr>
          <p:cNvPr id="1637381" name="Line 5"/>
          <p:cNvSpPr>
            <a:spLocks noChangeShapeType="1"/>
          </p:cNvSpPr>
          <p:nvPr/>
        </p:nvSpPr>
        <p:spPr bwMode="auto">
          <a:xfrm>
            <a:off x="3348038" y="3716338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7382" name="Line 6"/>
          <p:cNvSpPr>
            <a:spLocks noChangeShapeType="1"/>
          </p:cNvSpPr>
          <p:nvPr/>
        </p:nvSpPr>
        <p:spPr bwMode="auto">
          <a:xfrm>
            <a:off x="3419475" y="5229225"/>
            <a:ext cx="5048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7383" name="Line 7"/>
          <p:cNvSpPr>
            <a:spLocks noChangeShapeType="1"/>
          </p:cNvSpPr>
          <p:nvPr/>
        </p:nvSpPr>
        <p:spPr bwMode="auto">
          <a:xfrm flipH="1">
            <a:off x="3851275" y="3716338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7384" name="Line 8"/>
          <p:cNvSpPr>
            <a:spLocks noChangeShapeType="1"/>
          </p:cNvSpPr>
          <p:nvPr/>
        </p:nvSpPr>
        <p:spPr bwMode="auto">
          <a:xfrm flipH="1">
            <a:off x="3995738" y="5230813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0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79" grpId="0" build="p"/>
      <p:bldP spid="1637380" grpId="0" build="p"/>
      <p:bldP spid="1637381" grpId="0" animBg="1"/>
      <p:bldP spid="1637382" grpId="0" animBg="1"/>
      <p:bldP spid="1637383" grpId="0" animBg="1"/>
      <p:bldP spid="163738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738188"/>
            <a:ext cx="8221662" cy="674687"/>
          </a:xfrm>
        </p:spPr>
        <p:txBody>
          <a:bodyPr/>
          <a:lstStyle/>
          <a:p>
            <a:pPr eaLnBrk="1" hangingPunct="1"/>
            <a:r>
              <a:rPr lang="de-DE" sz="3200" dirty="0"/>
              <a:t>  Wenn "Zehnerstopp": </a:t>
            </a:r>
            <a:br>
              <a:rPr lang="de-DE" sz="3200" dirty="0"/>
            </a:br>
            <a:r>
              <a:rPr lang="de-DE" sz="3200" dirty="0"/>
              <a:t>  Auf welche Weise?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612775" y="1844675"/>
            <a:ext cx="7415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b="1" dirty="0">
                <a:solidFill>
                  <a:schemeClr val="bg2"/>
                </a:solidFill>
              </a:rPr>
              <a:t>Sinnvoller Einstieg ins „Zehnerstopp“-Verfahren:</a:t>
            </a:r>
          </a:p>
        </p:txBody>
      </p:sp>
      <p:sp>
        <p:nvSpPr>
          <p:cNvPr id="1638404" name="Text Box 4"/>
          <p:cNvSpPr txBox="1">
            <a:spLocks noChangeArrowheads="1"/>
          </p:cNvSpPr>
          <p:nvPr/>
        </p:nvSpPr>
        <p:spPr bwMode="auto">
          <a:xfrm>
            <a:off x="4716463" y="2505075"/>
            <a:ext cx="40703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dirty="0"/>
              <a:t>Dann vielleicht: Mit „vertauschten“ Händen!</a:t>
            </a:r>
          </a:p>
          <a:p>
            <a:pPr eaLnBrk="1" hangingPunct="1"/>
            <a:endParaRPr lang="de-AT" dirty="0"/>
          </a:p>
          <a:p>
            <a:pPr eaLnBrk="1" hangingPunct="1"/>
            <a:r>
              <a:rPr lang="de-AT" dirty="0"/>
              <a:t>7 + 8</a:t>
            </a:r>
          </a:p>
          <a:p>
            <a:pPr eaLnBrk="1" hangingPunct="1"/>
            <a:endParaRPr lang="de-AT" dirty="0"/>
          </a:p>
          <a:p>
            <a:pPr eaLnBrk="1" hangingPunct="1"/>
            <a:r>
              <a:rPr lang="de-AT" dirty="0"/>
              <a:t>    3   5</a:t>
            </a:r>
          </a:p>
          <a:p>
            <a:pPr eaLnBrk="1" hangingPunct="1"/>
            <a:endParaRPr lang="de-AT" sz="1000" dirty="0"/>
          </a:p>
          <a:p>
            <a:pPr eaLnBrk="1" hangingPunct="1"/>
            <a:r>
              <a:rPr lang="de-AT" dirty="0"/>
              <a:t>Ebenso: 	6 + 9</a:t>
            </a:r>
          </a:p>
          <a:p>
            <a:pPr eaLnBrk="1" hangingPunct="1"/>
            <a:r>
              <a:rPr lang="de-AT" dirty="0"/>
              <a:t>		8 + 7</a:t>
            </a:r>
          </a:p>
          <a:p>
            <a:pPr eaLnBrk="1" hangingPunct="1"/>
            <a:r>
              <a:rPr lang="de-AT" dirty="0"/>
              <a:t>		9 + 6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bzw., s.o.:	34 + 9</a:t>
            </a:r>
          </a:p>
          <a:p>
            <a:pPr eaLnBrk="1" hangingPunct="1"/>
            <a:r>
              <a:rPr lang="de-DE" dirty="0"/>
              <a:t>		48 + 7 …</a:t>
            </a:r>
          </a:p>
        </p:txBody>
      </p:sp>
      <p:sp>
        <p:nvSpPr>
          <p:cNvPr id="1638405" name="Text Box 5"/>
          <p:cNvSpPr txBox="1">
            <a:spLocks noChangeArrowheads="1"/>
          </p:cNvSpPr>
          <p:nvPr/>
        </p:nvSpPr>
        <p:spPr bwMode="auto">
          <a:xfrm>
            <a:off x="592138" y="2492375"/>
            <a:ext cx="36195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dirty="0"/>
              <a:t>Zuerst die Handzerlegungen</a:t>
            </a:r>
          </a:p>
          <a:p>
            <a:pPr eaLnBrk="1" hangingPunct="1"/>
            <a:endParaRPr lang="de-AT" dirty="0"/>
          </a:p>
          <a:p>
            <a:pPr eaLnBrk="1" hangingPunct="1"/>
            <a:r>
              <a:rPr lang="de-AT" dirty="0"/>
              <a:t>5 + 8</a:t>
            </a:r>
          </a:p>
          <a:p>
            <a:pPr eaLnBrk="1" hangingPunct="1"/>
            <a:endParaRPr lang="de-AT" dirty="0"/>
          </a:p>
          <a:p>
            <a:pPr eaLnBrk="1" hangingPunct="1"/>
            <a:r>
              <a:rPr lang="de-AT" dirty="0"/>
              <a:t>    5   3</a:t>
            </a:r>
          </a:p>
          <a:p>
            <a:pPr eaLnBrk="1" hangingPunct="1"/>
            <a:endParaRPr lang="de-AT" sz="1000" dirty="0"/>
          </a:p>
          <a:p>
            <a:pPr eaLnBrk="1" hangingPunct="1"/>
            <a:r>
              <a:rPr lang="de-AT" dirty="0"/>
              <a:t>Ebenso: 	5 + 6</a:t>
            </a:r>
          </a:p>
          <a:p>
            <a:pPr eaLnBrk="1" hangingPunct="1"/>
            <a:r>
              <a:rPr lang="de-AT" dirty="0"/>
              <a:t>		5 + 7</a:t>
            </a:r>
          </a:p>
          <a:p>
            <a:pPr eaLnBrk="1" hangingPunct="1"/>
            <a:r>
              <a:rPr lang="de-AT" dirty="0"/>
              <a:t>		5 + 9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bzw., s.o.:	35 + 6</a:t>
            </a:r>
          </a:p>
          <a:p>
            <a:pPr eaLnBrk="1" hangingPunct="1"/>
            <a:r>
              <a:rPr lang="de-DE" dirty="0"/>
              <a:t>		65 + 8 …</a:t>
            </a:r>
          </a:p>
        </p:txBody>
      </p:sp>
      <p:sp>
        <p:nvSpPr>
          <p:cNvPr id="1638406" name="Line 6"/>
          <p:cNvSpPr>
            <a:spLocks noChangeShapeType="1"/>
          </p:cNvSpPr>
          <p:nvPr/>
        </p:nvSpPr>
        <p:spPr bwMode="auto">
          <a:xfrm flipH="1">
            <a:off x="1187450" y="3789363"/>
            <a:ext cx="714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38407" name="Line 7"/>
          <p:cNvSpPr>
            <a:spLocks noChangeShapeType="1"/>
          </p:cNvSpPr>
          <p:nvPr/>
        </p:nvSpPr>
        <p:spPr bwMode="auto">
          <a:xfrm flipH="1">
            <a:off x="5291138" y="3789363"/>
            <a:ext cx="1444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38408" name="Line 8"/>
          <p:cNvSpPr>
            <a:spLocks noChangeShapeType="1"/>
          </p:cNvSpPr>
          <p:nvPr/>
        </p:nvSpPr>
        <p:spPr bwMode="auto">
          <a:xfrm>
            <a:off x="1403350" y="3789363"/>
            <a:ext cx="1444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38409" name="Line 9"/>
          <p:cNvSpPr>
            <a:spLocks noChangeShapeType="1"/>
          </p:cNvSpPr>
          <p:nvPr/>
        </p:nvSpPr>
        <p:spPr bwMode="auto">
          <a:xfrm>
            <a:off x="5507038" y="3789363"/>
            <a:ext cx="1444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136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93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3" grpId="0"/>
      <p:bldP spid="1638404" grpId="0"/>
      <p:bldP spid="1638405" grpId="0"/>
      <p:bldP spid="1638406" grpId="0" animBg="1"/>
      <p:bldP spid="1638407" grpId="0" animBg="1"/>
      <p:bldP spid="1638408" grpId="0" animBg="1"/>
      <p:bldP spid="1638409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774923"/>
          </a:xfrm>
        </p:spPr>
        <p:txBody>
          <a:bodyPr/>
          <a:lstStyle/>
          <a:p>
            <a:r>
              <a:rPr lang="de-DE" sz="2800" dirty="0"/>
              <a:t>  Erarbeitung nichtzählender Strategien </a:t>
            </a:r>
            <a:br>
              <a:rPr lang="de-DE" sz="2800" dirty="0"/>
            </a:br>
            <a:r>
              <a:rPr lang="de-DE" sz="2800" dirty="0"/>
              <a:t>  im ZR 20: Subtraktionsstrategien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de-DE" sz="19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76022"/>
              </p:ext>
            </p:extLst>
          </p:nvPr>
        </p:nvGraphicFramePr>
        <p:xfrm>
          <a:off x="395536" y="1124744"/>
          <a:ext cx="8572560" cy="498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1 mehr mit Tauschaufgabe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r>
                        <a:rPr lang="de-DE" baseline="0" dirty="0"/>
                        <a:t> weniger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2 mehr mit</a:t>
                      </a:r>
                      <a:r>
                        <a:rPr lang="de-DE" baseline="0" dirty="0"/>
                        <a:t> Tauschaufgabe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 weniger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04">
                <a:tc>
                  <a:txBody>
                    <a:bodyPr/>
                    <a:lstStyle/>
                    <a:p>
                      <a:r>
                        <a:rPr lang="de-DE" dirty="0"/>
                        <a:t>"Kraft der Fünf" ("Fingerbild")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"Kraft</a:t>
                      </a:r>
                      <a:r>
                        <a:rPr lang="de-DE" baseline="0" dirty="0"/>
                        <a:t> der Fünf" ("Eine Hand weg")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(Nachbar von "Eine Hand weg")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Verdoppeln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Halbieren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Verdoppeln plus 1 (plus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(Nachbar von Halbieren)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36">
                <a:tc>
                  <a:txBody>
                    <a:bodyPr/>
                    <a:lstStyle/>
                    <a:p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Unterschied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Unterschied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"Zusammen 10" ("Zahlenfreunde")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Passende Zerlegung finden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Nachbarn der "Zahlenfreunde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r>
                        <a:rPr lang="de-DE" dirty="0"/>
                        <a:t>"Kraft der Zehn"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"Kraft der Zehn"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"Zehnerstopp"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"Zehnerstopp"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54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Passende Zerlegung/Umkehraufgabe: </a:t>
            </a:r>
            <a:br>
              <a:rPr lang="de-AT" sz="3200" dirty="0"/>
            </a:br>
            <a:r>
              <a:rPr lang="de-AT" sz="3200" dirty="0"/>
              <a:t>  Auch das eine Frage der Sichtweise…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484784"/>
            <a:ext cx="633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… die man mit Kindern gezielt erarbeiten sollte!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0477"/>
            <a:ext cx="7317812" cy="436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138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DA98157-ACC4-BE40-A8C1-6139E3CF1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38" y="2330919"/>
            <a:ext cx="1059305" cy="16695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19919A3-8BAD-6E47-84E4-5617F80B3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2263553"/>
            <a:ext cx="1003044" cy="17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93830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Umkehraufgaben: </a:t>
            </a:r>
            <a:br>
              <a:rPr lang="de-AT" sz="3200" dirty="0"/>
            </a:br>
            <a:r>
              <a:rPr lang="de-AT" sz="3200" dirty="0"/>
              <a:t>  Auch das eine Frage der Sichtweise…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484784"/>
            <a:ext cx="17796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… die man</a:t>
            </a:r>
          </a:p>
          <a:p>
            <a:r>
              <a:rPr lang="de-AT" dirty="0"/>
              <a:t> mit Kindern</a:t>
            </a:r>
          </a:p>
          <a:p>
            <a:r>
              <a:rPr lang="de-AT" dirty="0"/>
              <a:t> gezielt </a:t>
            </a:r>
          </a:p>
          <a:p>
            <a:r>
              <a:rPr lang="de-AT" dirty="0"/>
              <a:t>erarbeiten </a:t>
            </a:r>
          </a:p>
          <a:p>
            <a:r>
              <a:rPr lang="de-AT" dirty="0"/>
              <a:t>sollte!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36603"/>
            <a:ext cx="5514740" cy="48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24419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Aber ohne zu schummeln!</a:t>
            </a:r>
            <a:endParaRPr lang="de-AT" sz="3200" dirty="0"/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0725"/>
          </a:xfrm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r>
              <a:rPr lang="de-AT" sz="2000" dirty="0"/>
              <a:t>Schummeln = auf Zahlen ausweichen:</a:t>
            </a:r>
          </a:p>
          <a:p>
            <a:pPr marL="469900" indent="-469900">
              <a:buFont typeface="Wingdings" pitchFamily="2" charset="2"/>
              <a:buNone/>
            </a:pPr>
            <a:endParaRPr lang="de-AT" sz="3900" dirty="0"/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A  B  C  D  E   F   G   H   I    J    K    L   M   N   …</a:t>
            </a:r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1  2  3  4   5   6   7   8   9  10  11  12  13  14  …</a:t>
            </a: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</p:txBody>
      </p:sp>
      <p:sp>
        <p:nvSpPr>
          <p:cNvPr id="1729540" name="Oval 4"/>
          <p:cNvSpPr>
            <a:spLocks noChangeArrowheads="1"/>
          </p:cNvSpPr>
          <p:nvPr/>
        </p:nvSpPr>
        <p:spPr bwMode="auto">
          <a:xfrm>
            <a:off x="2627313" y="2571744"/>
            <a:ext cx="503237" cy="10080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9541" name="Oval 5"/>
          <p:cNvSpPr>
            <a:spLocks noChangeArrowheads="1"/>
          </p:cNvSpPr>
          <p:nvPr/>
        </p:nvSpPr>
        <p:spPr bwMode="auto">
          <a:xfrm>
            <a:off x="3708400" y="2571744"/>
            <a:ext cx="503238" cy="10080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9542" name="Oval 6"/>
          <p:cNvSpPr>
            <a:spLocks noChangeArrowheads="1"/>
          </p:cNvSpPr>
          <p:nvPr/>
        </p:nvSpPr>
        <p:spPr bwMode="auto">
          <a:xfrm>
            <a:off x="7164388" y="2635252"/>
            <a:ext cx="503237" cy="100806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3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9540" grpId="0" animBg="1"/>
      <p:bldP spid="1729541" grpId="0" animBg="1"/>
      <p:bldP spid="1729542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Umkehraufgaben: </a:t>
            </a:r>
            <a:br>
              <a:rPr lang="de-AT" sz="3200" dirty="0"/>
            </a:br>
            <a:r>
              <a:rPr lang="de-AT" sz="3200" dirty="0"/>
              <a:t>  Auch das eine Frage der Sichtweise…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484784"/>
            <a:ext cx="15924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… die </a:t>
            </a:r>
          </a:p>
          <a:p>
            <a:r>
              <a:rPr lang="de-AT" dirty="0"/>
              <a:t>man </a:t>
            </a:r>
          </a:p>
          <a:p>
            <a:r>
              <a:rPr lang="de-AT" dirty="0"/>
              <a:t>mit </a:t>
            </a:r>
          </a:p>
          <a:p>
            <a:r>
              <a:rPr lang="de-AT" dirty="0"/>
              <a:t>Kindern</a:t>
            </a:r>
          </a:p>
          <a:p>
            <a:r>
              <a:rPr lang="de-AT" dirty="0"/>
              <a:t>gezielt </a:t>
            </a:r>
          </a:p>
          <a:p>
            <a:r>
              <a:rPr lang="de-AT" dirty="0"/>
              <a:t>erarbeiten </a:t>
            </a:r>
          </a:p>
          <a:p>
            <a:r>
              <a:rPr lang="de-AT" dirty="0"/>
              <a:t>sollte!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7"/>
          <a:stretch/>
        </p:blipFill>
        <p:spPr bwMode="auto">
          <a:xfrm>
            <a:off x="1907704" y="1484784"/>
            <a:ext cx="7181131" cy="485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7051230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Umkehraufgaben: </a:t>
            </a:r>
            <a:br>
              <a:rPr lang="de-AT" sz="3200" dirty="0"/>
            </a:br>
            <a:r>
              <a:rPr lang="de-AT" sz="3200" dirty="0"/>
              <a:t>  Auch das eine Frage der Sichtweise…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Welche Zerlegung passt für diese Minus-Aufgaben?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2000" dirty="0"/>
              <a:t>				</a:t>
            </a:r>
            <a:r>
              <a:rPr lang="de-DE" dirty="0"/>
              <a:t>9</a:t>
            </a:r>
          </a:p>
          <a:p>
            <a:pPr marL="0" indent="0">
              <a:buNone/>
            </a:pPr>
            <a:r>
              <a:rPr lang="de-DE" dirty="0"/>
              <a:t>	9 – 8		</a:t>
            </a:r>
            <a:br>
              <a:rPr lang="de-DE" dirty="0"/>
            </a:br>
            <a:r>
              <a:rPr lang="de-DE" dirty="0"/>
              <a:t>			    </a:t>
            </a:r>
          </a:p>
          <a:p>
            <a:pPr marL="0" indent="0">
              <a:buNone/>
            </a:pPr>
            <a:r>
              <a:rPr lang="de-DE" dirty="0"/>
              <a:t>			       7</a:t>
            </a:r>
            <a:br>
              <a:rPr lang="de-DE" dirty="0"/>
            </a:br>
            <a:r>
              <a:rPr lang="de-DE" dirty="0"/>
              <a:t>	7 – 4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			      10</a:t>
            </a:r>
            <a:br>
              <a:rPr lang="de-DE" dirty="0"/>
            </a:br>
            <a:r>
              <a:rPr lang="de-DE" dirty="0"/>
              <a:t>	10 - 7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  <a:endParaRPr lang="de-AT" sz="2000" dirty="0"/>
          </a:p>
        </p:txBody>
      </p:sp>
      <p:cxnSp>
        <p:nvCxnSpPr>
          <p:cNvPr id="6" name="Gerader Verbinder 5"/>
          <p:cNvCxnSpPr/>
          <p:nvPr/>
        </p:nvCxnSpPr>
        <p:spPr>
          <a:xfrm flipH="1" flipV="1">
            <a:off x="4275584" y="249289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>
            <a:off x="3851920" y="400506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>
            <a:off x="3851920" y="537321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H="1">
            <a:off x="3923928" y="249289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 flipV="1">
            <a:off x="4211960" y="400506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 flipV="1">
            <a:off x="4211960" y="537321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9322550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Ein wichtiger, </a:t>
            </a:r>
            <a:r>
              <a:rPr lang="de-DE" sz="3200" i="1" dirty="0"/>
              <a:t>eigener</a:t>
            </a:r>
            <a:r>
              <a:rPr lang="de-DE" sz="3200" dirty="0"/>
              <a:t> Schritt:</a:t>
            </a:r>
            <a:br>
              <a:rPr lang="de-DE" sz="3200" dirty="0"/>
            </a:br>
            <a:r>
              <a:rPr lang="de-DE" sz="3200" dirty="0"/>
              <a:t>  Strategieauswahl trainieren!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de-DE" sz="2200"/>
              <a:t>Sinnvolle Übung (immer wieder einmal):</a:t>
            </a:r>
            <a:br>
              <a:rPr lang="de-DE" sz="2200"/>
            </a:br>
            <a:r>
              <a:rPr lang="de-DE" sz="2200"/>
              <a:t>Aufgaben nach Strategien sortieren</a:t>
            </a: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1166813" y="4519613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4 + 3</a:t>
            </a:r>
          </a:p>
        </p:txBody>
      </p:sp>
      <p:sp>
        <p:nvSpPr>
          <p:cNvPr id="1334277" name="Text Box 5"/>
          <p:cNvSpPr txBox="1">
            <a:spLocks noChangeArrowheads="1"/>
          </p:cNvSpPr>
          <p:nvPr/>
        </p:nvSpPr>
        <p:spPr bwMode="auto">
          <a:xfrm>
            <a:off x="2411760" y="4941168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3 + 5</a:t>
            </a:r>
          </a:p>
        </p:txBody>
      </p:sp>
      <p:sp>
        <p:nvSpPr>
          <p:cNvPr id="1334278" name="Text Box 6"/>
          <p:cNvSpPr txBox="1">
            <a:spLocks noChangeArrowheads="1"/>
          </p:cNvSpPr>
          <p:nvPr/>
        </p:nvSpPr>
        <p:spPr bwMode="auto">
          <a:xfrm>
            <a:off x="3670300" y="4652963"/>
            <a:ext cx="1046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6 + 2</a:t>
            </a:r>
          </a:p>
        </p:txBody>
      </p:sp>
      <p:sp>
        <p:nvSpPr>
          <p:cNvPr id="1334280" name="Text Box 8"/>
          <p:cNvSpPr txBox="1">
            <a:spLocks noChangeArrowheads="1"/>
          </p:cNvSpPr>
          <p:nvPr/>
        </p:nvSpPr>
        <p:spPr bwMode="auto">
          <a:xfrm>
            <a:off x="4462463" y="5338763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4 + 5</a:t>
            </a:r>
          </a:p>
        </p:txBody>
      </p:sp>
      <p:sp>
        <p:nvSpPr>
          <p:cNvPr id="1334281" name="Text Box 9"/>
          <p:cNvSpPr txBox="1">
            <a:spLocks noChangeArrowheads="1"/>
          </p:cNvSpPr>
          <p:nvPr/>
        </p:nvSpPr>
        <p:spPr bwMode="auto">
          <a:xfrm>
            <a:off x="5364163" y="4221163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2 + 7</a:t>
            </a:r>
          </a:p>
        </p:txBody>
      </p:sp>
      <p:sp>
        <p:nvSpPr>
          <p:cNvPr id="1334282" name="Text Box 10"/>
          <p:cNvSpPr txBox="1">
            <a:spLocks noChangeArrowheads="1"/>
          </p:cNvSpPr>
          <p:nvPr/>
        </p:nvSpPr>
        <p:spPr bwMode="auto">
          <a:xfrm>
            <a:off x="5902325" y="5049838"/>
            <a:ext cx="1046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1 + 8</a:t>
            </a:r>
          </a:p>
        </p:txBody>
      </p:sp>
      <p:sp>
        <p:nvSpPr>
          <p:cNvPr id="1334283" name="Text Box 11"/>
          <p:cNvSpPr txBox="1">
            <a:spLocks noChangeArrowheads="1"/>
          </p:cNvSpPr>
          <p:nvPr/>
        </p:nvSpPr>
        <p:spPr bwMode="auto">
          <a:xfrm>
            <a:off x="1077913" y="5445125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2 + 3</a:t>
            </a:r>
          </a:p>
        </p:txBody>
      </p:sp>
      <p:sp>
        <p:nvSpPr>
          <p:cNvPr id="1334284" name="Text Box 12"/>
          <p:cNvSpPr txBox="1">
            <a:spLocks noChangeArrowheads="1"/>
          </p:cNvSpPr>
          <p:nvPr/>
        </p:nvSpPr>
        <p:spPr bwMode="auto">
          <a:xfrm>
            <a:off x="755650" y="2708275"/>
            <a:ext cx="1223963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Monotype Corsiva" pitchFamily="66" charset="0"/>
              </a:rPr>
              <a:t>um 1 </a:t>
            </a:r>
          </a:p>
          <a:p>
            <a:pPr algn="ctr"/>
            <a:r>
              <a:rPr lang="de-DE" sz="2400" dirty="0">
                <a:latin typeface="Monotype Corsiva" pitchFamily="66" charset="0"/>
              </a:rPr>
              <a:t>mehr</a:t>
            </a:r>
          </a:p>
        </p:txBody>
      </p:sp>
      <p:sp>
        <p:nvSpPr>
          <p:cNvPr id="1334285" name="Text Box 13"/>
          <p:cNvSpPr txBox="1">
            <a:spLocks noChangeArrowheads="1"/>
          </p:cNvSpPr>
          <p:nvPr/>
        </p:nvSpPr>
        <p:spPr bwMode="auto">
          <a:xfrm>
            <a:off x="2411413" y="2708275"/>
            <a:ext cx="1223962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latin typeface="Monotype Corsiva" pitchFamily="66" charset="0"/>
              </a:rPr>
              <a:t>um 2 </a:t>
            </a:r>
          </a:p>
          <a:p>
            <a:pPr algn="ctr"/>
            <a:r>
              <a:rPr lang="de-DE" sz="2400">
                <a:latin typeface="Monotype Corsiva" pitchFamily="66" charset="0"/>
              </a:rPr>
              <a:t>mehr</a:t>
            </a:r>
          </a:p>
        </p:txBody>
      </p:sp>
      <p:sp>
        <p:nvSpPr>
          <p:cNvPr id="1334286" name="Text Box 14"/>
          <p:cNvSpPr txBox="1">
            <a:spLocks noChangeArrowheads="1"/>
          </p:cNvSpPr>
          <p:nvPr/>
        </p:nvSpPr>
        <p:spPr bwMode="auto">
          <a:xfrm>
            <a:off x="3995738" y="2713038"/>
            <a:ext cx="1223962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latin typeface="Monotype Corsiva" pitchFamily="66" charset="0"/>
              </a:rPr>
              <a:t>Finger-bild</a:t>
            </a:r>
          </a:p>
        </p:txBody>
      </p:sp>
      <p:sp>
        <p:nvSpPr>
          <p:cNvPr id="1334288" name="Text Box 16"/>
          <p:cNvSpPr txBox="1">
            <a:spLocks noChangeArrowheads="1"/>
          </p:cNvSpPr>
          <p:nvPr/>
        </p:nvSpPr>
        <p:spPr bwMode="auto">
          <a:xfrm>
            <a:off x="5555700" y="2703117"/>
            <a:ext cx="1223962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Monotype Corsiva" pitchFamily="66" charset="0"/>
              </a:rPr>
              <a:t>Doppelt</a:t>
            </a:r>
          </a:p>
          <a:p>
            <a:pPr algn="ctr"/>
            <a:r>
              <a:rPr lang="de-DE" sz="2400" dirty="0">
                <a:latin typeface="Monotype Corsiva" pitchFamily="66" charset="0"/>
              </a:rPr>
              <a:t>plus 1</a:t>
            </a:r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2843808" y="5805264"/>
            <a:ext cx="1046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3 + 4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814116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Ein wichtiger, </a:t>
            </a:r>
            <a:r>
              <a:rPr lang="de-DE" sz="3200" i="1" dirty="0"/>
              <a:t>eigener</a:t>
            </a:r>
            <a:r>
              <a:rPr lang="de-DE" sz="3200" dirty="0"/>
              <a:t> Schritt:</a:t>
            </a:r>
            <a:br>
              <a:rPr lang="de-DE" sz="3200" dirty="0"/>
            </a:br>
            <a:r>
              <a:rPr lang="de-DE" sz="3200" dirty="0"/>
              <a:t>  Strategieauswahl trainieren!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de-DE" sz="2200"/>
              <a:t>Sinnvolle Übung (immer wieder einmal):</a:t>
            </a:r>
            <a:br>
              <a:rPr lang="de-DE" sz="2200"/>
            </a:br>
            <a:r>
              <a:rPr lang="de-DE" sz="2200"/>
              <a:t>Aufgaben nach Strategien sortieren</a:t>
            </a: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5669012" y="3751262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4 + 3</a:t>
            </a:r>
          </a:p>
        </p:txBody>
      </p:sp>
      <p:sp>
        <p:nvSpPr>
          <p:cNvPr id="1334277" name="Text Box 5"/>
          <p:cNvSpPr txBox="1">
            <a:spLocks noChangeArrowheads="1"/>
          </p:cNvSpPr>
          <p:nvPr/>
        </p:nvSpPr>
        <p:spPr bwMode="auto">
          <a:xfrm>
            <a:off x="4048919" y="3796523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3 + 5</a:t>
            </a:r>
          </a:p>
        </p:txBody>
      </p:sp>
      <p:sp>
        <p:nvSpPr>
          <p:cNvPr id="1334278" name="Text Box 6"/>
          <p:cNvSpPr txBox="1">
            <a:spLocks noChangeArrowheads="1"/>
          </p:cNvSpPr>
          <p:nvPr/>
        </p:nvSpPr>
        <p:spPr bwMode="auto">
          <a:xfrm>
            <a:off x="2589213" y="4291807"/>
            <a:ext cx="1046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6 + 2</a:t>
            </a:r>
          </a:p>
        </p:txBody>
      </p:sp>
      <p:sp>
        <p:nvSpPr>
          <p:cNvPr id="1334280" name="Text Box 8"/>
          <p:cNvSpPr txBox="1">
            <a:spLocks noChangeArrowheads="1"/>
          </p:cNvSpPr>
          <p:nvPr/>
        </p:nvSpPr>
        <p:spPr bwMode="auto">
          <a:xfrm>
            <a:off x="4048919" y="4385468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4 + 5</a:t>
            </a:r>
          </a:p>
        </p:txBody>
      </p:sp>
      <p:sp>
        <p:nvSpPr>
          <p:cNvPr id="1334281" name="Text Box 9"/>
          <p:cNvSpPr txBox="1">
            <a:spLocks noChangeArrowheads="1"/>
          </p:cNvSpPr>
          <p:nvPr/>
        </p:nvSpPr>
        <p:spPr bwMode="auto">
          <a:xfrm>
            <a:off x="2589213" y="3751261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2 + 7</a:t>
            </a:r>
          </a:p>
        </p:txBody>
      </p:sp>
      <p:sp>
        <p:nvSpPr>
          <p:cNvPr id="1334282" name="Text Box 10"/>
          <p:cNvSpPr txBox="1">
            <a:spLocks noChangeArrowheads="1"/>
          </p:cNvSpPr>
          <p:nvPr/>
        </p:nvSpPr>
        <p:spPr bwMode="auto">
          <a:xfrm>
            <a:off x="831298" y="3751261"/>
            <a:ext cx="1046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1 + 8</a:t>
            </a:r>
          </a:p>
        </p:txBody>
      </p:sp>
      <p:sp>
        <p:nvSpPr>
          <p:cNvPr id="1334283" name="Text Box 11"/>
          <p:cNvSpPr txBox="1">
            <a:spLocks noChangeArrowheads="1"/>
          </p:cNvSpPr>
          <p:nvPr/>
        </p:nvSpPr>
        <p:spPr bwMode="auto">
          <a:xfrm>
            <a:off x="5693862" y="4404541"/>
            <a:ext cx="1046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2 + 3</a:t>
            </a:r>
          </a:p>
        </p:txBody>
      </p:sp>
      <p:sp>
        <p:nvSpPr>
          <p:cNvPr id="1334284" name="Text Box 12"/>
          <p:cNvSpPr txBox="1">
            <a:spLocks noChangeArrowheads="1"/>
          </p:cNvSpPr>
          <p:nvPr/>
        </p:nvSpPr>
        <p:spPr bwMode="auto">
          <a:xfrm>
            <a:off x="755650" y="2708275"/>
            <a:ext cx="1223963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latin typeface="Monotype Corsiva" pitchFamily="66" charset="0"/>
              </a:rPr>
              <a:t>um 1 </a:t>
            </a:r>
          </a:p>
          <a:p>
            <a:pPr algn="ctr"/>
            <a:r>
              <a:rPr lang="de-DE" sz="2400">
                <a:latin typeface="Monotype Corsiva" pitchFamily="66" charset="0"/>
              </a:rPr>
              <a:t>mehr</a:t>
            </a:r>
          </a:p>
        </p:txBody>
      </p:sp>
      <p:sp>
        <p:nvSpPr>
          <p:cNvPr id="1334285" name="Text Box 13"/>
          <p:cNvSpPr txBox="1">
            <a:spLocks noChangeArrowheads="1"/>
          </p:cNvSpPr>
          <p:nvPr/>
        </p:nvSpPr>
        <p:spPr bwMode="auto">
          <a:xfrm>
            <a:off x="2411413" y="2708275"/>
            <a:ext cx="1223962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latin typeface="Monotype Corsiva" pitchFamily="66" charset="0"/>
              </a:rPr>
              <a:t>um 2 </a:t>
            </a:r>
          </a:p>
          <a:p>
            <a:pPr algn="ctr"/>
            <a:r>
              <a:rPr lang="de-DE" sz="2400">
                <a:latin typeface="Monotype Corsiva" pitchFamily="66" charset="0"/>
              </a:rPr>
              <a:t>mehr</a:t>
            </a:r>
          </a:p>
        </p:txBody>
      </p:sp>
      <p:sp>
        <p:nvSpPr>
          <p:cNvPr id="1334286" name="Text Box 14"/>
          <p:cNvSpPr txBox="1">
            <a:spLocks noChangeArrowheads="1"/>
          </p:cNvSpPr>
          <p:nvPr/>
        </p:nvSpPr>
        <p:spPr bwMode="auto">
          <a:xfrm>
            <a:off x="3995738" y="2713038"/>
            <a:ext cx="1223962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latin typeface="Monotype Corsiva" pitchFamily="66" charset="0"/>
              </a:rPr>
              <a:t>Finger-bild</a:t>
            </a:r>
          </a:p>
        </p:txBody>
      </p:sp>
      <p:sp>
        <p:nvSpPr>
          <p:cNvPr id="1334288" name="Text Box 16"/>
          <p:cNvSpPr txBox="1">
            <a:spLocks noChangeArrowheads="1"/>
          </p:cNvSpPr>
          <p:nvPr/>
        </p:nvSpPr>
        <p:spPr bwMode="auto">
          <a:xfrm>
            <a:off x="5580112" y="2708275"/>
            <a:ext cx="1223962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Monotype Corsiva" pitchFamily="66" charset="0"/>
              </a:rPr>
              <a:t>Doppelt</a:t>
            </a:r>
          </a:p>
          <a:p>
            <a:pPr algn="ctr"/>
            <a:r>
              <a:rPr lang="de-DE" sz="2400" dirty="0">
                <a:latin typeface="Monotype Corsiva" pitchFamily="66" charset="0"/>
              </a:rPr>
              <a:t>plus 1</a:t>
            </a:r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5686474" y="4962318"/>
            <a:ext cx="1046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3 + 4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115480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96850"/>
            <a:ext cx="8001000" cy="1216025"/>
          </a:xfrm>
        </p:spPr>
        <p:txBody>
          <a:bodyPr/>
          <a:lstStyle/>
          <a:p>
            <a:r>
              <a:rPr lang="de-DE" sz="3200" dirty="0"/>
              <a:t>  Automatisieren:</a:t>
            </a:r>
            <a:br>
              <a:rPr lang="de-DE" sz="3200" dirty="0"/>
            </a:br>
            <a:r>
              <a:rPr lang="de-DE" sz="3200" dirty="0"/>
              <a:t>  Noch einmal zum Ziel…</a:t>
            </a:r>
          </a:p>
        </p:txBody>
      </p:sp>
      <p:sp>
        <p:nvSpPr>
          <p:cNvPr id="2" name="Rechteck 1"/>
          <p:cNvSpPr/>
          <p:nvPr/>
        </p:nvSpPr>
        <p:spPr>
          <a:xfrm>
            <a:off x="467544" y="1875596"/>
            <a:ext cx="81369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"Am Ende des ersten Schuljahres sollten möglichst </a:t>
            </a:r>
            <a:br>
              <a:rPr lang="de-AT" dirty="0"/>
            </a:br>
            <a:r>
              <a:rPr lang="de-AT" dirty="0"/>
              <a:t>alle Kinder alle Additions- und Subtraktionsaufgaben </a:t>
            </a:r>
            <a:br>
              <a:rPr lang="de-AT" dirty="0"/>
            </a:br>
            <a:r>
              <a:rPr lang="de-AT" dirty="0"/>
              <a:t>im Zahlenraum bis 10 [...] auswendig wissen." </a:t>
            </a:r>
          </a:p>
          <a:p>
            <a:pPr>
              <a:lnSpc>
                <a:spcPct val="150000"/>
              </a:lnSpc>
            </a:pPr>
            <a:endParaRPr lang="de-AT" dirty="0"/>
          </a:p>
          <a:p>
            <a:pPr algn="r">
              <a:lnSpc>
                <a:spcPct val="150000"/>
              </a:lnSpc>
            </a:pPr>
            <a:r>
              <a:rPr lang="de-AT" dirty="0"/>
              <a:t>SCHIPPER 2005, S. 7</a:t>
            </a:r>
          </a:p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7387194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8FE414F-A4B2-7144-84BE-1C628BB59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73706"/>
            <a:ext cx="3685723" cy="3260866"/>
          </a:xfrm>
          <a:prstGeom prst="rect">
            <a:avLst/>
          </a:prstGeom>
        </p:spPr>
      </p:pic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Der Weg zu diesem Ziel</a:t>
            </a:r>
            <a:r>
              <a:rPr lang="de-DE" sz="3200" i="1" dirty="0"/>
              <a:t>: Strategien</a:t>
            </a:r>
            <a:br>
              <a:rPr lang="de-DE" sz="3200" i="1" dirty="0"/>
            </a:br>
            <a:r>
              <a:rPr lang="de-DE" sz="3200" i="1" dirty="0"/>
              <a:t>  </a:t>
            </a:r>
            <a:r>
              <a:rPr lang="de-DE" sz="3200" dirty="0"/>
              <a:t>automatisieren, nicht Einzelaufgaben!</a:t>
            </a:r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1259632" y="1976264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1259632" y="2204864"/>
            <a:ext cx="216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/>
              <a:t>3 + 3 = ?</a:t>
            </a:r>
          </a:p>
          <a:p>
            <a:r>
              <a:rPr lang="de-DE" sz="3200"/>
              <a:t>3 + 4 = ?</a:t>
            </a:r>
          </a:p>
        </p:txBody>
      </p:sp>
      <p:sp>
        <p:nvSpPr>
          <p:cNvPr id="976902" name="Rectangle 6"/>
          <p:cNvSpPr>
            <a:spLocks noChangeArrowheads="1"/>
          </p:cNvSpPr>
          <p:nvPr/>
        </p:nvSpPr>
        <p:spPr bwMode="auto">
          <a:xfrm>
            <a:off x="4572745" y="1976264"/>
            <a:ext cx="1944687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5796707" y="2958927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400"/>
          </a:p>
        </p:txBody>
      </p:sp>
      <p:sp>
        <p:nvSpPr>
          <p:cNvPr id="976904" name="AutoShape 8"/>
          <p:cNvSpPr>
            <a:spLocks noChangeArrowheads="1"/>
          </p:cNvSpPr>
          <p:nvPr/>
        </p:nvSpPr>
        <p:spPr bwMode="auto">
          <a:xfrm>
            <a:off x="2277220" y="3487564"/>
            <a:ext cx="4024312" cy="733425"/>
          </a:xfrm>
          <a:prstGeom prst="curvedUpArrow">
            <a:avLst>
              <a:gd name="adj1" fmla="val 109740"/>
              <a:gd name="adj2" fmla="val 21948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5022007" y="2479502"/>
            <a:ext cx="1062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/>
              <a:t>3 + 3 = 6</a:t>
            </a:r>
          </a:p>
          <a:p>
            <a:r>
              <a:rPr lang="de-DE" sz="1400"/>
              <a:t>3 + 4 = 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58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0" grpId="0" animBg="1"/>
      <p:bldP spid="976901" grpId="0"/>
      <p:bldP spid="976902" grpId="0" animBg="1"/>
      <p:bldP spid="976904" grpId="0" animBg="1"/>
      <p:bldP spid="976905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D75A270-1D7A-D945-8A79-E96F65CAE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73706"/>
            <a:ext cx="3685723" cy="3260866"/>
          </a:xfrm>
          <a:prstGeom prst="rect">
            <a:avLst/>
          </a:prstGeom>
        </p:spPr>
      </p:pic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/>
              <a:t>Strategien </a:t>
            </a:r>
            <a:r>
              <a:rPr lang="de-DE" sz="3200" dirty="0"/>
              <a:t>automatisieren</a:t>
            </a:r>
          </a:p>
        </p:txBody>
      </p:sp>
      <p:sp>
        <p:nvSpPr>
          <p:cNvPr id="975876" name="Rectangle 4"/>
          <p:cNvSpPr>
            <a:spLocks noChangeArrowheads="1"/>
          </p:cNvSpPr>
          <p:nvPr/>
        </p:nvSpPr>
        <p:spPr bwMode="auto">
          <a:xfrm>
            <a:off x="1322040" y="1917700"/>
            <a:ext cx="19446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>
            <a:off x="1250603" y="2349500"/>
            <a:ext cx="2019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/>
              <a:t>3 + 4= ?</a:t>
            </a:r>
          </a:p>
        </p:txBody>
      </p:sp>
      <p:sp>
        <p:nvSpPr>
          <p:cNvPr id="975878" name="Rectangle 6"/>
          <p:cNvSpPr>
            <a:spLocks noChangeArrowheads="1"/>
          </p:cNvSpPr>
          <p:nvPr/>
        </p:nvSpPr>
        <p:spPr bwMode="auto">
          <a:xfrm>
            <a:off x="4419253" y="1917700"/>
            <a:ext cx="1944687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5880" name="AutoShape 8"/>
          <p:cNvSpPr>
            <a:spLocks noChangeArrowheads="1"/>
          </p:cNvSpPr>
          <p:nvPr/>
        </p:nvSpPr>
        <p:spPr bwMode="auto">
          <a:xfrm>
            <a:off x="2123728" y="3429000"/>
            <a:ext cx="4024312" cy="733425"/>
          </a:xfrm>
          <a:prstGeom prst="curvedUpArrow">
            <a:avLst>
              <a:gd name="adj1" fmla="val 109740"/>
              <a:gd name="adj2" fmla="val 21948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5879" name="Text Box 7"/>
          <p:cNvSpPr txBox="1">
            <a:spLocks noChangeArrowheads="1"/>
          </p:cNvSpPr>
          <p:nvPr/>
        </p:nvSpPr>
        <p:spPr bwMode="auto">
          <a:xfrm>
            <a:off x="4646265" y="2276475"/>
            <a:ext cx="1819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3 + 3 = 6 </a:t>
            </a:r>
          </a:p>
          <a:p>
            <a:r>
              <a:rPr lang="de-DE" sz="2400" dirty="0"/>
              <a:t>3 + 4 = 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89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6" grpId="0" animBg="1"/>
      <p:bldP spid="975878" grpId="0" animBg="1"/>
      <p:bldP spid="975880" grpId="0" animBg="1"/>
      <p:bldP spid="975879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Arbeiten mit einer Lernkartei im</a:t>
            </a:r>
            <a:br>
              <a:rPr lang="de-DE" sz="3200" dirty="0"/>
            </a:br>
            <a:r>
              <a:rPr lang="de-DE" sz="3200" dirty="0"/>
              <a:t>  Klassenverband am Beispiel 1x1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147</a:t>
            </a:fld>
            <a:endParaRPr lang="de-AT"/>
          </a:p>
        </p:txBody>
      </p:sp>
      <p:pic>
        <p:nvPicPr>
          <p:cNvPr id="2" name="Bild 1" descr="1x1_Bi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592316" cy="25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626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88640"/>
            <a:ext cx="8318500" cy="1216025"/>
          </a:xfrm>
        </p:spPr>
        <p:txBody>
          <a:bodyPr/>
          <a:lstStyle/>
          <a:p>
            <a:r>
              <a:rPr lang="de-DE" sz="3200" dirty="0"/>
              <a:t>Strategien </a:t>
            </a:r>
            <a:r>
              <a:rPr lang="de-DE" sz="3200" i="1" dirty="0"/>
              <a:t>automatisieren</a:t>
            </a:r>
          </a:p>
        </p:txBody>
      </p:sp>
      <p:sp>
        <p:nvSpPr>
          <p:cNvPr id="974852" name="Text Box 4"/>
          <p:cNvSpPr txBox="1">
            <a:spLocks noChangeArrowheads="1"/>
          </p:cNvSpPr>
          <p:nvPr/>
        </p:nvSpPr>
        <p:spPr bwMode="auto">
          <a:xfrm>
            <a:off x="755576" y="3221856"/>
            <a:ext cx="10461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800"/>
              <a:t> </a:t>
            </a:r>
          </a:p>
          <a:p>
            <a:r>
              <a:rPr lang="de-DE" sz="2400"/>
              <a:t>3 + 2</a:t>
            </a:r>
          </a:p>
          <a:p>
            <a:r>
              <a:rPr lang="de-DE" sz="800"/>
              <a:t> </a:t>
            </a:r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>
            <a:off x="776213" y="2289993"/>
            <a:ext cx="10461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800" dirty="0"/>
              <a:t> </a:t>
            </a:r>
          </a:p>
          <a:p>
            <a:r>
              <a:rPr lang="de-DE" sz="2400" dirty="0"/>
              <a:t>5 + 6</a:t>
            </a:r>
          </a:p>
          <a:p>
            <a:r>
              <a:rPr lang="de-DE" sz="800" dirty="0"/>
              <a:t> </a:t>
            </a:r>
          </a:p>
        </p:txBody>
      </p:sp>
      <p:sp>
        <p:nvSpPr>
          <p:cNvPr id="974854" name="Text Box 6"/>
          <p:cNvSpPr txBox="1">
            <a:spLocks noChangeArrowheads="1"/>
          </p:cNvSpPr>
          <p:nvPr/>
        </p:nvSpPr>
        <p:spPr bwMode="auto">
          <a:xfrm>
            <a:off x="2157338" y="3221856"/>
            <a:ext cx="10461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800"/>
              <a:t> </a:t>
            </a:r>
          </a:p>
          <a:p>
            <a:r>
              <a:rPr lang="de-DE" sz="2400"/>
              <a:t>4 + 3</a:t>
            </a:r>
          </a:p>
          <a:p>
            <a:r>
              <a:rPr lang="de-DE" sz="800"/>
              <a:t> </a:t>
            </a:r>
          </a:p>
        </p:txBody>
      </p:sp>
      <p:sp>
        <p:nvSpPr>
          <p:cNvPr id="974855" name="Text Box 7"/>
          <p:cNvSpPr txBox="1">
            <a:spLocks noChangeArrowheads="1"/>
          </p:cNvSpPr>
          <p:nvPr/>
        </p:nvSpPr>
        <p:spPr bwMode="auto">
          <a:xfrm>
            <a:off x="2177976" y="2289993"/>
            <a:ext cx="10461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800"/>
              <a:t> </a:t>
            </a:r>
          </a:p>
          <a:p>
            <a:r>
              <a:rPr lang="de-DE" sz="2400"/>
              <a:t>5 + 4</a:t>
            </a:r>
          </a:p>
          <a:p>
            <a:r>
              <a:rPr lang="de-DE" sz="800"/>
              <a:t> </a:t>
            </a:r>
          </a:p>
        </p:txBody>
      </p:sp>
      <p:sp>
        <p:nvSpPr>
          <p:cNvPr id="974856" name="Text Box 8"/>
          <p:cNvSpPr txBox="1">
            <a:spLocks noChangeArrowheads="1"/>
          </p:cNvSpPr>
          <p:nvPr/>
        </p:nvSpPr>
        <p:spPr bwMode="auto">
          <a:xfrm>
            <a:off x="3525763" y="3221856"/>
            <a:ext cx="10461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800"/>
              <a:t> </a:t>
            </a:r>
          </a:p>
          <a:p>
            <a:r>
              <a:rPr lang="de-DE" sz="2400"/>
              <a:t>3 + 4</a:t>
            </a:r>
          </a:p>
          <a:p>
            <a:r>
              <a:rPr lang="de-DE" sz="800"/>
              <a:t> </a:t>
            </a:r>
          </a:p>
        </p:txBody>
      </p:sp>
      <p:sp>
        <p:nvSpPr>
          <p:cNvPr id="974857" name="Text Box 9"/>
          <p:cNvSpPr txBox="1">
            <a:spLocks noChangeArrowheads="1"/>
          </p:cNvSpPr>
          <p:nvPr/>
        </p:nvSpPr>
        <p:spPr bwMode="auto">
          <a:xfrm>
            <a:off x="3546401" y="2289993"/>
            <a:ext cx="10461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800"/>
              <a:t> </a:t>
            </a:r>
          </a:p>
          <a:p>
            <a:r>
              <a:rPr lang="de-DE" sz="2400"/>
              <a:t>4 + 5</a:t>
            </a:r>
          </a:p>
          <a:p>
            <a:r>
              <a:rPr lang="de-DE" sz="800"/>
              <a:t> </a:t>
            </a:r>
          </a:p>
        </p:txBody>
      </p:sp>
      <p:sp>
        <p:nvSpPr>
          <p:cNvPr id="974858" name="Text Box 10"/>
          <p:cNvSpPr txBox="1">
            <a:spLocks noChangeArrowheads="1"/>
          </p:cNvSpPr>
          <p:nvPr/>
        </p:nvSpPr>
        <p:spPr bwMode="auto">
          <a:xfrm>
            <a:off x="4894188" y="3209156"/>
            <a:ext cx="10461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800"/>
              <a:t> </a:t>
            </a:r>
          </a:p>
          <a:p>
            <a:r>
              <a:rPr lang="de-DE" sz="2400"/>
              <a:t>6 + 5</a:t>
            </a:r>
          </a:p>
          <a:p>
            <a:r>
              <a:rPr lang="de-DE" sz="800"/>
              <a:t> </a:t>
            </a:r>
          </a:p>
        </p:txBody>
      </p:sp>
      <p:sp>
        <p:nvSpPr>
          <p:cNvPr id="974859" name="Text Box 11"/>
          <p:cNvSpPr txBox="1">
            <a:spLocks noChangeArrowheads="1"/>
          </p:cNvSpPr>
          <p:nvPr/>
        </p:nvSpPr>
        <p:spPr bwMode="auto">
          <a:xfrm>
            <a:off x="4914826" y="2277293"/>
            <a:ext cx="10461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800"/>
              <a:t> </a:t>
            </a:r>
          </a:p>
          <a:p>
            <a:r>
              <a:rPr lang="de-DE" sz="2400"/>
              <a:t>2 + 3</a:t>
            </a:r>
          </a:p>
          <a:p>
            <a:r>
              <a:rPr lang="de-DE" sz="800"/>
              <a:t> </a:t>
            </a:r>
          </a:p>
        </p:txBody>
      </p:sp>
      <p:sp>
        <p:nvSpPr>
          <p:cNvPr id="974860" name="AutoShape 12"/>
          <p:cNvSpPr>
            <a:spLocks/>
          </p:cNvSpPr>
          <p:nvPr/>
        </p:nvSpPr>
        <p:spPr bwMode="auto">
          <a:xfrm>
            <a:off x="6722988" y="2277293"/>
            <a:ext cx="152400" cy="1655763"/>
          </a:xfrm>
          <a:prstGeom prst="rightBrace">
            <a:avLst>
              <a:gd name="adj1" fmla="val 90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4861" name="Text Box 13"/>
          <p:cNvSpPr txBox="1">
            <a:spLocks noChangeArrowheads="1"/>
          </p:cNvSpPr>
          <p:nvPr/>
        </p:nvSpPr>
        <p:spPr bwMode="auto">
          <a:xfrm>
            <a:off x="6948413" y="2699568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i="1" dirty="0"/>
              <a:t>eine</a:t>
            </a:r>
          </a:p>
          <a:p>
            <a:pPr algn="ctr"/>
            <a:r>
              <a:rPr lang="de-DE" dirty="0"/>
              <a:t>"Lerngruppe"</a:t>
            </a:r>
          </a:p>
        </p:txBody>
      </p:sp>
      <p:sp>
        <p:nvSpPr>
          <p:cNvPr id="974862" name="Text Box 14"/>
          <p:cNvSpPr txBox="1">
            <a:spLocks noChangeArrowheads="1"/>
          </p:cNvSpPr>
          <p:nvPr/>
        </p:nvSpPr>
        <p:spPr bwMode="auto">
          <a:xfrm>
            <a:off x="788988" y="4467200"/>
            <a:ext cx="5011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bg2"/>
                </a:solidFill>
                <a:sym typeface="Wingdings" pitchFamily="2" charset="2"/>
              </a:rPr>
              <a:t> </a:t>
            </a:r>
            <a:r>
              <a:rPr lang="de-DE" dirty="0">
                <a:solidFill>
                  <a:schemeClr val="bg2"/>
                </a:solidFill>
              </a:rPr>
              <a:t>Jedes Kind erarbeitet eine Gruppe </a:t>
            </a:r>
            <a:br>
              <a:rPr lang="de-DE" dirty="0">
                <a:solidFill>
                  <a:schemeClr val="bg2"/>
                </a:solidFill>
              </a:rPr>
            </a:br>
            <a:r>
              <a:rPr lang="de-DE" dirty="0">
                <a:solidFill>
                  <a:schemeClr val="bg2"/>
                </a:solidFill>
              </a:rPr>
              <a:t>     in seinem Tempo.</a:t>
            </a:r>
          </a:p>
        </p:txBody>
      </p:sp>
      <p:sp>
        <p:nvSpPr>
          <p:cNvPr id="974863" name="Text Box 15"/>
          <p:cNvSpPr txBox="1">
            <a:spLocks noChangeArrowheads="1"/>
          </p:cNvSpPr>
          <p:nvPr/>
        </p:nvSpPr>
        <p:spPr bwMode="auto">
          <a:xfrm>
            <a:off x="819621" y="5445224"/>
            <a:ext cx="6416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bg2"/>
                </a:solidFill>
                <a:sym typeface="Wingdings" pitchFamily="2" charset="2"/>
              </a:rPr>
              <a:t> </a:t>
            </a:r>
            <a:r>
              <a:rPr lang="de-DE" dirty="0">
                <a:solidFill>
                  <a:schemeClr val="bg2"/>
                </a:solidFill>
                <a:sym typeface="Wingdings" pitchFamily="2" charset="2"/>
              </a:rPr>
              <a:t>Erst wenn eine Gruppe (weitgehend) </a:t>
            </a:r>
          </a:p>
          <a:p>
            <a:r>
              <a:rPr lang="de-DE" dirty="0">
                <a:solidFill>
                  <a:schemeClr val="bg2"/>
                </a:solidFill>
                <a:sym typeface="Wingdings" pitchFamily="2" charset="2"/>
              </a:rPr>
              <a:t>    automatisiert, nimmt Kind neue Gruppe dazu.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74864" name="Text Box 16"/>
          <p:cNvSpPr txBox="1">
            <a:spLocks noChangeArrowheads="1"/>
          </p:cNvSpPr>
          <p:nvPr/>
        </p:nvSpPr>
        <p:spPr bwMode="auto">
          <a:xfrm>
            <a:off x="6011788" y="2915468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usw.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2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2" grpId="0" animBg="1"/>
      <p:bldP spid="974853" grpId="0" animBg="1"/>
      <p:bldP spid="974854" grpId="0" animBg="1"/>
      <p:bldP spid="974855" grpId="0" animBg="1"/>
      <p:bldP spid="974856" grpId="0" animBg="1"/>
      <p:bldP spid="974857" grpId="0" animBg="1"/>
      <p:bldP spid="974858" grpId="0" animBg="1"/>
      <p:bldP spid="974859" grpId="0" animBg="1"/>
      <p:bldP spid="974860" grpId="0" animBg="1"/>
      <p:bldP spid="974861" grpId="0"/>
      <p:bldP spid="974862" grpId="0"/>
      <p:bldP spid="974863" grpId="0"/>
      <p:bldP spid="974864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7B074FE3-14F4-D64F-A9DA-950A68CF8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523" y="4653136"/>
            <a:ext cx="1925981" cy="2086630"/>
          </a:xfrm>
          <a:prstGeom prst="rect">
            <a:avLst/>
          </a:prstGeom>
        </p:spPr>
      </p:pic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Auch beim Zahlenzerlegen: </a:t>
            </a:r>
            <a:br>
              <a:rPr lang="de-DE" sz="2800" dirty="0"/>
            </a:br>
            <a:r>
              <a:rPr lang="de-DE" sz="2800" dirty="0"/>
              <a:t>Automatisieren in „Strategiegruppen“</a:t>
            </a:r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1763340" y="234950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1892603" y="249637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8</a:t>
            </a:r>
          </a:p>
          <a:p>
            <a:endParaRPr lang="de-DE" sz="1400" dirty="0"/>
          </a:p>
          <a:p>
            <a:r>
              <a:rPr lang="de-DE" sz="3200" dirty="0"/>
              <a:t> 5		</a:t>
            </a:r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6372225" y="3332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400"/>
          </a:p>
        </p:txBody>
      </p:sp>
      <p:sp>
        <p:nvSpPr>
          <p:cNvPr id="4" name="Textfeld 3"/>
          <p:cNvSpPr txBox="1"/>
          <p:nvPr/>
        </p:nvSpPr>
        <p:spPr>
          <a:xfrm>
            <a:off x="539552" y="1732746"/>
            <a:ext cx="3106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Gruppe „Handpakete“: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2411760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915816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87676" y="234888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7" name="Gerade Verbindung 16"/>
          <p:cNvCxnSpPr/>
          <p:nvPr/>
        </p:nvCxnSpPr>
        <p:spPr>
          <a:xfrm flipH="1">
            <a:off x="5436096" y="29963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940152" y="29963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835348" y="414908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2483768" y="47965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987824" y="47965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859684" y="4221088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5508104" y="4868540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012160" y="4868540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932040" y="2492896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8</a:t>
            </a:r>
          </a:p>
          <a:p>
            <a:endParaRPr lang="de-DE" sz="1400" dirty="0"/>
          </a:p>
          <a:p>
            <a:r>
              <a:rPr lang="de-DE" sz="3200" dirty="0"/>
              <a:t> 3		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64611" y="422108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7</a:t>
            </a:r>
          </a:p>
          <a:p>
            <a:endParaRPr lang="de-DE" sz="1400" dirty="0"/>
          </a:p>
          <a:p>
            <a:r>
              <a:rPr lang="de-DE" sz="3200" dirty="0"/>
              <a:t> 5		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004048" y="429657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7</a:t>
            </a:r>
          </a:p>
          <a:p>
            <a:endParaRPr lang="de-DE" sz="1400" dirty="0"/>
          </a:p>
          <a:p>
            <a:r>
              <a:rPr lang="de-DE" sz="3200" dirty="0"/>
              <a:t> 2		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851920" y="5661248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usw.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149</a:t>
            </a:fld>
            <a:endParaRPr lang="de-AT"/>
          </a:p>
        </p:txBody>
      </p:sp>
      <p:sp>
        <p:nvSpPr>
          <p:cNvPr id="2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248400"/>
            <a:ext cx="3888432" cy="457200"/>
          </a:xfrm>
        </p:spPr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</p:spTree>
    <p:extLst>
      <p:ext uri="{BB962C8B-B14F-4D97-AF65-F5344CB8AC3E}">
        <p14:creationId xmlns:p14="http://schemas.microsoft.com/office/powerpoint/2010/main" val="246022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Also: Vergessen Sie die Zahlen – und</a:t>
            </a:r>
            <a:br>
              <a:rPr lang="de-DE" sz="3200" dirty="0"/>
            </a:br>
            <a:r>
              <a:rPr lang="de-DE" sz="3200" dirty="0"/>
              <a:t>  rechnen Sie die folgenden Aufgaben:</a:t>
            </a:r>
            <a:endParaRPr lang="de-AT" sz="3200" dirty="0"/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0725"/>
          </a:xfrm>
        </p:spPr>
        <p:txBody>
          <a:bodyPr/>
          <a:lstStyle/>
          <a:p>
            <a:pPr marL="469900" indent="-469900" algn="ctr">
              <a:buFont typeface="Wingdings" pitchFamily="2" charset="2"/>
              <a:buNone/>
            </a:pPr>
            <a:endParaRPr lang="de-AT" sz="2400" dirty="0"/>
          </a:p>
          <a:p>
            <a:pPr marL="469900" indent="-469900" algn="ctr">
              <a:buFont typeface="Wingdings" pitchFamily="2" charset="2"/>
              <a:buNone/>
            </a:pPr>
            <a:r>
              <a:rPr lang="de-AT" sz="2400" dirty="0"/>
              <a:t>C + L</a:t>
            </a:r>
          </a:p>
          <a:p>
            <a:pPr marL="469900" indent="-469900" algn="ctr">
              <a:buFont typeface="Wingdings" pitchFamily="2" charset="2"/>
              <a:buNone/>
            </a:pPr>
            <a:endParaRPr lang="de-AT" sz="2400" dirty="0"/>
          </a:p>
          <a:p>
            <a:pPr marL="469900" indent="-469900" algn="ctr">
              <a:buFont typeface="Wingdings" pitchFamily="2" charset="2"/>
              <a:buNone/>
            </a:pPr>
            <a:r>
              <a:rPr lang="de-AT" sz="2400" dirty="0"/>
              <a:t>K + D</a:t>
            </a:r>
          </a:p>
          <a:p>
            <a:pPr marL="469900" indent="-469900" algn="ctr">
              <a:buFont typeface="Wingdings" pitchFamily="2" charset="2"/>
              <a:buNone/>
            </a:pPr>
            <a:endParaRPr lang="de-AT" sz="2400" dirty="0"/>
          </a:p>
          <a:p>
            <a:pPr marL="469900" indent="-469900" algn="ctr">
              <a:buFont typeface="Wingdings" pitchFamily="2" charset="2"/>
              <a:buNone/>
            </a:pPr>
            <a:r>
              <a:rPr lang="de-AT" sz="2400" dirty="0"/>
              <a:t>O – C</a:t>
            </a: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  <a:p>
            <a:pPr marL="469900" indent="-469900" algn="ctr">
              <a:buNone/>
            </a:pPr>
            <a:r>
              <a:rPr lang="de-DE" sz="2400" dirty="0"/>
              <a:t>O – N</a:t>
            </a:r>
            <a:endParaRPr lang="de-AT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2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4DFE8229-EC55-1F42-A4C1-AD73DDE93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523" y="4653136"/>
            <a:ext cx="1925981" cy="2086630"/>
          </a:xfrm>
          <a:prstGeom prst="rect">
            <a:avLst/>
          </a:prstGeom>
        </p:spPr>
      </p:pic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Auch beim Zahlenzerlegen: </a:t>
            </a:r>
            <a:br>
              <a:rPr lang="de-DE" sz="2800" dirty="0"/>
            </a:br>
            <a:r>
              <a:rPr lang="de-DE" sz="2800" dirty="0"/>
              <a:t>Automatisieren in „Strategiegruppen“</a:t>
            </a:r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1763340" y="234950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1892603" y="249637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8</a:t>
            </a:r>
          </a:p>
          <a:p>
            <a:endParaRPr lang="de-DE" sz="1400" dirty="0"/>
          </a:p>
          <a:p>
            <a:r>
              <a:rPr lang="de-DE" sz="3200" dirty="0"/>
              <a:t> 2		</a:t>
            </a:r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6372225" y="3332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400"/>
          </a:p>
        </p:txBody>
      </p:sp>
      <p:sp>
        <p:nvSpPr>
          <p:cNvPr id="4" name="Textfeld 3"/>
          <p:cNvSpPr txBox="1"/>
          <p:nvPr/>
        </p:nvSpPr>
        <p:spPr>
          <a:xfrm>
            <a:off x="467544" y="1660738"/>
            <a:ext cx="4933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Gruppe „Nachbarn der Handpakete“: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2411760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915816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84168" y="234888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63688" y="4436392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2483768" y="5074989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987824" y="5074989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41075" y="4364384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64611" y="4512602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9</a:t>
            </a:r>
          </a:p>
          <a:p>
            <a:endParaRPr lang="de-DE" sz="1400" dirty="0"/>
          </a:p>
          <a:p>
            <a:r>
              <a:rPr lang="de-DE" sz="3200" dirty="0"/>
              <a:t> 3		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357099" y="4296578"/>
            <a:ext cx="1107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	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499992" y="5589240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usw.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585615" y="190754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solidFill>
                  <a:schemeClr val="bg2"/>
                </a:solidFill>
              </a:rPr>
              <a:t>Rückseite</a:t>
            </a:r>
          </a:p>
        </p:txBody>
      </p:sp>
      <p:sp>
        <p:nvSpPr>
          <p:cNvPr id="29" name="AutoShape 50"/>
          <p:cNvSpPr>
            <a:spLocks noChangeArrowheads="1"/>
          </p:cNvSpPr>
          <p:nvPr/>
        </p:nvSpPr>
        <p:spPr bwMode="auto">
          <a:xfrm rot="16200000">
            <a:off x="6508008" y="2268663"/>
            <a:ext cx="1455982" cy="1728787"/>
          </a:xfrm>
          <a:prstGeom prst="homePlate">
            <a:avLst>
              <a:gd name="adj" fmla="val 3033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357099" y="2348880"/>
            <a:ext cx="20313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</a:t>
            </a:r>
            <a:r>
              <a:rPr lang="de-DE" sz="2400" dirty="0"/>
              <a:t>8</a:t>
            </a:r>
            <a:r>
              <a:rPr lang="de-DE" dirty="0"/>
              <a:t>   </a:t>
            </a:r>
            <a:endParaRPr lang="de-DE" sz="600" dirty="0"/>
          </a:p>
          <a:p>
            <a:r>
              <a:rPr lang="de-DE" dirty="0"/>
              <a:t>    3  +</a:t>
            </a:r>
          </a:p>
          <a:p>
            <a:endParaRPr lang="de-DE" sz="800" dirty="0"/>
          </a:p>
          <a:p>
            <a:endParaRPr lang="de-DE" sz="800" dirty="0"/>
          </a:p>
          <a:p>
            <a:r>
              <a:rPr lang="de-DE" dirty="0"/>
              <a:t>    2  +      </a:t>
            </a:r>
          </a:p>
          <a:p>
            <a:endParaRPr lang="de-DE" sz="2400" dirty="0"/>
          </a:p>
          <a:p>
            <a:r>
              <a:rPr lang="de-DE" sz="2400" dirty="0"/>
              <a:t>		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372225" y="2852936"/>
            <a:ext cx="1728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6372200" y="3356992"/>
            <a:ext cx="1728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357099" y="4340130"/>
            <a:ext cx="20313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</a:t>
            </a:r>
            <a:r>
              <a:rPr lang="de-DE" sz="2400" dirty="0"/>
              <a:t>9</a:t>
            </a:r>
            <a:r>
              <a:rPr lang="de-DE" dirty="0"/>
              <a:t>   </a:t>
            </a:r>
            <a:endParaRPr lang="de-DE" sz="600" dirty="0"/>
          </a:p>
          <a:p>
            <a:r>
              <a:rPr lang="de-DE" dirty="0"/>
              <a:t>    4  +  </a:t>
            </a:r>
          </a:p>
          <a:p>
            <a:endParaRPr lang="de-DE" sz="800" dirty="0"/>
          </a:p>
          <a:p>
            <a:endParaRPr lang="de-DE" sz="800" dirty="0"/>
          </a:p>
          <a:p>
            <a:r>
              <a:rPr lang="de-DE" dirty="0"/>
              <a:t>    3  +      </a:t>
            </a:r>
          </a:p>
          <a:p>
            <a:endParaRPr lang="de-DE" sz="2400" dirty="0"/>
          </a:p>
          <a:p>
            <a:r>
              <a:rPr lang="de-DE" sz="2400" dirty="0"/>
              <a:t>		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6387326" y="4844186"/>
            <a:ext cx="1728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6387301" y="5348242"/>
            <a:ext cx="1728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50"/>
          <p:cNvSpPr>
            <a:spLocks noChangeArrowheads="1"/>
          </p:cNvSpPr>
          <p:nvPr/>
        </p:nvSpPr>
        <p:spPr bwMode="auto">
          <a:xfrm rot="16200000">
            <a:off x="6508603" y="4228702"/>
            <a:ext cx="1455982" cy="1728787"/>
          </a:xfrm>
          <a:prstGeom prst="homePlate">
            <a:avLst>
              <a:gd name="adj" fmla="val 3033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4427984" y="2996952"/>
            <a:ext cx="13681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Pfeil nach rechts 36"/>
          <p:cNvSpPr/>
          <p:nvPr/>
        </p:nvSpPr>
        <p:spPr>
          <a:xfrm>
            <a:off x="4427984" y="4744568"/>
            <a:ext cx="13681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150</a:t>
            </a:fld>
            <a:endParaRPr lang="de-AT"/>
          </a:p>
        </p:txBody>
      </p:sp>
      <p:sp>
        <p:nvSpPr>
          <p:cNvPr id="38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627784" y="6248400"/>
            <a:ext cx="3888432" cy="457200"/>
          </a:xfrm>
        </p:spPr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</p:spTree>
    <p:extLst>
      <p:ext uri="{BB962C8B-B14F-4D97-AF65-F5344CB8AC3E}">
        <p14:creationId xmlns:p14="http://schemas.microsoft.com/office/powerpoint/2010/main" val="26948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" grpId="0"/>
      <p:bldP spid="29" grpId="0" animBg="1"/>
      <p:bldP spid="30" grpId="0"/>
      <p:bldP spid="32" grpId="0"/>
      <p:bldP spid="35" grpId="0" animBg="1"/>
      <p:bldP spid="7" grpId="0" animBg="1"/>
      <p:bldP spid="3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6319C372-8B14-5E4E-BB90-53468F2F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523" y="4653136"/>
            <a:ext cx="1925981" cy="2086630"/>
          </a:xfrm>
          <a:prstGeom prst="rect">
            <a:avLst/>
          </a:prstGeom>
        </p:spPr>
      </p:pic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Auch beim Zahlenzerlegen: </a:t>
            </a:r>
            <a:br>
              <a:rPr lang="de-DE" sz="2800" dirty="0"/>
            </a:br>
            <a:r>
              <a:rPr lang="de-DE" sz="2800" dirty="0"/>
              <a:t>Automatisieren in „Strategiegruppen“</a:t>
            </a:r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1763340" y="234950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1892603" y="249637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8</a:t>
            </a:r>
          </a:p>
          <a:p>
            <a:endParaRPr lang="de-DE" sz="1400" dirty="0"/>
          </a:p>
          <a:p>
            <a:r>
              <a:rPr lang="de-DE" sz="3200" dirty="0"/>
              <a:t> 4		</a:t>
            </a:r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6372225" y="3332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400"/>
          </a:p>
        </p:txBody>
      </p:sp>
      <p:sp>
        <p:nvSpPr>
          <p:cNvPr id="4" name="Textfeld 3"/>
          <p:cNvSpPr txBox="1"/>
          <p:nvPr/>
        </p:nvSpPr>
        <p:spPr>
          <a:xfrm>
            <a:off x="539552" y="1732746"/>
            <a:ext cx="248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Gruppe „Hälften“: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2411760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915816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87676" y="234888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7" name="Gerade Verbindung 16"/>
          <p:cNvCxnSpPr/>
          <p:nvPr/>
        </p:nvCxnSpPr>
        <p:spPr>
          <a:xfrm flipH="1">
            <a:off x="5436096" y="29963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940152" y="29963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63688" y="414908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2483768" y="47965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987824" y="47965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788024" y="4221088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5508104" y="4868540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012160" y="4868540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932040" y="2492896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10</a:t>
            </a:r>
          </a:p>
          <a:p>
            <a:endParaRPr lang="de-DE" sz="1400" dirty="0"/>
          </a:p>
          <a:p>
            <a:r>
              <a:rPr lang="de-DE" sz="3200" dirty="0"/>
              <a:t> 5		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64611" y="422108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6</a:t>
            </a:r>
          </a:p>
          <a:p>
            <a:endParaRPr lang="de-DE" sz="1400" dirty="0"/>
          </a:p>
          <a:p>
            <a:r>
              <a:rPr lang="de-DE" sz="3200" dirty="0"/>
              <a:t> 3		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004048" y="429657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4</a:t>
            </a:r>
          </a:p>
          <a:p>
            <a:endParaRPr lang="de-DE" sz="1400" dirty="0"/>
          </a:p>
          <a:p>
            <a:r>
              <a:rPr lang="de-DE" sz="3200" dirty="0"/>
              <a:t> 2		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660982" y="6197242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usw.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151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392176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CC257E64-B61E-A041-B2C0-75525F196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523" y="4653136"/>
            <a:ext cx="1925981" cy="2086630"/>
          </a:xfrm>
          <a:prstGeom prst="rect">
            <a:avLst/>
          </a:prstGeom>
        </p:spPr>
      </p:pic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Auch beim Zahlenzerlegen: </a:t>
            </a:r>
            <a:br>
              <a:rPr lang="de-DE" sz="2800" dirty="0"/>
            </a:br>
            <a:r>
              <a:rPr lang="de-DE" sz="2800" dirty="0"/>
              <a:t>Automatisieren in „Strategiegruppen“</a:t>
            </a:r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1763340" y="234950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1892603" y="249637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8</a:t>
            </a:r>
          </a:p>
          <a:p>
            <a:endParaRPr lang="de-DE" sz="1400" dirty="0"/>
          </a:p>
          <a:p>
            <a:r>
              <a:rPr lang="de-DE" sz="3200" dirty="0"/>
              <a:t> 1		</a:t>
            </a:r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6372225" y="3332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400"/>
          </a:p>
        </p:txBody>
      </p:sp>
      <p:sp>
        <p:nvSpPr>
          <p:cNvPr id="4" name="Textfeld 3"/>
          <p:cNvSpPr txBox="1"/>
          <p:nvPr/>
        </p:nvSpPr>
        <p:spPr>
          <a:xfrm>
            <a:off x="539552" y="1732746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Gruppe „1 und ?“: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2411760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915816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87676" y="234888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7" name="Gerade Verbindung 16"/>
          <p:cNvCxnSpPr/>
          <p:nvPr/>
        </p:nvCxnSpPr>
        <p:spPr>
          <a:xfrm flipH="1">
            <a:off x="5436096" y="29963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940152" y="29963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63688" y="414908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2483768" y="47965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987824" y="479653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788024" y="4221088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5508104" y="4868540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012160" y="4868540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932040" y="2492896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10</a:t>
            </a:r>
          </a:p>
          <a:p>
            <a:endParaRPr lang="de-DE" sz="1400" dirty="0"/>
          </a:p>
          <a:p>
            <a:r>
              <a:rPr lang="de-DE" sz="3200" dirty="0"/>
              <a:t> 1		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64611" y="422108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7</a:t>
            </a:r>
          </a:p>
          <a:p>
            <a:endParaRPr lang="de-DE" sz="1400" dirty="0"/>
          </a:p>
          <a:p>
            <a:r>
              <a:rPr lang="de-DE" sz="3200" dirty="0"/>
              <a:t> 1		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004048" y="429657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4</a:t>
            </a:r>
          </a:p>
          <a:p>
            <a:endParaRPr lang="de-DE" sz="1400" dirty="0"/>
          </a:p>
          <a:p>
            <a:r>
              <a:rPr lang="de-DE" sz="3200" dirty="0"/>
              <a:t> 1		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660982" y="6197242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usw.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152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79635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C1EE9AF-CB82-E344-8FBD-C071283B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523" y="4653136"/>
            <a:ext cx="1925981" cy="2086630"/>
          </a:xfrm>
          <a:prstGeom prst="rect">
            <a:avLst/>
          </a:prstGeom>
        </p:spPr>
      </p:pic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Auch beim Zahlenzerlegen: </a:t>
            </a:r>
            <a:br>
              <a:rPr lang="de-DE" sz="2800" dirty="0"/>
            </a:br>
            <a:r>
              <a:rPr lang="de-DE" sz="2800" dirty="0"/>
              <a:t>Automatisieren in „Strategiegruppen“</a:t>
            </a:r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1763340" y="234950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1892603" y="2496378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9</a:t>
            </a:r>
          </a:p>
          <a:p>
            <a:endParaRPr lang="de-DE" sz="1400" dirty="0"/>
          </a:p>
          <a:p>
            <a:r>
              <a:rPr lang="de-DE" sz="3200" dirty="0"/>
              <a:t> 2		</a:t>
            </a:r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6372225" y="3332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400"/>
          </a:p>
        </p:txBody>
      </p:sp>
      <p:sp>
        <p:nvSpPr>
          <p:cNvPr id="4" name="Textfeld 3"/>
          <p:cNvSpPr txBox="1"/>
          <p:nvPr/>
        </p:nvSpPr>
        <p:spPr>
          <a:xfrm>
            <a:off x="467544" y="1660738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Gruppe „2 und ?“: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2411760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915816" y="2996952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84168" y="2348880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63688" y="4436392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2483768" y="5074989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987824" y="5074989"/>
            <a:ext cx="288032" cy="22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41075" y="4364384"/>
            <a:ext cx="2160588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64611" y="4512602"/>
            <a:ext cx="2031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5</a:t>
            </a:r>
          </a:p>
          <a:p>
            <a:endParaRPr lang="de-DE" sz="1400" dirty="0"/>
          </a:p>
          <a:p>
            <a:r>
              <a:rPr lang="de-DE" sz="3200" dirty="0"/>
              <a:t> 2		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357099" y="4296578"/>
            <a:ext cx="1107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	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067944" y="5733256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usw.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585615" y="190754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solidFill>
                  <a:schemeClr val="bg2"/>
                </a:solidFill>
              </a:rPr>
              <a:t>Rückseite</a:t>
            </a:r>
          </a:p>
        </p:txBody>
      </p:sp>
      <p:sp>
        <p:nvSpPr>
          <p:cNvPr id="29" name="AutoShape 50"/>
          <p:cNvSpPr>
            <a:spLocks noChangeArrowheads="1"/>
          </p:cNvSpPr>
          <p:nvPr/>
        </p:nvSpPr>
        <p:spPr bwMode="auto">
          <a:xfrm rot="16200000">
            <a:off x="6508008" y="2268663"/>
            <a:ext cx="1455982" cy="1728787"/>
          </a:xfrm>
          <a:prstGeom prst="homePlate">
            <a:avLst>
              <a:gd name="adj" fmla="val 3033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357099" y="2348880"/>
            <a:ext cx="20313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</a:t>
            </a:r>
            <a:r>
              <a:rPr lang="de-DE" sz="2400" dirty="0"/>
              <a:t>9</a:t>
            </a:r>
            <a:r>
              <a:rPr lang="de-DE" dirty="0"/>
              <a:t>   </a:t>
            </a:r>
            <a:endParaRPr lang="de-DE" sz="600" dirty="0"/>
          </a:p>
          <a:p>
            <a:r>
              <a:rPr lang="de-DE" dirty="0"/>
              <a:t>    1  +</a:t>
            </a:r>
          </a:p>
          <a:p>
            <a:endParaRPr lang="de-DE" sz="800" dirty="0"/>
          </a:p>
          <a:p>
            <a:endParaRPr lang="de-DE" sz="800" dirty="0"/>
          </a:p>
          <a:p>
            <a:r>
              <a:rPr lang="de-DE" dirty="0"/>
              <a:t>    2  +      </a:t>
            </a:r>
          </a:p>
          <a:p>
            <a:endParaRPr lang="de-DE" sz="2400" dirty="0"/>
          </a:p>
          <a:p>
            <a:r>
              <a:rPr lang="de-DE" sz="2400" dirty="0"/>
              <a:t>		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372225" y="2852936"/>
            <a:ext cx="1728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6372200" y="3356992"/>
            <a:ext cx="1728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372200" y="4365104"/>
            <a:ext cx="20313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     </a:t>
            </a:r>
            <a:r>
              <a:rPr lang="de-DE" sz="2400" dirty="0"/>
              <a:t>5</a:t>
            </a:r>
            <a:r>
              <a:rPr lang="de-DE" dirty="0"/>
              <a:t>   </a:t>
            </a:r>
            <a:endParaRPr lang="de-DE" sz="600" dirty="0"/>
          </a:p>
          <a:p>
            <a:r>
              <a:rPr lang="de-DE" dirty="0"/>
              <a:t>    1  +</a:t>
            </a:r>
          </a:p>
          <a:p>
            <a:endParaRPr lang="de-DE" sz="800" dirty="0"/>
          </a:p>
          <a:p>
            <a:endParaRPr lang="de-DE" sz="800" dirty="0"/>
          </a:p>
          <a:p>
            <a:r>
              <a:rPr lang="de-DE" dirty="0"/>
              <a:t>    2  +      </a:t>
            </a:r>
          </a:p>
          <a:p>
            <a:endParaRPr lang="de-DE" sz="2400" dirty="0"/>
          </a:p>
          <a:p>
            <a:r>
              <a:rPr lang="de-DE" sz="2400" dirty="0"/>
              <a:t>		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6387326" y="4844186"/>
            <a:ext cx="1728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6387301" y="5348242"/>
            <a:ext cx="1728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50"/>
          <p:cNvSpPr>
            <a:spLocks noChangeArrowheads="1"/>
          </p:cNvSpPr>
          <p:nvPr/>
        </p:nvSpPr>
        <p:spPr bwMode="auto">
          <a:xfrm rot="16200000">
            <a:off x="6508603" y="4228702"/>
            <a:ext cx="1455982" cy="1728787"/>
          </a:xfrm>
          <a:prstGeom prst="homePlate">
            <a:avLst>
              <a:gd name="adj" fmla="val 3033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4427984" y="2996952"/>
            <a:ext cx="13681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Pfeil nach rechts 36"/>
          <p:cNvSpPr/>
          <p:nvPr/>
        </p:nvSpPr>
        <p:spPr>
          <a:xfrm>
            <a:off x="4427984" y="4744568"/>
            <a:ext cx="13681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153</a:t>
            </a:fld>
            <a:endParaRPr lang="de-AT"/>
          </a:p>
        </p:txBody>
      </p:sp>
      <p:sp>
        <p:nvSpPr>
          <p:cNvPr id="38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627784" y="6248400"/>
            <a:ext cx="3888432" cy="457200"/>
          </a:xfrm>
        </p:spPr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</p:spTree>
    <p:extLst>
      <p:ext uri="{BB962C8B-B14F-4D97-AF65-F5344CB8AC3E}">
        <p14:creationId xmlns:p14="http://schemas.microsoft.com/office/powerpoint/2010/main" val="40385406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7813"/>
            <a:ext cx="8676009" cy="1139825"/>
          </a:xfrm>
        </p:spPr>
        <p:txBody>
          <a:bodyPr/>
          <a:lstStyle/>
          <a:p>
            <a:r>
              <a:rPr lang="de-DE" sz="3200" dirty="0"/>
              <a:t>  Details zum Erarbeiten von nicht</a:t>
            </a:r>
            <a:br>
              <a:rPr lang="de-DE" sz="3200" dirty="0"/>
            </a:br>
            <a:r>
              <a:rPr lang="de-DE" sz="3200" dirty="0"/>
              <a:t>  zählenden Strategien im ZR 10 und 20:</a:t>
            </a:r>
            <a:endParaRPr lang="de-AT" sz="3200" dirty="0"/>
          </a:p>
        </p:txBody>
      </p:sp>
      <p:pic>
        <p:nvPicPr>
          <p:cNvPr id="16240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556792"/>
            <a:ext cx="1644540" cy="2248075"/>
          </a:xfrm>
          <a:noFill/>
          <a:ln/>
        </p:spPr>
      </p:pic>
      <p:sp>
        <p:nvSpPr>
          <p:cNvPr id="1624069" name="Rectangle 5"/>
          <p:cNvSpPr>
            <a:spLocks noChangeArrowheads="1"/>
          </p:cNvSpPr>
          <p:nvPr/>
        </p:nvSpPr>
        <p:spPr bwMode="auto">
          <a:xfrm>
            <a:off x="395536" y="1498475"/>
            <a:ext cx="4572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/>
              <a:t>Gaidoschik, Michael (2007): </a:t>
            </a:r>
          </a:p>
          <a:p>
            <a:r>
              <a:rPr lang="de-DE" dirty="0"/>
              <a:t>Rechenschwäche vorbeugen.</a:t>
            </a:r>
            <a:br>
              <a:rPr lang="de-DE" dirty="0"/>
            </a:br>
            <a:r>
              <a:rPr lang="de-DE" dirty="0"/>
              <a:t>Erstes Schuljahr:</a:t>
            </a:r>
            <a:br>
              <a:rPr lang="de-DE" dirty="0"/>
            </a:br>
            <a:r>
              <a:rPr lang="de-DE" dirty="0"/>
              <a:t>vom Zählen zum Rechnen. </a:t>
            </a:r>
            <a:br>
              <a:rPr lang="de-DE" dirty="0"/>
            </a:br>
            <a:r>
              <a:rPr lang="de-DE" dirty="0"/>
              <a:t>Wien: </a:t>
            </a:r>
            <a:r>
              <a:rPr lang="de-DE" dirty="0" err="1"/>
              <a:t>g&amp;g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Dasselbe Buch </a:t>
            </a:r>
            <a:r>
              <a:rPr lang="de-DE" dirty="0"/>
              <a:t>bei </a:t>
            </a:r>
            <a:r>
              <a:rPr lang="de-DE" dirty="0" err="1"/>
              <a:t>Persen</a:t>
            </a:r>
            <a:r>
              <a:rPr lang="de-DE" dirty="0"/>
              <a:t>:</a:t>
            </a:r>
          </a:p>
          <a:p>
            <a:r>
              <a:rPr lang="de-DE" dirty="0"/>
              <a:t>„Rechenschwäche verstehen“</a:t>
            </a:r>
          </a:p>
          <a:p>
            <a:endParaRPr lang="de-DE" dirty="0"/>
          </a:p>
          <a:p>
            <a:r>
              <a:rPr lang="de-DE" dirty="0"/>
              <a:t>Titel- und Cover-Änderung gegen deklarierten Willen des Autors!</a:t>
            </a:r>
          </a:p>
          <a:p>
            <a:endParaRPr lang="de-DE" dirty="0"/>
          </a:p>
          <a:p>
            <a:r>
              <a:rPr lang="de-DE" dirty="0"/>
              <a:t>Weitere Literaturhinweise auf</a:t>
            </a:r>
          </a:p>
          <a:p>
            <a:r>
              <a:rPr lang="de-DE" b="1" dirty="0">
                <a:hlinkClick r:id="rId3"/>
              </a:rPr>
              <a:t>www.recheninstitut.at</a:t>
            </a:r>
            <a:endParaRPr lang="de-DE" b="1" dirty="0"/>
          </a:p>
          <a:p>
            <a:endParaRPr lang="de-DE" dirty="0"/>
          </a:p>
        </p:txBody>
      </p:sp>
      <p:pic>
        <p:nvPicPr>
          <p:cNvPr id="5" name="Picture 2" descr="29-09-~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16158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 descr="rechenschwäche_vorbeugen_12cm.jpg - Windows Live Fotogaleri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 t="11237" r="34627" b="8467"/>
          <a:stretch/>
        </p:blipFill>
        <p:spPr>
          <a:xfrm>
            <a:off x="7236296" y="1556792"/>
            <a:ext cx="1608881" cy="2284158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154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32810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Ihre Lösung für K + D?</a:t>
            </a:r>
            <a:br>
              <a:rPr lang="de-AT" sz="3200" dirty="0"/>
            </a:br>
            <a:r>
              <a:rPr lang="de-AT" sz="3200" dirty="0"/>
              <a:t>  Ihre Strategie?</a:t>
            </a:r>
          </a:p>
        </p:txBody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			C + L = O</a:t>
            </a:r>
            <a:br>
              <a:rPr lang="de-AT" sz="2400" dirty="0"/>
            </a:b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			Dann ist L + C auch O</a:t>
            </a:r>
          </a:p>
          <a:p>
            <a:pPr marL="469900" indent="-469900">
              <a:buFont typeface="Wingdings" pitchFamily="2" charset="2"/>
              <a:buNone/>
            </a:pPr>
            <a:br>
              <a:rPr lang="de-AT" sz="2400" dirty="0"/>
            </a:br>
            <a:r>
              <a:rPr lang="de-AT" sz="2400" dirty="0"/>
              <a:t>		K ist um A weniger als L</a:t>
            </a: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			D ist um A mehr als C</a:t>
            </a: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			Also:		K + D = L + C = O</a:t>
            </a:r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				</a:t>
            </a: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			</a:t>
            </a: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23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Zu kompliziert für Kinder?</a:t>
            </a:r>
          </a:p>
        </p:txBody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de-AT" sz="2200" dirty="0"/>
          </a:p>
          <a:p>
            <a:pPr marL="469900" indent="-469900">
              <a:buFont typeface="Wingdings" pitchFamily="2" charset="2"/>
              <a:buNone/>
            </a:pPr>
            <a:r>
              <a:rPr lang="de-AT" sz="2200" dirty="0"/>
              <a:t>			</a:t>
            </a:r>
            <a:endParaRPr lang="de-AT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700808"/>
            <a:ext cx="77768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Aufgabe: 4 + 6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Mario, Mitte 1. Schuljahr: </a:t>
            </a:r>
          </a:p>
          <a:p>
            <a:r>
              <a:rPr lang="de-DE" dirty="0"/>
              <a:t>(ca. 5 Sekunden Nachdenken) Zehn!</a:t>
            </a:r>
          </a:p>
          <a:p>
            <a:endParaRPr lang="de-DE" dirty="0"/>
          </a:p>
          <a:p>
            <a:r>
              <a:rPr lang="de-DE" dirty="0"/>
              <a:t>Interviewer: Wie bist du draufgekommen?</a:t>
            </a:r>
          </a:p>
          <a:p>
            <a:endParaRPr lang="de-DE" dirty="0"/>
          </a:p>
          <a:p>
            <a:r>
              <a:rPr lang="de-DE" dirty="0"/>
              <a:t>Mario:</a:t>
            </a:r>
          </a:p>
          <a:p>
            <a:endParaRPr lang="de-DE" dirty="0"/>
          </a:p>
          <a:p>
            <a:r>
              <a:rPr lang="de-DE" dirty="0"/>
              <a:t>Na so halt. Drei plus sieben ist zehn, das weiß ich schon.</a:t>
            </a:r>
          </a:p>
          <a:p>
            <a:r>
              <a:rPr lang="de-DE" dirty="0"/>
              <a:t>Das da (tippt auf die 4) ist eins mehr als drei, </a:t>
            </a:r>
          </a:p>
          <a:p>
            <a:r>
              <a:rPr lang="de-DE" dirty="0"/>
              <a:t>aber das (tippt auf die 6) ist eins weniger, </a:t>
            </a:r>
          </a:p>
          <a:p>
            <a:r>
              <a:rPr lang="de-DE" dirty="0"/>
              <a:t>also ist es auch zehn.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407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Ihre Lösung für O – C?</a:t>
            </a:r>
            <a:br>
              <a:rPr lang="de-AT" sz="3200" dirty="0"/>
            </a:br>
            <a:r>
              <a:rPr lang="de-AT" sz="3200" dirty="0"/>
              <a:t>  Ihre Strategie?</a:t>
            </a:r>
          </a:p>
        </p:txBody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de-AT" sz="2200" dirty="0"/>
          </a:p>
          <a:p>
            <a:pPr marL="469900" indent="-469900">
              <a:buFont typeface="Wingdings" pitchFamily="2" charset="2"/>
              <a:buNone/>
            </a:pPr>
            <a:endParaRPr lang="de-AT" sz="2200" dirty="0"/>
          </a:p>
          <a:p>
            <a:pPr marL="469900" indent="-469900">
              <a:buFont typeface="Wingdings" pitchFamily="2" charset="2"/>
              <a:buNone/>
            </a:pPr>
            <a:r>
              <a:rPr lang="de-AT" sz="2200" dirty="0"/>
              <a:t>			</a:t>
            </a:r>
            <a:r>
              <a:rPr lang="de-AT" sz="2400" dirty="0"/>
              <a:t>C + L = O</a:t>
            </a:r>
            <a:br>
              <a:rPr lang="de-AT" sz="2400" dirty="0"/>
            </a:b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			C + L = O </a:t>
            </a:r>
            <a:r>
              <a:rPr lang="de-AT" sz="2400" dirty="0">
                <a:sym typeface="Symbol"/>
              </a:rPr>
              <a:t> O - C = L</a:t>
            </a:r>
          </a:p>
          <a:p>
            <a:pPr marL="469900" indent="-469900">
              <a:buFont typeface="Wingdings" pitchFamily="2" charset="2"/>
              <a:buNone/>
            </a:pPr>
            <a:endParaRPr lang="de-AT" sz="2400" dirty="0">
              <a:sym typeface="Symbol"/>
            </a:endParaRP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57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/>
          <a:lstStyle/>
          <a:p>
            <a:r>
              <a:rPr lang="de-DE" sz="3200" dirty="0"/>
              <a:t>Zu kompliziert für Kinder?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1560" y="3284984"/>
            <a:ext cx="5906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/>
              <a:t>Interviewer: Wie bist du draufgekommen? </a:t>
            </a:r>
          </a:p>
          <a:p>
            <a:endParaRPr lang="de-AT" sz="1800" dirty="0"/>
          </a:p>
          <a:p>
            <a:r>
              <a:rPr lang="de-AT" sz="1800" dirty="0"/>
              <a:t>Anna-Lena: Ich rechne auch manchmal verkehrt!</a:t>
            </a:r>
          </a:p>
          <a:p>
            <a:endParaRPr lang="de-DE" sz="1800" dirty="0"/>
          </a:p>
          <a:p>
            <a:r>
              <a:rPr lang="de-DE" sz="1800" dirty="0"/>
              <a:t>Interviewer: Was heißt das, verkehrt?</a:t>
            </a:r>
            <a:endParaRPr lang="de-AT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5003884"/>
            <a:ext cx="8118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/>
              <a:t>Anna-Lena: Weil, schau, weil: 5, 3, ist 8 (zeigt es mit ihren Fingern,</a:t>
            </a:r>
          </a:p>
          <a:p>
            <a:r>
              <a:rPr lang="de-AT" sz="1800" dirty="0"/>
              <a:t>die sie bis dahin keines Blickes gewürdigt hat).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5795972"/>
            <a:ext cx="759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/>
              <a:t>Und wenn ich jetzt aber 3 weg gib, dann sind es wieder 5 übrig.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7405" y="1772816"/>
            <a:ext cx="5958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Aufgabe: 8 - 5</a:t>
            </a:r>
          </a:p>
          <a:p>
            <a:endParaRPr lang="de-DE" sz="1800" dirty="0"/>
          </a:p>
          <a:p>
            <a:endParaRPr lang="de-DE" sz="1800" dirty="0"/>
          </a:p>
          <a:p>
            <a:r>
              <a:rPr lang="de-AT" sz="1800" dirty="0"/>
              <a:t>Anna-Lena, Mitte 1. Schuljahr, sehr rasch: „Drei!“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8701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Entspricht das Ihren Erfahrungen?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sz="800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de-DE" b="1" dirty="0"/>
              <a:t>	</a:t>
            </a:r>
            <a:r>
              <a:rPr lang="de-DE" sz="2000" dirty="0"/>
              <a:t>"Wird zählendes Rechnen verfestigt, stellt es eine Sackgasse dar, aus der die Schüler im 2. oder im 3. Schuljahr kaum mehr herauskommen."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sz="2000" dirty="0"/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de-DE" sz="2000" dirty="0"/>
              <a:t>	J.H. Lorenz / H. </a:t>
            </a:r>
            <a:r>
              <a:rPr lang="de-DE" sz="2000" dirty="0" err="1"/>
              <a:t>Radatz</a:t>
            </a:r>
            <a:r>
              <a:rPr lang="de-DE" sz="2000" dirty="0"/>
              <a:t>, 1993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8704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Ihre Lösung für O – N?</a:t>
            </a:r>
            <a:br>
              <a:rPr lang="de-AT" sz="3200" dirty="0"/>
            </a:br>
            <a:r>
              <a:rPr lang="de-AT" sz="3200" dirty="0"/>
              <a:t>  Ihre Strategie?</a:t>
            </a:r>
          </a:p>
        </p:txBody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de-AT" sz="2200" dirty="0"/>
          </a:p>
          <a:p>
            <a:pPr marL="469900" indent="-469900">
              <a:buFont typeface="Wingdings" pitchFamily="2" charset="2"/>
              <a:buNone/>
            </a:pPr>
            <a:endParaRPr lang="de-AT" sz="2200" dirty="0"/>
          </a:p>
          <a:p>
            <a:pPr marL="469900" indent="-469900">
              <a:buFont typeface="Wingdings" pitchFamily="2" charset="2"/>
              <a:buNone/>
            </a:pPr>
            <a:r>
              <a:rPr lang="de-AT" sz="2200" dirty="0"/>
              <a:t>			</a:t>
            </a:r>
            <a:r>
              <a:rPr lang="de-AT" sz="2400" dirty="0"/>
              <a:t>O - N = A</a:t>
            </a: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r>
              <a:rPr lang="de-AT" sz="2400" dirty="0"/>
              <a:t>			O folgt unmittelbar auf N!</a:t>
            </a:r>
            <a:br>
              <a:rPr lang="de-AT" sz="2400" dirty="0"/>
            </a:b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endParaRPr lang="de-AT" sz="2400" dirty="0">
              <a:sym typeface="Symbol"/>
            </a:endParaRPr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  <a:p>
            <a:pPr marL="469900" indent="-469900">
              <a:buFont typeface="Wingdings" pitchFamily="2" charset="2"/>
              <a:buNone/>
            </a:pPr>
            <a:endParaRPr lang="de-AT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66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96850"/>
            <a:ext cx="8756650" cy="1216025"/>
          </a:xfrm>
        </p:spPr>
        <p:txBody>
          <a:bodyPr/>
          <a:lstStyle/>
          <a:p>
            <a:r>
              <a:rPr lang="de-DE" sz="3200" dirty="0"/>
              <a:t>  Wie also könnte ein Kind</a:t>
            </a:r>
            <a:br>
              <a:rPr lang="de-DE" sz="3200" dirty="0"/>
            </a:br>
            <a:r>
              <a:rPr lang="de-DE" sz="3200" dirty="0"/>
              <a:t>  Rechenaufgaben lösen, ohne zu zählen?</a:t>
            </a:r>
          </a:p>
        </p:txBody>
      </p:sp>
      <p:sp>
        <p:nvSpPr>
          <p:cNvPr id="4" name="Rechteck 3"/>
          <p:cNvSpPr/>
          <p:nvPr/>
        </p:nvSpPr>
        <p:spPr>
          <a:xfrm>
            <a:off x="539552" y="1705368"/>
            <a:ext cx="8280920" cy="34396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Natürlich auch so:</a:t>
            </a:r>
          </a:p>
          <a:p>
            <a:endParaRPr lang="de-DE" dirty="0"/>
          </a:p>
          <a:p>
            <a:r>
              <a:rPr lang="de-DE" dirty="0"/>
              <a:t>Aufgabe 3 + 3</a:t>
            </a:r>
          </a:p>
          <a:p>
            <a:endParaRPr lang="de-DE" dirty="0"/>
          </a:p>
          <a:p>
            <a:r>
              <a:rPr lang="de-DE" dirty="0"/>
              <a:t>Benni, Mitte 1. Schuljahr, innerhalb einer Sekunde: „Sechs!“</a:t>
            </a:r>
          </a:p>
          <a:p>
            <a:endParaRPr lang="de-DE" dirty="0"/>
          </a:p>
          <a:p>
            <a:r>
              <a:rPr lang="de-DE" dirty="0"/>
              <a:t>Wie bist du draufgekommen?</a:t>
            </a:r>
          </a:p>
          <a:p>
            <a:endParaRPr lang="de-DE" dirty="0"/>
          </a:p>
          <a:p>
            <a:r>
              <a:rPr lang="de-DE" dirty="0"/>
              <a:t>Weiß ich auswendig. Ist ja SO </a:t>
            </a:r>
            <a:r>
              <a:rPr lang="de-DE" dirty="0" err="1"/>
              <a:t>babysch</a:t>
            </a:r>
            <a:r>
              <a:rPr lang="de-DE" dirty="0"/>
              <a:t>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1299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de-AT" sz="3200" dirty="0"/>
              <a:t>  Auswendiglernen als Schlüssel</a:t>
            </a:r>
            <a:br>
              <a:rPr lang="de-AT" sz="3200" dirty="0"/>
            </a:br>
            <a:r>
              <a:rPr lang="de-AT" sz="3200" dirty="0"/>
              <a:t>  zum nichtzählenden Rechnen?</a:t>
            </a:r>
            <a:endParaRPr lang="de-DE" sz="32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de-DE" sz="1800" dirty="0"/>
              <a:t>Zahlenraum bis einschließlich 10: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de-DE" sz="1800" dirty="0"/>
              <a:t>  45	Plusrechnungen (ohne 0 als Summand)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de-DE" sz="1800" dirty="0"/>
              <a:t>  55	Minusrechnungen (ohne 0 als Subtrahend)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de-DE" sz="1800" u="sng" dirty="0"/>
              <a:t>  45 	zweigliedrige Zerlegungen (ohne 0 als „Teil“)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de-DE" sz="1800" dirty="0"/>
              <a:t> 		145 	Grundaufgaben, die beherrscht werden sollten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>
                <a:solidFill>
                  <a:schemeClr val="bg2"/>
                </a:solidFill>
              </a:rPr>
              <a:t>Ohne Erkennen der Zusammenhänge tatsächlich 145 isolierte Fakten!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7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7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/>
              <a:t>Auswendigmerken unter diesen Umständen nicht unmöglich, aber</a:t>
            </a:r>
            <a:r>
              <a:rPr lang="de-DE" sz="1400" dirty="0"/>
              <a:t>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400" dirty="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3132138" y="4508500"/>
            <a:ext cx="2735262" cy="485775"/>
          </a:xfrm>
          <a:prstGeom prst="leftRightArrow">
            <a:avLst>
              <a:gd name="adj1" fmla="val 50000"/>
              <a:gd name="adj2" fmla="val 11261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3708400" y="4365625"/>
            <a:ext cx="1439863" cy="792163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220788" y="4437063"/>
            <a:ext cx="169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3 + 3 = 6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6045200" y="448468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6 - 3 = 3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763713" y="5734050"/>
            <a:ext cx="1754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1) schwierig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067175" y="5726113"/>
            <a:ext cx="3593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2) von zweifelhaftem Wert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287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  <p:bldP spid="65545" grpId="0" animBg="1"/>
      <p:bldP spid="65547" grpId="0"/>
      <p:bldP spid="65548" grpId="0"/>
      <p:bldP spid="655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de-AT" sz="2400" i="1" dirty="0"/>
              <a:t>Tragfähige</a:t>
            </a:r>
            <a:r>
              <a:rPr lang="de-AT" sz="2400" dirty="0"/>
              <a:t> Alternativen zum zählenden Rechnen 1: </a:t>
            </a:r>
            <a:br>
              <a:rPr lang="de-AT" sz="2400" dirty="0"/>
            </a:br>
            <a:r>
              <a:rPr lang="de-AT" sz="2400" dirty="0"/>
              <a:t>Zahlen als Zusammensetzungen denken &amp; nutzen</a:t>
            </a:r>
            <a:endParaRPr lang="de-DE" sz="2400" dirty="0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457200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700"/>
              <a:t>	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7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/>
              <a:t>	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9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/>
              <a:t>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/>
              <a:t>			</a:t>
            </a:r>
          </a:p>
        </p:txBody>
      </p:sp>
      <p:sp>
        <p:nvSpPr>
          <p:cNvPr id="1639447" name="Text Box 23"/>
          <p:cNvSpPr txBox="1">
            <a:spLocks noChangeArrowheads="1"/>
          </p:cNvSpPr>
          <p:nvPr/>
        </p:nvSpPr>
        <p:spPr bwMode="auto">
          <a:xfrm>
            <a:off x="2268538" y="306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1800"/>
          </a:p>
        </p:txBody>
      </p:sp>
      <p:sp>
        <p:nvSpPr>
          <p:cNvPr id="1639448" name="Text Box 24"/>
          <p:cNvSpPr txBox="1">
            <a:spLocks noChangeArrowheads="1"/>
          </p:cNvSpPr>
          <p:nvPr/>
        </p:nvSpPr>
        <p:spPr bwMode="auto">
          <a:xfrm>
            <a:off x="1618596" y="2278509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      8</a:t>
            </a:r>
          </a:p>
          <a:p>
            <a:endParaRPr lang="de-DE" dirty="0"/>
          </a:p>
          <a:p>
            <a:r>
              <a:rPr lang="de-DE" dirty="0"/>
              <a:t>5         3</a:t>
            </a:r>
          </a:p>
        </p:txBody>
      </p:sp>
      <p:sp>
        <p:nvSpPr>
          <p:cNvPr id="1639449" name="Text Box 25"/>
          <p:cNvSpPr txBox="1">
            <a:spLocks noChangeArrowheads="1"/>
          </p:cNvSpPr>
          <p:nvPr/>
        </p:nvSpPr>
        <p:spPr bwMode="auto">
          <a:xfrm>
            <a:off x="683568" y="4221088"/>
            <a:ext cx="144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5 + 3 = 8</a:t>
            </a:r>
          </a:p>
          <a:p>
            <a:r>
              <a:rPr lang="de-DE" dirty="0"/>
              <a:t>3 + 5 = 8</a:t>
            </a:r>
          </a:p>
        </p:txBody>
      </p:sp>
      <p:sp>
        <p:nvSpPr>
          <p:cNvPr id="1639450" name="Text Box 26"/>
          <p:cNvSpPr txBox="1">
            <a:spLocks noChangeArrowheads="1"/>
          </p:cNvSpPr>
          <p:nvPr/>
        </p:nvSpPr>
        <p:spPr bwMode="auto">
          <a:xfrm>
            <a:off x="2982268" y="4221088"/>
            <a:ext cx="139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8 – 5 = 3</a:t>
            </a:r>
          </a:p>
          <a:p>
            <a:r>
              <a:rPr lang="de-DE" dirty="0"/>
              <a:t>8 – 3 = 5</a:t>
            </a:r>
          </a:p>
        </p:txBody>
      </p:sp>
      <p:sp>
        <p:nvSpPr>
          <p:cNvPr id="1639476" name="Line 52"/>
          <p:cNvSpPr>
            <a:spLocks noChangeShapeType="1"/>
          </p:cNvSpPr>
          <p:nvPr/>
        </p:nvSpPr>
        <p:spPr bwMode="auto">
          <a:xfrm flipH="1">
            <a:off x="1834496" y="2566541"/>
            <a:ext cx="4318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477" name="Line 53"/>
          <p:cNvSpPr>
            <a:spLocks noChangeShapeType="1"/>
          </p:cNvSpPr>
          <p:nvPr/>
        </p:nvSpPr>
        <p:spPr bwMode="auto">
          <a:xfrm>
            <a:off x="2339752" y="2566541"/>
            <a:ext cx="3603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220071" y="2197313"/>
            <a:ext cx="347563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Hier ist frühes </a:t>
            </a:r>
          </a:p>
          <a:p>
            <a:r>
              <a:rPr lang="de-DE" dirty="0"/>
              <a:t>Auswendigmerken</a:t>
            </a:r>
          </a:p>
          <a:p>
            <a:r>
              <a:rPr lang="de-DE" dirty="0"/>
              <a:t>wichtig!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20072" y="4213537"/>
            <a:ext cx="347563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Das lässt sich aus bereits</a:t>
            </a:r>
            <a:br>
              <a:rPr lang="de-DE" dirty="0"/>
            </a:br>
            <a:r>
              <a:rPr lang="de-DE" dirty="0" err="1"/>
              <a:t>Gewusstem</a:t>
            </a:r>
            <a:r>
              <a:rPr lang="de-DE" dirty="0"/>
              <a:t> erschließen –</a:t>
            </a:r>
          </a:p>
          <a:p>
            <a:r>
              <a:rPr lang="de-DE" dirty="0"/>
              <a:t>aber nur auf Basis</a:t>
            </a:r>
          </a:p>
          <a:p>
            <a:r>
              <a:rPr lang="de-DE" dirty="0"/>
              <a:t>von Verständnis!</a:t>
            </a:r>
          </a:p>
        </p:txBody>
      </p:sp>
      <p:cxnSp>
        <p:nvCxnSpPr>
          <p:cNvPr id="4" name="Gerade Verbindung mit Pfeil 3"/>
          <p:cNvCxnSpPr>
            <a:stCxn id="2" idx="1"/>
          </p:cNvCxnSpPr>
          <p:nvPr/>
        </p:nvCxnSpPr>
        <p:spPr>
          <a:xfrm flipH="1">
            <a:off x="4572000" y="2705145"/>
            <a:ext cx="648071" cy="3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4572000" y="4577353"/>
            <a:ext cx="648071" cy="3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05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48" grpId="0"/>
      <p:bldP spid="1639449" grpId="0"/>
      <p:bldP spid="1639450" grpId="0"/>
      <p:bldP spid="1639476" grpId="0" animBg="1"/>
      <p:bldP spid="16394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de-AT" sz="2400" i="1" dirty="0"/>
              <a:t>Tragfähige</a:t>
            </a:r>
            <a:r>
              <a:rPr lang="de-AT" sz="2400" dirty="0"/>
              <a:t> Alternativen zum zählenden Rechnen 2: Zusammenhänge von Aufgaben erkennen &amp; nutzen!</a:t>
            </a:r>
            <a:endParaRPr lang="de-DE" sz="2400" dirty="0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457200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700" dirty="0"/>
              <a:t>	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7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 dirty="0"/>
              <a:t>	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9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 dirty="0"/>
              <a:t>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 dirty="0"/>
              <a:t>			</a:t>
            </a:r>
          </a:p>
        </p:txBody>
      </p:sp>
      <p:sp>
        <p:nvSpPr>
          <p:cNvPr id="1639447" name="Text Box 23"/>
          <p:cNvSpPr txBox="1">
            <a:spLocks noChangeArrowheads="1"/>
          </p:cNvSpPr>
          <p:nvPr/>
        </p:nvSpPr>
        <p:spPr bwMode="auto">
          <a:xfrm>
            <a:off x="2268538" y="306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180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37767" y="2432888"/>
            <a:ext cx="1201738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dirty="0"/>
              <a:t>4 + 4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62323" y="4174080"/>
            <a:ext cx="1201738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3 + 4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62323" y="4870149"/>
            <a:ext cx="1201738" cy="54451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4 + 3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59292" y="4174080"/>
            <a:ext cx="1201738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4 + 5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370263" y="4875256"/>
            <a:ext cx="1201737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5 + 4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7200" y="3275807"/>
            <a:ext cx="1073150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dirty="0"/>
              <a:t>8 - 4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9462725">
            <a:off x="1463243" y="2926030"/>
            <a:ext cx="776490" cy="369527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7859534">
            <a:off x="1562583" y="3405422"/>
            <a:ext cx="1406546" cy="421503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220071" y="2197313"/>
            <a:ext cx="347563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Hier ist frühes </a:t>
            </a:r>
          </a:p>
          <a:p>
            <a:r>
              <a:rPr lang="de-DE" dirty="0"/>
              <a:t>Auswendigmerken</a:t>
            </a:r>
          </a:p>
          <a:p>
            <a:r>
              <a:rPr lang="de-DE" dirty="0"/>
              <a:t>wichtig!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220072" y="3905761"/>
            <a:ext cx="347563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Das lässt sich aus bereits</a:t>
            </a:r>
            <a:br>
              <a:rPr lang="de-DE" dirty="0"/>
            </a:br>
            <a:r>
              <a:rPr lang="de-DE" dirty="0" err="1"/>
              <a:t>Gewusstem</a:t>
            </a:r>
            <a:r>
              <a:rPr lang="de-DE" dirty="0"/>
              <a:t> erschließen –</a:t>
            </a:r>
          </a:p>
          <a:p>
            <a:r>
              <a:rPr lang="de-DE" dirty="0"/>
              <a:t>aber nur auf Basis</a:t>
            </a:r>
          </a:p>
          <a:p>
            <a:r>
              <a:rPr lang="de-DE" dirty="0"/>
              <a:t>von Verständnis!</a:t>
            </a:r>
          </a:p>
        </p:txBody>
      </p:sp>
      <p:cxnSp>
        <p:nvCxnSpPr>
          <p:cNvPr id="23" name="Gerade Verbindung mit Pfeil 22"/>
          <p:cNvCxnSpPr>
            <a:stCxn id="21" idx="1"/>
          </p:cNvCxnSpPr>
          <p:nvPr/>
        </p:nvCxnSpPr>
        <p:spPr>
          <a:xfrm flipH="1">
            <a:off x="4572000" y="2705145"/>
            <a:ext cx="648071" cy="3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4572000" y="4577353"/>
            <a:ext cx="648071" cy="3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4"/>
          <p:cNvSpPr>
            <a:spLocks noChangeArrowheads="1"/>
          </p:cNvSpPr>
          <p:nvPr/>
        </p:nvSpPr>
        <p:spPr bwMode="auto">
          <a:xfrm rot="13740466" flipH="1">
            <a:off x="2744279" y="3383266"/>
            <a:ext cx="1406546" cy="421503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93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F3D4A57-F690-8540-A2FA-33EC7B9E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177259" y="2943569"/>
            <a:ext cx="717127" cy="136401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7C3AF4-3126-8C42-AA51-48111599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2141929" y="2878352"/>
            <a:ext cx="770517" cy="1298088"/>
          </a:xfrm>
          <a:prstGeom prst="rect">
            <a:avLst/>
          </a:prstGeom>
        </p:spPr>
      </p:pic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/>
          <a:lstStyle/>
          <a:p>
            <a:r>
              <a:rPr lang="de-DE" sz="3200" dirty="0"/>
              <a:t>  Zahlen als Zusammensetzung: </a:t>
            </a:r>
            <a:br>
              <a:rPr lang="de-DE" sz="3200" dirty="0"/>
            </a:br>
            <a:r>
              <a:rPr lang="de-DE" sz="3200" dirty="0"/>
              <a:t>  Keine Selbstverständlichkeit!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59122" y="5173386"/>
            <a:ext cx="346570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>
                <a:latin typeface="+mn-lt"/>
              </a:rPr>
              <a:t>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08213" y="5215808"/>
            <a:ext cx="346570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>
                <a:latin typeface="+mn-lt"/>
              </a:rPr>
              <a:t>5</a:t>
            </a:r>
          </a:p>
        </p:txBody>
      </p:sp>
      <p:cxnSp>
        <p:nvCxnSpPr>
          <p:cNvPr id="4" name="Gerade Verbindung mit Pfeil 3"/>
          <p:cNvCxnSpPr>
            <a:stCxn id="2" idx="0"/>
          </p:cNvCxnSpPr>
          <p:nvPr/>
        </p:nvCxnSpPr>
        <p:spPr>
          <a:xfrm flipV="1">
            <a:off x="1432407" y="4307580"/>
            <a:ext cx="174887" cy="8658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2123728" y="4019548"/>
            <a:ext cx="384486" cy="119626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1187624" y="191683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Ellipse 16"/>
          <p:cNvSpPr/>
          <p:nvPr/>
        </p:nvSpPr>
        <p:spPr>
          <a:xfrm>
            <a:off x="2123728" y="191683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Ellipse 17"/>
          <p:cNvSpPr/>
          <p:nvPr/>
        </p:nvSpPr>
        <p:spPr>
          <a:xfrm>
            <a:off x="2987824" y="191683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Ellipse 18"/>
          <p:cNvSpPr/>
          <p:nvPr/>
        </p:nvSpPr>
        <p:spPr>
          <a:xfrm>
            <a:off x="3851920" y="191683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Ellipse 21"/>
          <p:cNvSpPr/>
          <p:nvPr/>
        </p:nvSpPr>
        <p:spPr>
          <a:xfrm>
            <a:off x="4690864" y="191683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Ellipse 22"/>
          <p:cNvSpPr/>
          <p:nvPr/>
        </p:nvSpPr>
        <p:spPr>
          <a:xfrm>
            <a:off x="5580112" y="191683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Ellipse 23"/>
          <p:cNvSpPr/>
          <p:nvPr/>
        </p:nvSpPr>
        <p:spPr>
          <a:xfrm>
            <a:off x="6516216" y="191683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Ellipse 24"/>
          <p:cNvSpPr/>
          <p:nvPr/>
        </p:nvSpPr>
        <p:spPr>
          <a:xfrm>
            <a:off x="7452320" y="189168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308304" y="3214686"/>
            <a:ext cx="1685077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>
                <a:latin typeface="+mn-lt"/>
              </a:rPr>
              <a:t>Da(s) ist 8!</a:t>
            </a:r>
          </a:p>
        </p:txBody>
      </p:sp>
      <p:cxnSp>
        <p:nvCxnSpPr>
          <p:cNvPr id="34" name="Gerade Verbindung mit Pfeil 33"/>
          <p:cNvCxnSpPr>
            <a:stCxn id="26" idx="0"/>
          </p:cNvCxnSpPr>
          <p:nvPr/>
        </p:nvCxnSpPr>
        <p:spPr>
          <a:xfrm flipH="1" flipV="1">
            <a:off x="7656483" y="2348880"/>
            <a:ext cx="494360" cy="8658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992594" y="2782638"/>
            <a:ext cx="1685077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>
                <a:latin typeface="+mn-lt"/>
              </a:rPr>
              <a:t>Da(s) ist 5!</a:t>
            </a:r>
          </a:p>
        </p:txBody>
      </p:sp>
      <p:cxnSp>
        <p:nvCxnSpPr>
          <p:cNvPr id="36" name="Gerade Verbindung mit Pfeil 35"/>
          <p:cNvCxnSpPr>
            <a:stCxn id="35" idx="0"/>
            <a:endCxn id="22" idx="3"/>
          </p:cNvCxnSpPr>
          <p:nvPr/>
        </p:nvCxnSpPr>
        <p:spPr>
          <a:xfrm flipV="1">
            <a:off x="3835133" y="2307077"/>
            <a:ext cx="922686" cy="47556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419872" y="4797152"/>
            <a:ext cx="5544615" cy="1015663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>
                <a:latin typeface="+mn-lt"/>
              </a:rPr>
              <a:t>Bestimmend für das Zahl-Denken vieler Kinder zu Schulbeginn:</a:t>
            </a:r>
          </a:p>
          <a:p>
            <a:r>
              <a:rPr lang="de-DE" dirty="0">
                <a:latin typeface="+mn-lt"/>
              </a:rPr>
              <a:t>Zahlen als Stationen in einer Reihe</a:t>
            </a:r>
            <a:endParaRPr lang="de-AT" dirty="0">
              <a:latin typeface="+mn-lt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0218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6" grpId="0" animBg="1"/>
      <p:bldP spid="35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ED562C0-BCC8-2546-A607-F4FA526F6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9" y="1649580"/>
            <a:ext cx="1651000" cy="1397000"/>
          </a:xfrm>
          <a:prstGeom prst="rect">
            <a:avLst/>
          </a:prstGeom>
        </p:spPr>
      </p:pic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2800" dirty="0" err="1"/>
              <a:t>Dagegen</a:t>
            </a:r>
            <a:r>
              <a:rPr lang="en-US" sz="2800" dirty="0"/>
              <a:t> “the major conceptual achievement </a:t>
            </a:r>
            <a:br>
              <a:rPr lang="en-US" sz="2800" dirty="0"/>
            </a:br>
            <a:r>
              <a:rPr lang="en-US" sz="2800" dirty="0"/>
              <a:t>of the early school years” </a:t>
            </a:r>
            <a:r>
              <a:rPr lang="en-US" sz="2000" dirty="0"/>
              <a:t>(</a:t>
            </a:r>
            <a:r>
              <a:rPr lang="en-US" sz="2000" dirty="0" err="1"/>
              <a:t>Resnick</a:t>
            </a:r>
            <a:r>
              <a:rPr lang="en-US" sz="2000" dirty="0"/>
              <a:t> 1983):</a:t>
            </a:r>
            <a:r>
              <a:rPr lang="en-US" sz="2800" i="1" dirty="0"/>
              <a:t> </a:t>
            </a:r>
            <a:endParaRPr lang="de-DE" sz="2800" dirty="0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457200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700" dirty="0"/>
              <a:t>	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7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 dirty="0"/>
              <a:t>	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28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de-DE" sz="9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 dirty="0"/>
              <a:t>			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de-DE" sz="2800" dirty="0"/>
              <a:t>			</a:t>
            </a:r>
          </a:p>
        </p:txBody>
      </p:sp>
      <p:sp>
        <p:nvSpPr>
          <p:cNvPr id="1639447" name="Text Box 23"/>
          <p:cNvSpPr txBox="1">
            <a:spLocks noChangeArrowheads="1"/>
          </p:cNvSpPr>
          <p:nvPr/>
        </p:nvSpPr>
        <p:spPr bwMode="auto">
          <a:xfrm>
            <a:off x="2268538" y="306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1800" dirty="0"/>
          </a:p>
        </p:txBody>
      </p:sp>
      <p:sp>
        <p:nvSpPr>
          <p:cNvPr id="1639448" name="Text Box 24"/>
          <p:cNvSpPr txBox="1">
            <a:spLocks noChangeArrowheads="1"/>
          </p:cNvSpPr>
          <p:nvPr/>
        </p:nvSpPr>
        <p:spPr bwMode="auto">
          <a:xfrm>
            <a:off x="3593206" y="1988840"/>
            <a:ext cx="21309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>
                <a:latin typeface="+mn-lt"/>
              </a:rPr>
              <a:t>      8</a:t>
            </a:r>
          </a:p>
          <a:p>
            <a:endParaRPr lang="de-DE" sz="3200" dirty="0">
              <a:latin typeface="+mn-lt"/>
            </a:endParaRPr>
          </a:p>
          <a:p>
            <a:r>
              <a:rPr lang="de-DE" sz="3200" dirty="0">
                <a:latin typeface="+mn-lt"/>
              </a:rPr>
              <a:t> 5        3</a:t>
            </a:r>
          </a:p>
        </p:txBody>
      </p:sp>
      <p:sp>
        <p:nvSpPr>
          <p:cNvPr id="1639449" name="Text Box 25"/>
          <p:cNvSpPr txBox="1">
            <a:spLocks noChangeArrowheads="1"/>
          </p:cNvSpPr>
          <p:nvPr/>
        </p:nvSpPr>
        <p:spPr bwMode="auto">
          <a:xfrm>
            <a:off x="1835696" y="3717032"/>
            <a:ext cx="2448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>
                <a:latin typeface="+mn-lt"/>
              </a:rPr>
              <a:t>5 + 3 = 8</a:t>
            </a:r>
          </a:p>
          <a:p>
            <a:r>
              <a:rPr lang="de-DE" sz="3200" dirty="0">
                <a:latin typeface="+mn-lt"/>
              </a:rPr>
              <a:t>3 + 5 = 8</a:t>
            </a:r>
          </a:p>
        </p:txBody>
      </p:sp>
      <p:sp>
        <p:nvSpPr>
          <p:cNvPr id="1639450" name="Text Box 26"/>
          <p:cNvSpPr txBox="1">
            <a:spLocks noChangeArrowheads="1"/>
          </p:cNvSpPr>
          <p:nvPr/>
        </p:nvSpPr>
        <p:spPr bwMode="auto">
          <a:xfrm>
            <a:off x="5286524" y="3717032"/>
            <a:ext cx="22378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>
                <a:latin typeface="+mn-lt"/>
              </a:rPr>
              <a:t>8 – 5 = 3</a:t>
            </a:r>
          </a:p>
          <a:p>
            <a:r>
              <a:rPr lang="de-DE" sz="3200" dirty="0">
                <a:latin typeface="+mn-lt"/>
              </a:rPr>
              <a:t>8 – 3 = 5</a:t>
            </a:r>
          </a:p>
        </p:txBody>
      </p:sp>
      <p:sp>
        <p:nvSpPr>
          <p:cNvPr id="1639476" name="Line 52"/>
          <p:cNvSpPr>
            <a:spLocks noChangeShapeType="1"/>
          </p:cNvSpPr>
          <p:nvPr/>
        </p:nvSpPr>
        <p:spPr bwMode="auto">
          <a:xfrm flipH="1">
            <a:off x="4054573" y="2559848"/>
            <a:ext cx="515979" cy="502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3200" dirty="0"/>
          </a:p>
        </p:txBody>
      </p:sp>
      <p:sp>
        <p:nvSpPr>
          <p:cNvPr id="1639477" name="Line 53"/>
          <p:cNvSpPr>
            <a:spLocks noChangeShapeType="1"/>
          </p:cNvSpPr>
          <p:nvPr/>
        </p:nvSpPr>
        <p:spPr bwMode="auto">
          <a:xfrm>
            <a:off x="4713427" y="2559847"/>
            <a:ext cx="573097" cy="502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3200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899592" y="5157192"/>
            <a:ext cx="7518661" cy="10156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>
                <a:latin typeface="+mn-lt"/>
              </a:rPr>
              <a:t>Zahlen als Zusammensetzungen, „Teile-Ganzes-Konzept“</a:t>
            </a:r>
          </a:p>
          <a:p>
            <a:r>
              <a:rPr lang="de-DE" sz="2000" dirty="0">
                <a:latin typeface="+mn-lt"/>
              </a:rPr>
              <a:t>Vgl. u.a. </a:t>
            </a:r>
            <a:r>
              <a:rPr lang="de-DE" sz="2000" dirty="0" err="1">
                <a:latin typeface="+mn-lt"/>
              </a:rPr>
              <a:t>Resnick</a:t>
            </a:r>
            <a:r>
              <a:rPr lang="de-DE" sz="2000" dirty="0">
                <a:latin typeface="+mn-lt"/>
              </a:rPr>
              <a:t> 1983; 1992; Gerster &amp; Schultz 2002;</a:t>
            </a:r>
          </a:p>
          <a:p>
            <a:r>
              <a:rPr lang="de-DE" sz="2000" dirty="0">
                <a:latin typeface="+mn-lt"/>
              </a:rPr>
              <a:t>Gaidoschik 2007; Fritz &amp; Ricken 2008; Gerster 2009  </a:t>
            </a: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 rot="-5400000">
            <a:off x="6587952" y="2132582"/>
            <a:ext cx="2015678" cy="865190"/>
            <a:chOff x="3151" y="1298"/>
            <a:chExt cx="2042" cy="817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3151" y="1298"/>
              <a:ext cx="2042" cy="817"/>
              <a:chOff x="3151" y="1570"/>
              <a:chExt cx="2042" cy="817"/>
            </a:xfrm>
          </p:grpSpPr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4831" y="1617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3197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3605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4014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4422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4014" y="2006"/>
                <a:ext cx="317" cy="31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3197" y="2006"/>
                <a:ext cx="317" cy="31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3605" y="2006"/>
                <a:ext cx="317" cy="31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3151" y="2387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3151" y="1570"/>
                <a:ext cx="2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3151" y="1979"/>
                <a:ext cx="2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3152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3560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3969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4377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4785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5193" y="1298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Ellipse 1"/>
          <p:cNvSpPr/>
          <p:nvPr/>
        </p:nvSpPr>
        <p:spPr bwMode="auto">
          <a:xfrm>
            <a:off x="323528" y="1525922"/>
            <a:ext cx="3096344" cy="186068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98955" y="292494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+mn-lt"/>
              </a:rPr>
              <a:t>„acht“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9784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64896" cy="1216025"/>
          </a:xfrm>
        </p:spPr>
        <p:txBody>
          <a:bodyPr/>
          <a:lstStyle/>
          <a:p>
            <a:pPr eaLnBrk="1" hangingPunct="1"/>
            <a:r>
              <a:rPr lang="de-DE" sz="2800" dirty="0"/>
              <a:t>Nächstliegendes Material zur Erarbeitung von "Zahlen als Zusammensetzung"...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0603"/>
            <a:ext cx="4037013" cy="4530725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Erstes Teilziel: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	Anzahlen bis 10 „auf einen Sitz“ zeigen können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/>
            <a:r>
              <a:rPr lang="de-DE" sz="2000" dirty="0"/>
              <a:t>Tun lassen</a:t>
            </a:r>
          </a:p>
          <a:p>
            <a:pPr marL="495300" indent="-495300" eaLnBrk="1" hangingPunct="1"/>
            <a:r>
              <a:rPr lang="de-DE" sz="2000" dirty="0"/>
              <a:t>Darüber reden!</a:t>
            </a:r>
            <a:br>
              <a:rPr lang="de-DE" sz="2000" dirty="0"/>
            </a:br>
            <a:endParaRPr lang="de-DE" sz="2000" dirty="0"/>
          </a:p>
          <a:p>
            <a:pPr marL="495300" indent="-495300" eaLnBrk="1" hangingPunct="1"/>
            <a:r>
              <a:rPr lang="de-DE" sz="2000" dirty="0"/>
              <a:t>Ziel: </a:t>
            </a:r>
            <a:r>
              <a:rPr lang="de-DE" sz="2000" i="1" dirty="0"/>
              <a:t>Struktur</a:t>
            </a:r>
            <a:r>
              <a:rPr lang="de-DE" sz="2000" dirty="0"/>
              <a:t> sollen </a:t>
            </a:r>
            <a:r>
              <a:rPr lang="de-DE" sz="2000" i="1" dirty="0"/>
              <a:t>bewusst</a:t>
            </a:r>
            <a:r>
              <a:rPr lang="de-DE" sz="2000" dirty="0"/>
              <a:t> werden</a:t>
            </a:r>
          </a:p>
          <a:p>
            <a:pPr marL="495300" indent="-495300" eaLnBrk="1" hangingPunct="1"/>
            <a:r>
              <a:rPr lang="de-DE" sz="2000" i="1" dirty="0"/>
              <a:t>Sinnvoll:</a:t>
            </a:r>
            <a:br>
              <a:rPr lang="de-DE" sz="2000" i="1" dirty="0"/>
            </a:br>
            <a:r>
              <a:rPr lang="de-DE" sz="2000" i="1" dirty="0"/>
              <a:t>Vorerst</a:t>
            </a:r>
            <a:r>
              <a:rPr lang="de-DE" sz="2000" dirty="0"/>
              <a:t> Konzentration</a:t>
            </a:r>
            <a:br>
              <a:rPr lang="de-DE" sz="2000" dirty="0"/>
            </a:br>
            <a:r>
              <a:rPr lang="de-DE" sz="2000" dirty="0"/>
              <a:t>auf "Kraft der Fünf"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62A3-8C10-4310-B693-84EB4D981209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9A14B81-EA64-A645-B0BF-36393ACB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0" y="1934964"/>
            <a:ext cx="1250883" cy="20505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D7D7B80-7A76-F048-875B-BEB2B584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80293" y="1962293"/>
            <a:ext cx="1250882" cy="20505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9035C1-7646-3F4B-80AC-A5481916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96791" y="4087956"/>
            <a:ext cx="1250882" cy="20505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23329F-7426-7944-8951-9221D089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02318" y="3985518"/>
            <a:ext cx="1250882" cy="20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C81BD56-E790-DA48-9BB1-775B3193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0" y="1934964"/>
            <a:ext cx="1250883" cy="20505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0FC4F73-D452-F649-9DC1-2292E826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88074" y="1935518"/>
            <a:ext cx="1250882" cy="2050554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6751"/>
            <a:ext cx="8001000" cy="1216025"/>
          </a:xfrm>
        </p:spPr>
        <p:txBody>
          <a:bodyPr/>
          <a:lstStyle/>
          <a:p>
            <a:pPr eaLnBrk="1" hangingPunct="1"/>
            <a:r>
              <a:rPr lang="de-DE" sz="3200" dirty="0"/>
              <a:t>  Mit Fingern </a:t>
            </a:r>
            <a:br>
              <a:rPr lang="de-DE" sz="3200" dirty="0"/>
            </a:br>
            <a:r>
              <a:rPr lang="de-DE" sz="3200" dirty="0"/>
              <a:t>  ohne Probleme möglich: </a:t>
            </a:r>
          </a:p>
        </p:txBody>
      </p:sp>
      <p:sp>
        <p:nvSpPr>
          <p:cNvPr id="1763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808"/>
            <a:ext cx="4037013" cy="4530725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„Verdecktes Handeln“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als Zwischenschritt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zur Vorstellung: 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/>
            <a:r>
              <a:rPr lang="de-DE" sz="2000" dirty="0"/>
              <a:t>Unter dem Tisch</a:t>
            </a:r>
            <a:br>
              <a:rPr lang="de-DE" sz="2000" dirty="0"/>
            </a:br>
            <a:endParaRPr lang="de-DE" sz="2000" dirty="0"/>
          </a:p>
          <a:p>
            <a:pPr marL="495300" indent="-495300" eaLnBrk="1" hangingPunct="1"/>
            <a:r>
              <a:rPr lang="de-DE" sz="2000" dirty="0"/>
              <a:t>Hinter dem Rücken</a:t>
            </a:r>
            <a:br>
              <a:rPr lang="de-DE" sz="2000" dirty="0"/>
            </a:br>
            <a:endParaRPr lang="de-DE" sz="2000" dirty="0"/>
          </a:p>
          <a:p>
            <a:pPr marL="495300" indent="-495300" eaLnBrk="1" hangingPunct="1"/>
            <a:r>
              <a:rPr lang="de-DE" sz="2000" dirty="0"/>
              <a:t>Mit verbundenen Augen</a:t>
            </a:r>
          </a:p>
        </p:txBody>
      </p:sp>
      <p:sp>
        <p:nvSpPr>
          <p:cNvPr id="1763334" name="AutoShape 6"/>
          <p:cNvSpPr>
            <a:spLocks noChangeArrowheads="1"/>
          </p:cNvSpPr>
          <p:nvPr/>
        </p:nvSpPr>
        <p:spPr bwMode="auto">
          <a:xfrm rot="10218286">
            <a:off x="4627563" y="1773238"/>
            <a:ext cx="2968625" cy="2532062"/>
          </a:xfrm>
          <a:prstGeom prst="foldedCorner">
            <a:avLst>
              <a:gd name="adj" fmla="val 50000"/>
            </a:avLst>
          </a:prstGeom>
          <a:solidFill>
            <a:schemeClr val="accent2">
              <a:alpha val="8313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3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22773"/>
            <a:ext cx="8219256" cy="506916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Schon früh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Strukturen benützen = festigen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Je nach Vorkenntnissen auch schon auf Ziffern-/Symbolebene,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diese aber nicht im Vordergrund: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Es geht ums Handeln und Versprachlichen!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Wichtig: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62A3-8C10-4310-B693-84EB4D981209}" type="slidenum">
              <a:rPr lang="de-AT" smtClean="0"/>
              <a:pPr>
                <a:defRPr/>
              </a:pPr>
              <a:t>29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4B3A30-5DD0-8642-8893-8FE04F88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76256" y="2276872"/>
            <a:ext cx="1250882" cy="20505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D9F0E09-97B5-0546-9CC2-DAF8562D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81783" y="2174434"/>
            <a:ext cx="1250882" cy="20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Und wie steht es damit?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sz="800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de-DE" b="1" dirty="0"/>
              <a:t>	</a:t>
            </a:r>
            <a:r>
              <a:rPr lang="de-AT" sz="2000" dirty="0"/>
              <a:t>"Am Ende des 1. Schuljahres sollen die Kinder das kleine </a:t>
            </a:r>
            <a:r>
              <a:rPr lang="de-AT" sz="2000" dirty="0" err="1"/>
              <a:t>Einspluseins</a:t>
            </a:r>
            <a:r>
              <a:rPr lang="de-AT" sz="2000" dirty="0"/>
              <a:t> und </a:t>
            </a:r>
            <a:r>
              <a:rPr lang="de-AT" sz="2000" dirty="0" err="1"/>
              <a:t>Einsminuseins</a:t>
            </a:r>
            <a:r>
              <a:rPr lang="de-AT" sz="2000" dirty="0"/>
              <a:t> im Zahlenraum bis 20 auswendig wissen […]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de-AT" sz="2000" dirty="0"/>
              <a:t>				   selbstverständlich auf Grundlage eines Verständnisses von Addition und Subtraktion.“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AT" sz="2000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de-AT" sz="2000" dirty="0"/>
              <a:t>			</a:t>
            </a:r>
            <a:r>
              <a:rPr lang="de-AT" sz="2000" dirty="0" err="1"/>
              <a:t>Radatz</a:t>
            </a:r>
            <a:r>
              <a:rPr lang="de-AT" sz="2000" dirty="0"/>
              <a:t>, Schipper, Dröge &amp; Ebeling 1996, S. 83 </a:t>
            </a:r>
            <a:endParaRPr lang="de-DE" sz="2000" dirty="0"/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de-DE" sz="2000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3330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4959"/>
            <a:ext cx="8229600" cy="1139825"/>
          </a:xfrm>
        </p:spPr>
        <p:txBody>
          <a:bodyPr/>
          <a:lstStyle/>
          <a:p>
            <a:pPr eaLnBrk="1" hangingPunct="1"/>
            <a:r>
              <a:rPr lang="de-DE" sz="3200" dirty="0"/>
              <a:t>  Ein weites Feld für erstes</a:t>
            </a:r>
            <a:br>
              <a:rPr lang="de-DE" sz="3200" dirty="0"/>
            </a:br>
            <a:r>
              <a:rPr lang="de-DE" sz="3200" dirty="0"/>
              <a:t>  nicht-zählendes Rechnen!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9256" cy="506916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Welche Rechenoperationen können mit „Handpaketen“ von Anfang an nicht-zählend gelöst werden? </a:t>
            </a:r>
            <a:br>
              <a:rPr lang="de-DE" sz="2000" dirty="0"/>
            </a:b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algn="r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39586"/>
              </p:ext>
            </p:extLst>
          </p:nvPr>
        </p:nvGraphicFramePr>
        <p:xfrm>
          <a:off x="428625" y="2728914"/>
          <a:ext cx="8247833" cy="30043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8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6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6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0868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5+1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1+5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6-5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6-1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1+_= 6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5+_=6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5+6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6+5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6+6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868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5+2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2+5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7-5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7-2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2+_= 7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5+_=7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5+7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7+5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7+7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868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5+3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3+5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8-5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8-3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3+_= 8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5+_=8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5+8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8+5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8+8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868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5+4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4+5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9-5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9-4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 4+_= 9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5+_=9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5+9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9+5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9+9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868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10-5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/>
                        <a:t>5+_=10</a:t>
                      </a:r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62A3-8C10-4310-B693-84EB4D981209}" type="slidenum">
              <a:rPr lang="de-AT" smtClean="0"/>
              <a:pPr>
                <a:defRPr/>
              </a:pPr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59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01000" cy="1216025"/>
          </a:xfrm>
        </p:spPr>
        <p:txBody>
          <a:bodyPr/>
          <a:lstStyle/>
          <a:p>
            <a:pPr eaLnBrk="1" hangingPunct="1"/>
            <a:r>
              <a:rPr lang="de-DE" sz="3200" dirty="0"/>
              <a:t>  Zahlen als Zusammensetzungen</a:t>
            </a:r>
            <a:br>
              <a:rPr lang="de-DE" sz="3200" dirty="0"/>
            </a:br>
            <a:r>
              <a:rPr lang="de-DE" sz="3200" dirty="0"/>
              <a:t>  erarbeiten – und nutzen!</a:t>
            </a:r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2000" dirty="0"/>
              <a:t>Weiterer Schritt: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lnSpc>
                <a:spcPct val="90000"/>
              </a:lnSpc>
            </a:pPr>
            <a:r>
              <a:rPr lang="de-DE" sz="2000" dirty="0"/>
              <a:t>Symbolische Darstellungen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2000" dirty="0"/>
              <a:t>	entwickeln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1765381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442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9</a:t>
            </a:r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>
            <a:off x="5724525" y="4721225"/>
            <a:ext cx="442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5</a:t>
            </a:r>
          </a:p>
        </p:txBody>
      </p:sp>
      <p:sp>
        <p:nvSpPr>
          <p:cNvPr id="1765383" name="Text Box 7"/>
          <p:cNvSpPr txBox="1">
            <a:spLocks noChangeArrowheads="1"/>
          </p:cNvSpPr>
          <p:nvPr/>
        </p:nvSpPr>
        <p:spPr bwMode="auto">
          <a:xfrm>
            <a:off x="6804025" y="4724400"/>
            <a:ext cx="442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4</a:t>
            </a: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 flipV="1">
            <a:off x="6084888" y="4437063"/>
            <a:ext cx="3587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>
            <a:off x="6443663" y="4437063"/>
            <a:ext cx="43338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386" name="Text Box 10"/>
          <p:cNvSpPr txBox="1">
            <a:spLocks noChangeArrowheads="1"/>
          </p:cNvSpPr>
          <p:nvPr/>
        </p:nvSpPr>
        <p:spPr bwMode="auto">
          <a:xfrm>
            <a:off x="6280150" y="47910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+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31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F74C39-5B12-5848-9451-BAF79B5A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56" y="1682477"/>
            <a:ext cx="1259863" cy="20652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D5C96E8-FB6C-A04A-AF43-A290B83C3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15"/>
          <a:stretch/>
        </p:blipFill>
        <p:spPr>
          <a:xfrm flipH="1">
            <a:off x="7020271" y="1682019"/>
            <a:ext cx="812412" cy="20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81" grpId="0"/>
      <p:bldP spid="1765382" grpId="0"/>
      <p:bldP spid="1765383" grpId="0"/>
      <p:bldP spid="1765384" grpId="0" animBg="1"/>
      <p:bldP spid="1765385" grpId="0" animBg="1"/>
      <p:bldP spid="17653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01000" cy="1216025"/>
          </a:xfrm>
        </p:spPr>
        <p:txBody>
          <a:bodyPr/>
          <a:lstStyle/>
          <a:p>
            <a:pPr eaLnBrk="1" hangingPunct="1"/>
            <a:r>
              <a:rPr lang="de-DE" sz="3200" dirty="0"/>
              <a:t>Die Tücken der Symbole…</a:t>
            </a:r>
          </a:p>
        </p:txBody>
      </p:sp>
      <p:pic>
        <p:nvPicPr>
          <p:cNvPr id="22" name="Picture 5" descr="04-11-~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1533" r="4849" b="21177"/>
          <a:stretch/>
        </p:blipFill>
        <p:spPr bwMode="auto">
          <a:xfrm>
            <a:off x="1403648" y="1628800"/>
            <a:ext cx="60769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43608" y="5025370"/>
            <a:ext cx="71729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</a:rPr>
              <a:t>„Dyskalkulie-Training </a:t>
            </a:r>
          </a:p>
          <a:p>
            <a:pPr algn="ctr"/>
            <a:r>
              <a:rPr lang="de-DE" dirty="0"/>
              <a:t>nach der AFS-Methode“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403648" y="5733256"/>
            <a:ext cx="6974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Aus: Kopp-</a:t>
            </a:r>
            <a:r>
              <a:rPr lang="de-DE" sz="1400" dirty="0" err="1"/>
              <a:t>Duller</a:t>
            </a:r>
            <a:r>
              <a:rPr lang="de-DE" sz="1400" dirty="0"/>
              <a:t>, A./</a:t>
            </a:r>
            <a:r>
              <a:rPr lang="de-DE" sz="1400" dirty="0" err="1"/>
              <a:t>Duller</a:t>
            </a:r>
            <a:r>
              <a:rPr lang="de-DE" sz="1400" dirty="0"/>
              <a:t>, L.: Dyskalkulie-Training nach der AFS-Methode.</a:t>
            </a:r>
            <a:br>
              <a:rPr lang="de-DE" sz="1400" dirty="0"/>
            </a:br>
            <a:r>
              <a:rPr lang="de-DE" sz="1400" dirty="0"/>
              <a:t>Klagenfurt: KLL-Verlag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28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01000" cy="1216025"/>
          </a:xfrm>
        </p:spPr>
        <p:txBody>
          <a:bodyPr/>
          <a:lstStyle/>
          <a:p>
            <a:pPr eaLnBrk="1" hangingPunct="1"/>
            <a:r>
              <a:rPr lang="de-DE" sz="3200" dirty="0"/>
              <a:t>  Dagegen: Symbole und Wirklichkeit</a:t>
            </a:r>
            <a:br>
              <a:rPr lang="de-DE" sz="3200" dirty="0"/>
            </a:br>
            <a:r>
              <a:rPr lang="de-DE" sz="3200" dirty="0"/>
              <a:t>  dauerhaft verknüpfen!</a:t>
            </a: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8788" cy="4530725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		  Handlung (E)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Zeichnung	       Symbole 	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de-DE" sz="2000" dirty="0"/>
              <a:t>	 (I)	           (S)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algn="ctr" eaLnBrk="1" hangingPunct="1">
              <a:buFont typeface="Wingdings" pitchFamily="2" charset="2"/>
              <a:buNone/>
            </a:pPr>
            <a:r>
              <a:rPr lang="de-DE" sz="2000" dirty="0"/>
              <a:t>in allen Varianten!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  <a:p>
            <a:pPr marL="495300" indent="-495300" eaLnBrk="1" hangingPunct="1">
              <a:buFont typeface="Wingdings" pitchFamily="2" charset="2"/>
              <a:buNone/>
            </a:pPr>
            <a:endParaRPr lang="de-DE" sz="2000" dirty="0"/>
          </a:p>
        </p:txBody>
      </p:sp>
      <p:sp>
        <p:nvSpPr>
          <p:cNvPr id="1766405" name="Text Box 5"/>
          <p:cNvSpPr txBox="1">
            <a:spLocks noChangeArrowheads="1"/>
          </p:cNvSpPr>
          <p:nvPr/>
        </p:nvSpPr>
        <p:spPr bwMode="auto">
          <a:xfrm>
            <a:off x="6227763" y="3429000"/>
            <a:ext cx="442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9</a:t>
            </a:r>
          </a:p>
        </p:txBody>
      </p:sp>
      <p:sp>
        <p:nvSpPr>
          <p:cNvPr id="1766406" name="Text Box 6"/>
          <p:cNvSpPr txBox="1">
            <a:spLocks noChangeArrowheads="1"/>
          </p:cNvSpPr>
          <p:nvPr/>
        </p:nvSpPr>
        <p:spPr bwMode="auto">
          <a:xfrm>
            <a:off x="5724525" y="4292600"/>
            <a:ext cx="442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5</a:t>
            </a:r>
          </a:p>
        </p:txBody>
      </p:sp>
      <p:sp>
        <p:nvSpPr>
          <p:cNvPr id="1766407" name="Text Box 7"/>
          <p:cNvSpPr txBox="1">
            <a:spLocks noChangeArrowheads="1"/>
          </p:cNvSpPr>
          <p:nvPr/>
        </p:nvSpPr>
        <p:spPr bwMode="auto">
          <a:xfrm>
            <a:off x="6804025" y="4289425"/>
            <a:ext cx="442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4</a:t>
            </a:r>
          </a:p>
        </p:txBody>
      </p:sp>
      <p:sp>
        <p:nvSpPr>
          <p:cNvPr id="1766408" name="Line 8"/>
          <p:cNvSpPr>
            <a:spLocks noChangeShapeType="1"/>
          </p:cNvSpPr>
          <p:nvPr/>
        </p:nvSpPr>
        <p:spPr bwMode="auto">
          <a:xfrm flipV="1">
            <a:off x="6084888" y="3933825"/>
            <a:ext cx="35877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409" name="Line 9"/>
          <p:cNvSpPr>
            <a:spLocks noChangeShapeType="1"/>
          </p:cNvSpPr>
          <p:nvPr/>
        </p:nvSpPr>
        <p:spPr bwMode="auto">
          <a:xfrm>
            <a:off x="6443663" y="3933825"/>
            <a:ext cx="43338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410" name="Text Box 10"/>
          <p:cNvSpPr txBox="1">
            <a:spLocks noChangeArrowheads="1"/>
          </p:cNvSpPr>
          <p:nvPr/>
        </p:nvSpPr>
        <p:spPr bwMode="auto">
          <a:xfrm>
            <a:off x="6280150" y="44307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+</a:t>
            </a:r>
          </a:p>
        </p:txBody>
      </p:sp>
      <p:sp>
        <p:nvSpPr>
          <p:cNvPr id="1766412" name="AutoShape 12"/>
          <p:cNvSpPr>
            <a:spLocks noChangeArrowheads="1"/>
          </p:cNvSpPr>
          <p:nvPr/>
        </p:nvSpPr>
        <p:spPr bwMode="auto">
          <a:xfrm rot="2503228">
            <a:off x="1692275" y="2781300"/>
            <a:ext cx="485775" cy="1214438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6413" name="AutoShape 13"/>
          <p:cNvSpPr>
            <a:spLocks noChangeArrowheads="1"/>
          </p:cNvSpPr>
          <p:nvPr/>
        </p:nvSpPr>
        <p:spPr bwMode="auto">
          <a:xfrm rot="-2625640">
            <a:off x="2790825" y="2781300"/>
            <a:ext cx="485775" cy="1214438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6414" name="AutoShape 14"/>
          <p:cNvSpPr>
            <a:spLocks noChangeArrowheads="1"/>
          </p:cNvSpPr>
          <p:nvPr/>
        </p:nvSpPr>
        <p:spPr bwMode="auto">
          <a:xfrm rot="-5400000">
            <a:off x="2275681" y="3636169"/>
            <a:ext cx="485775" cy="935038"/>
          </a:xfrm>
          <a:prstGeom prst="upDownArrow">
            <a:avLst>
              <a:gd name="adj1" fmla="val 50000"/>
              <a:gd name="adj2" fmla="val 3849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6415" name="Text Box 15"/>
          <p:cNvSpPr txBox="1">
            <a:spLocks noChangeArrowheads="1"/>
          </p:cNvSpPr>
          <p:nvPr/>
        </p:nvSpPr>
        <p:spPr bwMode="auto">
          <a:xfrm>
            <a:off x="4859338" y="4945063"/>
            <a:ext cx="139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9 – 5 = 4</a:t>
            </a:r>
          </a:p>
        </p:txBody>
      </p:sp>
      <p:sp>
        <p:nvSpPr>
          <p:cNvPr id="1766416" name="Text Box 16"/>
          <p:cNvSpPr txBox="1">
            <a:spLocks noChangeArrowheads="1"/>
          </p:cNvSpPr>
          <p:nvPr/>
        </p:nvSpPr>
        <p:spPr bwMode="auto">
          <a:xfrm>
            <a:off x="4905375" y="5553075"/>
            <a:ext cx="139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9 – 4 = 5</a:t>
            </a:r>
          </a:p>
        </p:txBody>
      </p:sp>
      <p:sp>
        <p:nvSpPr>
          <p:cNvPr id="1766417" name="Text Box 17"/>
          <p:cNvSpPr txBox="1">
            <a:spLocks noChangeArrowheads="1"/>
          </p:cNvSpPr>
          <p:nvPr/>
        </p:nvSpPr>
        <p:spPr bwMode="auto">
          <a:xfrm>
            <a:off x="6632575" y="4941888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4 + 5 = 9</a:t>
            </a:r>
          </a:p>
        </p:txBody>
      </p:sp>
      <p:sp>
        <p:nvSpPr>
          <p:cNvPr id="1766418" name="Text Box 18"/>
          <p:cNvSpPr txBox="1">
            <a:spLocks noChangeArrowheads="1"/>
          </p:cNvSpPr>
          <p:nvPr/>
        </p:nvSpPr>
        <p:spPr bwMode="auto">
          <a:xfrm>
            <a:off x="6659563" y="5553075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5 + 4 = 9</a:t>
            </a:r>
          </a:p>
        </p:txBody>
      </p:sp>
      <p:sp>
        <p:nvSpPr>
          <p:cNvPr id="1766419" name="Text Box 19"/>
          <p:cNvSpPr txBox="1">
            <a:spLocks noChangeArrowheads="1"/>
          </p:cNvSpPr>
          <p:nvPr/>
        </p:nvSpPr>
        <p:spPr bwMode="auto">
          <a:xfrm>
            <a:off x="301600" y="1556792"/>
            <a:ext cx="47405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Dabei von Anfang an wichtig:</a:t>
            </a:r>
          </a:p>
          <a:p>
            <a:pPr algn="ctr"/>
            <a:r>
              <a:rPr lang="de-DE" dirty="0">
                <a:solidFill>
                  <a:srgbClr val="C00000"/>
                </a:solidFill>
              </a:rPr>
              <a:t>Sachaufgaben, Rechengeschichten</a:t>
            </a:r>
          </a:p>
        </p:txBody>
      </p: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4905375" y="2966580"/>
            <a:ext cx="1501775" cy="359234"/>
            <a:chOff x="2472" y="3067"/>
            <a:chExt cx="1406" cy="318"/>
          </a:xfrm>
        </p:grpSpPr>
        <p:sp>
          <p:nvSpPr>
            <p:cNvPr id="21" name="AutoShape 37"/>
            <p:cNvSpPr>
              <a:spLocks noChangeArrowheads="1"/>
            </p:cNvSpPr>
            <p:nvPr/>
          </p:nvSpPr>
          <p:spPr bwMode="auto">
            <a:xfrm>
              <a:off x="2472" y="3067"/>
              <a:ext cx="1406" cy="318"/>
            </a:xfrm>
            <a:prstGeom prst="roundRect">
              <a:avLst>
                <a:gd name="adj" fmla="val 16667"/>
              </a:avLst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Oval 38"/>
            <p:cNvSpPr>
              <a:spLocks noChangeArrowheads="1"/>
            </p:cNvSpPr>
            <p:nvPr/>
          </p:nvSpPr>
          <p:spPr bwMode="auto">
            <a:xfrm>
              <a:off x="2517" y="3113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Oval 39"/>
            <p:cNvSpPr>
              <a:spLocks noChangeArrowheads="1"/>
            </p:cNvSpPr>
            <p:nvPr/>
          </p:nvSpPr>
          <p:spPr bwMode="auto">
            <a:xfrm>
              <a:off x="2789" y="3113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3061" y="3113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Oval 41"/>
            <p:cNvSpPr>
              <a:spLocks noChangeArrowheads="1"/>
            </p:cNvSpPr>
            <p:nvPr/>
          </p:nvSpPr>
          <p:spPr bwMode="auto">
            <a:xfrm>
              <a:off x="3333" y="3113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Oval 42"/>
            <p:cNvSpPr>
              <a:spLocks noChangeArrowheads="1"/>
            </p:cNvSpPr>
            <p:nvPr/>
          </p:nvSpPr>
          <p:spPr bwMode="auto">
            <a:xfrm>
              <a:off x="3606" y="3113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6732464" y="3006957"/>
            <a:ext cx="1583952" cy="350035"/>
            <a:chOff x="3969" y="3067"/>
            <a:chExt cx="1406" cy="318"/>
          </a:xfrm>
        </p:grpSpPr>
        <p:sp>
          <p:nvSpPr>
            <p:cNvPr id="28" name="AutoShape 51"/>
            <p:cNvSpPr>
              <a:spLocks noChangeArrowheads="1"/>
            </p:cNvSpPr>
            <p:nvPr/>
          </p:nvSpPr>
          <p:spPr bwMode="auto">
            <a:xfrm>
              <a:off x="3969" y="3067"/>
              <a:ext cx="1406" cy="318"/>
            </a:xfrm>
            <a:prstGeom prst="roundRect">
              <a:avLst>
                <a:gd name="adj" fmla="val 16667"/>
              </a:avLst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Oval 52"/>
            <p:cNvSpPr>
              <a:spLocks noChangeArrowheads="1"/>
            </p:cNvSpPr>
            <p:nvPr/>
          </p:nvSpPr>
          <p:spPr bwMode="auto">
            <a:xfrm>
              <a:off x="4014" y="3113"/>
              <a:ext cx="227" cy="22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Oval 53"/>
            <p:cNvSpPr>
              <a:spLocks noChangeArrowheads="1"/>
            </p:cNvSpPr>
            <p:nvPr/>
          </p:nvSpPr>
          <p:spPr bwMode="auto">
            <a:xfrm>
              <a:off x="4286" y="3113"/>
              <a:ext cx="227" cy="22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Oval 54"/>
            <p:cNvSpPr>
              <a:spLocks noChangeArrowheads="1"/>
            </p:cNvSpPr>
            <p:nvPr/>
          </p:nvSpPr>
          <p:spPr bwMode="auto">
            <a:xfrm>
              <a:off x="4558" y="3113"/>
              <a:ext cx="227" cy="22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Oval 55"/>
            <p:cNvSpPr>
              <a:spLocks noChangeArrowheads="1"/>
            </p:cNvSpPr>
            <p:nvPr/>
          </p:nvSpPr>
          <p:spPr bwMode="auto">
            <a:xfrm>
              <a:off x="4830" y="3113"/>
              <a:ext cx="227" cy="22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Oval 56"/>
            <p:cNvSpPr>
              <a:spLocks noChangeArrowheads="1"/>
            </p:cNvSpPr>
            <p:nvPr/>
          </p:nvSpPr>
          <p:spPr bwMode="auto">
            <a:xfrm>
              <a:off x="5102" y="3113"/>
              <a:ext cx="227" cy="2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33</a:t>
            </a:fld>
            <a:endParaRPr lang="de-AT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5C9CCC8-8A20-284C-A54E-A71897AF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813" y="1585182"/>
            <a:ext cx="820410" cy="1344886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93B322F-02B2-564E-BF9B-66F0B4945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15"/>
          <a:stretch/>
        </p:blipFill>
        <p:spPr>
          <a:xfrm flipH="1">
            <a:off x="7289197" y="1612783"/>
            <a:ext cx="541105" cy="13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64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8-02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588142" y="-676150"/>
            <a:ext cx="4143403" cy="860928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Kinder erfinden Sachaufgaben:</a:t>
            </a:r>
            <a:br>
              <a:rPr lang="de-AT" sz="3200" dirty="0"/>
            </a:br>
            <a:r>
              <a:rPr lang="de-AT" sz="3200" dirty="0"/>
              <a:t>  1. Volksschule, Jänner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869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8-02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749962" y="-2049185"/>
            <a:ext cx="1644047" cy="914403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Kinder erfinden Sachaufgaben:</a:t>
            </a:r>
            <a:br>
              <a:rPr lang="de-AT" sz="3200" dirty="0"/>
            </a:br>
            <a:r>
              <a:rPr lang="de-AT" sz="3200" dirty="0"/>
              <a:t>  1. Volksschule, Jänner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520369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8-02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56792"/>
            <a:ext cx="9067713" cy="478632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Kinder erfinden Sachaufgaben:</a:t>
            </a:r>
            <a:br>
              <a:rPr lang="de-AT" sz="3200" dirty="0"/>
            </a:br>
            <a:r>
              <a:rPr lang="de-AT" sz="3200" dirty="0"/>
              <a:t>  1. Volksschule, Jänner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843102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8-02-~1.JPG"/>
          <p:cNvPicPr>
            <a:picLocks noChangeAspect="1"/>
          </p:cNvPicPr>
          <p:nvPr/>
        </p:nvPicPr>
        <p:blipFill>
          <a:blip r:embed="rId2" cstate="print"/>
          <a:srcRect b="1837"/>
          <a:stretch>
            <a:fillRect/>
          </a:stretch>
        </p:blipFill>
        <p:spPr>
          <a:xfrm rot="16200000">
            <a:off x="2479185" y="-838946"/>
            <a:ext cx="4054794" cy="884627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Kinder erfinden Sachaufgaben:</a:t>
            </a:r>
            <a:br>
              <a:rPr lang="de-AT" sz="3200" dirty="0"/>
            </a:br>
            <a:r>
              <a:rPr lang="de-AT" sz="3200" dirty="0"/>
              <a:t>  1. Volksschule, Jänner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44133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Kinder erfinden Sachaufgaben:</a:t>
            </a:r>
            <a:br>
              <a:rPr lang="de-AT" sz="3200" dirty="0"/>
            </a:br>
            <a:r>
              <a:rPr lang="de-AT" sz="3200" dirty="0"/>
              <a:t>  1. Volksschule, Dezember</a:t>
            </a:r>
          </a:p>
        </p:txBody>
      </p:sp>
      <p:pic>
        <p:nvPicPr>
          <p:cNvPr id="4" name="Grafik 3" descr="rechengeschichte 1.VS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17011" r="6411" b="13103"/>
          <a:stretch/>
        </p:blipFill>
        <p:spPr>
          <a:xfrm rot="10800000">
            <a:off x="1763688" y="1750189"/>
            <a:ext cx="5669482" cy="458383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2201948">
            <a:off x="2776599" y="1544037"/>
            <a:ext cx="317864" cy="3604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132107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Kinder erfinden Sachaufgaben:</a:t>
            </a:r>
            <a:br>
              <a:rPr lang="de-AT" sz="3200" dirty="0"/>
            </a:br>
            <a:r>
              <a:rPr lang="de-AT" sz="3200" dirty="0"/>
              <a:t>  1. Volksschule, Dezember</a:t>
            </a:r>
          </a:p>
        </p:txBody>
      </p:sp>
      <p:sp>
        <p:nvSpPr>
          <p:cNvPr id="5" name="Ellipse 4"/>
          <p:cNvSpPr/>
          <p:nvPr/>
        </p:nvSpPr>
        <p:spPr>
          <a:xfrm rot="2201948">
            <a:off x="2113992" y="1539833"/>
            <a:ext cx="588036" cy="428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 descr="rechengeschichte 1.VS 3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4" t="13702" r="5012" b="3373"/>
          <a:stretch/>
        </p:blipFill>
        <p:spPr>
          <a:xfrm rot="5400000">
            <a:off x="3348253" y="-1251131"/>
            <a:ext cx="2843136" cy="8677365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76234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Zählendes Rechnen </a:t>
            </a:r>
            <a:br>
              <a:rPr lang="de-DE" sz="3200" dirty="0"/>
            </a:br>
            <a:r>
              <a:rPr lang="de-DE" sz="3200" dirty="0"/>
              <a:t>  – warum eigentlich nicht?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de-DE" sz="19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900" dirty="0"/>
              <a:t>	Sie kopieren aus einem Fachbuch, die Seiten 26 – 32.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9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900" dirty="0"/>
              <a:t>	Wie viele Seiten kopieren Sie?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9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900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129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8-02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4894" y="561491"/>
            <a:ext cx="5060146" cy="705075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  Kinder erfinden Sachaufgaben:</a:t>
            </a:r>
            <a:br>
              <a:rPr lang="de-AT" sz="3200" dirty="0"/>
            </a:br>
            <a:r>
              <a:rPr lang="de-AT" sz="3200" dirty="0"/>
              <a:t>  1. Volksschule, Jänner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135763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de-DE" sz="3200" dirty="0"/>
              <a:t>  Methodische Varianten für Erarbeitung</a:t>
            </a:r>
            <a:br>
              <a:rPr lang="de-DE" sz="3200" dirty="0"/>
            </a:br>
            <a:r>
              <a:rPr lang="de-DE" sz="3200" dirty="0"/>
              <a:t>  von "Zahlen als Zusammensetzung"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marL="469900" indent="-469900" eaLnBrk="1" hangingPunct="1">
              <a:buFont typeface="Wingdings" pitchFamily="2" charset="2"/>
              <a:buNone/>
            </a:pPr>
            <a:r>
              <a:rPr lang="de-DE" sz="1800"/>
              <a:t>Kärtchen mit Zehnerfeld-Darstellungen</a:t>
            </a:r>
          </a:p>
          <a:p>
            <a:pPr marL="469900" indent="-469900" eaLnBrk="1" hangingPunct="1">
              <a:buFont typeface="Wingdings" pitchFamily="2" charset="2"/>
              <a:buNone/>
            </a:pPr>
            <a:endParaRPr lang="de-DE" sz="1800"/>
          </a:p>
          <a:p>
            <a:pPr marL="469900" indent="-469900" eaLnBrk="1" hangingPunct="1">
              <a:buFont typeface="Wingdings" pitchFamily="2" charset="2"/>
              <a:buNone/>
            </a:pPr>
            <a:endParaRPr lang="de-DE" sz="1800"/>
          </a:p>
          <a:p>
            <a:pPr marL="469900" indent="-469900" eaLnBrk="1" hangingPunct="1">
              <a:buFont typeface="Wingdings" pitchFamily="2" charset="2"/>
              <a:buNone/>
            </a:pPr>
            <a:endParaRPr lang="de-DE" sz="1800"/>
          </a:p>
          <a:p>
            <a:pPr marL="469900" indent="-469900" eaLnBrk="1" hangingPunct="1">
              <a:buFont typeface="Wingdings" pitchFamily="2" charset="2"/>
              <a:buNone/>
            </a:pPr>
            <a:endParaRPr lang="de-DE" sz="1800"/>
          </a:p>
          <a:p>
            <a:pPr marL="469900" indent="-469900" eaLnBrk="1" hangingPunct="1">
              <a:buFont typeface="Wingdings" pitchFamily="2" charset="2"/>
              <a:buNone/>
            </a:pPr>
            <a:endParaRPr lang="de-DE" sz="1800"/>
          </a:p>
          <a:p>
            <a:pPr marL="469900" indent="-469900" eaLnBrk="1" hangingPunct="1">
              <a:buFont typeface="Wingdings" pitchFamily="2" charset="2"/>
              <a:buNone/>
            </a:pPr>
            <a:endParaRPr lang="de-DE" sz="1800"/>
          </a:p>
          <a:p>
            <a:pPr marL="469900" indent="-469900" eaLnBrk="1" hangingPunct="1">
              <a:buFont typeface="Wingdings" pitchFamily="2" charset="2"/>
              <a:buNone/>
            </a:pPr>
            <a:r>
              <a:rPr lang="de-DE" sz="1800"/>
              <a:t>Wendeplättchen &amp; Rechenschiffchen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3924300" y="2492375"/>
            <a:ext cx="2160588" cy="865188"/>
            <a:chOff x="3151" y="1298"/>
            <a:chExt cx="2042" cy="81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51" y="1298"/>
              <a:ext cx="2042" cy="817"/>
              <a:chOff x="3151" y="1570"/>
              <a:chExt cx="2042" cy="817"/>
            </a:xfrm>
          </p:grpSpPr>
          <p:sp>
            <p:nvSpPr>
              <p:cNvPr id="21545" name="Oval 6"/>
              <p:cNvSpPr>
                <a:spLocks noChangeArrowheads="1"/>
              </p:cNvSpPr>
              <p:nvPr/>
            </p:nvSpPr>
            <p:spPr bwMode="auto">
              <a:xfrm>
                <a:off x="4831" y="1617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6" name="Oval 7"/>
              <p:cNvSpPr>
                <a:spLocks noChangeArrowheads="1"/>
              </p:cNvSpPr>
              <p:nvPr/>
            </p:nvSpPr>
            <p:spPr bwMode="auto">
              <a:xfrm>
                <a:off x="3197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7" name="Oval 8"/>
              <p:cNvSpPr>
                <a:spLocks noChangeArrowheads="1"/>
              </p:cNvSpPr>
              <p:nvPr/>
            </p:nvSpPr>
            <p:spPr bwMode="auto">
              <a:xfrm>
                <a:off x="3605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8" name="Oval 9"/>
              <p:cNvSpPr>
                <a:spLocks noChangeArrowheads="1"/>
              </p:cNvSpPr>
              <p:nvPr/>
            </p:nvSpPr>
            <p:spPr bwMode="auto">
              <a:xfrm>
                <a:off x="4014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9" name="Oval 10"/>
              <p:cNvSpPr>
                <a:spLocks noChangeArrowheads="1"/>
              </p:cNvSpPr>
              <p:nvPr/>
            </p:nvSpPr>
            <p:spPr bwMode="auto">
              <a:xfrm>
                <a:off x="4422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0" name="Oval 11"/>
              <p:cNvSpPr>
                <a:spLocks noChangeArrowheads="1"/>
              </p:cNvSpPr>
              <p:nvPr/>
            </p:nvSpPr>
            <p:spPr bwMode="auto">
              <a:xfrm>
                <a:off x="4014" y="2006"/>
                <a:ext cx="317" cy="31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1" name="Oval 12"/>
              <p:cNvSpPr>
                <a:spLocks noChangeArrowheads="1"/>
              </p:cNvSpPr>
              <p:nvPr/>
            </p:nvSpPr>
            <p:spPr bwMode="auto">
              <a:xfrm>
                <a:off x="3197" y="2006"/>
                <a:ext cx="317" cy="31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2" name="Oval 13"/>
              <p:cNvSpPr>
                <a:spLocks noChangeArrowheads="1"/>
              </p:cNvSpPr>
              <p:nvPr/>
            </p:nvSpPr>
            <p:spPr bwMode="auto">
              <a:xfrm>
                <a:off x="3605" y="2006"/>
                <a:ext cx="317" cy="31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3" name="Line 14"/>
              <p:cNvSpPr>
                <a:spLocks noChangeShapeType="1"/>
              </p:cNvSpPr>
              <p:nvPr/>
            </p:nvSpPr>
            <p:spPr bwMode="auto">
              <a:xfrm>
                <a:off x="3151" y="2387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4" name="Line 15"/>
              <p:cNvSpPr>
                <a:spLocks noChangeShapeType="1"/>
              </p:cNvSpPr>
              <p:nvPr/>
            </p:nvSpPr>
            <p:spPr bwMode="auto">
              <a:xfrm>
                <a:off x="3151" y="1570"/>
                <a:ext cx="2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5" name="Line 16"/>
              <p:cNvSpPr>
                <a:spLocks noChangeShapeType="1"/>
              </p:cNvSpPr>
              <p:nvPr/>
            </p:nvSpPr>
            <p:spPr bwMode="auto">
              <a:xfrm>
                <a:off x="3151" y="1979"/>
                <a:ext cx="2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6" name="Line 17"/>
              <p:cNvSpPr>
                <a:spLocks noChangeShapeType="1"/>
              </p:cNvSpPr>
              <p:nvPr/>
            </p:nvSpPr>
            <p:spPr bwMode="auto">
              <a:xfrm>
                <a:off x="3152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7" name="Line 18"/>
              <p:cNvSpPr>
                <a:spLocks noChangeShapeType="1"/>
              </p:cNvSpPr>
              <p:nvPr/>
            </p:nvSpPr>
            <p:spPr bwMode="auto">
              <a:xfrm>
                <a:off x="3560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8" name="Line 19"/>
              <p:cNvSpPr>
                <a:spLocks noChangeShapeType="1"/>
              </p:cNvSpPr>
              <p:nvPr/>
            </p:nvSpPr>
            <p:spPr bwMode="auto">
              <a:xfrm>
                <a:off x="3969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9" name="Line 20"/>
              <p:cNvSpPr>
                <a:spLocks noChangeShapeType="1"/>
              </p:cNvSpPr>
              <p:nvPr/>
            </p:nvSpPr>
            <p:spPr bwMode="auto">
              <a:xfrm>
                <a:off x="4377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60" name="Line 21"/>
              <p:cNvSpPr>
                <a:spLocks noChangeShapeType="1"/>
              </p:cNvSpPr>
              <p:nvPr/>
            </p:nvSpPr>
            <p:spPr bwMode="auto">
              <a:xfrm>
                <a:off x="4785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44" name="Line 22"/>
            <p:cNvSpPr>
              <a:spLocks noChangeShapeType="1"/>
            </p:cNvSpPr>
            <p:nvPr/>
          </p:nvSpPr>
          <p:spPr bwMode="auto">
            <a:xfrm>
              <a:off x="5193" y="1298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67400" y="2852738"/>
            <a:ext cx="2374900" cy="1168400"/>
            <a:chOff x="878" y="4892"/>
            <a:chExt cx="2880" cy="1440"/>
          </a:xfrm>
        </p:grpSpPr>
        <p:sp>
          <p:nvSpPr>
            <p:cNvPr id="21531" name="Oval 24"/>
            <p:cNvSpPr>
              <a:spLocks noChangeArrowheads="1"/>
            </p:cNvSpPr>
            <p:nvPr/>
          </p:nvSpPr>
          <p:spPr bwMode="auto">
            <a:xfrm>
              <a:off x="1058" y="5072"/>
              <a:ext cx="360" cy="3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2" name="Oval 25"/>
            <p:cNvSpPr>
              <a:spLocks noChangeArrowheads="1"/>
            </p:cNvSpPr>
            <p:nvPr/>
          </p:nvSpPr>
          <p:spPr bwMode="auto">
            <a:xfrm>
              <a:off x="1778" y="5072"/>
              <a:ext cx="360" cy="3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3" name="Oval 26"/>
            <p:cNvSpPr>
              <a:spLocks noChangeArrowheads="1"/>
            </p:cNvSpPr>
            <p:nvPr/>
          </p:nvSpPr>
          <p:spPr bwMode="auto">
            <a:xfrm>
              <a:off x="2498" y="507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4" name="Oval 27"/>
            <p:cNvSpPr>
              <a:spLocks noChangeArrowheads="1"/>
            </p:cNvSpPr>
            <p:nvPr/>
          </p:nvSpPr>
          <p:spPr bwMode="auto">
            <a:xfrm>
              <a:off x="3218" y="507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5" name="Oval 28"/>
            <p:cNvSpPr>
              <a:spLocks noChangeArrowheads="1"/>
            </p:cNvSpPr>
            <p:nvPr/>
          </p:nvSpPr>
          <p:spPr bwMode="auto">
            <a:xfrm>
              <a:off x="3218" y="579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6" name="Oval 29"/>
            <p:cNvSpPr>
              <a:spLocks noChangeArrowheads="1"/>
            </p:cNvSpPr>
            <p:nvPr/>
          </p:nvSpPr>
          <p:spPr bwMode="auto">
            <a:xfrm>
              <a:off x="2498" y="579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7" name="Oval 30"/>
            <p:cNvSpPr>
              <a:spLocks noChangeArrowheads="1"/>
            </p:cNvSpPr>
            <p:nvPr/>
          </p:nvSpPr>
          <p:spPr bwMode="auto">
            <a:xfrm>
              <a:off x="1778" y="5792"/>
              <a:ext cx="360" cy="3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8" name="Oval 31"/>
            <p:cNvSpPr>
              <a:spLocks noChangeArrowheads="1"/>
            </p:cNvSpPr>
            <p:nvPr/>
          </p:nvSpPr>
          <p:spPr bwMode="auto">
            <a:xfrm>
              <a:off x="1058" y="5792"/>
              <a:ext cx="360" cy="3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9" name="Oval 32"/>
            <p:cNvSpPr>
              <a:spLocks noChangeArrowheads="1"/>
            </p:cNvSpPr>
            <p:nvPr/>
          </p:nvSpPr>
          <p:spPr bwMode="auto">
            <a:xfrm>
              <a:off x="1418" y="543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0" name="Oval 33"/>
            <p:cNvSpPr>
              <a:spLocks noChangeArrowheads="1"/>
            </p:cNvSpPr>
            <p:nvPr/>
          </p:nvSpPr>
          <p:spPr bwMode="auto">
            <a:xfrm>
              <a:off x="2858" y="543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1" name="Rectangle 34"/>
            <p:cNvSpPr>
              <a:spLocks noChangeArrowheads="1"/>
            </p:cNvSpPr>
            <p:nvPr/>
          </p:nvSpPr>
          <p:spPr bwMode="auto">
            <a:xfrm>
              <a:off x="878" y="4892"/>
              <a:ext cx="2880" cy="144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2" name="Line 35"/>
            <p:cNvSpPr>
              <a:spLocks noChangeShapeType="1"/>
            </p:cNvSpPr>
            <p:nvPr/>
          </p:nvSpPr>
          <p:spPr bwMode="auto">
            <a:xfrm>
              <a:off x="2318" y="4892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41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B58F7B-9E5D-374C-8AE3-3904FE38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00" y="4243197"/>
            <a:ext cx="3684450" cy="18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Material als Lernhilfe?</a:t>
            </a:r>
            <a:endParaRPr lang="de-A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78229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647056" y="587727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400" dirty="0"/>
              <a:t>(Zeichnungen zur Verfügung gestellt von Jutta Schäfer,  PH Ludwigsburg – Reutlingen)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4653136"/>
            <a:ext cx="763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Anfang 2. Schuljahr: „Zeichne ein Zehnerfeld“</a:t>
            </a:r>
          </a:p>
          <a:p>
            <a:r>
              <a:rPr lang="de-AT" dirty="0"/>
              <a:t>Zehnerfeld-Darstellung war die Haupt-Veranschaulichung </a:t>
            </a:r>
            <a:br>
              <a:rPr lang="de-AT" dirty="0"/>
            </a:br>
            <a:r>
              <a:rPr lang="de-AT" dirty="0"/>
              <a:t>in dieser Klasse im ersten Schuljahr!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5879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Material als Lernhilfe?</a:t>
            </a:r>
            <a:endParaRPr lang="de-AT" sz="2400" dirty="0"/>
          </a:p>
        </p:txBody>
      </p:sp>
      <p:pic>
        <p:nvPicPr>
          <p:cNvPr id="2050" name="Picture 2" descr="Zehnerfeld_Alan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5"/>
            <a:ext cx="6984776" cy="38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706048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Material als Lernhilfe?</a:t>
            </a:r>
            <a:endParaRPr lang="de-AT" sz="2400" dirty="0"/>
          </a:p>
        </p:txBody>
      </p:sp>
      <p:pic>
        <p:nvPicPr>
          <p:cNvPr id="3074" name="Picture 2" descr="Scannen0003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60" y="1628800"/>
            <a:ext cx="5369768" cy="41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631194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Material als </a:t>
            </a:r>
            <a:r>
              <a:rPr lang="de-DE" sz="3200" i="1" dirty="0"/>
              <a:t>Lernstoff</a:t>
            </a:r>
            <a:r>
              <a:rPr lang="de-DE" sz="3200" dirty="0"/>
              <a:t>!</a:t>
            </a:r>
            <a:br>
              <a:rPr lang="de-DE" sz="3200" dirty="0"/>
            </a:br>
            <a:r>
              <a:rPr lang="de-DE" sz="3200" dirty="0"/>
              <a:t>  Deshalb: Blitzblick"-Übungen </a:t>
            </a:r>
            <a:r>
              <a:rPr lang="de-DE" sz="1600" dirty="0"/>
              <a:t>(Gerster 2005)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7704" y="1916832"/>
            <a:ext cx="4896544" cy="2088232"/>
            <a:chOff x="3151" y="1298"/>
            <a:chExt cx="2042" cy="81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51" y="1298"/>
              <a:ext cx="2042" cy="817"/>
              <a:chOff x="3151" y="1570"/>
              <a:chExt cx="2042" cy="817"/>
            </a:xfrm>
          </p:grpSpPr>
          <p:sp>
            <p:nvSpPr>
              <p:cNvPr id="21545" name="Oval 6"/>
              <p:cNvSpPr>
                <a:spLocks noChangeArrowheads="1"/>
              </p:cNvSpPr>
              <p:nvPr/>
            </p:nvSpPr>
            <p:spPr bwMode="auto">
              <a:xfrm>
                <a:off x="4831" y="1617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6" name="Oval 7"/>
              <p:cNvSpPr>
                <a:spLocks noChangeArrowheads="1"/>
              </p:cNvSpPr>
              <p:nvPr/>
            </p:nvSpPr>
            <p:spPr bwMode="auto">
              <a:xfrm>
                <a:off x="3197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7" name="Oval 8"/>
              <p:cNvSpPr>
                <a:spLocks noChangeArrowheads="1"/>
              </p:cNvSpPr>
              <p:nvPr/>
            </p:nvSpPr>
            <p:spPr bwMode="auto">
              <a:xfrm>
                <a:off x="3605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8" name="Oval 9"/>
              <p:cNvSpPr>
                <a:spLocks noChangeArrowheads="1"/>
              </p:cNvSpPr>
              <p:nvPr/>
            </p:nvSpPr>
            <p:spPr bwMode="auto">
              <a:xfrm>
                <a:off x="4014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9" name="Oval 10"/>
              <p:cNvSpPr>
                <a:spLocks noChangeArrowheads="1"/>
              </p:cNvSpPr>
              <p:nvPr/>
            </p:nvSpPr>
            <p:spPr bwMode="auto">
              <a:xfrm>
                <a:off x="4422" y="1616"/>
                <a:ext cx="317" cy="31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1" name="Oval 12"/>
              <p:cNvSpPr>
                <a:spLocks noChangeArrowheads="1"/>
              </p:cNvSpPr>
              <p:nvPr/>
            </p:nvSpPr>
            <p:spPr bwMode="auto">
              <a:xfrm>
                <a:off x="3197" y="2006"/>
                <a:ext cx="317" cy="31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2" name="Oval 13"/>
              <p:cNvSpPr>
                <a:spLocks noChangeArrowheads="1"/>
              </p:cNvSpPr>
              <p:nvPr/>
            </p:nvSpPr>
            <p:spPr bwMode="auto">
              <a:xfrm>
                <a:off x="3605" y="2006"/>
                <a:ext cx="317" cy="31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3" name="Line 14"/>
              <p:cNvSpPr>
                <a:spLocks noChangeShapeType="1"/>
              </p:cNvSpPr>
              <p:nvPr/>
            </p:nvSpPr>
            <p:spPr bwMode="auto">
              <a:xfrm>
                <a:off x="3151" y="2387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4" name="Line 15"/>
              <p:cNvSpPr>
                <a:spLocks noChangeShapeType="1"/>
              </p:cNvSpPr>
              <p:nvPr/>
            </p:nvSpPr>
            <p:spPr bwMode="auto">
              <a:xfrm>
                <a:off x="3151" y="1570"/>
                <a:ext cx="2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5" name="Line 16"/>
              <p:cNvSpPr>
                <a:spLocks noChangeShapeType="1"/>
              </p:cNvSpPr>
              <p:nvPr/>
            </p:nvSpPr>
            <p:spPr bwMode="auto">
              <a:xfrm>
                <a:off x="3151" y="1979"/>
                <a:ext cx="2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6" name="Line 17"/>
              <p:cNvSpPr>
                <a:spLocks noChangeShapeType="1"/>
              </p:cNvSpPr>
              <p:nvPr/>
            </p:nvSpPr>
            <p:spPr bwMode="auto">
              <a:xfrm>
                <a:off x="3152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7" name="Line 18"/>
              <p:cNvSpPr>
                <a:spLocks noChangeShapeType="1"/>
              </p:cNvSpPr>
              <p:nvPr/>
            </p:nvSpPr>
            <p:spPr bwMode="auto">
              <a:xfrm>
                <a:off x="3560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8" name="Line 19"/>
              <p:cNvSpPr>
                <a:spLocks noChangeShapeType="1"/>
              </p:cNvSpPr>
              <p:nvPr/>
            </p:nvSpPr>
            <p:spPr bwMode="auto">
              <a:xfrm>
                <a:off x="3969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9" name="Line 20"/>
              <p:cNvSpPr>
                <a:spLocks noChangeShapeType="1"/>
              </p:cNvSpPr>
              <p:nvPr/>
            </p:nvSpPr>
            <p:spPr bwMode="auto">
              <a:xfrm>
                <a:off x="4377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60" name="Line 21"/>
              <p:cNvSpPr>
                <a:spLocks noChangeShapeType="1"/>
              </p:cNvSpPr>
              <p:nvPr/>
            </p:nvSpPr>
            <p:spPr bwMode="auto">
              <a:xfrm>
                <a:off x="4785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44" name="Line 22"/>
            <p:cNvSpPr>
              <a:spLocks noChangeShapeType="1"/>
            </p:cNvSpPr>
            <p:nvPr/>
          </p:nvSpPr>
          <p:spPr bwMode="auto">
            <a:xfrm>
              <a:off x="5193" y="1298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" name="Textfeld 57"/>
          <p:cNvSpPr txBox="1"/>
          <p:nvPr/>
        </p:nvSpPr>
        <p:spPr>
          <a:xfrm>
            <a:off x="1691680" y="4365104"/>
            <a:ext cx="53719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kurz zeigen (Overhead), dann:</a:t>
            </a:r>
          </a:p>
          <a:p>
            <a:endParaRPr lang="de-DE" dirty="0"/>
          </a:p>
          <a:p>
            <a:r>
              <a:rPr lang="de-DE" dirty="0"/>
              <a:t>„Wie viele Punkte“?</a:t>
            </a:r>
          </a:p>
          <a:p>
            <a:endParaRPr lang="de-DE" dirty="0"/>
          </a:p>
          <a:p>
            <a:r>
              <a:rPr lang="de-DE" dirty="0"/>
              <a:t>"Wie hast du das (so schnell) gesehen?"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22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Unerlässlich: Strukturieren </a:t>
            </a:r>
            <a:br>
              <a:rPr lang="de-DE" sz="3200" dirty="0"/>
            </a:br>
            <a:r>
              <a:rPr lang="de-DE" sz="3200" dirty="0"/>
              <a:t>  als </a:t>
            </a:r>
            <a:r>
              <a:rPr lang="de-DE" sz="3200" i="1" dirty="0"/>
              <a:t>eigene Tätigkeit </a:t>
            </a:r>
            <a:r>
              <a:rPr lang="de-DE" sz="3200" dirty="0"/>
              <a:t>des Kindes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611560" y="1628800"/>
            <a:ext cx="760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"Lege 5 Plättchen so, dass man auf einen Blick erkennen</a:t>
            </a:r>
          </a:p>
          <a:p>
            <a:r>
              <a:rPr lang="de-DE" dirty="0"/>
              <a:t>kann, wie viele es sind!"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40916" y="2865130"/>
            <a:ext cx="760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"Lege 8 Plättchen so, dass man auf einen Blick erkennen</a:t>
            </a:r>
          </a:p>
          <a:p>
            <a:r>
              <a:rPr lang="de-DE" dirty="0"/>
              <a:t>kann, wie viele es sind!"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83568" y="4161274"/>
            <a:ext cx="7602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"Zeichne 7 Kreise so, dass man auf einen Blick erkennen</a:t>
            </a:r>
          </a:p>
          <a:p>
            <a:r>
              <a:rPr lang="de-DE" dirty="0"/>
              <a:t>kann, wie viele es sind!"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3568" y="5313402"/>
            <a:ext cx="7459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„Suche dir selbst eine Zahl! Mach‘ dafür eine Zeichnung,</a:t>
            </a:r>
          </a:p>
          <a:p>
            <a:r>
              <a:rPr lang="de-DE" dirty="0"/>
              <a:t>auf der man auf einen Blick erkennt, wie viele es sind!"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24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8" grpId="0"/>
      <p:bldP spid="19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de-DE" sz="3200" dirty="0"/>
              <a:t>  „Zeichne so, dass man die Zahl </a:t>
            </a:r>
            <a:br>
              <a:rPr lang="de-DE" sz="3200" dirty="0"/>
            </a:br>
            <a:r>
              <a:rPr lang="de-DE" sz="3200" dirty="0"/>
              <a:t>  auf einen Blick erkennt!“</a:t>
            </a:r>
            <a:endParaRPr lang="de-AT" sz="3200" dirty="0"/>
          </a:p>
        </p:txBody>
      </p:sp>
      <p:pic>
        <p:nvPicPr>
          <p:cNvPr id="1287172" name="Picture 4" descr="13-09-~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9" y="1550988"/>
            <a:ext cx="5256832" cy="5097674"/>
          </a:xfrm>
          <a:noFill/>
          <a:ln/>
        </p:spPr>
      </p:pic>
      <p:sp>
        <p:nvSpPr>
          <p:cNvPr id="2" name="Textfeld 1"/>
          <p:cNvSpPr txBox="1"/>
          <p:nvPr/>
        </p:nvSpPr>
        <p:spPr>
          <a:xfrm>
            <a:off x="6950414" y="5869721"/>
            <a:ext cx="2230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Aus:</a:t>
            </a:r>
          </a:p>
          <a:p>
            <a:r>
              <a:rPr lang="de-AT" dirty="0"/>
              <a:t>Hengartner u.a.</a:t>
            </a:r>
          </a:p>
          <a:p>
            <a:r>
              <a:rPr lang="de-AT" dirty="0"/>
              <a:t>1999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06868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de-DE" sz="3200" dirty="0"/>
              <a:t>  „Zeichne so, dass man die Zahl</a:t>
            </a:r>
            <a:br>
              <a:rPr lang="de-DE" sz="3200" dirty="0"/>
            </a:br>
            <a:r>
              <a:rPr lang="de-DE" sz="3200" dirty="0"/>
              <a:t>  auf einen Blick erkennt!“</a:t>
            </a:r>
            <a:endParaRPr lang="de-AT" sz="3200" dirty="0"/>
          </a:p>
        </p:txBody>
      </p:sp>
      <p:pic>
        <p:nvPicPr>
          <p:cNvPr id="1288197" name="Picture 5" descr="13-09-~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4"/>
            <a:ext cx="6407943" cy="5112074"/>
          </a:xfrm>
          <a:noFill/>
          <a:ln/>
        </p:spPr>
      </p:pic>
      <p:sp>
        <p:nvSpPr>
          <p:cNvPr id="4" name="Textfeld 3"/>
          <p:cNvSpPr txBox="1"/>
          <p:nvPr/>
        </p:nvSpPr>
        <p:spPr>
          <a:xfrm>
            <a:off x="6950414" y="5869721"/>
            <a:ext cx="2230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Aus:</a:t>
            </a:r>
          </a:p>
          <a:p>
            <a:r>
              <a:rPr lang="de-AT" dirty="0"/>
              <a:t>Hengartner u.a.</a:t>
            </a:r>
          </a:p>
          <a:p>
            <a:r>
              <a:rPr lang="de-AT" dirty="0"/>
              <a:t>1999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48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0575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Wie Zahlwissen gezielt </a:t>
            </a:r>
            <a:br>
              <a:rPr lang="de-DE" sz="3200" dirty="0"/>
            </a:br>
            <a:r>
              <a:rPr lang="de-DE" sz="3200" dirty="0"/>
              <a:t>  erweitert werden kann und muss…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91680" y="2872110"/>
            <a:ext cx="6121400" cy="456004"/>
            <a:chOff x="-68" y="1617"/>
            <a:chExt cx="5670" cy="43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063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72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67" y="1660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268" y="1639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5" name="Picture 2" descr="http://2.bp.blogspot.com/-JGs5CHMn-0s/T0utesK04HI/AAAAAAAAD00/Cr1bCEC9HQc/s1600/_small_IMG_8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28" y="3760164"/>
            <a:ext cx="2822811" cy="211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3568" y="1916832"/>
            <a:ext cx="5836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 dafür bewährtes Material: Kugelketten…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49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25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Zählendes Rechnen </a:t>
            </a:r>
            <a:br>
              <a:rPr lang="de-DE" sz="3200" dirty="0"/>
            </a:br>
            <a:r>
              <a:rPr lang="de-DE" sz="3200" dirty="0"/>
              <a:t>  – warum eigentlich nicht?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de-DE" sz="19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900" dirty="0"/>
              <a:t>	Sie fahren auf Urlaub, vom 9. bis 16. Juli.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9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900" dirty="0"/>
              <a:t>	Wie viele Hotel-Nächte müssen Sie bezahlen?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9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900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956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Wie Zahlwissen gezielt </a:t>
            </a:r>
            <a:br>
              <a:rPr lang="de-DE" sz="3200" dirty="0"/>
            </a:br>
            <a:r>
              <a:rPr lang="de-DE" sz="3200" dirty="0"/>
              <a:t>  erweitert werden kann und muss…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91680" y="2872110"/>
            <a:ext cx="6121400" cy="456004"/>
            <a:chOff x="-68" y="1617"/>
            <a:chExt cx="5670" cy="43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063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72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724" y="1660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125" y="1639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467544" y="154924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Zunächst: Freies Experimentieren</a:t>
            </a:r>
          </a:p>
          <a:p>
            <a:endParaRPr lang="de-DE" dirty="0"/>
          </a:p>
          <a:p>
            <a:r>
              <a:rPr lang="de-DE" dirty="0"/>
              <a:t>„Wie kann man 7 Kugeln auf zwei Portionen verteilen?“</a:t>
            </a:r>
            <a:endParaRPr lang="de-AT" dirty="0"/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 rot="16200000">
            <a:off x="6252887" y="3957758"/>
            <a:ext cx="4248472" cy="1462763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>
            <a:off x="7667204" y="3454598"/>
            <a:ext cx="1441301" cy="16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" name="Line 52"/>
          <p:cNvSpPr>
            <a:spLocks noChangeShapeType="1"/>
          </p:cNvSpPr>
          <p:nvPr/>
        </p:nvSpPr>
        <p:spPr bwMode="auto">
          <a:xfrm flipV="1">
            <a:off x="7645742" y="3907381"/>
            <a:ext cx="146276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8" name="Line 53"/>
          <p:cNvSpPr>
            <a:spLocks noChangeShapeType="1"/>
          </p:cNvSpPr>
          <p:nvPr/>
        </p:nvSpPr>
        <p:spPr bwMode="auto">
          <a:xfrm flipV="1">
            <a:off x="7667205" y="4389637"/>
            <a:ext cx="1476796" cy="1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 flipV="1">
            <a:off x="7667204" y="4894435"/>
            <a:ext cx="1441301" cy="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" name="Line 55"/>
          <p:cNvSpPr>
            <a:spLocks noChangeShapeType="1"/>
          </p:cNvSpPr>
          <p:nvPr/>
        </p:nvSpPr>
        <p:spPr bwMode="auto">
          <a:xfrm>
            <a:off x="7645741" y="5373216"/>
            <a:ext cx="14982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8172400" y="2895327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+mn-lt"/>
              </a:rPr>
              <a:t>7</a:t>
            </a:r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7897838" y="3471391"/>
            <a:ext cx="1045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+mn-lt"/>
              </a:rPr>
              <a:t>5 + 2</a:t>
            </a:r>
          </a:p>
        </p:txBody>
      </p:sp>
      <p:sp>
        <p:nvSpPr>
          <p:cNvPr id="26" name="Rechteck 25"/>
          <p:cNvSpPr/>
          <p:nvPr/>
        </p:nvSpPr>
        <p:spPr>
          <a:xfrm>
            <a:off x="6732240" y="5733256"/>
            <a:ext cx="2448272" cy="11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50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580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063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2472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2867" y="1660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3268" y="1639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507288" cy="1139825"/>
          </a:xfrm>
        </p:spPr>
        <p:txBody>
          <a:bodyPr/>
          <a:lstStyle/>
          <a:p>
            <a:r>
              <a:rPr lang="de-DE" sz="3200" dirty="0"/>
              <a:t>  Zahlen in </a:t>
            </a:r>
            <a:r>
              <a:rPr lang="de-DE" sz="3200" i="1" dirty="0"/>
              <a:t>allen </a:t>
            </a:r>
            <a:r>
              <a:rPr lang="de-DE" sz="3200" dirty="0"/>
              <a:t>Zusammensetzungen:</a:t>
            </a:r>
            <a:br>
              <a:rPr lang="de-DE" sz="3200" dirty="0"/>
            </a:br>
            <a:r>
              <a:rPr lang="de-DE" sz="3200" dirty="0"/>
              <a:t>  Ein Vorschlag…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+mn-lt"/>
              </a:rPr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>
                <a:latin typeface="+mn-lt"/>
              </a:rPr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170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7   +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841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6   +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67544" y="154924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Entscheidender nächster Schritt:</a:t>
            </a:r>
          </a:p>
          <a:p>
            <a:endParaRPr lang="de-DE" dirty="0"/>
          </a:p>
          <a:p>
            <a:r>
              <a:rPr lang="de-DE" dirty="0"/>
              <a:t>Zerlegen mit System!</a:t>
            </a:r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6156176" y="6453336"/>
            <a:ext cx="244827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Rechteck 31"/>
          <p:cNvSpPr/>
          <p:nvPr/>
        </p:nvSpPr>
        <p:spPr>
          <a:xfrm>
            <a:off x="251520" y="494116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Bewusst nur begonnen:</a:t>
            </a:r>
          </a:p>
          <a:p>
            <a:r>
              <a:rPr lang="de-DE" dirty="0"/>
              <a:t>Können Kinder das System fortsetzen?</a:t>
            </a:r>
          </a:p>
          <a:p>
            <a:r>
              <a:rPr lang="de-DE" dirty="0"/>
              <a:t>Oder finden Sie ein anderes, eigenes System?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September 2014 © Michael </a:t>
            </a:r>
            <a:r>
              <a:rPr lang="de-AT" dirty="0" err="1"/>
              <a:t>Gaidoschik</a:t>
            </a:r>
            <a:r>
              <a:rPr lang="de-AT" dirty="0"/>
              <a:t> für PIK AS  (http://</a:t>
            </a:r>
            <a:r>
              <a:rPr lang="de-AT" dirty="0" err="1"/>
              <a:t>www.pikas.dzlm.de</a:t>
            </a:r>
            <a:r>
              <a:rPr lang="de-AT" dirty="0"/>
              <a:t>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931908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063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2472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2867" y="1660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068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+mn-lt"/>
              </a:rPr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>
                <a:latin typeface="+mn-lt"/>
              </a:rPr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170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7   +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5310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063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2472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3659" y="1660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068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+mn-lt"/>
              </a:rPr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>
                <a:latin typeface="+mn-lt"/>
              </a:rPr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032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7   +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425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063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25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3659" y="1660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068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41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6744108" y="413978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4908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6367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35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8376EC8-25E9-1041-BCA6-E7F024D5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7" y="5451284"/>
            <a:ext cx="1904790" cy="1300167"/>
          </a:xfrm>
          <a:prstGeom prst="rect">
            <a:avLst/>
          </a:prstGeom>
        </p:spPr>
      </p:pic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063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25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3659" y="1660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068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+mn-lt"/>
              </a:rPr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>
                <a:latin typeface="+mn-lt"/>
              </a:rPr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170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7   +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904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7544" y="154924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Variante, für manche Kinder entscheidend:</a:t>
            </a:r>
          </a:p>
          <a:p>
            <a:endParaRPr lang="de-DE" dirty="0"/>
          </a:p>
          <a:p>
            <a:r>
              <a:rPr lang="de-DE" dirty="0"/>
              <a:t>„Verdeckter Materialeinsatz“</a:t>
            </a:r>
            <a:endParaRPr lang="de-AT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158000" y="5085184"/>
            <a:ext cx="101632" cy="43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815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52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259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3659" y="1660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068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+mn-lt"/>
              </a:rPr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>
                <a:latin typeface="+mn-lt"/>
              </a:rPr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170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7   +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904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2843808" y="3068960"/>
            <a:ext cx="720080" cy="2619"/>
          </a:xfrm>
          <a:prstGeom prst="straightConnector1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hteck 37"/>
          <p:cNvSpPr/>
          <p:nvPr/>
        </p:nvSpPr>
        <p:spPr>
          <a:xfrm>
            <a:off x="467544" y="148478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Kugeln verschwinden unter Bechern/</a:t>
            </a:r>
            <a:br>
              <a:rPr lang="de-DE" dirty="0"/>
            </a:br>
            <a:r>
              <a:rPr lang="de-DE" dirty="0"/>
              <a:t>Schüsseln; Verschieben je einer Kugel von </a:t>
            </a:r>
          </a:p>
          <a:p>
            <a:r>
              <a:rPr lang="de-DE" dirty="0"/>
              <a:t>da nach dort findet ohne Blickkontakt statt!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5016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259510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3451" y="1653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851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4251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651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+mn-lt"/>
              </a:rPr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>
                <a:latin typeface="+mn-lt"/>
              </a:rPr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170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7   +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latin typeface="+mn-lt"/>
              </a:rPr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383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8020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259510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3451" y="1653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851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4251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651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383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7452320" y="463455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6732240" y="464384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598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52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25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3659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068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904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2843808" y="3068960"/>
            <a:ext cx="720080" cy="2619"/>
          </a:xfrm>
          <a:prstGeom prst="straightConnector1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7452320" y="463455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6732240" y="464384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59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3248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686800" cy="1139825"/>
          </a:xfrm>
        </p:spPr>
        <p:txBody>
          <a:bodyPr/>
          <a:lstStyle/>
          <a:p>
            <a:r>
              <a:rPr lang="de-DE" sz="3200" dirty="0"/>
              <a:t>  Zählendes Rechnen als </a:t>
            </a:r>
            <a:r>
              <a:rPr lang="de-DE" sz="3200" i="1" dirty="0"/>
              <a:t>Haupt-Strategie</a:t>
            </a:r>
            <a:br>
              <a:rPr lang="de-DE" sz="3200" dirty="0"/>
            </a:br>
            <a:r>
              <a:rPr lang="de-DE" sz="3200" dirty="0"/>
              <a:t>  – warum eigentlich nicht?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120000"/>
              </a:lnSpc>
              <a:buFont typeface="Wingdings" pitchFamily="2" charset="2"/>
              <a:buNone/>
            </a:pPr>
            <a:r>
              <a:rPr lang="de-DE" sz="1900" dirty="0"/>
              <a:t>Nachteile des zählenden Rechnens (vgl. Gerster 1994):</a:t>
            </a:r>
            <a:br>
              <a:rPr lang="de-DE" sz="1900" dirty="0"/>
            </a:br>
            <a:r>
              <a:rPr lang="de-DE" sz="1900" dirty="0"/>
              <a:t> </a:t>
            </a:r>
          </a:p>
          <a:p>
            <a:pPr marL="469900" indent="-469900">
              <a:lnSpc>
                <a:spcPct val="150000"/>
              </a:lnSpc>
            </a:pPr>
            <a:r>
              <a:rPr lang="de-DE" sz="1900" dirty="0"/>
              <a:t>zeitaufwändig</a:t>
            </a:r>
          </a:p>
          <a:p>
            <a:pPr marL="469900" indent="-469900">
              <a:lnSpc>
                <a:spcPct val="150000"/>
              </a:lnSpc>
            </a:pPr>
            <a:r>
              <a:rPr lang="de-DE" sz="1900" dirty="0"/>
              <a:t>konzentrationsaufwändig</a:t>
            </a:r>
          </a:p>
          <a:p>
            <a:pPr marL="469900" indent="-469900">
              <a:lnSpc>
                <a:spcPct val="150000"/>
              </a:lnSpc>
            </a:pPr>
            <a:r>
              <a:rPr lang="de-DE" sz="1900" dirty="0"/>
              <a:t>prinzipiell fehleranfällig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900" dirty="0"/>
          </a:p>
          <a:p>
            <a:pPr marL="0" indent="0">
              <a:lnSpc>
                <a:spcPct val="150000"/>
              </a:lnSpc>
              <a:buNone/>
            </a:pPr>
            <a:br>
              <a:rPr lang="de-DE" sz="1900" dirty="0"/>
            </a:br>
            <a:endParaRPr lang="de-DE" sz="1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778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259510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3451" y="1653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851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4251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651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383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7452320" y="463455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6732240" y="464384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7452320" y="513860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6732240" y="514790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60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4033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52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25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3659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068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904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2843808" y="3068960"/>
            <a:ext cx="720080" cy="2619"/>
          </a:xfrm>
          <a:prstGeom prst="straightConnector1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7452320" y="463455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6732240" y="464384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7452320" y="513860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6732240" y="514790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61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832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259510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3451" y="1653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851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4251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651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383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7452320" y="463455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6732240" y="464384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7452320" y="513860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6732240" y="514790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7452320" y="564266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 Box 71"/>
          <p:cNvSpPr txBox="1">
            <a:spLocks noChangeArrowheads="1"/>
          </p:cNvSpPr>
          <p:nvPr/>
        </p:nvSpPr>
        <p:spPr bwMode="auto">
          <a:xfrm>
            <a:off x="6732240" y="565195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62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591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178792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2525" y="1661"/>
              <a:ext cx="409" cy="395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25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3659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068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904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2843808" y="3068960"/>
            <a:ext cx="720080" cy="2619"/>
          </a:xfrm>
          <a:prstGeom prst="straightConnector1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7452320" y="463455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6732240" y="464384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7452320" y="513860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6732240" y="514790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 Box 71"/>
          <p:cNvSpPr txBox="1">
            <a:spLocks noChangeArrowheads="1"/>
          </p:cNvSpPr>
          <p:nvPr/>
        </p:nvSpPr>
        <p:spPr bwMode="auto">
          <a:xfrm>
            <a:off x="7452320" y="564266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" name="Text Box 71"/>
          <p:cNvSpPr txBox="1">
            <a:spLocks noChangeArrowheads="1"/>
          </p:cNvSpPr>
          <p:nvPr/>
        </p:nvSpPr>
        <p:spPr bwMode="auto">
          <a:xfrm>
            <a:off x="6732240" y="565195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63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4000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259510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3451" y="1653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851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4251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651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383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7452320" y="463455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6732240" y="464384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7452320" y="513860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6732240" y="514790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7452320" y="564266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 Box 71"/>
          <p:cNvSpPr txBox="1">
            <a:spLocks noChangeArrowheads="1"/>
          </p:cNvSpPr>
          <p:nvPr/>
        </p:nvSpPr>
        <p:spPr bwMode="auto">
          <a:xfrm>
            <a:off x="6732240" y="565195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 Box 71"/>
          <p:cNvSpPr txBox="1">
            <a:spLocks noChangeArrowheads="1"/>
          </p:cNvSpPr>
          <p:nvPr/>
        </p:nvSpPr>
        <p:spPr bwMode="auto">
          <a:xfrm>
            <a:off x="7164388" y="617644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7452320" y="616530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6732240" y="61745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64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6398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259510" y="3549058"/>
            <a:ext cx="6121400" cy="456004"/>
            <a:chOff x="-68" y="1617"/>
            <a:chExt cx="5670" cy="439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-68" y="1617"/>
              <a:ext cx="5670" cy="439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801" y="272"/>
                </a:cxn>
                <a:cxn ang="0">
                  <a:pos x="5745" y="227"/>
                </a:cxn>
                <a:cxn ang="0">
                  <a:pos x="5655" y="409"/>
                </a:cxn>
                <a:cxn ang="0">
                  <a:pos x="5428" y="409"/>
                </a:cxn>
              </a:cxnLst>
              <a:rect l="0" t="0" r="r" b="b"/>
              <a:pathLst>
                <a:path w="6554" h="439">
                  <a:moveTo>
                    <a:pt x="937" y="0"/>
                  </a:moveTo>
                  <a:cubicBezTo>
                    <a:pt x="468" y="117"/>
                    <a:pt x="0" y="234"/>
                    <a:pt x="801" y="272"/>
                  </a:cubicBezTo>
                  <a:cubicBezTo>
                    <a:pt x="1602" y="310"/>
                    <a:pt x="4936" y="204"/>
                    <a:pt x="5745" y="227"/>
                  </a:cubicBezTo>
                  <a:cubicBezTo>
                    <a:pt x="6554" y="250"/>
                    <a:pt x="5708" y="379"/>
                    <a:pt x="5655" y="409"/>
                  </a:cubicBezTo>
                  <a:cubicBezTo>
                    <a:pt x="5602" y="439"/>
                    <a:pt x="5466" y="409"/>
                    <a:pt x="5428" y="4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839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1246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1655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3451" y="1653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3851" y="1661"/>
              <a:ext cx="409" cy="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4251" y="1660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4651" y="1661"/>
              <a:ext cx="409" cy="39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Ein Vorschlag </a:t>
            </a:r>
            <a:br>
              <a:rPr lang="de-DE" sz="3200" dirty="0"/>
            </a:br>
            <a:r>
              <a:rPr lang="de-DE" sz="3200" dirty="0"/>
              <a:t>  zur Erarbeitung…</a:t>
            </a:r>
          </a:p>
        </p:txBody>
      </p:sp>
      <p:sp>
        <p:nvSpPr>
          <p:cNvPr id="1663026" name="AutoShape 50"/>
          <p:cNvSpPr>
            <a:spLocks noChangeArrowheads="1"/>
          </p:cNvSpPr>
          <p:nvPr/>
        </p:nvSpPr>
        <p:spPr bwMode="auto">
          <a:xfrm rot="16200000">
            <a:off x="4823768" y="3248668"/>
            <a:ext cx="4968578" cy="1728787"/>
          </a:xfrm>
          <a:prstGeom prst="homePlate">
            <a:avLst>
              <a:gd name="adj" fmla="val 5845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3027" name="Line 51"/>
          <p:cNvSpPr>
            <a:spLocks noChangeShapeType="1"/>
          </p:cNvSpPr>
          <p:nvPr/>
        </p:nvSpPr>
        <p:spPr bwMode="auto">
          <a:xfrm>
            <a:off x="64436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8" name="Line 52"/>
          <p:cNvSpPr>
            <a:spLocks noChangeShapeType="1"/>
          </p:cNvSpPr>
          <p:nvPr/>
        </p:nvSpPr>
        <p:spPr bwMode="auto">
          <a:xfrm>
            <a:off x="6443663" y="306896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29" name="Line 53"/>
          <p:cNvSpPr>
            <a:spLocks noChangeShapeType="1"/>
          </p:cNvSpPr>
          <p:nvPr/>
        </p:nvSpPr>
        <p:spPr bwMode="auto">
          <a:xfrm>
            <a:off x="6443663" y="357301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0" name="Line 54"/>
          <p:cNvSpPr>
            <a:spLocks noChangeShapeType="1"/>
          </p:cNvSpPr>
          <p:nvPr/>
        </p:nvSpPr>
        <p:spPr bwMode="auto">
          <a:xfrm>
            <a:off x="6443663" y="40767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1" name="Line 55"/>
          <p:cNvSpPr>
            <a:spLocks noChangeShapeType="1"/>
          </p:cNvSpPr>
          <p:nvPr/>
        </p:nvSpPr>
        <p:spPr bwMode="auto">
          <a:xfrm>
            <a:off x="6443663" y="45815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3032" name="Text Box 56"/>
          <p:cNvSpPr txBox="1">
            <a:spLocks noChangeArrowheads="1"/>
          </p:cNvSpPr>
          <p:nvPr/>
        </p:nvSpPr>
        <p:spPr bwMode="auto">
          <a:xfrm>
            <a:off x="7092950" y="203517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7</a:t>
            </a:r>
          </a:p>
        </p:txBody>
      </p:sp>
      <p:sp>
        <p:nvSpPr>
          <p:cNvPr id="1663033" name="Text Box 57"/>
          <p:cNvSpPr txBox="1">
            <a:spLocks noChangeArrowheads="1"/>
          </p:cNvSpPr>
          <p:nvPr/>
        </p:nvSpPr>
        <p:spPr bwMode="auto">
          <a:xfrm>
            <a:off x="6732588" y="3645024"/>
            <a:ext cx="80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/>
              <a:t>5   + </a:t>
            </a:r>
          </a:p>
        </p:txBody>
      </p:sp>
      <p:sp>
        <p:nvSpPr>
          <p:cNvPr id="1663036" name="Text Box 60"/>
          <p:cNvSpPr txBox="1">
            <a:spLocks noChangeArrowheads="1"/>
          </p:cNvSpPr>
          <p:nvPr/>
        </p:nvSpPr>
        <p:spPr bwMode="auto">
          <a:xfrm>
            <a:off x="6735763" y="5150569"/>
            <a:ext cx="42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   </a:t>
            </a:r>
          </a:p>
        </p:txBody>
      </p:sp>
      <p:sp>
        <p:nvSpPr>
          <p:cNvPr id="1663047" name="Text Box 71"/>
          <p:cNvSpPr txBox="1">
            <a:spLocks noChangeArrowheads="1"/>
          </p:cNvSpPr>
          <p:nvPr/>
        </p:nvSpPr>
        <p:spPr bwMode="auto">
          <a:xfrm>
            <a:off x="7164388" y="565380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6444208" y="558924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" name="Line 66"/>
          <p:cNvSpPr>
            <a:spLocks noChangeShapeType="1"/>
          </p:cNvSpPr>
          <p:nvPr/>
        </p:nvSpPr>
        <p:spPr bwMode="auto">
          <a:xfrm>
            <a:off x="6444208" y="609329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6732240" y="2702247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7   +     0  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6732240" y="3131676"/>
            <a:ext cx="1093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6   +    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152853" y="414240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7152853" y="4646464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7164288" y="5150520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444208" y="5085184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7452320" y="31342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452320" y="363573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3528" y="2564904"/>
            <a:ext cx="2592288" cy="2520801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91880" y="2564383"/>
            <a:ext cx="2592288" cy="25208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452320" y="413978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6732240" y="414908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7452320" y="4634552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6732240" y="464384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7452320" y="5138608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6732240" y="5147900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7452320" y="564266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 Box 71"/>
          <p:cNvSpPr txBox="1">
            <a:spLocks noChangeArrowheads="1"/>
          </p:cNvSpPr>
          <p:nvPr/>
        </p:nvSpPr>
        <p:spPr bwMode="auto">
          <a:xfrm>
            <a:off x="6732240" y="565195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 Box 71"/>
          <p:cNvSpPr txBox="1">
            <a:spLocks noChangeArrowheads="1"/>
          </p:cNvSpPr>
          <p:nvPr/>
        </p:nvSpPr>
        <p:spPr bwMode="auto">
          <a:xfrm>
            <a:off x="7164388" y="617644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+</a:t>
            </a:r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7452320" y="6165304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6732240" y="6174596"/>
            <a:ext cx="3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638065" y="5517232"/>
            <a:ext cx="47704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„Auf der einen Seite immer um 1 weniger,</a:t>
            </a:r>
          </a:p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auf der anderen Seite immer um 1 mehr“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65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8530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026" grpId="0" animBg="1"/>
      <p:bldP spid="1663027" grpId="0" animBg="1"/>
      <p:bldP spid="1663028" grpId="0" animBg="1"/>
      <p:bldP spid="1663029" grpId="0" animBg="1"/>
      <p:bldP spid="1663030" grpId="0" animBg="1"/>
      <p:bldP spid="1663031" grpId="0" animBg="1"/>
      <p:bldP spid="1663032" grpId="0"/>
      <p:bldP spid="1663033" grpId="0"/>
      <p:bldP spid="1663036" grpId="0"/>
      <p:bldP spid="1663047" grpId="0"/>
      <p:bldP spid="89" grpId="0" animBg="1"/>
      <p:bldP spid="90" grpId="0" animBg="1"/>
      <p:bldP spid="91" grpId="0"/>
      <p:bldP spid="92" grpId="0"/>
      <p:bldP spid="93" grpId="0"/>
      <p:bldP spid="94" grpId="0"/>
      <p:bldP spid="101" grpId="0"/>
      <p:bldP spid="102" grpId="0" animBg="1"/>
      <p:bldP spid="33" grpId="0"/>
      <p:bldP spid="34" grpId="0"/>
      <p:bldP spid="2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  „Entdeckendes Üben, übendes</a:t>
            </a:r>
            <a:br>
              <a:rPr lang="de-DE" sz="2800" dirty="0"/>
            </a:br>
            <a:r>
              <a:rPr lang="de-DE" sz="2800" dirty="0"/>
              <a:t>  Entdecken“ (Winter 1985): </a:t>
            </a:r>
            <a:br>
              <a:rPr lang="de-DE" sz="2800" dirty="0"/>
            </a:br>
            <a:r>
              <a:rPr lang="de-DE" sz="2800" dirty="0"/>
              <a:t>  "Schöne Päckchen" I</a:t>
            </a:r>
          </a:p>
        </p:txBody>
      </p:sp>
      <p:sp>
        <p:nvSpPr>
          <p:cNvPr id="1665027" name="AutoShape 3"/>
          <p:cNvSpPr>
            <a:spLocks noChangeArrowheads="1"/>
          </p:cNvSpPr>
          <p:nvPr/>
        </p:nvSpPr>
        <p:spPr bwMode="auto">
          <a:xfrm rot="16200000">
            <a:off x="-323850" y="3141663"/>
            <a:ext cx="4319587" cy="1728788"/>
          </a:xfrm>
          <a:prstGeom prst="homePlate">
            <a:avLst>
              <a:gd name="adj" fmla="val 5069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5028" name="Line 4"/>
          <p:cNvSpPr>
            <a:spLocks noChangeShapeType="1"/>
          </p:cNvSpPr>
          <p:nvPr/>
        </p:nvSpPr>
        <p:spPr bwMode="auto">
          <a:xfrm>
            <a:off x="971550" y="270986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5029" name="Line 5"/>
          <p:cNvSpPr>
            <a:spLocks noChangeShapeType="1"/>
          </p:cNvSpPr>
          <p:nvPr/>
        </p:nvSpPr>
        <p:spPr bwMode="auto">
          <a:xfrm>
            <a:off x="971550" y="321310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5030" name="Line 6"/>
          <p:cNvSpPr>
            <a:spLocks noChangeShapeType="1"/>
          </p:cNvSpPr>
          <p:nvPr/>
        </p:nvSpPr>
        <p:spPr bwMode="auto">
          <a:xfrm>
            <a:off x="971550" y="371633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5031" name="Line 7"/>
          <p:cNvSpPr>
            <a:spLocks noChangeShapeType="1"/>
          </p:cNvSpPr>
          <p:nvPr/>
        </p:nvSpPr>
        <p:spPr bwMode="auto">
          <a:xfrm>
            <a:off x="971550" y="41497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5032" name="Line 8"/>
          <p:cNvSpPr>
            <a:spLocks noChangeShapeType="1"/>
          </p:cNvSpPr>
          <p:nvPr/>
        </p:nvSpPr>
        <p:spPr bwMode="auto">
          <a:xfrm>
            <a:off x="971550" y="465455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5033" name="Text Box 9"/>
          <p:cNvSpPr txBox="1">
            <a:spLocks noChangeArrowheads="1"/>
          </p:cNvSpPr>
          <p:nvPr/>
        </p:nvSpPr>
        <p:spPr bwMode="auto">
          <a:xfrm>
            <a:off x="1620838" y="21082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8</a:t>
            </a:r>
          </a:p>
        </p:txBody>
      </p:sp>
      <p:sp>
        <p:nvSpPr>
          <p:cNvPr id="1665034" name="Text Box 10"/>
          <p:cNvSpPr txBox="1">
            <a:spLocks noChangeArrowheads="1"/>
          </p:cNvSpPr>
          <p:nvPr/>
        </p:nvSpPr>
        <p:spPr bwMode="auto">
          <a:xfrm>
            <a:off x="1260475" y="2774950"/>
            <a:ext cx="76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1   +</a:t>
            </a:r>
          </a:p>
        </p:txBody>
      </p:sp>
      <p:sp>
        <p:nvSpPr>
          <p:cNvPr id="1665035" name="Text Box 11"/>
          <p:cNvSpPr txBox="1">
            <a:spLocks noChangeArrowheads="1"/>
          </p:cNvSpPr>
          <p:nvPr/>
        </p:nvSpPr>
        <p:spPr bwMode="auto">
          <a:xfrm>
            <a:off x="1260475" y="3206750"/>
            <a:ext cx="76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2   +</a:t>
            </a:r>
          </a:p>
        </p:txBody>
      </p:sp>
      <p:sp>
        <p:nvSpPr>
          <p:cNvPr id="1665036" name="Text Box 12"/>
          <p:cNvSpPr txBox="1">
            <a:spLocks noChangeArrowheads="1"/>
          </p:cNvSpPr>
          <p:nvPr/>
        </p:nvSpPr>
        <p:spPr bwMode="auto">
          <a:xfrm>
            <a:off x="1263650" y="3711575"/>
            <a:ext cx="76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3   +</a:t>
            </a:r>
          </a:p>
        </p:txBody>
      </p:sp>
      <p:sp>
        <p:nvSpPr>
          <p:cNvPr id="1665037" name="Text Box 13"/>
          <p:cNvSpPr txBox="1">
            <a:spLocks noChangeArrowheads="1"/>
          </p:cNvSpPr>
          <p:nvPr/>
        </p:nvSpPr>
        <p:spPr bwMode="auto">
          <a:xfrm>
            <a:off x="1263650" y="4222750"/>
            <a:ext cx="76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4   +</a:t>
            </a:r>
          </a:p>
        </p:txBody>
      </p:sp>
      <p:sp>
        <p:nvSpPr>
          <p:cNvPr id="1665038" name="Line 14"/>
          <p:cNvSpPr>
            <a:spLocks noChangeShapeType="1"/>
          </p:cNvSpPr>
          <p:nvPr/>
        </p:nvSpPr>
        <p:spPr bwMode="auto">
          <a:xfrm>
            <a:off x="971550" y="515778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5039" name="Line 15"/>
          <p:cNvSpPr>
            <a:spLocks noChangeShapeType="1"/>
          </p:cNvSpPr>
          <p:nvPr/>
        </p:nvSpPr>
        <p:spPr bwMode="auto">
          <a:xfrm>
            <a:off x="971550" y="56610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3543300" y="2051050"/>
            <a:ext cx="349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Kannst du weitermachen?</a:t>
            </a:r>
          </a:p>
        </p:txBody>
      </p:sp>
      <p:sp>
        <p:nvSpPr>
          <p:cNvPr id="1665041" name="Text Box 17"/>
          <p:cNvSpPr txBox="1">
            <a:spLocks noChangeArrowheads="1"/>
          </p:cNvSpPr>
          <p:nvPr/>
        </p:nvSpPr>
        <p:spPr bwMode="auto">
          <a:xfrm>
            <a:off x="3563938" y="24923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Was fällt dir auf?</a:t>
            </a:r>
          </a:p>
        </p:txBody>
      </p:sp>
      <p:sp>
        <p:nvSpPr>
          <p:cNvPr id="1665042" name="Text Box 18"/>
          <p:cNvSpPr txBox="1">
            <a:spLocks noChangeArrowheads="1"/>
          </p:cNvSpPr>
          <p:nvPr/>
        </p:nvSpPr>
        <p:spPr bwMode="auto">
          <a:xfrm>
            <a:off x="3635896" y="4581128"/>
            <a:ext cx="498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Der Wert entsteht durchs Reden darüber:</a:t>
            </a:r>
          </a:p>
        </p:txBody>
      </p:sp>
      <p:sp>
        <p:nvSpPr>
          <p:cNvPr id="1665043" name="Text Box 19"/>
          <p:cNvSpPr txBox="1">
            <a:spLocks noChangeArrowheads="1"/>
          </p:cNvSpPr>
          <p:nvPr/>
        </p:nvSpPr>
        <p:spPr bwMode="auto">
          <a:xfrm>
            <a:off x="3635896" y="3717032"/>
            <a:ext cx="5265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/>
              <a:t>Kein Übungsblatt ist für sich schon wertvoll!</a:t>
            </a:r>
          </a:p>
        </p:txBody>
      </p:sp>
      <p:sp>
        <p:nvSpPr>
          <p:cNvPr id="1665044" name="Text Box 20"/>
          <p:cNvSpPr txBox="1">
            <a:spLocks noChangeArrowheads="1"/>
          </p:cNvSpPr>
          <p:nvPr/>
        </p:nvSpPr>
        <p:spPr bwMode="auto">
          <a:xfrm>
            <a:off x="3635896" y="5085184"/>
            <a:ext cx="4452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solidFill>
                  <a:schemeClr val="bg2"/>
                </a:solidFill>
              </a:rPr>
              <a:t>"Strategiekonferenzen" in der Klasse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635896" y="5661248"/>
            <a:ext cx="532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2"/>
                </a:solidFill>
              </a:rPr>
              <a:t>"Lehr-Lern-Dialog“ in der Einzelförderung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66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63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27" grpId="0" animBg="1"/>
      <p:bldP spid="1665028" grpId="0" animBg="1"/>
      <p:bldP spid="1665029" grpId="0" animBg="1"/>
      <p:bldP spid="1665030" grpId="0" animBg="1"/>
      <p:bldP spid="1665031" grpId="0" animBg="1"/>
      <p:bldP spid="1665032" grpId="0" animBg="1"/>
      <p:bldP spid="1665033" grpId="0"/>
      <p:bldP spid="1665034" grpId="0"/>
      <p:bldP spid="1665035" grpId="0"/>
      <p:bldP spid="1665036" grpId="0"/>
      <p:bldP spid="1665037" grpId="0"/>
      <p:bldP spid="1665038" grpId="0" animBg="1"/>
      <p:bldP spid="1665039" grpId="0" animBg="1"/>
      <p:bldP spid="1665040" grpId="0"/>
      <p:bldP spid="1665041" grpId="0"/>
      <p:bldP spid="1665042" grpId="0"/>
      <p:bldP spid="1665043" grpId="0"/>
      <p:bldP spid="1665044" grpId="0"/>
      <p:bldP spid="2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Unerlässliche Ergänzung:</a:t>
            </a:r>
            <a:br>
              <a:rPr lang="de-DE" sz="3200" dirty="0"/>
            </a:br>
            <a:r>
              <a:rPr lang="de-DE" sz="3200" dirty="0"/>
              <a:t>  "Schöne Päckchen?"</a:t>
            </a:r>
          </a:p>
        </p:txBody>
      </p:sp>
      <p:sp>
        <p:nvSpPr>
          <p:cNvPr id="1666051" name="AutoShape 3"/>
          <p:cNvSpPr>
            <a:spLocks noChangeArrowheads="1"/>
          </p:cNvSpPr>
          <p:nvPr/>
        </p:nvSpPr>
        <p:spPr bwMode="auto">
          <a:xfrm rot="16200000">
            <a:off x="143669" y="2601119"/>
            <a:ext cx="3384550" cy="1728788"/>
          </a:xfrm>
          <a:prstGeom prst="homePlate">
            <a:avLst>
              <a:gd name="adj" fmla="val 4984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66052" name="Line 4"/>
          <p:cNvSpPr>
            <a:spLocks noChangeShapeType="1"/>
          </p:cNvSpPr>
          <p:nvPr/>
        </p:nvSpPr>
        <p:spPr bwMode="auto">
          <a:xfrm>
            <a:off x="971550" y="263683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6053" name="Line 5"/>
          <p:cNvSpPr>
            <a:spLocks noChangeShapeType="1"/>
          </p:cNvSpPr>
          <p:nvPr/>
        </p:nvSpPr>
        <p:spPr bwMode="auto">
          <a:xfrm>
            <a:off x="971550" y="314166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6054" name="Line 6"/>
          <p:cNvSpPr>
            <a:spLocks noChangeShapeType="1"/>
          </p:cNvSpPr>
          <p:nvPr/>
        </p:nvSpPr>
        <p:spPr bwMode="auto">
          <a:xfrm>
            <a:off x="971550" y="364490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6055" name="Line 7"/>
          <p:cNvSpPr>
            <a:spLocks noChangeShapeType="1"/>
          </p:cNvSpPr>
          <p:nvPr/>
        </p:nvSpPr>
        <p:spPr bwMode="auto">
          <a:xfrm>
            <a:off x="971550" y="41497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6056" name="Line 8"/>
          <p:cNvSpPr>
            <a:spLocks noChangeShapeType="1"/>
          </p:cNvSpPr>
          <p:nvPr/>
        </p:nvSpPr>
        <p:spPr bwMode="auto">
          <a:xfrm>
            <a:off x="971550" y="465455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6057" name="Text Box 9"/>
          <p:cNvSpPr txBox="1">
            <a:spLocks noChangeArrowheads="1"/>
          </p:cNvSpPr>
          <p:nvPr/>
        </p:nvSpPr>
        <p:spPr bwMode="auto">
          <a:xfrm>
            <a:off x="1620838" y="21082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6</a:t>
            </a:r>
          </a:p>
        </p:txBody>
      </p:sp>
      <p:sp>
        <p:nvSpPr>
          <p:cNvPr id="1666058" name="Text Box 10"/>
          <p:cNvSpPr txBox="1">
            <a:spLocks noChangeArrowheads="1"/>
          </p:cNvSpPr>
          <p:nvPr/>
        </p:nvSpPr>
        <p:spPr bwMode="auto">
          <a:xfrm>
            <a:off x="1260475" y="2774950"/>
            <a:ext cx="76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5   +</a:t>
            </a:r>
          </a:p>
        </p:txBody>
      </p:sp>
      <p:sp>
        <p:nvSpPr>
          <p:cNvPr id="1666059" name="Text Box 11"/>
          <p:cNvSpPr txBox="1">
            <a:spLocks noChangeArrowheads="1"/>
          </p:cNvSpPr>
          <p:nvPr/>
        </p:nvSpPr>
        <p:spPr bwMode="auto">
          <a:xfrm>
            <a:off x="1260475" y="3206750"/>
            <a:ext cx="76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4   +</a:t>
            </a:r>
          </a:p>
        </p:txBody>
      </p:sp>
      <p:sp>
        <p:nvSpPr>
          <p:cNvPr id="1666060" name="Text Box 12"/>
          <p:cNvSpPr txBox="1">
            <a:spLocks noChangeArrowheads="1"/>
          </p:cNvSpPr>
          <p:nvPr/>
        </p:nvSpPr>
        <p:spPr bwMode="auto">
          <a:xfrm>
            <a:off x="1263650" y="3711575"/>
            <a:ext cx="76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2   +</a:t>
            </a:r>
          </a:p>
        </p:txBody>
      </p:sp>
      <p:sp>
        <p:nvSpPr>
          <p:cNvPr id="1666061" name="Text Box 13"/>
          <p:cNvSpPr txBox="1">
            <a:spLocks noChangeArrowheads="1"/>
          </p:cNvSpPr>
          <p:nvPr/>
        </p:nvSpPr>
        <p:spPr bwMode="auto">
          <a:xfrm>
            <a:off x="1263650" y="4222750"/>
            <a:ext cx="76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3   +</a:t>
            </a:r>
          </a:p>
        </p:txBody>
      </p:sp>
      <p:sp>
        <p:nvSpPr>
          <p:cNvPr id="1666062" name="Line 14"/>
          <p:cNvSpPr>
            <a:spLocks noChangeShapeType="1"/>
          </p:cNvSpPr>
          <p:nvPr/>
        </p:nvSpPr>
        <p:spPr bwMode="auto">
          <a:xfrm>
            <a:off x="971550" y="515778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6063" name="Text Box 15"/>
          <p:cNvSpPr txBox="1">
            <a:spLocks noChangeArrowheads="1"/>
          </p:cNvSpPr>
          <p:nvPr/>
        </p:nvSpPr>
        <p:spPr bwMode="auto">
          <a:xfrm>
            <a:off x="3348038" y="4687888"/>
            <a:ext cx="373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Was passt nicht ins Muster?</a:t>
            </a:r>
          </a:p>
        </p:txBody>
      </p:sp>
      <p:sp>
        <p:nvSpPr>
          <p:cNvPr id="1666064" name="Text Box 16"/>
          <p:cNvSpPr txBox="1">
            <a:spLocks noChangeArrowheads="1"/>
          </p:cNvSpPr>
          <p:nvPr/>
        </p:nvSpPr>
        <p:spPr bwMode="auto">
          <a:xfrm>
            <a:off x="1258888" y="4718050"/>
            <a:ext cx="760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1   +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67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08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1" grpId="0" animBg="1"/>
      <p:bldP spid="1666052" grpId="0" animBg="1"/>
      <p:bldP spid="1666053" grpId="0" animBg="1"/>
      <p:bldP spid="1666054" grpId="0" animBg="1"/>
      <p:bldP spid="1666055" grpId="0" animBg="1"/>
      <p:bldP spid="1666056" grpId="0" animBg="1"/>
      <p:bldP spid="1666057" grpId="0"/>
      <p:bldP spid="1666058" grpId="0"/>
      <p:bldP spid="1666059" grpId="0"/>
      <p:bldP spid="1666060" grpId="0"/>
      <p:bldP spid="1666061" grpId="0"/>
      <p:bldP spid="1666062" grpId="0" animBg="1"/>
      <p:bldP spid="1666063" grpId="0"/>
      <p:bldP spid="166606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de-DE" sz="2800" dirty="0"/>
              <a:t>Förderung prozess- und inhaltsbezogener Kompetenzen: Nicht zu trennen!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de-DE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400" dirty="0"/>
          </a:p>
        </p:txBody>
      </p:sp>
      <p:sp>
        <p:nvSpPr>
          <p:cNvPr id="9" name="Pfeil nach rechts 8"/>
          <p:cNvSpPr/>
          <p:nvPr/>
        </p:nvSpPr>
        <p:spPr>
          <a:xfrm>
            <a:off x="215008" y="5773326"/>
            <a:ext cx="1440160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oup 1031"/>
          <p:cNvGrpSpPr>
            <a:grpSpLocks/>
          </p:cNvGrpSpPr>
          <p:nvPr/>
        </p:nvGrpSpPr>
        <p:grpSpPr bwMode="auto">
          <a:xfrm>
            <a:off x="963675" y="2492896"/>
            <a:ext cx="5552541" cy="3744336"/>
            <a:chOff x="972" y="1306"/>
            <a:chExt cx="4276" cy="267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5512" t="36444" r="58427" b="43354"/>
            <a:stretch/>
          </p:blipFill>
          <p:spPr bwMode="auto">
            <a:xfrm>
              <a:off x="972" y="1306"/>
              <a:ext cx="4276" cy="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033"/>
            <p:cNvSpPr>
              <a:spLocks noChangeArrowheads="1"/>
            </p:cNvSpPr>
            <p:nvPr/>
          </p:nvSpPr>
          <p:spPr bwMode="auto">
            <a:xfrm>
              <a:off x="1644" y="3792"/>
              <a:ext cx="344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1691680" y="5805264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+mn-lt"/>
              </a:rPr>
              <a:t>PIK-AS Haus 1 / Entdeckerpäckchen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68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298352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de-DE" sz="2800" dirty="0"/>
              <a:t>Förderung prozess- und inhaltsbezogener Kompetenzen: Nicht zu trennen!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de-DE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1656184" y="6269250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PIK-AS Haus 1 / Entdeckerpäckchen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0447" t="23551" r="39780" b="43448"/>
          <a:stretch>
            <a:fillRect/>
          </a:stretch>
        </p:blipFill>
        <p:spPr bwMode="auto">
          <a:xfrm>
            <a:off x="681844" y="2348880"/>
            <a:ext cx="8335039" cy="43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69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73762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686800" cy="1139825"/>
          </a:xfrm>
        </p:spPr>
        <p:txBody>
          <a:bodyPr/>
          <a:lstStyle/>
          <a:p>
            <a:r>
              <a:rPr lang="de-DE" sz="3200" dirty="0"/>
              <a:t>  Zählendes Rechnen als </a:t>
            </a:r>
            <a:r>
              <a:rPr lang="de-DE" sz="3200" i="1" dirty="0"/>
              <a:t>Haupt-Strategie</a:t>
            </a:r>
            <a:br>
              <a:rPr lang="de-DE" sz="3200" dirty="0"/>
            </a:br>
            <a:r>
              <a:rPr lang="de-DE" sz="3200" dirty="0"/>
              <a:t>  – warum eigentlich nicht?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900" dirty="0"/>
              <a:t>Als </a:t>
            </a:r>
            <a:r>
              <a:rPr lang="de-DE" sz="1900" i="1" dirty="0"/>
              <a:t>Hauptstrategie </a:t>
            </a:r>
            <a:r>
              <a:rPr lang="de-DE" sz="1900" dirty="0"/>
              <a:t>des Rechnens behindert es</a:t>
            </a:r>
            <a:br>
              <a:rPr lang="de-DE" sz="1900" dirty="0"/>
            </a:br>
            <a:endParaRPr lang="de-DE" sz="1900" dirty="0"/>
          </a:p>
          <a:p>
            <a:pPr marL="469900" indent="-469900">
              <a:lnSpc>
                <a:spcPct val="150000"/>
              </a:lnSpc>
            </a:pPr>
            <a:r>
              <a:rPr lang="de-DE" sz="1900" dirty="0"/>
              <a:t>das Erkennen von Zahlstrukturen</a:t>
            </a:r>
          </a:p>
          <a:p>
            <a:pPr marL="469900" indent="-469900">
              <a:lnSpc>
                <a:spcPct val="150000"/>
              </a:lnSpc>
            </a:pPr>
            <a:r>
              <a:rPr lang="de-DE" sz="1900" dirty="0"/>
              <a:t>das Erkennen von Zusammenhängen</a:t>
            </a:r>
          </a:p>
          <a:p>
            <a:pPr marL="469900" indent="-469900">
              <a:lnSpc>
                <a:spcPct val="150000"/>
              </a:lnSpc>
            </a:pPr>
            <a:r>
              <a:rPr lang="de-DE" sz="1900" dirty="0"/>
              <a:t>die Entwicklung von "Zahlensinn"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9890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Kommunizieren lernt man durch</a:t>
            </a:r>
            <a:br>
              <a:rPr lang="de-DE" sz="3200" dirty="0"/>
            </a:br>
            <a:r>
              <a:rPr lang="de-DE" sz="3200" dirty="0"/>
              <a:t>  Kommunizieren!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de-DE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40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 cstate="print"/>
          <a:srcRect l="15512" t="64651" r="53267" b="9785"/>
          <a:stretch>
            <a:fillRect/>
          </a:stretch>
        </p:blipFill>
        <p:spPr bwMode="auto">
          <a:xfrm>
            <a:off x="251519" y="1556792"/>
            <a:ext cx="842493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932040" y="5661248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/>
              <a:t>Quelle: www.pikas.uni-dortmund.de/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70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40589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008" y="260648"/>
            <a:ext cx="7772400" cy="1143000"/>
          </a:xfrm>
        </p:spPr>
        <p:txBody>
          <a:bodyPr/>
          <a:lstStyle/>
          <a:p>
            <a:r>
              <a:rPr lang="de-DE" sz="3200" dirty="0"/>
              <a:t>  Und wieder gilt: </a:t>
            </a:r>
            <a:br>
              <a:rPr lang="de-DE" sz="3200" dirty="0"/>
            </a:br>
            <a:r>
              <a:rPr lang="de-DE" sz="3200" dirty="0"/>
              <a:t>  Zerlegungen </a:t>
            </a:r>
            <a:r>
              <a:rPr lang="de-DE" sz="3200" i="1" dirty="0"/>
              <a:t>anwenden = festigen</a:t>
            </a:r>
          </a:p>
        </p:txBody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buFont typeface="Wingdings" pitchFamily="2" charset="2"/>
              <a:buNone/>
            </a:pPr>
            <a:r>
              <a:rPr lang="de-DE" sz="1900" dirty="0"/>
              <a:t>			</a:t>
            </a:r>
          </a:p>
          <a:p>
            <a:pPr marL="469900" indent="-469900">
              <a:buFont typeface="Wingdings" pitchFamily="2" charset="2"/>
              <a:buNone/>
            </a:pPr>
            <a:r>
              <a:rPr lang="de-DE" sz="1900" dirty="0"/>
              <a:t>	</a:t>
            </a:r>
          </a:p>
        </p:txBody>
      </p:sp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1184331" y="2060848"/>
            <a:ext cx="2417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Zerlegung</a:t>
            </a:r>
          </a:p>
          <a:p>
            <a:pPr algn="ctr"/>
            <a:r>
              <a:rPr lang="de-DE" sz="1800" dirty="0">
                <a:latin typeface="+mn-lt"/>
              </a:rPr>
              <a:t>"wie mit den Händen"</a:t>
            </a:r>
          </a:p>
        </p:txBody>
      </p:sp>
      <p:sp>
        <p:nvSpPr>
          <p:cNvPr id="1667077" name="Text Box 5"/>
          <p:cNvSpPr txBox="1">
            <a:spLocks noChangeArrowheads="1"/>
          </p:cNvSpPr>
          <p:nvPr/>
        </p:nvSpPr>
        <p:spPr bwMode="auto">
          <a:xfrm>
            <a:off x="4880551" y="2060848"/>
            <a:ext cx="2888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Nachbarzerlegung</a:t>
            </a:r>
          </a:p>
          <a:p>
            <a:pPr algn="ctr"/>
            <a:r>
              <a:rPr lang="de-DE" sz="1800" dirty="0">
                <a:latin typeface="+mn-lt"/>
              </a:rPr>
              <a:t>("eine Kugel verschieben")</a:t>
            </a:r>
          </a:p>
        </p:txBody>
      </p:sp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1733464" y="2996952"/>
            <a:ext cx="14622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8</a:t>
            </a:r>
          </a:p>
          <a:p>
            <a:pPr algn="ctr"/>
            <a:endParaRPr lang="de-DE" sz="1800" dirty="0">
              <a:latin typeface="+mn-lt"/>
            </a:endParaRPr>
          </a:p>
          <a:p>
            <a:pPr algn="ctr"/>
            <a:endParaRPr lang="de-DE" sz="1800" dirty="0">
              <a:latin typeface="+mn-lt"/>
            </a:endParaRPr>
          </a:p>
          <a:p>
            <a:pPr algn="ctr"/>
            <a:r>
              <a:rPr lang="de-DE" sz="1800" dirty="0">
                <a:latin typeface="+mn-lt"/>
              </a:rPr>
              <a:t>5               3</a:t>
            </a:r>
          </a:p>
        </p:txBody>
      </p:sp>
      <p:sp>
        <p:nvSpPr>
          <p:cNvPr id="1667079" name="Text Box 7"/>
          <p:cNvSpPr txBox="1">
            <a:spLocks noChangeArrowheads="1"/>
          </p:cNvSpPr>
          <p:nvPr/>
        </p:nvSpPr>
        <p:spPr bwMode="auto">
          <a:xfrm>
            <a:off x="5004049" y="2996952"/>
            <a:ext cx="276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8</a:t>
            </a:r>
          </a:p>
          <a:p>
            <a:pPr algn="ctr"/>
            <a:endParaRPr lang="de-DE" sz="1800" dirty="0">
              <a:latin typeface="+mn-lt"/>
            </a:endParaRPr>
          </a:p>
          <a:p>
            <a:pPr algn="ctr"/>
            <a:endParaRPr lang="de-DE" sz="1800" dirty="0">
              <a:latin typeface="+mn-lt"/>
            </a:endParaRPr>
          </a:p>
          <a:p>
            <a:pPr algn="ctr"/>
            <a:r>
              <a:rPr lang="de-DE" sz="1800" dirty="0">
                <a:latin typeface="+mn-lt"/>
              </a:rPr>
              <a:t>6               2</a:t>
            </a:r>
          </a:p>
        </p:txBody>
      </p:sp>
      <p:sp>
        <p:nvSpPr>
          <p:cNvPr id="1667080" name="Line 8"/>
          <p:cNvSpPr>
            <a:spLocks noChangeShapeType="1"/>
          </p:cNvSpPr>
          <p:nvPr/>
        </p:nvSpPr>
        <p:spPr bwMode="auto">
          <a:xfrm flipH="1">
            <a:off x="1908175" y="3357315"/>
            <a:ext cx="5048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667081" name="Line 9"/>
          <p:cNvSpPr>
            <a:spLocks noChangeShapeType="1"/>
          </p:cNvSpPr>
          <p:nvPr/>
        </p:nvSpPr>
        <p:spPr bwMode="auto">
          <a:xfrm flipH="1">
            <a:off x="5795963" y="3357315"/>
            <a:ext cx="5048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667082" name="Line 10"/>
          <p:cNvSpPr>
            <a:spLocks noChangeShapeType="1"/>
          </p:cNvSpPr>
          <p:nvPr/>
        </p:nvSpPr>
        <p:spPr bwMode="auto">
          <a:xfrm>
            <a:off x="2484438" y="3356918"/>
            <a:ext cx="57467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67083" name="Line 11"/>
          <p:cNvSpPr>
            <a:spLocks noChangeShapeType="1"/>
          </p:cNvSpPr>
          <p:nvPr/>
        </p:nvSpPr>
        <p:spPr bwMode="auto">
          <a:xfrm>
            <a:off x="6372225" y="3357315"/>
            <a:ext cx="57467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667084" name="Text Box 12"/>
          <p:cNvSpPr txBox="1">
            <a:spLocks noChangeArrowheads="1"/>
          </p:cNvSpPr>
          <p:nvPr/>
        </p:nvSpPr>
        <p:spPr bwMode="auto">
          <a:xfrm>
            <a:off x="1625142" y="4660404"/>
            <a:ext cx="1539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Daraus leicht</a:t>
            </a:r>
          </a:p>
          <a:p>
            <a:pPr algn="ctr"/>
            <a:r>
              <a:rPr lang="de-DE" sz="1800" dirty="0">
                <a:latin typeface="+mn-lt"/>
              </a:rPr>
              <a:t>abzuleiten:</a:t>
            </a:r>
          </a:p>
        </p:txBody>
      </p:sp>
      <p:sp>
        <p:nvSpPr>
          <p:cNvPr id="1667085" name="Text Box 13"/>
          <p:cNvSpPr txBox="1">
            <a:spLocks noChangeArrowheads="1"/>
          </p:cNvSpPr>
          <p:nvPr/>
        </p:nvSpPr>
        <p:spPr bwMode="auto">
          <a:xfrm>
            <a:off x="5664203" y="4654054"/>
            <a:ext cx="16081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Daraus leicht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abzuleiten:</a:t>
            </a:r>
          </a:p>
        </p:txBody>
      </p:sp>
      <p:sp>
        <p:nvSpPr>
          <p:cNvPr id="1667086" name="Text Box 14"/>
          <p:cNvSpPr txBox="1">
            <a:spLocks noChangeArrowheads="1"/>
          </p:cNvSpPr>
          <p:nvPr/>
        </p:nvSpPr>
        <p:spPr bwMode="auto">
          <a:xfrm>
            <a:off x="685800" y="5446216"/>
            <a:ext cx="3526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5 + 3 = 8  	8 - 5 = 3</a:t>
            </a:r>
          </a:p>
          <a:p>
            <a:pPr algn="ctr"/>
            <a:r>
              <a:rPr lang="de-DE" sz="1800" dirty="0">
                <a:latin typeface="+mn-lt"/>
              </a:rPr>
              <a:t>3 + 5 = 8 	8 - 3 = 5</a:t>
            </a:r>
          </a:p>
        </p:txBody>
      </p:sp>
      <p:sp>
        <p:nvSpPr>
          <p:cNvPr id="1667087" name="Text Box 15"/>
          <p:cNvSpPr txBox="1">
            <a:spLocks noChangeArrowheads="1"/>
          </p:cNvSpPr>
          <p:nvPr/>
        </p:nvSpPr>
        <p:spPr bwMode="auto">
          <a:xfrm>
            <a:off x="5004049" y="5446216"/>
            <a:ext cx="39113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6 + 2 = 8	8 - 2 = 6</a:t>
            </a:r>
          </a:p>
          <a:p>
            <a:pPr algn="ctr"/>
            <a:r>
              <a:rPr lang="de-DE" sz="1800" dirty="0">
                <a:latin typeface="+mn-lt"/>
              </a:rPr>
              <a:t>2 + 6 = 8   	8 - 6 = 2</a:t>
            </a:r>
          </a:p>
        </p:txBody>
      </p:sp>
      <p:sp>
        <p:nvSpPr>
          <p:cNvPr id="1667088" name="AutoShape 16"/>
          <p:cNvSpPr>
            <a:spLocks noChangeArrowheads="1"/>
          </p:cNvSpPr>
          <p:nvPr/>
        </p:nvSpPr>
        <p:spPr bwMode="auto">
          <a:xfrm>
            <a:off x="3708400" y="213387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4841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7076" grpId="0"/>
      <p:bldP spid="1667077" grpId="0"/>
      <p:bldP spid="1667078" grpId="0"/>
      <p:bldP spid="1667079" grpId="0"/>
      <p:bldP spid="1667080" grpId="0" animBg="1"/>
      <p:bldP spid="1667081" grpId="0" animBg="1"/>
      <p:bldP spid="1667082" grpId="0" animBg="1"/>
      <p:bldP spid="1667083" grpId="0" animBg="1"/>
      <p:bldP spid="1667084" grpId="0"/>
      <p:bldP spid="1667085" grpId="0"/>
      <p:bldP spid="1667086" grpId="0"/>
      <p:bldP spid="1667087" grpId="0"/>
      <p:bldP spid="166708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1784"/>
            <a:ext cx="7772400" cy="1143000"/>
          </a:xfrm>
        </p:spPr>
        <p:txBody>
          <a:bodyPr/>
          <a:lstStyle/>
          <a:p>
            <a:r>
              <a:rPr lang="de-DE" sz="3200" dirty="0"/>
              <a:t>  Für mehr als eine</a:t>
            </a:r>
            <a:br>
              <a:rPr lang="de-DE" sz="3200" dirty="0"/>
            </a:br>
            <a:r>
              <a:rPr lang="de-DE" sz="3200" dirty="0"/>
              <a:t>  Übungseinheit gut:</a:t>
            </a:r>
            <a:endParaRPr lang="de-DE" sz="3200" i="1" dirty="0">
              <a:solidFill>
                <a:schemeClr val="accent2"/>
              </a:solidFill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de-DE" sz="1900" dirty="0"/>
          </a:p>
          <a:p>
            <a:pPr marL="469900" indent="-469900">
              <a:buFont typeface="Wingdings" pitchFamily="2" charset="2"/>
              <a:buNone/>
            </a:pPr>
            <a:endParaRPr lang="de-DE" sz="1900" dirty="0"/>
          </a:p>
          <a:p>
            <a:pPr marL="469900" indent="-469900">
              <a:buFont typeface="Wingdings" pitchFamily="2" charset="2"/>
              <a:buNone/>
            </a:pPr>
            <a:endParaRPr lang="de-DE" sz="1900" dirty="0"/>
          </a:p>
        </p:txBody>
      </p:sp>
      <p:sp>
        <p:nvSpPr>
          <p:cNvPr id="1414148" name="Text Box 4"/>
          <p:cNvSpPr txBox="1">
            <a:spLocks noChangeArrowheads="1"/>
          </p:cNvSpPr>
          <p:nvPr/>
        </p:nvSpPr>
        <p:spPr bwMode="auto">
          <a:xfrm>
            <a:off x="827584" y="1860496"/>
            <a:ext cx="82809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Zerlege die Zahl 8 (5, 7, 9 ...) in zwei Portionen!</a:t>
            </a:r>
          </a:p>
        </p:txBody>
      </p:sp>
      <p:sp>
        <p:nvSpPr>
          <p:cNvPr id="1414149" name="Text Box 5"/>
          <p:cNvSpPr txBox="1">
            <a:spLocks noChangeArrowheads="1"/>
          </p:cNvSpPr>
          <p:nvPr/>
        </p:nvSpPr>
        <p:spPr bwMode="auto">
          <a:xfrm>
            <a:off x="827583" y="4092322"/>
            <a:ext cx="820622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000" dirty="0">
                <a:latin typeface="+mn-lt"/>
              </a:rPr>
              <a:t>Finde zu jeder Zerlegung Plus- und Minusaufgaben,</a:t>
            </a:r>
          </a:p>
          <a:p>
            <a:r>
              <a:rPr lang="de-DE" sz="2000" dirty="0">
                <a:latin typeface="+mn-lt"/>
              </a:rPr>
              <a:t>bei denen diese Zerlegung hilft!</a:t>
            </a:r>
          </a:p>
        </p:txBody>
      </p:sp>
      <p:sp>
        <p:nvSpPr>
          <p:cNvPr id="1414150" name="Text Box 6"/>
          <p:cNvSpPr txBox="1">
            <a:spLocks noChangeArrowheads="1"/>
          </p:cNvSpPr>
          <p:nvPr/>
        </p:nvSpPr>
        <p:spPr bwMode="auto">
          <a:xfrm>
            <a:off x="827584" y="4941168"/>
            <a:ext cx="8129874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000" dirty="0">
                <a:latin typeface="+mn-lt"/>
              </a:rPr>
              <a:t>Such' dir irgendeine Zahl aus. </a:t>
            </a:r>
          </a:p>
          <a:p>
            <a:r>
              <a:rPr lang="de-DE" sz="2000" dirty="0">
                <a:latin typeface="+mn-lt"/>
              </a:rPr>
              <a:t>Finde möglichst viele Zerlegungen! </a:t>
            </a:r>
          </a:p>
          <a:p>
            <a:r>
              <a:rPr lang="de-DE" sz="2000" dirty="0">
                <a:latin typeface="+mn-lt"/>
              </a:rPr>
              <a:t>Schreibe Plus- und Minusaufgaben, 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bei denen diese Zerlegungen helfen!</a:t>
            </a:r>
          </a:p>
        </p:txBody>
      </p:sp>
      <p:sp>
        <p:nvSpPr>
          <p:cNvPr id="1414151" name="Text Box 7"/>
          <p:cNvSpPr txBox="1">
            <a:spLocks noChangeArrowheads="1"/>
          </p:cNvSpPr>
          <p:nvPr/>
        </p:nvSpPr>
        <p:spPr bwMode="auto">
          <a:xfrm>
            <a:off x="827584" y="2508196"/>
            <a:ext cx="8280920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Wie viele verschiedene Zerlegungen findest du für 8 (5, ...) ?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Bist du sicher, dass du alle gefunden hast?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Wie kannst du überprüfen, ob du alle gefunden hast?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7608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48" grpId="0" animBg="1"/>
      <p:bldP spid="1414149" grpId="0" animBg="1"/>
      <p:bldP spid="1414150" grpId="0" animBg="1"/>
      <p:bldP spid="141415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br>
              <a:rPr lang="de-AT" sz="3200" dirty="0"/>
            </a:br>
            <a:r>
              <a:rPr lang="de-AT" sz="3200" dirty="0"/>
              <a:t>  </a:t>
            </a:r>
            <a:r>
              <a:rPr lang="de-AT" sz="2800" dirty="0"/>
              <a:t>Weiter zum Aufbau nicht-zählender</a:t>
            </a:r>
            <a:br>
              <a:rPr lang="de-AT" sz="2800" dirty="0"/>
            </a:br>
            <a:r>
              <a:rPr lang="de-AT" sz="2800" dirty="0"/>
              <a:t>  Rechenstrategien: Empirische Forschung…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897108" y="1752126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67544" y="6485274"/>
            <a:ext cx="563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139, Zufallsauswahl, Niederösterreich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73</a:t>
            </a:fld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251520" y="1484784"/>
            <a:ext cx="714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"Strategietypen im ZR bis 10" Ende 1. Schuljahr (Gaidoschik 2010)</a:t>
            </a:r>
          </a:p>
        </p:txBody>
      </p:sp>
    </p:spTree>
    <p:extLst>
      <p:ext uri="{BB962C8B-B14F-4D97-AF65-F5344CB8AC3E}">
        <p14:creationId xmlns:p14="http://schemas.microsoft.com/office/powerpoint/2010/main" val="6502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br>
              <a:rPr lang="de-AT" sz="3200" dirty="0"/>
            </a:br>
            <a:r>
              <a:rPr lang="de-AT" sz="3200" dirty="0"/>
              <a:t>  Was macht Rechenstarke rechenstark,</a:t>
            </a:r>
            <a:br>
              <a:rPr lang="de-AT" sz="3200" dirty="0"/>
            </a:br>
            <a:r>
              <a:rPr lang="de-AT" sz="3200" dirty="0"/>
              <a:t>  Rechenschwache rechenschwach?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897108" y="1752126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6408712" y="1700808"/>
            <a:ext cx="2627784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6300192" y="1700808"/>
            <a:ext cx="2843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 </a:t>
            </a:r>
            <a:r>
              <a:rPr lang="de-DE" dirty="0"/>
              <a:t>Hoher Grad von </a:t>
            </a:r>
            <a:r>
              <a:rPr lang="de-DE" b="1" dirty="0">
                <a:solidFill>
                  <a:schemeClr val="bg2"/>
                </a:solidFill>
              </a:rPr>
              <a:t>Auswendigwissen </a:t>
            </a:r>
            <a:r>
              <a:rPr lang="de-DE" dirty="0"/>
              <a:t>im ZR 10 </a:t>
            </a:r>
            <a:br>
              <a:rPr lang="de-DE" dirty="0"/>
            </a:br>
            <a:r>
              <a:rPr lang="de-DE" dirty="0"/>
              <a:t>fast immer </a:t>
            </a:r>
            <a:r>
              <a:rPr lang="de-DE" b="1" dirty="0">
                <a:solidFill>
                  <a:schemeClr val="bg2"/>
                </a:solidFill>
              </a:rPr>
              <a:t>in Kombination mit Ableitungen</a:t>
            </a:r>
            <a:r>
              <a:rPr lang="de-DE" dirty="0"/>
              <a:t>! </a:t>
            </a:r>
            <a:br>
              <a:rPr lang="de-DE" dirty="0"/>
            </a:b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8167421">
            <a:off x="5302285" y="2540086"/>
            <a:ext cx="90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51520" y="1484784"/>
            <a:ext cx="714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"Strategietypen im ZR bis 10" Ende 1. Schuljahr (Gaidoschik 2010)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18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br>
              <a:rPr lang="de-AT" sz="3200" dirty="0"/>
            </a:br>
            <a:r>
              <a:rPr lang="de-AT" sz="3200" dirty="0"/>
              <a:t>  Was macht Rechenstarke rechenstark,</a:t>
            </a:r>
            <a:br>
              <a:rPr lang="de-AT" sz="3200" dirty="0"/>
            </a:br>
            <a:r>
              <a:rPr lang="de-AT" sz="3200" dirty="0"/>
              <a:t>  Rechenschwache rechenschwach?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897108" y="1752126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6156176" y="1700808"/>
            <a:ext cx="2880320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724128" y="206084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 </a:t>
            </a:r>
            <a:r>
              <a:rPr lang="de-DE" b="1" dirty="0">
                <a:solidFill>
                  <a:schemeClr val="bg2"/>
                </a:solidFill>
              </a:rPr>
              <a:t>„Reines Auswendigwissen“ </a:t>
            </a:r>
            <a:r>
              <a:rPr lang="de-DE" dirty="0"/>
              <a:t>dagegen sehr selten! </a:t>
            </a:r>
          </a:p>
        </p:txBody>
      </p:sp>
      <p:sp>
        <p:nvSpPr>
          <p:cNvPr id="10" name="Pfeil nach rechts 9"/>
          <p:cNvSpPr/>
          <p:nvPr/>
        </p:nvSpPr>
        <p:spPr>
          <a:xfrm rot="12859068">
            <a:off x="6081868" y="5909862"/>
            <a:ext cx="90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75</a:t>
            </a:fld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251520" y="1484784"/>
            <a:ext cx="714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"Strategietypen im ZR bis 10" Ende 1. Schuljahr (Gaidoschik 2010)</a:t>
            </a:r>
          </a:p>
        </p:txBody>
      </p:sp>
    </p:spTree>
    <p:extLst>
      <p:ext uri="{BB962C8B-B14F-4D97-AF65-F5344CB8AC3E}">
        <p14:creationId xmlns:p14="http://schemas.microsoft.com/office/powerpoint/2010/main" val="10404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br>
              <a:rPr lang="de-AT" sz="3200" dirty="0"/>
            </a:br>
            <a:r>
              <a:rPr lang="de-AT" sz="3200" dirty="0"/>
              <a:t>  Was macht Rechenstarke rechenstark,</a:t>
            </a:r>
            <a:br>
              <a:rPr lang="de-AT" sz="3200" dirty="0"/>
            </a:br>
            <a:r>
              <a:rPr lang="de-AT" sz="3200" dirty="0"/>
              <a:t>  Rechenschwache rechenschwach?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897108" y="1752126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6156176" y="1700808"/>
            <a:ext cx="2880320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6012160" y="1660317"/>
            <a:ext cx="33123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 </a:t>
            </a:r>
            <a:r>
              <a:rPr lang="de-DE" dirty="0"/>
              <a:t>Kinder mit </a:t>
            </a:r>
            <a:r>
              <a:rPr lang="de-DE" b="1" dirty="0">
                <a:solidFill>
                  <a:schemeClr val="bg2"/>
                </a:solidFill>
              </a:rPr>
              <a:t>hohem </a:t>
            </a:r>
            <a:br>
              <a:rPr lang="de-DE" b="1" dirty="0">
                <a:solidFill>
                  <a:schemeClr val="bg2"/>
                </a:solidFill>
              </a:rPr>
            </a:br>
            <a:r>
              <a:rPr lang="de-DE" b="1" dirty="0">
                <a:solidFill>
                  <a:schemeClr val="bg2"/>
                </a:solidFill>
              </a:rPr>
              <a:t>Anteil an Zählstrategien </a:t>
            </a:r>
            <a:br>
              <a:rPr lang="de-DE" b="1" dirty="0">
                <a:solidFill>
                  <a:schemeClr val="bg2"/>
                </a:solidFill>
              </a:rPr>
            </a:br>
            <a:r>
              <a:rPr lang="de-DE" dirty="0"/>
              <a:t>nutzen </a:t>
            </a:r>
            <a:br>
              <a:rPr lang="de-DE" dirty="0"/>
            </a:br>
            <a:r>
              <a:rPr lang="de-DE" b="1" dirty="0">
                <a:solidFill>
                  <a:schemeClr val="bg2"/>
                </a:solidFill>
              </a:rPr>
              <a:t>keine Ableitungen</a:t>
            </a:r>
            <a:br>
              <a:rPr lang="de-DE" b="1" dirty="0">
                <a:solidFill>
                  <a:schemeClr val="bg2"/>
                </a:solidFill>
              </a:rPr>
            </a:br>
            <a:endParaRPr lang="de-DE" dirty="0"/>
          </a:p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 </a:t>
            </a:r>
            <a:r>
              <a:rPr lang="de-DE" dirty="0"/>
              <a:t>Bei diesen Kindern </a:t>
            </a:r>
            <a:r>
              <a:rPr lang="de-DE" b="1" dirty="0">
                <a:solidFill>
                  <a:schemeClr val="bg2"/>
                </a:solidFill>
              </a:rPr>
              <a:t>kaum Zuwachs an Faktenwissen </a:t>
            </a:r>
            <a:r>
              <a:rPr lang="de-DE" dirty="0"/>
              <a:t>zwischen Mitte und Ende 1. Schuljahr</a:t>
            </a:r>
          </a:p>
        </p:txBody>
      </p:sp>
      <p:sp>
        <p:nvSpPr>
          <p:cNvPr id="8" name="Pfeil nach rechts 7"/>
          <p:cNvSpPr/>
          <p:nvPr/>
        </p:nvSpPr>
        <p:spPr>
          <a:xfrm rot="2298325">
            <a:off x="736142" y="1923352"/>
            <a:ext cx="90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19637198">
            <a:off x="670587" y="5906075"/>
            <a:ext cx="90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76</a:t>
            </a:fld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251520" y="1484784"/>
            <a:ext cx="714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"Strategietypen im ZR bis 10" Ende 1. Schuljahr (Gaidoschik 2010)</a:t>
            </a:r>
          </a:p>
        </p:txBody>
      </p:sp>
    </p:spTree>
    <p:extLst>
      <p:ext uri="{BB962C8B-B14F-4D97-AF65-F5344CB8AC3E}">
        <p14:creationId xmlns:p14="http://schemas.microsoft.com/office/powerpoint/2010/main" val="2449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br>
              <a:rPr lang="de-AT" sz="3200" dirty="0"/>
            </a:br>
            <a:r>
              <a:rPr lang="de-AT" sz="3200" dirty="0"/>
              <a:t>  Was macht Rechenstarke rechenstark,</a:t>
            </a:r>
            <a:br>
              <a:rPr lang="de-AT" sz="3200" dirty="0"/>
            </a:br>
            <a:r>
              <a:rPr lang="de-AT" sz="3200" dirty="0"/>
              <a:t>  Rechenschwache rechenschwach?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897108" y="1752126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6156176" y="1700808"/>
            <a:ext cx="2880320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831632" y="1700808"/>
            <a:ext cx="3312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 „</a:t>
            </a:r>
            <a:r>
              <a:rPr lang="de-DE" dirty="0"/>
              <a:t>Misch-Typus“: Ableiten, daneben viel zählendes Rechnen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 </a:t>
            </a:r>
            <a:r>
              <a:rPr lang="de-DE" dirty="0"/>
              <a:t>Typisch: Ableiten dort, „wo es lohnt“</a:t>
            </a:r>
          </a:p>
          <a:p>
            <a:pPr>
              <a:lnSpc>
                <a:spcPct val="150000"/>
              </a:lnSpc>
            </a:pPr>
            <a:br>
              <a:rPr lang="de-DE" b="1" dirty="0">
                <a:solidFill>
                  <a:schemeClr val="bg2"/>
                </a:solidFill>
              </a:rPr>
            </a:br>
            <a:r>
              <a:rPr lang="de-DE" dirty="0">
                <a:sym typeface="Wingdings"/>
              </a:rPr>
              <a:t> </a:t>
            </a:r>
            <a:r>
              <a:rPr lang="de-DE" b="1" dirty="0">
                <a:solidFill>
                  <a:schemeClr val="bg2"/>
                </a:solidFill>
              </a:rPr>
              <a:t>Wenig Zuwachs an Faktenwissen bei gezählten Aufgaben</a:t>
            </a:r>
          </a:p>
        </p:txBody>
      </p:sp>
      <p:sp>
        <p:nvSpPr>
          <p:cNvPr id="10" name="Pfeil nach rechts 9"/>
          <p:cNvSpPr/>
          <p:nvPr/>
        </p:nvSpPr>
        <p:spPr>
          <a:xfrm rot="13801824">
            <a:off x="4198979" y="6210168"/>
            <a:ext cx="90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77</a:t>
            </a:fld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251520" y="1484784"/>
            <a:ext cx="714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"Strategietypen im ZR bis 10" Ende 1. Schuljahr (Gaidoschik 2010)</a:t>
            </a:r>
          </a:p>
        </p:txBody>
      </p:sp>
    </p:spTree>
    <p:extLst>
      <p:ext uri="{BB962C8B-B14F-4D97-AF65-F5344CB8AC3E}">
        <p14:creationId xmlns:p14="http://schemas.microsoft.com/office/powerpoint/2010/main" val="12446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Dazu ein weiteres Ergebnis der Studie: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33839" y="2708920"/>
            <a:ext cx="1500198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Ableitung </a:t>
            </a:r>
          </a:p>
          <a:p>
            <a:pPr algn="ctr"/>
            <a:r>
              <a:rPr lang="de-DE" dirty="0"/>
              <a:t>t2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90963" y="4001298"/>
            <a:ext cx="1714512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Faktenabruf</a:t>
            </a:r>
          </a:p>
          <a:p>
            <a:pPr algn="ctr"/>
            <a:r>
              <a:rPr lang="de-DE" dirty="0"/>
              <a:t>t3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20185" y="2776969"/>
            <a:ext cx="171451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Weiterzählen</a:t>
            </a:r>
          </a:p>
          <a:p>
            <a:pPr algn="ctr"/>
            <a:r>
              <a:rPr lang="de-DE" sz="1800" dirty="0"/>
              <a:t>t2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0185" y="3994804"/>
            <a:ext cx="1714512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Faktenabruf</a:t>
            </a:r>
          </a:p>
          <a:p>
            <a:pPr algn="ctr"/>
            <a:r>
              <a:rPr lang="de-DE" dirty="0"/>
              <a:t>t3</a:t>
            </a:r>
          </a:p>
        </p:txBody>
      </p:sp>
      <p:sp>
        <p:nvSpPr>
          <p:cNvPr id="9" name="Pfeil nach unten 8"/>
          <p:cNvSpPr/>
          <p:nvPr/>
        </p:nvSpPr>
        <p:spPr>
          <a:xfrm>
            <a:off x="2005343" y="3423300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863127" y="3423300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434103" y="300116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signifikant öfter </a:t>
            </a:r>
          </a:p>
          <a:p>
            <a:pPr algn="ctr"/>
            <a:r>
              <a:rPr lang="de-DE" dirty="0"/>
              <a:t>(p </a:t>
            </a:r>
            <a:r>
              <a:rPr lang="de-DE" dirty="0">
                <a:sym typeface="Symbol"/>
              </a:rPr>
              <a:t>0,001) </a:t>
            </a:r>
            <a:r>
              <a:rPr lang="de-DE" dirty="0"/>
              <a:t>als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291227" y="3780490"/>
            <a:ext cx="264320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5576" y="3040697"/>
            <a:ext cx="67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etwa </a:t>
            </a:r>
          </a:p>
          <a:p>
            <a:r>
              <a:rPr lang="de-DE" sz="1400" dirty="0"/>
              <a:t>70 %</a:t>
            </a:r>
          </a:p>
          <a:p>
            <a:r>
              <a:rPr lang="de-DE" sz="1400" dirty="0"/>
              <a:t>der</a:t>
            </a:r>
          </a:p>
          <a:p>
            <a:r>
              <a:rPr lang="de-DE" sz="1400" dirty="0"/>
              <a:t>Fälle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970814" y="3040697"/>
            <a:ext cx="678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etwa </a:t>
            </a:r>
          </a:p>
          <a:p>
            <a:r>
              <a:rPr lang="de-DE" sz="1400" dirty="0"/>
              <a:t>34 %</a:t>
            </a:r>
          </a:p>
          <a:p>
            <a:r>
              <a:rPr lang="de-DE" sz="1400" dirty="0"/>
              <a:t>der</a:t>
            </a:r>
          </a:p>
          <a:p>
            <a:r>
              <a:rPr lang="de-DE" sz="1400" dirty="0"/>
              <a:t>Fälle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6485274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Vgl. Gaidoschik 2010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244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Fazit aus den angeführten Befunden: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2571"/>
            <a:ext cx="8147248" cy="4962773"/>
          </a:xfrm>
        </p:spPr>
        <p:txBody>
          <a:bodyPr/>
          <a:lstStyle/>
          <a:p>
            <a:pPr marL="71437" indent="0">
              <a:lnSpc>
                <a:spcPct val="200000"/>
              </a:lnSpc>
              <a:buNone/>
            </a:pPr>
            <a:r>
              <a:rPr lang="de-DE" sz="2000" dirty="0"/>
              <a:t>Starke empirische Hinweise dafür, dass…</a:t>
            </a:r>
          </a:p>
          <a:p>
            <a:pPr marL="71437" indent="0">
              <a:lnSpc>
                <a:spcPct val="200000"/>
              </a:lnSpc>
              <a:buNone/>
            </a:pPr>
            <a:endParaRPr lang="de-DE" sz="800" dirty="0"/>
          </a:p>
          <a:p>
            <a:pPr marL="414337">
              <a:lnSpc>
                <a:spcPct val="200000"/>
              </a:lnSpc>
            </a:pPr>
            <a:r>
              <a:rPr lang="de-DE" sz="2000" b="1" dirty="0">
                <a:solidFill>
                  <a:schemeClr val="bg2"/>
                </a:solidFill>
              </a:rPr>
              <a:t>Ableiten auch das Automatisieren fördert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1600" dirty="0"/>
              <a:t>(ähnlich schon Thornton 1978, 1992; Steinberg 1985)</a:t>
            </a:r>
            <a:br>
              <a:rPr lang="de-DE" sz="1600" dirty="0"/>
            </a:br>
            <a:r>
              <a:rPr lang="de-DE" sz="2000" dirty="0"/>
              <a:t> </a:t>
            </a:r>
          </a:p>
          <a:p>
            <a:pPr marL="908050" lvl="1" indent="-436563">
              <a:buFont typeface="Wingdings" pitchFamily="2" charset="2"/>
              <a:buNone/>
            </a:pP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79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63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5800" y="1732384"/>
            <a:ext cx="7772400" cy="3352800"/>
          </a:xfrm>
        </p:spPr>
        <p:txBody>
          <a:bodyPr/>
          <a:lstStyle/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2400" dirty="0"/>
              <a:t>Aus Sicht der Kinder </a:t>
            </a:r>
          </a:p>
          <a:p>
            <a:pPr marL="0" indent="0" algn="ctr">
              <a:buNone/>
            </a:pPr>
            <a:r>
              <a:rPr lang="de-DE" sz="2400" dirty="0"/>
              <a:t>spricht doch </a:t>
            </a:r>
          </a:p>
          <a:p>
            <a:pPr marL="0" indent="0" algn="ctr">
              <a:buNone/>
            </a:pPr>
            <a:r>
              <a:rPr lang="de-DE" sz="2400" dirty="0"/>
              <a:t>(fast) alles </a:t>
            </a:r>
          </a:p>
          <a:p>
            <a:pPr marL="0" indent="0" algn="ctr">
              <a:buNone/>
            </a:pPr>
            <a:r>
              <a:rPr lang="de-DE" sz="2400" dirty="0"/>
              <a:t>für das zählende Rechnen!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z="3200" dirty="0"/>
              <a:t>Worüber wir uns klar sein sollten: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911426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de-DE" sz="2800" dirty="0"/>
              <a:t>Auch deshalb: Rechnen von Anfang an </a:t>
            </a:r>
            <a:br>
              <a:rPr lang="de-DE" sz="2800" dirty="0"/>
            </a:br>
            <a:r>
              <a:rPr lang="de-DE" sz="2800" dirty="0"/>
              <a:t>gezielt in „operativen Zusammenhängen“!</a:t>
            </a:r>
          </a:p>
        </p:txBody>
      </p:sp>
      <p:sp>
        <p:nvSpPr>
          <p:cNvPr id="1753092" name="Text Box 4"/>
          <p:cNvSpPr txBox="1">
            <a:spLocks noChangeArrowheads="1"/>
          </p:cNvSpPr>
          <p:nvPr/>
        </p:nvSpPr>
        <p:spPr bwMode="auto">
          <a:xfrm>
            <a:off x="3730625" y="3389313"/>
            <a:ext cx="1201738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4 + 4</a:t>
            </a:r>
          </a:p>
        </p:txBody>
      </p:sp>
      <p:sp>
        <p:nvSpPr>
          <p:cNvPr id="1753093" name="Text Box 5"/>
          <p:cNvSpPr txBox="1">
            <a:spLocks noChangeArrowheads="1"/>
          </p:cNvSpPr>
          <p:nvPr/>
        </p:nvSpPr>
        <p:spPr bwMode="auto">
          <a:xfrm>
            <a:off x="5962650" y="2205038"/>
            <a:ext cx="1201738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3 + 4</a:t>
            </a:r>
          </a:p>
        </p:txBody>
      </p:sp>
      <p:sp>
        <p:nvSpPr>
          <p:cNvPr id="1753094" name="Text Box 6"/>
          <p:cNvSpPr txBox="1">
            <a:spLocks noChangeArrowheads="1"/>
          </p:cNvSpPr>
          <p:nvPr/>
        </p:nvSpPr>
        <p:spPr bwMode="auto">
          <a:xfrm>
            <a:off x="5962650" y="2924175"/>
            <a:ext cx="1201738" cy="54451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4 + 3</a:t>
            </a:r>
          </a:p>
        </p:txBody>
      </p:sp>
      <p:sp>
        <p:nvSpPr>
          <p:cNvPr id="1753095" name="Text Box 7"/>
          <p:cNvSpPr txBox="1">
            <a:spLocks noChangeArrowheads="1"/>
          </p:cNvSpPr>
          <p:nvPr/>
        </p:nvSpPr>
        <p:spPr bwMode="auto">
          <a:xfrm>
            <a:off x="6019800" y="4179888"/>
            <a:ext cx="1201738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4 + 5</a:t>
            </a:r>
          </a:p>
        </p:txBody>
      </p:sp>
      <p:sp>
        <p:nvSpPr>
          <p:cNvPr id="1753096" name="Text Box 8"/>
          <p:cNvSpPr txBox="1">
            <a:spLocks noChangeArrowheads="1"/>
          </p:cNvSpPr>
          <p:nvPr/>
        </p:nvSpPr>
        <p:spPr bwMode="auto">
          <a:xfrm>
            <a:off x="6011863" y="4868863"/>
            <a:ext cx="1201737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5 + 4</a:t>
            </a:r>
          </a:p>
        </p:txBody>
      </p:sp>
      <p:sp>
        <p:nvSpPr>
          <p:cNvPr id="1753097" name="Text Box 9"/>
          <p:cNvSpPr txBox="1">
            <a:spLocks noChangeArrowheads="1"/>
          </p:cNvSpPr>
          <p:nvPr/>
        </p:nvSpPr>
        <p:spPr bwMode="auto">
          <a:xfrm>
            <a:off x="3707904" y="5229200"/>
            <a:ext cx="1073150" cy="5445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8 - 4</a:t>
            </a:r>
          </a:p>
        </p:txBody>
      </p:sp>
      <p:sp>
        <p:nvSpPr>
          <p:cNvPr id="1753100" name="AutoShape 12"/>
          <p:cNvSpPr>
            <a:spLocks noChangeArrowheads="1"/>
          </p:cNvSpPr>
          <p:nvPr/>
        </p:nvSpPr>
        <p:spPr bwMode="auto">
          <a:xfrm rot="-1501490">
            <a:off x="4964113" y="3014663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53101" name="AutoShape 13"/>
          <p:cNvSpPr>
            <a:spLocks noChangeArrowheads="1"/>
          </p:cNvSpPr>
          <p:nvPr/>
        </p:nvSpPr>
        <p:spPr bwMode="auto">
          <a:xfrm rot="1670009">
            <a:off x="4932363" y="4095750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53102" name="AutoShape 14"/>
          <p:cNvSpPr>
            <a:spLocks noChangeArrowheads="1"/>
          </p:cNvSpPr>
          <p:nvPr/>
        </p:nvSpPr>
        <p:spPr bwMode="auto">
          <a:xfrm rot="5400000">
            <a:off x="3786982" y="4390231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F03-40C4-4A21-AC14-E1F6F5CCA5F3}" type="slidenum">
              <a:rPr lang="de-AT" smtClean="0"/>
              <a:pPr>
                <a:defRPr/>
              </a:pPr>
              <a:t>80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988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092" grpId="0" animBg="1"/>
      <p:bldP spid="1753093" grpId="0" animBg="1"/>
      <p:bldP spid="1753094" grpId="0" animBg="1"/>
      <p:bldP spid="1753095" grpId="0" animBg="1"/>
      <p:bldP spid="1753096" grpId="0" animBg="1"/>
      <p:bldP spid="1753097" grpId="0" animBg="1"/>
      <p:bldP spid="1753100" grpId="0" animBg="1"/>
      <p:bldP spid="1753101" grpId="0" animBg="1"/>
      <p:bldP spid="175310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Voraussetzung für erfolgreiches</a:t>
            </a:r>
            <a:br>
              <a:rPr lang="de-DE" sz="3200" dirty="0"/>
            </a:br>
            <a:r>
              <a:rPr lang="de-DE" sz="3200" dirty="0"/>
              <a:t>  Erarbeiten von Ableitungsstrategien:</a:t>
            </a:r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557338"/>
            <a:ext cx="8253412" cy="4751982"/>
          </a:xfrm>
        </p:spPr>
        <p:txBody>
          <a:bodyPr/>
          <a:lstStyle/>
          <a:p>
            <a:pPr marL="0" indent="0">
              <a:spcBef>
                <a:spcPct val="40000"/>
              </a:spcBef>
              <a:buSzTx/>
              <a:buFont typeface="Wingdings" pitchFamily="2" charset="2"/>
              <a:buNone/>
              <a:defRPr/>
            </a:pPr>
            <a:r>
              <a:rPr lang="de-DE" sz="2000" b="1" dirty="0">
                <a:solidFill>
                  <a:schemeClr val="bg2"/>
                </a:solidFill>
              </a:rPr>
              <a:t>Frühes, gezieltes Automatisieren einiger (weniger) </a:t>
            </a:r>
            <a:br>
              <a:rPr lang="de-DE" sz="2000" b="1" dirty="0">
                <a:solidFill>
                  <a:schemeClr val="bg2"/>
                </a:solidFill>
              </a:rPr>
            </a:br>
            <a:r>
              <a:rPr lang="de-DE" sz="2000" b="1" dirty="0">
                <a:solidFill>
                  <a:schemeClr val="bg2"/>
                </a:solidFill>
              </a:rPr>
              <a:t>Kern-Strukturen und Kern-Aufgaben!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b="1" dirty="0">
                <a:solidFill>
                  <a:schemeClr val="bg2"/>
                </a:solidFill>
              </a:rPr>
              <a:t>Als Kernaufgaben ausreichend:</a:t>
            </a:r>
            <a:br>
              <a:rPr lang="de-DE" sz="2000" b="1" dirty="0">
                <a:solidFill>
                  <a:schemeClr val="bg2"/>
                </a:solidFill>
              </a:rPr>
            </a:br>
            <a:endParaRPr lang="de-DE" sz="2000" b="1" dirty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de-DE" sz="2000" dirty="0"/>
              <a:t>1 dazu / 1 weg			</a:t>
            </a:r>
            <a:br>
              <a:rPr lang="de-DE" sz="2000" dirty="0"/>
            </a:br>
            <a:endParaRPr lang="de-DE" sz="2000" dirty="0"/>
          </a:p>
          <a:p>
            <a:pPr lvl="1">
              <a:defRPr/>
            </a:pPr>
            <a:r>
              <a:rPr lang="de-DE" sz="2000" dirty="0"/>
              <a:t>„Kraft der Fünf“ 		</a:t>
            </a:r>
            <a:br>
              <a:rPr lang="de-DE" sz="2000" dirty="0"/>
            </a:br>
            <a:endParaRPr lang="de-DE" sz="2000" dirty="0"/>
          </a:p>
          <a:p>
            <a:pPr lvl="1">
              <a:defRPr/>
            </a:pPr>
            <a:r>
              <a:rPr lang="de-DE" sz="2000" dirty="0"/>
              <a:t>Verdoppelungen		</a:t>
            </a:r>
            <a:br>
              <a:rPr lang="de-DE" sz="2000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81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36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25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992888" cy="4536504"/>
          </a:xfrm>
        </p:spPr>
        <p:txBody>
          <a:bodyPr/>
          <a:lstStyle/>
          <a:p>
            <a:pPr marL="471488" lvl="1" indent="0" eaLnBrk="1" hangingPunct="1">
              <a:buNone/>
            </a:pPr>
            <a:endParaRPr lang="de-DE" sz="900" dirty="0"/>
          </a:p>
          <a:p>
            <a:pPr marL="0" indent="0" eaLnBrk="1" hangingPunct="1">
              <a:buNone/>
            </a:pPr>
            <a:r>
              <a:rPr lang="de-DE" sz="2200" dirty="0"/>
              <a:t>Verdoppeln mit den Händen</a:t>
            </a:r>
          </a:p>
          <a:p>
            <a:pPr marL="471488" lvl="1" indent="0" eaLnBrk="1" hangingPunct="1">
              <a:buNone/>
            </a:pPr>
            <a:r>
              <a:rPr lang="de-DE" sz="1800" dirty="0"/>
              <a:t>"Zweite Zeigeweise" trainieren</a:t>
            </a:r>
            <a:br>
              <a:rPr lang="de-DE" sz="1800" dirty="0"/>
            </a:br>
            <a:endParaRPr lang="de-DE" sz="2200" dirty="0"/>
          </a:p>
          <a:p>
            <a:pPr marL="0" indent="0" eaLnBrk="1" hangingPunct="1">
              <a:buNone/>
            </a:pPr>
            <a:r>
              <a:rPr lang="de-DE" sz="2200" dirty="0"/>
              <a:t>Verdoppeln mit dem Spiegel</a:t>
            </a:r>
          </a:p>
          <a:p>
            <a:pPr marL="471488" lvl="1" indent="0" eaLnBrk="1" hangingPunct="1">
              <a:buNone/>
            </a:pPr>
            <a:r>
              <a:rPr lang="de-DE" sz="1800" dirty="0"/>
              <a:t>Vereinbarung: Plättchen auf einen Blick erkennbar</a:t>
            </a:r>
          </a:p>
          <a:p>
            <a:pPr marL="0" indent="0" eaLnBrk="1" hangingPunct="1">
              <a:buNone/>
            </a:pPr>
            <a:endParaRPr lang="de-DE" sz="2200" dirty="0"/>
          </a:p>
          <a:p>
            <a:pPr marL="0" indent="0" eaLnBrk="1" hangingPunct="1">
              <a:buNone/>
            </a:pPr>
            <a:r>
              <a:rPr lang="de-DE" sz="2200" dirty="0"/>
              <a:t>Merkhilfen: Katze, Fliege, Spinne…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de-DE" sz="900" dirty="0"/>
          </a:p>
          <a:p>
            <a:pPr marL="571500" indent="-571500" eaLnBrk="1" hangingPunct="1">
              <a:buFont typeface="Wingdings" pitchFamily="2" charset="2"/>
              <a:buNone/>
            </a:pPr>
            <a:endParaRPr lang="de-DE" sz="900" dirty="0"/>
          </a:p>
          <a:p>
            <a:pPr marL="571500" indent="-571500" eaLnBrk="1" hangingPunct="1">
              <a:buFont typeface="Wingdings" pitchFamily="2" charset="2"/>
              <a:buNone/>
            </a:pPr>
            <a:endParaRPr lang="de-DE" sz="900" dirty="0"/>
          </a:p>
          <a:p>
            <a:pPr marL="571500" indent="-571500" eaLnBrk="1" hangingPunct="1">
              <a:buFont typeface="Wingdings" pitchFamily="2" charset="2"/>
              <a:buNone/>
            </a:pPr>
            <a:endParaRPr lang="de-DE" sz="2200" dirty="0">
              <a:solidFill>
                <a:schemeClr val="accent2"/>
              </a:solidFill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de-DE" sz="2200" dirty="0"/>
              <a:t>Verdoppelungen bis mind. 5 + 5 automatisieren</a:t>
            </a:r>
          </a:p>
          <a:p>
            <a:pPr marL="471488" lvl="1" indent="0" eaLnBrk="1" hangingPunct="1">
              <a:buNone/>
            </a:pPr>
            <a:r>
              <a:rPr lang="de-DE" sz="1800" dirty="0"/>
              <a:t>Wo nötig: Einsatz der Lernkartei (Details folgen!)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Früher Schwerpunkt aufs "Verdoppeln"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82</a:t>
            </a:fld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B1C269B-CA07-9A4C-90D7-441C680E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48258" y="1539240"/>
            <a:ext cx="904536" cy="1482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2390FFE-D1A1-3847-B734-29A2AC43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32" y="1545704"/>
            <a:ext cx="904536" cy="148279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7DDBD3-6BCF-3C4D-931E-F31D50058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57" y="4437111"/>
            <a:ext cx="957578" cy="9056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9D16E6-1633-4648-B9E5-B54EF3619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92" y="4437112"/>
            <a:ext cx="1146628" cy="9824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2A42060-8CCE-1946-83E3-057B0A88B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7784"/>
            <a:ext cx="1216766" cy="13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Zusammenhänge gezielt erarbeiten:</a:t>
            </a:r>
            <a:br>
              <a:rPr lang="de-DE" sz="3200" dirty="0"/>
            </a:br>
            <a:r>
              <a:rPr lang="de-DE" sz="3200" dirty="0"/>
              <a:t>  Beispiel "Verdoppeln plus 1"</a:t>
            </a:r>
          </a:p>
        </p:txBody>
      </p:sp>
      <p:sp>
        <p:nvSpPr>
          <p:cNvPr id="1330179" name="AutoShape 3"/>
          <p:cNvSpPr>
            <a:spLocks noChangeArrowheads="1"/>
          </p:cNvSpPr>
          <p:nvPr/>
        </p:nvSpPr>
        <p:spPr bwMode="auto">
          <a:xfrm>
            <a:off x="2339975" y="2636838"/>
            <a:ext cx="3527425" cy="86360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0" name="Oval 4"/>
          <p:cNvSpPr>
            <a:spLocks noChangeArrowheads="1"/>
          </p:cNvSpPr>
          <p:nvPr/>
        </p:nvSpPr>
        <p:spPr bwMode="auto">
          <a:xfrm>
            <a:off x="2452688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1" name="Oval 5"/>
          <p:cNvSpPr>
            <a:spLocks noChangeArrowheads="1"/>
          </p:cNvSpPr>
          <p:nvPr/>
        </p:nvSpPr>
        <p:spPr bwMode="auto">
          <a:xfrm>
            <a:off x="3135313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2" name="Oval 6"/>
          <p:cNvSpPr>
            <a:spLocks noChangeArrowheads="1"/>
          </p:cNvSpPr>
          <p:nvPr/>
        </p:nvSpPr>
        <p:spPr bwMode="auto">
          <a:xfrm>
            <a:off x="3817938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3" name="AutoShape 7"/>
          <p:cNvSpPr>
            <a:spLocks noChangeArrowheads="1"/>
          </p:cNvSpPr>
          <p:nvPr/>
        </p:nvSpPr>
        <p:spPr bwMode="auto">
          <a:xfrm>
            <a:off x="2339975" y="3500438"/>
            <a:ext cx="3529013" cy="792162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4" name="Oval 8"/>
          <p:cNvSpPr>
            <a:spLocks noChangeArrowheads="1"/>
          </p:cNvSpPr>
          <p:nvPr/>
        </p:nvSpPr>
        <p:spPr bwMode="auto">
          <a:xfrm>
            <a:off x="2452688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5" name="Oval 9"/>
          <p:cNvSpPr>
            <a:spLocks noChangeArrowheads="1"/>
          </p:cNvSpPr>
          <p:nvPr/>
        </p:nvSpPr>
        <p:spPr bwMode="auto">
          <a:xfrm>
            <a:off x="3135313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6" name="Oval 10"/>
          <p:cNvSpPr>
            <a:spLocks noChangeArrowheads="1"/>
          </p:cNvSpPr>
          <p:nvPr/>
        </p:nvSpPr>
        <p:spPr bwMode="auto">
          <a:xfrm>
            <a:off x="3817938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7" name="Oval 11"/>
          <p:cNvSpPr>
            <a:spLocks noChangeArrowheads="1"/>
          </p:cNvSpPr>
          <p:nvPr/>
        </p:nvSpPr>
        <p:spPr bwMode="auto">
          <a:xfrm>
            <a:off x="4500563" y="3614738"/>
            <a:ext cx="569912" cy="565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8" name="Oval 12"/>
          <p:cNvSpPr>
            <a:spLocks noChangeArrowheads="1"/>
          </p:cNvSpPr>
          <p:nvPr/>
        </p:nvSpPr>
        <p:spPr bwMode="auto">
          <a:xfrm>
            <a:off x="5183188" y="3614738"/>
            <a:ext cx="569912" cy="565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9" name="Text Box 13"/>
          <p:cNvSpPr txBox="1">
            <a:spLocks noChangeArrowheads="1"/>
          </p:cNvSpPr>
          <p:nvPr/>
        </p:nvSpPr>
        <p:spPr bwMode="auto">
          <a:xfrm>
            <a:off x="684213" y="1773238"/>
            <a:ext cx="568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Zum Beispiel mit Rechenschiffchen:</a:t>
            </a:r>
          </a:p>
        </p:txBody>
      </p:sp>
      <p:sp>
        <p:nvSpPr>
          <p:cNvPr id="1330190" name="Oval 14"/>
          <p:cNvSpPr>
            <a:spLocks noChangeArrowheads="1"/>
          </p:cNvSpPr>
          <p:nvPr/>
        </p:nvSpPr>
        <p:spPr bwMode="auto">
          <a:xfrm>
            <a:off x="4500563" y="2781300"/>
            <a:ext cx="569912" cy="565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1" name="Oval 15"/>
          <p:cNvSpPr>
            <a:spLocks noChangeArrowheads="1"/>
          </p:cNvSpPr>
          <p:nvPr/>
        </p:nvSpPr>
        <p:spPr bwMode="auto">
          <a:xfrm>
            <a:off x="5154613" y="2781300"/>
            <a:ext cx="569912" cy="565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2" name="Text Box 16"/>
          <p:cNvSpPr txBox="1">
            <a:spLocks noChangeArrowheads="1"/>
          </p:cNvSpPr>
          <p:nvPr/>
        </p:nvSpPr>
        <p:spPr bwMode="auto">
          <a:xfrm>
            <a:off x="755650" y="4652963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Aus 3 + 3 ...</a:t>
            </a:r>
          </a:p>
        </p:txBody>
      </p:sp>
      <p:sp>
        <p:nvSpPr>
          <p:cNvPr id="1330193" name="Text Box 17"/>
          <p:cNvSpPr txBox="1">
            <a:spLocks noChangeArrowheads="1"/>
          </p:cNvSpPr>
          <p:nvPr/>
        </p:nvSpPr>
        <p:spPr bwMode="auto">
          <a:xfrm>
            <a:off x="3649663" y="4652963"/>
            <a:ext cx="227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mache 3 + 4!</a:t>
            </a:r>
          </a:p>
        </p:txBody>
      </p:sp>
      <p:sp>
        <p:nvSpPr>
          <p:cNvPr id="1330194" name="Text Box 18"/>
          <p:cNvSpPr txBox="1">
            <a:spLocks noChangeArrowheads="1"/>
          </p:cNvSpPr>
          <p:nvPr/>
        </p:nvSpPr>
        <p:spPr bwMode="auto">
          <a:xfrm>
            <a:off x="781050" y="5229225"/>
            <a:ext cx="329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Was verändert sich?</a:t>
            </a:r>
          </a:p>
        </p:txBody>
      </p:sp>
      <p:sp>
        <p:nvSpPr>
          <p:cNvPr id="1330195" name="Oval 19"/>
          <p:cNvSpPr>
            <a:spLocks noChangeArrowheads="1"/>
          </p:cNvSpPr>
          <p:nvPr/>
        </p:nvSpPr>
        <p:spPr bwMode="auto">
          <a:xfrm>
            <a:off x="4506913" y="3644900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83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49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79" grpId="0" animBg="1"/>
      <p:bldP spid="1330180" grpId="0" animBg="1"/>
      <p:bldP spid="1330181" grpId="0" animBg="1"/>
      <p:bldP spid="1330182" grpId="0" animBg="1"/>
      <p:bldP spid="1330183" grpId="0" animBg="1"/>
      <p:bldP spid="1330184" grpId="0" animBg="1"/>
      <p:bldP spid="1330185" grpId="0" animBg="1"/>
      <p:bldP spid="1330186" grpId="0" animBg="1"/>
      <p:bldP spid="1330187" grpId="0" animBg="1"/>
      <p:bldP spid="1330188" grpId="0" animBg="1"/>
      <p:bldP spid="1330189" grpId="0"/>
      <p:bldP spid="1330189" grpId="1"/>
      <p:bldP spid="1330190" grpId="0" animBg="1"/>
      <p:bldP spid="1330191" grpId="0" animBg="1"/>
      <p:bldP spid="1330192" grpId="0"/>
      <p:bldP spid="1330193" grpId="0"/>
      <p:bldP spid="1330194" grpId="0"/>
      <p:bldP spid="133019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Zusammenhänge gezielt erarbeiten:</a:t>
            </a:r>
            <a:br>
              <a:rPr lang="de-DE" sz="3200" dirty="0"/>
            </a:br>
            <a:r>
              <a:rPr lang="de-DE" sz="3200" dirty="0"/>
              <a:t>  Beispiel "Verdoppeln plus 1"</a:t>
            </a:r>
          </a:p>
        </p:txBody>
      </p:sp>
      <p:sp>
        <p:nvSpPr>
          <p:cNvPr id="1330179" name="AutoShape 3"/>
          <p:cNvSpPr>
            <a:spLocks noChangeArrowheads="1"/>
          </p:cNvSpPr>
          <p:nvPr/>
        </p:nvSpPr>
        <p:spPr bwMode="auto">
          <a:xfrm>
            <a:off x="2339975" y="2636838"/>
            <a:ext cx="3527425" cy="86360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0" name="Oval 4"/>
          <p:cNvSpPr>
            <a:spLocks noChangeArrowheads="1"/>
          </p:cNvSpPr>
          <p:nvPr/>
        </p:nvSpPr>
        <p:spPr bwMode="auto">
          <a:xfrm>
            <a:off x="2452688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1" name="Oval 5"/>
          <p:cNvSpPr>
            <a:spLocks noChangeArrowheads="1"/>
          </p:cNvSpPr>
          <p:nvPr/>
        </p:nvSpPr>
        <p:spPr bwMode="auto">
          <a:xfrm>
            <a:off x="3135313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2" name="Oval 6"/>
          <p:cNvSpPr>
            <a:spLocks noChangeArrowheads="1"/>
          </p:cNvSpPr>
          <p:nvPr/>
        </p:nvSpPr>
        <p:spPr bwMode="auto">
          <a:xfrm>
            <a:off x="3817938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3" name="AutoShape 7"/>
          <p:cNvSpPr>
            <a:spLocks noChangeArrowheads="1"/>
          </p:cNvSpPr>
          <p:nvPr/>
        </p:nvSpPr>
        <p:spPr bwMode="auto">
          <a:xfrm>
            <a:off x="2339975" y="3501008"/>
            <a:ext cx="3529013" cy="792162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4" name="Oval 8"/>
          <p:cNvSpPr>
            <a:spLocks noChangeArrowheads="1"/>
          </p:cNvSpPr>
          <p:nvPr/>
        </p:nvSpPr>
        <p:spPr bwMode="auto">
          <a:xfrm>
            <a:off x="2452688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5" name="Oval 9"/>
          <p:cNvSpPr>
            <a:spLocks noChangeArrowheads="1"/>
          </p:cNvSpPr>
          <p:nvPr/>
        </p:nvSpPr>
        <p:spPr bwMode="auto">
          <a:xfrm>
            <a:off x="3135313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6" name="Oval 10"/>
          <p:cNvSpPr>
            <a:spLocks noChangeArrowheads="1"/>
          </p:cNvSpPr>
          <p:nvPr/>
        </p:nvSpPr>
        <p:spPr bwMode="auto">
          <a:xfrm>
            <a:off x="3817938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7" name="Oval 11"/>
          <p:cNvSpPr>
            <a:spLocks noChangeArrowheads="1"/>
          </p:cNvSpPr>
          <p:nvPr/>
        </p:nvSpPr>
        <p:spPr bwMode="auto">
          <a:xfrm>
            <a:off x="4500563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8" name="Oval 12"/>
          <p:cNvSpPr>
            <a:spLocks noChangeArrowheads="1"/>
          </p:cNvSpPr>
          <p:nvPr/>
        </p:nvSpPr>
        <p:spPr bwMode="auto">
          <a:xfrm>
            <a:off x="5183188" y="3614738"/>
            <a:ext cx="569912" cy="565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0" name="Oval 14"/>
          <p:cNvSpPr>
            <a:spLocks noChangeArrowheads="1"/>
          </p:cNvSpPr>
          <p:nvPr/>
        </p:nvSpPr>
        <p:spPr bwMode="auto">
          <a:xfrm>
            <a:off x="4500563" y="2781300"/>
            <a:ext cx="569912" cy="565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1" name="Oval 15"/>
          <p:cNvSpPr>
            <a:spLocks noChangeArrowheads="1"/>
          </p:cNvSpPr>
          <p:nvPr/>
        </p:nvSpPr>
        <p:spPr bwMode="auto">
          <a:xfrm>
            <a:off x="5154613" y="2781300"/>
            <a:ext cx="569912" cy="565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2" name="Text Box 16"/>
          <p:cNvSpPr txBox="1">
            <a:spLocks noChangeArrowheads="1"/>
          </p:cNvSpPr>
          <p:nvPr/>
        </p:nvSpPr>
        <p:spPr bwMode="auto">
          <a:xfrm>
            <a:off x="755650" y="4652963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Aus 4 + 4 ...</a:t>
            </a:r>
          </a:p>
        </p:txBody>
      </p:sp>
      <p:sp>
        <p:nvSpPr>
          <p:cNvPr id="1330193" name="Text Box 17"/>
          <p:cNvSpPr txBox="1">
            <a:spLocks noChangeArrowheads="1"/>
          </p:cNvSpPr>
          <p:nvPr/>
        </p:nvSpPr>
        <p:spPr bwMode="auto">
          <a:xfrm>
            <a:off x="3649663" y="4652963"/>
            <a:ext cx="227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mache 4 + 5!</a:t>
            </a:r>
          </a:p>
        </p:txBody>
      </p:sp>
      <p:sp>
        <p:nvSpPr>
          <p:cNvPr id="1330195" name="Oval 19"/>
          <p:cNvSpPr>
            <a:spLocks noChangeArrowheads="1"/>
          </p:cNvSpPr>
          <p:nvPr/>
        </p:nvSpPr>
        <p:spPr bwMode="auto">
          <a:xfrm>
            <a:off x="5148064" y="36559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84213" y="1773238"/>
            <a:ext cx="8105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Als Prinzip an allen Anwendungsfällen durchspielen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84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19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79" grpId="0" animBg="1"/>
      <p:bldP spid="1330180" grpId="0" animBg="1"/>
      <p:bldP spid="1330181" grpId="0" animBg="1"/>
      <p:bldP spid="1330182" grpId="0" animBg="1"/>
      <p:bldP spid="1330183" grpId="0" animBg="1"/>
      <p:bldP spid="1330184" grpId="0" animBg="1"/>
      <p:bldP spid="1330185" grpId="0" animBg="1"/>
      <p:bldP spid="1330186" grpId="0" animBg="1"/>
      <p:bldP spid="1330187" grpId="0" animBg="1"/>
      <p:bldP spid="1330188" grpId="0" animBg="1"/>
      <p:bldP spid="1330190" grpId="0" animBg="1"/>
      <p:bldP spid="1330191" grpId="0" animBg="1"/>
      <p:bldP spid="1330192" grpId="0"/>
      <p:bldP spid="1330193" grpId="0"/>
      <p:bldP spid="1330195" grpId="0" animBg="1"/>
      <p:bldP spid="18" grpId="0"/>
      <p:bldP spid="18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Zusammenhänge gezielt erarbeiten:</a:t>
            </a:r>
            <a:br>
              <a:rPr lang="de-DE" sz="3200" dirty="0"/>
            </a:br>
            <a:r>
              <a:rPr lang="de-DE" sz="3200" dirty="0"/>
              <a:t>  Beispiel "Verdoppeln plus 1"</a:t>
            </a:r>
          </a:p>
        </p:txBody>
      </p:sp>
      <p:sp>
        <p:nvSpPr>
          <p:cNvPr id="1330179" name="AutoShape 3"/>
          <p:cNvSpPr>
            <a:spLocks noChangeArrowheads="1"/>
          </p:cNvSpPr>
          <p:nvPr/>
        </p:nvSpPr>
        <p:spPr bwMode="auto">
          <a:xfrm>
            <a:off x="1185863" y="2636838"/>
            <a:ext cx="3527425" cy="86360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0" name="Oval 4"/>
          <p:cNvSpPr>
            <a:spLocks noChangeArrowheads="1"/>
          </p:cNvSpPr>
          <p:nvPr/>
        </p:nvSpPr>
        <p:spPr bwMode="auto">
          <a:xfrm>
            <a:off x="1381118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1" name="Oval 5"/>
          <p:cNvSpPr>
            <a:spLocks noChangeArrowheads="1"/>
          </p:cNvSpPr>
          <p:nvPr/>
        </p:nvSpPr>
        <p:spPr bwMode="auto">
          <a:xfrm>
            <a:off x="2063743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2" name="Oval 6"/>
          <p:cNvSpPr>
            <a:spLocks noChangeArrowheads="1"/>
          </p:cNvSpPr>
          <p:nvPr/>
        </p:nvSpPr>
        <p:spPr bwMode="auto">
          <a:xfrm>
            <a:off x="2746368" y="2762250"/>
            <a:ext cx="569912" cy="615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3" name="AutoShape 7"/>
          <p:cNvSpPr>
            <a:spLocks noChangeArrowheads="1"/>
          </p:cNvSpPr>
          <p:nvPr/>
        </p:nvSpPr>
        <p:spPr bwMode="auto">
          <a:xfrm>
            <a:off x="1185863" y="3500438"/>
            <a:ext cx="3529013" cy="792162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4" name="Oval 8"/>
          <p:cNvSpPr>
            <a:spLocks noChangeArrowheads="1"/>
          </p:cNvSpPr>
          <p:nvPr/>
        </p:nvSpPr>
        <p:spPr bwMode="auto">
          <a:xfrm>
            <a:off x="1381118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5" name="Oval 9"/>
          <p:cNvSpPr>
            <a:spLocks noChangeArrowheads="1"/>
          </p:cNvSpPr>
          <p:nvPr/>
        </p:nvSpPr>
        <p:spPr bwMode="auto">
          <a:xfrm>
            <a:off x="2063743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6" name="Oval 10"/>
          <p:cNvSpPr>
            <a:spLocks noChangeArrowheads="1"/>
          </p:cNvSpPr>
          <p:nvPr/>
        </p:nvSpPr>
        <p:spPr bwMode="auto">
          <a:xfrm>
            <a:off x="2746368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7" name="Oval 11"/>
          <p:cNvSpPr>
            <a:spLocks noChangeArrowheads="1"/>
          </p:cNvSpPr>
          <p:nvPr/>
        </p:nvSpPr>
        <p:spPr bwMode="auto">
          <a:xfrm>
            <a:off x="3428993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88" name="Oval 12"/>
          <p:cNvSpPr>
            <a:spLocks noChangeArrowheads="1"/>
          </p:cNvSpPr>
          <p:nvPr/>
        </p:nvSpPr>
        <p:spPr bwMode="auto">
          <a:xfrm>
            <a:off x="4071934" y="3614738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0" name="Oval 14"/>
          <p:cNvSpPr>
            <a:spLocks noChangeArrowheads="1"/>
          </p:cNvSpPr>
          <p:nvPr/>
        </p:nvSpPr>
        <p:spPr bwMode="auto">
          <a:xfrm>
            <a:off x="3428993" y="2781300"/>
            <a:ext cx="569912" cy="565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1" name="Oval 15"/>
          <p:cNvSpPr>
            <a:spLocks noChangeArrowheads="1"/>
          </p:cNvSpPr>
          <p:nvPr/>
        </p:nvSpPr>
        <p:spPr bwMode="auto">
          <a:xfrm>
            <a:off x="4083043" y="2781300"/>
            <a:ext cx="569912" cy="565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2" name="Text Box 16"/>
          <p:cNvSpPr txBox="1">
            <a:spLocks noChangeArrowheads="1"/>
          </p:cNvSpPr>
          <p:nvPr/>
        </p:nvSpPr>
        <p:spPr bwMode="auto">
          <a:xfrm>
            <a:off x="755650" y="4652963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Aus 5 + 5 ...</a:t>
            </a:r>
          </a:p>
        </p:txBody>
      </p:sp>
      <p:sp>
        <p:nvSpPr>
          <p:cNvPr id="1330193" name="Text Box 17"/>
          <p:cNvSpPr txBox="1">
            <a:spLocks noChangeArrowheads="1"/>
          </p:cNvSpPr>
          <p:nvPr/>
        </p:nvSpPr>
        <p:spPr bwMode="auto">
          <a:xfrm>
            <a:off x="3649663" y="4652963"/>
            <a:ext cx="227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mache 5 + 6!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714876" y="2643182"/>
            <a:ext cx="3527425" cy="86360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714876" y="3506782"/>
            <a:ext cx="3529013" cy="792162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786314" y="278605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5429256" y="278605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6143636" y="278605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6858016" y="278605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7572396" y="278605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4786314" y="3649668"/>
            <a:ext cx="569912" cy="565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5429256" y="364966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6143636" y="364966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6858016" y="364966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7572396" y="3649668"/>
            <a:ext cx="569912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0195" name="Oval 19"/>
          <p:cNvSpPr>
            <a:spLocks noChangeArrowheads="1"/>
          </p:cNvSpPr>
          <p:nvPr/>
        </p:nvSpPr>
        <p:spPr bwMode="auto">
          <a:xfrm>
            <a:off x="4786314" y="3643314"/>
            <a:ext cx="569912" cy="5651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85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51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3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79" grpId="0" animBg="1"/>
      <p:bldP spid="1330180" grpId="0" animBg="1"/>
      <p:bldP spid="1330181" grpId="0" animBg="1"/>
      <p:bldP spid="1330182" grpId="0" animBg="1"/>
      <p:bldP spid="1330183" grpId="0" animBg="1"/>
      <p:bldP spid="1330184" grpId="0" animBg="1"/>
      <p:bldP spid="1330185" grpId="0" animBg="1"/>
      <p:bldP spid="1330186" grpId="0" animBg="1"/>
      <p:bldP spid="1330187" grpId="0" animBg="1"/>
      <p:bldP spid="1330188" grpId="0" animBg="1"/>
      <p:bldP spid="1330190" grpId="0" animBg="1"/>
      <p:bldP spid="1330191" grpId="0" animBg="1"/>
      <p:bldP spid="1330192" grpId="0"/>
      <p:bldP spid="133019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33019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Einschub: </a:t>
            </a:r>
            <a:br>
              <a:rPr lang="de-DE" sz="3200" dirty="0"/>
            </a:br>
            <a:r>
              <a:rPr lang="de-DE" sz="3200" dirty="0"/>
              <a:t>  Material &amp; Anschauung – aber wie?</a:t>
            </a:r>
          </a:p>
        </p:txBody>
      </p:sp>
      <p:pic>
        <p:nvPicPr>
          <p:cNvPr id="48131" name="Picture 3" descr="04-10-~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16000"/>
          </a:blip>
          <a:srcRect/>
          <a:stretch>
            <a:fillRect/>
          </a:stretch>
        </p:blipFill>
        <p:spPr>
          <a:xfrm>
            <a:off x="611560" y="1484313"/>
            <a:ext cx="7848228" cy="4795620"/>
          </a:xfrm>
          <a:noFill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243513" y="152400"/>
            <a:ext cx="3721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Aus: Wittmann/Müller 2004</a:t>
            </a:r>
          </a:p>
          <a:p>
            <a:r>
              <a:rPr lang="de-DE"/>
              <a:t>Zahlenbuch 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86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52726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Material &amp; Anschauung – aber wie?</a:t>
            </a:r>
          </a:p>
        </p:txBody>
      </p:sp>
      <p:sp>
        <p:nvSpPr>
          <p:cNvPr id="1660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5068888"/>
          </a:xfrm>
        </p:spPr>
        <p:txBody>
          <a:bodyPr/>
          <a:lstStyle/>
          <a:p>
            <a:pPr eaLnBrk="1" hangingPunct="1"/>
            <a:r>
              <a:rPr lang="de-DE" sz="2000" dirty="0">
                <a:cs typeface="Arial" charset="0"/>
              </a:rPr>
              <a:t>"Begreifen kommt vom Greifen!" – Tut es das? Einfach so?</a:t>
            </a:r>
            <a:br>
              <a:rPr lang="de-DE" sz="2000" dirty="0">
                <a:cs typeface="Arial" charset="0"/>
              </a:rPr>
            </a:br>
            <a:endParaRPr lang="de-DE" sz="1600" dirty="0">
              <a:cs typeface="Arial" charset="0"/>
            </a:endParaRPr>
          </a:p>
          <a:p>
            <a:pPr eaLnBrk="1" hangingPunct="1"/>
            <a:r>
              <a:rPr lang="de-DE" sz="2000" dirty="0">
                <a:cs typeface="Arial" charset="0"/>
              </a:rPr>
              <a:t>Entscheidend: </a:t>
            </a:r>
            <a:r>
              <a:rPr lang="de-DE" sz="2000" b="1" dirty="0">
                <a:solidFill>
                  <a:schemeClr val="tx2"/>
                </a:solidFill>
                <a:cs typeface="Arial" charset="0"/>
              </a:rPr>
              <a:t>Qualität </a:t>
            </a:r>
            <a:r>
              <a:rPr lang="de-DE" sz="2000" dirty="0">
                <a:cs typeface="Arial" charset="0"/>
              </a:rPr>
              <a:t>der Handlungen </a:t>
            </a:r>
            <a:br>
              <a:rPr lang="de-DE" sz="2000" dirty="0">
                <a:cs typeface="Arial" charset="0"/>
              </a:rPr>
            </a:br>
            <a:r>
              <a:rPr lang="de-DE" sz="2000" dirty="0">
                <a:cs typeface="Arial" charset="0"/>
              </a:rPr>
              <a:t>– und das, was das Kind dabei </a:t>
            </a:r>
            <a:r>
              <a:rPr lang="de-DE" sz="2000" b="1" dirty="0">
                <a:solidFill>
                  <a:schemeClr val="tx2"/>
                </a:solidFill>
                <a:cs typeface="Arial" charset="0"/>
              </a:rPr>
              <a:t>denkt</a:t>
            </a:r>
            <a:br>
              <a:rPr lang="de-DE" sz="2000" u="sng" dirty="0">
                <a:cs typeface="Arial" charset="0"/>
              </a:rPr>
            </a:br>
            <a:endParaRPr lang="de-DE" sz="1600" u="sng" dirty="0">
              <a:solidFill>
                <a:schemeClr val="hlink"/>
              </a:solidFill>
              <a:cs typeface="Arial" charset="0"/>
            </a:endParaRPr>
          </a:p>
          <a:p>
            <a:pPr eaLnBrk="1" hangingPunct="1"/>
            <a:r>
              <a:rPr lang="de-DE" sz="2000" b="1" dirty="0">
                <a:solidFill>
                  <a:schemeClr val="tx2"/>
                </a:solidFill>
                <a:cs typeface="Arial" charset="0"/>
              </a:rPr>
              <a:t>Zählende Handlungen fördern zählendes Denken!</a:t>
            </a:r>
            <a:br>
              <a:rPr lang="de-DE" sz="2000" dirty="0">
                <a:solidFill>
                  <a:schemeClr val="tx2"/>
                </a:solidFill>
                <a:cs typeface="Arial" charset="0"/>
              </a:rPr>
            </a:br>
            <a:endParaRPr lang="de-DE" sz="1600" dirty="0">
              <a:solidFill>
                <a:schemeClr val="tx2"/>
              </a:solidFill>
              <a:cs typeface="Arial" charset="0"/>
            </a:endParaRPr>
          </a:p>
          <a:p>
            <a:pPr eaLnBrk="1" hangingPunct="1"/>
            <a:r>
              <a:rPr lang="de-DE" sz="2000" b="1" dirty="0">
                <a:solidFill>
                  <a:schemeClr val="tx2"/>
                </a:solidFill>
                <a:cs typeface="Arial" charset="0"/>
              </a:rPr>
              <a:t>"Rechnungen legen"</a:t>
            </a:r>
            <a:r>
              <a:rPr lang="de-DE" sz="20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de-DE" sz="2000" dirty="0">
                <a:cs typeface="Arial" charset="0"/>
              </a:rPr>
              <a:t>(oder zeichnen!)</a:t>
            </a:r>
            <a:r>
              <a:rPr lang="de-DE" sz="20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de-DE" sz="2000" dirty="0">
                <a:cs typeface="Arial" charset="0"/>
              </a:rPr>
              <a:t>ist </a:t>
            </a:r>
            <a:r>
              <a:rPr lang="de-DE" sz="2000" dirty="0">
                <a:solidFill>
                  <a:schemeClr val="tx2"/>
                </a:solidFill>
                <a:cs typeface="Arial" charset="0"/>
              </a:rPr>
              <a:t>für sich</a:t>
            </a:r>
            <a:br>
              <a:rPr lang="de-DE" sz="2000" dirty="0">
                <a:cs typeface="Arial" charset="0"/>
              </a:rPr>
            </a:br>
            <a:r>
              <a:rPr lang="de-DE" sz="2000" dirty="0">
                <a:cs typeface="Arial" charset="0"/>
              </a:rPr>
              <a:t>genommen nichts als </a:t>
            </a:r>
            <a:r>
              <a:rPr lang="de-DE" sz="2000" b="1" dirty="0">
                <a:solidFill>
                  <a:schemeClr val="tx2"/>
                </a:solidFill>
                <a:cs typeface="Arial" charset="0"/>
              </a:rPr>
              <a:t>zählendes Rechnen</a:t>
            </a:r>
            <a:r>
              <a:rPr lang="de-DE" sz="2000" dirty="0">
                <a:solidFill>
                  <a:schemeClr val="tx2"/>
                </a:solidFill>
                <a:cs typeface="Arial" charset="0"/>
              </a:rPr>
              <a:t>!</a:t>
            </a:r>
            <a:br>
              <a:rPr lang="de-DE" sz="2000" dirty="0">
                <a:solidFill>
                  <a:schemeClr val="tx2"/>
                </a:solidFill>
                <a:cs typeface="Arial" charset="0"/>
              </a:rPr>
            </a:br>
            <a:endParaRPr lang="de-DE" sz="1600" dirty="0">
              <a:solidFill>
                <a:schemeClr val="tx2"/>
              </a:solidFill>
              <a:cs typeface="Arial" charset="0"/>
            </a:endParaRPr>
          </a:p>
          <a:p>
            <a:pPr eaLnBrk="1" hangingPunct="1"/>
            <a:r>
              <a:rPr lang="de-DE" sz="2000" dirty="0">
                <a:solidFill>
                  <a:schemeClr val="tx2"/>
                </a:solidFill>
                <a:cs typeface="Arial" charset="0"/>
              </a:rPr>
              <a:t>Wesentlich </a:t>
            </a:r>
            <a:r>
              <a:rPr lang="de-DE" sz="2000" dirty="0">
                <a:cs typeface="Arial" charset="0"/>
              </a:rPr>
              <a:t>sind die </a:t>
            </a:r>
            <a:r>
              <a:rPr lang="de-DE" sz="2000" b="1" dirty="0">
                <a:solidFill>
                  <a:schemeClr val="bg2"/>
                </a:solidFill>
                <a:cs typeface="Arial" charset="0"/>
              </a:rPr>
              <a:t>Reflexion</a:t>
            </a:r>
            <a:r>
              <a:rPr lang="de-DE" sz="2000" dirty="0">
                <a:cs typeface="Arial" charset="0"/>
              </a:rPr>
              <a:t>, das Vergleichen, das Reden über Zusammenhänge, das Ordnen…</a:t>
            </a:r>
            <a:br>
              <a:rPr lang="de-DE" sz="2000" dirty="0">
                <a:cs typeface="Arial" charset="0"/>
              </a:rPr>
            </a:br>
            <a:endParaRPr lang="de-DE" sz="1600" dirty="0">
              <a:cs typeface="Arial" charset="0"/>
            </a:endParaRPr>
          </a:p>
          <a:p>
            <a:pPr eaLnBrk="1" hangingPunct="1"/>
            <a:r>
              <a:rPr lang="de-DE" sz="2000" dirty="0">
                <a:cs typeface="Arial" charset="0"/>
              </a:rPr>
              <a:t>Dauerhaftes "Rechnen mit Materialhilfe" </a:t>
            </a:r>
            <a:r>
              <a:rPr lang="de-DE" sz="2000" i="1" dirty="0">
                <a:cs typeface="Arial" charset="0"/>
              </a:rPr>
              <a:t>ohne diese Reflexion </a:t>
            </a:r>
            <a:r>
              <a:rPr lang="de-DE" sz="2000" dirty="0">
                <a:cs typeface="Arial" charset="0"/>
              </a:rPr>
              <a:t>führt zu </a:t>
            </a:r>
            <a:r>
              <a:rPr lang="de-DE" sz="2000" b="1" dirty="0">
                <a:solidFill>
                  <a:schemeClr val="bg2"/>
                </a:solidFill>
                <a:cs typeface="Arial" charset="0"/>
              </a:rPr>
              <a:t>Materialabhängigkeit</a:t>
            </a:r>
            <a:endParaRPr lang="de-DE" sz="2000" b="1" i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87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32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  „Gerade die, die es brauchen, </a:t>
            </a:r>
            <a:br>
              <a:rPr lang="de-DE" sz="3200" dirty="0"/>
            </a:br>
            <a:r>
              <a:rPr lang="de-DE" sz="3200" dirty="0"/>
              <a:t>  wollen das Material nicht nehmen!“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99688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2000" dirty="0">
                <a:solidFill>
                  <a:schemeClr val="bg2"/>
                </a:solidFill>
              </a:rPr>
              <a:t>Was tun?</a:t>
            </a:r>
          </a:p>
          <a:p>
            <a:pPr eaLnBrk="1" hangingPunct="1">
              <a:buFont typeface="Wingdings" pitchFamily="2" charset="2"/>
              <a:buNone/>
            </a:pPr>
            <a:endParaRPr lang="de-DE" sz="1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000" dirty="0">
                <a:sym typeface="Wingdings" pitchFamily="2" charset="2"/>
              </a:rPr>
              <a:t> </a:t>
            </a:r>
            <a:r>
              <a:rPr lang="de-DE" sz="2000" i="1" dirty="0">
                <a:sym typeface="Wingdings" pitchFamily="2" charset="2"/>
              </a:rPr>
              <a:t>Material für alle</a:t>
            </a:r>
            <a:r>
              <a:rPr lang="de-DE" sz="2000" dirty="0">
                <a:sym typeface="Wingdings" pitchFamily="2" charset="2"/>
              </a:rPr>
              <a:t> – gerade auch für die „guten“ Rechner!</a:t>
            </a:r>
          </a:p>
          <a:p>
            <a:pPr lvl="1" eaLnBrk="1" hangingPunct="1"/>
            <a:r>
              <a:rPr lang="de-DE" sz="1800" dirty="0">
                <a:sym typeface="Wingdings" pitchFamily="2" charset="2"/>
              </a:rPr>
              <a:t>Weg vom „Stigma“!</a:t>
            </a:r>
          </a:p>
          <a:p>
            <a:pPr eaLnBrk="1" hangingPunct="1">
              <a:buFont typeface="Wingdings" pitchFamily="2" charset="2"/>
              <a:buNone/>
            </a:pPr>
            <a:endParaRPr lang="de-DE" sz="800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000" dirty="0">
                <a:sym typeface="Wingdings" pitchFamily="2" charset="2"/>
              </a:rPr>
              <a:t> Eben nicht als „Ersatz fürs Rechnen“</a:t>
            </a:r>
          </a:p>
          <a:p>
            <a:pPr eaLnBrk="1" hangingPunct="1">
              <a:buFont typeface="Wingdings" pitchFamily="2" charset="2"/>
              <a:buNone/>
            </a:pPr>
            <a:endParaRPr lang="de-DE" sz="800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000" dirty="0">
                <a:sym typeface="Wingdings" pitchFamily="2" charset="2"/>
              </a:rPr>
              <a:t> Sondern um </a:t>
            </a:r>
          </a:p>
          <a:p>
            <a:pPr lvl="1" eaLnBrk="1" hangingPunct="1"/>
            <a:r>
              <a:rPr lang="de-DE" sz="1800" dirty="0">
                <a:sym typeface="Wingdings" pitchFamily="2" charset="2"/>
              </a:rPr>
              <a:t>Operationsverständnis zu entwickeln/festigen/dokumentieren</a:t>
            </a:r>
          </a:p>
          <a:p>
            <a:pPr lvl="1" eaLnBrk="1" hangingPunct="1"/>
            <a:r>
              <a:rPr lang="de-DE" sz="1800" dirty="0">
                <a:sym typeface="Wingdings" pitchFamily="2" charset="2"/>
              </a:rPr>
              <a:t>nicht-zählende Rechenstrategien zu entwickeln</a:t>
            </a:r>
          </a:p>
          <a:p>
            <a:pPr lvl="1" eaLnBrk="1" hangingPunct="1"/>
            <a:r>
              <a:rPr lang="de-DE" sz="1800" dirty="0">
                <a:sym typeface="Wingdings" pitchFamily="2" charset="2"/>
              </a:rPr>
              <a:t>anderen zu erläutern, wie man gedacht/gerechnet hat</a:t>
            </a:r>
            <a:br>
              <a:rPr lang="de-DE" sz="1800" dirty="0">
                <a:sym typeface="Wingdings" pitchFamily="2" charset="2"/>
              </a:rPr>
            </a:br>
            <a:endParaRPr lang="de-DE" sz="800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000" dirty="0">
                <a:sym typeface="Wingdings" pitchFamily="2" charset="2"/>
              </a:rPr>
              <a:t> Nicht: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Erst handeln, dann zeichnen, dann endlich „richtig rechnen“</a:t>
            </a:r>
          </a:p>
          <a:p>
            <a:pPr eaLnBrk="1" hangingPunct="1">
              <a:buFont typeface="Wingdings" pitchFamily="2" charset="2"/>
              <a:buNone/>
            </a:pPr>
            <a:endParaRPr lang="de-DE" sz="800" i="1" dirty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000" dirty="0">
                <a:sym typeface="Wingdings" pitchFamily="2" charset="2"/>
              </a:rPr>
              <a:t> Sondern:</a:t>
            </a:r>
          </a:p>
          <a:p>
            <a:pPr lvl="1" eaLnBrk="1" hangingPunct="1"/>
            <a:r>
              <a:rPr lang="de-DE" sz="1800" dirty="0">
                <a:sym typeface="Wingdings" pitchFamily="2" charset="2"/>
              </a:rPr>
              <a:t>Ständiges Hin- und Her zwischen diesen „Ebenen“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88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7813"/>
            <a:ext cx="8712968" cy="1139825"/>
          </a:xfrm>
        </p:spPr>
        <p:txBody>
          <a:bodyPr/>
          <a:lstStyle/>
          <a:p>
            <a:pPr eaLnBrk="1" hangingPunct="1"/>
            <a:r>
              <a:rPr lang="de-DE" sz="3200" dirty="0"/>
              <a:t>  Auch deshalb wichtig: Strukturiertes</a:t>
            </a:r>
            <a:br>
              <a:rPr lang="de-DE" sz="3200" dirty="0"/>
            </a:br>
            <a:r>
              <a:rPr lang="de-DE" sz="3200" dirty="0"/>
              <a:t>  Üben auch OHNE Material…</a:t>
            </a:r>
          </a:p>
        </p:txBody>
      </p:sp>
      <p:sp>
        <p:nvSpPr>
          <p:cNvPr id="1664003" name="Text Box 3"/>
          <p:cNvSpPr txBox="1">
            <a:spLocks noChangeArrowheads="1"/>
          </p:cNvSpPr>
          <p:nvPr/>
        </p:nvSpPr>
        <p:spPr bwMode="auto">
          <a:xfrm>
            <a:off x="684213" y="2779415"/>
            <a:ext cx="204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 2  +   2  = </a:t>
            </a:r>
          </a:p>
          <a:p>
            <a:r>
              <a:rPr lang="de-DE" sz="2400" dirty="0"/>
              <a:t> 2  +   3  =</a:t>
            </a:r>
          </a:p>
        </p:txBody>
      </p:sp>
      <p:sp>
        <p:nvSpPr>
          <p:cNvPr id="1664004" name="Text Box 4"/>
          <p:cNvSpPr txBox="1">
            <a:spLocks noChangeArrowheads="1"/>
          </p:cNvSpPr>
          <p:nvPr/>
        </p:nvSpPr>
        <p:spPr bwMode="auto">
          <a:xfrm>
            <a:off x="755650" y="3716040"/>
            <a:ext cx="193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3  +   3  = </a:t>
            </a:r>
          </a:p>
          <a:p>
            <a:r>
              <a:rPr lang="de-DE" sz="2400"/>
              <a:t>3  +   4  =</a:t>
            </a:r>
          </a:p>
        </p:txBody>
      </p:sp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766763" y="4724102"/>
            <a:ext cx="193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4   +  4  = </a:t>
            </a:r>
          </a:p>
          <a:p>
            <a:r>
              <a:rPr lang="de-DE" sz="2400"/>
              <a:t>__ + __  =</a:t>
            </a:r>
          </a:p>
        </p:txBody>
      </p:sp>
      <p:sp>
        <p:nvSpPr>
          <p:cNvPr id="1664006" name="Text Box 6"/>
          <p:cNvSpPr txBox="1">
            <a:spLocks noChangeArrowheads="1"/>
          </p:cNvSpPr>
          <p:nvPr/>
        </p:nvSpPr>
        <p:spPr bwMode="auto">
          <a:xfrm>
            <a:off x="3659188" y="2942927"/>
            <a:ext cx="3865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Was fällt dir auf?</a:t>
            </a:r>
          </a:p>
          <a:p>
            <a:r>
              <a:rPr lang="de-DE" dirty="0"/>
              <a:t>Kannst du so weitermachen?</a:t>
            </a:r>
          </a:p>
        </p:txBody>
      </p:sp>
      <p:sp>
        <p:nvSpPr>
          <p:cNvPr id="1664007" name="Text Box 7"/>
          <p:cNvSpPr txBox="1">
            <a:spLocks noChangeArrowheads="1"/>
          </p:cNvSpPr>
          <p:nvPr/>
        </p:nvSpPr>
        <p:spPr bwMode="auto">
          <a:xfrm>
            <a:off x="755650" y="5775027"/>
            <a:ext cx="199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__ + __  = </a:t>
            </a:r>
          </a:p>
          <a:p>
            <a:r>
              <a:rPr lang="de-DE" sz="2400"/>
              <a:t>__ + __  =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58766" y="4166691"/>
            <a:ext cx="3541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Wenn manche schon früh </a:t>
            </a:r>
            <a:br>
              <a:rPr lang="de-DE" dirty="0"/>
            </a:br>
            <a:r>
              <a:rPr lang="de-DE" dirty="0"/>
              <a:t>über 10 hinaus</a:t>
            </a:r>
            <a:br>
              <a:rPr lang="de-DE" dirty="0"/>
            </a:br>
            <a:r>
              <a:rPr lang="de-DE" dirty="0"/>
              <a:t>wollen und können: </a:t>
            </a:r>
            <a:br>
              <a:rPr lang="de-DE" dirty="0"/>
            </a:br>
            <a:r>
              <a:rPr lang="de-DE" dirty="0"/>
              <a:t>Wunderbar!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8406" y="1556792"/>
            <a:ext cx="7118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… zumindest ohne, </a:t>
            </a:r>
          </a:p>
          <a:p>
            <a:r>
              <a:rPr lang="de-DE" dirty="0"/>
              <a:t>dass das Material von Anfang an zur Verfügung steht!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5E89-04CD-40E1-AAF3-43B6F501A441}" type="slidenum">
              <a:rPr lang="de-AT" smtClean="0"/>
              <a:pPr>
                <a:defRPr/>
              </a:pPr>
              <a:t>89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2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4003" grpId="0"/>
      <p:bldP spid="1664004" grpId="0"/>
      <p:bldP spid="1664005" grpId="0"/>
      <p:bldP spid="1664006" grpId="0"/>
      <p:bldP spid="166400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Zählendes Rechnen – was denn sonst?</a:t>
            </a:r>
            <a:endParaRPr lang="de-AT" sz="32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1588368"/>
            <a:ext cx="8206680" cy="3352800"/>
          </a:xfrm>
        </p:spPr>
        <p:txBody>
          <a:bodyPr/>
          <a:lstStyle/>
          <a:p>
            <a:r>
              <a:rPr lang="de-DE" sz="2000" dirty="0"/>
              <a:t>Wer zählen kann, kann zählend rechnen!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Im überschaubaren Zahlenraum in der Regel erfolgreich!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Wenn das im Unterricht </a:t>
            </a:r>
            <a:r>
              <a:rPr lang="de-DE" sz="2000" i="1" dirty="0"/>
              <a:t>zählt</a:t>
            </a:r>
            <a:r>
              <a:rPr lang="de-DE" sz="2000" dirty="0"/>
              <a:t>: 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		VIELE Aufgaben RICHTIG zu lösen</a:t>
            </a:r>
          </a:p>
          <a:p>
            <a:pPr marL="0" indent="0">
              <a:buNone/>
            </a:pPr>
            <a:r>
              <a:rPr lang="de-DE" sz="2000" dirty="0"/>
              <a:t>    </a:t>
            </a:r>
            <a:br>
              <a:rPr lang="de-DE" sz="2000" dirty="0"/>
            </a:br>
            <a:r>
              <a:rPr lang="de-DE" sz="2000" dirty="0"/>
              <a:t>	dann ist es klug, </a:t>
            </a:r>
            <a:br>
              <a:rPr lang="de-DE" sz="2000" dirty="0"/>
            </a:br>
            <a:r>
              <a:rPr lang="de-DE" sz="2000" dirty="0"/>
              <a:t>	bei vertrauten, bewährten Strategien zu bleiben!	</a:t>
            </a:r>
            <a:endParaRPr lang="de-AT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072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Noch ein wenig mehr zu „schönen Päckchen“ (vgl. Hirt &amp; </a:t>
            </a:r>
            <a:r>
              <a:rPr lang="de-AT" sz="2800" dirty="0" err="1"/>
              <a:t>Wälti</a:t>
            </a:r>
            <a:r>
              <a:rPr lang="de-AT" sz="2800" dirty="0"/>
              <a:t> 2008)…</a:t>
            </a:r>
            <a:endParaRPr lang="de-DE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37321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Aufgaben nummerieren:</a:t>
            </a:r>
            <a:br>
              <a:rPr lang="de-AT" sz="2000" dirty="0"/>
            </a:br>
            <a:r>
              <a:rPr lang="de-AT" sz="2000" dirty="0"/>
              <a:t>	</a:t>
            </a:r>
          </a:p>
          <a:p>
            <a:pPr marL="0" indent="0">
              <a:buNone/>
            </a:pPr>
            <a:r>
              <a:rPr lang="de-AT" sz="2000" dirty="0"/>
              <a:t>	1) 3 + 3 =</a:t>
            </a:r>
          </a:p>
          <a:p>
            <a:pPr marL="0" indent="0">
              <a:buNone/>
            </a:pPr>
            <a:r>
              <a:rPr lang="de-AT" sz="2000" dirty="0"/>
              <a:t>	2) 4 + 5 =</a:t>
            </a:r>
          </a:p>
          <a:p>
            <a:pPr marL="0" indent="0">
              <a:buNone/>
            </a:pPr>
            <a:r>
              <a:rPr lang="de-AT" sz="2000" dirty="0"/>
              <a:t>	3) 5 + 7 =	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>			Wie geht es weiter?</a:t>
            </a:r>
          </a:p>
          <a:p>
            <a:pPr marL="0" indent="0">
              <a:buNone/>
            </a:pPr>
            <a:r>
              <a:rPr lang="de-AT" sz="2000" dirty="0"/>
              <a:t>			Was fällt dir auf? Beschreibe!</a:t>
            </a:r>
          </a:p>
          <a:p>
            <a:pPr marL="0" indent="0">
              <a:buNone/>
            </a:pPr>
            <a:r>
              <a:rPr lang="de-AT" sz="2000" dirty="0"/>
              <a:t>			Warum ist das so?</a:t>
            </a:r>
          </a:p>
          <a:p>
            <a:pPr marL="0" indent="0">
              <a:buNone/>
            </a:pPr>
            <a:r>
              <a:rPr lang="de-AT" sz="2000" dirty="0"/>
              <a:t>			</a:t>
            </a:r>
            <a:br>
              <a:rPr lang="de-AT" sz="2000" dirty="0"/>
            </a:br>
            <a:r>
              <a:rPr lang="de-AT" sz="2000" dirty="0"/>
              <a:t>			Für Überflieger:  Was ist die 10. Aufgabe?</a:t>
            </a:r>
          </a:p>
          <a:p>
            <a:pPr marL="0" indent="0">
              <a:buNone/>
            </a:pPr>
            <a:r>
              <a:rPr lang="de-AT" sz="2000" dirty="0"/>
              <a:t>					    Was ist die 20. Aufgabe?</a:t>
            </a:r>
          </a:p>
          <a:p>
            <a:pPr marL="0" indent="0">
              <a:buNone/>
            </a:pPr>
            <a:endParaRPr lang="de-AT" sz="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90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60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Produktives Üben:</a:t>
            </a:r>
            <a:br>
              <a:rPr lang="de-AT" sz="2800" dirty="0"/>
            </a:br>
            <a:r>
              <a:rPr lang="de-AT" sz="2800" dirty="0"/>
              <a:t>Kinder produzieren „Schöne Päckchen“…</a:t>
            </a:r>
            <a:endParaRPr lang="de-DE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37321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>	Erfinde selbst ein schönes Päckchen!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>	Schreibe die ersten drei Aufgaben, </a:t>
            </a:r>
            <a:br>
              <a:rPr lang="de-AT" sz="2000" dirty="0"/>
            </a:br>
            <a:r>
              <a:rPr lang="de-AT" sz="2000" dirty="0"/>
              <a:t>	dein/e Nachbar/in setzt fort!</a:t>
            </a:r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91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24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Produktives Üben:</a:t>
            </a:r>
            <a:br>
              <a:rPr lang="de-AT" sz="2800" dirty="0"/>
            </a:br>
            <a:r>
              <a:rPr lang="de-AT" sz="2800" dirty="0"/>
              <a:t>Kinder produzieren „Schöne Päckchen“…</a:t>
            </a:r>
            <a:endParaRPr lang="de-DE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37321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>	Erfinde ein schönes Päckchen! </a:t>
            </a:r>
            <a:br>
              <a:rPr lang="de-AT" sz="2000" dirty="0"/>
            </a:br>
            <a:br>
              <a:rPr lang="de-AT" sz="2000" dirty="0"/>
            </a:br>
            <a:r>
              <a:rPr lang="de-AT" sz="2000" dirty="0"/>
              <a:t>	Bei der 5. Rechnung soll genau 10 rauskommen!</a:t>
            </a:r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92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6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Produktives Üben:</a:t>
            </a:r>
            <a:br>
              <a:rPr lang="de-AT" sz="2800" dirty="0"/>
            </a:br>
            <a:r>
              <a:rPr lang="de-AT" sz="2800" dirty="0"/>
              <a:t>Kinder produzieren „Schöne Päckchen“…</a:t>
            </a:r>
            <a:endParaRPr lang="de-DE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37321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>	Erfinde ein schönes Minus-Päckchen!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>	Die ersten beiden Zahlen sollen sich </a:t>
            </a:r>
            <a:br>
              <a:rPr lang="de-AT" sz="2000" dirty="0"/>
            </a:br>
            <a:r>
              <a:rPr lang="de-AT" sz="2000" dirty="0"/>
              <a:t>	von Zeile zu Zeile immer ändern, </a:t>
            </a:r>
            <a:br>
              <a:rPr lang="de-AT" sz="2000" dirty="0"/>
            </a:br>
            <a:r>
              <a:rPr lang="de-AT" sz="2000" dirty="0"/>
              <a:t>	</a:t>
            </a:r>
            <a:br>
              <a:rPr lang="de-AT" sz="2000" dirty="0"/>
            </a:br>
            <a:r>
              <a:rPr lang="de-AT" sz="2000" dirty="0"/>
              <a:t>	das Ergebnis soll immer gleichbleiben!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93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70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  Operativen Zusammenhang deutlich</a:t>
            </a:r>
            <a:br>
              <a:rPr lang="de-DE" sz="3200" dirty="0"/>
            </a:br>
            <a:r>
              <a:rPr lang="de-DE" sz="3200" dirty="0"/>
              <a:t>  </a:t>
            </a:r>
            <a:r>
              <a:rPr lang="de-DE" sz="3200" i="1" dirty="0"/>
              <a:t>als Strategie </a:t>
            </a:r>
            <a:r>
              <a:rPr lang="de-DE" sz="3200" dirty="0"/>
              <a:t>herausarbeiten</a:t>
            </a:r>
          </a:p>
        </p:txBody>
      </p:sp>
      <p:sp>
        <p:nvSpPr>
          <p:cNvPr id="96871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000" dirty="0"/>
              <a:t>Fragen stellen wie etwa: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Wenn ein Kind gerade 3 + 3 gerechnet hat: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Hilft ihm das für 3 + 4?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Oder muss es 3 + 4 ganz neu überlegen?</a:t>
            </a:r>
            <a:br>
              <a:rPr lang="de-DE" sz="2000" dirty="0"/>
            </a:br>
            <a:endParaRPr lang="de-DE" sz="2000" dirty="0"/>
          </a:p>
          <a:p>
            <a:pPr>
              <a:buFont typeface="Wingdings" pitchFamily="2" charset="2"/>
              <a:buNone/>
            </a:pPr>
            <a:endParaRPr lang="de-DE" sz="2000" dirty="0"/>
          </a:p>
          <a:p>
            <a:pPr>
              <a:buFont typeface="Wingdings" pitchFamily="2" charset="2"/>
              <a:buNone/>
            </a:pP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D5CCE-A65A-4DC0-803B-23A9438E079C}" type="slidenum">
              <a:rPr lang="de-AT" smtClean="0"/>
              <a:pPr>
                <a:defRPr/>
              </a:pPr>
              <a:t>94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8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8" name="Text Box 8"/>
          <p:cNvSpPr txBox="1">
            <a:spLocks noChangeArrowheads="1"/>
          </p:cNvSpPr>
          <p:nvPr/>
        </p:nvSpPr>
        <p:spPr bwMode="auto">
          <a:xfrm>
            <a:off x="468312" y="1636707"/>
            <a:ext cx="30235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/>
              <a:t>Dann etwa auch so:</a:t>
            </a:r>
          </a:p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500034" y="35151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  Zusammenhang als Strategie</a:t>
            </a:r>
          </a:p>
          <a:p>
            <a:r>
              <a:rPr lang="de-DE" sz="3200" dirty="0">
                <a:solidFill>
                  <a:schemeClr val="tx2"/>
                </a:solidFill>
              </a:rPr>
              <a:t>  herausarbeiten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35696" y="2492896"/>
            <a:ext cx="5572164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/>
              <a:t>Welche leichte Rechnung hilft für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5 + 6 ?</a:t>
            </a:r>
          </a:p>
          <a:p>
            <a:endParaRPr lang="de-DE" dirty="0"/>
          </a:p>
          <a:p>
            <a:r>
              <a:rPr lang="de-DE" dirty="0"/>
              <a:t>		</a:t>
            </a:r>
          </a:p>
          <a:p>
            <a:r>
              <a:rPr lang="de-DE" dirty="0"/>
              <a:t> </a:t>
            </a:r>
          </a:p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95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85210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8" name="Text Box 8"/>
          <p:cNvSpPr txBox="1">
            <a:spLocks noChangeArrowheads="1"/>
          </p:cNvSpPr>
          <p:nvPr/>
        </p:nvSpPr>
        <p:spPr bwMode="auto">
          <a:xfrm>
            <a:off x="468312" y="1636707"/>
            <a:ext cx="30235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/>
              <a:t>Dann etwa auch so:</a:t>
            </a:r>
          </a:p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500034" y="35151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  Zusammenhang als Strategie</a:t>
            </a:r>
          </a:p>
          <a:p>
            <a:r>
              <a:rPr lang="de-DE" sz="3200" dirty="0">
                <a:solidFill>
                  <a:schemeClr val="tx2"/>
                </a:solidFill>
              </a:rPr>
              <a:t>  herausarbeiten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35696" y="2492896"/>
            <a:ext cx="5572164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/>
              <a:t>Welche leichte Rechnung hilft für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3 + 4 ?</a:t>
            </a:r>
          </a:p>
          <a:p>
            <a:endParaRPr lang="de-DE" dirty="0"/>
          </a:p>
          <a:p>
            <a:r>
              <a:rPr lang="de-DE" dirty="0"/>
              <a:t>		</a:t>
            </a:r>
          </a:p>
          <a:p>
            <a:r>
              <a:rPr lang="de-DE" dirty="0"/>
              <a:t> </a:t>
            </a:r>
          </a:p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96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70404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00034" y="35151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  Zusammenhang als Strategie</a:t>
            </a:r>
          </a:p>
          <a:p>
            <a:r>
              <a:rPr lang="de-DE" sz="3200" dirty="0">
                <a:solidFill>
                  <a:schemeClr val="tx2"/>
                </a:solidFill>
              </a:rPr>
              <a:t>  herausarbeiten</a:t>
            </a: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485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1700808"/>
            <a:ext cx="378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Beispiel für ein Arbeitsblatt: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97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18399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00034" y="828001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Strategie-Training…</a:t>
            </a:r>
          </a:p>
        </p:txBody>
      </p:sp>
      <p:sp>
        <p:nvSpPr>
          <p:cNvPr id="3" name="Rechteck 2"/>
          <p:cNvSpPr/>
          <p:nvPr/>
        </p:nvSpPr>
        <p:spPr>
          <a:xfrm>
            <a:off x="1403648" y="2965014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6 + 6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578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Übungsformat: Aufgabenkärtchen sortieren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2204864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Leicht für mich: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64088" y="2204864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Hilft mir für:</a:t>
            </a:r>
          </a:p>
        </p:txBody>
      </p:sp>
      <p:sp>
        <p:nvSpPr>
          <p:cNvPr id="10" name="Rechteck 9"/>
          <p:cNvSpPr/>
          <p:nvPr/>
        </p:nvSpPr>
        <p:spPr>
          <a:xfrm>
            <a:off x="1403648" y="4077072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4 + 4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3648" y="5229200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3 + 3</a:t>
            </a:r>
          </a:p>
        </p:txBody>
      </p:sp>
      <p:sp>
        <p:nvSpPr>
          <p:cNvPr id="12" name="Rechteck 11"/>
          <p:cNvSpPr/>
          <p:nvPr/>
        </p:nvSpPr>
        <p:spPr>
          <a:xfrm>
            <a:off x="4355976" y="2965014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6 + 7</a:t>
            </a:r>
          </a:p>
        </p:txBody>
      </p:sp>
      <p:sp>
        <p:nvSpPr>
          <p:cNvPr id="13" name="Rechteck 12"/>
          <p:cNvSpPr/>
          <p:nvPr/>
        </p:nvSpPr>
        <p:spPr>
          <a:xfrm>
            <a:off x="6156176" y="2965014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7 + 6</a:t>
            </a:r>
          </a:p>
        </p:txBody>
      </p:sp>
      <p:sp>
        <p:nvSpPr>
          <p:cNvPr id="14" name="Rechteck 13"/>
          <p:cNvSpPr/>
          <p:nvPr/>
        </p:nvSpPr>
        <p:spPr>
          <a:xfrm>
            <a:off x="4355976" y="4077072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3 + 4</a:t>
            </a:r>
          </a:p>
        </p:txBody>
      </p:sp>
      <p:sp>
        <p:nvSpPr>
          <p:cNvPr id="15" name="Rechteck 14"/>
          <p:cNvSpPr/>
          <p:nvPr/>
        </p:nvSpPr>
        <p:spPr>
          <a:xfrm>
            <a:off x="6156176" y="4077072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8 - 4</a:t>
            </a:r>
          </a:p>
        </p:txBody>
      </p:sp>
      <p:sp>
        <p:nvSpPr>
          <p:cNvPr id="16" name="Rechteck 15"/>
          <p:cNvSpPr/>
          <p:nvPr/>
        </p:nvSpPr>
        <p:spPr>
          <a:xfrm>
            <a:off x="4355976" y="5229200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6 - 3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126094" y="3422214"/>
            <a:ext cx="11578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126094" y="4559424"/>
            <a:ext cx="11578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59832" y="5607606"/>
            <a:ext cx="11578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98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51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00034" y="828001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Strategie-Training…</a:t>
            </a:r>
          </a:p>
        </p:txBody>
      </p:sp>
      <p:sp>
        <p:nvSpPr>
          <p:cNvPr id="3" name="Rechteck 2"/>
          <p:cNvSpPr/>
          <p:nvPr/>
        </p:nvSpPr>
        <p:spPr>
          <a:xfrm>
            <a:off x="1403648" y="3068960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6 + 7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578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Übungsformat: Aufgabenkärtchen sortieren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2308810"/>
            <a:ext cx="239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Schwer für mich: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64088" y="2308810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Die hier hilft mir: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3648" y="5157192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8 - 4</a:t>
            </a:r>
          </a:p>
        </p:txBody>
      </p:sp>
      <p:sp>
        <p:nvSpPr>
          <p:cNvPr id="12" name="Rechteck 11"/>
          <p:cNvSpPr/>
          <p:nvPr/>
        </p:nvSpPr>
        <p:spPr>
          <a:xfrm>
            <a:off x="5868144" y="3068960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6 + 6</a:t>
            </a:r>
          </a:p>
        </p:txBody>
      </p:sp>
      <p:sp>
        <p:nvSpPr>
          <p:cNvPr id="16" name="Rechteck 15"/>
          <p:cNvSpPr/>
          <p:nvPr/>
        </p:nvSpPr>
        <p:spPr>
          <a:xfrm>
            <a:off x="5868144" y="5157192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4 + 4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3059832" y="3526160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3059832" y="5639544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September 2014 © Michael Gaidoschik für PIK AS  (http://www.pikas.dzlm.de/)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3958-D237-4569-A47D-731BC01BD1A5}" type="slidenum">
              <a:rPr lang="de-AT" smtClean="0"/>
              <a:pPr>
                <a:defRPr/>
              </a:pPr>
              <a:t>99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07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Ebene">
  <a:themeElements>
    <a:clrScheme name="Ebene 15">
      <a:dk1>
        <a:srgbClr val="000000"/>
      </a:dk1>
      <a:lt1>
        <a:srgbClr val="FFFFFF"/>
      </a:lt1>
      <a:dk2>
        <a:srgbClr val="CC3300"/>
      </a:dk2>
      <a:lt2>
        <a:srgbClr val="CC3300"/>
      </a:lt2>
      <a:accent1>
        <a:srgbClr val="CC33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ADAA"/>
      </a:accent5>
      <a:accent6>
        <a:srgbClr val="B92D00"/>
      </a:accent6>
      <a:hlink>
        <a:srgbClr val="3333FF"/>
      </a:hlink>
      <a:folHlink>
        <a:srgbClr val="0000FF"/>
      </a:folHlink>
    </a:clrScheme>
    <a:fontScheme name="Ebe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ben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9">
        <a:dk1>
          <a:srgbClr val="000000"/>
        </a:dk1>
        <a:lt1>
          <a:srgbClr val="FFFFFF"/>
        </a:lt1>
        <a:dk2>
          <a:srgbClr val="CC3300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3333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10">
        <a:dk1>
          <a:srgbClr val="000000"/>
        </a:dk1>
        <a:lt1>
          <a:srgbClr val="FFFFFF"/>
        </a:lt1>
        <a:dk2>
          <a:srgbClr val="800000"/>
        </a:dk2>
        <a:lt2>
          <a:srgbClr val="FF99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E78A00"/>
        </a:accent6>
        <a:hlink>
          <a:srgbClr val="3333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11">
        <a:dk1>
          <a:srgbClr val="000000"/>
        </a:dk1>
        <a:lt1>
          <a:srgbClr val="FFFFFF"/>
        </a:lt1>
        <a:dk2>
          <a:srgbClr val="800000"/>
        </a:dk2>
        <a:lt2>
          <a:srgbClr val="FF9900"/>
        </a:lt2>
        <a:accent1>
          <a:srgbClr val="CC33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2D00"/>
        </a:accent6>
        <a:hlink>
          <a:srgbClr val="3333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12">
        <a:dk1>
          <a:srgbClr val="000000"/>
        </a:dk1>
        <a:lt1>
          <a:srgbClr val="FFFFFF"/>
        </a:lt1>
        <a:dk2>
          <a:srgbClr val="800000"/>
        </a:dk2>
        <a:lt2>
          <a:srgbClr val="CC3300"/>
        </a:lt2>
        <a:accent1>
          <a:srgbClr val="CC33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2D00"/>
        </a:accent6>
        <a:hlink>
          <a:srgbClr val="3333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13">
        <a:dk1>
          <a:srgbClr val="000000"/>
        </a:dk1>
        <a:lt1>
          <a:srgbClr val="FFFFFF"/>
        </a:lt1>
        <a:dk2>
          <a:srgbClr val="CC3300"/>
        </a:dk2>
        <a:lt2>
          <a:srgbClr val="FF9900"/>
        </a:lt2>
        <a:accent1>
          <a:srgbClr val="CC33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2D00"/>
        </a:accent6>
        <a:hlink>
          <a:srgbClr val="3333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14">
        <a:dk1>
          <a:srgbClr val="000000"/>
        </a:dk1>
        <a:lt1>
          <a:srgbClr val="FFFFFF"/>
        </a:lt1>
        <a:dk2>
          <a:srgbClr val="800000"/>
        </a:dk2>
        <a:lt2>
          <a:srgbClr val="CC33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E78A00"/>
        </a:accent6>
        <a:hlink>
          <a:srgbClr val="3333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15">
        <a:dk1>
          <a:srgbClr val="000000"/>
        </a:dk1>
        <a:lt1>
          <a:srgbClr val="FFFFFF"/>
        </a:lt1>
        <a:dk2>
          <a:srgbClr val="CC3300"/>
        </a:dk2>
        <a:lt2>
          <a:srgbClr val="CC3300"/>
        </a:lt2>
        <a:accent1>
          <a:srgbClr val="CC33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2D00"/>
        </a:accent6>
        <a:hlink>
          <a:srgbClr val="3333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16">
        <a:dk1>
          <a:srgbClr val="000000"/>
        </a:dk1>
        <a:lt1>
          <a:srgbClr val="FFFFFF"/>
        </a:lt1>
        <a:dk2>
          <a:srgbClr val="3399FF"/>
        </a:dk2>
        <a:lt2>
          <a:srgbClr val="0099FF"/>
        </a:lt2>
        <a:accent1>
          <a:srgbClr val="3399FF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8AE7"/>
        </a:accent6>
        <a:hlink>
          <a:srgbClr val="3333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C3300"/>
    </a:dk2>
    <a:lt2>
      <a:srgbClr val="CC3300"/>
    </a:lt2>
    <a:accent1>
      <a:srgbClr val="CC3300"/>
    </a:accent1>
    <a:accent2>
      <a:srgbClr val="FF9900"/>
    </a:accent2>
    <a:accent3>
      <a:srgbClr val="FFFFFF"/>
    </a:accent3>
    <a:accent4>
      <a:srgbClr val="000000"/>
    </a:accent4>
    <a:accent5>
      <a:srgbClr val="E2ADAA"/>
    </a:accent5>
    <a:accent6>
      <a:srgbClr val="E78A00"/>
    </a:accent6>
    <a:hlink>
      <a:srgbClr val="3333FF"/>
    </a:hlink>
    <a:folHlink>
      <a:srgbClr val="0000FF"/>
    </a:folHlink>
  </a:clrScheme>
  <a:fontScheme name="Eben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C3300"/>
    </a:dk2>
    <a:lt2>
      <a:srgbClr val="CC3300"/>
    </a:lt2>
    <a:accent1>
      <a:srgbClr val="CC3300"/>
    </a:accent1>
    <a:accent2>
      <a:srgbClr val="FF9900"/>
    </a:accent2>
    <a:accent3>
      <a:srgbClr val="FFFFFF"/>
    </a:accent3>
    <a:accent4>
      <a:srgbClr val="000000"/>
    </a:accent4>
    <a:accent5>
      <a:srgbClr val="E2ADAA"/>
    </a:accent5>
    <a:accent6>
      <a:srgbClr val="E78A00"/>
    </a:accent6>
    <a:hlink>
      <a:srgbClr val="3333FF"/>
    </a:hlink>
    <a:folHlink>
      <a:srgbClr val="0000FF"/>
    </a:folHlink>
  </a:clrScheme>
  <a:fontScheme name="Eben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C3300"/>
    </a:dk2>
    <a:lt2>
      <a:srgbClr val="CC3300"/>
    </a:lt2>
    <a:accent1>
      <a:srgbClr val="CC3300"/>
    </a:accent1>
    <a:accent2>
      <a:srgbClr val="FF9900"/>
    </a:accent2>
    <a:accent3>
      <a:srgbClr val="FFFFFF"/>
    </a:accent3>
    <a:accent4>
      <a:srgbClr val="000000"/>
    </a:accent4>
    <a:accent5>
      <a:srgbClr val="E2ADAA"/>
    </a:accent5>
    <a:accent6>
      <a:srgbClr val="E78A00"/>
    </a:accent6>
    <a:hlink>
      <a:srgbClr val="3333FF"/>
    </a:hlink>
    <a:folHlink>
      <a:srgbClr val="0000FF"/>
    </a:folHlink>
  </a:clrScheme>
  <a:fontScheme name="Eben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C3300"/>
    </a:dk2>
    <a:lt2>
      <a:srgbClr val="CC3300"/>
    </a:lt2>
    <a:accent1>
      <a:srgbClr val="CC3300"/>
    </a:accent1>
    <a:accent2>
      <a:srgbClr val="FF9900"/>
    </a:accent2>
    <a:accent3>
      <a:srgbClr val="FFFFFF"/>
    </a:accent3>
    <a:accent4>
      <a:srgbClr val="000000"/>
    </a:accent4>
    <a:accent5>
      <a:srgbClr val="E2ADAA"/>
    </a:accent5>
    <a:accent6>
      <a:srgbClr val="E78A00"/>
    </a:accent6>
    <a:hlink>
      <a:srgbClr val="3333FF"/>
    </a:hlink>
    <a:folHlink>
      <a:srgbClr val="0000FF"/>
    </a:folHlink>
  </a:clrScheme>
  <a:fontScheme name="Eben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C3300"/>
    </a:dk2>
    <a:lt2>
      <a:srgbClr val="CC3300"/>
    </a:lt2>
    <a:accent1>
      <a:srgbClr val="CC3300"/>
    </a:accent1>
    <a:accent2>
      <a:srgbClr val="FF9900"/>
    </a:accent2>
    <a:accent3>
      <a:srgbClr val="FFFFFF"/>
    </a:accent3>
    <a:accent4>
      <a:srgbClr val="000000"/>
    </a:accent4>
    <a:accent5>
      <a:srgbClr val="E2ADAA"/>
    </a:accent5>
    <a:accent6>
      <a:srgbClr val="E78A00"/>
    </a:accent6>
    <a:hlink>
      <a:srgbClr val="3333FF"/>
    </a:hlink>
    <a:folHlink>
      <a:srgbClr val="0000FF"/>
    </a:folHlink>
  </a:clrScheme>
  <a:fontScheme name="Eben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C3300"/>
    </a:dk2>
    <a:lt2>
      <a:srgbClr val="CC3300"/>
    </a:lt2>
    <a:accent1>
      <a:srgbClr val="CC3300"/>
    </a:accent1>
    <a:accent2>
      <a:srgbClr val="FF9900"/>
    </a:accent2>
    <a:accent3>
      <a:srgbClr val="FFFFFF"/>
    </a:accent3>
    <a:accent4>
      <a:srgbClr val="000000"/>
    </a:accent4>
    <a:accent5>
      <a:srgbClr val="E2ADAA"/>
    </a:accent5>
    <a:accent6>
      <a:srgbClr val="E78A00"/>
    </a:accent6>
    <a:hlink>
      <a:srgbClr val="3333FF"/>
    </a:hlink>
    <a:folHlink>
      <a:srgbClr val="0000FF"/>
    </a:folHlink>
  </a:clrScheme>
  <a:fontScheme name="Eben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0</TotalTime>
  <Words>10088</Words>
  <Application>Microsoft Macintosh PowerPoint</Application>
  <PresentationFormat>Bildschirmpräsentation (4:3)</PresentationFormat>
  <Paragraphs>2532</Paragraphs>
  <Slides>154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154</vt:i4>
      </vt:variant>
      <vt:variant>
        <vt:lpstr>Zielgruppenorientierte Präsentationen</vt:lpstr>
      </vt:variant>
      <vt:variant>
        <vt:i4>1</vt:i4>
      </vt:variant>
    </vt:vector>
  </HeadingPairs>
  <TitlesOfParts>
    <vt:vector size="161" baseType="lpstr">
      <vt:lpstr>Times New Roman</vt:lpstr>
      <vt:lpstr>Wingdings</vt:lpstr>
      <vt:lpstr>Arial</vt:lpstr>
      <vt:lpstr>Verdana</vt:lpstr>
      <vt:lpstr>Monotype Corsiva</vt:lpstr>
      <vt:lpstr>Ebene</vt:lpstr>
      <vt:lpstr>Erarbeitung nicht-zählender Rechenstrategien</vt:lpstr>
      <vt:lpstr>Entspricht das Ihren Erfahrungen?</vt:lpstr>
      <vt:lpstr>Und wie steht es damit?</vt:lpstr>
      <vt:lpstr>  Zählendes Rechnen    – warum eigentlich nicht?</vt:lpstr>
      <vt:lpstr>  Zählendes Rechnen    – warum eigentlich nicht?</vt:lpstr>
      <vt:lpstr>  Zählendes Rechnen als Haupt-Strategie   – warum eigentlich nicht?</vt:lpstr>
      <vt:lpstr>  Zählendes Rechnen als Haupt-Strategie   – warum eigentlich nicht?</vt:lpstr>
      <vt:lpstr>Worüber wir uns klar sein sollten:</vt:lpstr>
      <vt:lpstr>Zählendes Rechnen – was denn sonst?</vt:lpstr>
      <vt:lpstr>Zählendes Rechnen – was denn sonst?</vt:lpstr>
      <vt:lpstr> Zählendes Rechnen – was denn sonst?</vt:lpstr>
      <vt:lpstr>Ist klar, wie es gemeint ist?</vt:lpstr>
      <vt:lpstr>Rechnen Sie nun bitte...</vt:lpstr>
      <vt:lpstr>Aber ohne zu schummeln!</vt:lpstr>
      <vt:lpstr>  Also: Vergessen Sie die Zahlen – und   rechnen Sie die folgenden Aufgaben:</vt:lpstr>
      <vt:lpstr>  Ihre Lösung für K + D?   Ihre Strategie?</vt:lpstr>
      <vt:lpstr>Zu kompliziert für Kinder?</vt:lpstr>
      <vt:lpstr>  Ihre Lösung für O – C?   Ihre Strategie?</vt:lpstr>
      <vt:lpstr>Zu kompliziert für Kinder?</vt:lpstr>
      <vt:lpstr>  Ihre Lösung für O – N?   Ihre Strategie?</vt:lpstr>
      <vt:lpstr>  Wie also könnte ein Kind   Rechenaufgaben lösen, ohne zu zählen?</vt:lpstr>
      <vt:lpstr>  Auswendiglernen als Schlüssel   zum nichtzählenden Rechnen?</vt:lpstr>
      <vt:lpstr>Tragfähige Alternativen zum zählenden Rechnen 1:  Zahlen als Zusammensetzungen denken &amp; nutzen</vt:lpstr>
      <vt:lpstr>Tragfähige Alternativen zum zählenden Rechnen 2: Zusammenhänge von Aufgaben erkennen &amp; nutzen!</vt:lpstr>
      <vt:lpstr>  Zahlen als Zusammensetzung:    Keine Selbstverständlichkeit!</vt:lpstr>
      <vt:lpstr>Dagegen “the major conceptual achievement  of the early school years” (Resnick 1983): </vt:lpstr>
      <vt:lpstr>Nächstliegendes Material zur Erarbeitung von "Zahlen als Zusammensetzung"...</vt:lpstr>
      <vt:lpstr>  Mit Fingern    ohne Probleme möglich: </vt:lpstr>
      <vt:lpstr>Wichtig:</vt:lpstr>
      <vt:lpstr>  Ein weites Feld für erstes   nicht-zählendes Rechnen!</vt:lpstr>
      <vt:lpstr>  Zahlen als Zusammensetzungen   erarbeiten – und nutzen!</vt:lpstr>
      <vt:lpstr>Die Tücken der Symbole…</vt:lpstr>
      <vt:lpstr>  Dagegen: Symbole und Wirklichkeit   dauerhaft verknüpfen!</vt:lpstr>
      <vt:lpstr>  Kinder erfinden Sachaufgaben:   1. Volksschule, Jänner</vt:lpstr>
      <vt:lpstr>  Kinder erfinden Sachaufgaben:   1. Volksschule, Jänner</vt:lpstr>
      <vt:lpstr>  Kinder erfinden Sachaufgaben:   1. Volksschule, Jänner</vt:lpstr>
      <vt:lpstr>  Kinder erfinden Sachaufgaben:   1. Volksschule, Jänner</vt:lpstr>
      <vt:lpstr>  Kinder erfinden Sachaufgaben:   1. Volksschule, Dezember</vt:lpstr>
      <vt:lpstr>  Kinder erfinden Sachaufgaben:   1. Volksschule, Dezember</vt:lpstr>
      <vt:lpstr>  Kinder erfinden Sachaufgaben:   1. Volksschule, Jänner</vt:lpstr>
      <vt:lpstr>  Methodische Varianten für Erarbeitung   von "Zahlen als Zusammensetzung"</vt:lpstr>
      <vt:lpstr>Material als Lernhilfe?</vt:lpstr>
      <vt:lpstr>Material als Lernhilfe?</vt:lpstr>
      <vt:lpstr>Material als Lernhilfe?</vt:lpstr>
      <vt:lpstr>  Material als Lernstoff!   Deshalb: Blitzblick"-Übungen (Gerster 2005)</vt:lpstr>
      <vt:lpstr>  Unerlässlich: Strukturieren    als eigene Tätigkeit des Kindes</vt:lpstr>
      <vt:lpstr>  „Zeichne so, dass man die Zahl    auf einen Blick erkennt!“</vt:lpstr>
      <vt:lpstr>  „Zeichne so, dass man die Zahl   auf einen Blick erkennt!“</vt:lpstr>
      <vt:lpstr>  Wie Zahlwissen gezielt    erweitert werden kann und muss…</vt:lpstr>
      <vt:lpstr>  Wie Zahlwissen gezielt    erweitert werden kann und muss…</vt:lpstr>
      <vt:lpstr>  Zahlen in allen Zusammensetzungen:   Ein Vorschlag…</vt:lpstr>
      <vt:lpstr>  Ein Vorschlag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Ein Vorschlag    zur Erarbeitung…</vt:lpstr>
      <vt:lpstr>  „Entdeckendes Üben, übendes   Entdecken“ (Winter 1985):    "Schöne Päckchen" I</vt:lpstr>
      <vt:lpstr>  Unerlässliche Ergänzung:   "Schöne Päckchen?"</vt:lpstr>
      <vt:lpstr>Förderung prozess- und inhaltsbezogener Kompetenzen: Nicht zu trennen!</vt:lpstr>
      <vt:lpstr>Förderung prozess- und inhaltsbezogener Kompetenzen: Nicht zu trennen!</vt:lpstr>
      <vt:lpstr>  Kommunizieren lernt man durch   Kommunizieren!</vt:lpstr>
      <vt:lpstr>  Und wieder gilt:    Zerlegungen anwenden = festigen</vt:lpstr>
      <vt:lpstr>  Für mehr als eine   Übungseinheit gut:</vt:lpstr>
      <vt:lpstr>   Weiter zum Aufbau nicht-zählender   Rechenstrategien: Empirische Forschung…</vt:lpstr>
      <vt:lpstr>   Was macht Rechenstarke rechenstark,   Rechenschwache rechenschwach?</vt:lpstr>
      <vt:lpstr>   Was macht Rechenstarke rechenstark,   Rechenschwache rechenschwach?</vt:lpstr>
      <vt:lpstr>   Was macht Rechenstarke rechenstark,   Rechenschwache rechenschwach?</vt:lpstr>
      <vt:lpstr>   Was macht Rechenstarke rechenstark,   Rechenschwache rechenschwach?</vt:lpstr>
      <vt:lpstr>Dazu ein weiteres Ergebnis der Studie:</vt:lpstr>
      <vt:lpstr>Fazit aus den angeführten Befunden:</vt:lpstr>
      <vt:lpstr>Auch deshalb: Rechnen von Anfang an  gezielt in „operativen Zusammenhängen“!</vt:lpstr>
      <vt:lpstr>  Voraussetzung für erfolgreiches   Erarbeiten von Ableitungsstrategien:</vt:lpstr>
      <vt:lpstr>Früher Schwerpunkt aufs "Verdoppeln"</vt:lpstr>
      <vt:lpstr>  Zusammenhänge gezielt erarbeiten:   Beispiel "Verdoppeln plus 1"</vt:lpstr>
      <vt:lpstr>  Zusammenhänge gezielt erarbeiten:   Beispiel "Verdoppeln plus 1"</vt:lpstr>
      <vt:lpstr>  Zusammenhänge gezielt erarbeiten:   Beispiel "Verdoppeln plus 1"</vt:lpstr>
      <vt:lpstr>  Einschub:    Material &amp; Anschauung – aber wie?</vt:lpstr>
      <vt:lpstr>Material &amp; Anschauung – aber wie?</vt:lpstr>
      <vt:lpstr>  „Gerade die, die es brauchen,    wollen das Material nicht nehmen!“</vt:lpstr>
      <vt:lpstr>  Auch deshalb wichtig: Strukturiertes   Üben auch OHNE Material…</vt:lpstr>
      <vt:lpstr>Noch ein wenig mehr zu „schönen Päckchen“ (vgl. Hirt &amp; Wälti 2008)…</vt:lpstr>
      <vt:lpstr>Produktives Üben: Kinder produzieren „Schöne Päckchen“…</vt:lpstr>
      <vt:lpstr>Produktives Üben: Kinder produzieren „Schöne Päckchen“…</vt:lpstr>
      <vt:lpstr>Produktives Üben: Kinder produzieren „Schöne Päckchen“…</vt:lpstr>
      <vt:lpstr>  Operativen Zusammenhang deutlich   als Strategie herausarbeiten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Strategien gezielt erarbeiten:   Um diese Aufgaben geht es…</vt:lpstr>
      <vt:lpstr>  Nichtzählende Strategien im ZR 20 im   Überblick (Details: Gaidoschik 2007):</vt:lpstr>
      <vt:lpstr>  Viele Aufgaben – oder eine Strategie:   "1 mehr" (inkl. "Tauschaufgabe")</vt:lpstr>
      <vt:lpstr>  Tauschaufgaben:    Eine Frage der Sichtweise…</vt:lpstr>
      <vt:lpstr>  Tauschaufgaben:    Eine Frage der Sichtweise…</vt:lpstr>
      <vt:lpstr>  Strategie    "2 mehr" (inkl. "Tauschaufgabe")</vt:lpstr>
      <vt:lpstr>  Schon behandelt: Strategie   "Handpakete" ("Kraft der Fünf")</vt:lpstr>
      <vt:lpstr>  Im ZR 10 schon behandelt:    Strategie "Verdoppeln" (ZR 20 folgt)</vt:lpstr>
      <vt:lpstr>   Schon behandelt:    "Verdoppeln plus 1" (ZR 20 folgt)</vt:lpstr>
      <vt:lpstr>   Strategie    "Zehnerpärchen", "Zahlenfreunde"</vt:lpstr>
      <vt:lpstr>   Strategie    "Nachbaraufgaben der Zehnerpärchen"</vt:lpstr>
      <vt:lpstr>   Strategie    "+10-1“</vt:lpstr>
      <vt:lpstr> Was dann noch bleibt…</vt:lpstr>
      <vt:lpstr>  Rechnen über oder unter den Zehner:   Nichts, was prinzipiell anders wäre!</vt:lpstr>
      <vt:lpstr>   Zehnerübergang nach Rezept:   Die Folgen (Regelschule!) (vgl. Gaidoschik 2010)</vt:lpstr>
      <vt:lpstr>Viele Wege führen  über den Zehner!</vt:lpstr>
      <vt:lpstr>  Zehnerübergang mit der    „Kraft der Fünf“:</vt:lpstr>
      <vt:lpstr>  Zehnerübergang mit der    „Kraft der Fünf“:</vt:lpstr>
      <vt:lpstr>Viele Wege führen "über den Zehner"!</vt:lpstr>
      <vt:lpstr>Viele Wege führen "über den Zehner"!</vt:lpstr>
      <vt:lpstr>  Material für Zehnerüberschreitung:   Einsatz von Rechenschiffchen &amp; Co.</vt:lpstr>
      <vt:lpstr>  Material für Zehnerüberschreitung:   Einsatz von Rechenschiffchen &amp; Co.</vt:lpstr>
      <vt:lpstr>  Material für Zehnerüberschreitung:   Einsatz von Rechenschiffchen &amp; Co.</vt:lpstr>
      <vt:lpstr>  Das Wichtigste am Materialeinsatz:   Vorstellungs-Hilfe, nicht Ersatz!</vt:lpstr>
      <vt:lpstr>  Das Wichtigste am Materialeinsatz:   Vorstellungs-Hilfe, nicht Ersatz!</vt:lpstr>
      <vt:lpstr>  Material für Zehnerüberschreitung:   Einsatz von Rechenschiffchen &amp; Co.</vt:lpstr>
      <vt:lpstr>  Material für Zehnerüberschreitung:   Einsatz von Rechenschiffchen &amp; Co.</vt:lpstr>
      <vt:lpstr>  Material für Zehnerüberschreitung:   Einsatz des Rechenrahmens</vt:lpstr>
      <vt:lpstr>  Material für Zehnerüberschreitung:   Einsatz des Rechenrahmens</vt:lpstr>
      <vt:lpstr>  Material für Zehnerüberschreitung:   Einsatz des Rechenrahmens</vt:lpstr>
      <vt:lpstr>  Material für Zehnerüberschreitung:   Einsatz des Rechenrahmens</vt:lpstr>
      <vt:lpstr>  Material für Zehnerüberschreitung:   Einsatz des Rechenrahmens</vt:lpstr>
      <vt:lpstr>  Der "Zehnerstopp":   Eine Erleichterung, wenn …</vt:lpstr>
      <vt:lpstr>  Der "Zehnerstopp":    Viele Voraussetzungen …</vt:lpstr>
      <vt:lpstr>  "Zehnerstopp": Erarbeitung früher   oder später sicher sinnvoll – aber wie?</vt:lpstr>
      <vt:lpstr>  Wenn "Zehnerstopp" erarbeitet wird:    Auf welche Weise?</vt:lpstr>
      <vt:lpstr>  Wenn "Zehnerstopp":    Auf welche Weise?</vt:lpstr>
      <vt:lpstr>  Erarbeitung nichtzählender Strategien    im ZR 20: Subtraktionsstrategien</vt:lpstr>
      <vt:lpstr>  Passende Zerlegung/Umkehraufgabe:    Auch das eine Frage der Sichtweise…</vt:lpstr>
      <vt:lpstr>  Umkehraufgaben:    Auch das eine Frage der Sichtweise…</vt:lpstr>
      <vt:lpstr>  Umkehraufgaben:    Auch das eine Frage der Sichtweise…</vt:lpstr>
      <vt:lpstr>  Umkehraufgaben:    Auch das eine Frage der Sichtweise…</vt:lpstr>
      <vt:lpstr>  Ein wichtiger, eigener Schritt:   Strategieauswahl trainieren!</vt:lpstr>
      <vt:lpstr>  Ein wichtiger, eigener Schritt:   Strategieauswahl trainieren!</vt:lpstr>
      <vt:lpstr>  Automatisieren:   Noch einmal zum Ziel…</vt:lpstr>
      <vt:lpstr>  Der Weg zu diesem Ziel: Strategien   automatisieren, nicht Einzelaufgaben!</vt:lpstr>
      <vt:lpstr>Strategien automatisieren</vt:lpstr>
      <vt:lpstr>  Arbeiten mit einer Lernkartei im   Klassenverband am Beispiel 1x1</vt:lpstr>
      <vt:lpstr>Strategien automatisieren</vt:lpstr>
      <vt:lpstr>Auch beim Zahlenzerlegen:  Automatisieren in „Strategiegruppen“</vt:lpstr>
      <vt:lpstr>Auch beim Zahlenzerlegen:  Automatisieren in „Strategiegruppen“</vt:lpstr>
      <vt:lpstr>Auch beim Zahlenzerlegen:  Automatisieren in „Strategiegruppen“</vt:lpstr>
      <vt:lpstr>Auch beim Zahlenzerlegen:  Automatisieren in „Strategiegruppen“</vt:lpstr>
      <vt:lpstr>Auch beim Zahlenzerlegen:  Automatisieren in „Strategiegruppen“</vt:lpstr>
      <vt:lpstr>  Details zum Erarbeiten von nicht   zählenden Strategien im ZR 10 und 20:</vt:lpstr>
      <vt:lpstr>Herzogenburg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Anwender</dc:creator>
  <cp:lastModifiedBy>Microsoft Office User</cp:lastModifiedBy>
  <cp:revision>324</cp:revision>
  <dcterms:created xsi:type="dcterms:W3CDTF">1601-01-01T00:00:00Z</dcterms:created>
  <dcterms:modified xsi:type="dcterms:W3CDTF">2020-04-29T14:13:58Z</dcterms:modified>
</cp:coreProperties>
</file>