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howSpecialPlsOnTitleSld="0" saveSubsetFonts="1" autoCompressPictures="0">
  <p:sldMasterIdLst>
    <p:sldMasterId id="2147483670" r:id="rId1"/>
  </p:sldMasterIdLst>
  <p:notesMasterIdLst>
    <p:notesMasterId r:id="rId111"/>
  </p:notesMasterIdLst>
  <p:handoutMasterIdLst>
    <p:handoutMasterId r:id="rId112"/>
  </p:handoutMasterIdLst>
  <p:sldIdLst>
    <p:sldId id="307" r:id="rId2"/>
    <p:sldId id="306" r:id="rId3"/>
    <p:sldId id="658" r:id="rId4"/>
    <p:sldId id="659" r:id="rId5"/>
    <p:sldId id="660" r:id="rId6"/>
    <p:sldId id="646" r:id="rId7"/>
    <p:sldId id="629" r:id="rId8"/>
    <p:sldId id="322" r:id="rId9"/>
    <p:sldId id="323" r:id="rId10"/>
    <p:sldId id="458" r:id="rId11"/>
    <p:sldId id="422" r:id="rId12"/>
    <p:sldId id="628" r:id="rId13"/>
    <p:sldId id="321" r:id="rId14"/>
    <p:sldId id="447" r:id="rId15"/>
    <p:sldId id="664" r:id="rId16"/>
    <p:sldId id="630" r:id="rId17"/>
    <p:sldId id="419" r:id="rId18"/>
    <p:sldId id="598" r:id="rId19"/>
    <p:sldId id="330" r:id="rId20"/>
    <p:sldId id="459" r:id="rId21"/>
    <p:sldId id="331" r:id="rId22"/>
    <p:sldId id="671" r:id="rId23"/>
    <p:sldId id="332" r:id="rId24"/>
    <p:sldId id="448" r:id="rId25"/>
    <p:sldId id="665" r:id="rId26"/>
    <p:sldId id="631" r:id="rId27"/>
    <p:sldId id="672" r:id="rId28"/>
    <p:sldId id="673" r:id="rId29"/>
    <p:sldId id="450" r:id="rId30"/>
    <p:sldId id="471" r:id="rId31"/>
    <p:sldId id="585" r:id="rId32"/>
    <p:sldId id="593" r:id="rId33"/>
    <p:sldId id="336" r:id="rId34"/>
    <p:sldId id="420" r:id="rId35"/>
    <p:sldId id="414" r:id="rId36"/>
    <p:sldId id="344" r:id="rId37"/>
    <p:sldId id="345" r:id="rId38"/>
    <p:sldId id="594" r:id="rId39"/>
    <p:sldId id="666" r:id="rId40"/>
    <p:sldId id="647" r:id="rId41"/>
    <p:sldId id="595" r:id="rId42"/>
    <p:sldId id="425" r:id="rId43"/>
    <p:sldId id="435" r:id="rId44"/>
    <p:sldId id="436" r:id="rId45"/>
    <p:sldId id="426" r:id="rId46"/>
    <p:sldId id="437" r:id="rId47"/>
    <p:sldId id="427" r:id="rId48"/>
    <p:sldId id="438" r:id="rId49"/>
    <p:sldId id="439" r:id="rId50"/>
    <p:sldId id="615" r:id="rId51"/>
    <p:sldId id="616" r:id="rId52"/>
    <p:sldId id="674" r:id="rId53"/>
    <p:sldId id="596" r:id="rId54"/>
    <p:sldId id="667" r:id="rId55"/>
    <p:sldId id="649" r:id="rId56"/>
    <p:sldId id="650" r:id="rId57"/>
    <p:sldId id="648" r:id="rId58"/>
    <p:sldId id="356" r:id="rId59"/>
    <p:sldId id="358" r:id="rId60"/>
    <p:sldId id="359" r:id="rId61"/>
    <p:sldId id="361" r:id="rId62"/>
    <p:sldId id="374" r:id="rId63"/>
    <p:sldId id="376" r:id="rId64"/>
    <p:sldId id="377" r:id="rId65"/>
    <p:sldId id="380" r:id="rId66"/>
    <p:sldId id="381" r:id="rId67"/>
    <p:sldId id="382" r:id="rId68"/>
    <p:sldId id="383" r:id="rId69"/>
    <p:sldId id="384" r:id="rId70"/>
    <p:sldId id="387" r:id="rId71"/>
    <p:sldId id="386" r:id="rId72"/>
    <p:sldId id="388" r:id="rId73"/>
    <p:sldId id="389" r:id="rId74"/>
    <p:sldId id="343" r:id="rId75"/>
    <p:sldId id="390" r:id="rId76"/>
    <p:sldId id="668" r:id="rId77"/>
    <p:sldId id="651" r:id="rId78"/>
    <p:sldId id="440" r:id="rId79"/>
    <p:sldId id="392" r:id="rId80"/>
    <p:sldId id="393" r:id="rId81"/>
    <p:sldId id="394" r:id="rId82"/>
    <p:sldId id="397" r:id="rId83"/>
    <p:sldId id="398" r:id="rId84"/>
    <p:sldId id="399" r:id="rId85"/>
    <p:sldId id="669" r:id="rId86"/>
    <p:sldId id="652" r:id="rId87"/>
    <p:sldId id="442" r:id="rId88"/>
    <p:sldId id="402" r:id="rId89"/>
    <p:sldId id="403" r:id="rId90"/>
    <p:sldId id="405" r:id="rId91"/>
    <p:sldId id="407" r:id="rId92"/>
    <p:sldId id="408" r:id="rId93"/>
    <p:sldId id="409" r:id="rId94"/>
    <p:sldId id="411" r:id="rId95"/>
    <p:sldId id="412" r:id="rId96"/>
    <p:sldId id="675" r:id="rId97"/>
    <p:sldId id="636" r:id="rId98"/>
    <p:sldId id="602" r:id="rId99"/>
    <p:sldId id="606" r:id="rId100"/>
    <p:sldId id="607" r:id="rId101"/>
    <p:sldId id="676" r:id="rId102"/>
    <p:sldId id="320" r:id="rId103"/>
    <p:sldId id="603" r:id="rId104"/>
    <p:sldId id="612" r:id="rId105"/>
    <p:sldId id="609" r:id="rId106"/>
    <p:sldId id="617" r:id="rId107"/>
    <p:sldId id="614" r:id="rId108"/>
    <p:sldId id="610" r:id="rId109"/>
    <p:sldId id="316"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D87"/>
    <a:srgbClr val="FFF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3" autoAdjust="0"/>
    <p:restoredTop sz="78194" autoAdjust="0"/>
  </p:normalViewPr>
  <p:slideViewPr>
    <p:cSldViewPr snapToGrid="0" snapToObjects="1">
      <p:cViewPr varScale="1">
        <p:scale>
          <a:sx n="77" d="100"/>
          <a:sy n="77" d="100"/>
        </p:scale>
        <p:origin x="1560" y="184"/>
      </p:cViewPr>
      <p:guideLst>
        <p:guide orient="horz" pos="2160"/>
        <p:guide pos="2880"/>
      </p:guideLst>
    </p:cSldViewPr>
  </p:slideViewPr>
  <p:outlineViewPr>
    <p:cViewPr>
      <p:scale>
        <a:sx n="33" d="100"/>
        <a:sy n="33" d="100"/>
      </p:scale>
      <p:origin x="0" y="-18336"/>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notesMaster" Target="notesMasters/notesMaster1.xml"/><Relationship Id="rId112" Type="http://schemas.openxmlformats.org/officeDocument/2006/relationships/handoutMaster" Target="handoutMasters/handoutMaster1.xml"/><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xmlns=""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xmlns=""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25.05.22</a:t>
            </a:fld>
            <a:endParaRPr lang="de-DE"/>
          </a:p>
        </p:txBody>
      </p:sp>
      <p:sp>
        <p:nvSpPr>
          <p:cNvPr id="4" name="Fußzeilenplatzhalter 3">
            <a:extLst>
              <a:ext uri="{FF2B5EF4-FFF2-40B4-BE49-F238E27FC236}">
                <a16:creationId xmlns:a16="http://schemas.microsoft.com/office/drawing/2014/main" xmlns=""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xmlns=""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25.05.22</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hyperlink" Target="https://pikas.dzlm.de/node/1746"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 Id="rId3" Type="http://schemas.openxmlformats.org/officeDocument/2006/relationships/hyperlink" Target="https://pikas.dzlm.de/node/1746" TargetMode="Externa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a:t>
            </a:fld>
            <a:endParaRPr lang="de-DE"/>
          </a:p>
        </p:txBody>
      </p:sp>
    </p:spTree>
    <p:extLst>
      <p:ext uri="{BB962C8B-B14F-4D97-AF65-F5344CB8AC3E}">
        <p14:creationId xmlns:p14="http://schemas.microsoft.com/office/powerpoint/2010/main" val="223042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Folgende Gedanken sollen innerhalb des Moduls geklärt werden: …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4013009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wir nun also zu dem zweiten Teil der Präsentation und widmen uns der Frage: „Was ist ein tragfähiges Zahlverständnis und was bedeutet es, über ein tragfähiges Zahlverständnis zu verfügen?“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1457872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Widmen wir uns zunächst der Frage: Was ist ein tragfähiges Zahlverständnis? </a:t>
            </a:r>
          </a:p>
          <a:p>
            <a:r>
              <a:rPr lang="de-DE" dirty="0"/>
              <a:t>Um über ein tragfähiges Zahlverständnis zu verfügen, das die Grundlage für die Deutung von Zahlen und das Ausnutzen von Zahlbeziehungen beim geschickten Rechnen bildet, müssen die Kinder Grundvorstellungen zu Zahlen aufbauen, sie müssen lernen Zahlen verschieden darzustellen und Darstellungen miteinander zu vernetzen und sie sollen dazu angeregt werden, Zahlbeziehungen zu erkennen und diese nutzen zu können.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1391440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r>
              <a:rPr lang="de-DE" sz="1200" dirty="0">
                <a:latin typeface="Arial" panose="020B0604020202020204" pitchFamily="34" charset="0"/>
                <a:cs typeface="Arial" panose="020B0604020202020204" pitchFamily="34" charset="0"/>
              </a:rPr>
              <a:t>Der Aufbau der Grundvorstellung von Zahlen geschieht durch das Nutzen verschiedenster Zahlaspekte, wie z. B. des Maßzahlaspektes durch Fragestellungen wie: „Wie groß, wie schwer oder wie teuer ist etwas?“ oder durch das Nutzen des Codierungszahlaspektes: „Wie heißt deine Telefonnummer?“ So genannte Wimmelbilder, wie sie auch in vielen Lehrwerken zu finden sind, können dazu beitragen, verschiedenste Zahlaspekte aufzugreifen. Die Kinder können aber natürlich auch selber auf diese Suche nach Zahlen in ihrer Umwelt gehen und diese aufmalen oder fotografieren. </a:t>
            </a:r>
          </a:p>
          <a:p>
            <a:pPr>
              <a:lnSpc>
                <a:spcPct val="150000"/>
              </a:lnSpc>
            </a:pPr>
            <a:r>
              <a:rPr lang="de-DE" sz="1200" dirty="0">
                <a:latin typeface="Arial" panose="020B0604020202020204" pitchFamily="34" charset="0"/>
                <a:cs typeface="Arial" panose="020B0604020202020204" pitchFamily="34" charset="0"/>
              </a:rPr>
              <a:t>Eine besondere Rolle bei dem Aufbau von Grundvorstellungen spielen der </a:t>
            </a:r>
            <a:r>
              <a:rPr lang="de-DE" dirty="0"/>
              <a:t>Kardinalzahlaspekt (Wie viele sind es?) und der </a:t>
            </a:r>
            <a:r>
              <a:rPr lang="de-DE" dirty="0" err="1"/>
              <a:t>Ordinalzahlaspekt</a:t>
            </a:r>
            <a:r>
              <a:rPr lang="de-DE" dirty="0"/>
              <a:t> (Wie heißt die nächste Zahl?).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796724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ordinale Zahlaspekt bedeutet, dass Zahlen als Bezeichnung einer Ordnung von Elementen gesehen werden und dementsprechend mit Hilfe von linearen Repräsentationen dargestellt werden können (wie Zwanzigerstreifen, Zahlenstrahl, Hunderterkette …). </a:t>
            </a:r>
          </a:p>
          <a:p>
            <a:r>
              <a:rPr lang="de-DE" dirty="0"/>
              <a:t>Der kardinale Zahlaspekt bedeutet, dass Zahlen als Anzahlen erfasst und in gruppenweisen oder flächigen Darstellungen repräsentiert werden (wie beispielsweise</a:t>
            </a:r>
            <a:r>
              <a:rPr lang="de-DE" baseline="0" dirty="0"/>
              <a:t> Punktefelder, …</a:t>
            </a:r>
            <a:r>
              <a:rPr lang="de-DE" dirty="0"/>
              <a:t>). Zahlen dienen hier als Bezeichnung für eine Menge.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533361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Für den Aufbau von Grundvorstellungen ist es dabei besonders wichtig, dass Anzahlen strukturiert erfasst werden können.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Bei kleineren Mengen (bis zu vier) können Anzahlen in der Regel „auf einen Blick“ (ohne zu zählen) erfasst werden, also simultan.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Bei größeren Mengen gelingt dies nur dann, wenn die Menge als Zusammensetzung unterschiedlicher Teilmengen gesehen werden kann (vgl. </a:t>
            </a:r>
            <a:r>
              <a:rPr lang="de-DE" dirty="0" err="1">
                <a:latin typeface="Arial" panose="020B0604020202020204" pitchFamily="34" charset="0"/>
                <a:cs typeface="Arial" panose="020B0604020202020204" pitchFamily="34" charset="0"/>
              </a:rPr>
              <a:t>Ruwisch</a:t>
            </a:r>
            <a:r>
              <a:rPr lang="de-DE" dirty="0">
                <a:latin typeface="Arial" panose="020B0604020202020204" pitchFamily="34" charset="0"/>
                <a:cs typeface="Arial" panose="020B0604020202020204" pitchFamily="34" charset="0"/>
              </a:rPr>
              <a:t>, 2015; Wittmann &amp; Müller, 2009), also quasi – simultan.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Arial" panose="020B0604020202020204" pitchFamily="34" charset="0"/>
              <a:cs typeface="Arial" panose="020B0604020202020204" pitchFamily="34"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189427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Erwerb eines gesicherten Zahlverständnisses umfasst zweitens die Fähigkeit zum Darstellungswechsel bzw. zur Darstellungsvernetzung. Zahlen können bekanntlich in unterschiedlichen Darstellungsformen repräsentiert werden: durch Handlungen mit Material, durch bildliche Darstellungen, durch Darstellungen in gesprochener oder geschriebener Sprache sowie durch Mathesprache (symbolische Darstellungen). Im Unterricht geht es darum, diese Darstellungsformen immer wieder wechselseitig zu vernetzen (vgl. HR „Rechenschwierigkeiten vermeiden“, S. 20 und S.21; S. 48 und S. 49).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3600535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Als drittes wesentliches Element des Zahlverständnisses ist die Nutzung von Zahlbeziehungen zu sehen. Die Zahl „8“ steht zu vielen anderen Zahlen „in Beziehung“. Sie ist beispielsweise zwei weniger als 10, aber drei mehr als 5 (Kraft der 5 und Kraft der 10 berücksichtigen), der Vorgänger von 9 und der Nachfolger von 7, doppelt so viel wie 4 und halb so viel wie 16, größer als 2 und kleiner als 12. Zudem lässt sich die 8 zerlegen in 4 und 4, 5 und 3, 6 und 2, usw. (vgl. HR „Rechenschwierigkeiten vermeiden“, S. 22 und 23).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3288546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Gerade diese sog. Teil-Teil-Ganzes-Zahlbeziehungen, also die flexiblen, mentalen Zahlvorstellungen, sind für den Unterricht von besonderer Bedeutung (</a:t>
            </a:r>
            <a:r>
              <a:rPr lang="de-DE" dirty="0" err="1"/>
              <a:t>Gaidoschik</a:t>
            </a:r>
            <a:r>
              <a:rPr lang="de-DE" dirty="0"/>
              <a:t>, 2010). Denn das Verständnis und die Nutzung der Teil-Teil-Ganzes-Beziehungen sind eine wichtige Grundlage dafür, dass die Beziehung zwischen einer Zahl (dem Ganzen) und ihren Teilen numerisch erfasst werden kann (vgl. Handreichung „Rechenschwierigkeiten vermeiden“, S. 22).</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2416708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Nachdem wir in diesem ersten Teil der Frage nachgegangen sind: „Was ist ein tragfähiges Zahlverständnis?“, stellt sich als nächstes die Frage: „Wofür bzw. warum ist ein tragfähiges Zahlverständnis so wichtig?“ Und darüber hinaus: „Wird diese Wichtigkeit und Bedeutung auch im Lehrplan NRW deutlich?“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394937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1857766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heißt wir setzen uns im nächsten Teil des Moduls mit der Bedeutung und den Kompetenzerwartungen im Bereich: „Tragfähiges Zahlverständnis“ im Lehrplan NRW auseinander.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3927649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68697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ACHTUNG:</a:t>
            </a:r>
            <a:r>
              <a:rPr lang="de-DE" baseline="0" dirty="0"/>
              <a:t> Zunächst die Aufgabe zeigen OHNE Tabelle!</a:t>
            </a:r>
            <a:endParaRPr lang="de-DE" dirty="0"/>
          </a:p>
          <a:p>
            <a:r>
              <a:rPr lang="de-DE" dirty="0"/>
              <a:t>Dazu möchten wir Sie zunächst einmal bitten, diese Aufgabe zu berechnen. Jedem Buchstaben des Alphabetes wird dabei die entsprechende Position im Alphabet als </a:t>
            </a:r>
            <a:r>
              <a:rPr lang="de-DE" dirty="0" err="1"/>
              <a:t>Zahlwert</a:t>
            </a:r>
            <a:r>
              <a:rPr lang="de-DE" dirty="0"/>
              <a:t> zugeordnet.  Bitte beobachten Sie dabei auch, wie Sie vorgegangen sind. </a:t>
            </a:r>
          </a:p>
          <a:p>
            <a:r>
              <a:rPr lang="de-DE" dirty="0"/>
              <a:t>Mögliche Vorgehensweisen: </a:t>
            </a:r>
          </a:p>
          <a:p>
            <a:pPr marL="171450" indent="-171450">
              <a:buFontTx/>
              <a:buChar char="-"/>
            </a:pPr>
            <a:r>
              <a:rPr lang="de-DE" dirty="0"/>
              <a:t>Alphabet bis zum G aufsagen und dabei mit den Fingern mitzählen; Zahl notieren</a:t>
            </a:r>
          </a:p>
          <a:p>
            <a:pPr marL="171450" indent="-171450">
              <a:buFontTx/>
              <a:buChar char="-"/>
            </a:pPr>
            <a:r>
              <a:rPr lang="de-DE" dirty="0"/>
              <a:t>Alphabet bis zum G aufsagen und dabei im Kopf mitzählen, Zahl im Kopf merken </a:t>
            </a:r>
          </a:p>
          <a:p>
            <a:pPr marL="171450" indent="-171450">
              <a:buFontTx/>
              <a:buChar char="-"/>
            </a:pPr>
            <a:r>
              <a:rPr lang="de-DE" dirty="0"/>
              <a:t>D ebenfalls aufsagen und entweder mit den Fingern oder im Kopf mitzählen; Zahl wird notiert oder im Kopf sofort berechnet </a:t>
            </a:r>
          </a:p>
          <a:p>
            <a:pPr marL="171450" indent="-171450">
              <a:buFontTx/>
              <a:buChar char="-"/>
            </a:pPr>
            <a:r>
              <a:rPr lang="de-DE" dirty="0"/>
              <a:t>D wird nicht aufgesagt, weil auch ohne aufsagen sofort erkannt wird, dass es der vierte Buchstabe im Alphabet ist. …</a:t>
            </a:r>
          </a:p>
          <a:p>
            <a:pPr marL="0" indent="0">
              <a:buFontTx/>
              <a:buNone/>
            </a:pPr>
            <a:r>
              <a:rPr lang="de-DE" dirty="0"/>
              <a:t>Viele dieser Vorgehensweisen würden darauf hindeuten, dass noch keine kardinale Vorstellung der „Buchstabensymbole“ vorhanden ist. Die „Buchstabensymbole“ sind lediglich als Reihenfolge abgespeichert worden und werden daher zählend zum „Rechnen“ genutzt.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2170411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ACHTUNG:</a:t>
            </a:r>
            <a:r>
              <a:rPr lang="de-DE" baseline="0" dirty="0"/>
              <a:t> Zunächst die Aufgabe zeigen OHNE Tabelle!</a:t>
            </a:r>
            <a:endParaRPr lang="de-DE" dirty="0"/>
          </a:p>
          <a:p>
            <a:r>
              <a:rPr lang="de-DE" dirty="0"/>
              <a:t>Wie gehen Sie bei der Berechnung der folgenden Aufgabe vor? </a:t>
            </a:r>
          </a:p>
          <a:p>
            <a:pPr marL="171450" indent="-171450">
              <a:buFontTx/>
              <a:buChar char="-"/>
            </a:pPr>
            <a:r>
              <a:rPr lang="de-DE" dirty="0"/>
              <a:t>Evtl. wurde nur ein Buchstabe abgezählt, um mit den genauen Werten rechnen zu können. Der andere Buchstabe wurde dann als direkter Nachbar erkannt. </a:t>
            </a:r>
          </a:p>
          <a:p>
            <a:pPr marL="171450" indent="-171450">
              <a:buFontTx/>
              <a:buChar char="-"/>
            </a:pPr>
            <a:r>
              <a:rPr lang="de-DE" dirty="0"/>
              <a:t>Evtl. konnte aber auch sofort auf das Ergebnis geschlossen werden, weil die beiden Buchstaben direkt nebeneinander liegen. Wenn diese voneinander subtrahiert werden, ist das Ergebnis 1. </a:t>
            </a:r>
          </a:p>
          <a:p>
            <a:pPr marL="0" indent="0">
              <a:buFontTx/>
              <a:buNone/>
            </a:pPr>
            <a:r>
              <a:rPr lang="de-DE" dirty="0"/>
              <a:t>D. h. hier konnten Beziehungen zwischen den Buchstaben genutzt werden, um die Aufgabe nicht zählend lösen zu können. </a:t>
            </a:r>
          </a:p>
          <a:p>
            <a:pPr marL="0" indent="0">
              <a:buFontTx/>
              <a:buNone/>
            </a:pPr>
            <a:r>
              <a:rPr lang="de-DE" dirty="0"/>
              <a:t>Schauen wir uns in dem folgenden Beispiel mal die Berechnung einer Additionsaufgabe einer Schülerin Ende des zweiten Schuljahres an. Wie ist diese Schülerin vorgegangen?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2144593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xmlns="" id="{627FE026-5A58-41BB-A527-BE570B7CECC5}"/>
              </a:ext>
            </a:extLst>
          </p:cNvPr>
          <p:cNvSpPr>
            <a:spLocks noGrp="1"/>
          </p:cNvSpPr>
          <p:nvPr>
            <p:ph type="body" idx="1"/>
          </p:nvPr>
        </p:nvSpPr>
        <p:spPr/>
        <p:txBody>
          <a:bodyPr/>
          <a:lstStyle/>
          <a:p>
            <a:r>
              <a:rPr lang="de-DE" dirty="0"/>
              <a:t>Einer Lehrerin ist aufgefallen, dass Hannah am Ende vom 2. Schuljahr 1+1-Aufgaben häufig noch zählend rechnet. Im Sinne einer kompetenz- und prozessorientierten Diagnose schaut sie sich Hannahs Vorgehensweise in einem Diagnosegespräch noch einmal genauer an, um besondere Hürden im Lernprozess herauszuarbeiten und Fördermöglichkeiten ableiten zu können. Es wird deutlich, dass Hannah zwar noch zählend rechnet, d. h. dass sie die Aufgabe noch nicht anders lösen kann, dass aber bereits einzelne Kompetenzen als Vorwissen gesichert sind (in Anlehnung an </a:t>
            </a:r>
            <a:r>
              <a:rPr lang="de-DE" dirty="0" err="1"/>
              <a:t>Wartha</a:t>
            </a:r>
            <a:r>
              <a:rPr lang="de-DE" dirty="0"/>
              <a:t> / Schulz (2014, S. 10): </a:t>
            </a:r>
          </a:p>
          <a:p>
            <a:pPr marL="171450" indent="-171450">
              <a:buFontTx/>
              <a:buChar char="-"/>
            </a:pPr>
            <a:r>
              <a:rPr lang="de-DE" dirty="0"/>
              <a:t>Hannah ist sicher beim zählenden Lösen von Additionsaufgaben im ZR bis 20.</a:t>
            </a:r>
          </a:p>
          <a:p>
            <a:pPr marL="171450" indent="-171450">
              <a:buFontTx/>
              <a:buChar char="-"/>
            </a:pPr>
            <a:r>
              <a:rPr lang="de-DE" dirty="0"/>
              <a:t>Sie kann von einer Zahl aus weiterzählen, d. h. sie hat schon ein ordinales Zahlverständnis entwickelt und kann die Zahlen in der richtigen Reihenfolge wiedergeben.</a:t>
            </a:r>
          </a:p>
          <a:p>
            <a:pPr marL="171450" indent="-171450">
              <a:buFontTx/>
              <a:buChar char="-"/>
            </a:pPr>
            <a:r>
              <a:rPr lang="de-DE" dirty="0"/>
              <a:t>Sie nutzt Material (ihre Finger) zur zählenden Lösung</a:t>
            </a:r>
            <a:r>
              <a:rPr lang="de-DE" baseline="0" dirty="0"/>
              <a:t> (Eins-zu-Eins-Zuordnung). </a:t>
            </a:r>
            <a:endParaRPr lang="de-DE" dirty="0"/>
          </a:p>
          <a:p>
            <a:pPr marL="0" indent="0">
              <a:buFontTx/>
              <a:buNone/>
            </a:pPr>
            <a:r>
              <a:rPr lang="de-DE" dirty="0"/>
              <a:t>Nach diesen Beobachtungen ergeben sich nun weitere mögliche Fragen an Hannah:  </a:t>
            </a:r>
          </a:p>
          <a:p>
            <a:pPr marL="0" indent="0">
              <a:buFontTx/>
              <a:buNone/>
            </a:pPr>
            <a:r>
              <a:rPr lang="de-DE" dirty="0"/>
              <a:t>-  Beherrscht Hannah die Zahlzerlegungen der 8 (oder der 10 oder der 7…)? (Zahlbeziehungen nutzen) </a:t>
            </a:r>
          </a:p>
          <a:p>
            <a:pPr marL="171450" indent="-171450">
              <a:buFontTx/>
              <a:buChar char="-"/>
            </a:pPr>
            <a:r>
              <a:rPr lang="de-DE" dirty="0"/>
              <a:t>Kann Hannah die Aufgaben auch mit anderem Material (Zwanzigerfeld,</a:t>
            </a:r>
            <a:r>
              <a:rPr lang="de-DE" baseline="0" dirty="0"/>
              <a:t> Zwanzigerreihe</a:t>
            </a:r>
            <a:r>
              <a:rPr lang="de-DE" dirty="0"/>
              <a:t>) darstellen und lösen? </a:t>
            </a:r>
          </a:p>
          <a:p>
            <a:pPr marL="171450" indent="-171450">
              <a:buFontTx/>
              <a:buChar char="-"/>
            </a:pPr>
            <a:r>
              <a:rPr lang="de-DE" dirty="0"/>
              <a:t>Welche Anzahlen kann Hannah bereits simultan erfassen? (Grundvorstellung besitzen)</a:t>
            </a:r>
          </a:p>
          <a:p>
            <a:pPr marL="171450" indent="-171450">
              <a:buFontTx/>
              <a:buChar char="-"/>
            </a:pPr>
            <a:r>
              <a:rPr lang="de-DE" dirty="0"/>
              <a:t>Wie löst Hannah Additionsaufgaben mit größeren Zahlen? </a:t>
            </a:r>
          </a:p>
          <a:p>
            <a:pPr marL="0" indent="0">
              <a:buFontTx/>
              <a:buNone/>
            </a:pPr>
            <a:r>
              <a:rPr lang="de-DE" dirty="0"/>
              <a:t>All diese Fragen können Aufschluss darüber geben, wo Hannas Förderung ansetzen muss, denn …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xmlns="" id="{A76AA059-0B19-43A2-9D03-DDCAFBE731F0}"/>
              </a:ext>
            </a:extLst>
          </p:cNvPr>
          <p:cNvSpPr>
            <a:spLocks noGrp="1"/>
          </p:cNvSpPr>
          <p:nvPr>
            <p:ph type="body" idx="1"/>
          </p:nvPr>
        </p:nvSpPr>
        <p:spPr/>
        <p:txBody>
          <a:bodyPr/>
          <a:lstStyle/>
          <a:p>
            <a:r>
              <a:rPr lang="de-DE" dirty="0"/>
              <a:t>… um nicht zählend rechnen zu können, muss das Kind ein tragfähiges Zahlverständnis haben, Ableitungen nutzen können (7+7 hat das Kind evtl. als Verdopplungsaufgabe abgespeichert und 7+8 ist +1 mehr), Aufgaben automatisieren und flexibel rechnen (statt 9+7 rechne ich 10+7-1) können. Es muss also verstehen, dass sowohl Zahlen (tragfähiges Zahlverständnis) als auch Aufgaben (tragfähiges Operationsverständnis) miteinander in Beziehung stehen. </a:t>
            </a:r>
          </a:p>
        </p:txBody>
      </p:sp>
    </p:spTree>
    <p:extLst>
      <p:ext uri="{BB962C8B-B14F-4D97-AF65-F5344CB8AC3E}">
        <p14:creationId xmlns:p14="http://schemas.microsoft.com/office/powerpoint/2010/main" val="1995902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xmlns="" id="{6F783283-7722-46DF-AA00-3464577B3756}"/>
              </a:ext>
            </a:extLst>
          </p:cNvPr>
          <p:cNvSpPr>
            <a:spLocks noGrp="1"/>
          </p:cNvSpPr>
          <p:nvPr>
            <p:ph type="body" idx="1"/>
          </p:nvPr>
        </p:nvSpPr>
        <p:spPr/>
        <p:txBody>
          <a:bodyPr/>
          <a:lstStyle/>
          <a:p>
            <a:r>
              <a:rPr lang="de-DE" dirty="0"/>
              <a:t>Darüber hinaus ist das kardinale Zahlverständnis wichtig, um zu begreifen, was die einzelnen Stellenwerte für eine Bedeutung haben. Die „6“ in der „76“ sind sechs einzelne Plättchen, aber die „7“ in der „76“ sind sieben Zehnerstreifen. D. h. ich kann die 76 in 7 Zehnerstreifen und 6 einzelne Plättchen zerlegen. An dieser Stelle ist es daher lernförderlich, wenn das Kind eine Zahl (Ganzes) bereits in zwei Teile zerlegen kann und dies auch durch passendes Material darstellen kann. Dadurch kann es Zahlen auch in Zehner und Einer zerlegen (Grundlage für Verständnis über das dezimale Stellenwertsystem) und passend deuten. </a:t>
            </a:r>
          </a:p>
        </p:txBody>
      </p:sp>
    </p:spTree>
    <p:extLst>
      <p:ext uri="{BB962C8B-B14F-4D97-AF65-F5344CB8AC3E}">
        <p14:creationId xmlns:p14="http://schemas.microsoft.com/office/powerpoint/2010/main" val="3871137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Bedeutung eines tragfähigen Zahlverständnisses</a:t>
            </a:r>
            <a:r>
              <a:rPr lang="de-DE" baseline="0" dirty="0"/>
              <a:t> </a:t>
            </a:r>
            <a:r>
              <a:rPr lang="de-DE" dirty="0"/>
              <a:t>wird auch im Lehrplan als ein Schwerpunkt im Bereich Zahlen und Operationen thematisiert. Darüber hinaus wird durch einige Kompetenzen, die im Kapitel Vorläuferfertigkeiten beschrieben werden, deutlich, dass der Aufbau eines tragfähigen Zahlverständnisses nicht erst mit Schuleintritt beginnt, sondern durch Konfrontation mit mathematikhaltigen Alltagssituationen bereits im Kindergartenalter gefördert werden kann.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3485802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Folgende Vorläuferfertigkeiten, die im Lehrplan NRW  (MSB NRW 2021) benannt werden, lassen sich eng mit dem Aufbau einer tragfähigen Zahlvorstellung verknüpfen …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808385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Folgenden wird kurz erläutert, wie der Aufbau eines tragfähigen Zahlverständnisses am Ende der Schuleingangsphase im Lehrplan verankert ist. Die </a:t>
            </a:r>
            <a:r>
              <a:rPr lang="de-DE" dirty="0" err="1"/>
              <a:t>petrol</a:t>
            </a:r>
            <a:r>
              <a:rPr lang="de-DE" dirty="0"/>
              <a:t> gefärbten Fähigkeiten haben sich im Vergleich zum 2008er Lehrplan geändert. Das bedeutet, es wurde entweder genauer formuliert oder es sind Kompetenzerwartungen hinzugefügt worden. Insgesamt wird deutlich, dass alle drei Aspekte des Aufbaus eines tragfähigen Zahlverständnisses auch in den Kompetenzerwartungen des Lehrplans zu finden sind. Durch Kompetenzerwartungen, wie „zählen, ordnen, vergleichen, Zahlen benennen und schreiben, Zahlen strukturiert darstellen und Anzahlen erfassen“ wird der Aspekt „Grundvorstellungen besitzen“ abgedeckt.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184223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Im ersten Teil wird der Hintergrund des Moduls (Mathefachoffensive, Handreichung Rechenschwierigkeiten vermeiden und „Was sind Rechenschwierigkeiten?“ (Modul 3.0) kurz erläutert. Anschließend wird deutlich gemacht, was ein tragfähiges Zahlverständnis ist. In einem dritten Teil wird die Bedeutung eines tragfähigen Zahlverständnisses hervorgehoben und durch Eigenaktivitäten für die Teilnehmenden erfahrbar gemacht. Darüber hinaus wird der Bereich „tragfähiges Zahlverständnis“ im Lehrplan verankert. In einem vierten Teil (optional) werden verschiedene Beobachtungsaspekte und Standortbestimmungen als Diagnosemöglichkeiten vorgestellt. In Anlehnung an die dort benannten Beobachtungsaspekten werden in einem fünften Teil passende Aufgabenanregungen und mögliche Differenzierungsmaßnahmen sowie Kommunikationsanlässe gegeben. </a:t>
            </a:r>
          </a:p>
          <a:p>
            <a:r>
              <a:rPr lang="de-DE" sz="1200" dirty="0"/>
              <a:t>Abschließen wird das Modul mit einer Gruppenaktivität, einem kurzen Fazit, einem Ausblick auf anschließende Module sowie Hinweisen zu genutzten und weiterführenden Materialien.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1856345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 die Kompetenzerwartungen „zwischen verschiedenen Darstellungsformen bei der Zahldarstellung und der Anzahlerfassung wechseln“ wird die besondere Bedeutung der Darstellungsvernetzung zwischen den verschiedenen Darstellungsformen (Material, Bild, Symbolsprache, Sprache) berücksichtigt und das „Beschreiben von Beziehungen zwischen Zahlen und in Zahlenfolgen“ deutet auf den Aspekt „Zahlbeziehungen nutzen“ hin. Diese beiden Aspekte werden darüber hinaus auch bei den prozessbezogenen Kompetenzen „Darstellen“ und „Kommunizieren“, die im 2021er Lehrplan (MSB NRW 2021) voneinander getrennt wurden, noch einmal besonders angesprochen.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839016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Bereich „Darstellen“ kann der Einsatz von strukturiertem Material (Kraft der 5, Kraft der 10), der Wechsel, der Vergleich und die Bewertung von Darstellungen, sowie das Nutzen von Darstellungen zur Erklärung und Verdeutlichung von mathematischen Beziehungen besonders gut mit dem Aufbau eines tragfähigen Zahlverständnisses verknüpft werden. Auch der Einsatz von digitalen Darstellungen wird angesprochen.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3096661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Bereich „Kommunizieren“ wird deutlich, dass die Darstellungsform „Sprache“ von Beginn an mit in den Unterricht einzubeziehen ist. </a:t>
            </a:r>
          </a:p>
          <a:p>
            <a:endParaRPr lang="de-DE" dirty="0"/>
          </a:p>
          <a:p>
            <a:r>
              <a:rPr lang="de-DE" dirty="0"/>
              <a:t>Die </a:t>
            </a:r>
            <a:r>
              <a:rPr lang="de-DE" dirty="0" err="1"/>
              <a:t>SuS</a:t>
            </a:r>
            <a:r>
              <a:rPr lang="de-DE" dirty="0"/>
              <a:t> sollen …(siehe Folie). </a:t>
            </a:r>
          </a:p>
          <a:p>
            <a:endParaRPr lang="de-DE" dirty="0"/>
          </a:p>
          <a:p>
            <a:r>
              <a:rPr lang="de-DE" dirty="0"/>
              <a:t>Sprache kann beispielsweise dazu genutzt werden, um immer wieder die Beziehung einer Menge zu der Kraft der 5 oder der Kraft der 10 zu beschreiben. „Ich sehe 3 Plättchen. 2 Plättchen fehlen noch bis zur 5.“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39</a:t>
            </a:fld>
            <a:endParaRPr lang="de-DE"/>
          </a:p>
        </p:txBody>
      </p:sp>
    </p:spTree>
    <p:extLst>
      <p:ext uri="{BB962C8B-B14F-4D97-AF65-F5344CB8AC3E}">
        <p14:creationId xmlns:p14="http://schemas.microsoft.com/office/powerpoint/2010/main" val="2045618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die Kompetenzen des Lehrplans zu dem Bereich „Aufbau eines tragfähigen Zahlverständnisses“ im Unterrichtsgeschehen nicht aus dem Blick zu verlieren, kann es hilfreich sein, konkrete Beobachtungsaspekte / Beobachtungsschwerpunkte festzulegen und zu nutzen, die dabei helfen, zu überprüfen, an welcher Stelle des Lernprozesses das Kind steht.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144768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Folgenden werden Beobachtungsaspekte separat zu den Bereichen „Grundvorstellungen aufbauen“, „Darstellungswechsel üben“ und „Zahlbeziehungen nutzen“ benannt, die eine kompetenz- und prozessorientierte Diagnose erleichtern sollen.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2925030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Alternativ Kopplung von Kapitel 4 und 5: Beobachtungsaspekte nicht präsentieren, sondern zusammen mit der passenden Standortbestimmung und passenden Aufgaben als Materialpakete in einem Workshop bereitlegen;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a:p>
        </p:txBody>
      </p:sp>
    </p:spTree>
    <p:extLst>
      <p:ext uri="{BB962C8B-B14F-4D97-AF65-F5344CB8AC3E}">
        <p14:creationId xmlns:p14="http://schemas.microsoft.com/office/powerpoint/2010/main" val="16790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Sinne einer Prävention von Rechenschwierigkeiten, die als das Herstellen von Verstehen und Gestalten von Lernprozessen verstanden wird, gilt es, sich intensiv mit dem Denken und Rechnen von Kindern auseinanderzusetzen. D. h. es muss diagnostiziert werden, an welcher Stelle des Lernprozesses das Kind steht. Dies geschieht durch geeignete Beobachtungsfragen, die passend zu bestimmten Aufgaben gestellt werden können und die eine kompetenz- und prozessorientierte Diagnostik ermöglichen sollen. Aus dem Ist-Stand können anschließend nächste Lernschritte entwickelt und Hilfen zur Unterstützung angeboten werden.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43</a:t>
            </a:fld>
            <a:endParaRPr lang="de-DE"/>
          </a:p>
        </p:txBody>
      </p:sp>
    </p:spTree>
    <p:extLst>
      <p:ext uri="{BB962C8B-B14F-4D97-AF65-F5344CB8AC3E}">
        <p14:creationId xmlns:p14="http://schemas.microsoft.com/office/powerpoint/2010/main" val="2215631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Mögliche Beobachtungsfragen zu dem Bereich Grundvorstellungen besitzen, könnten sein … (siehe Folie).  </a:t>
            </a:r>
          </a:p>
          <a:p>
            <a:endParaRPr lang="de-DE" dirty="0"/>
          </a:p>
          <a:p>
            <a:r>
              <a:rPr lang="de-DE" dirty="0"/>
              <a:t>Dazu werden den Kindern Aufgaben geboten, die möglichst genaue Einblicke in die jeweiligen Kompetenzen ermöglichen. Im weiteren Verlauf dieser Präsentation lernen Sie einige solcher Aufgaben kennen. Darüber hinaus finden Sie bei PIKAS auch verschiedene Standortbestimmungen, wie beispielsweise die Standortbestimmungen „Zählen“ (https://pikas.dzlm.de/node/1666)  und „Zahlen ordnen“ (https://pikas.dzlm.de/node/1669), die vielfältige Beobachtungen ermöglichen und in einem passenden Diagnose- und Förderkommentar mögliche Fördermaßnahmen benennen).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1220891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1086530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Mögliche Beobachtungsfragen zu dem Bereich „Darstellungen wechseln“, könnten sein … (siehe Folie).  </a:t>
            </a:r>
          </a:p>
          <a:p>
            <a:endParaRPr lang="de-DE" dirty="0"/>
          </a:p>
          <a:p>
            <a:r>
              <a:rPr lang="de-DE" dirty="0"/>
              <a:t>Auch hier finden Sie bei PIKAS eine passende Standortbestimmung „Zahlen darstellen“ (https://pikas.dzlm.de/node/1667) mit einem dazugehörigen Diagnose- und Förderkommentar.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47</a:t>
            </a:fld>
            <a:endParaRPr lang="de-DE"/>
          </a:p>
        </p:txBody>
      </p:sp>
    </p:spTree>
    <p:extLst>
      <p:ext uri="{BB962C8B-B14F-4D97-AF65-F5344CB8AC3E}">
        <p14:creationId xmlns:p14="http://schemas.microsoft.com/office/powerpoint/2010/main" val="2662194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Rahmen der Fachoffensive Mathematik entstehen im Zeitraum von 2021 bis 2025 verschiedenste Unterstützungsmaterialien zu den oben benannten Themenfeldern. Zu jedem Themenfeld wird in den nächsten Jahren eine Handreichung entstehen, die den Schulen auch als Printversion zur Verfügung gestellt wird.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39060985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Mögliche Beobachtungsfragen zu dem Bereich „Zahlbeziehungen nutzen“, könnten sein … (siehe Folie).  </a:t>
            </a:r>
          </a:p>
          <a:p>
            <a:endParaRPr lang="de-DE" dirty="0"/>
          </a:p>
          <a:p>
            <a:r>
              <a:rPr lang="de-DE" dirty="0"/>
              <a:t>Auch hier finden Sie bei PIKAS passende Standortbestimmungen „Zahlen zerlegen“ (https://pikas.dzlm.de/node/1671) und „Zahlen vergleichen“ (https://pikas.dzlm.de/node/1670) mit einem dazugehörigen Diagnose- und Förderkommentar.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3293775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Förderung der Kinder sollte stets an den </a:t>
            </a:r>
            <a:r>
              <a:rPr lang="de-DE" dirty="0" err="1"/>
              <a:t>Verstehensgrundlagen</a:t>
            </a:r>
            <a:r>
              <a:rPr lang="de-DE" dirty="0"/>
              <a:t> ansetzen und substantielle Erarbeitungs- bzw. Aufarbeitungsmöglichkeiten bieten  (vgl. Prediger, </a:t>
            </a:r>
            <a:r>
              <a:rPr lang="de-DE" dirty="0" err="1"/>
              <a:t>Freesemann</a:t>
            </a:r>
            <a:r>
              <a:rPr lang="de-DE" dirty="0"/>
              <a:t>, Moser Opitz &amp; </a:t>
            </a:r>
            <a:r>
              <a:rPr lang="de-DE" dirty="0" err="1"/>
              <a:t>Hußmann</a:t>
            </a:r>
            <a:r>
              <a:rPr lang="de-DE" dirty="0"/>
              <a:t>, 2014). Ein schlichtes „Du musst mehr üben“ hilft häufig nicht weiter. Gerade für Kinder mit Rechenschwierigkeiten sind drei Leitideen zentral (Selter, Prediger, </a:t>
            </a:r>
            <a:r>
              <a:rPr lang="de-DE" dirty="0" err="1"/>
              <a:t>Nührenbörger</a:t>
            </a:r>
            <a:r>
              <a:rPr lang="de-DE" dirty="0"/>
              <a:t> &amp; </a:t>
            </a:r>
            <a:r>
              <a:rPr lang="de-DE" dirty="0" err="1"/>
              <a:t>Hußmann</a:t>
            </a:r>
            <a:r>
              <a:rPr lang="de-DE" dirty="0"/>
              <a:t>, 2014) (vgl. Handreichung „Rechenschwierigkeiten vermeiden, S. 15):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err="1"/>
              <a:t>Diagnosegeleitetheit</a:t>
            </a:r>
            <a:r>
              <a:rPr lang="de-DE" dirty="0"/>
              <a:t>: Die Förderung setzt an den individuellen Lernpotenzialen und Lernbedürfnissen der einzelnen Lernenden an. Sie sollte nicht ohne diagnosebasierte Erkenntnisse durchgeführt werden.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err="1"/>
              <a:t>Verstehensorientierung</a:t>
            </a:r>
            <a:r>
              <a:rPr lang="de-DE" dirty="0"/>
              <a:t>: Die Lernenden sollten also Gelegenheiten erhalten, Verständnis aufbauen zu können, und nicht nur Verfahren unverstanden zu beherrschen.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Kommunikationsförderung: Lernende mit Rechenschwierigkeiten benötigen gezielte Lernanregungen, die in Einzelarbeit häufig nicht zu erhalten sind. Sie brauchen Gespräche, die nicht nur auf die Mitteilung von Lösungsprozeduren oder Ergebnissen ausgerichtet sind, sondern Beschreibungs-, Erklärungs- und Begründungskontexte bieten.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52</a:t>
            </a:fld>
            <a:endParaRPr lang="de-DE"/>
          </a:p>
        </p:txBody>
      </p:sp>
    </p:spTree>
    <p:extLst>
      <p:ext uri="{BB962C8B-B14F-4D97-AF65-F5344CB8AC3E}">
        <p14:creationId xmlns:p14="http://schemas.microsoft.com/office/powerpoint/2010/main" val="530379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a:t>
            </a:r>
            <a:r>
              <a:rPr lang="de-DE" baseline="0" dirty="0"/>
              <a:t> die diagnosegeleitete Förderung ergeben sich unter anderem die folgenden Konsequenzen … (siehe Folie).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53</a:t>
            </a:fld>
            <a:endParaRPr lang="de-DE"/>
          </a:p>
        </p:txBody>
      </p:sp>
    </p:spTree>
    <p:extLst>
      <p:ext uri="{BB962C8B-B14F-4D97-AF65-F5344CB8AC3E}">
        <p14:creationId xmlns:p14="http://schemas.microsoft.com/office/powerpoint/2010/main" val="35376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Teilnehmenden tauschen sich über Kinder ihrer Lerngruppe oder vergangener Lerngruppen aus. Sollten die Teilnehmenden zum momentanen Zeitpunkt keine Beispiele aus ihren eigenen Lerngruppen benennen können, so können die Kinderdokumente mit möglichen </a:t>
            </a:r>
            <a:r>
              <a:rPr lang="de-DE" dirty="0" smtClean="0"/>
              <a:t>Fehlertypen </a:t>
            </a:r>
            <a:r>
              <a:rPr lang="de-DE" dirty="0"/>
              <a:t>aus </a:t>
            </a:r>
            <a:r>
              <a:rPr lang="de-DE" dirty="0" smtClean="0"/>
              <a:t>einem </a:t>
            </a:r>
            <a:r>
              <a:rPr lang="de-DE" dirty="0"/>
              <a:t>Diagnose- und Förderkommentar </a:t>
            </a:r>
            <a:r>
              <a:rPr lang="de-DE" dirty="0" smtClean="0"/>
              <a:t>zum Bereich Zahlverständnis</a:t>
            </a:r>
            <a:r>
              <a:rPr lang="de-DE" baseline="0" dirty="0" smtClean="0"/>
              <a:t> </a:t>
            </a:r>
            <a:r>
              <a:rPr lang="de-DE" dirty="0" smtClean="0"/>
              <a:t>(https://</a:t>
            </a:r>
            <a:r>
              <a:rPr lang="de-DE" dirty="0" err="1" smtClean="0"/>
              <a:t>pikas.dzlm.de</a:t>
            </a:r>
            <a:r>
              <a:rPr lang="de-DE" dirty="0" smtClean="0"/>
              <a:t>/</a:t>
            </a:r>
            <a:r>
              <a:rPr lang="de-DE" dirty="0" err="1" smtClean="0"/>
              <a:t>node</a:t>
            </a:r>
            <a:r>
              <a:rPr lang="de-DE" dirty="0" smtClean="0"/>
              <a:t>/1665, verfügbar ab August 2022) </a:t>
            </a:r>
            <a:r>
              <a:rPr lang="de-DE" dirty="0"/>
              <a:t>als mögliche Beispiele genutzt werden. Hier bietet sich dann an, dass die Teilnehmenden zunächst mit der Handreichung</a:t>
            </a:r>
            <a:r>
              <a:rPr lang="de-DE" baseline="0" dirty="0"/>
              <a:t> „...“ </a:t>
            </a:r>
            <a:r>
              <a:rPr lang="de-DE" dirty="0"/>
              <a:t>überlegen müssen, an welcher Stelle im Lernprozess es zu Lernhürden kommt. Die Beobachtungsaspekte können dabei als Leitfragen genutzt werden. </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54</a:t>
            </a:fld>
            <a:endParaRPr lang="de-DE"/>
          </a:p>
        </p:txBody>
      </p:sp>
    </p:spTree>
    <p:extLst>
      <p:ext uri="{BB962C8B-B14F-4D97-AF65-F5344CB8AC3E}">
        <p14:creationId xmlns:p14="http://schemas.microsoft.com/office/powerpoint/2010/main" val="802873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 den Ergebnissen der Standortbestimmungen bzw. der Unterrichtsbeobachtungen ergeben sich weitere Fragen, wie bspw.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29160759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Folgenden werden zu den drei Aspekten (Grundvorstellungen besitzen, Darstellungen wechseln und Beziehungen nutzen) verschiedene Aufgabenstellungen aufgeführt, zu denen jeweils ein Beobachtungsaspekt benannt wird. Darüber hinaus werden zu jeder Aufgabe Möglichkeiten der Reduktion, als auch der Erweiterung benannt. Mögliche Gesprächsanlässe werden durch Sprechblasen verdeutlicht und die Nutzung digitaler Tools ist durch einen Bildschirm kenntlich gemacht. </a:t>
            </a:r>
          </a:p>
          <a:p>
            <a:r>
              <a:rPr lang="de-DE" i="1" dirty="0"/>
              <a:t>Alternative (siehe Arbeitsauftrag „Materialerprobung“ – digitale Pinnwand und TN-Material): Nach der</a:t>
            </a:r>
            <a:r>
              <a:rPr lang="de-DE" i="1" baseline="0" dirty="0"/>
              <a:t> Vorstellung von jeweils nur einer Aufgabe zu den Aspekten (z.B. Folien 64-66 „Zahlen ordnen“, Folien  81-82 „Zahlensonne“, Folien 90-94 „Zahlzerlegungen“) können d</a:t>
            </a:r>
            <a:r>
              <a:rPr lang="de-DE" i="1" dirty="0"/>
              <a:t>ie Aufgabenbeispiele den Teilnehmenden auch zum Ausprobieren zur Verfügung gestellt werden (siehe digitale Pinnwand), so dass die PPP an dieser Stelle für einen Praxisteil unterbrochen würde und nach der Aktivität erst wieder ab Folie 98 startet. </a:t>
            </a:r>
          </a:p>
          <a:p>
            <a:r>
              <a:rPr lang="de-DE" i="1" dirty="0"/>
              <a:t>Mögliche Aktivitäten: </a:t>
            </a:r>
          </a:p>
          <a:p>
            <a:pPr marL="171450" indent="-171450">
              <a:buFontTx/>
              <a:buChar char="-"/>
            </a:pPr>
            <a:r>
              <a:rPr lang="de-DE" i="1" dirty="0"/>
              <a:t>Beobachtungsaspekte zuordnen </a:t>
            </a:r>
          </a:p>
          <a:p>
            <a:pPr marL="171450" indent="-171450">
              <a:buFontTx/>
              <a:buChar char="-"/>
            </a:pPr>
            <a:r>
              <a:rPr lang="de-DE" i="1" dirty="0"/>
              <a:t>Erweiterung und Reduktion selbst überlegen</a:t>
            </a:r>
          </a:p>
          <a:p>
            <a:pPr marL="171450" indent="-171450">
              <a:buFontTx/>
              <a:buChar char="-"/>
            </a:pPr>
            <a:r>
              <a:rPr lang="de-DE" i="1" dirty="0"/>
              <a:t>mögliche Gesprächsanlässe selbst formulieren …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56</a:t>
            </a:fld>
            <a:endParaRPr lang="de-DE"/>
          </a:p>
        </p:txBody>
      </p:sp>
    </p:spTree>
    <p:extLst>
      <p:ext uri="{BB962C8B-B14F-4D97-AF65-F5344CB8AC3E}">
        <p14:creationId xmlns:p14="http://schemas.microsoft.com/office/powerpoint/2010/main" val="2072303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Moderierenden- und Teilnehmenden-Materialien, sowie die digitale Pinnwand finden Sie unter: </a:t>
            </a:r>
            <a:r>
              <a:rPr lang="de-DE" sz="1200" b="0" i="0" u="sng" kern="1200" dirty="0">
                <a:solidFill>
                  <a:schemeClr val="tx1"/>
                </a:solidFill>
                <a:effectLst/>
                <a:latin typeface="+mn-lt"/>
                <a:ea typeface="+mn-ea"/>
                <a:cs typeface="+mn-cs"/>
                <a:hlinkClick r:id="rId3"/>
              </a:rPr>
              <a:t>https://pikas.dzlm.de/node/1746</a:t>
            </a:r>
            <a:r>
              <a:rPr lang="de-DE" sz="1200" b="0" i="0" u="sng" kern="1200" dirty="0">
                <a:solidFill>
                  <a:schemeClr val="tx1"/>
                </a:solidFill>
                <a:effectLst/>
                <a:latin typeface="+mn-lt"/>
                <a:ea typeface="+mn-ea"/>
                <a:cs typeface="+mn-cs"/>
              </a:rPr>
              <a:t>.</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58</a:t>
            </a:fld>
            <a:endParaRPr lang="de-DE"/>
          </a:p>
        </p:txBody>
      </p:sp>
    </p:spTree>
    <p:extLst>
      <p:ext uri="{BB962C8B-B14F-4D97-AF65-F5344CB8AC3E}">
        <p14:creationId xmlns:p14="http://schemas.microsoft.com/office/powerpoint/2010/main" val="15654718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Widmen wir uns zunächst verschiedenen Aufgabenbeispielen zum Bereich „Grundvorstellungen besitzen“, wobei an dieser Stelle darauf hingewiesen werden muss, dass viele der Aufgaben unterschiedliche Aspekte eines tragfähigen Zahlverständnisses ansprechen. Sie wurden hier einem Beobachtungsschwerpunkt zugeordnet, können jedoch oft auch zur Beobachtung weiterer Schwerpunkte eingesetzt werden, wodurch bereits mit einer Aufgabe verschiedene Kompetenzen bei den Kindern überprüft werden können.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60</a:t>
            </a:fld>
            <a:endParaRPr lang="de-DE"/>
          </a:p>
        </p:txBody>
      </p:sp>
    </p:spTree>
    <p:extLst>
      <p:ext uri="{BB962C8B-B14F-4D97-AF65-F5344CB8AC3E}">
        <p14:creationId xmlns:p14="http://schemas.microsoft.com/office/powerpoint/2010/main" val="36831716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erste Beobachtungsfrage lautet: Inwiefern kann das Kind (An-)zahlen in seiner Umwelt erkennen. Dies kann beispielsweise dadurch überprüft und auch gefordert werden, indem die Kinder Zahlen in verschiedenen Wimmelbildern entdecken und beschreiben. Dies können sie auch digital durchführen, indem die Kinder Fotos von Zahlen in ihrer Umwelt machen und diese beispielsweise mit der App „</a:t>
            </a:r>
            <a:r>
              <a:rPr lang="de-DE" dirty="0" err="1"/>
              <a:t>Bookcreator</a:t>
            </a:r>
            <a:r>
              <a:rPr lang="de-DE" dirty="0"/>
              <a:t>“ gesammelt werden.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61</a:t>
            </a:fld>
            <a:endParaRPr lang="de-DE"/>
          </a:p>
        </p:txBody>
      </p:sp>
    </p:spTree>
    <p:extLst>
      <p:ext uri="{BB962C8B-B14F-4D97-AF65-F5344CB8AC3E}">
        <p14:creationId xmlns:p14="http://schemas.microsoft.com/office/powerpoint/2010/main" val="14548511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 vielfältige Zählaktivitäten lernen oder vertiefen die Kinder, vorwärts, rückwärts und in Schritten zu zählen. Durch das Sprechen über ihre Zählaktivitäten machen sie deutlich, wie sie beim Zählen vorgegangen sind. Darüber hinaus können sie Zählplakate erstellen oder eine vorgegebene Anzahl an Objekten legen. Für Kinder, denen das Zählen besonders leicht oder schwer fällt, lassen sich die Zählaktivitäten wie folgt verändern …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62</a:t>
            </a:fld>
            <a:endParaRPr lang="de-DE"/>
          </a:p>
        </p:txBody>
      </p:sp>
    </p:spTree>
    <p:extLst>
      <p:ext uri="{BB962C8B-B14F-4D97-AF65-F5344CB8AC3E}">
        <p14:creationId xmlns:p14="http://schemas.microsoft.com/office/powerpoint/2010/main" val="4124683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erste, bereits fertiggestellte Handreichung ist zu dem Bereich “Rechenschwierigkeiten vermeiden“ entstanden, die Sie unter dem aufgeführten QR-Code auch als digitale Version erhalten können. In Anlehnung an diese Handreichung ist auch die Fortbildungsreihe „Rechenschwierigkeiten vermeiden“ bei PIKAS überarbeitet worden.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8093739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Haben Kinder Schwierigkeiten damit, die Zahlwörter in der richtigen Reihenfolge zu benennen, können gemeinsam gesprochene Abzählreime hilfreich sein. Bei Kindern, denen es schwer fällt, jedem gezählten Element einer Menge ein Zahlwort zuzuordnen, kann es helfen, die gezählten Plättchen zu verschieben oder auch zunächst eine kleinere Menge zu zählen. </a:t>
            </a:r>
          </a:p>
          <a:p>
            <a:r>
              <a:rPr lang="de-DE" dirty="0"/>
              <a:t>Verfügen Kinder hingegen schon über ausreichende Zählerfahrungen, so kann es sinnvoll sein, für diese Kinder den </a:t>
            </a:r>
            <a:r>
              <a:rPr lang="de-DE" dirty="0" err="1"/>
              <a:t>Zahlraum</a:t>
            </a:r>
            <a:r>
              <a:rPr lang="de-DE" dirty="0"/>
              <a:t> zu erweitern und ihnen die Möglichkeit zu geben bereits Zählstrategien in großen Zahlräumen zu entwickeln und zu erläutern. Fragestellungen, wie beispielsweise: „Wie kann ich die Anzahl so darstellen, dass man sofort erkennen kann, wie viele es sind?“ können dabei unterstützend wirken.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a:p>
        </p:txBody>
      </p:sp>
    </p:spTree>
    <p:extLst>
      <p:ext uri="{BB962C8B-B14F-4D97-AF65-F5344CB8AC3E}">
        <p14:creationId xmlns:p14="http://schemas.microsoft.com/office/powerpoint/2010/main" val="12303269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eine ordinale Zahlvorstellung aufbauen zu können, ist es wichtig für die Kinder, sich die richtige Reihenfolge der Zahlen einzuprägen. Dafür sind vielfältige Übungen mit Zahlenkarten hilfreich. Die Kinder können die Zahlenkarten ordnen, fehlende Zahlenkarten ergänzen, Fehler finden oder auch Nachbarzahlen bestimmen. Durch Fragestellungen wie: „Könnte die Karte mit der 8 auch an dieser Stelle liegen?“ kann neben dem Bezug zur Zahlwortreihe auch ein Bezug zur dazugehörigen Anzahl an Plättchen hergestellt werden. „Warum liegt die 8 hinter der 7?“ oder „Warum kann die 8 nicht vor der 3 liegen?“ kann durch eine </a:t>
            </a:r>
            <a:r>
              <a:rPr lang="de-DE" dirty="0" err="1"/>
              <a:t>Plättchendarstellung</a:t>
            </a:r>
            <a:r>
              <a:rPr lang="de-DE" dirty="0"/>
              <a:t> begründet werden. Kinder, die noch Schwierigkeiten damit haben, die Zahlen der Größe nach zu ordnen oder sich die Zahlenreihe noch nicht eingeprägt haben, können …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64</a:t>
            </a:fld>
            <a:endParaRPr lang="de-DE"/>
          </a:p>
        </p:txBody>
      </p:sp>
    </p:spTree>
    <p:extLst>
      <p:ext uri="{BB962C8B-B14F-4D97-AF65-F5344CB8AC3E}">
        <p14:creationId xmlns:p14="http://schemas.microsoft.com/office/powerpoint/2010/main" val="2317825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beispielsweise … (siehe Folie). </a:t>
            </a:r>
          </a:p>
          <a:p>
            <a:r>
              <a:rPr lang="de-DE" dirty="0"/>
              <a:t>Und Kinder, die bereits eine ordinale Zahlvorstellung im Zahlenraum bis 20 aufgebaut haben, können dazu angeregt werden …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65</a:t>
            </a:fld>
            <a:endParaRPr lang="de-DE"/>
          </a:p>
        </p:txBody>
      </p:sp>
    </p:spTree>
    <p:extLst>
      <p:ext uri="{BB962C8B-B14F-4D97-AF65-F5344CB8AC3E}">
        <p14:creationId xmlns:p14="http://schemas.microsoft.com/office/powerpoint/2010/main" val="35750087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eine Auswahl von Zahlenkarten aus dem </a:t>
            </a:r>
            <a:r>
              <a:rPr lang="de-DE" dirty="0" err="1"/>
              <a:t>Zahlraum</a:t>
            </a:r>
            <a:r>
              <a:rPr lang="de-DE" dirty="0"/>
              <a:t> bis 100 zu ordnen oder … (siehe Folie). </a:t>
            </a:r>
          </a:p>
          <a:p>
            <a:endParaRPr lang="de-DE" dirty="0"/>
          </a:p>
          <a:p>
            <a:r>
              <a:rPr lang="de-DE" dirty="0"/>
              <a:t>Darüber hinaus können die Kinder dazu angeregt werden, eine Zahlenfolge absichtlich falsch zu legen oder eine Zahl wegzulassen und ein anderes Kind diesen Fehler finden zu lassen. „Welche Zahl gehört an diese Stelle?“ „Woher weißt du, dass diese Karte fehlt?“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66</a:t>
            </a:fld>
            <a:endParaRPr lang="de-DE"/>
          </a:p>
        </p:txBody>
      </p:sp>
    </p:spTree>
    <p:extLst>
      <p:ext uri="{BB962C8B-B14F-4D97-AF65-F5344CB8AC3E}">
        <p14:creationId xmlns:p14="http://schemas.microsoft.com/office/powerpoint/2010/main" val="2629029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kann auch sinnvoll sein, Fingerbilder im Unterricht einzusetzen, um den Kindern die Möglichkeit zu geben, die kardinale Zahlvorstellung mit eigenen Körperteilen zu verknüpfen und sich Anzahlen bis 10 dadurch leichter einprägen zu können. Dabei ist es sehr wichtig, dass die Finger statisch als Fingerbild eingesetzt werden und nicht dynamisch. </a:t>
            </a:r>
          </a:p>
          <a:p>
            <a:r>
              <a:rPr lang="de-DE" dirty="0"/>
              <a:t>Beispielsweise kann die Lehrkraft ein Fingerbild zeigen und das Kind soll möglichst schnell die Anzahl sagen ohne zu zählen. Auf diese Weise wird besonders die Kraft der 5 in den Blick genommen. „Ich zeige eine ganze Hand und zwei einzelne Finger. Also sind es sieben.“ </a:t>
            </a:r>
          </a:p>
          <a:p>
            <a:r>
              <a:rPr lang="de-DE" dirty="0"/>
              <a:t>Darüber hinaus kann die Lehrkraft eine Zahl nennen und das Kind zeigt schnell das passende Fingerbild. Fragen wie „Wie viele fehlen noch bis zur 10?“ können auf diese Weise bereits die Zerlegungen der 10 für die Kinder thematisieren. </a:t>
            </a:r>
          </a:p>
          <a:p>
            <a:r>
              <a:rPr lang="de-DE" dirty="0"/>
              <a:t>Haben Kinder noch Schwierigkeiten damit Anzahlen bis 10 zu erfassen, …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67</a:t>
            </a:fld>
            <a:endParaRPr lang="de-DE"/>
          </a:p>
        </p:txBody>
      </p:sp>
    </p:spTree>
    <p:extLst>
      <p:ext uri="{BB962C8B-B14F-4D97-AF65-F5344CB8AC3E}">
        <p14:creationId xmlns:p14="http://schemas.microsoft.com/office/powerpoint/2010/main" val="27053926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kann der </a:t>
            </a:r>
            <a:r>
              <a:rPr lang="de-DE" dirty="0" err="1"/>
              <a:t>Zahlraum</a:t>
            </a:r>
            <a:r>
              <a:rPr lang="de-DE" dirty="0"/>
              <a:t> zunächst reduziert werden. </a:t>
            </a:r>
          </a:p>
          <a:p>
            <a:r>
              <a:rPr lang="de-DE" dirty="0"/>
              <a:t>So kann zunächst mit einer Hand gearbeitet werden, um die Beziehung zur „vollen“ Hand zu schaffen: „Wie viele Finger fehlen noch bis du fünf Finger zeigst?“ Auch der Einsatz von Fingerabdrücken, z. B. durch die Fingerbilder – App (statisch – gleichzeitig mit den gezeigten Fingern) kann die gezeigte Anzahl festhalten.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68</a:t>
            </a:fld>
            <a:endParaRPr lang="de-DE"/>
          </a:p>
        </p:txBody>
      </p:sp>
    </p:spTree>
    <p:extLst>
      <p:ext uri="{BB962C8B-B14F-4D97-AF65-F5344CB8AC3E}">
        <p14:creationId xmlns:p14="http://schemas.microsoft.com/office/powerpoint/2010/main" val="1241512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Kinder, die bereits sicher darin sind, Anzahlen bis 10 simultan zu erfassen und Fingerbilder zu verschiedenen Zahlen unproblematisch zeigen können, können mit der Aufgabe konfrontiert werden, verschiedene Fingerbilder zu einer Zahl mit zwei Händen zu zeigen. Auf diese Weise werden Zahlzerlegungen durch Fingerbilder verdeutlicht und es können erste Beziehungen zwischen Zahlen hergestellt werden.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69</a:t>
            </a:fld>
            <a:endParaRPr lang="de-DE"/>
          </a:p>
        </p:txBody>
      </p:sp>
    </p:spTree>
    <p:extLst>
      <p:ext uri="{BB962C8B-B14F-4D97-AF65-F5344CB8AC3E}">
        <p14:creationId xmlns:p14="http://schemas.microsoft.com/office/powerpoint/2010/main" val="21482038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Doch natürlich sollten die Kinder nicht ausschließlich ihre Finger nutzen, um Anzahlen darzustellen. Daher bietet die Aufgabenstellung „Muster“ einen spielerischen Zugang zu dem Material „Plättchen“. Die Kinder sollen verschiedene Muster aus 7 Plättchen legen. Dabei kann überprüft werden, inwiefern das Kind Anzahlen simultan oder quasi-simultan erfassen kann. Darüber hinaus soll das Kind dazu angeregt werden, zu beschreiben, bei welchem Muster es sofort erkennen kann, dass es 7 Plättchen sind. D. h. es wird dazu angeregt, strukturierte von unstrukturierten Darstellungen unterscheiden und beschreiben zu können. Hier wird deutlich, dass wir eine Aufgabe haben, die den Aufbau von Grundvorstellungen schult, aber natürlich auch zum Darstellungswechsel anregt.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70</a:t>
            </a:fld>
            <a:endParaRPr lang="de-DE"/>
          </a:p>
        </p:txBody>
      </p:sp>
    </p:spTree>
    <p:extLst>
      <p:ext uri="{BB962C8B-B14F-4D97-AF65-F5344CB8AC3E}">
        <p14:creationId xmlns:p14="http://schemas.microsoft.com/office/powerpoint/2010/main" val="37806126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Haben Kinder noch Schwierigkeiten damit, Muster zu legen, so können sie Muster nach Mustervorlage legen oder zunächst Muster ergänzen. Es kann darüber hinaus auch eine geringere </a:t>
            </a:r>
            <a:r>
              <a:rPr lang="de-DE" dirty="0" err="1"/>
              <a:t>Plättchenanzahl</a:t>
            </a:r>
            <a:r>
              <a:rPr lang="de-DE" dirty="0"/>
              <a:t> gewählt werden. </a:t>
            </a:r>
          </a:p>
          <a:p>
            <a:r>
              <a:rPr lang="de-DE" dirty="0"/>
              <a:t>Kinder, die bereits strukturierte Muster legen und alle Anzahlen erfassen können, können dazu angeregt werden, zweifarbige Muster zu legen und verschiedene Kombinationsmöglichkeiten zu finden. Darüber hinaus können sie eigene Muster malen oder Muster zu einer größeren </a:t>
            </a:r>
            <a:r>
              <a:rPr lang="de-DE" dirty="0" err="1"/>
              <a:t>Plättchenanzahl</a:t>
            </a:r>
            <a:r>
              <a:rPr lang="de-DE" dirty="0"/>
              <a:t> legen und zeichnen.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71</a:t>
            </a:fld>
            <a:endParaRPr lang="de-DE"/>
          </a:p>
        </p:txBody>
      </p:sp>
    </p:spTree>
    <p:extLst>
      <p:ext uri="{BB962C8B-B14F-4D97-AF65-F5344CB8AC3E}">
        <p14:creationId xmlns:p14="http://schemas.microsoft.com/office/powerpoint/2010/main" val="3609183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 dem Legen „freier“ Muster, sollte den Plättchen ein strukturiertes Material, wie z. B. das Zwanzigerfeld hinzugefügt werden, wodurch die Plättchen durch die „Kraft der Fünf“ und die „Kraft der 10“ eine geregelte Struktur bekommen, die es den Kindern ermöglichen soll, Anzahlen schnell zu erkennen. Diese Struktur hilft den Kindern dabei, sich Anzahlen in Zwanzigerfeldern vorzustellen. Um Kinder dabei zu unterstützen, Vorstellungen aufbauen zu können, hat sich das sog. Vier-Phasen-Modell (vgl. Handreichung Rechenschwierigkeiten vermeiden S. 50 und S. 51) bewährt. Der Grundgedanke besteht darin, konkrete Materialhandlungen gedanklich vollziehen zu können.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72</a:t>
            </a:fld>
            <a:endParaRPr lang="de-DE"/>
          </a:p>
        </p:txBody>
      </p:sp>
    </p:spTree>
    <p:extLst>
      <p:ext uri="{BB962C8B-B14F-4D97-AF65-F5344CB8AC3E}">
        <p14:creationId xmlns:p14="http://schemas.microsoft.com/office/powerpoint/2010/main" val="1667949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Veranstaltungsreihe startet mit einem Selbstlernmodul 3.0, das bereits vorab auf das Thema einstimmt und die Fragestellungen aufgreift: Was sind Rechenschwierigkeiten? Wichtige Aussagen werden im Anschluss an diesen Überblick in den verschiedenen Modulen noch einmal kurz aufgegriffen. </a:t>
            </a:r>
          </a:p>
          <a:p>
            <a:r>
              <a:rPr lang="de-DE" dirty="0"/>
              <a:t>Wir</a:t>
            </a:r>
            <a:r>
              <a:rPr lang="de-DE" baseline="0" dirty="0"/>
              <a:t> setzen uns in dieser Veranstaltung mit Modul 3.1 auseinander und damit mit dem Aufbau eines tragfähigen Zahlverständnisses. In weiteren Modulen werden die Themen ... (siehe Folie) … in den Blick genommen.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17708641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Beim Vier-Phasen-Modell werden anfängliche Handlungen am Material nach und nach zugunsten mentaler Vorstellungen abgelöst. In Phase 1 operiert das Kind mit Material, das für die aufzubauende Vorstellung geeignet erscheint. Für die nicht zählende Zahldarstellung bietet sich hier das Zwanzigerfeld mit einzelnen Plättchen und/oder zusätzlich mit Fünfer- und Zehnerstreifen an. Das Kind handelt an konkretem Material und beschreibt die Handlung. In Phase 2 beschreibt das Kind einem anderen Kind die Handlung mit Sicht auf das Material (vgl. Handreichung Rechenschwierigkeiten vermeiden, S. 50).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73</a:t>
            </a:fld>
            <a:endParaRPr lang="de-DE"/>
          </a:p>
        </p:txBody>
      </p:sp>
    </p:spTree>
    <p:extLst>
      <p:ext uri="{BB962C8B-B14F-4D97-AF65-F5344CB8AC3E}">
        <p14:creationId xmlns:p14="http://schemas.microsoft.com/office/powerpoint/2010/main" val="32594142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Phase 3 beschreibt das Kind die Handlung ohne Sicht auf das Material. Das bedeutet, es ist darauf angewiesen, sich den Prozess am Material vorstellen zu können. </a:t>
            </a:r>
          </a:p>
          <a:p>
            <a:r>
              <a:rPr lang="de-DE" dirty="0"/>
              <a:t>In der vierten Phase arbeitet das Kind dann auf der symbolischen Ebene und ruft die Handlung gegebenenfalls in der Vorstellung wieder ab (vgl. Handreichung Rechenschwierigkeiten vermeiden, S. 51). Auch die Lehrkraft kann sich derartige Handlungen von dem Kind zu einer Zahl beschreiben lassen und auf diese Weise überprüfen inwiefern das Kind Zahldarstellungen bereits im Kopf gespeichert hat. </a:t>
            </a:r>
          </a:p>
          <a:p>
            <a:r>
              <a:rPr lang="de-DE" dirty="0"/>
              <a:t>Derartige Vorstellungen helfen dem Kind auch dabei …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74</a:t>
            </a:fld>
            <a:endParaRPr lang="de-DE"/>
          </a:p>
        </p:txBody>
      </p:sp>
    </p:spTree>
    <p:extLst>
      <p:ext uri="{BB962C8B-B14F-4D97-AF65-F5344CB8AC3E}">
        <p14:creationId xmlns:p14="http://schemas.microsoft.com/office/powerpoint/2010/main" val="3460897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Anzahlen im Zwanzigerfeld immer schneller bzw. auf einen Blick sehen zu können. Dabei sollte es immer wieder dazu aufgefordert werden, zu beschreiben, woran es die Zahl gut erkennen konnte. „Wie hast du die Zahl sofort erkannt?“ „Es fehlt ein Plättchen. Dann ist die Reihe oben voll. Also sind es 9.“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75</a:t>
            </a:fld>
            <a:endParaRPr lang="de-DE"/>
          </a:p>
        </p:txBody>
      </p:sp>
    </p:spTree>
    <p:extLst>
      <p:ext uri="{BB962C8B-B14F-4D97-AF65-F5344CB8AC3E}">
        <p14:creationId xmlns:p14="http://schemas.microsoft.com/office/powerpoint/2010/main" val="14156782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Kindern, die dabei noch Schwierigkeiten haben, sollten Zahldarstellungen nachgelegt und beschrieben werden. Dabei kann der Bezug bei kleineren Zahlräumen auf die Kraft der 5 gelegt werden. Darüber hinaus können Zahldarstellungen auch sortiert werden. „Welche Zahlen kannst du schon schnell erkennen? Bei welchen Zahlen hattest du noch Schwierigkeiten?“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76</a:t>
            </a:fld>
            <a:endParaRPr lang="de-DE"/>
          </a:p>
        </p:txBody>
      </p:sp>
    </p:spTree>
    <p:extLst>
      <p:ext uri="{BB962C8B-B14F-4D97-AF65-F5344CB8AC3E}">
        <p14:creationId xmlns:p14="http://schemas.microsoft.com/office/powerpoint/2010/main" val="36332698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Kinder, die bereits alle Anzahlen bis 20 schnell erfassen und dies auch begründen können, können bereits Zahlen in größeren Zahlräumen darstellen oder Zahlen benennen bei denen gedanklich eine bestimmte </a:t>
            </a:r>
            <a:r>
              <a:rPr lang="de-DE" dirty="0" err="1"/>
              <a:t>Plättchenmenge</a:t>
            </a:r>
            <a:r>
              <a:rPr lang="de-DE" dirty="0"/>
              <a:t> hinzugefügt oder weggenommen wurde. </a:t>
            </a:r>
          </a:p>
          <a:p>
            <a:r>
              <a:rPr lang="de-DE" dirty="0"/>
              <a:t>Die Darstellungen mit konkretem Material spielen bei dem Aufbau von Grundvorstellungen eine wesentliche Rolle. Daher wurde mit den vorherigen Aufgaben bereits auch der Darstellungswechsel geübt, zu dem es in den folgenden Aufgaben weitere Beispiele und gezielte Beobachtungsaspekte geben soll.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77</a:t>
            </a:fld>
            <a:endParaRPr lang="de-DE"/>
          </a:p>
        </p:txBody>
      </p:sp>
    </p:spTree>
    <p:extLst>
      <p:ext uri="{BB962C8B-B14F-4D97-AF65-F5344CB8AC3E}">
        <p14:creationId xmlns:p14="http://schemas.microsoft.com/office/powerpoint/2010/main" val="32074061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Wie bei den vorgestellten Aufgabenbeispielen deutlich wurde, spielt bei dem Aufbau von Grundvorstellungen vor allem die Darstellung von (An-)zahlen mit konkretem Material eine wesentliche Rolle. Daher wurde mit den vorherigen Aufgaben bereits auch der Darstellungswechsel geübt, zu dem es in den folgenden Aufgaben weitere Beispiele und gezielte Beobachtungsaspekte geben soll.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78</a:t>
            </a:fld>
            <a:endParaRPr lang="de-DE"/>
          </a:p>
        </p:txBody>
      </p:sp>
    </p:spTree>
    <p:extLst>
      <p:ext uri="{BB962C8B-B14F-4D97-AF65-F5344CB8AC3E}">
        <p14:creationId xmlns:p14="http://schemas.microsoft.com/office/powerpoint/2010/main" val="27797581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80</a:t>
            </a:fld>
            <a:endParaRPr lang="de-DE"/>
          </a:p>
        </p:txBody>
      </p:sp>
    </p:spTree>
    <p:extLst>
      <p:ext uri="{BB962C8B-B14F-4D97-AF65-F5344CB8AC3E}">
        <p14:creationId xmlns:p14="http://schemas.microsoft.com/office/powerpoint/2010/main" val="11671383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der Aufgabe „Zahlensonne“ geht es darum, möglichst viele verschiedene Darstellungen (Plättchen, Würfelzahlen, Strichliste, Fingerbilder, Gegenstände, etc.) zu einem Zahlsymbol zu finden und aufzuzeichnen. D. h. es wird überprüft, inwiefern das Kind Zahlsymbole verschieden darstellen und Darstellungen miteinander vernetzen kann. Dabei ist darauf zu achten, dass das Kind sich in einem passenden </a:t>
            </a:r>
            <a:r>
              <a:rPr lang="de-DE" dirty="0" err="1"/>
              <a:t>Zahlraum</a:t>
            </a:r>
            <a:r>
              <a:rPr lang="de-DE" dirty="0"/>
              <a:t> bewegen kann.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81</a:t>
            </a:fld>
            <a:endParaRPr lang="de-DE"/>
          </a:p>
        </p:txBody>
      </p:sp>
    </p:spTree>
    <p:extLst>
      <p:ext uri="{BB962C8B-B14F-4D97-AF65-F5344CB8AC3E}">
        <p14:creationId xmlns:p14="http://schemas.microsoft.com/office/powerpoint/2010/main" val="937748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Ist der gewählte </a:t>
            </a:r>
            <a:r>
              <a:rPr lang="de-DE" dirty="0" err="1"/>
              <a:t>Zahlraum</a:t>
            </a:r>
            <a:r>
              <a:rPr lang="de-DE" dirty="0"/>
              <a:t> noch zu groß, kann dieser reduziert werden.</a:t>
            </a:r>
            <a:r>
              <a:rPr lang="de-DE" baseline="0" dirty="0"/>
              <a:t> Darüber hinaus können die Felder der Zahlensonne reduziert werden, damit das Kind nicht unter Druck gesetzt wird, viele Felder füllen zu müssen.</a:t>
            </a:r>
            <a:r>
              <a:rPr lang="de-DE" dirty="0"/>
              <a:t> Im Rahmen einer Erweiterung dieser Aufgabe kann das Kind größere</a:t>
            </a:r>
            <a:r>
              <a:rPr lang="de-DE" baseline="0" dirty="0"/>
              <a:t> Zahlen darstellen oder </a:t>
            </a:r>
            <a:r>
              <a:rPr lang="de-DE" dirty="0"/>
              <a:t>auch Rechenaufgaben zu einer Zahl darstellen. Dabei wäre jedoch ebenfalls wünschenswert, dass das Kind im Sinne des Darstellungswechsels nicht rein auf der symbolischen Ebene arbeitet, sondern auch hier verschiedene Darstellungen (Zwanzigerfeld, Hunderterfeld, Rechenstrich, Rechengeschichte) für eine Plusaufgabe wählt.  </a:t>
            </a:r>
            <a:endParaRPr lang="de-DE" dirty="0">
              <a:solidFill>
                <a:srgbClr val="C00000"/>
              </a:solidFill>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82</a:t>
            </a:fld>
            <a:endParaRPr lang="de-DE"/>
          </a:p>
        </p:txBody>
      </p:sp>
    </p:spTree>
    <p:extLst>
      <p:ext uri="{BB962C8B-B14F-4D97-AF65-F5344CB8AC3E}">
        <p14:creationId xmlns:p14="http://schemas.microsoft.com/office/powerpoint/2010/main" val="36526704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Ähnlich wie die Zahlensonne, können auch Quartettspiele mit unterschiedlichen Zahldarstellungen dazu beitragen, dass der Darstellungswechsel geübt wird.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83</a:t>
            </a:fld>
            <a:endParaRPr lang="de-DE"/>
          </a:p>
        </p:txBody>
      </p:sp>
    </p:spTree>
    <p:extLst>
      <p:ext uri="{BB962C8B-B14F-4D97-AF65-F5344CB8AC3E}">
        <p14:creationId xmlns:p14="http://schemas.microsoft.com/office/powerpoint/2010/main" val="312388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Inhalte dieser Folie sind dem Text „Prävention von Rechenschwierigkeiten“</a:t>
            </a:r>
            <a:r>
              <a:rPr lang="de-DE" i="1" baseline="0" dirty="0"/>
              <a:t> </a:t>
            </a:r>
            <a:r>
              <a:rPr lang="de-DE" i="1" dirty="0"/>
              <a:t>entnommen. </a:t>
            </a:r>
          </a:p>
          <a:p>
            <a:r>
              <a:rPr lang="de-DE" dirty="0"/>
              <a:t>Doch steigen wir nun in Modul 3.1 ein mit der Frage: Was sind überhaupt Rechenschwierigkeiten? </a:t>
            </a:r>
          </a:p>
          <a:p>
            <a:r>
              <a:rPr lang="de-DE" dirty="0"/>
              <a:t>Wie Sie dem Modul 3.0 bereits entnehmen konnten, gibt es eine Fülle von Begriffen, die im Zusammenhang mit Schwierigkeiten beim Rechnen benannt werden, wie z. B. Rechenstörung, Rechenschwäche, Dyskalkulie, u. ä. . Dazu kommen unterschiedliche Wissenschaftsdisziplinen, die diese Begriffe geprägt haben, wie Medizin, Neuropsychologie, Psychologie, Pädagogik, Fachdidaktik, denen kein gemeinsamer Forschungsansatz zugrunde liegt. Um gemeinsam über Rechenschwierigkeiten sprechen zu können ist es daher wichtig, kurz zu erläutern, von welcher Sichtweise ausgegangen wird. Ausgehend von einer fachbezogenen Perspektive, die die Schwierigkeiten beim Erlernen der Mathematik sucht, werden Rechenschwierigkeiten als Schwierigkeiten beim </a:t>
            </a:r>
            <a:r>
              <a:rPr lang="de-DE" dirty="0" err="1"/>
              <a:t>Rechnenlernen</a:t>
            </a:r>
            <a:r>
              <a:rPr lang="de-DE" dirty="0"/>
              <a:t> und nicht als „Störung“ beim Kind verstanden. Eine Rechenschwäche bezieht sich damit auf nicht gelungene Lern- und Vermittlungsprozesse und Fehler sind zurückzuführen auf ein Nichtverstehen und nicht auf einen Mangel an Übung oder Willen. In diesem Sinne wird die Prävention von Rechenschwierigkeit verstanden als das Herstellen von Verstehen, das Gestalten von Lernprozessen ohne Brüche. In Anlehnung an Schipper und </a:t>
            </a:r>
            <a:r>
              <a:rPr lang="de-DE" dirty="0" err="1"/>
              <a:t>Wartha</a:t>
            </a:r>
            <a:r>
              <a:rPr lang="de-DE" dirty="0"/>
              <a:t> &amp; Schulz werden in der Handreichung „Rechenschwierigkeiten vermeiden“ daher vier zentrale Merkmale benannt, die auf Rechenschwierigkeiten hindeuten können: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28943715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 Reduktion dieser Aufgabe ist es möglich, dass Kinder Karten zunächst einander zuordnen oder den Darstellungswechsel zunächst mit zwei verschiedenen Darstellungen (Memory) üben.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84</a:t>
            </a:fld>
            <a:endParaRPr lang="de-DE"/>
          </a:p>
        </p:txBody>
      </p:sp>
    </p:spTree>
    <p:extLst>
      <p:ext uri="{BB962C8B-B14F-4D97-AF65-F5344CB8AC3E}">
        <p14:creationId xmlns:p14="http://schemas.microsoft.com/office/powerpoint/2010/main" val="28392830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 Erweiterung kann den Kindern angeboten werden, ein eigenes Quartett zu erstellen, Fehler zu finden oder fehlende Darstellungen zu finden. Dabei könnten Kinder dazu angeregt werden, Zahlen so darzustellen, dass die Zahl ganz schnell zu erkennen ist.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85</a:t>
            </a:fld>
            <a:endParaRPr lang="de-DE"/>
          </a:p>
        </p:txBody>
      </p:sp>
    </p:spTree>
    <p:extLst>
      <p:ext uri="{BB962C8B-B14F-4D97-AF65-F5344CB8AC3E}">
        <p14:creationId xmlns:p14="http://schemas.microsoft.com/office/powerpoint/2010/main" val="18956794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Beim Zahlenalbum geht es darum, dass die Kinder üben, die Ziffern von 0 bis 9 zu schreiben und passende Anzahlen durch verschiedene Materialien darzustellen.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86</a:t>
            </a:fld>
            <a:endParaRPr lang="de-DE"/>
          </a:p>
        </p:txBody>
      </p:sp>
    </p:spTree>
    <p:extLst>
      <p:ext uri="{BB962C8B-B14F-4D97-AF65-F5344CB8AC3E}">
        <p14:creationId xmlns:p14="http://schemas.microsoft.com/office/powerpoint/2010/main" val="33947737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 geeignete Kommunikationsanlässe zu den bisher beschriebenen Aufgaben konnten die Kinder auch hier und da schon dazu angeregt werden, Zahlbeziehungen herzustellen. Beispielsweise bei der Beziehung der Zahlen zur Fünf und zur Zehn. Dadurch wurde bereits deutlich, dass Zahlen in verschiedene Teile zerlegt werden können. Das bedeutet, dass auch die Zahlbeziehungen, genau wie der Darstellungswechsel in vielen Aufgaben bereits mit thematisiert werden kann, wenn gezielte Impulsfragen dazu formuliert werden. Die folgenden Aufgabenbeispiele legen noch einmal ganz konkret ihren Beobachtungsschwerpunkt auf verschiedene Zahlbeziehungen.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87</a:t>
            </a:fld>
            <a:endParaRPr lang="de-DE"/>
          </a:p>
        </p:txBody>
      </p:sp>
    </p:spTree>
    <p:extLst>
      <p:ext uri="{BB962C8B-B14F-4D97-AF65-F5344CB8AC3E}">
        <p14:creationId xmlns:p14="http://schemas.microsoft.com/office/powerpoint/2010/main" val="21861672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Bereich Zahlbeziehungen nutzen werden konkrete Aufgaben zu der Teile-Teile-Ganzes-Beziehung und zu relationalen Zahlbeziehungen beschrieben.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89</a:t>
            </a:fld>
            <a:endParaRPr lang="de-DE"/>
          </a:p>
        </p:txBody>
      </p:sp>
    </p:spTree>
    <p:extLst>
      <p:ext uri="{BB962C8B-B14F-4D97-AF65-F5344CB8AC3E}">
        <p14:creationId xmlns:p14="http://schemas.microsoft.com/office/powerpoint/2010/main" val="33859688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Zur Erinnerung: Bei der Teile-Ganzes-Beziehung geht es darum, dass eine Zahl (Ganzes) in mehrere Teile zerlegt werden kann. Diese Zerlegung kann mit unterschiedlichen Materialien dargestellt werden. So entstehen durch das Werfen von Wendeplättchen rote und blaue Teilmengen, die zu einer Gesamtmenge zusammengefasst werden können. Oder mit der App „Rechentablett“ kann eine linke und eine rechte Teilmenge entstehen, die ebenfalls zu einer Gesamtmenge zusammengelegt werden kann. </a:t>
            </a:r>
          </a:p>
          <a:p>
            <a:r>
              <a:rPr lang="de-DE" dirty="0"/>
              <a:t>Auch Fingerbilder können dabei helfen, zwei Teilmengen zu verdeutlichen (Finger rechts vom Bleistift und Finger links vom Bleistift). </a:t>
            </a:r>
          </a:p>
          <a:p>
            <a:r>
              <a:rPr lang="de-DE" dirty="0"/>
              <a:t>Mit diesen Materialien kann</a:t>
            </a:r>
            <a:r>
              <a:rPr lang="de-DE" baseline="0" dirty="0"/>
              <a:t> die Teile-Ganzes Beziehung verdeutlicht werden. Aber, um den Begriff des Zerlegens zu klären, benötigen wir weitere Materialien: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90</a:t>
            </a:fld>
            <a:endParaRPr lang="de-DE"/>
          </a:p>
        </p:txBody>
      </p:sp>
    </p:spTree>
    <p:extLst>
      <p:ext uri="{BB962C8B-B14F-4D97-AF65-F5344CB8AC3E}">
        <p14:creationId xmlns:p14="http://schemas.microsoft.com/office/powerpoint/2010/main" val="518097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Plättchenstreifen</a:t>
            </a:r>
            <a:r>
              <a:rPr lang="de-DE" dirty="0"/>
              <a:t> können durch einen Schnitt so zerteilt werden, dass immer unterschiedliche Teilmengen entstehen. Vor allem das Zerschneiden (oder auch das Trennen einer Steckwürfelreihe) verdeutlicht den Kindern, dass aus einem ganzen Streifen, zwei kleinere Streifen entstehen können. Damit wird ihnen das Zerlegen am Material deutlich.  Kinder können dazu aufgefordert werden, zu einer vorgegebenen Zahl so viele verschiedene Zerlegungen wie möglich zu finden und diese Zerlegungen zu notieren.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91</a:t>
            </a:fld>
            <a:endParaRPr lang="de-DE"/>
          </a:p>
        </p:txBody>
      </p:sp>
    </p:spTree>
    <p:extLst>
      <p:ext uri="{BB962C8B-B14F-4D97-AF65-F5344CB8AC3E}">
        <p14:creationId xmlns:p14="http://schemas.microsoft.com/office/powerpoint/2010/main" val="13836213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Kinder, die damit noch Schwierigkeiten haben, sollten auch hier zunächst im </a:t>
            </a:r>
            <a:r>
              <a:rPr lang="de-DE" dirty="0" err="1"/>
              <a:t>Zahlraum</a:t>
            </a:r>
            <a:r>
              <a:rPr lang="de-DE" dirty="0"/>
              <a:t> bis 5 agieren. Kinder, die bereits viele Zahlzerlegungen finden, können dazu angeregt werden, systematisch möglichst alle Zahlzerlegungen zu finden, ihre Vorgehensweise zu beschreiben und ihr Vorgehen auf einen größeren </a:t>
            </a:r>
            <a:r>
              <a:rPr lang="de-DE" dirty="0" err="1"/>
              <a:t>Zahlraum</a:t>
            </a:r>
            <a:r>
              <a:rPr lang="de-DE" dirty="0"/>
              <a:t> zu übertragen.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92</a:t>
            </a:fld>
            <a:endParaRPr lang="de-DE"/>
          </a:p>
        </p:txBody>
      </p:sp>
    </p:spTree>
    <p:extLst>
      <p:ext uri="{BB962C8B-B14F-4D97-AF65-F5344CB8AC3E}">
        <p14:creationId xmlns:p14="http://schemas.microsoft.com/office/powerpoint/2010/main" val="35743210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Zerlegungen sollten dann systematisch gesammelt und auch mit Punktefeldern dargestellt werden, um die Zahlbeziehungen zwischen den einzelnen Zerlegungen zu verdeutlichen. Auf diese Weise können zu verschiedenen Zahlen „Zerlegungshäuser“ entstehen, die wiederum miteinander verglichen werden können.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93</a:t>
            </a:fld>
            <a:endParaRPr lang="de-DE"/>
          </a:p>
        </p:txBody>
      </p:sp>
    </p:spTree>
    <p:extLst>
      <p:ext uri="{BB962C8B-B14F-4D97-AF65-F5344CB8AC3E}">
        <p14:creationId xmlns:p14="http://schemas.microsoft.com/office/powerpoint/2010/main" val="10731179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Vielfältige Fragestellungen regen die Kinder dazu an, über Zahlzerlegungen und verschiedenste Entdeckungen zu sprechen und diese zu vergleichen.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94</a:t>
            </a:fld>
            <a:endParaRPr lang="de-DE"/>
          </a:p>
        </p:txBody>
      </p:sp>
    </p:spTree>
    <p:extLst>
      <p:ext uri="{BB962C8B-B14F-4D97-AF65-F5344CB8AC3E}">
        <p14:creationId xmlns:p14="http://schemas.microsoft.com/office/powerpoint/2010/main" val="3757791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vier Merkmale sind: </a:t>
            </a:r>
          </a:p>
          <a:p>
            <a:r>
              <a:rPr lang="de-DE" dirty="0"/>
              <a:t>Nicht tragfähiges Zahlverständnis: Lernende können Zahlen nicht mit Bedeutungen verknüpfen, sie nicht unterschiedlich darstellen oder miteinander in Beziehung setzen. </a:t>
            </a:r>
          </a:p>
          <a:p>
            <a:r>
              <a:rPr lang="de-DE" dirty="0"/>
              <a:t>Nicht tragfähiges Operationsverständnis: Lernende können einem Zahlensatz, wie  6 ● 5  keine passenden Bilder oder Alltagssituationen zuordnen. </a:t>
            </a:r>
          </a:p>
          <a:p>
            <a:r>
              <a:rPr lang="de-DE" dirty="0"/>
              <a:t>Nicht tragfähiges Stellenwertverständnis: Lernende verstehen nicht, dass Anzahlen fortgesetzt gebündelt werden, um sie mit nur wenigen Ziffern oder mit Material übersichtlich darstellen zu können. (Die 3 in 43 bedeutet etwas anderes als die 3 in 34.) </a:t>
            </a:r>
          </a:p>
          <a:p>
            <a:r>
              <a:rPr lang="de-DE" dirty="0"/>
              <a:t>Verfestigung des zählenden Rechnens: bei Schulanfängern normal, sollte aber im weiteren Verlauf des Lernprozesses nicht weiter als Lösungsmethode verwendet werden. (Sicher im 1+1, …)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36229329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Relationale Beziehungen, wie „mehr“, „weniger“, „wieviel mehr“ können durch das Spiel „Hamstern“ gefordert und gefördert werden. Bei diesem Spiel würfeln zwei Kinder abwechselnd mit einem Würfel. Je nach Augenzahl legt das erste Kind die passende </a:t>
            </a:r>
            <a:r>
              <a:rPr lang="de-DE" dirty="0" err="1"/>
              <a:t>Plättchenanzahl</a:t>
            </a:r>
            <a:r>
              <a:rPr lang="de-DE" dirty="0"/>
              <a:t> in seine vertikale Reihe von unten nach oben. Das zweite Kind macht dies genauso. Danach schauen die Kinder, wer von ihnen mehr Plättchen hat. „Du hast zwei Plättchen mehr als ich.“ „Ich habe zwei Plättchen weniger als du.“ Die Plättchen, die auf der einen Seite mehr sind, dürfen von dem Kind „gehamstert“ werden. Wichtig dabei ist, dass die Kinder immer wieder dazu angeregt werden, zu versprachlichen, wer von ihnen mehr oder weniger Plättchen hat oder ob sie gleich viele haben.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95</a:t>
            </a:fld>
            <a:endParaRPr lang="de-DE"/>
          </a:p>
        </p:txBody>
      </p:sp>
    </p:spTree>
    <p:extLst>
      <p:ext uri="{BB962C8B-B14F-4D97-AF65-F5344CB8AC3E}">
        <p14:creationId xmlns:p14="http://schemas.microsoft.com/office/powerpoint/2010/main" val="17574178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 mögliche Reduktion könnten die Kinder zunächst mit einem 3er Würfel spielen und sie können dazu angeregt werden, die Plättchen, die auf einer Seite mehr da sind, einzukreisen (Nutzen von Forschermitteln).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96</a:t>
            </a:fld>
            <a:endParaRPr lang="de-DE"/>
          </a:p>
        </p:txBody>
      </p:sp>
    </p:spTree>
    <p:extLst>
      <p:ext uri="{BB962C8B-B14F-4D97-AF65-F5344CB8AC3E}">
        <p14:creationId xmlns:p14="http://schemas.microsoft.com/office/powerpoint/2010/main" val="1699559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 mögliche Erweiterung könnten Kinder mit 2 Würfeln </a:t>
            </a:r>
            <a:r>
              <a:rPr lang="de-DE" dirty="0" err="1"/>
              <a:t>würfeln</a:t>
            </a:r>
            <a:r>
              <a:rPr lang="de-DE" dirty="0"/>
              <a:t> oder dazu angeregt werden, herauszufinden, welche Zahl das zweite Kind gewürfelt hätte, wenn es 1 Plättchen mehr hat als das erste Kind. Auch hier ist es wichtig, dass die Kinder Begriffe wie „weniger“, „mehr“, „gleich viele“ nutzen und mit konkreten Handlungen am Material verknüpfen.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97</a:t>
            </a:fld>
            <a:endParaRPr lang="de-DE"/>
          </a:p>
        </p:txBody>
      </p:sp>
    </p:spTree>
    <p:extLst>
      <p:ext uri="{BB962C8B-B14F-4D97-AF65-F5344CB8AC3E}">
        <p14:creationId xmlns:p14="http://schemas.microsoft.com/office/powerpoint/2010/main" val="6976008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 haben einen Eindruck davon bekommen können, welche Aufgabenstellungen dazu beitragen, dass Kinder Grundvorstellungen aufbauen, den Darstellungswechsel üben und Zahlbeziehungen aufgreifen können. Dabei ist es wichtig zu beachten, dass ALLEN Kindern derartige Aufgabenstellungen und Kommunikationsanlässe geboten werden, denn …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98</a:t>
            </a:fld>
            <a:endParaRPr lang="de-DE"/>
          </a:p>
        </p:txBody>
      </p:sp>
    </p:spTree>
    <p:extLst>
      <p:ext uri="{BB962C8B-B14F-4D97-AF65-F5344CB8AC3E}">
        <p14:creationId xmlns:p14="http://schemas.microsoft.com/office/powerpoint/2010/main" val="38921625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„Rechenschwache Kinder sind schwach im Rechnen, weil sie es (noch) nicht besser gelernt haben“ (</a:t>
            </a:r>
            <a:r>
              <a:rPr lang="de-DE" dirty="0" err="1"/>
              <a:t>Gaidoschick</a:t>
            </a:r>
            <a:r>
              <a:rPr lang="de-DE" dirty="0"/>
              <a:t>, 2010), aber grundsätzlich erwerben auch diese Kinder mathematisches Wissen nicht anders als andere Kinder. Deshalb gilt für alle Kinder, dass ein tragfähiges Zahlverständnis aufgebaut werden muss, indem … (siehe Folie).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100</a:t>
            </a:fld>
            <a:endParaRPr lang="de-DE"/>
          </a:p>
        </p:txBody>
      </p:sp>
    </p:spTree>
    <p:extLst>
      <p:ext uri="{BB962C8B-B14F-4D97-AF65-F5344CB8AC3E}">
        <p14:creationId xmlns:p14="http://schemas.microsoft.com/office/powerpoint/2010/main" val="23355403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der folgenden digitalen Pinnwand (siehe: </a:t>
            </a:r>
            <a:r>
              <a:rPr lang="de-DE" sz="1200" b="0" i="0" u="sng" kern="1200" dirty="0">
                <a:solidFill>
                  <a:schemeClr val="tx1"/>
                </a:solidFill>
                <a:effectLst/>
                <a:latin typeface="+mn-lt"/>
                <a:ea typeface="+mn-ea"/>
                <a:cs typeface="+mn-cs"/>
                <a:hlinkClick r:id="rId3"/>
              </a:rPr>
              <a:t>https://pikas.dzlm.de/node/1746</a:t>
            </a:r>
            <a:r>
              <a:rPr lang="de-DE" sz="1200" b="0" i="0" u="sng" kern="1200" dirty="0">
                <a:solidFill>
                  <a:schemeClr val="tx1"/>
                </a:solidFill>
                <a:effectLst/>
                <a:latin typeface="+mn-lt"/>
                <a:ea typeface="+mn-ea"/>
                <a:cs typeface="+mn-cs"/>
              </a:rPr>
              <a:t>)</a:t>
            </a:r>
            <a:r>
              <a:rPr lang="de-DE" dirty="0"/>
              <a:t> finden Sie neben der Handreichung „Rechenschwierigkeiten vermeiden“ und dem Lehrplan NRW (MSB NRW 2021), vielfältige Aufgabenbeispiele von PIKAS und den Partnerprojekten zu den drei Aspekten einer tragfähigen Zahlvorstellung …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101</a:t>
            </a:fld>
            <a:endParaRPr lang="de-DE"/>
          </a:p>
        </p:txBody>
      </p:sp>
    </p:spTree>
    <p:extLst>
      <p:ext uri="{BB962C8B-B14F-4D97-AF65-F5344CB8AC3E}">
        <p14:creationId xmlns:p14="http://schemas.microsoft.com/office/powerpoint/2010/main" val="39998974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sowie Vermerke zu möglichen Standortbestimmungen im Rahmen eines „tragfähigen Zahlverständnisses“. Auch das Material zu der folgenden</a:t>
            </a:r>
            <a:r>
              <a:rPr lang="de-DE" baseline="0" dirty="0"/>
              <a:t> Erprobungsaufgabe befindet sich dort.</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102</a:t>
            </a:fld>
            <a:endParaRPr lang="de-DE"/>
          </a:p>
        </p:txBody>
      </p:sp>
    </p:spTree>
    <p:extLst>
      <p:ext uri="{BB962C8B-B14F-4D97-AF65-F5344CB8AC3E}">
        <p14:creationId xmlns:p14="http://schemas.microsoft.com/office/powerpoint/2010/main" val="38203720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möchten Sie als Vorbereitung zu Ihrer Erprobungsaufgabe bis zur nächsten Veranstaltung zu folgender Aktivität auffordern. </a:t>
            </a:r>
          </a:p>
          <a:p>
            <a:r>
              <a:rPr lang="de-DE" i="1" dirty="0"/>
              <a:t>Führen Sie das Spiel</a:t>
            </a:r>
            <a:r>
              <a:rPr lang="de-DE" i="1" baseline="0" dirty="0"/>
              <a:t> „Zahlen treffen“ in Ihrer Kleingruppe durch und überlegen Sie dabei, welche Kompetenzen die Kinder benötigen, um dieses Spiel „erfolgreich“ durchführen zu können und welche „typischen“ Fehler auftreten könnten. Formulieren Sie passende Beobachtungsaspekte und mögliche Impulsfragen, um Schwierigkeiten gezielt erkennen zu können. Planen Sie anschließend die Durchführung des Spiels mit Ihrer Lerngruppe oder einzelnen Kindern. </a:t>
            </a:r>
            <a:endParaRPr lang="de-DE" i="1"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103</a:t>
            </a:fld>
            <a:endParaRPr lang="de-DE"/>
          </a:p>
        </p:txBody>
      </p:sp>
    </p:spTree>
    <p:extLst>
      <p:ext uri="{BB962C8B-B14F-4D97-AF65-F5344CB8AC3E}">
        <p14:creationId xmlns:p14="http://schemas.microsoft.com/office/powerpoint/2010/main" val="38121218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Bis zur nächsten Veranstaltung führen Sie diese Aufgabe bitte mit Ihrer Lerngruppe durch und leiten wichtige Erkenntnisse für die Weiterarbeit daraus ab. Es wäre schön, wenn Sie beim nächsten Treffen einige Materialien, wie Kinderdokumente, Arbeitsblätter, konkrete Ideen zur Umsetzen … mitbringen könnten. </a:t>
            </a:r>
          </a:p>
          <a:p>
            <a:r>
              <a:rPr lang="de-DE" dirty="0"/>
              <a:t>Notieren Sie einzelne Stichpunkte</a:t>
            </a:r>
            <a:r>
              <a:rPr lang="de-DE" baseline="0" dirty="0"/>
              <a:t> zu Durchführung, Beobachtung, Diagnose und Fördermöglichkeiten auf dem Arbeitsblatt „Reflexion „Zahlen treffen“, welches Sie sowohl im Teilnehmenden-Material als auch auf der digitalen Pinnwand finden.</a:t>
            </a:r>
            <a:endParaRPr lang="de-DE" dirty="0"/>
          </a:p>
          <a:p>
            <a:r>
              <a:rPr lang="de-DE" dirty="0"/>
              <a:t>Diejenigen unter Ihnen, die zur Zeit nicht in einem ersten oder zweiten Schuljahr unterrichten, könnten</a:t>
            </a:r>
            <a:r>
              <a:rPr lang="de-DE" baseline="0" dirty="0"/>
              <a:t> </a:t>
            </a:r>
            <a:r>
              <a:rPr lang="de-DE" dirty="0"/>
              <a:t>die Aufgaben so adaptieren, dass sie auch Aufschluss über bestimmte Beobachtungsaspekte in größeren Zahlräumen geben könnten. Denn … </a:t>
            </a:r>
          </a:p>
          <a:p>
            <a:endParaRPr lang="de-DE" dirty="0"/>
          </a:p>
          <a:p>
            <a:r>
              <a:rPr lang="de-DE" i="1" dirty="0"/>
              <a:t>Hinweis</a:t>
            </a:r>
            <a:r>
              <a:rPr lang="de-DE" i="1" baseline="0" dirty="0"/>
              <a:t> zu den </a:t>
            </a:r>
            <a:r>
              <a:rPr lang="de-DE" i="1" dirty="0"/>
              <a:t>Reflexionsfragen auf dem Arbeitsblatt:</a:t>
            </a:r>
          </a:p>
          <a:p>
            <a:pPr lvl="0"/>
            <a:r>
              <a:rPr lang="de-DE" sz="1200" i="1" kern="1200" dirty="0">
                <a:solidFill>
                  <a:schemeClr val="tx1"/>
                </a:solidFill>
                <a:effectLst/>
                <a:latin typeface="+mn-lt"/>
                <a:ea typeface="+mn-ea"/>
                <a:cs typeface="+mn-cs"/>
              </a:rPr>
              <a:t>Berichten Sie über die Durchführung der Aufgabe und Ihre Beobachtungen: </a:t>
            </a:r>
          </a:p>
          <a:p>
            <a:pPr lvl="0"/>
            <a:r>
              <a:rPr lang="de-DE" sz="1200" i="1" kern="1200" dirty="0">
                <a:solidFill>
                  <a:schemeClr val="tx1"/>
                </a:solidFill>
                <a:effectLst/>
                <a:latin typeface="+mn-lt"/>
                <a:ea typeface="+mn-ea"/>
                <a:cs typeface="+mn-cs"/>
              </a:rPr>
              <a:t>- Welche grundsätzlichen Rückmeldungen haben Sie zur Durchführung der Erprobung?</a:t>
            </a:r>
          </a:p>
          <a:p>
            <a:pPr lvl="0"/>
            <a:r>
              <a:rPr lang="de-DE" sz="1200" i="1" kern="1200" dirty="0">
                <a:solidFill>
                  <a:schemeClr val="tx1"/>
                </a:solidFill>
                <a:effectLst/>
                <a:latin typeface="+mn-lt"/>
                <a:ea typeface="+mn-ea"/>
                <a:cs typeface="+mn-cs"/>
              </a:rPr>
              <a:t>- Inwiefern ließen sich die von Ihnen formulierten Beobachtungsschwerpunkte feststellen?</a:t>
            </a:r>
          </a:p>
          <a:p>
            <a:pPr lvl="0"/>
            <a:r>
              <a:rPr lang="de-DE" sz="1200" i="1" kern="1200" dirty="0">
                <a:solidFill>
                  <a:schemeClr val="tx1"/>
                </a:solidFill>
                <a:effectLst/>
                <a:latin typeface="+mn-lt"/>
                <a:ea typeface="+mn-ea"/>
                <a:cs typeface="+mn-cs"/>
              </a:rPr>
              <a:t>- Welche Schwierigkeiten bei dem Spiel „Zahlen treffen“ haben Sie bei einzelnen Kindern beobachtet?</a:t>
            </a:r>
          </a:p>
          <a:p>
            <a:pPr lvl="0"/>
            <a:r>
              <a:rPr lang="de-DE" sz="1200" i="1" kern="1200" dirty="0">
                <a:solidFill>
                  <a:schemeClr val="tx1"/>
                </a:solidFill>
                <a:effectLst/>
                <a:latin typeface="+mn-lt"/>
                <a:ea typeface="+mn-ea"/>
                <a:cs typeface="+mn-cs"/>
              </a:rPr>
              <a:t>Sammeln von wichtigen Tipps für die Praxis zu der durchgeführten Aufgabe und mögliche Diagnose- und Förderhinweise:</a:t>
            </a:r>
          </a:p>
          <a:p>
            <a:pPr lvl="0"/>
            <a:r>
              <a:rPr lang="de-DE" sz="1200" i="1" kern="1200" dirty="0">
                <a:solidFill>
                  <a:schemeClr val="tx1"/>
                </a:solidFill>
                <a:effectLst/>
                <a:latin typeface="+mn-lt"/>
                <a:ea typeface="+mn-ea"/>
                <a:cs typeface="+mn-cs"/>
              </a:rPr>
              <a:t>- Welche Erkenntnisse ergeben sich für die Weiterarbeit mit diesen Kindern?</a:t>
            </a:r>
          </a:p>
          <a:p>
            <a:r>
              <a:rPr lang="de-DE" sz="1200" i="1" kern="1200" dirty="0">
                <a:solidFill>
                  <a:schemeClr val="tx1"/>
                </a:solidFill>
                <a:effectLst/>
                <a:latin typeface="+mn-lt"/>
                <a:ea typeface="+mn-ea"/>
                <a:cs typeface="+mn-cs"/>
              </a:rPr>
              <a:t>- Welche Konsequenzen ziehen Sie daraus, um das Kind beim Aufbau eines tragfähigen Zahlverständnisses weiter zu unterstützen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104</a:t>
            </a:fld>
            <a:endParaRPr lang="de-DE"/>
          </a:p>
        </p:txBody>
      </p:sp>
    </p:spTree>
    <p:extLst>
      <p:ext uri="{BB962C8B-B14F-4D97-AF65-F5344CB8AC3E}">
        <p14:creationId xmlns:p14="http://schemas.microsoft.com/office/powerpoint/2010/main" val="3622151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Aufbau eines tragfähigen Zahlverständnisses im Zahlenraum bis 20 im arithmetischen Anfangsunterricht ist natürlich nur ein erster Schritt auf dem Weg zu einem anschlussfähigen Zahlverständnis, denn im weiteren Verlauf müssen auch folgende Bereiche, wie … (siehe Folie) … </a:t>
            </a:r>
          </a:p>
          <a:p>
            <a:endParaRPr lang="de-DE" dirty="0"/>
          </a:p>
          <a:p>
            <a:endParaRPr lang="de-DE" dirty="0"/>
          </a:p>
          <a:p>
            <a:endParaRPr lang="de-DE" dirty="0"/>
          </a:p>
          <a:p>
            <a:r>
              <a:rPr lang="de-DE" dirty="0"/>
              <a:t>vertieft werden. </a:t>
            </a:r>
          </a:p>
          <a:p>
            <a:r>
              <a:rPr lang="de-DE" dirty="0"/>
              <a:t>Daher wäre es auch spannend zu sehen, welche Aufgaben Sie auch mit Ihren höheren Klassen ausprobieren könnten und wie Sie das umgesetzt haben.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105</a:t>
            </a:fld>
            <a:endParaRPr lang="de-DE"/>
          </a:p>
        </p:txBody>
      </p:sp>
    </p:spTree>
    <p:extLst>
      <p:ext uri="{BB962C8B-B14F-4D97-AF65-F5344CB8AC3E}">
        <p14:creationId xmlns:p14="http://schemas.microsoft.com/office/powerpoint/2010/main" val="1347613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vier benannten Merkmale werden in den Kapiteln 4 bis 9 sowohl theoretisch beleuchtet, als auch mit praktischen Beispielen zur Diagnose und Förderung angereichert. Kapitel 4 greift den Aufbau eines tragfähigen Zahlverständnisses, Kapitel 5 den Aufbau eines tragfähigen Operationsverständnisses, Kapitel 6 den Aufbau eines tragfähigen Stellenwertverständnisses und Kapitel 7,8 und 9 das nicht zählende Rechnen auf. Ähnlich wie die Kapitel 4 bis 9 sind auch die Module in der Veranstaltungsreihe aufeinander aufgebaut.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14765066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nächste Veranstaltung setzt sich im Anschluss an den Aufbau eines tragfähigen Zahlverständnisses mit dem Aufbau eines tragfähigen Operationsverständnisses auseinander. Das heißt wir kommen von der Zahlebene auf die Aufgabenebene. In der Handreichung „Rechenschwierigkeiten vermeiden“ wird dieser Bereich in Kapitel 5 thematisiert.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106</a:t>
            </a:fld>
            <a:endParaRPr lang="de-DE"/>
          </a:p>
        </p:txBody>
      </p:sp>
    </p:spTree>
    <p:extLst>
      <p:ext uri="{BB962C8B-B14F-4D97-AF65-F5344CB8AC3E}">
        <p14:creationId xmlns:p14="http://schemas.microsoft.com/office/powerpoint/2010/main" val="38305818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107</a:t>
            </a:fld>
            <a:endParaRPr lang="de-DE"/>
          </a:p>
        </p:txBody>
      </p:sp>
    </p:spTree>
    <p:extLst>
      <p:ext uri="{BB962C8B-B14F-4D97-AF65-F5344CB8AC3E}">
        <p14:creationId xmlns:p14="http://schemas.microsoft.com/office/powerpoint/2010/main" val="30007737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108</a:t>
            </a:fld>
            <a:endParaRPr lang="de-DE"/>
          </a:p>
        </p:txBody>
      </p:sp>
    </p:spTree>
    <p:extLst>
      <p:ext uri="{BB962C8B-B14F-4D97-AF65-F5344CB8AC3E}">
        <p14:creationId xmlns:p14="http://schemas.microsoft.com/office/powerpoint/2010/main" val="7669459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109</a:t>
            </a:fld>
            <a:endParaRPr lang="de-DE"/>
          </a:p>
        </p:txBody>
      </p:sp>
    </p:spTree>
    <p:extLst>
      <p:ext uri="{BB962C8B-B14F-4D97-AF65-F5344CB8AC3E}">
        <p14:creationId xmlns:p14="http://schemas.microsoft.com/office/powerpoint/2010/main" val="362201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110</a:t>
            </a:fld>
            <a:endParaRPr lang="de-DE"/>
          </a:p>
        </p:txBody>
      </p:sp>
    </p:spTree>
    <p:extLst>
      <p:ext uri="{BB962C8B-B14F-4D97-AF65-F5344CB8AC3E}">
        <p14:creationId xmlns:p14="http://schemas.microsoft.com/office/powerpoint/2010/main" val="1828107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hyperlink" Target="http://pikas.dzlm.de/"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xmlns="" id="{2E4CA37D-4AFF-CD40-9D00-226DBADC01D8}"/>
              </a:ext>
            </a:extLst>
          </p:cNvPr>
          <p:cNvPicPr>
            <a:picLocks/>
          </p:cNvPicPr>
          <p:nvPr userDrawn="1"/>
        </p:nvPicPr>
        <p:blipFill>
          <a:blip r:embed="rId2"/>
          <a:stretch>
            <a:fillRect/>
          </a:stretch>
        </p:blipFill>
        <p:spPr>
          <a:xfrm>
            <a:off x="-934848" y="1347370"/>
            <a:ext cx="10832400" cy="2488673"/>
          </a:xfrm>
          <a:prstGeom prst="rect">
            <a:avLst/>
          </a:prstGeom>
        </p:spPr>
      </p:pic>
      <p:sp>
        <p:nvSpPr>
          <p:cNvPr id="19" name="Rechteck 18">
            <a:extLst>
              <a:ext uri="{FF2B5EF4-FFF2-40B4-BE49-F238E27FC236}">
                <a16:creationId xmlns:a16="http://schemas.microsoft.com/office/drawing/2014/main" xmlns=""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xmlns=""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xmlns=""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8" name="Grafik 7">
            <a:extLst>
              <a:ext uri="{FF2B5EF4-FFF2-40B4-BE49-F238E27FC236}">
                <a16:creationId xmlns:a16="http://schemas.microsoft.com/office/drawing/2014/main" xmlns="" id="{36ED114E-39A2-B441-A495-D46442195B5F}"/>
              </a:ext>
            </a:extLst>
          </p:cNvPr>
          <p:cNvPicPr>
            <a:picLocks/>
          </p:cNvPicPr>
          <p:nvPr userDrawn="1"/>
        </p:nvPicPr>
        <p:blipFill>
          <a:blip r:embed="rId3"/>
          <a:stretch>
            <a:fillRect/>
          </a:stretch>
        </p:blipFill>
        <p:spPr>
          <a:xfrm>
            <a:off x="244032" y="159143"/>
            <a:ext cx="2725200" cy="1028778"/>
          </a:xfrm>
          <a:prstGeom prst="rect">
            <a:avLst/>
          </a:prstGeom>
        </p:spPr>
      </p:pic>
      <p:pic>
        <p:nvPicPr>
          <p:cNvPr id="10" name="Grafik 9">
            <a:extLst>
              <a:ext uri="{FF2B5EF4-FFF2-40B4-BE49-F238E27FC236}">
                <a16:creationId xmlns:a16="http://schemas.microsoft.com/office/drawing/2014/main" xmlns="" id="{19D352EF-A16F-BF4D-8B19-222D9975B4C6}"/>
              </a:ext>
            </a:extLst>
          </p:cNvPr>
          <p:cNvPicPr>
            <a:picLocks/>
          </p:cNvPicPr>
          <p:nvPr userDrawn="1"/>
        </p:nvPicPr>
        <p:blipFill>
          <a:blip r:embed="rId4"/>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xmlns="" id="{35CA4E71-1757-F14F-B344-CAC528132383}"/>
              </a:ext>
            </a:extLst>
          </p:cNvPr>
          <p:cNvPicPr>
            <a:picLocks/>
          </p:cNvPicPr>
          <p:nvPr userDrawn="1"/>
        </p:nvPicPr>
        <p:blipFill>
          <a:blip r:embed="rId5"/>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xmlns="" id="{6BA6BC30-95EA-E24B-AC8A-6CBAA4547555}"/>
              </a:ext>
            </a:extLst>
          </p:cNvPr>
          <p:cNvPicPr>
            <a:picLocks/>
          </p:cNvPicPr>
          <p:nvPr userDrawn="1"/>
        </p:nvPicPr>
        <p:blipFill>
          <a:blip r:embed="rId6"/>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xmlns=""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xmlns=""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xmlns="" id="{E51E040C-A167-534E-94A6-7F102A9A248E}"/>
              </a:ext>
            </a:extLst>
          </p:cNvPr>
          <p:cNvPicPr>
            <a:picLocks/>
          </p:cNvPicPr>
          <p:nvPr userDrawn="1"/>
        </p:nvPicPr>
        <p:blipFill>
          <a:blip r:embed="rId7"/>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xmlns="" id="{9B961665-1F46-1441-A5FF-E7D2784C221E}"/>
              </a:ext>
            </a:extLst>
          </p:cNvPr>
          <p:cNvPicPr>
            <a:picLocks/>
          </p:cNvPicPr>
          <p:nvPr userDrawn="1"/>
        </p:nvPicPr>
        <p:blipFill>
          <a:blip r:embed="rId8"/>
          <a:stretch>
            <a:fillRect/>
          </a:stretch>
        </p:blipFill>
        <p:spPr>
          <a:xfrm>
            <a:off x="5940771" y="6049009"/>
            <a:ext cx="1332960" cy="353896"/>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xmlns=""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xmlns=""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xmlns=""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xmlns=""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xmlns=""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xmlns=""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xmlns=""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xmlns=""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xmlns=""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xmlns=""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xmlns=""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DA06E8E-8117-9C49-A340-82E8C0F48BD0}" type="datetime6">
              <a:rPr lang="de-DE" smtClean="0"/>
              <a:t>Mai 22</a:t>
            </a:fld>
            <a:endParaRPr lang="de-DE" dirty="0"/>
          </a:p>
        </p:txBody>
      </p:sp>
      <p:sp>
        <p:nvSpPr>
          <p:cNvPr id="22" name="Foliennummernplatzhalter 20">
            <a:extLst>
              <a:ext uri="{FF2B5EF4-FFF2-40B4-BE49-F238E27FC236}">
                <a16:creationId xmlns:a16="http://schemas.microsoft.com/office/drawing/2014/main" xmlns=""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xmlns=""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xmlns=""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xmlns=""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xmlns=""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xmlns=""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xmlns=""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xmlns=""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xmlns=""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xmlns=""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xmlns=""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BDD4876-6F03-AB4D-93EE-F3D3637EAFD0}" type="datetime6">
              <a:rPr lang="de-DE" smtClean="0"/>
              <a:t>Mai 22</a:t>
            </a:fld>
            <a:endParaRPr lang="de-DE" dirty="0"/>
          </a:p>
        </p:txBody>
      </p:sp>
      <p:sp>
        <p:nvSpPr>
          <p:cNvPr id="16" name="Foliennummernplatzhalter 20">
            <a:extLst>
              <a:ext uri="{FF2B5EF4-FFF2-40B4-BE49-F238E27FC236}">
                <a16:creationId xmlns:a16="http://schemas.microsoft.com/office/drawing/2014/main" xmlns=""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xmlns=""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xmlns=""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xmlns=""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xmlns=""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xmlns=""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xmlns=""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xmlns=""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xmlns=""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xmlns=""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xmlns=""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D58567C3-5752-3346-BA2D-4A1C7BD563DD}" type="datetime6">
              <a:rPr lang="de-DE" smtClean="0"/>
              <a:t>Mai 22</a:t>
            </a:fld>
            <a:endParaRPr lang="de-DE" dirty="0"/>
          </a:p>
        </p:txBody>
      </p:sp>
      <p:sp>
        <p:nvSpPr>
          <p:cNvPr id="17" name="Foliennummernplatzhalter 20">
            <a:extLst>
              <a:ext uri="{FF2B5EF4-FFF2-40B4-BE49-F238E27FC236}">
                <a16:creationId xmlns:a16="http://schemas.microsoft.com/office/drawing/2014/main" xmlns=""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xmlns=""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xmlns=""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xmlns=""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xmlns=""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xmlns=""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xmlns=""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xmlns=""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xmlns=""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xmlns=""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xmlns=""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spTree>
    <p:extLst>
      <p:ext uri="{BB962C8B-B14F-4D97-AF65-F5344CB8AC3E}">
        <p14:creationId xmlns:p14="http://schemas.microsoft.com/office/powerpoint/2010/main" val="4172986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xmlns=""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xmlns=""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xmlns=""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xmlns=""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xmlns=""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xmlns=""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xmlns=""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xmlns=""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xmlns=""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Mai 22</a:t>
            </a:fld>
            <a:endParaRPr lang="de-DE" dirty="0"/>
          </a:p>
        </p:txBody>
      </p:sp>
      <p:sp>
        <p:nvSpPr>
          <p:cNvPr id="25" name="Foliennummernplatzhalter 20">
            <a:extLst>
              <a:ext uri="{FF2B5EF4-FFF2-40B4-BE49-F238E27FC236}">
                <a16:creationId xmlns:a16="http://schemas.microsoft.com/office/drawing/2014/main" xmlns=""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xmlns=""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xmlns=""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456955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xmlns=""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xmlns=""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xmlns=""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xmlns=""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xmlns=""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xmlns=""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xmlns=""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xmlns=""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xmlns=""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Mai 22</a:t>
            </a:fld>
            <a:endParaRPr lang="de-DE" dirty="0"/>
          </a:p>
        </p:txBody>
      </p:sp>
      <p:sp>
        <p:nvSpPr>
          <p:cNvPr id="25" name="Foliennummernplatzhalter 20">
            <a:extLst>
              <a:ext uri="{FF2B5EF4-FFF2-40B4-BE49-F238E27FC236}">
                <a16:creationId xmlns:a16="http://schemas.microsoft.com/office/drawing/2014/main" xmlns=""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xmlns=""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xmlns=""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1171962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xmlns=""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xmlns=""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xmlns=""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Mai 22</a:t>
            </a:fld>
            <a:endParaRPr lang="de-DE" dirty="0"/>
          </a:p>
        </p:txBody>
      </p:sp>
      <p:sp>
        <p:nvSpPr>
          <p:cNvPr id="21" name="Foliennummernplatzhalter 20">
            <a:extLst>
              <a:ext uri="{FF2B5EF4-FFF2-40B4-BE49-F238E27FC236}">
                <a16:creationId xmlns:a16="http://schemas.microsoft.com/office/drawing/2014/main" xmlns=""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xmlns=""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xmlns=""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xmlns=""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xmlns=""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xmlns=""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xmlns=""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xmlns=""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xmlns=""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Tree>
    <p:extLst>
      <p:ext uri="{BB962C8B-B14F-4D97-AF65-F5344CB8AC3E}">
        <p14:creationId xmlns:p14="http://schemas.microsoft.com/office/powerpoint/2010/main" val="599818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xmlns=""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xmlns=""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xmlns=""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xmlns=""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3" name="Grafik 12">
            <a:extLst>
              <a:ext uri="{FF2B5EF4-FFF2-40B4-BE49-F238E27FC236}">
                <a16:creationId xmlns:a16="http://schemas.microsoft.com/office/drawing/2014/main" xmlns="" id="{F36B75A0-10E2-E143-9B1E-B9FD57082D72}"/>
              </a:ext>
            </a:extLst>
          </p:cNvPr>
          <p:cNvPicPr>
            <a:picLocks/>
          </p:cNvPicPr>
          <p:nvPr userDrawn="1"/>
        </p:nvPicPr>
        <p:blipFill>
          <a:blip r:embed="rId2"/>
          <a:stretch>
            <a:fillRect/>
          </a:stretch>
        </p:blipFill>
        <p:spPr>
          <a:xfrm>
            <a:off x="244032" y="159143"/>
            <a:ext cx="2725200" cy="1028778"/>
          </a:xfrm>
          <a:prstGeom prst="rect">
            <a:avLst/>
          </a:prstGeom>
        </p:spPr>
      </p:pic>
      <p:pic>
        <p:nvPicPr>
          <p:cNvPr id="14" name="Grafik 13">
            <a:extLst>
              <a:ext uri="{FF2B5EF4-FFF2-40B4-BE49-F238E27FC236}">
                <a16:creationId xmlns:a16="http://schemas.microsoft.com/office/drawing/2014/main" xmlns="" id="{8DFD1FBA-B7BF-034E-943A-600C94B9C148}"/>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xmlns="" id="{F1A672F9-FC77-7B48-A4D6-AC30D8B63823}"/>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xmlns="" id="{7922DC20-5985-454D-93B8-5EE986B8B968}"/>
              </a:ext>
            </a:extLst>
          </p:cNvPr>
          <p:cNvPicPr>
            <a:picLocks/>
          </p:cNvPicPr>
          <p:nvPr userDrawn="1"/>
        </p:nvPicPr>
        <p:blipFill>
          <a:blip r:embed="rId5"/>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xmlns="" id="{5F281E04-2D93-DB44-861D-76724915DB04}"/>
              </a:ext>
            </a:extLst>
          </p:cNvPr>
          <p:cNvPicPr>
            <a:picLocks/>
          </p:cNvPicPr>
          <p:nvPr userDrawn="1"/>
        </p:nvPicPr>
        <p:blipFill>
          <a:blip r:embed="rId6"/>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xmlns="" id="{8F47D03B-D24F-3C47-A71F-6B60410567D6}"/>
              </a:ext>
            </a:extLst>
          </p:cNvPr>
          <p:cNvPicPr>
            <a:picLocks/>
          </p:cNvPicPr>
          <p:nvPr userDrawn="1"/>
        </p:nvPicPr>
        <p:blipFill>
          <a:blip r:embed="rId7"/>
          <a:stretch>
            <a:fillRect/>
          </a:stretch>
        </p:blipFill>
        <p:spPr>
          <a:xfrm>
            <a:off x="5940771" y="6049009"/>
            <a:ext cx="1332960" cy="35389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xmlns=""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xmlns="" id="{D4DB5A0E-D014-1A40-AF0A-3AA6B9A2E609}"/>
              </a:ext>
            </a:extLst>
          </p:cNvPr>
          <p:cNvSpPr txBox="1"/>
          <p:nvPr userDrawn="1"/>
        </p:nvSpPr>
        <p:spPr>
          <a:xfrm>
            <a:off x="1334171"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18" name="Textfeld 17">
            <a:extLst>
              <a:ext uri="{FF2B5EF4-FFF2-40B4-BE49-F238E27FC236}">
                <a16:creationId xmlns:a16="http://schemas.microsoft.com/office/drawing/2014/main" xmlns=""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Dieses Material wurde vom PIKAS-Team für das Deutsche Zentrum für Lehrerbildung Mathematik (DZLM) konzipiert und kann unter der </a:t>
            </a:r>
            <a:r>
              <a:rPr lang="de-DE" sz="1400" i="1" dirty="0">
                <a:latin typeface="Arial" panose="020B0604020202020204" pitchFamily="34" charset="0"/>
                <a:cs typeface="Arial" panose="020B0604020202020204" pitchFamily="34" charset="0"/>
              </a:rPr>
              <a:t>Creative </a:t>
            </a:r>
            <a:r>
              <a:rPr lang="de-DE" sz="1400" i="1" dirty="0" err="1">
                <a:latin typeface="Arial" panose="020B0604020202020204" pitchFamily="34" charset="0"/>
                <a:cs typeface="Arial" panose="020B0604020202020204" pitchFamily="34" charset="0"/>
              </a:rPr>
              <a:t>Commons</a:t>
            </a:r>
            <a:r>
              <a:rPr lang="de-DE" sz="1400" i="1" dirty="0">
                <a:latin typeface="Arial" panose="020B0604020202020204" pitchFamily="34" charset="0"/>
                <a:cs typeface="Arial" panose="020B0604020202020204" pitchFamily="34" charset="0"/>
              </a:rPr>
              <a:t>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Das bedeutet: Alle Folien und Materialien können für Zwecke der Aus- und Fortbildung unter der Bedingung heruntergeladen, verändert und genutzt werden, dass alle Quellenangaben erhalten bleiben, PIKAS als Urheber genannt und das neu entstandene Material unter den gleichen Bedingungen weitergegeben wird.</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Weitere Hinweise und Informationen zu PIKAS finden Sie unter </a:t>
            </a:r>
            <a:r>
              <a:rPr lang="de-DE" sz="1400" dirty="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xmlns="" val="tx"/>
                    </a:ext>
                  </a:extLst>
                </a:hlinkClick>
              </a:rPr>
              <a:t>http://pikas.dzlm.de</a:t>
            </a:r>
            <a:r>
              <a:rPr lang="de-DE" sz="1400" dirty="0">
                <a:latin typeface="Arial" panose="020B0604020202020204" pitchFamily="34" charset="0"/>
                <a:cs typeface="Arial" panose="020B0604020202020204" pitchFamily="34" charset="0"/>
              </a:rPr>
              <a:t>.</a:t>
            </a:r>
          </a:p>
          <a:p>
            <a:endParaRPr lang="de-DE" sz="1800" dirty="0"/>
          </a:p>
        </p:txBody>
      </p:sp>
      <p:sp>
        <p:nvSpPr>
          <p:cNvPr id="28" name="Textfeld 27">
            <a:extLst>
              <a:ext uri="{FF2B5EF4-FFF2-40B4-BE49-F238E27FC236}">
                <a16:creationId xmlns:a16="http://schemas.microsoft.com/office/drawing/2014/main" xmlns=""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xmlns=""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xmlns="" id="{A9C379D9-54B5-AE4C-8C9E-0DC083DA538A}"/>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xmlns="" id="{238E52D1-0F6B-E44E-996D-0C5972C77625}"/>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xmlns="" id="{9019B17A-AD5F-7544-AEC4-BDF9F95B89EF}"/>
              </a:ext>
            </a:extLst>
          </p:cNvPr>
          <p:cNvPicPr>
            <a:picLocks/>
          </p:cNvPicPr>
          <p:nvPr userDrawn="1"/>
        </p:nvPicPr>
        <p:blipFill>
          <a:blip r:embed="rId5"/>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xmlns="" id="{1C3F6042-6791-B94A-B67D-4685231AF0D6}"/>
              </a:ext>
            </a:extLst>
          </p:cNvPr>
          <p:cNvPicPr>
            <a:picLocks/>
          </p:cNvPicPr>
          <p:nvPr userDrawn="1"/>
        </p:nvPicPr>
        <p:blipFill>
          <a:blip r:embed="rId6"/>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xmlns="" id="{380E5D0A-C7EE-AD4D-AC45-B5BC8ADC17C4}"/>
              </a:ext>
            </a:extLst>
          </p:cNvPr>
          <p:cNvPicPr>
            <a:picLocks/>
          </p:cNvPicPr>
          <p:nvPr userDrawn="1"/>
        </p:nvPicPr>
        <p:blipFill>
          <a:blip r:embed="rId7"/>
          <a:stretch>
            <a:fillRect/>
          </a:stretch>
        </p:blipFill>
        <p:spPr>
          <a:xfrm>
            <a:off x="5940771" y="6049009"/>
            <a:ext cx="1332960" cy="353896"/>
          </a:xfrm>
          <a:prstGeom prst="rect">
            <a:avLst/>
          </a:prstGeom>
        </p:spPr>
      </p:pic>
      <p:pic>
        <p:nvPicPr>
          <p:cNvPr id="27" name="Grafik 26">
            <a:extLst>
              <a:ext uri="{FF2B5EF4-FFF2-40B4-BE49-F238E27FC236}">
                <a16:creationId xmlns:a16="http://schemas.microsoft.com/office/drawing/2014/main" xmlns="" id="{593A5677-D31C-0641-8744-9BBF3528CE8F}"/>
              </a:ext>
            </a:extLst>
          </p:cNvPr>
          <p:cNvPicPr>
            <a:picLocks/>
          </p:cNvPicPr>
          <p:nvPr userDrawn="1"/>
        </p:nvPicPr>
        <p:blipFill>
          <a:blip r:embed="rId8"/>
          <a:stretch>
            <a:fillRect/>
          </a:stretch>
        </p:blipFill>
        <p:spPr>
          <a:xfrm>
            <a:off x="121429" y="260617"/>
            <a:ext cx="855317" cy="732691"/>
          </a:xfrm>
          <a:prstGeom prst="rect">
            <a:avLst/>
          </a:prstGeom>
        </p:spPr>
      </p:pic>
    </p:spTree>
    <p:extLst>
      <p:ext uri="{BB962C8B-B14F-4D97-AF65-F5344CB8AC3E}">
        <p14:creationId xmlns:p14="http://schemas.microsoft.com/office/powerpoint/2010/main" val="2408110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xmlns=""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xmlns=""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xmlns=""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pic>
        <p:nvPicPr>
          <p:cNvPr id="24" name="Grafik 23">
            <a:extLst>
              <a:ext uri="{FF2B5EF4-FFF2-40B4-BE49-F238E27FC236}">
                <a16:creationId xmlns:a16="http://schemas.microsoft.com/office/drawing/2014/main" xmlns=""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xmlns=""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xmlns=""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Mai 22</a:t>
            </a:fld>
            <a:endParaRPr lang="de-DE" dirty="0"/>
          </a:p>
        </p:txBody>
      </p:sp>
      <p:sp>
        <p:nvSpPr>
          <p:cNvPr id="19" name="Foliennummernplatzhalter 20">
            <a:extLst>
              <a:ext uri="{FF2B5EF4-FFF2-40B4-BE49-F238E27FC236}">
                <a16:creationId xmlns:a16="http://schemas.microsoft.com/office/drawing/2014/main" xmlns=""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xmlns=""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427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xmlns=""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xmlns=""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xmlns=""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xmlns=""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xmlns=""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Mai 22</a:t>
            </a:fld>
            <a:endParaRPr lang="de-DE" dirty="0"/>
          </a:p>
        </p:txBody>
      </p:sp>
      <p:sp>
        <p:nvSpPr>
          <p:cNvPr id="19" name="Foliennummernplatzhalter 20">
            <a:extLst>
              <a:ext uri="{FF2B5EF4-FFF2-40B4-BE49-F238E27FC236}">
                <a16:creationId xmlns:a16="http://schemas.microsoft.com/office/drawing/2014/main" xmlns=""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xmlns=""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xmlns=""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xmlns="" val="2451071188"/>
                    </a:ext>
                  </a:extLst>
                </a:gridCol>
                <a:gridCol w="4132162">
                  <a:extLst>
                    <a:ext uri="{9D8B030D-6E8A-4147-A177-3AD203B41FA5}">
                      <a16:colId xmlns:a16="http://schemas.microsoft.com/office/drawing/2014/main" xmlns="" val="4131643764"/>
                    </a:ext>
                  </a:extLst>
                </a:gridCol>
                <a:gridCol w="1786154">
                  <a:extLst>
                    <a:ext uri="{9D8B030D-6E8A-4147-A177-3AD203B41FA5}">
                      <a16:colId xmlns:a16="http://schemas.microsoft.com/office/drawing/2014/main" xmlns=""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xmlns=""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xmlns=""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11329633"/>
                  </a:ext>
                </a:extLst>
              </a:tr>
            </a:tbl>
          </a:graphicData>
        </a:graphic>
      </p:graphicFrame>
      <p:sp>
        <p:nvSpPr>
          <p:cNvPr id="9" name="Textfeld 8">
            <a:extLst>
              <a:ext uri="{FF2B5EF4-FFF2-40B4-BE49-F238E27FC236}">
                <a16:creationId xmlns:a16="http://schemas.microsoft.com/office/drawing/2014/main" xmlns=""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Tree>
    <p:extLst>
      <p:ext uri="{BB962C8B-B14F-4D97-AF65-F5344CB8AC3E}">
        <p14:creationId xmlns:p14="http://schemas.microsoft.com/office/powerpoint/2010/main" val="1191092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xmlns="" id="{802D5E18-FCD9-8D44-89B8-E765E700D9E0}"/>
              </a:ext>
            </a:extLst>
          </p:cNvPr>
          <p:cNvSpPr/>
          <p:nvPr userDrawn="1"/>
        </p:nvSpPr>
        <p:spPr>
          <a:xfrm>
            <a:off x="1" y="1083327"/>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xmlns=""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xmlns=""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xmlns=""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xmlns=""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Mai 22</a:t>
            </a:fld>
            <a:endParaRPr lang="de-DE" dirty="0"/>
          </a:p>
        </p:txBody>
      </p:sp>
      <p:sp>
        <p:nvSpPr>
          <p:cNvPr id="19" name="Foliennummernplatzhalter 20">
            <a:extLst>
              <a:ext uri="{FF2B5EF4-FFF2-40B4-BE49-F238E27FC236}">
                <a16:creationId xmlns:a16="http://schemas.microsoft.com/office/drawing/2014/main" xmlns=""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xmlns=""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0" name="Rechteck 9">
            <a:extLst>
              <a:ext uri="{FF2B5EF4-FFF2-40B4-BE49-F238E27FC236}">
                <a16:creationId xmlns:a16="http://schemas.microsoft.com/office/drawing/2014/main" xmlns="" id="{B9D77E92-4377-134C-81A1-8ABE87FBCBF4}"/>
              </a:ext>
            </a:extLst>
          </p:cNvPr>
          <p:cNvSpPr/>
          <p:nvPr userDrawn="1"/>
        </p:nvSpPr>
        <p:spPr>
          <a:xfrm>
            <a:off x="5560919" y="1070264"/>
            <a:ext cx="3633280"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MODERIERENDE SICHTBAR, GGF. PRÜFEN.</a:t>
            </a:r>
          </a:p>
        </p:txBody>
      </p:sp>
      <p:sp>
        <p:nvSpPr>
          <p:cNvPr id="11" name="Textplatzhalter 23">
            <a:extLst>
              <a:ext uri="{FF2B5EF4-FFF2-40B4-BE49-F238E27FC236}">
                <a16:creationId xmlns:a16="http://schemas.microsoft.com/office/drawing/2014/main" xmlns=""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xmlns=""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xmlns="" id="{FA00F6DA-0275-BC4D-85C8-FA2F93DB85C0}"/>
              </a:ext>
            </a:extLst>
          </p:cNvPr>
          <p:cNvSpPr txBox="1">
            <a:spLocks/>
          </p:cNvSpPr>
          <p:nvPr userDrawn="1"/>
        </p:nvSpPr>
        <p:spPr>
          <a:xfrm>
            <a:off x="4166936" y="499651"/>
            <a:ext cx="3396458"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MODERIERENDE</a:t>
            </a:r>
            <a:endParaRPr lang="de-DE" dirty="0"/>
          </a:p>
        </p:txBody>
      </p:sp>
    </p:spTree>
    <p:extLst>
      <p:ext uri="{BB962C8B-B14F-4D97-AF65-F5344CB8AC3E}">
        <p14:creationId xmlns:p14="http://schemas.microsoft.com/office/powerpoint/2010/main" val="301817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xmlns=""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xmlns=""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xmlns=""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xmlns=""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xmlns=""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xmlns=""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xmlns=""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xmlns=""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Mai 22</a:t>
            </a:fld>
            <a:endParaRPr lang="de-DE" dirty="0"/>
          </a:p>
        </p:txBody>
      </p:sp>
      <p:sp>
        <p:nvSpPr>
          <p:cNvPr id="18" name="Foliennummernplatzhalter 20">
            <a:extLst>
              <a:ext uri="{FF2B5EF4-FFF2-40B4-BE49-F238E27FC236}">
                <a16:creationId xmlns:a16="http://schemas.microsoft.com/office/drawing/2014/main" xmlns=""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xmlns=""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xmlns=""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xmlns=""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xmlns=""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xmlns=""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xmlns=""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xmlns=""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xmlns=""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xmlns=""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xmlns=""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83E8B304-68C6-0A40-8C78-B0FD56C6F37F}" type="datetime6">
              <a:rPr lang="de-DE" smtClean="0"/>
              <a:t>Mai 22</a:t>
            </a:fld>
            <a:endParaRPr lang="de-DE" dirty="0"/>
          </a:p>
        </p:txBody>
      </p:sp>
      <p:sp>
        <p:nvSpPr>
          <p:cNvPr id="16" name="Foliennummernplatzhalter 20">
            <a:extLst>
              <a:ext uri="{FF2B5EF4-FFF2-40B4-BE49-F238E27FC236}">
                <a16:creationId xmlns:a16="http://schemas.microsoft.com/office/drawing/2014/main" xmlns=""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xmlns=""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xmlns=""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xmlns=""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xmlns=""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xmlns=""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xmlns=""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xmlns=""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4" name="Grafik 3">
            <a:extLst>
              <a:ext uri="{FF2B5EF4-FFF2-40B4-BE49-F238E27FC236}">
                <a16:creationId xmlns:a16="http://schemas.microsoft.com/office/drawing/2014/main" xmlns=""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xmlns=""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xmlns=""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xmlns=""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xmlns=""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BA89A204-260F-1C48-93C6-355672D9519C}" type="datetime6">
              <a:rPr lang="de-DE" smtClean="0"/>
              <a:t>Mai 22</a:t>
            </a:fld>
            <a:endParaRPr lang="de-DE" dirty="0"/>
          </a:p>
        </p:txBody>
      </p:sp>
      <p:sp>
        <p:nvSpPr>
          <p:cNvPr id="18" name="Foliennummernplatzhalter 20">
            <a:extLst>
              <a:ext uri="{FF2B5EF4-FFF2-40B4-BE49-F238E27FC236}">
                <a16:creationId xmlns:a16="http://schemas.microsoft.com/office/drawing/2014/main" xmlns=""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xmlns=""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83" r:id="rId3"/>
    <p:sldLayoutId id="2147483684" r:id="rId4"/>
    <p:sldLayoutId id="2147483691" r:id="rId5"/>
    <p:sldLayoutId id="2147483689" r:id="rId6"/>
    <p:sldLayoutId id="2147483688" r:id="rId7"/>
    <p:sldLayoutId id="2147483661" r:id="rId8"/>
    <p:sldLayoutId id="2147483666" r:id="rId9"/>
    <p:sldLayoutId id="2147483669" r:id="rId10"/>
    <p:sldLayoutId id="2147483652" r:id="rId11"/>
    <p:sldLayoutId id="2147483668" r:id="rId12"/>
    <p:sldLayoutId id="2147483662" r:id="rId13"/>
    <p:sldLayoutId id="2147483692" r:id="rId14"/>
    <p:sldLayoutId id="2147483693" r:id="rId15"/>
    <p:sldLayoutId id="2147483694" r:id="rId16"/>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10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hyperlink" Target="https://pikas.dzlm.de/node/1665"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image" Target="../media/image68.jpeg"/><Relationship Id="rId8"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8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8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8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8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86.png"/></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62.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93.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94.png"/></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jpe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png"/><Relationship Id="rId5" Type="http://schemas.openxmlformats.org/officeDocument/2006/relationships/image" Target="../media/image99.jpe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10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10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xmlns="" id="{2186DF51-666A-A24C-A54C-47F78BBA3B38}"/>
              </a:ext>
            </a:extLst>
          </p:cNvPr>
          <p:cNvSpPr>
            <a:spLocks noGrp="1"/>
          </p:cNvSpPr>
          <p:nvPr>
            <p:ph type="subTitle" idx="1"/>
          </p:nvPr>
        </p:nvSpPr>
        <p:spPr/>
        <p:txBody>
          <a:bodyPr/>
          <a:lstStyle/>
          <a:p>
            <a:r>
              <a:rPr lang="de-DE" dirty="0"/>
              <a:t>Modul 3.1 </a:t>
            </a:r>
          </a:p>
        </p:txBody>
      </p:sp>
      <p:sp>
        <p:nvSpPr>
          <p:cNvPr id="3" name="Titel 2">
            <a:extLst>
              <a:ext uri="{FF2B5EF4-FFF2-40B4-BE49-F238E27FC236}">
                <a16:creationId xmlns:a16="http://schemas.microsoft.com/office/drawing/2014/main" xmlns="" id="{FC4C3345-AA9E-B549-8E81-AF6C6B177643}"/>
              </a:ext>
            </a:extLst>
          </p:cNvPr>
          <p:cNvSpPr>
            <a:spLocks noGrp="1"/>
          </p:cNvSpPr>
          <p:nvPr>
            <p:ph type="ctrTitle"/>
          </p:nvPr>
        </p:nvSpPr>
        <p:spPr>
          <a:xfrm>
            <a:off x="244032" y="2679032"/>
            <a:ext cx="8598632" cy="1070419"/>
          </a:xfrm>
        </p:spPr>
        <p:txBody>
          <a:bodyPr>
            <a:normAutofit/>
          </a:bodyPr>
          <a:lstStyle/>
          <a:p>
            <a:r>
              <a:rPr lang="de-DE" sz="2200" dirty="0"/>
              <a:t>Aufbau eines tragfähigen Zahlverständnisses im Anfangsunterricht</a:t>
            </a:r>
          </a:p>
        </p:txBody>
      </p:sp>
      <p:sp>
        <p:nvSpPr>
          <p:cNvPr id="4" name="Textplatzhalter 3">
            <a:extLst>
              <a:ext uri="{FF2B5EF4-FFF2-40B4-BE49-F238E27FC236}">
                <a16:creationId xmlns:a16="http://schemas.microsoft.com/office/drawing/2014/main" xmlns="" id="{88A891FF-4D11-E048-BB3C-A4812753FC7A}"/>
              </a:ext>
            </a:extLst>
          </p:cNvPr>
          <p:cNvSpPr>
            <a:spLocks noGrp="1"/>
          </p:cNvSpPr>
          <p:nvPr>
            <p:ph type="body" idx="10"/>
          </p:nvPr>
        </p:nvSpPr>
        <p:spPr/>
        <p:txBody>
          <a:bodyPr/>
          <a:lstStyle/>
          <a:p>
            <a:r>
              <a:rPr lang="de-DE" dirty="0"/>
              <a:t>Veranstaltungsreihe: Rechenschwierigkeiten vermeiden </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07948EF-14A1-4D63-B800-D6A0793194CC}"/>
              </a:ext>
            </a:extLst>
          </p:cNvPr>
          <p:cNvSpPr>
            <a:spLocks noGrp="1"/>
          </p:cNvSpPr>
          <p:nvPr>
            <p:ph type="title"/>
          </p:nvPr>
        </p:nvSpPr>
        <p:spPr/>
        <p:txBody>
          <a:bodyPr/>
          <a:lstStyle/>
          <a:p>
            <a:r>
              <a:rPr lang="de-DE" dirty="0"/>
              <a:t>1. Hintergrund des Moduls </a:t>
            </a:r>
          </a:p>
        </p:txBody>
      </p:sp>
      <p:sp>
        <p:nvSpPr>
          <p:cNvPr id="3" name="Textplatzhalter 2">
            <a:extLst>
              <a:ext uri="{FF2B5EF4-FFF2-40B4-BE49-F238E27FC236}">
                <a16:creationId xmlns:a16="http://schemas.microsoft.com/office/drawing/2014/main" xmlns="" id="{36DA2A54-2A84-4671-A8DF-F77CA906D1C6}"/>
              </a:ext>
            </a:extLst>
          </p:cNvPr>
          <p:cNvSpPr>
            <a:spLocks noGrp="1"/>
          </p:cNvSpPr>
          <p:nvPr>
            <p:ph type="body" sz="quarter" idx="13"/>
          </p:nvPr>
        </p:nvSpPr>
        <p:spPr/>
        <p:txBody>
          <a:bodyPr/>
          <a:lstStyle/>
          <a:p>
            <a:r>
              <a:rPr lang="de-DE" sz="1800" dirty="0"/>
              <a:t>MODULE DER VERANSTALTUNGSREIHE: </a:t>
            </a:r>
          </a:p>
        </p:txBody>
      </p:sp>
      <p:sp>
        <p:nvSpPr>
          <p:cNvPr id="4" name="Inhaltsplatzhalter 3">
            <a:extLst>
              <a:ext uri="{FF2B5EF4-FFF2-40B4-BE49-F238E27FC236}">
                <a16:creationId xmlns:a16="http://schemas.microsoft.com/office/drawing/2014/main" xmlns="" id="{532A3915-C63C-406E-8514-D3018ED67F0D}"/>
              </a:ext>
            </a:extLst>
          </p:cNvPr>
          <p:cNvSpPr>
            <a:spLocks noGrp="1"/>
          </p:cNvSpPr>
          <p:nvPr>
            <p:ph idx="1"/>
          </p:nvPr>
        </p:nvSpPr>
        <p:spPr/>
        <p:txBody>
          <a:bodyPr/>
          <a:lstStyle/>
          <a:p>
            <a:r>
              <a:rPr lang="de-DE" dirty="0"/>
              <a:t>Selbstlernmodul 3.0: Rechenschwierigkeiten vermeiden </a:t>
            </a:r>
          </a:p>
          <a:p>
            <a:r>
              <a:rPr lang="de-DE" dirty="0"/>
              <a:t>Modul 3.1: Aufbau eines tragfähigen Zahlverständnisses</a:t>
            </a:r>
          </a:p>
          <a:p>
            <a:r>
              <a:rPr lang="de-DE" dirty="0"/>
              <a:t>Modul 3.2: Aufbau eines tragfähigen Operationsverständnisses</a:t>
            </a:r>
          </a:p>
          <a:p>
            <a:r>
              <a:rPr lang="de-DE" dirty="0"/>
              <a:t>Modul 3.3: Aufbau eines tragfähigen Stellenwertverständnisses</a:t>
            </a:r>
          </a:p>
          <a:p>
            <a:r>
              <a:rPr lang="de-DE" dirty="0"/>
              <a:t>Modul 3.4: Sicher im 1+1 und im 1 - 1 </a:t>
            </a:r>
          </a:p>
          <a:p>
            <a:r>
              <a:rPr lang="de-DE" dirty="0"/>
              <a:t>Modul 3.5: Sicher im 1 ∙ 1 und im 1 : 1</a:t>
            </a:r>
          </a:p>
          <a:p>
            <a:r>
              <a:rPr lang="de-DE" dirty="0"/>
              <a:t>Modul 3.6: Halbschriftliches Rechnen </a:t>
            </a:r>
          </a:p>
        </p:txBody>
      </p:sp>
      <p:sp>
        <p:nvSpPr>
          <p:cNvPr id="5" name="Datumsplatzhalter 4">
            <a:extLst>
              <a:ext uri="{FF2B5EF4-FFF2-40B4-BE49-F238E27FC236}">
                <a16:creationId xmlns:a16="http://schemas.microsoft.com/office/drawing/2014/main" xmlns="" id="{C6A703B2-9F00-4EF7-888B-440DCB7C459F}"/>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C49521D4-BE51-4CA3-8A29-7D83744DC97C}"/>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Tree>
    <p:extLst>
      <p:ext uri="{BB962C8B-B14F-4D97-AF65-F5344CB8AC3E}">
        <p14:creationId xmlns:p14="http://schemas.microsoft.com/office/powerpoint/2010/main" val="36584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6.  Abschluss und Ausblick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1194699" y="1199275"/>
            <a:ext cx="7698136" cy="449416"/>
          </a:xfrm>
        </p:spPr>
        <p:txBody>
          <a:bodyPr/>
          <a:lstStyle/>
          <a:p>
            <a:pPr>
              <a:lnSpc>
                <a:spcPct val="100000"/>
              </a:lnSpc>
            </a:pPr>
            <a:r>
              <a:rPr lang="de-DE" sz="2000" dirty="0"/>
              <a:t>MATERIAL ZU MODUL 3.1  </a:t>
            </a:r>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102</a:t>
            </a:fld>
            <a:endParaRPr lang="de-DE" dirty="0"/>
          </a:p>
        </p:txBody>
      </p:sp>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84" y="1861488"/>
            <a:ext cx="8711738" cy="4275399"/>
          </a:xfrm>
          <a:prstGeom prst="rect">
            <a:avLst/>
          </a:prstGeom>
        </p:spPr>
      </p:pic>
    </p:spTree>
    <p:extLst>
      <p:ext uri="{BB962C8B-B14F-4D97-AF65-F5344CB8AC3E}">
        <p14:creationId xmlns:p14="http://schemas.microsoft.com/office/powerpoint/2010/main" val="20188943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0F4ED47-2BD3-ED4D-BF21-D94FF9A79FBD}"/>
              </a:ext>
            </a:extLst>
          </p:cNvPr>
          <p:cNvSpPr>
            <a:spLocks noGrp="1"/>
          </p:cNvSpPr>
          <p:nvPr>
            <p:ph type="title"/>
          </p:nvPr>
        </p:nvSpPr>
        <p:spPr/>
        <p:txBody>
          <a:bodyPr/>
          <a:lstStyle/>
          <a:p>
            <a:r>
              <a:rPr lang="de-DE" dirty="0"/>
              <a:t>6. Abschluss und Ausblick </a:t>
            </a:r>
          </a:p>
        </p:txBody>
      </p:sp>
      <p:sp>
        <p:nvSpPr>
          <p:cNvPr id="5" name="Datumsplatzhalter 4">
            <a:extLst>
              <a:ext uri="{FF2B5EF4-FFF2-40B4-BE49-F238E27FC236}">
                <a16:creationId xmlns:a16="http://schemas.microsoft.com/office/drawing/2014/main" xmlns="" id="{502AE584-4C92-3549-A025-9E0BAB5827C4}"/>
              </a:ext>
            </a:extLst>
          </p:cNvPr>
          <p:cNvSpPr>
            <a:spLocks noGrp="1"/>
          </p:cNvSpPr>
          <p:nvPr>
            <p:ph type="dt" sz="half" idx="10"/>
          </p:nvPr>
        </p:nvSpPr>
        <p:spPr/>
        <p:txBody>
          <a:bodyPr/>
          <a:lstStyle/>
          <a:p>
            <a:pPr>
              <a:lnSpc>
                <a:spcPct val="150000"/>
              </a:lnSpc>
            </a:pPr>
            <a:fld id="{1AFEB675-97A2-2047-A453-727B8A442EDA}" type="datetime6">
              <a:rPr lang="de-DE" smtClean="0"/>
              <a:t>Mai 22</a:t>
            </a:fld>
            <a:endParaRPr lang="de-DE" dirty="0"/>
          </a:p>
        </p:txBody>
      </p:sp>
      <p:sp>
        <p:nvSpPr>
          <p:cNvPr id="6" name="Foliennummernplatzhalter 5">
            <a:extLst>
              <a:ext uri="{FF2B5EF4-FFF2-40B4-BE49-F238E27FC236}">
                <a16:creationId xmlns:a16="http://schemas.microsoft.com/office/drawing/2014/main" xmlns="" id="{633AE2E4-3AB7-8C42-BA51-BD04CD236247}"/>
              </a:ext>
            </a:extLst>
          </p:cNvPr>
          <p:cNvSpPr>
            <a:spLocks noGrp="1"/>
          </p:cNvSpPr>
          <p:nvPr>
            <p:ph type="sldNum" sz="quarter" idx="12"/>
          </p:nvPr>
        </p:nvSpPr>
        <p:spPr/>
        <p:txBody>
          <a:bodyPr/>
          <a:lstStyle/>
          <a:p>
            <a:fld id="{C3752B7C-18A9-864D-BBCB-54A9F41B5594}" type="slidenum">
              <a:rPr lang="de-DE" smtClean="0"/>
              <a:pPr/>
              <a:t>103</a:t>
            </a:fld>
            <a:endParaRPr lang="de-DE" dirty="0"/>
          </a:p>
        </p:txBody>
      </p:sp>
      <p:sp>
        <p:nvSpPr>
          <p:cNvPr id="7" name="Textplatzhalter 2">
            <a:extLst>
              <a:ext uri="{FF2B5EF4-FFF2-40B4-BE49-F238E27FC236}">
                <a16:creationId xmlns:a16="http://schemas.microsoft.com/office/drawing/2014/main" xmlns="" id="{B61DAF28-2A5F-1F4C-A50F-72ACD57C5EE8}"/>
              </a:ext>
            </a:extLst>
          </p:cNvPr>
          <p:cNvSpPr>
            <a:spLocks noGrp="1"/>
          </p:cNvSpPr>
          <p:nvPr>
            <p:ph type="body" sz="quarter" idx="13"/>
          </p:nvPr>
        </p:nvSpPr>
        <p:spPr>
          <a:xfrm>
            <a:off x="1666926" y="4281518"/>
            <a:ext cx="6686799" cy="1607329"/>
          </a:xfrm>
        </p:spPr>
        <p:txBody>
          <a:bodyPr/>
          <a:lstStyle/>
          <a:p>
            <a:r>
              <a:rPr lang="de-DE" dirty="0"/>
              <a:t>Planen Sie die Durchführung dieses Spiels mit Ihrer Lerngruppe oder einzelnen Kindern. </a:t>
            </a:r>
          </a:p>
        </p:txBody>
      </p:sp>
      <p:sp>
        <p:nvSpPr>
          <p:cNvPr id="8" name="Textplatzhalter 3">
            <a:extLst>
              <a:ext uri="{FF2B5EF4-FFF2-40B4-BE49-F238E27FC236}">
                <a16:creationId xmlns:a16="http://schemas.microsoft.com/office/drawing/2014/main" xmlns="" id="{E9842EAB-EDF7-8D4B-9CF3-529F20F29436}"/>
              </a:ext>
            </a:extLst>
          </p:cNvPr>
          <p:cNvSpPr>
            <a:spLocks noGrp="1"/>
          </p:cNvSpPr>
          <p:nvPr>
            <p:ph type="body" sz="quarter" idx="14"/>
          </p:nvPr>
        </p:nvSpPr>
        <p:spPr>
          <a:xfrm>
            <a:off x="1477010" y="1642023"/>
            <a:ext cx="7666990" cy="3177628"/>
          </a:xfrm>
        </p:spPr>
        <p:txBody>
          <a:bodyPr>
            <a:normAutofit fontScale="92500" lnSpcReduction="20000"/>
          </a:bodyPr>
          <a:lstStyle/>
          <a:p>
            <a:pPr marL="285750" lvl="0" indent="-285750">
              <a:buFont typeface="Arial" panose="020B0604020202020204" pitchFamily="34" charset="0"/>
              <a:buChar char="•"/>
            </a:pPr>
            <a:r>
              <a:rPr lang="de-DE" sz="2000" dirty="0"/>
              <a:t>Bilden Sie Dreier-/Vierergruppen und erproben Sie das Spiel  „Zahlen treffen“ </a:t>
            </a:r>
          </a:p>
          <a:p>
            <a:pPr marL="285750" lvl="0" indent="-285750">
              <a:buFont typeface="Arial" panose="020B0604020202020204" pitchFamily="34" charset="0"/>
              <a:buChar char="•"/>
            </a:pPr>
            <a:r>
              <a:rPr lang="de-DE" sz="2000" dirty="0"/>
              <a:t>Welche Kompetenzen benötigen die Kinder, um dieses Spiel durchführen zu können und welche Schwierigkeiten („typische“ Fehler) könnten auftreten? Formulieren Sie passende Beobachtungsaspekte. </a:t>
            </a:r>
          </a:p>
          <a:p>
            <a:r>
              <a:rPr lang="de-DE" sz="2000" dirty="0"/>
              <a:t> </a:t>
            </a:r>
          </a:p>
          <a:p>
            <a:endParaRPr lang="de-DE" dirty="0"/>
          </a:p>
        </p:txBody>
      </p:sp>
    </p:spTree>
    <p:extLst>
      <p:ext uri="{BB962C8B-B14F-4D97-AF65-F5344CB8AC3E}">
        <p14:creationId xmlns:p14="http://schemas.microsoft.com/office/powerpoint/2010/main" val="4499901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4473CA9-ACD5-3544-8AB6-9ACAB6491CD5}"/>
              </a:ext>
            </a:extLst>
          </p:cNvPr>
          <p:cNvSpPr>
            <a:spLocks noGrp="1"/>
          </p:cNvSpPr>
          <p:nvPr>
            <p:ph type="title"/>
          </p:nvPr>
        </p:nvSpPr>
        <p:spPr>
          <a:xfrm>
            <a:off x="1096423" y="382774"/>
            <a:ext cx="7009509" cy="603704"/>
          </a:xfrm>
          <a:prstGeom prst="rect">
            <a:avLst/>
          </a:prstGeom>
        </p:spPr>
        <p:txBody>
          <a:bodyPr/>
          <a:lstStyle/>
          <a:p>
            <a:r>
              <a:rPr lang="de-DE" dirty="0"/>
              <a:t>6. Abschluss und Ausblick </a:t>
            </a:r>
          </a:p>
        </p:txBody>
      </p:sp>
      <p:sp>
        <p:nvSpPr>
          <p:cNvPr id="5" name="Datumsplatzhalter 4">
            <a:extLst>
              <a:ext uri="{FF2B5EF4-FFF2-40B4-BE49-F238E27FC236}">
                <a16:creationId xmlns:a16="http://schemas.microsoft.com/office/drawing/2014/main" xmlns="" id="{894D9D95-A1C9-B146-BA5A-54983A93F115}"/>
              </a:ext>
            </a:extLst>
          </p:cNvPr>
          <p:cNvSpPr>
            <a:spLocks noGrp="1"/>
          </p:cNvSpPr>
          <p:nvPr>
            <p:ph type="dt" sz="half" idx="10"/>
          </p:nvPr>
        </p:nvSpPr>
        <p:spPr>
          <a:xfrm>
            <a:off x="580260" y="6338729"/>
            <a:ext cx="2057400" cy="393256"/>
          </a:xfrm>
          <a:prstGeom prst="rect">
            <a:avLst/>
          </a:prstGeom>
        </p:spPr>
        <p:txBody>
          <a:bodyPr/>
          <a:lstStyle/>
          <a:p>
            <a:pPr>
              <a:lnSpc>
                <a:spcPct val="150000"/>
              </a:lnSpc>
            </a:pPr>
            <a:fld id="{1AFEB675-97A2-2047-A453-727B8A442EDA}" type="datetime6">
              <a:rPr lang="de-DE" smtClean="0"/>
              <a:t>Mai 22</a:t>
            </a:fld>
            <a:endParaRPr lang="de-DE" dirty="0"/>
          </a:p>
        </p:txBody>
      </p:sp>
      <p:sp>
        <p:nvSpPr>
          <p:cNvPr id="6" name="Foliennummernplatzhalter 5">
            <a:extLst>
              <a:ext uri="{FF2B5EF4-FFF2-40B4-BE49-F238E27FC236}">
                <a16:creationId xmlns:a16="http://schemas.microsoft.com/office/drawing/2014/main" xmlns="" id="{6510D12B-1E38-4B47-9154-0F128D837AB7}"/>
              </a:ext>
            </a:extLst>
          </p:cNvPr>
          <p:cNvSpPr>
            <a:spLocks noGrp="1"/>
          </p:cNvSpPr>
          <p:nvPr>
            <p:ph type="sldNum" sz="quarter" idx="12"/>
          </p:nvPr>
        </p:nvSpPr>
        <p:spPr>
          <a:xfrm>
            <a:off x="6457950" y="6352795"/>
            <a:ext cx="2057400" cy="365125"/>
          </a:xfrm>
          <a:prstGeom prst="rect">
            <a:avLst/>
          </a:prstGeom>
        </p:spPr>
        <p:txBody>
          <a:bodyPr/>
          <a:lstStyle/>
          <a:p>
            <a:fld id="{C3752B7C-18A9-864D-BBCB-54A9F41B5594}" type="slidenum">
              <a:rPr lang="de-DE" smtClean="0"/>
              <a:pPr/>
              <a:t>104</a:t>
            </a:fld>
            <a:endParaRPr lang="de-DE" dirty="0"/>
          </a:p>
        </p:txBody>
      </p:sp>
      <p:sp>
        <p:nvSpPr>
          <p:cNvPr id="11" name="Textplatzhalter 2">
            <a:extLst>
              <a:ext uri="{FF2B5EF4-FFF2-40B4-BE49-F238E27FC236}">
                <a16:creationId xmlns:a16="http://schemas.microsoft.com/office/drawing/2014/main" xmlns="" id="{8B508B47-B762-2D4B-8071-C04F87C67935}"/>
              </a:ext>
            </a:extLst>
          </p:cNvPr>
          <p:cNvSpPr>
            <a:spLocks noGrp="1"/>
          </p:cNvSpPr>
          <p:nvPr>
            <p:ph type="body" sz="quarter" idx="4294967295"/>
          </p:nvPr>
        </p:nvSpPr>
        <p:spPr>
          <a:xfrm>
            <a:off x="1351988" y="4305714"/>
            <a:ext cx="7487212" cy="2033015"/>
          </a:xfrm>
          <a:prstGeom prst="rect">
            <a:avLst/>
          </a:prstGeom>
        </p:spPr>
        <p:txBody>
          <a:bodyPr/>
          <a:lstStyle/>
          <a:p>
            <a:r>
              <a:rPr lang="de-DE" sz="1800" dirty="0"/>
              <a:t>Bringen Sie Ihre Ideen, Umsetzungen, Arbeitsblätter, Kinderdokumente, Fragen und Anregungen zum nächsten Treffen mit. </a:t>
            </a:r>
          </a:p>
          <a:p>
            <a:r>
              <a:rPr lang="de-DE" sz="1800" dirty="0"/>
              <a:t>Notieren Sie Stichpunkte zu Durchführung, Beobachtung, Diagnose und Fördermöglichkeiten. (Arbeitsblatt)</a:t>
            </a:r>
          </a:p>
          <a:p>
            <a:pPr marL="285750" indent="-285750">
              <a:buFont typeface="Arial" panose="020B0604020202020204" pitchFamily="34" charset="0"/>
              <a:buChar char="•"/>
            </a:pPr>
            <a:endParaRPr lang="de-DE" dirty="0"/>
          </a:p>
        </p:txBody>
      </p:sp>
      <p:sp>
        <p:nvSpPr>
          <p:cNvPr id="12" name="Textplatzhalter 3">
            <a:extLst>
              <a:ext uri="{FF2B5EF4-FFF2-40B4-BE49-F238E27FC236}">
                <a16:creationId xmlns:a16="http://schemas.microsoft.com/office/drawing/2014/main" xmlns="" id="{311F54C8-4048-0A4C-8CE0-952B32379ABB}"/>
              </a:ext>
            </a:extLst>
          </p:cNvPr>
          <p:cNvSpPr>
            <a:spLocks noGrp="1"/>
          </p:cNvSpPr>
          <p:nvPr>
            <p:ph type="body" sz="quarter" idx="4294967295"/>
          </p:nvPr>
        </p:nvSpPr>
        <p:spPr>
          <a:xfrm>
            <a:off x="1528920" y="1660386"/>
            <a:ext cx="7310280" cy="2225815"/>
          </a:xfrm>
          <a:prstGeom prst="rect">
            <a:avLst/>
          </a:prstGeom>
        </p:spPr>
        <p:txBody>
          <a:bodyPr/>
          <a:lstStyle/>
          <a:p>
            <a:pPr marL="0" indent="0">
              <a:buNone/>
            </a:pPr>
            <a:r>
              <a:rPr lang="de-DE" sz="2400" dirty="0"/>
              <a:t>Führen Sie das Spiel mit Ihrer Lerngruppe durch und leiten Sie daraus wichtige Erkenntnisse für Ihre Weiterarbeit mit einzelnen Kindern ab. </a:t>
            </a:r>
          </a:p>
          <a:p>
            <a:endParaRPr lang="de-DE" dirty="0"/>
          </a:p>
        </p:txBody>
      </p:sp>
    </p:spTree>
    <p:extLst>
      <p:ext uri="{BB962C8B-B14F-4D97-AF65-F5344CB8AC3E}">
        <p14:creationId xmlns:p14="http://schemas.microsoft.com/office/powerpoint/2010/main" val="41701938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6.  Abschluss und Ausblick </a:t>
            </a:r>
          </a:p>
        </p:txBody>
      </p:sp>
      <p:sp>
        <p:nvSpPr>
          <p:cNvPr id="4" name="Inhaltsplatzhalter 3">
            <a:extLst>
              <a:ext uri="{FF2B5EF4-FFF2-40B4-BE49-F238E27FC236}">
                <a16:creationId xmlns:a16="http://schemas.microsoft.com/office/drawing/2014/main" xmlns="" id="{B87C6A2E-9BEF-4271-9C38-DCFED90F3EA1}"/>
              </a:ext>
            </a:extLst>
          </p:cNvPr>
          <p:cNvSpPr>
            <a:spLocks noGrp="1"/>
          </p:cNvSpPr>
          <p:nvPr>
            <p:ph idx="1"/>
          </p:nvPr>
        </p:nvSpPr>
        <p:spPr>
          <a:xfrm>
            <a:off x="843150" y="1232328"/>
            <a:ext cx="7935090" cy="4846485"/>
          </a:xfrm>
        </p:spPr>
        <p:txBody>
          <a:bodyPr/>
          <a:lstStyle/>
          <a:p>
            <a:pPr marL="0" indent="0">
              <a:buNone/>
              <a:defRPr/>
            </a:pPr>
            <a:r>
              <a:rPr lang="de-DE" sz="2000" dirty="0"/>
              <a:t>Modul 3.1 fokussiert den Aufbau tragfähiger Zahlvorstellungen im Zahlenraum bis 20 im arithmetischen Anfangsunterricht </a:t>
            </a:r>
          </a:p>
          <a:p>
            <a:pPr marL="0" indent="0">
              <a:buNone/>
              <a:defRPr/>
            </a:pPr>
            <a:r>
              <a:rPr lang="de-DE" altLang="ja-JP" sz="2000" b="1" dirty="0"/>
              <a:t>Bitte beachten: </a:t>
            </a:r>
            <a:r>
              <a:rPr lang="de-DE" altLang="ja-JP" sz="2000" dirty="0"/>
              <a:t>Für ein anschlussfähiges Zahlverständnis müssen im weiteren Verlauf folgende Bereiche vertieft werden: </a:t>
            </a:r>
          </a:p>
          <a:p>
            <a:pPr>
              <a:buFont typeface="Wingdings" pitchFamily="2" charset="2"/>
              <a:buChar char="§"/>
              <a:defRPr/>
            </a:pPr>
            <a:r>
              <a:rPr lang="de-DE" altLang="ja-JP" sz="2000" dirty="0">
                <a:solidFill>
                  <a:srgbClr val="000000"/>
                </a:solidFill>
              </a:rPr>
              <a:t>  Hunderter- / Tausender- / </a:t>
            </a:r>
            <a:r>
              <a:rPr lang="de-DE" altLang="ja-JP" sz="2000" dirty="0" err="1">
                <a:solidFill>
                  <a:srgbClr val="000000"/>
                </a:solidFill>
              </a:rPr>
              <a:t>Millionraum</a:t>
            </a:r>
            <a:r>
              <a:rPr lang="de-DE" altLang="ja-JP" sz="2000" dirty="0">
                <a:solidFill>
                  <a:srgbClr val="000000"/>
                </a:solidFill>
              </a:rPr>
              <a:t>, ...</a:t>
            </a:r>
          </a:p>
          <a:p>
            <a:pPr>
              <a:buFont typeface="Wingdings" pitchFamily="2" charset="2"/>
              <a:buChar char="§"/>
              <a:defRPr/>
            </a:pPr>
            <a:r>
              <a:rPr lang="de-DE" sz="2000" dirty="0">
                <a:solidFill>
                  <a:srgbClr val="000000"/>
                </a:solidFill>
                <a:ea typeface="ＭＳ Ｐゴシック" pitchFamily="34" charset="-128"/>
              </a:rPr>
              <a:t>  negative Zahlen</a:t>
            </a:r>
            <a:endParaRPr lang="de-DE" altLang="ja-JP" sz="2000" dirty="0">
              <a:solidFill>
                <a:srgbClr val="000000"/>
              </a:solidFill>
            </a:endParaRPr>
          </a:p>
          <a:p>
            <a:pPr>
              <a:buFont typeface="Wingdings" pitchFamily="2" charset="2"/>
              <a:buChar char="§"/>
              <a:defRPr/>
            </a:pPr>
            <a:r>
              <a:rPr lang="de-DE" altLang="ja-JP" sz="2000" dirty="0">
                <a:solidFill>
                  <a:srgbClr val="000000"/>
                </a:solidFill>
              </a:rPr>
              <a:t>  Bruchzahlen </a:t>
            </a:r>
          </a:p>
          <a:p>
            <a:pPr>
              <a:buFont typeface="Wingdings" pitchFamily="2" charset="2"/>
              <a:buChar char="§"/>
              <a:defRPr/>
            </a:pPr>
            <a:r>
              <a:rPr lang="de-DE" altLang="ja-JP" sz="2000" dirty="0">
                <a:solidFill>
                  <a:srgbClr val="000000"/>
                </a:solidFill>
              </a:rPr>
              <a:t>   …</a:t>
            </a:r>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105</a:t>
            </a:fld>
            <a:endParaRPr lang="de-DE" dirty="0"/>
          </a:p>
        </p:txBody>
      </p:sp>
    </p:spTree>
    <p:extLst>
      <p:ext uri="{BB962C8B-B14F-4D97-AF65-F5344CB8AC3E}">
        <p14:creationId xmlns:p14="http://schemas.microsoft.com/office/powerpoint/2010/main" val="300044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07948EF-14A1-4D63-B800-D6A0793194CC}"/>
              </a:ext>
            </a:extLst>
          </p:cNvPr>
          <p:cNvSpPr>
            <a:spLocks noGrp="1"/>
          </p:cNvSpPr>
          <p:nvPr>
            <p:ph type="title"/>
          </p:nvPr>
        </p:nvSpPr>
        <p:spPr/>
        <p:txBody>
          <a:bodyPr/>
          <a:lstStyle/>
          <a:p>
            <a:r>
              <a:rPr lang="de-DE" dirty="0"/>
              <a:t>Abschluss und Ausblick  </a:t>
            </a:r>
          </a:p>
        </p:txBody>
      </p:sp>
      <p:sp>
        <p:nvSpPr>
          <p:cNvPr id="3" name="Textplatzhalter 2">
            <a:extLst>
              <a:ext uri="{FF2B5EF4-FFF2-40B4-BE49-F238E27FC236}">
                <a16:creationId xmlns:a16="http://schemas.microsoft.com/office/drawing/2014/main" xmlns="" id="{36DA2A54-2A84-4671-A8DF-F77CA906D1C6}"/>
              </a:ext>
            </a:extLst>
          </p:cNvPr>
          <p:cNvSpPr>
            <a:spLocks noGrp="1"/>
          </p:cNvSpPr>
          <p:nvPr>
            <p:ph type="body" sz="quarter" idx="13"/>
          </p:nvPr>
        </p:nvSpPr>
        <p:spPr/>
        <p:txBody>
          <a:bodyPr/>
          <a:lstStyle/>
          <a:p>
            <a:r>
              <a:rPr lang="de-DE" sz="1800" dirty="0"/>
              <a:t>MODULE DER VERANSTALTUNGSREIHE: </a:t>
            </a:r>
          </a:p>
        </p:txBody>
      </p:sp>
      <p:sp>
        <p:nvSpPr>
          <p:cNvPr id="4" name="Inhaltsplatzhalter 3">
            <a:extLst>
              <a:ext uri="{FF2B5EF4-FFF2-40B4-BE49-F238E27FC236}">
                <a16:creationId xmlns:a16="http://schemas.microsoft.com/office/drawing/2014/main" xmlns="" id="{532A3915-C63C-406E-8514-D3018ED67F0D}"/>
              </a:ext>
            </a:extLst>
          </p:cNvPr>
          <p:cNvSpPr>
            <a:spLocks noGrp="1"/>
          </p:cNvSpPr>
          <p:nvPr>
            <p:ph idx="1"/>
          </p:nvPr>
        </p:nvSpPr>
        <p:spPr/>
        <p:txBody>
          <a:bodyPr/>
          <a:lstStyle/>
          <a:p>
            <a:r>
              <a:rPr lang="de-DE" dirty="0"/>
              <a:t>Selbstlernmodul 3.0: Rechenschwierigkeiten vermeiden </a:t>
            </a:r>
          </a:p>
          <a:p>
            <a:r>
              <a:rPr lang="de-DE" dirty="0"/>
              <a:t>Modul 3.1: Aufbau eines tragfähigen Zahlverständnisses</a:t>
            </a:r>
          </a:p>
          <a:p>
            <a:r>
              <a:rPr lang="de-DE" dirty="0"/>
              <a:t>Modul 3.2: Aufbau eines tragfähigen Operationsverständnisses</a:t>
            </a:r>
          </a:p>
          <a:p>
            <a:r>
              <a:rPr lang="de-DE" dirty="0"/>
              <a:t>Modul 3.3: Aufbau eines tragfähigen Stellenwertverständnisses</a:t>
            </a:r>
          </a:p>
          <a:p>
            <a:r>
              <a:rPr lang="de-DE" dirty="0"/>
              <a:t>Modul 3.4: Sicher im 1 + 1 und 1 – 1 </a:t>
            </a:r>
          </a:p>
          <a:p>
            <a:r>
              <a:rPr lang="de-DE" dirty="0"/>
              <a:t>Modul 3.5: Sicher im 1 ∙ 1 und 1 : 1 </a:t>
            </a:r>
          </a:p>
          <a:p>
            <a:r>
              <a:rPr lang="de-DE" dirty="0"/>
              <a:t>Modul 3.6: Halbschriftliches Rechnen </a:t>
            </a:r>
          </a:p>
        </p:txBody>
      </p:sp>
      <p:sp>
        <p:nvSpPr>
          <p:cNvPr id="5" name="Datumsplatzhalter 4">
            <a:extLst>
              <a:ext uri="{FF2B5EF4-FFF2-40B4-BE49-F238E27FC236}">
                <a16:creationId xmlns:a16="http://schemas.microsoft.com/office/drawing/2014/main" xmlns="" id="{C6A703B2-9F00-4EF7-888B-440DCB7C459F}"/>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C49521D4-BE51-4CA3-8A29-7D83744DC97C}"/>
              </a:ext>
            </a:extLst>
          </p:cNvPr>
          <p:cNvSpPr>
            <a:spLocks noGrp="1"/>
          </p:cNvSpPr>
          <p:nvPr>
            <p:ph type="sldNum" sz="quarter" idx="12"/>
          </p:nvPr>
        </p:nvSpPr>
        <p:spPr/>
        <p:txBody>
          <a:bodyPr/>
          <a:lstStyle/>
          <a:p>
            <a:fld id="{C3752B7C-18A9-864D-BBCB-54A9F41B5594}" type="slidenum">
              <a:rPr lang="de-DE" smtClean="0"/>
              <a:pPr/>
              <a:t>106</a:t>
            </a:fld>
            <a:endParaRPr lang="de-DE" dirty="0"/>
          </a:p>
        </p:txBody>
      </p:sp>
    </p:spTree>
    <p:extLst>
      <p:ext uri="{BB962C8B-B14F-4D97-AF65-F5344CB8AC3E}">
        <p14:creationId xmlns:p14="http://schemas.microsoft.com/office/powerpoint/2010/main" val="59902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4.  Abschluss und Ausblick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1194699" y="1199275"/>
            <a:ext cx="7698136" cy="449416"/>
          </a:xfrm>
        </p:spPr>
        <p:txBody>
          <a:bodyPr/>
          <a:lstStyle/>
          <a:p>
            <a:pPr>
              <a:lnSpc>
                <a:spcPct val="100000"/>
              </a:lnSpc>
            </a:pPr>
            <a:r>
              <a:rPr lang="de-DE" sz="2000" dirty="0"/>
              <a:t>LITERATUR  </a:t>
            </a:r>
          </a:p>
        </p:txBody>
      </p:sp>
      <p:sp>
        <p:nvSpPr>
          <p:cNvPr id="4" name="Inhaltsplatzhalter 3">
            <a:extLst>
              <a:ext uri="{FF2B5EF4-FFF2-40B4-BE49-F238E27FC236}">
                <a16:creationId xmlns:a16="http://schemas.microsoft.com/office/drawing/2014/main" xmlns="" id="{B87C6A2E-9BEF-4271-9C38-DCFED90F3EA1}"/>
              </a:ext>
            </a:extLst>
          </p:cNvPr>
          <p:cNvSpPr>
            <a:spLocks noGrp="1"/>
          </p:cNvSpPr>
          <p:nvPr>
            <p:ph idx="1"/>
          </p:nvPr>
        </p:nvSpPr>
        <p:spPr>
          <a:xfrm>
            <a:off x="1208910" y="1688872"/>
            <a:ext cx="7935090" cy="4276499"/>
          </a:xfrm>
        </p:spPr>
        <p:txBody>
          <a:bodyPr/>
          <a:lstStyle/>
          <a:p>
            <a:pPr>
              <a:lnSpc>
                <a:spcPct val="100000"/>
              </a:lnSpc>
            </a:pPr>
            <a:r>
              <a:rPr lang="de-DE" dirty="0" err="1"/>
              <a:t>Gaidoschik</a:t>
            </a:r>
            <a:r>
              <a:rPr lang="de-DE" dirty="0"/>
              <a:t>, Michael (2010). Die Entwicklung von Lösungsstrategien zu den additiven Grundaufgaben im Laufe des 1. Schuljahres. </a:t>
            </a:r>
          </a:p>
          <a:p>
            <a:pPr>
              <a:lnSpc>
                <a:spcPct val="100000"/>
              </a:lnSpc>
            </a:pPr>
            <a:r>
              <a:rPr lang="de-DE" dirty="0" err="1"/>
              <a:t>Meyerhöfer</a:t>
            </a:r>
            <a:r>
              <a:rPr lang="de-DE" dirty="0"/>
              <a:t>, Wolfram (2008). Vom Konstrukt der Rechenschwäche zum Konstrukt der nichtbearbeiteten stofflichen Hürden. In: Beiträge zum Mathematikunterricht. </a:t>
            </a:r>
          </a:p>
          <a:p>
            <a:pPr>
              <a:lnSpc>
                <a:spcPct val="100000"/>
              </a:lnSpc>
            </a:pPr>
            <a:r>
              <a:rPr lang="de-DE" dirty="0"/>
              <a:t>Ministerium für Schule und Bildung des Landes NRW (2020). Rechenschwierigkeiten vermeiden – Hintergrundwissen und Unterrichtsanregungen für die Schuleingangsphase. </a:t>
            </a:r>
          </a:p>
          <a:p>
            <a:pPr>
              <a:lnSpc>
                <a:spcPct val="100000"/>
              </a:lnSpc>
            </a:pPr>
            <a:r>
              <a:rPr lang="de-DE" dirty="0"/>
              <a:t>Ministerium für Schule und Bildung des Landes NRW (2021). Auszug aus Heft 2012 der Schriftenreihe „Schule in NRW“, Sammelband: Lehrpläne Primarstufe, S. 71 – 97. </a:t>
            </a:r>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107</a:t>
            </a:fld>
            <a:endParaRPr lang="de-DE" dirty="0"/>
          </a:p>
        </p:txBody>
      </p:sp>
    </p:spTree>
    <p:extLst>
      <p:ext uri="{BB962C8B-B14F-4D97-AF65-F5344CB8AC3E}">
        <p14:creationId xmlns:p14="http://schemas.microsoft.com/office/powerpoint/2010/main" val="12079958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4.  Abschluss und Ausblick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1194699" y="1199275"/>
            <a:ext cx="7698136" cy="449416"/>
          </a:xfrm>
        </p:spPr>
        <p:txBody>
          <a:bodyPr/>
          <a:lstStyle/>
          <a:p>
            <a:pPr>
              <a:lnSpc>
                <a:spcPct val="100000"/>
              </a:lnSpc>
            </a:pPr>
            <a:r>
              <a:rPr lang="de-DE" sz="2000" dirty="0"/>
              <a:t>LITERATUR  </a:t>
            </a:r>
          </a:p>
        </p:txBody>
      </p:sp>
      <p:sp>
        <p:nvSpPr>
          <p:cNvPr id="4" name="Inhaltsplatzhalter 3">
            <a:extLst>
              <a:ext uri="{FF2B5EF4-FFF2-40B4-BE49-F238E27FC236}">
                <a16:creationId xmlns:a16="http://schemas.microsoft.com/office/drawing/2014/main" xmlns="" id="{B87C6A2E-9BEF-4271-9C38-DCFED90F3EA1}"/>
              </a:ext>
            </a:extLst>
          </p:cNvPr>
          <p:cNvSpPr>
            <a:spLocks noGrp="1"/>
          </p:cNvSpPr>
          <p:nvPr>
            <p:ph idx="1"/>
          </p:nvPr>
        </p:nvSpPr>
        <p:spPr>
          <a:xfrm>
            <a:off x="1208910" y="1688872"/>
            <a:ext cx="7935090" cy="4276499"/>
          </a:xfrm>
        </p:spPr>
        <p:txBody>
          <a:bodyPr/>
          <a:lstStyle/>
          <a:p>
            <a:pPr>
              <a:lnSpc>
                <a:spcPct val="100000"/>
              </a:lnSpc>
            </a:pPr>
            <a:r>
              <a:rPr lang="de-DE" dirty="0"/>
              <a:t>Prediger, S., </a:t>
            </a:r>
            <a:r>
              <a:rPr lang="de-DE" dirty="0" err="1"/>
              <a:t>Freesemann</a:t>
            </a:r>
            <a:r>
              <a:rPr lang="de-DE" dirty="0"/>
              <a:t>, O., Moser Opitz, E. &amp; </a:t>
            </a:r>
            <a:r>
              <a:rPr lang="de-DE" dirty="0" err="1"/>
              <a:t>Hußmann</a:t>
            </a:r>
            <a:r>
              <a:rPr lang="de-DE" dirty="0"/>
              <a:t>, S. (2013) Unverzichtbare </a:t>
            </a:r>
            <a:r>
              <a:rPr lang="de-DE" dirty="0" err="1"/>
              <a:t>Verstehensgrundlage</a:t>
            </a:r>
            <a:r>
              <a:rPr lang="de-DE" dirty="0"/>
              <a:t> statt kurzfristige </a:t>
            </a:r>
            <a:r>
              <a:rPr lang="de-DE" dirty="0" err="1"/>
              <a:t>Reperatur</a:t>
            </a:r>
            <a:r>
              <a:rPr lang="de-DE" dirty="0"/>
              <a:t> – Förderung bei mathematischen Lernschwierigkeiten in Klasse 5. Praxis der Mathematik in der Schule, 55 (51), S. 12 – 17. </a:t>
            </a:r>
          </a:p>
          <a:p>
            <a:pPr>
              <a:lnSpc>
                <a:spcPct val="100000"/>
              </a:lnSpc>
            </a:pPr>
            <a:r>
              <a:rPr lang="de-DE" dirty="0" err="1"/>
              <a:t>Ruwisch</a:t>
            </a:r>
            <a:r>
              <a:rPr lang="de-DE" dirty="0"/>
              <a:t>, S. (2015). Wie die Zahlen im Kopf wirksam werden. Merkmale tragfähiger Zahlvorstellung. Grundschule Mathematik, 44 (1. Quartal), 4-5</a:t>
            </a:r>
          </a:p>
          <a:p>
            <a:pPr>
              <a:lnSpc>
                <a:spcPct val="100000"/>
              </a:lnSpc>
            </a:pPr>
            <a:r>
              <a:rPr lang="de-DE" dirty="0"/>
              <a:t>Schipper, W. (2009). Handbuch für den Mathematikunterricht an Grundschulen. Hannover: </a:t>
            </a:r>
            <a:r>
              <a:rPr lang="de-DE" dirty="0" err="1"/>
              <a:t>Schrödel</a:t>
            </a:r>
            <a:r>
              <a:rPr lang="de-DE" dirty="0"/>
              <a:t>.</a:t>
            </a:r>
          </a:p>
          <a:p>
            <a:pPr>
              <a:lnSpc>
                <a:spcPct val="100000"/>
              </a:lnSpc>
            </a:pPr>
            <a:r>
              <a:rPr lang="de-DE" dirty="0"/>
              <a:t>Schipper, W. (2011). Rechenschwierigkeiten erkennen – verständnisvolles Lernen fördern. In R. Demuth, G. </a:t>
            </a:r>
            <a:r>
              <a:rPr lang="de-DE" dirty="0" err="1"/>
              <a:t>Wather</a:t>
            </a:r>
            <a:r>
              <a:rPr lang="de-DE" dirty="0"/>
              <a:t> &amp; M. Prenzel (Hrsg.), Unterricht entwickeln mit Sinus (S. 73 – 82). Seelze: Kallmeyer.</a:t>
            </a:r>
          </a:p>
          <a:p>
            <a:pPr>
              <a:lnSpc>
                <a:spcPct val="100000"/>
              </a:lnSpc>
            </a:pPr>
            <a:endParaRPr lang="de-DE" dirty="0"/>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108</a:t>
            </a:fld>
            <a:endParaRPr lang="de-DE" dirty="0"/>
          </a:p>
        </p:txBody>
      </p:sp>
    </p:spTree>
    <p:extLst>
      <p:ext uri="{BB962C8B-B14F-4D97-AF65-F5344CB8AC3E}">
        <p14:creationId xmlns:p14="http://schemas.microsoft.com/office/powerpoint/2010/main" val="4480722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4.  Abschluss und Ausblick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1194699" y="1199275"/>
            <a:ext cx="7698136" cy="449416"/>
          </a:xfrm>
        </p:spPr>
        <p:txBody>
          <a:bodyPr/>
          <a:lstStyle/>
          <a:p>
            <a:pPr>
              <a:lnSpc>
                <a:spcPct val="100000"/>
              </a:lnSpc>
            </a:pPr>
            <a:r>
              <a:rPr lang="de-DE" sz="2000" dirty="0"/>
              <a:t>LITERATUR  </a:t>
            </a:r>
          </a:p>
        </p:txBody>
      </p:sp>
      <p:sp>
        <p:nvSpPr>
          <p:cNvPr id="4" name="Inhaltsplatzhalter 3">
            <a:extLst>
              <a:ext uri="{FF2B5EF4-FFF2-40B4-BE49-F238E27FC236}">
                <a16:creationId xmlns:a16="http://schemas.microsoft.com/office/drawing/2014/main" xmlns="" id="{B87C6A2E-9BEF-4271-9C38-DCFED90F3EA1}"/>
              </a:ext>
            </a:extLst>
          </p:cNvPr>
          <p:cNvSpPr>
            <a:spLocks noGrp="1"/>
          </p:cNvSpPr>
          <p:nvPr>
            <p:ph idx="1"/>
          </p:nvPr>
        </p:nvSpPr>
        <p:spPr>
          <a:xfrm>
            <a:off x="1208910" y="1688872"/>
            <a:ext cx="7935090" cy="4131357"/>
          </a:xfrm>
        </p:spPr>
        <p:txBody>
          <a:bodyPr/>
          <a:lstStyle/>
          <a:p>
            <a:pPr>
              <a:lnSpc>
                <a:spcPct val="100000"/>
              </a:lnSpc>
            </a:pPr>
            <a:r>
              <a:rPr lang="de-DE" dirty="0"/>
              <a:t>Selter, </a:t>
            </a:r>
            <a:r>
              <a:rPr lang="de-DE" dirty="0" err="1"/>
              <a:t>Ch</a:t>
            </a:r>
            <a:r>
              <a:rPr lang="de-DE" dirty="0"/>
              <a:t>. &amp; </a:t>
            </a:r>
            <a:r>
              <a:rPr lang="de-DE" dirty="0" err="1"/>
              <a:t>Zannetin</a:t>
            </a:r>
            <a:r>
              <a:rPr lang="de-DE" dirty="0"/>
              <a:t>, E. (2018). Mathematik unterrichten in der Grundschule. Inhalte – Leitideen – Beispiele. Seelze: Kallmeyer. </a:t>
            </a:r>
          </a:p>
          <a:p>
            <a:pPr>
              <a:lnSpc>
                <a:spcPct val="100000"/>
              </a:lnSpc>
            </a:pPr>
            <a:r>
              <a:rPr lang="de-DE" dirty="0"/>
              <a:t>Selter, Chr., Prediger, S., </a:t>
            </a:r>
            <a:r>
              <a:rPr lang="de-DE" dirty="0" err="1"/>
              <a:t>Nührenbörger</a:t>
            </a:r>
            <a:r>
              <a:rPr lang="de-DE" dirty="0"/>
              <a:t>, M. &amp; </a:t>
            </a:r>
            <a:r>
              <a:rPr lang="de-DE" dirty="0" err="1"/>
              <a:t>Hußmann</a:t>
            </a:r>
            <a:r>
              <a:rPr lang="de-DE" dirty="0"/>
              <a:t>, S. (Hrsg.). (2014). Mathe sicher können – Natürliche Zahlen. Förderbausteine und Handreichungen für ein Diagnose- und Förderkonzept zur Sicherung mathematischer Basiskompetenzen. Berlin: Cornelsen. </a:t>
            </a:r>
          </a:p>
          <a:p>
            <a:pPr>
              <a:lnSpc>
                <a:spcPct val="100000"/>
              </a:lnSpc>
            </a:pPr>
            <a:r>
              <a:rPr lang="de-DE" dirty="0" err="1"/>
              <a:t>Wartha</a:t>
            </a:r>
            <a:r>
              <a:rPr lang="de-DE" dirty="0"/>
              <a:t>, S. &amp; Schulz, A. (2014). Rechenproblemen vorbeugen. Berlin: Cornelsen. </a:t>
            </a:r>
          </a:p>
          <a:p>
            <a:pPr>
              <a:lnSpc>
                <a:spcPct val="100000"/>
              </a:lnSpc>
            </a:pPr>
            <a:r>
              <a:rPr lang="de-DE" dirty="0"/>
              <a:t>Wittmann, E.C. &amp; Müller, G. (2009). Das Zahlenbuch. Handbuch zum Frühförderprogramm. Stuttgart: Ernst Klettverlag. </a:t>
            </a:r>
          </a:p>
          <a:p>
            <a:pPr>
              <a:lnSpc>
                <a:spcPct val="100000"/>
              </a:lnSpc>
            </a:pPr>
            <a:endParaRPr lang="de-DE" dirty="0"/>
          </a:p>
          <a:p>
            <a:pPr marL="0" indent="0">
              <a:buNone/>
              <a:defRPr/>
            </a:pPr>
            <a:endParaRPr lang="de-DE" altLang="ja-JP" dirty="0">
              <a:solidFill>
                <a:srgbClr val="000000"/>
              </a:solidFill>
            </a:endParaRPr>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109</a:t>
            </a:fld>
            <a:endParaRPr lang="de-DE" dirty="0"/>
          </a:p>
        </p:txBody>
      </p:sp>
    </p:spTree>
    <p:extLst>
      <p:ext uri="{BB962C8B-B14F-4D97-AF65-F5344CB8AC3E}">
        <p14:creationId xmlns:p14="http://schemas.microsoft.com/office/powerpoint/2010/main" val="9132075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4.  Abschluss und Ausblick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1194699" y="1199275"/>
            <a:ext cx="7698136" cy="449416"/>
          </a:xfrm>
        </p:spPr>
        <p:txBody>
          <a:bodyPr/>
          <a:lstStyle/>
          <a:p>
            <a:pPr>
              <a:lnSpc>
                <a:spcPct val="100000"/>
              </a:lnSpc>
            </a:pPr>
            <a:r>
              <a:rPr lang="de-DE" sz="2000" dirty="0"/>
              <a:t>LITERATUR  </a:t>
            </a:r>
          </a:p>
        </p:txBody>
      </p:sp>
      <p:sp>
        <p:nvSpPr>
          <p:cNvPr id="4" name="Inhaltsplatzhalter 3">
            <a:extLst>
              <a:ext uri="{FF2B5EF4-FFF2-40B4-BE49-F238E27FC236}">
                <a16:creationId xmlns:a16="http://schemas.microsoft.com/office/drawing/2014/main" xmlns="" id="{B87C6A2E-9BEF-4271-9C38-DCFED90F3EA1}"/>
              </a:ext>
            </a:extLst>
          </p:cNvPr>
          <p:cNvSpPr>
            <a:spLocks noGrp="1"/>
          </p:cNvSpPr>
          <p:nvPr>
            <p:ph idx="1"/>
          </p:nvPr>
        </p:nvSpPr>
        <p:spPr>
          <a:xfrm>
            <a:off x="1208910" y="1688872"/>
            <a:ext cx="7935090" cy="4846485"/>
          </a:xfrm>
        </p:spPr>
        <p:txBody>
          <a:bodyPr/>
          <a:lstStyle/>
          <a:p>
            <a:pPr>
              <a:lnSpc>
                <a:spcPct val="100000"/>
              </a:lnSpc>
            </a:pPr>
            <a:r>
              <a:rPr lang="de-DE" dirty="0"/>
              <a:t>Viele Aufgabenbeispiele entstammen dem Projekt PIKAS und seinen Partnerprojekten: </a:t>
            </a:r>
          </a:p>
          <a:p>
            <a:pPr marL="800100" lvl="1" indent="-342900">
              <a:lnSpc>
                <a:spcPct val="100000"/>
              </a:lnSpc>
              <a:buFont typeface="Arial" panose="020B0604020202020204" pitchFamily="34" charset="0"/>
              <a:buChar char="•"/>
            </a:pPr>
            <a:r>
              <a:rPr lang="de-DE" sz="1800" dirty="0"/>
              <a:t>https://pikas-mi.dzlm.de/node/340 (Zahlwort, Verbales Zählen, Zählen von Objekten, Zahlenkarten ordnen, Schnelles sehen, Muster legen, Zahlen zerlegen) </a:t>
            </a:r>
          </a:p>
          <a:p>
            <a:pPr marL="800100" lvl="1" indent="-342900">
              <a:lnSpc>
                <a:spcPct val="100000"/>
              </a:lnSpc>
              <a:buFont typeface="Arial" panose="020B0604020202020204" pitchFamily="34" charset="0"/>
              <a:buChar char="•"/>
            </a:pPr>
            <a:r>
              <a:rPr lang="de-DE" sz="1800" dirty="0"/>
              <a:t>https://mahiko.dzlm.de/node/106 (Zahlen treffen)</a:t>
            </a:r>
          </a:p>
          <a:p>
            <a:pPr marL="800100" lvl="1" indent="-342900">
              <a:lnSpc>
                <a:spcPct val="100000"/>
              </a:lnSpc>
              <a:buFont typeface="Arial" panose="020B0604020202020204" pitchFamily="34" charset="0"/>
              <a:buChar char="•"/>
            </a:pPr>
            <a:r>
              <a:rPr lang="de-DE" sz="1800" dirty="0"/>
              <a:t>https://mahiko.dzlm.de/node/115 (Gedächtnisspiel)</a:t>
            </a:r>
          </a:p>
          <a:p>
            <a:pPr marL="800100" lvl="1" indent="-342900">
              <a:lnSpc>
                <a:spcPct val="100000"/>
              </a:lnSpc>
              <a:buFont typeface="Arial" panose="020B0604020202020204" pitchFamily="34" charset="0"/>
              <a:buChar char="•"/>
            </a:pPr>
            <a:r>
              <a:rPr lang="de-DE" sz="1800" dirty="0"/>
              <a:t>https://pikas-kompakt.dzlm.de/node/41 (Zahlensonne, Zahlen darstellen bis 10) </a:t>
            </a:r>
          </a:p>
          <a:p>
            <a:pPr marL="800100" lvl="1" indent="-342900">
              <a:lnSpc>
                <a:spcPct val="100000"/>
              </a:lnSpc>
              <a:buFont typeface="Arial" panose="020B0604020202020204" pitchFamily="34" charset="0"/>
              <a:buChar char="•"/>
            </a:pPr>
            <a:r>
              <a:rPr lang="de-DE" sz="1800" dirty="0"/>
              <a:t>https://pikas.dzlm.de/node/1538 (Zahlenalbum, Blitzsehen, Zahlenquartett, Hamstern)</a:t>
            </a:r>
          </a:p>
          <a:p>
            <a:pPr marL="800100" lvl="1" indent="-342900">
              <a:lnSpc>
                <a:spcPct val="100000"/>
              </a:lnSpc>
              <a:buFont typeface="Arial" panose="020B0604020202020204" pitchFamily="34" charset="0"/>
              <a:buChar char="•"/>
            </a:pPr>
            <a:r>
              <a:rPr lang="de-DE" sz="1800" dirty="0"/>
              <a:t>https://pikas.dzlm.de/node/1537 (Fingerbilder und Material zur Frühförderung (Vorläuferfähigkeiten)) </a:t>
            </a:r>
          </a:p>
          <a:p>
            <a:pPr marL="0" indent="0">
              <a:lnSpc>
                <a:spcPct val="100000"/>
              </a:lnSpc>
              <a:buNone/>
            </a:pPr>
            <a:endParaRPr lang="de-DE" dirty="0"/>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110</a:t>
            </a:fld>
            <a:endParaRPr lang="de-DE" dirty="0"/>
          </a:p>
        </p:txBody>
      </p:sp>
    </p:spTree>
    <p:extLst>
      <p:ext uri="{BB962C8B-B14F-4D97-AF65-F5344CB8AC3E}">
        <p14:creationId xmlns:p14="http://schemas.microsoft.com/office/powerpoint/2010/main" val="24919012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9D11AA2-17B7-4C8C-83BF-D1616D9EE0B8}"/>
              </a:ext>
            </a:extLst>
          </p:cNvPr>
          <p:cNvSpPr>
            <a:spLocks noGrp="1"/>
          </p:cNvSpPr>
          <p:nvPr>
            <p:ph type="title"/>
          </p:nvPr>
        </p:nvSpPr>
        <p:spPr>
          <a:xfrm>
            <a:off x="1096423" y="353746"/>
            <a:ext cx="7228711" cy="603704"/>
          </a:xfrm>
        </p:spPr>
        <p:txBody>
          <a:bodyPr>
            <a:normAutofit/>
          </a:bodyPr>
          <a:lstStyle/>
          <a:p>
            <a:r>
              <a:rPr lang="de-DE" dirty="0"/>
              <a:t>1. Hintergrund des Moduls </a:t>
            </a:r>
          </a:p>
        </p:txBody>
      </p:sp>
      <p:sp>
        <p:nvSpPr>
          <p:cNvPr id="3" name="Textplatzhalter 2">
            <a:extLst>
              <a:ext uri="{FF2B5EF4-FFF2-40B4-BE49-F238E27FC236}">
                <a16:creationId xmlns:a16="http://schemas.microsoft.com/office/drawing/2014/main" xmlns="" id="{6AB4F69D-9CD3-4346-AABD-109D645A14DD}"/>
              </a:ext>
            </a:extLst>
          </p:cNvPr>
          <p:cNvSpPr>
            <a:spLocks noGrp="1"/>
          </p:cNvSpPr>
          <p:nvPr>
            <p:ph type="body" sz="quarter" idx="13"/>
          </p:nvPr>
        </p:nvSpPr>
        <p:spPr>
          <a:xfrm>
            <a:off x="1096266" y="1134064"/>
            <a:ext cx="7009509" cy="445628"/>
          </a:xfrm>
        </p:spPr>
        <p:txBody>
          <a:bodyPr/>
          <a:lstStyle/>
          <a:p>
            <a:r>
              <a:rPr lang="de-DE" sz="2000" dirty="0"/>
              <a:t>WAS SIND RECHENSCHWIERIGKEITEN? </a:t>
            </a:r>
          </a:p>
        </p:txBody>
      </p:sp>
      <p:sp>
        <p:nvSpPr>
          <p:cNvPr id="5" name="Datumsplatzhalter 4">
            <a:extLst>
              <a:ext uri="{FF2B5EF4-FFF2-40B4-BE49-F238E27FC236}">
                <a16:creationId xmlns:a16="http://schemas.microsoft.com/office/drawing/2014/main" xmlns="" id="{8D3C10B1-852E-4996-8D88-7FD5087F0B40}"/>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309B88C7-D7B3-4775-8A2A-700E4C719010}"/>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4" name="Inhaltsplatzhalter 3">
            <a:extLst>
              <a:ext uri="{FF2B5EF4-FFF2-40B4-BE49-F238E27FC236}">
                <a16:creationId xmlns:a16="http://schemas.microsoft.com/office/drawing/2014/main" xmlns="" id="{6A078BFC-269A-4994-AB07-610FE0511510}"/>
              </a:ext>
            </a:extLst>
          </p:cNvPr>
          <p:cNvSpPr>
            <a:spLocks noGrp="1"/>
          </p:cNvSpPr>
          <p:nvPr>
            <p:ph idx="1"/>
          </p:nvPr>
        </p:nvSpPr>
        <p:spPr>
          <a:xfrm>
            <a:off x="1253218" y="1591841"/>
            <a:ext cx="7890782" cy="4634788"/>
          </a:xfrm>
        </p:spPr>
        <p:txBody>
          <a:bodyPr/>
          <a:lstStyle/>
          <a:p>
            <a:pPr marL="628650" indent="-342900"/>
            <a:r>
              <a:rPr lang="de-DE" sz="2000" dirty="0"/>
              <a:t>keine allgemeine Definition, was Rechenschwierigkeiten ausmacht </a:t>
            </a:r>
          </a:p>
          <a:p>
            <a:pPr marL="628650" indent="-342900"/>
            <a:r>
              <a:rPr lang="de-DE" sz="2000" dirty="0"/>
              <a:t>Rechenschwierigkeiten als Schwierigkeiten beim </a:t>
            </a:r>
            <a:r>
              <a:rPr lang="de-DE" sz="2000" dirty="0" err="1"/>
              <a:t>Rechnenlernen</a:t>
            </a:r>
            <a:r>
              <a:rPr lang="de-DE" sz="2000" dirty="0"/>
              <a:t> und nicht als „Störung“ beim Kind  </a:t>
            </a:r>
          </a:p>
          <a:p>
            <a:pPr marL="628650" indent="-342900"/>
            <a:r>
              <a:rPr lang="de-DE" sz="2000" dirty="0"/>
              <a:t>Rechenschwäche bezieht sich auf nicht gelungene Lern- und Vermittlungsprozesse (vgl. </a:t>
            </a:r>
            <a:r>
              <a:rPr lang="de-DE" sz="2000" dirty="0" err="1"/>
              <a:t>Gaidoschik</a:t>
            </a:r>
            <a:r>
              <a:rPr lang="de-DE" sz="2000" dirty="0"/>
              <a:t> 2010, </a:t>
            </a:r>
            <a:r>
              <a:rPr lang="de-DE" sz="2000" dirty="0" err="1"/>
              <a:t>Meyerhöfer</a:t>
            </a:r>
            <a:r>
              <a:rPr lang="de-DE" sz="2000" dirty="0"/>
              <a:t> 2008) </a:t>
            </a:r>
          </a:p>
          <a:p>
            <a:pPr marL="628650" indent="-342900"/>
            <a:r>
              <a:rPr lang="de-DE" sz="2000" dirty="0"/>
              <a:t>Vier zentrale Merkmale, die auf Rechenschwierigkeiten hindeuten (vgl. Schipper (2011); </a:t>
            </a:r>
            <a:r>
              <a:rPr lang="de-DE" sz="2000" dirty="0" err="1"/>
              <a:t>Wartha</a:t>
            </a:r>
            <a:r>
              <a:rPr lang="de-DE" sz="2000" dirty="0"/>
              <a:t> &amp; Schulz (2014)):</a:t>
            </a:r>
          </a:p>
          <a:p>
            <a:pPr marL="628650" indent="-342900"/>
            <a:endParaRPr lang="de-DE" sz="2000" dirty="0"/>
          </a:p>
          <a:p>
            <a:pPr lvl="2"/>
            <a:endParaRPr lang="de-DE" dirty="0"/>
          </a:p>
        </p:txBody>
      </p:sp>
    </p:spTree>
    <p:extLst>
      <p:ext uri="{BB962C8B-B14F-4D97-AF65-F5344CB8AC3E}">
        <p14:creationId xmlns:p14="http://schemas.microsoft.com/office/powerpoint/2010/main" val="280747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672DF039-8CC7-491E-B800-0134EB5FF4D4}"/>
              </a:ext>
            </a:extLst>
          </p:cNvPr>
          <p:cNvSpPr>
            <a:spLocks noGrp="1"/>
          </p:cNvSpPr>
          <p:nvPr>
            <p:ph sz="half" idx="1"/>
          </p:nvPr>
        </p:nvSpPr>
        <p:spPr>
          <a:xfrm>
            <a:off x="1441994" y="1660363"/>
            <a:ext cx="6260012" cy="3104142"/>
          </a:xfrm>
        </p:spPr>
        <p:txBody>
          <a:bodyPr/>
          <a:lstStyle/>
          <a:p>
            <a:r>
              <a:rPr lang="de-DE" sz="2400" dirty="0"/>
              <a:t>Nicht tragfähiges Zahlverständnis</a:t>
            </a:r>
          </a:p>
          <a:p>
            <a:r>
              <a:rPr lang="de-DE" sz="2400" dirty="0"/>
              <a:t>Nicht tragfähiges Operationsverständnis </a:t>
            </a:r>
          </a:p>
          <a:p>
            <a:r>
              <a:rPr lang="de-DE" sz="2400" dirty="0"/>
              <a:t>Nicht tragfähiges Stellenwertverständnis </a:t>
            </a:r>
          </a:p>
          <a:p>
            <a:r>
              <a:rPr lang="de-DE" sz="2400" dirty="0"/>
              <a:t>Verfestigung des zählenden Rechnens </a:t>
            </a:r>
          </a:p>
          <a:p>
            <a:pPr marL="0" indent="0">
              <a:buNone/>
            </a:pPr>
            <a:endParaRPr lang="de-DE" dirty="0"/>
          </a:p>
        </p:txBody>
      </p:sp>
      <p:sp>
        <p:nvSpPr>
          <p:cNvPr id="5" name="Titel 4">
            <a:extLst>
              <a:ext uri="{FF2B5EF4-FFF2-40B4-BE49-F238E27FC236}">
                <a16:creationId xmlns:a16="http://schemas.microsoft.com/office/drawing/2014/main" xmlns="" id="{EB2A1E3C-1642-47E8-BBD0-E3759E6F3EB1}"/>
              </a:ext>
            </a:extLst>
          </p:cNvPr>
          <p:cNvSpPr>
            <a:spLocks noGrp="1"/>
          </p:cNvSpPr>
          <p:nvPr>
            <p:ph type="title"/>
          </p:nvPr>
        </p:nvSpPr>
        <p:spPr/>
        <p:txBody>
          <a:bodyPr/>
          <a:lstStyle/>
          <a:p>
            <a:r>
              <a:rPr lang="de-DE" dirty="0"/>
              <a:t>1. Hintergrund des Moduls</a:t>
            </a:r>
          </a:p>
        </p:txBody>
      </p:sp>
      <p:sp>
        <p:nvSpPr>
          <p:cNvPr id="6" name="Datumsplatzhalter 5">
            <a:extLst>
              <a:ext uri="{FF2B5EF4-FFF2-40B4-BE49-F238E27FC236}">
                <a16:creationId xmlns:a16="http://schemas.microsoft.com/office/drawing/2014/main" xmlns="" id="{071C22DF-C5E9-4495-8C25-8D6F084A3C49}"/>
              </a:ext>
            </a:extLst>
          </p:cNvPr>
          <p:cNvSpPr>
            <a:spLocks noGrp="1"/>
          </p:cNvSpPr>
          <p:nvPr>
            <p:ph type="dt" sz="half" idx="11"/>
          </p:nvPr>
        </p:nvSpPr>
        <p:spPr/>
        <p:txBody>
          <a:bodyPr/>
          <a:lstStyle/>
          <a:p>
            <a:pPr>
              <a:lnSpc>
                <a:spcPct val="150000"/>
              </a:lnSpc>
            </a:pPr>
            <a:fld id="{4BDD4876-6F03-AB4D-93EE-F3D3637EAFD0}" type="datetime6">
              <a:rPr lang="de-DE" smtClean="0"/>
              <a:t>Mai 22</a:t>
            </a:fld>
            <a:endParaRPr lang="de-DE" dirty="0"/>
          </a:p>
        </p:txBody>
      </p:sp>
      <p:sp>
        <p:nvSpPr>
          <p:cNvPr id="7" name="Foliennummernplatzhalter 6">
            <a:extLst>
              <a:ext uri="{FF2B5EF4-FFF2-40B4-BE49-F238E27FC236}">
                <a16:creationId xmlns:a16="http://schemas.microsoft.com/office/drawing/2014/main" xmlns="" id="{02E7AC60-9BE8-433C-AC16-2EFB91BB4FF4}"/>
              </a:ext>
            </a:extLst>
          </p:cNvPr>
          <p:cNvSpPr>
            <a:spLocks noGrp="1"/>
          </p:cNvSpPr>
          <p:nvPr>
            <p:ph type="sldNum" sz="quarter" idx="12"/>
          </p:nvPr>
        </p:nvSpPr>
        <p:spPr/>
        <p:txBody>
          <a:bodyPr/>
          <a:lstStyle/>
          <a:p>
            <a:fld id="{C3752B7C-18A9-864D-BBCB-54A9F41B5594}" type="slidenum">
              <a:rPr lang="de-DE" smtClean="0"/>
              <a:pPr/>
              <a:t>14</a:t>
            </a:fld>
            <a:endParaRPr lang="de-DE" dirty="0"/>
          </a:p>
        </p:txBody>
      </p:sp>
      <p:sp>
        <p:nvSpPr>
          <p:cNvPr id="8" name="Textplatzhalter 7">
            <a:extLst>
              <a:ext uri="{FF2B5EF4-FFF2-40B4-BE49-F238E27FC236}">
                <a16:creationId xmlns:a16="http://schemas.microsoft.com/office/drawing/2014/main" xmlns="" id="{26835A89-BF41-41D9-9D67-6037F67BEA73}"/>
              </a:ext>
            </a:extLst>
          </p:cNvPr>
          <p:cNvSpPr>
            <a:spLocks noGrp="1"/>
          </p:cNvSpPr>
          <p:nvPr>
            <p:ph type="body" sz="quarter" idx="10"/>
          </p:nvPr>
        </p:nvSpPr>
        <p:spPr/>
        <p:txBody>
          <a:bodyPr/>
          <a:lstStyle/>
          <a:p>
            <a:r>
              <a:rPr lang="de-DE" dirty="0"/>
              <a:t>HR Rechenschwierigkeiten vermeiden, S. 6 </a:t>
            </a:r>
          </a:p>
        </p:txBody>
      </p:sp>
    </p:spTree>
    <p:extLst>
      <p:ext uri="{BB962C8B-B14F-4D97-AF65-F5344CB8AC3E}">
        <p14:creationId xmlns:p14="http://schemas.microsoft.com/office/powerpoint/2010/main" val="72342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1B05075-42C0-4FAD-A0CE-659AEBAFBCBC}"/>
              </a:ext>
            </a:extLst>
          </p:cNvPr>
          <p:cNvSpPr>
            <a:spLocks noGrp="1"/>
          </p:cNvSpPr>
          <p:nvPr>
            <p:ph type="title"/>
          </p:nvPr>
        </p:nvSpPr>
        <p:spPr/>
        <p:txBody>
          <a:bodyPr/>
          <a:lstStyle/>
          <a:p>
            <a:r>
              <a:rPr lang="de-DE" dirty="0"/>
              <a:t>1. Hintergrund des Moduls</a:t>
            </a:r>
          </a:p>
        </p:txBody>
      </p:sp>
      <p:sp>
        <p:nvSpPr>
          <p:cNvPr id="3" name="Textplatzhalter 2">
            <a:extLst>
              <a:ext uri="{FF2B5EF4-FFF2-40B4-BE49-F238E27FC236}">
                <a16:creationId xmlns:a16="http://schemas.microsoft.com/office/drawing/2014/main" xmlns="" id="{F55E88B6-7BE4-4523-A3EB-308D97BD75E8}"/>
              </a:ext>
            </a:extLst>
          </p:cNvPr>
          <p:cNvSpPr>
            <a:spLocks noGrp="1"/>
          </p:cNvSpPr>
          <p:nvPr>
            <p:ph type="body" sz="quarter" idx="13"/>
          </p:nvPr>
        </p:nvSpPr>
        <p:spPr>
          <a:xfrm>
            <a:off x="1096423" y="1295567"/>
            <a:ext cx="7009509" cy="716790"/>
          </a:xfrm>
        </p:spPr>
        <p:txBody>
          <a:bodyPr/>
          <a:lstStyle/>
          <a:p>
            <a:pPr>
              <a:lnSpc>
                <a:spcPct val="100000"/>
              </a:lnSpc>
            </a:pPr>
            <a:r>
              <a:rPr lang="de-DE" sz="1800" dirty="0"/>
              <a:t>HANDREICHUNG „RECHENSCHWIERIGKEITEN VERMEIDEN“</a:t>
            </a:r>
          </a:p>
        </p:txBody>
      </p:sp>
      <p:sp>
        <p:nvSpPr>
          <p:cNvPr id="4" name="Inhaltsplatzhalter 3">
            <a:extLst>
              <a:ext uri="{FF2B5EF4-FFF2-40B4-BE49-F238E27FC236}">
                <a16:creationId xmlns:a16="http://schemas.microsoft.com/office/drawing/2014/main" xmlns="" id="{633400CC-B02A-4AAC-8253-FF0B3117F321}"/>
              </a:ext>
            </a:extLst>
          </p:cNvPr>
          <p:cNvSpPr>
            <a:spLocks noGrp="1"/>
          </p:cNvSpPr>
          <p:nvPr>
            <p:ph idx="1"/>
          </p:nvPr>
        </p:nvSpPr>
        <p:spPr>
          <a:xfrm>
            <a:off x="1096422" y="1794070"/>
            <a:ext cx="7009509" cy="4418617"/>
          </a:xfrm>
        </p:spPr>
        <p:txBody>
          <a:bodyPr/>
          <a:lstStyle/>
          <a:p>
            <a:pPr marL="0" indent="0">
              <a:buNone/>
            </a:pPr>
            <a:r>
              <a:rPr lang="de-DE" dirty="0"/>
              <a:t>Die Handreichung „Rechenschwierigkeiten vermeiden“ setzt sich mit diesen vier Merkmalen zur Prävention von RS auseinander:</a:t>
            </a:r>
          </a:p>
          <a:p>
            <a:r>
              <a:rPr lang="de-DE" dirty="0"/>
              <a:t>Kapitel 4: Aufbau eines tragfähigen Zahlverständnisses</a:t>
            </a:r>
          </a:p>
          <a:p>
            <a:r>
              <a:rPr lang="de-DE" dirty="0"/>
              <a:t>Kapitel 5: Aufbau eines tragfähiges Operationsverständnisses</a:t>
            </a:r>
          </a:p>
          <a:p>
            <a:r>
              <a:rPr lang="de-DE" dirty="0"/>
              <a:t>Kapitel 6: Aufbau eines tragfähigen Stellenwertverständnisses</a:t>
            </a:r>
          </a:p>
          <a:p>
            <a:r>
              <a:rPr lang="de-DE" dirty="0"/>
              <a:t>Kapitel 7,8, 9: Nicht zählendes Rechnen, Sicher im 1+1 / 1-1 / 1 mal 1/ 1:1, Addition / Subtraktion im ZR bis 100</a:t>
            </a:r>
          </a:p>
        </p:txBody>
      </p:sp>
      <p:sp>
        <p:nvSpPr>
          <p:cNvPr id="5" name="Datumsplatzhalter 4">
            <a:extLst>
              <a:ext uri="{FF2B5EF4-FFF2-40B4-BE49-F238E27FC236}">
                <a16:creationId xmlns:a16="http://schemas.microsoft.com/office/drawing/2014/main" xmlns="" id="{FDE7148B-0711-49AB-948C-A6D491148C3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53C63FFF-DD0C-4959-8056-A2B47DAA3F26}"/>
              </a:ext>
            </a:extLst>
          </p:cNvPr>
          <p:cNvSpPr>
            <a:spLocks noGrp="1"/>
          </p:cNvSpPr>
          <p:nvPr>
            <p:ph type="sldNum" sz="quarter" idx="12"/>
          </p:nvPr>
        </p:nvSpPr>
        <p:spPr/>
        <p:txBody>
          <a:bodyPr/>
          <a:lstStyle/>
          <a:p>
            <a:fld id="{C3752B7C-18A9-864D-BBCB-54A9F41B5594}" type="slidenum">
              <a:rPr lang="de-DE" smtClean="0"/>
              <a:pPr/>
              <a:t>15</a:t>
            </a:fld>
            <a:endParaRPr lang="de-DE" dirty="0"/>
          </a:p>
        </p:txBody>
      </p:sp>
    </p:spTree>
    <p:extLst>
      <p:ext uri="{BB962C8B-B14F-4D97-AF65-F5344CB8AC3E}">
        <p14:creationId xmlns:p14="http://schemas.microsoft.com/office/powerpoint/2010/main" val="40560115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9A978C1-DB76-42D1-88F7-7C67EB27FB0B}"/>
              </a:ext>
            </a:extLst>
          </p:cNvPr>
          <p:cNvSpPr>
            <a:spLocks noGrp="1"/>
          </p:cNvSpPr>
          <p:nvPr>
            <p:ph type="title"/>
          </p:nvPr>
        </p:nvSpPr>
        <p:spPr/>
        <p:txBody>
          <a:bodyPr/>
          <a:lstStyle/>
          <a:p>
            <a:r>
              <a:rPr lang="de-DE" dirty="0"/>
              <a:t>1. Hintergrund des Moduls</a:t>
            </a:r>
          </a:p>
        </p:txBody>
      </p:sp>
      <p:sp>
        <p:nvSpPr>
          <p:cNvPr id="3" name="Textplatzhalter 2">
            <a:extLst>
              <a:ext uri="{FF2B5EF4-FFF2-40B4-BE49-F238E27FC236}">
                <a16:creationId xmlns:a16="http://schemas.microsoft.com/office/drawing/2014/main" xmlns="" id="{05ED0F55-0B14-4309-AFF2-4FC3EADD7389}"/>
              </a:ext>
            </a:extLst>
          </p:cNvPr>
          <p:cNvSpPr>
            <a:spLocks noGrp="1"/>
          </p:cNvSpPr>
          <p:nvPr>
            <p:ph type="body" sz="quarter" idx="13"/>
          </p:nvPr>
        </p:nvSpPr>
        <p:spPr>
          <a:xfrm>
            <a:off x="580570" y="1194030"/>
            <a:ext cx="8563430" cy="445628"/>
          </a:xfrm>
        </p:spPr>
        <p:txBody>
          <a:bodyPr/>
          <a:lstStyle/>
          <a:p>
            <a:r>
              <a:rPr lang="de-DE" sz="2000" dirty="0"/>
              <a:t>MODUL 3.1: AUFBAU EINES TRAGFÄHIGEN ZAHLVERSTÄNDNISSES </a:t>
            </a:r>
          </a:p>
        </p:txBody>
      </p:sp>
      <p:sp>
        <p:nvSpPr>
          <p:cNvPr id="5" name="Datumsplatzhalter 4">
            <a:extLst>
              <a:ext uri="{FF2B5EF4-FFF2-40B4-BE49-F238E27FC236}">
                <a16:creationId xmlns:a16="http://schemas.microsoft.com/office/drawing/2014/main" xmlns="" id="{683BAF8D-F6E4-4E22-9DC8-03D8F679D428}"/>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EAC1D7D7-1EA1-43C8-A712-E279BDE2A5AF}"/>
              </a:ext>
            </a:extLst>
          </p:cNvPr>
          <p:cNvSpPr>
            <a:spLocks noGrp="1"/>
          </p:cNvSpPr>
          <p:nvPr>
            <p:ph type="sldNum" sz="quarter" idx="12"/>
          </p:nvPr>
        </p:nvSpPr>
        <p:spPr/>
        <p:txBody>
          <a:bodyPr/>
          <a:lstStyle/>
          <a:p>
            <a:fld id="{C3752B7C-18A9-864D-BBCB-54A9F41B5594}" type="slidenum">
              <a:rPr lang="de-DE" smtClean="0"/>
              <a:pPr/>
              <a:t>16</a:t>
            </a:fld>
            <a:endParaRPr lang="de-DE" dirty="0"/>
          </a:p>
        </p:txBody>
      </p:sp>
      <p:pic>
        <p:nvPicPr>
          <p:cNvPr id="7" name="Picture 8">
            <a:extLst>
              <a:ext uri="{FF2B5EF4-FFF2-40B4-BE49-F238E27FC236}">
                <a16:creationId xmlns:a16="http://schemas.microsoft.com/office/drawing/2014/main" xmlns="" id="{09A9205D-AA15-499C-A222-E07053BF5B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83" y="1532392"/>
            <a:ext cx="3408171" cy="26760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4">
            <a:extLst>
              <a:ext uri="{FF2B5EF4-FFF2-40B4-BE49-F238E27FC236}">
                <a16:creationId xmlns:a16="http://schemas.microsoft.com/office/drawing/2014/main" xmlns="" id="{7D38F77C-B6AB-4B84-B7CC-EC80827484F1}"/>
              </a:ext>
            </a:extLst>
          </p:cNvPr>
          <p:cNvSpPr txBox="1">
            <a:spLocks/>
          </p:cNvSpPr>
          <p:nvPr/>
        </p:nvSpPr>
        <p:spPr bwMode="auto">
          <a:xfrm>
            <a:off x="1024000" y="2149317"/>
            <a:ext cx="2376815"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000" dirty="0">
                <a:latin typeface="Arial" panose="020B0604020202020204" pitchFamily="34" charset="0"/>
                <a:cs typeface="Arial" panose="020B0604020202020204" pitchFamily="34" charset="0"/>
              </a:rPr>
              <a:t>Was ist ein tragfähiges Zahlverständnis?</a:t>
            </a:r>
          </a:p>
        </p:txBody>
      </p:sp>
      <p:pic>
        <p:nvPicPr>
          <p:cNvPr id="9" name="Picture 7">
            <a:extLst>
              <a:ext uri="{FF2B5EF4-FFF2-40B4-BE49-F238E27FC236}">
                <a16:creationId xmlns:a16="http://schemas.microsoft.com/office/drawing/2014/main" xmlns="" id="{25DEEC45-363C-4082-823E-5189D935F2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9506" y="3793524"/>
            <a:ext cx="3674234" cy="2885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6">
            <a:extLst>
              <a:ext uri="{FF2B5EF4-FFF2-40B4-BE49-F238E27FC236}">
                <a16:creationId xmlns:a16="http://schemas.microsoft.com/office/drawing/2014/main" xmlns="" id="{09184A5E-A6CA-4029-BD3E-F37EA0B588DA}"/>
              </a:ext>
            </a:extLst>
          </p:cNvPr>
          <p:cNvSpPr txBox="1">
            <a:spLocks/>
          </p:cNvSpPr>
          <p:nvPr/>
        </p:nvSpPr>
        <p:spPr bwMode="auto">
          <a:xfrm>
            <a:off x="5083346" y="4389734"/>
            <a:ext cx="3198065" cy="121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latin typeface="Arial" panose="020B0604020202020204" pitchFamily="34" charset="0"/>
                <a:cs typeface="Arial" panose="020B0604020202020204" pitchFamily="34" charset="0"/>
              </a:rPr>
              <a:t>Wie können wir Rechenschwierigkeiten von Beginn an präventiv begegnen?</a:t>
            </a:r>
          </a:p>
        </p:txBody>
      </p:sp>
      <p:pic>
        <p:nvPicPr>
          <p:cNvPr id="11" name="Picture 3">
            <a:extLst>
              <a:ext uri="{FF2B5EF4-FFF2-40B4-BE49-F238E27FC236}">
                <a16:creationId xmlns:a16="http://schemas.microsoft.com/office/drawing/2014/main" xmlns="" id="{8C239EA0-8D2E-487E-91B7-1F63080CC2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0344" y="1481359"/>
            <a:ext cx="3674233" cy="28853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5">
            <a:extLst>
              <a:ext uri="{FF2B5EF4-FFF2-40B4-BE49-F238E27FC236}">
                <a16:creationId xmlns:a16="http://schemas.microsoft.com/office/drawing/2014/main" xmlns="" id="{5F8189DF-7C34-40CA-90BC-9D45C3EC7BF5}"/>
              </a:ext>
            </a:extLst>
          </p:cNvPr>
          <p:cNvSpPr txBox="1">
            <a:spLocks/>
          </p:cNvSpPr>
          <p:nvPr/>
        </p:nvSpPr>
        <p:spPr bwMode="auto">
          <a:xfrm>
            <a:off x="5779300" y="2033380"/>
            <a:ext cx="2502111" cy="14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latin typeface="Arial" panose="020B0604020202020204" pitchFamily="34" charset="0"/>
                <a:cs typeface="Arial" panose="020B0604020202020204" pitchFamily="34" charset="0"/>
              </a:rPr>
              <a:t>Welche Aufgaben und Gesprächsanlässe können das Kind im eigenen Lernprozess unterstützen? </a:t>
            </a:r>
          </a:p>
        </p:txBody>
      </p:sp>
      <p:pic>
        <p:nvPicPr>
          <p:cNvPr id="13" name="Picture 8">
            <a:extLst>
              <a:ext uri="{FF2B5EF4-FFF2-40B4-BE49-F238E27FC236}">
                <a16:creationId xmlns:a16="http://schemas.microsoft.com/office/drawing/2014/main" xmlns="" id="{54B5A880-5FD4-47C3-A113-4C25DB7B10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2934" y="3643351"/>
            <a:ext cx="4057459" cy="3185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6">
            <a:extLst>
              <a:ext uri="{FF2B5EF4-FFF2-40B4-BE49-F238E27FC236}">
                <a16:creationId xmlns:a16="http://schemas.microsoft.com/office/drawing/2014/main" xmlns="" id="{E1A86C7B-363E-42DD-B82C-E3B7D4ED71A6}"/>
              </a:ext>
            </a:extLst>
          </p:cNvPr>
          <p:cNvSpPr txBox="1">
            <a:spLocks/>
          </p:cNvSpPr>
          <p:nvPr/>
        </p:nvSpPr>
        <p:spPr bwMode="auto">
          <a:xfrm>
            <a:off x="1343999" y="4251236"/>
            <a:ext cx="3198065" cy="14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latin typeface="Arial" panose="020B0604020202020204" pitchFamily="34" charset="0"/>
                <a:cs typeface="Arial" panose="020B0604020202020204" pitchFamily="34" charset="0"/>
              </a:rPr>
              <a:t>Welche Beobachtungsaspekte helfen dabei, herauszufinden, an welcher Stelle des Lernprozesses das Kind steht? </a:t>
            </a:r>
          </a:p>
        </p:txBody>
      </p:sp>
    </p:spTree>
    <p:extLst>
      <p:ext uri="{BB962C8B-B14F-4D97-AF65-F5344CB8AC3E}">
        <p14:creationId xmlns:p14="http://schemas.microsoft.com/office/powerpoint/2010/main" val="365479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09553893-9BE2-6249-811F-AF9A94E644C7}"/>
              </a:ext>
            </a:extLst>
          </p:cNvPr>
          <p:cNvSpPr>
            <a:spLocks noGrp="1"/>
          </p:cNvSpPr>
          <p:nvPr>
            <p:ph idx="1"/>
          </p:nvPr>
        </p:nvSpPr>
        <p:spPr>
          <a:xfrm>
            <a:off x="1096423" y="1139846"/>
            <a:ext cx="7858891" cy="4912611"/>
          </a:xfrm>
        </p:spPr>
        <p:txBody>
          <a:bodyPr/>
          <a:lstStyle/>
          <a:p>
            <a:pPr>
              <a:lnSpc>
                <a:spcPct val="100000"/>
              </a:lnSpc>
            </a:pPr>
            <a:r>
              <a:rPr lang="de-DE" sz="2000" dirty="0"/>
              <a:t>Hintergrund des Moduls</a:t>
            </a:r>
          </a:p>
          <a:p>
            <a:r>
              <a:rPr lang="de-DE" sz="2000" dirty="0"/>
              <a:t>Tragfähiges Zahlverständnis  </a:t>
            </a:r>
          </a:p>
          <a:p>
            <a:r>
              <a:rPr lang="de-DE" sz="2000" dirty="0"/>
              <a:t>Bedeutung und Kompetenzerwartungen </a:t>
            </a:r>
          </a:p>
          <a:p>
            <a:r>
              <a:rPr lang="de-DE" sz="2000" dirty="0"/>
              <a:t>Beobachtungsaspekte </a:t>
            </a:r>
          </a:p>
          <a:p>
            <a:r>
              <a:rPr lang="de-DE" sz="2000" dirty="0"/>
              <a:t>Aufbau eines tragfähigen Zahlverständnisses </a:t>
            </a:r>
          </a:p>
          <a:p>
            <a:pPr marL="457200" lvl="1" indent="0">
              <a:buNone/>
            </a:pPr>
            <a:r>
              <a:rPr lang="de-DE" sz="2000" dirty="0"/>
              <a:t>5.1 Grundvorstellungen aufbauen</a:t>
            </a:r>
          </a:p>
          <a:p>
            <a:pPr marL="457200" lvl="1" indent="0">
              <a:buNone/>
            </a:pPr>
            <a:r>
              <a:rPr lang="de-DE" sz="2000" dirty="0"/>
              <a:t>5.2 Darstellungen vernetzen </a:t>
            </a:r>
          </a:p>
          <a:p>
            <a:pPr marL="457200" lvl="1" indent="0">
              <a:buNone/>
            </a:pPr>
            <a:r>
              <a:rPr lang="de-DE" sz="2000" dirty="0"/>
              <a:t>5.3 Zahlbeziehungen nutzen </a:t>
            </a:r>
          </a:p>
          <a:p>
            <a:r>
              <a:rPr lang="de-DE" sz="2000" dirty="0"/>
              <a:t>Abschluss und Ausblick  </a:t>
            </a:r>
          </a:p>
        </p:txBody>
      </p:sp>
      <p:sp>
        <p:nvSpPr>
          <p:cNvPr id="3" name="Titel 2">
            <a:extLst>
              <a:ext uri="{FF2B5EF4-FFF2-40B4-BE49-F238E27FC236}">
                <a16:creationId xmlns:a16="http://schemas.microsoft.com/office/drawing/2014/main" xmlns=""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xmlns=""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5" name="Foliennummernplatzhalter 4">
            <a:extLst>
              <a:ext uri="{FF2B5EF4-FFF2-40B4-BE49-F238E27FC236}">
                <a16:creationId xmlns:a16="http://schemas.microsoft.com/office/drawing/2014/main" xmlns="" id="{F4D56939-6917-854D-B993-7A02A06476B1}"/>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Tree>
    <p:extLst>
      <p:ext uri="{BB962C8B-B14F-4D97-AF65-F5344CB8AC3E}">
        <p14:creationId xmlns:p14="http://schemas.microsoft.com/office/powerpoint/2010/main" val="121777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style.color</p:attrName>
                                        </p:attrNameLst>
                                      </p:cBhvr>
                                      <p:to>
                                        <p:clrVal>
                                          <a:srgbClr val="327D87"/>
                                        </p:clrVal>
                                      </p:to>
                                    </p:set>
                                    <p:set>
                                      <p:cBhvr>
                                        <p:cTn id="7" dur="500" fill="hold"/>
                                        <p:tgtEl>
                                          <p:spTgt spid="2">
                                            <p:txEl>
                                              <p:pRg st="1" end="1"/>
                                            </p:txEl>
                                          </p:spTgt>
                                        </p:tgtEl>
                                        <p:attrNameLst>
                                          <p:attrName>fillcolor</p:attrName>
                                        </p:attrNameLst>
                                      </p:cBhvr>
                                      <p:to>
                                        <p:clrVal>
                                          <a:srgbClr val="327D87"/>
                                        </p:clrVal>
                                      </p:to>
                                    </p:set>
                                    <p:set>
                                      <p:cBhvr>
                                        <p:cTn id="8" dur="500" fill="hold"/>
                                        <p:tgtEl>
                                          <p:spTgt spid="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xmlns=""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4" name="Foliennummernplatzhalter 3">
            <a:extLst>
              <a:ext uri="{FF2B5EF4-FFF2-40B4-BE49-F238E27FC236}">
                <a16:creationId xmlns:a16="http://schemas.microsoft.com/office/drawing/2014/main" xmlns="" id="{CF7ADAFC-54A5-2D45-A8FA-A59DCD31E7A1}"/>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
        <p:nvSpPr>
          <p:cNvPr id="5" name="Textplatzhalter 4">
            <a:extLst>
              <a:ext uri="{FF2B5EF4-FFF2-40B4-BE49-F238E27FC236}">
                <a16:creationId xmlns:a16="http://schemas.microsoft.com/office/drawing/2014/main" xmlns="" id="{A1222F87-F12F-BB4E-92E6-55D67B8086A5}"/>
              </a:ext>
            </a:extLst>
          </p:cNvPr>
          <p:cNvSpPr>
            <a:spLocks noGrp="1"/>
          </p:cNvSpPr>
          <p:nvPr>
            <p:ph type="body" sz="quarter" idx="13"/>
          </p:nvPr>
        </p:nvSpPr>
        <p:spPr/>
        <p:txBody>
          <a:bodyPr/>
          <a:lstStyle/>
          <a:p>
            <a:r>
              <a:rPr lang="de-DE" dirty="0"/>
              <a:t>2. WAS IST EIN TRAGFÄHIGES ZAHLVERSTÄNDNIS?</a:t>
            </a:r>
          </a:p>
        </p:txBody>
      </p:sp>
      <p:sp>
        <p:nvSpPr>
          <p:cNvPr id="6" name="Inhaltsplatzhalter 5">
            <a:extLst>
              <a:ext uri="{FF2B5EF4-FFF2-40B4-BE49-F238E27FC236}">
                <a16:creationId xmlns:a16="http://schemas.microsoft.com/office/drawing/2014/main" xmlns="" id="{BC3AA218-1171-9D4B-89E7-27A121ABEE26}"/>
              </a:ext>
            </a:extLst>
          </p:cNvPr>
          <p:cNvSpPr>
            <a:spLocks noGrp="1"/>
          </p:cNvSpPr>
          <p:nvPr>
            <p:ph idx="1"/>
          </p:nvPr>
        </p:nvSpPr>
        <p:spPr>
          <a:xfrm>
            <a:off x="1096423" y="1639658"/>
            <a:ext cx="7641177" cy="4527819"/>
          </a:xfrm>
        </p:spPr>
        <p:txBody>
          <a:bodyPr/>
          <a:lstStyle/>
          <a:p>
            <a:r>
              <a:rPr lang="de-DE" sz="1600" b="1" dirty="0"/>
              <a:t>Ziel: </a:t>
            </a:r>
            <a:r>
              <a:rPr lang="de-DE" sz="1600" dirty="0"/>
              <a:t>Drei Aspekte eines tragfähigen Zahlverständnisses kennenlernen </a:t>
            </a:r>
          </a:p>
          <a:p>
            <a:r>
              <a:rPr lang="de-DE" sz="1600" b="1" dirty="0"/>
              <a:t>Aufbau</a:t>
            </a:r>
            <a:r>
              <a:rPr lang="de-DE" sz="1600" dirty="0"/>
              <a:t>: Folie 19 gibt einen Überblick über die drei Aspekte eines tragfähigen Zahlverständnisses </a:t>
            </a:r>
          </a:p>
          <a:p>
            <a:r>
              <a:rPr lang="de-DE" sz="1600" dirty="0"/>
              <a:t>Mit den Folien 20 bis 22 wird der Aspekt „Grundvorstellungen besitzen“ genauer unter die Lupe genommen. </a:t>
            </a:r>
          </a:p>
          <a:p>
            <a:r>
              <a:rPr lang="de-DE" sz="1600" dirty="0"/>
              <a:t>Mit Folie 23 lässt sich der Aspekt „Darstellungen vernetzen“ verdeutlichen. </a:t>
            </a:r>
          </a:p>
          <a:p>
            <a:r>
              <a:rPr lang="de-DE" sz="1600" dirty="0"/>
              <a:t>Durch Folie 24 und 25 wird der Aspekt „Zahlbeziehungen nutzen“ mit den Bereichen Teile-Ganzes-Beziehungen und relationale Beziehungen in den Blick genommen. </a:t>
            </a:r>
          </a:p>
          <a:p>
            <a:r>
              <a:rPr lang="de-DE" sz="1600" dirty="0"/>
              <a:t>Folie 26 schafft einen Übergang zum nächsten Teil der Präsentation. </a:t>
            </a:r>
          </a:p>
          <a:p>
            <a:endParaRPr lang="de-DE" sz="1400" dirty="0"/>
          </a:p>
          <a:p>
            <a:endParaRPr lang="de-DE" dirty="0"/>
          </a:p>
        </p:txBody>
      </p:sp>
    </p:spTree>
    <p:extLst>
      <p:ext uri="{BB962C8B-B14F-4D97-AF65-F5344CB8AC3E}">
        <p14:creationId xmlns:p14="http://schemas.microsoft.com/office/powerpoint/2010/main" val="24236604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2EBE95C-C086-4FA8-8E7C-529000D81853}"/>
              </a:ext>
            </a:extLst>
          </p:cNvPr>
          <p:cNvSpPr>
            <a:spLocks noGrp="1"/>
          </p:cNvSpPr>
          <p:nvPr>
            <p:ph type="title"/>
          </p:nvPr>
        </p:nvSpPr>
        <p:spPr>
          <a:xfrm>
            <a:off x="1096423" y="382774"/>
            <a:ext cx="7296950" cy="603704"/>
          </a:xfrm>
        </p:spPr>
        <p:txBody>
          <a:bodyPr>
            <a:normAutofit/>
          </a:bodyPr>
          <a:lstStyle/>
          <a:p>
            <a:r>
              <a:rPr lang="de-DE" dirty="0"/>
              <a:t>2. Tragfähiges Zahlverständnis </a:t>
            </a:r>
          </a:p>
        </p:txBody>
      </p:sp>
      <p:sp>
        <p:nvSpPr>
          <p:cNvPr id="4" name="Inhaltsplatzhalter 3">
            <a:extLst>
              <a:ext uri="{FF2B5EF4-FFF2-40B4-BE49-F238E27FC236}">
                <a16:creationId xmlns:a16="http://schemas.microsoft.com/office/drawing/2014/main" xmlns="" id="{5AA1AE36-4DF3-4019-8568-2B079EC8CA2E}"/>
              </a:ext>
            </a:extLst>
          </p:cNvPr>
          <p:cNvSpPr>
            <a:spLocks noGrp="1"/>
          </p:cNvSpPr>
          <p:nvPr>
            <p:ph idx="1"/>
          </p:nvPr>
        </p:nvSpPr>
        <p:spPr>
          <a:xfrm>
            <a:off x="1181667" y="1919619"/>
            <a:ext cx="7818664" cy="3774296"/>
          </a:xfrm>
        </p:spPr>
        <p:txBody>
          <a:bodyPr/>
          <a:lstStyle/>
          <a:p>
            <a:pPr marL="0" indent="0">
              <a:buNone/>
            </a:pPr>
            <a:r>
              <a:rPr lang="de-DE" dirty="0"/>
              <a:t> Die drei Aspekte </a:t>
            </a:r>
          </a:p>
          <a:p>
            <a:r>
              <a:rPr lang="de-DE" dirty="0"/>
              <a:t>Grundvorstellungen aufbauen</a:t>
            </a:r>
          </a:p>
          <a:p>
            <a:r>
              <a:rPr lang="de-DE" dirty="0"/>
              <a:t>Darstellungen vernetzen  </a:t>
            </a:r>
          </a:p>
          <a:p>
            <a:r>
              <a:rPr lang="de-DE" dirty="0"/>
              <a:t>Zahlbeziehungen nutzen </a:t>
            </a:r>
          </a:p>
          <a:p>
            <a:pPr marL="0" indent="0" algn="ctr">
              <a:buNone/>
            </a:pPr>
            <a:endParaRPr lang="de-DE" dirty="0"/>
          </a:p>
          <a:p>
            <a:pPr marL="0" indent="0">
              <a:buNone/>
            </a:pPr>
            <a:r>
              <a:rPr lang="de-DE" dirty="0"/>
              <a:t>bilden die Grundlagen für die Deutung von Zahlen und das Ausnutzen von Zahlbeziehungen beim geschickten Rechnen.</a:t>
            </a:r>
          </a:p>
        </p:txBody>
      </p:sp>
      <p:sp>
        <p:nvSpPr>
          <p:cNvPr id="5" name="Datumsplatzhalter 4">
            <a:extLst>
              <a:ext uri="{FF2B5EF4-FFF2-40B4-BE49-F238E27FC236}">
                <a16:creationId xmlns:a16="http://schemas.microsoft.com/office/drawing/2014/main" xmlns="" id="{F08204B1-EF0E-440E-8498-99402E09713B}"/>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4818FF93-E054-4681-ACF1-410E18D988BE}"/>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8" name="Textplatzhalter 2">
            <a:extLst>
              <a:ext uri="{FF2B5EF4-FFF2-40B4-BE49-F238E27FC236}">
                <a16:creationId xmlns:a16="http://schemas.microsoft.com/office/drawing/2014/main" xmlns="" id="{9440A8BB-6CF4-475A-A7CA-9077CBF88A41}"/>
              </a:ext>
            </a:extLst>
          </p:cNvPr>
          <p:cNvSpPr>
            <a:spLocks noGrp="1"/>
          </p:cNvSpPr>
          <p:nvPr>
            <p:ph type="body" sz="quarter" idx="13"/>
          </p:nvPr>
        </p:nvSpPr>
        <p:spPr>
          <a:xfrm>
            <a:off x="1101263" y="1185664"/>
            <a:ext cx="7009509" cy="445628"/>
          </a:xfrm>
        </p:spPr>
        <p:txBody>
          <a:bodyPr/>
          <a:lstStyle/>
          <a:p>
            <a:r>
              <a:rPr lang="de-DE" sz="2000" dirty="0"/>
              <a:t>WAS IST EIN TRAGFÄHIGES ZAHLVERSTÄNDNIS?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605" y="1919619"/>
            <a:ext cx="3431145" cy="2490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60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9D11AA2-17B7-4C8C-83BF-D1616D9EE0B8}"/>
              </a:ext>
            </a:extLst>
          </p:cNvPr>
          <p:cNvSpPr>
            <a:spLocks noGrp="1"/>
          </p:cNvSpPr>
          <p:nvPr>
            <p:ph type="title"/>
          </p:nvPr>
        </p:nvSpPr>
        <p:spPr>
          <a:xfrm>
            <a:off x="1096423" y="382774"/>
            <a:ext cx="7418927" cy="603704"/>
          </a:xfrm>
        </p:spPr>
        <p:txBody>
          <a:bodyPr>
            <a:normAutofit/>
          </a:bodyPr>
          <a:lstStyle/>
          <a:p>
            <a:r>
              <a:rPr lang="de-DE" dirty="0"/>
              <a:t>2. Tragfähiges Zahlverständnis</a:t>
            </a:r>
          </a:p>
        </p:txBody>
      </p:sp>
      <p:sp>
        <p:nvSpPr>
          <p:cNvPr id="3" name="Textplatzhalter 2">
            <a:extLst>
              <a:ext uri="{FF2B5EF4-FFF2-40B4-BE49-F238E27FC236}">
                <a16:creationId xmlns:a16="http://schemas.microsoft.com/office/drawing/2014/main" xmlns="" id="{6AB4F69D-9CD3-4346-AABD-109D645A14DD}"/>
              </a:ext>
            </a:extLst>
          </p:cNvPr>
          <p:cNvSpPr>
            <a:spLocks noGrp="1"/>
          </p:cNvSpPr>
          <p:nvPr>
            <p:ph type="body" sz="quarter" idx="13"/>
          </p:nvPr>
        </p:nvSpPr>
        <p:spPr>
          <a:xfrm>
            <a:off x="1077969" y="1134064"/>
            <a:ext cx="7009509" cy="445628"/>
          </a:xfrm>
        </p:spPr>
        <p:txBody>
          <a:bodyPr/>
          <a:lstStyle/>
          <a:p>
            <a:r>
              <a:rPr lang="de-DE" sz="2000" dirty="0"/>
              <a:t>GRUNDVORSTELLUNGEN AUFBAUEN </a:t>
            </a:r>
          </a:p>
        </p:txBody>
      </p:sp>
      <p:sp>
        <p:nvSpPr>
          <p:cNvPr id="5" name="Datumsplatzhalter 4">
            <a:extLst>
              <a:ext uri="{FF2B5EF4-FFF2-40B4-BE49-F238E27FC236}">
                <a16:creationId xmlns:a16="http://schemas.microsoft.com/office/drawing/2014/main" xmlns="" id="{8D3C10B1-852E-4996-8D88-7FD5087F0B40}"/>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309B88C7-D7B3-4775-8A2A-700E4C719010}"/>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4" name="Textfeld 3">
            <a:extLst>
              <a:ext uri="{FF2B5EF4-FFF2-40B4-BE49-F238E27FC236}">
                <a16:creationId xmlns:a16="http://schemas.microsoft.com/office/drawing/2014/main" xmlns="" id="{9C9FC964-AB61-4557-BA0D-44099EF32177}"/>
              </a:ext>
            </a:extLst>
          </p:cNvPr>
          <p:cNvSpPr txBox="1"/>
          <p:nvPr/>
        </p:nvSpPr>
        <p:spPr>
          <a:xfrm>
            <a:off x="4890983" y="1634841"/>
            <a:ext cx="6392990" cy="2215991"/>
          </a:xfrm>
          <a:prstGeom prst="rect">
            <a:avLst/>
          </a:prstGeom>
          <a:noFill/>
        </p:spPr>
        <p:txBody>
          <a:bodyPr wrap="square" rtlCol="0">
            <a:spAutoFit/>
          </a:bodyPr>
          <a:lstStyle/>
          <a:p>
            <a:pPr>
              <a:lnSpc>
                <a:spcPct val="150000"/>
              </a:lnSpc>
            </a:pPr>
            <a:r>
              <a:rPr lang="de-DE" sz="2000" dirty="0">
                <a:latin typeface="Arial" panose="020B0604020202020204" pitchFamily="34" charset="0"/>
                <a:cs typeface="Arial" panose="020B0604020202020204" pitchFamily="34" charset="0"/>
              </a:rPr>
              <a:t>    Grundvorstellungen aufbauen </a:t>
            </a:r>
          </a:p>
          <a:p>
            <a:pPr>
              <a:lnSpc>
                <a:spcPct val="150000"/>
              </a:lnSpc>
            </a:pPr>
            <a:r>
              <a:rPr lang="de-DE" sz="2000" dirty="0">
                <a:latin typeface="Arial" panose="020B0604020202020204" pitchFamily="34" charset="0"/>
                <a:cs typeface="Arial" panose="020B0604020202020204" pitchFamily="34" charset="0"/>
              </a:rPr>
              <a:t>    durch das Nutzen verschiedener</a:t>
            </a:r>
          </a:p>
          <a:p>
            <a:pPr>
              <a:lnSpc>
                <a:spcPct val="150000"/>
              </a:lnSpc>
            </a:pPr>
            <a:r>
              <a:rPr lang="de-DE" sz="2000" dirty="0">
                <a:latin typeface="Arial" panose="020B0604020202020204" pitchFamily="34" charset="0"/>
                <a:cs typeface="Arial" panose="020B0604020202020204" pitchFamily="34" charset="0"/>
              </a:rPr>
              <a:t>    Zahlaspekte   </a:t>
            </a:r>
          </a:p>
          <a:p>
            <a:pPr>
              <a:lnSpc>
                <a:spcPct val="150000"/>
              </a:lnSpc>
            </a:pPr>
            <a:r>
              <a:rPr lang="de-DE" sz="2000" dirty="0">
                <a:latin typeface="Arial" panose="020B0604020202020204" pitchFamily="34" charset="0"/>
                <a:cs typeface="Arial" panose="020B0604020202020204" pitchFamily="34" charset="0"/>
              </a:rPr>
              <a:t>    (Schipper, 2009, S. 68 ff.) </a:t>
            </a:r>
          </a:p>
          <a:p>
            <a:endParaRPr lang="de-DE" dirty="0">
              <a:latin typeface="Arial" panose="020B0604020202020204" pitchFamily="34" charset="0"/>
              <a:cs typeface="Arial" panose="020B0604020202020204" pitchFamily="34" charset="0"/>
            </a:endParaRPr>
          </a:p>
        </p:txBody>
      </p:sp>
      <p:pic>
        <p:nvPicPr>
          <p:cNvPr id="14" name="Picture 3">
            <a:extLst>
              <a:ext uri="{FF2B5EF4-FFF2-40B4-BE49-F238E27FC236}">
                <a16:creationId xmlns:a16="http://schemas.microsoft.com/office/drawing/2014/main" xmlns="" id="{CC82A4B4-3797-4BDB-8B40-36119A491E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423" y="1659631"/>
            <a:ext cx="3882450" cy="4458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feld 7">
            <a:extLst>
              <a:ext uri="{FF2B5EF4-FFF2-40B4-BE49-F238E27FC236}">
                <a16:creationId xmlns:a16="http://schemas.microsoft.com/office/drawing/2014/main" xmlns="" id="{4F44F353-C74E-4B18-828F-88C4680B7DBF}"/>
              </a:ext>
            </a:extLst>
          </p:cNvPr>
          <p:cNvSpPr txBox="1"/>
          <p:nvPr/>
        </p:nvSpPr>
        <p:spPr>
          <a:xfrm>
            <a:off x="1608960" y="5979550"/>
            <a:ext cx="4510779"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Selter &amp; </a:t>
            </a:r>
            <a:r>
              <a:rPr lang="de-DE" sz="1200" b="1" dirty="0" err="1">
                <a:latin typeface="Arial" panose="020B0604020202020204" pitchFamily="34" charset="0"/>
                <a:cs typeface="Arial" panose="020B0604020202020204" pitchFamily="34" charset="0"/>
              </a:rPr>
              <a:t>Zannetin</a:t>
            </a:r>
            <a:r>
              <a:rPr lang="de-DE" sz="1200" b="1" dirty="0">
                <a:latin typeface="Arial" panose="020B0604020202020204" pitchFamily="34" charset="0"/>
                <a:cs typeface="Arial" panose="020B0604020202020204" pitchFamily="34" charset="0"/>
              </a:rPr>
              <a:t> (2018) </a:t>
            </a:r>
          </a:p>
        </p:txBody>
      </p:sp>
      <p:pic>
        <p:nvPicPr>
          <p:cNvPr id="9" name="Picture 3">
            <a:extLst>
              <a:ext uri="{FF2B5EF4-FFF2-40B4-BE49-F238E27FC236}">
                <a16:creationId xmlns:a16="http://schemas.microsoft.com/office/drawing/2014/main" xmlns="" id="{E618F637-49B5-40A1-91F1-DD0B1BD87B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64770" y="3552080"/>
            <a:ext cx="3342817" cy="21507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feld 9">
            <a:extLst>
              <a:ext uri="{FF2B5EF4-FFF2-40B4-BE49-F238E27FC236}">
                <a16:creationId xmlns:a16="http://schemas.microsoft.com/office/drawing/2014/main" xmlns="" id="{AEF52D20-C95E-4DA7-89A2-D1FD6A7378A6}"/>
              </a:ext>
            </a:extLst>
          </p:cNvPr>
          <p:cNvSpPr txBox="1"/>
          <p:nvPr/>
        </p:nvSpPr>
        <p:spPr>
          <a:xfrm>
            <a:off x="4717330" y="5771415"/>
            <a:ext cx="4510779" cy="646331"/>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Mathe – ein Kinderspiel (kleiner Ratgeber für Eltern), S. 5</a:t>
            </a:r>
          </a:p>
          <a:p>
            <a:pPr algn="ctr"/>
            <a:r>
              <a:rPr lang="de-DE" sz="1200" b="1" dirty="0">
                <a:latin typeface="Arial" panose="020B0604020202020204" pitchFamily="34" charset="0"/>
                <a:cs typeface="Arial" panose="020B0604020202020204" pitchFamily="34" charset="0"/>
              </a:rPr>
              <a:t>https://</a:t>
            </a:r>
            <a:r>
              <a:rPr lang="de-DE" sz="1200" b="1" dirty="0" err="1">
                <a:latin typeface="Arial" panose="020B0604020202020204" pitchFamily="34" charset="0"/>
                <a:cs typeface="Arial" panose="020B0604020202020204" pitchFamily="34" charset="0"/>
              </a:rPr>
              <a:t>pikas.dzlm.de</a:t>
            </a:r>
            <a:r>
              <a:rPr lang="de-DE" sz="1200" b="1" dirty="0">
                <a:latin typeface="Arial" panose="020B0604020202020204" pitchFamily="34" charset="0"/>
                <a:cs typeface="Arial" panose="020B0604020202020204" pitchFamily="34" charset="0"/>
              </a:rPr>
              <a:t>/</a:t>
            </a:r>
            <a:r>
              <a:rPr lang="de-DE" sz="1200" b="1" dirty="0" err="1">
                <a:latin typeface="Arial" panose="020B0604020202020204" pitchFamily="34" charset="0"/>
                <a:cs typeface="Arial" panose="020B0604020202020204" pitchFamily="34" charset="0"/>
              </a:rPr>
              <a:t>node</a:t>
            </a:r>
            <a:r>
              <a:rPr lang="de-DE" sz="1200" b="1" dirty="0">
                <a:latin typeface="Arial" panose="020B0604020202020204" pitchFamily="34" charset="0"/>
                <a:cs typeface="Arial" panose="020B0604020202020204" pitchFamily="34" charset="0"/>
              </a:rPr>
              <a:t>/2060</a:t>
            </a:r>
          </a:p>
          <a:p>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09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9D11AA2-17B7-4C8C-83BF-D1616D9EE0B8}"/>
              </a:ext>
            </a:extLst>
          </p:cNvPr>
          <p:cNvSpPr>
            <a:spLocks noGrp="1"/>
          </p:cNvSpPr>
          <p:nvPr>
            <p:ph type="title"/>
          </p:nvPr>
        </p:nvSpPr>
        <p:spPr>
          <a:xfrm>
            <a:off x="1096423" y="382774"/>
            <a:ext cx="7418927" cy="603704"/>
          </a:xfrm>
        </p:spPr>
        <p:txBody>
          <a:bodyPr>
            <a:normAutofit/>
          </a:bodyPr>
          <a:lstStyle/>
          <a:p>
            <a:r>
              <a:rPr lang="de-DE" dirty="0"/>
              <a:t>2. Tragfähiges Zahlverständnis</a:t>
            </a:r>
          </a:p>
        </p:txBody>
      </p:sp>
      <p:sp>
        <p:nvSpPr>
          <p:cNvPr id="3" name="Textplatzhalter 2">
            <a:extLst>
              <a:ext uri="{FF2B5EF4-FFF2-40B4-BE49-F238E27FC236}">
                <a16:creationId xmlns:a16="http://schemas.microsoft.com/office/drawing/2014/main" xmlns="" id="{6AB4F69D-9CD3-4346-AABD-109D645A14DD}"/>
              </a:ext>
            </a:extLst>
          </p:cNvPr>
          <p:cNvSpPr>
            <a:spLocks noGrp="1"/>
          </p:cNvSpPr>
          <p:nvPr>
            <p:ph type="body" sz="quarter" idx="13"/>
          </p:nvPr>
        </p:nvSpPr>
        <p:spPr>
          <a:xfrm>
            <a:off x="1077969" y="1134064"/>
            <a:ext cx="7009509" cy="445628"/>
          </a:xfrm>
        </p:spPr>
        <p:txBody>
          <a:bodyPr/>
          <a:lstStyle/>
          <a:p>
            <a:r>
              <a:rPr lang="de-DE" sz="2000" dirty="0"/>
              <a:t>GRUNDVORSTELLUNGEN AUFBAUEN </a:t>
            </a:r>
          </a:p>
        </p:txBody>
      </p:sp>
      <p:sp>
        <p:nvSpPr>
          <p:cNvPr id="5" name="Datumsplatzhalter 4">
            <a:extLst>
              <a:ext uri="{FF2B5EF4-FFF2-40B4-BE49-F238E27FC236}">
                <a16:creationId xmlns:a16="http://schemas.microsoft.com/office/drawing/2014/main" xmlns="" id="{8D3C10B1-852E-4996-8D88-7FD5087F0B40}"/>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309B88C7-D7B3-4775-8A2A-700E4C719010}"/>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9" name="Textfeld 8">
            <a:extLst>
              <a:ext uri="{FF2B5EF4-FFF2-40B4-BE49-F238E27FC236}">
                <a16:creationId xmlns:a16="http://schemas.microsoft.com/office/drawing/2014/main" xmlns="" id="{D9357EB0-39E5-41E8-BF09-7453F42DCB96}"/>
              </a:ext>
            </a:extLst>
          </p:cNvPr>
          <p:cNvSpPr txBox="1"/>
          <p:nvPr/>
        </p:nvSpPr>
        <p:spPr>
          <a:xfrm>
            <a:off x="4572000" y="5751873"/>
            <a:ext cx="4510779" cy="461665"/>
          </a:xfrm>
          <a:prstGeom prst="rect">
            <a:avLst/>
          </a:prstGeom>
          <a:noFill/>
        </p:spPr>
        <p:txBody>
          <a:bodyPr wrap="square" rtlCol="0">
            <a:spAutoFit/>
          </a:bodyPr>
          <a:lstStyle/>
          <a:p>
            <a:pPr algn="r"/>
            <a:r>
              <a:rPr lang="de-DE" sz="1200" b="1" dirty="0">
                <a:latin typeface="Arial" panose="020B0604020202020204" pitchFamily="34" charset="0"/>
                <a:cs typeface="Arial" panose="020B0604020202020204" pitchFamily="34" charset="0"/>
              </a:rPr>
              <a:t>Handreichung Rechenschwierigkeiten</a:t>
            </a:r>
            <a:br>
              <a:rPr lang="de-DE" sz="1200" b="1" dirty="0">
                <a:latin typeface="Arial" panose="020B0604020202020204" pitchFamily="34" charset="0"/>
                <a:cs typeface="Arial" panose="020B0604020202020204" pitchFamily="34" charset="0"/>
              </a:rPr>
            </a:br>
            <a:r>
              <a:rPr lang="de-DE" sz="1200" b="1" dirty="0">
                <a:latin typeface="Arial" panose="020B0604020202020204" pitchFamily="34" charset="0"/>
                <a:cs typeface="Arial" panose="020B0604020202020204" pitchFamily="34" charset="0"/>
              </a:rPr>
              <a:t> vermeiden, S. 18</a:t>
            </a:r>
          </a:p>
        </p:txBody>
      </p:sp>
      <p:sp>
        <p:nvSpPr>
          <p:cNvPr id="4" name="Textfeld 3">
            <a:extLst>
              <a:ext uri="{FF2B5EF4-FFF2-40B4-BE49-F238E27FC236}">
                <a16:creationId xmlns:a16="http://schemas.microsoft.com/office/drawing/2014/main" xmlns="" id="{9C9FC964-AB61-4557-BA0D-44099EF32177}"/>
              </a:ext>
            </a:extLst>
          </p:cNvPr>
          <p:cNvSpPr txBox="1"/>
          <p:nvPr/>
        </p:nvSpPr>
        <p:spPr>
          <a:xfrm>
            <a:off x="1096423" y="1718949"/>
            <a:ext cx="6392990" cy="4524315"/>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Bei dem Aufbau von Zahlvorstellungen werden vor allem der </a:t>
            </a:r>
            <a:r>
              <a:rPr lang="de-DE" dirty="0">
                <a:solidFill>
                  <a:srgbClr val="327D87"/>
                </a:solidFill>
                <a:latin typeface="Arial" panose="020B0604020202020204" pitchFamily="34" charset="0"/>
                <a:cs typeface="Arial" panose="020B0604020202020204" pitchFamily="34" charset="0"/>
              </a:rPr>
              <a:t>Kardinalzahl- und der </a:t>
            </a:r>
            <a:r>
              <a:rPr lang="de-DE" dirty="0" err="1">
                <a:solidFill>
                  <a:srgbClr val="327D87"/>
                </a:solidFill>
                <a:latin typeface="Arial" panose="020B0604020202020204" pitchFamily="34" charset="0"/>
                <a:cs typeface="Arial" panose="020B0604020202020204" pitchFamily="34" charset="0"/>
              </a:rPr>
              <a:t>Ordinalzahlaspekt</a:t>
            </a:r>
            <a:r>
              <a:rPr lang="de-DE" dirty="0">
                <a:solidFill>
                  <a:srgbClr val="327D87"/>
                </a:solidFill>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hervorgehoben.</a:t>
            </a:r>
          </a:p>
          <a:p>
            <a:endParaRPr lang="de-DE" dirty="0">
              <a:latin typeface="Arial" panose="020B0604020202020204" pitchFamily="34" charset="0"/>
              <a:cs typeface="Arial" panose="020B0604020202020204" pitchFamily="34" charset="0"/>
            </a:endParaRPr>
          </a:p>
          <a:p>
            <a:r>
              <a:rPr lang="de-DE" dirty="0">
                <a:solidFill>
                  <a:srgbClr val="327D87"/>
                </a:solidFill>
                <a:latin typeface="Arial" panose="020B0604020202020204" pitchFamily="34" charset="0"/>
                <a:cs typeface="Arial" panose="020B0604020202020204" pitchFamily="34" charset="0"/>
              </a:rPr>
              <a:t>Ordinal: </a:t>
            </a:r>
            <a:r>
              <a:rPr lang="de-DE" dirty="0">
                <a:latin typeface="Arial" panose="020B0604020202020204" pitchFamily="34" charset="0"/>
                <a:cs typeface="Arial" panose="020B0604020202020204" pitchFamily="34" charset="0"/>
              </a:rPr>
              <a:t>Zahlen als Bezeichnung einer Ordnung von Elementen (Zahlen bilden eine Reihe)</a:t>
            </a: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a:solidFill>
                  <a:srgbClr val="327D87"/>
                </a:solidFill>
                <a:latin typeface="Arial" panose="020B0604020202020204" pitchFamily="34" charset="0"/>
                <a:cs typeface="Arial" panose="020B0604020202020204" pitchFamily="34" charset="0"/>
              </a:rPr>
              <a:t>Kardinal: </a:t>
            </a:r>
            <a:r>
              <a:rPr lang="de-DE" dirty="0">
                <a:latin typeface="Arial" panose="020B0604020202020204" pitchFamily="34" charset="0"/>
                <a:cs typeface="Arial" panose="020B0604020202020204" pitchFamily="34" charset="0"/>
              </a:rPr>
              <a:t>Zahlen als Bezeichnung für Mengen</a:t>
            </a: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pic>
        <p:nvPicPr>
          <p:cNvPr id="11" name="Picture 5">
            <a:extLst>
              <a:ext uri="{FF2B5EF4-FFF2-40B4-BE49-F238E27FC236}">
                <a16:creationId xmlns:a16="http://schemas.microsoft.com/office/drawing/2014/main" xmlns="" id="{AC8E38C7-1E81-47CD-9780-66DE2E86C20D}"/>
              </a:ext>
            </a:extLst>
          </p:cNvPr>
          <p:cNvPicPr>
            <a:picLocks noChangeAspect="1"/>
          </p:cNvPicPr>
          <p:nvPr/>
        </p:nvPicPr>
        <p:blipFill>
          <a:blip r:embed="rId3">
            <a:extLst>
              <a:ext uri="{28A0092B-C50C-407E-A947-70E740481C1C}">
                <a14:useLocalDpi xmlns:a14="http://schemas.microsoft.com/office/drawing/2010/main" val="0"/>
              </a:ext>
            </a:extLst>
          </a:blip>
          <a:srcRect t="24394"/>
          <a:stretch>
            <a:fillRect/>
          </a:stretch>
        </p:blipFill>
        <p:spPr bwMode="auto">
          <a:xfrm>
            <a:off x="2685719" y="3343032"/>
            <a:ext cx="2159833" cy="559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9">
            <a:extLst>
              <a:ext uri="{FF2B5EF4-FFF2-40B4-BE49-F238E27FC236}">
                <a16:creationId xmlns:a16="http://schemas.microsoft.com/office/drawing/2014/main" xmlns="" id="{1B98F4AF-1649-4CEB-889E-0EFFA78F90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5719" y="4177141"/>
            <a:ext cx="4834021" cy="559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6">
            <a:extLst>
              <a:ext uri="{FF2B5EF4-FFF2-40B4-BE49-F238E27FC236}">
                <a16:creationId xmlns:a16="http://schemas.microsoft.com/office/drawing/2014/main" xmlns="" id="{A1A16E68-8868-41B4-B98C-38CA3E83D51F}"/>
              </a:ext>
            </a:extLst>
          </p:cNvPr>
          <p:cNvPicPr>
            <a:picLocks noChangeAspect="1"/>
          </p:cNvPicPr>
          <p:nvPr/>
        </p:nvPicPr>
        <p:blipFill>
          <a:blip r:embed="rId5">
            <a:extLst>
              <a:ext uri="{28A0092B-C50C-407E-A947-70E740481C1C}">
                <a14:useLocalDpi xmlns:a14="http://schemas.microsoft.com/office/drawing/2010/main" val="0"/>
              </a:ext>
            </a:extLst>
          </a:blip>
          <a:srcRect t="16600"/>
          <a:stretch>
            <a:fillRect/>
          </a:stretch>
        </p:blipFill>
        <p:spPr bwMode="auto">
          <a:xfrm>
            <a:off x="3963198" y="5476855"/>
            <a:ext cx="1786187" cy="736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Grafik 13">
            <a:extLst>
              <a:ext uri="{FF2B5EF4-FFF2-40B4-BE49-F238E27FC236}">
                <a16:creationId xmlns:a16="http://schemas.microsoft.com/office/drawing/2014/main" xmlns="" id="{ACEAB7C9-39B9-46BC-B9E5-D58A37DAE98D}"/>
              </a:ext>
            </a:extLst>
          </p:cNvPr>
          <p:cNvPicPr>
            <a:picLocks noChangeAspect="1"/>
          </p:cNvPicPr>
          <p:nvPr/>
        </p:nvPicPr>
        <p:blipFill>
          <a:blip r:embed="rId6"/>
          <a:stretch>
            <a:fillRect/>
          </a:stretch>
        </p:blipFill>
        <p:spPr>
          <a:xfrm>
            <a:off x="1903626" y="5325625"/>
            <a:ext cx="1468068" cy="934225"/>
          </a:xfrm>
          <a:prstGeom prst="rect">
            <a:avLst/>
          </a:prstGeom>
        </p:spPr>
      </p:pic>
    </p:spTree>
    <p:extLst>
      <p:ext uri="{BB962C8B-B14F-4D97-AF65-F5344CB8AC3E}">
        <p14:creationId xmlns:p14="http://schemas.microsoft.com/office/powerpoint/2010/main" val="190653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500"/>
                                        <p:tgtEl>
                                          <p:spTgt spid="4">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860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9D11AA2-17B7-4C8C-83BF-D1616D9EE0B8}"/>
              </a:ext>
            </a:extLst>
          </p:cNvPr>
          <p:cNvSpPr>
            <a:spLocks noGrp="1"/>
          </p:cNvSpPr>
          <p:nvPr>
            <p:ph type="title"/>
          </p:nvPr>
        </p:nvSpPr>
        <p:spPr>
          <a:xfrm>
            <a:off x="1096423" y="382774"/>
            <a:ext cx="7418927" cy="603704"/>
          </a:xfrm>
        </p:spPr>
        <p:txBody>
          <a:bodyPr>
            <a:normAutofit/>
          </a:bodyPr>
          <a:lstStyle/>
          <a:p>
            <a:r>
              <a:rPr lang="de-DE" dirty="0"/>
              <a:t>2. Tragfähiges Zahlverständnis</a:t>
            </a:r>
          </a:p>
        </p:txBody>
      </p:sp>
      <p:sp>
        <p:nvSpPr>
          <p:cNvPr id="3" name="Textplatzhalter 2">
            <a:extLst>
              <a:ext uri="{FF2B5EF4-FFF2-40B4-BE49-F238E27FC236}">
                <a16:creationId xmlns:a16="http://schemas.microsoft.com/office/drawing/2014/main" xmlns="" id="{6AB4F69D-9CD3-4346-AABD-109D645A14DD}"/>
              </a:ext>
            </a:extLst>
          </p:cNvPr>
          <p:cNvSpPr>
            <a:spLocks noGrp="1"/>
          </p:cNvSpPr>
          <p:nvPr>
            <p:ph type="body" sz="quarter" idx="13"/>
          </p:nvPr>
        </p:nvSpPr>
        <p:spPr>
          <a:xfrm>
            <a:off x="1077969" y="1134064"/>
            <a:ext cx="7009509" cy="445628"/>
          </a:xfrm>
        </p:spPr>
        <p:txBody>
          <a:bodyPr/>
          <a:lstStyle/>
          <a:p>
            <a:r>
              <a:rPr lang="de-DE" sz="2000" dirty="0"/>
              <a:t>GRUNDVORSTELLUNGEN AUFBAUEN </a:t>
            </a:r>
          </a:p>
        </p:txBody>
      </p:sp>
      <p:sp>
        <p:nvSpPr>
          <p:cNvPr id="5" name="Datumsplatzhalter 4">
            <a:extLst>
              <a:ext uri="{FF2B5EF4-FFF2-40B4-BE49-F238E27FC236}">
                <a16:creationId xmlns:a16="http://schemas.microsoft.com/office/drawing/2014/main" xmlns="" id="{8D3C10B1-852E-4996-8D88-7FD5087F0B40}"/>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309B88C7-D7B3-4775-8A2A-700E4C719010}"/>
              </a:ext>
            </a:extLst>
          </p:cNvPr>
          <p:cNvSpPr>
            <a:spLocks noGrp="1"/>
          </p:cNvSpPr>
          <p:nvPr>
            <p:ph type="sldNum" sz="quarter" idx="12"/>
          </p:nvPr>
        </p:nvSpPr>
        <p:spPr/>
        <p:txBody>
          <a:bodyPr/>
          <a:lstStyle/>
          <a:p>
            <a:fld id="{C3752B7C-18A9-864D-BBCB-54A9F41B5594}" type="slidenum">
              <a:rPr lang="de-DE" smtClean="0"/>
              <a:pPr/>
              <a:t>22</a:t>
            </a:fld>
            <a:endParaRPr lang="de-DE" dirty="0"/>
          </a:p>
        </p:txBody>
      </p:sp>
      <p:sp>
        <p:nvSpPr>
          <p:cNvPr id="4" name="Textfeld 3">
            <a:extLst>
              <a:ext uri="{FF2B5EF4-FFF2-40B4-BE49-F238E27FC236}">
                <a16:creationId xmlns:a16="http://schemas.microsoft.com/office/drawing/2014/main" xmlns="" id="{9C9FC964-AB61-4557-BA0D-44099EF32177}"/>
              </a:ext>
            </a:extLst>
          </p:cNvPr>
          <p:cNvSpPr txBox="1"/>
          <p:nvPr/>
        </p:nvSpPr>
        <p:spPr>
          <a:xfrm>
            <a:off x="1056522" y="1875428"/>
            <a:ext cx="7902435" cy="4585871"/>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kleinere Mengen (bis vier) können „auf einen Blick“ (ohne zu zählen) erfasst werden, also   </a:t>
            </a:r>
          </a:p>
          <a:p>
            <a:r>
              <a:rPr lang="de-DE" dirty="0">
                <a:latin typeface="Arial" panose="020B0604020202020204" pitchFamily="34" charset="0"/>
                <a:cs typeface="Arial" panose="020B0604020202020204" pitchFamily="34" charset="0"/>
              </a:rPr>
              <a:t>                               </a:t>
            </a:r>
          </a:p>
          <a:p>
            <a:r>
              <a:rPr lang="de-DE" dirty="0">
                <a:latin typeface="Arial" panose="020B0604020202020204" pitchFamily="34" charset="0"/>
                <a:cs typeface="Arial" panose="020B0604020202020204" pitchFamily="34" charset="0"/>
              </a:rPr>
              <a:t>                              </a:t>
            </a:r>
          </a:p>
          <a:p>
            <a:r>
              <a:rPr lang="de-DE" dirty="0">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simultan </a:t>
            </a: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größere Mengen können durch die Zusammensetzung unterschiedlicher Teilmengen erfasst werden, also  (vgl. </a:t>
            </a:r>
            <a:r>
              <a:rPr lang="de-DE" dirty="0" err="1">
                <a:latin typeface="Arial" panose="020B0604020202020204" pitchFamily="34" charset="0"/>
                <a:cs typeface="Arial" panose="020B0604020202020204" pitchFamily="34" charset="0"/>
              </a:rPr>
              <a:t>Ruwisch</a:t>
            </a:r>
            <a:r>
              <a:rPr lang="de-DE" dirty="0">
                <a:latin typeface="Arial" panose="020B0604020202020204" pitchFamily="34" charset="0"/>
                <a:cs typeface="Arial" panose="020B0604020202020204" pitchFamily="34" charset="0"/>
              </a:rPr>
              <a:t>, 2015; Wittmann &amp;  Müller, 2009) </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t>
            </a:r>
            <a:endParaRPr lang="de-DE" sz="2000"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quasi – simultan</a:t>
            </a: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xmlns="" id="{ACEAB7C9-39B9-46BC-B9E5-D58A37DAE98D}"/>
              </a:ext>
            </a:extLst>
          </p:cNvPr>
          <p:cNvPicPr>
            <a:picLocks noChangeAspect="1"/>
          </p:cNvPicPr>
          <p:nvPr/>
        </p:nvPicPr>
        <p:blipFill>
          <a:blip r:embed="rId3"/>
          <a:stretch>
            <a:fillRect/>
          </a:stretch>
        </p:blipFill>
        <p:spPr>
          <a:xfrm>
            <a:off x="5175430" y="2435936"/>
            <a:ext cx="1468068" cy="934225"/>
          </a:xfrm>
          <a:prstGeom prst="rect">
            <a:avLst/>
          </a:prstGeom>
        </p:spPr>
      </p:pic>
      <p:pic>
        <p:nvPicPr>
          <p:cNvPr id="10" name="Grafik 9">
            <a:extLst>
              <a:ext uri="{FF2B5EF4-FFF2-40B4-BE49-F238E27FC236}">
                <a16:creationId xmlns:a16="http://schemas.microsoft.com/office/drawing/2014/main" xmlns="" id="{11ADEC3D-A8D2-45F2-B698-0B41452F337C}"/>
              </a:ext>
            </a:extLst>
          </p:cNvPr>
          <p:cNvPicPr>
            <a:picLocks noChangeAspect="1"/>
          </p:cNvPicPr>
          <p:nvPr/>
        </p:nvPicPr>
        <p:blipFill>
          <a:blip r:embed="rId4"/>
          <a:stretch>
            <a:fillRect/>
          </a:stretch>
        </p:blipFill>
        <p:spPr>
          <a:xfrm>
            <a:off x="5159139" y="4909122"/>
            <a:ext cx="3356211" cy="1106682"/>
          </a:xfrm>
          <a:prstGeom prst="rect">
            <a:avLst/>
          </a:prstGeom>
        </p:spPr>
      </p:pic>
    </p:spTree>
    <p:extLst>
      <p:ext uri="{BB962C8B-B14F-4D97-AF65-F5344CB8AC3E}">
        <p14:creationId xmlns:p14="http://schemas.microsoft.com/office/powerpoint/2010/main" val="405054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9D11AA2-17B7-4C8C-83BF-D1616D9EE0B8}"/>
              </a:ext>
            </a:extLst>
          </p:cNvPr>
          <p:cNvSpPr>
            <a:spLocks noGrp="1"/>
          </p:cNvSpPr>
          <p:nvPr>
            <p:ph type="title"/>
          </p:nvPr>
        </p:nvSpPr>
        <p:spPr>
          <a:xfrm>
            <a:off x="1096423" y="382774"/>
            <a:ext cx="7296950" cy="603704"/>
          </a:xfrm>
        </p:spPr>
        <p:txBody>
          <a:bodyPr>
            <a:normAutofit/>
          </a:bodyPr>
          <a:lstStyle/>
          <a:p>
            <a:r>
              <a:rPr lang="de-DE" dirty="0"/>
              <a:t>2. Tragfähiges Zahlverständnis</a:t>
            </a:r>
          </a:p>
        </p:txBody>
      </p:sp>
      <p:sp>
        <p:nvSpPr>
          <p:cNvPr id="3" name="Textplatzhalter 2">
            <a:extLst>
              <a:ext uri="{FF2B5EF4-FFF2-40B4-BE49-F238E27FC236}">
                <a16:creationId xmlns:a16="http://schemas.microsoft.com/office/drawing/2014/main" xmlns="" id="{6AB4F69D-9CD3-4346-AABD-109D645A14DD}"/>
              </a:ext>
            </a:extLst>
          </p:cNvPr>
          <p:cNvSpPr>
            <a:spLocks noGrp="1"/>
          </p:cNvSpPr>
          <p:nvPr>
            <p:ph type="body" sz="quarter" idx="13"/>
          </p:nvPr>
        </p:nvSpPr>
        <p:spPr>
          <a:xfrm>
            <a:off x="1096266" y="1134064"/>
            <a:ext cx="7009509" cy="445628"/>
          </a:xfrm>
        </p:spPr>
        <p:txBody>
          <a:bodyPr/>
          <a:lstStyle/>
          <a:p>
            <a:r>
              <a:rPr lang="de-DE" sz="2000" dirty="0"/>
              <a:t>DARSTELLUNGEN VERNETZEN </a:t>
            </a:r>
          </a:p>
        </p:txBody>
      </p:sp>
      <p:sp>
        <p:nvSpPr>
          <p:cNvPr id="5" name="Datumsplatzhalter 4">
            <a:extLst>
              <a:ext uri="{FF2B5EF4-FFF2-40B4-BE49-F238E27FC236}">
                <a16:creationId xmlns:a16="http://schemas.microsoft.com/office/drawing/2014/main" xmlns="" id="{8D3C10B1-852E-4996-8D88-7FD5087F0B40}"/>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309B88C7-D7B3-4775-8A2A-700E4C719010}"/>
              </a:ext>
            </a:extLst>
          </p:cNvPr>
          <p:cNvSpPr>
            <a:spLocks noGrp="1"/>
          </p:cNvSpPr>
          <p:nvPr>
            <p:ph type="sldNum" sz="quarter" idx="12"/>
          </p:nvPr>
        </p:nvSpPr>
        <p:spPr/>
        <p:txBody>
          <a:bodyPr/>
          <a:lstStyle/>
          <a:p>
            <a:fld id="{C3752B7C-18A9-864D-BBCB-54A9F41B5594}" type="slidenum">
              <a:rPr lang="de-DE" smtClean="0"/>
              <a:pPr/>
              <a:t>23</a:t>
            </a:fld>
            <a:endParaRPr lang="de-DE" dirty="0"/>
          </a:p>
        </p:txBody>
      </p:sp>
      <p:sp>
        <p:nvSpPr>
          <p:cNvPr id="9" name="Textfeld 8">
            <a:extLst>
              <a:ext uri="{FF2B5EF4-FFF2-40B4-BE49-F238E27FC236}">
                <a16:creationId xmlns:a16="http://schemas.microsoft.com/office/drawing/2014/main" xmlns="" id="{D9357EB0-39E5-41E8-BF09-7453F42DCB96}"/>
              </a:ext>
            </a:extLst>
          </p:cNvPr>
          <p:cNvSpPr txBox="1"/>
          <p:nvPr/>
        </p:nvSpPr>
        <p:spPr>
          <a:xfrm>
            <a:off x="4435101" y="5890372"/>
            <a:ext cx="4510779" cy="276999"/>
          </a:xfrm>
          <a:prstGeom prst="rect">
            <a:avLst/>
          </a:prstGeom>
          <a:noFill/>
        </p:spPr>
        <p:txBody>
          <a:bodyPr wrap="square" rtlCol="0">
            <a:spAutoFit/>
          </a:bodyPr>
          <a:lstStyle/>
          <a:p>
            <a:pPr algn="r"/>
            <a:r>
              <a:rPr lang="de-DE" altLang="de-DE" sz="1200" b="1" dirty="0">
                <a:solidFill>
                  <a:srgbClr val="000000"/>
                </a:solidFill>
                <a:latin typeface="Arial" panose="020B0604020202020204" pitchFamily="34" charset="0"/>
                <a:cs typeface="Arial" panose="020B0604020202020204" pitchFamily="34" charset="0"/>
              </a:rPr>
              <a:t>https://mahiko.dzlm.de/node/46</a:t>
            </a:r>
            <a:endParaRPr lang="de-DE" sz="1200" b="1" dirty="0">
              <a:latin typeface="Arial" panose="020B0604020202020204" pitchFamily="34" charset="0"/>
              <a:cs typeface="Arial" panose="020B0604020202020204" pitchFamily="34" charset="0"/>
            </a:endParaRPr>
          </a:p>
        </p:txBody>
      </p:sp>
      <p:pic>
        <p:nvPicPr>
          <p:cNvPr id="15" name="Picture 5">
            <a:extLst>
              <a:ext uri="{FF2B5EF4-FFF2-40B4-BE49-F238E27FC236}">
                <a16:creationId xmlns:a16="http://schemas.microsoft.com/office/drawing/2014/main" xmlns="" id="{7474ABAC-AEF8-4ECF-8652-0D7C72C742DF}"/>
              </a:ext>
            </a:extLst>
          </p:cNvPr>
          <p:cNvPicPr>
            <a:picLocks noChangeAspect="1"/>
          </p:cNvPicPr>
          <p:nvPr/>
        </p:nvPicPr>
        <p:blipFill rotWithShape="1">
          <a:blip r:embed="rId3">
            <a:extLst>
              <a:ext uri="{28A0092B-C50C-407E-A947-70E740481C1C}">
                <a14:useLocalDpi xmlns:a14="http://schemas.microsoft.com/office/drawing/2010/main" val="0"/>
              </a:ext>
            </a:extLst>
          </a:blip>
          <a:srcRect t="5043" b="6333"/>
          <a:stretch/>
        </p:blipFill>
        <p:spPr bwMode="auto">
          <a:xfrm>
            <a:off x="1576035" y="2068591"/>
            <a:ext cx="5991929" cy="3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60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9D11AA2-17B7-4C8C-83BF-D1616D9EE0B8}"/>
              </a:ext>
            </a:extLst>
          </p:cNvPr>
          <p:cNvSpPr>
            <a:spLocks noGrp="1"/>
          </p:cNvSpPr>
          <p:nvPr>
            <p:ph type="title"/>
          </p:nvPr>
        </p:nvSpPr>
        <p:spPr>
          <a:xfrm>
            <a:off x="1096423" y="382774"/>
            <a:ext cx="7246784" cy="603704"/>
          </a:xfrm>
        </p:spPr>
        <p:txBody>
          <a:bodyPr>
            <a:normAutofit/>
          </a:bodyPr>
          <a:lstStyle/>
          <a:p>
            <a:r>
              <a:rPr lang="de-DE" dirty="0"/>
              <a:t>2. Tragfähiges Zahlverständnis</a:t>
            </a:r>
          </a:p>
        </p:txBody>
      </p:sp>
      <p:sp>
        <p:nvSpPr>
          <p:cNvPr id="3" name="Textplatzhalter 2">
            <a:extLst>
              <a:ext uri="{FF2B5EF4-FFF2-40B4-BE49-F238E27FC236}">
                <a16:creationId xmlns:a16="http://schemas.microsoft.com/office/drawing/2014/main" xmlns="" id="{6AB4F69D-9CD3-4346-AABD-109D645A14DD}"/>
              </a:ext>
            </a:extLst>
          </p:cNvPr>
          <p:cNvSpPr>
            <a:spLocks noGrp="1"/>
          </p:cNvSpPr>
          <p:nvPr>
            <p:ph type="body" sz="quarter" idx="13"/>
          </p:nvPr>
        </p:nvSpPr>
        <p:spPr>
          <a:xfrm>
            <a:off x="1096266" y="1134064"/>
            <a:ext cx="7009509" cy="445628"/>
          </a:xfrm>
        </p:spPr>
        <p:txBody>
          <a:bodyPr/>
          <a:lstStyle/>
          <a:p>
            <a:r>
              <a:rPr lang="de-DE" sz="2000" dirty="0"/>
              <a:t>ZAHLBEZIEHUNGEN NUTZEN </a:t>
            </a:r>
          </a:p>
        </p:txBody>
      </p:sp>
      <p:sp>
        <p:nvSpPr>
          <p:cNvPr id="5" name="Datumsplatzhalter 4">
            <a:extLst>
              <a:ext uri="{FF2B5EF4-FFF2-40B4-BE49-F238E27FC236}">
                <a16:creationId xmlns:a16="http://schemas.microsoft.com/office/drawing/2014/main" xmlns="" id="{8D3C10B1-852E-4996-8D88-7FD5087F0B40}"/>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309B88C7-D7B3-4775-8A2A-700E4C719010}"/>
              </a:ext>
            </a:extLst>
          </p:cNvPr>
          <p:cNvSpPr>
            <a:spLocks noGrp="1"/>
          </p:cNvSpPr>
          <p:nvPr>
            <p:ph type="sldNum" sz="quarter" idx="12"/>
          </p:nvPr>
        </p:nvSpPr>
        <p:spPr/>
        <p:txBody>
          <a:bodyPr/>
          <a:lstStyle/>
          <a:p>
            <a:fld id="{C3752B7C-18A9-864D-BBCB-54A9F41B5594}" type="slidenum">
              <a:rPr lang="de-DE" smtClean="0"/>
              <a:pPr/>
              <a:t>24</a:t>
            </a:fld>
            <a:endParaRPr lang="de-DE" dirty="0"/>
          </a:p>
        </p:txBody>
      </p:sp>
      <p:sp>
        <p:nvSpPr>
          <p:cNvPr id="9" name="Textfeld 8">
            <a:extLst>
              <a:ext uri="{FF2B5EF4-FFF2-40B4-BE49-F238E27FC236}">
                <a16:creationId xmlns:a16="http://schemas.microsoft.com/office/drawing/2014/main" xmlns="" id="{D9357EB0-39E5-41E8-BF09-7453F42DCB96}"/>
              </a:ext>
            </a:extLst>
          </p:cNvPr>
          <p:cNvSpPr txBox="1"/>
          <p:nvPr/>
        </p:nvSpPr>
        <p:spPr>
          <a:xfrm>
            <a:off x="4435101" y="5775808"/>
            <a:ext cx="4510779" cy="461665"/>
          </a:xfrm>
          <a:prstGeom prst="rect">
            <a:avLst/>
          </a:prstGeom>
          <a:noFill/>
        </p:spPr>
        <p:txBody>
          <a:bodyPr wrap="square" rtlCol="0">
            <a:spAutoFit/>
          </a:bodyPr>
          <a:lstStyle/>
          <a:p>
            <a:pPr algn="r"/>
            <a:r>
              <a:rPr lang="de-DE" altLang="de-DE" sz="1200" b="1" dirty="0">
                <a:latin typeface="Arial" panose="020B0604020202020204" pitchFamily="34" charset="0"/>
                <a:cs typeface="Arial" panose="020B0604020202020204" pitchFamily="34" charset="0"/>
                <a:sym typeface="Helvetica" panose="020B0604020202020204" pitchFamily="34" charset="0"/>
              </a:rPr>
              <a:t>Handreichung Rechenschwierigkeiten </a:t>
            </a:r>
            <a:br>
              <a:rPr lang="de-DE" altLang="de-DE" sz="1200" b="1" dirty="0">
                <a:latin typeface="Arial" panose="020B0604020202020204" pitchFamily="34" charset="0"/>
                <a:cs typeface="Arial" panose="020B0604020202020204" pitchFamily="34" charset="0"/>
                <a:sym typeface="Helvetica" panose="020B0604020202020204" pitchFamily="34" charset="0"/>
              </a:rPr>
            </a:br>
            <a:r>
              <a:rPr lang="de-DE" altLang="de-DE" sz="1200" b="1" dirty="0">
                <a:latin typeface="Arial" panose="020B0604020202020204" pitchFamily="34" charset="0"/>
                <a:cs typeface="Arial" panose="020B0604020202020204" pitchFamily="34" charset="0"/>
                <a:sym typeface="Helvetica" panose="020B0604020202020204" pitchFamily="34" charset="0"/>
              </a:rPr>
              <a:t>vermeiden, S. 22 </a:t>
            </a:r>
          </a:p>
        </p:txBody>
      </p:sp>
      <p:sp>
        <p:nvSpPr>
          <p:cNvPr id="4" name="Textfeld 3">
            <a:extLst>
              <a:ext uri="{FF2B5EF4-FFF2-40B4-BE49-F238E27FC236}">
                <a16:creationId xmlns:a16="http://schemas.microsoft.com/office/drawing/2014/main" xmlns="" id="{9C9FC964-AB61-4557-BA0D-44099EF32177}"/>
              </a:ext>
            </a:extLst>
          </p:cNvPr>
          <p:cNvSpPr txBox="1"/>
          <p:nvPr/>
        </p:nvSpPr>
        <p:spPr>
          <a:xfrm>
            <a:off x="1096423" y="1772144"/>
            <a:ext cx="5453931" cy="923330"/>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Relationale Beziehung: </a:t>
            </a:r>
          </a:p>
          <a:p>
            <a:r>
              <a:rPr lang="de-DE" dirty="0">
                <a:latin typeface="Arial" panose="020B0604020202020204" pitchFamily="34" charset="0"/>
                <a:cs typeface="Arial" panose="020B0604020202020204" pitchFamily="34" charset="0"/>
              </a:rPr>
              <a:t>(An-)zahlen zueinander in Beziehung setzen.  </a:t>
            </a:r>
          </a:p>
          <a:p>
            <a:endParaRPr lang="de-DE" dirty="0">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xmlns="" id="{4CA01B57-C250-4EAD-84C6-42EE5131F3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0943" y="4160373"/>
            <a:ext cx="3884889" cy="1937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feld 6">
            <a:extLst>
              <a:ext uri="{FF2B5EF4-FFF2-40B4-BE49-F238E27FC236}">
                <a16:creationId xmlns:a16="http://schemas.microsoft.com/office/drawing/2014/main" xmlns="" id="{F51D9050-8DA7-47B1-963B-ECCCEC5C8945}"/>
              </a:ext>
            </a:extLst>
          </p:cNvPr>
          <p:cNvSpPr txBox="1"/>
          <p:nvPr/>
        </p:nvSpPr>
        <p:spPr>
          <a:xfrm>
            <a:off x="1096423" y="2573525"/>
            <a:ext cx="4968672" cy="1754326"/>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Zum Beispiel: 8 ist…</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Zwei weniger als 10; drei mehr als 5</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Der Vorgänger von 9; Nachfolger von 7</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Doppelt so viel wie 4; halb so viel wie 16</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Größer als 2 / kleiner als 12</a:t>
            </a:r>
          </a:p>
          <a:p>
            <a:endParaRPr lang="de-DE" dirty="0"/>
          </a:p>
        </p:txBody>
      </p:sp>
    </p:spTree>
    <p:extLst>
      <p:ext uri="{BB962C8B-B14F-4D97-AF65-F5344CB8AC3E}">
        <p14:creationId xmlns:p14="http://schemas.microsoft.com/office/powerpoint/2010/main" val="97989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9D11AA2-17B7-4C8C-83BF-D1616D9EE0B8}"/>
              </a:ext>
            </a:extLst>
          </p:cNvPr>
          <p:cNvSpPr>
            <a:spLocks noGrp="1"/>
          </p:cNvSpPr>
          <p:nvPr>
            <p:ph type="title"/>
          </p:nvPr>
        </p:nvSpPr>
        <p:spPr>
          <a:xfrm>
            <a:off x="1096423" y="382774"/>
            <a:ext cx="7201416" cy="603704"/>
          </a:xfrm>
        </p:spPr>
        <p:txBody>
          <a:bodyPr>
            <a:normAutofit/>
          </a:bodyPr>
          <a:lstStyle/>
          <a:p>
            <a:r>
              <a:rPr lang="de-DE" dirty="0"/>
              <a:t>2. Tragfähiges Zahlverständnis</a:t>
            </a:r>
          </a:p>
        </p:txBody>
      </p:sp>
      <p:sp>
        <p:nvSpPr>
          <p:cNvPr id="3" name="Textplatzhalter 2">
            <a:extLst>
              <a:ext uri="{FF2B5EF4-FFF2-40B4-BE49-F238E27FC236}">
                <a16:creationId xmlns:a16="http://schemas.microsoft.com/office/drawing/2014/main" xmlns="" id="{6AB4F69D-9CD3-4346-AABD-109D645A14DD}"/>
              </a:ext>
            </a:extLst>
          </p:cNvPr>
          <p:cNvSpPr>
            <a:spLocks noGrp="1"/>
          </p:cNvSpPr>
          <p:nvPr>
            <p:ph type="body" sz="quarter" idx="13"/>
          </p:nvPr>
        </p:nvSpPr>
        <p:spPr>
          <a:xfrm>
            <a:off x="1096266" y="1134064"/>
            <a:ext cx="7009509" cy="445628"/>
          </a:xfrm>
        </p:spPr>
        <p:txBody>
          <a:bodyPr/>
          <a:lstStyle/>
          <a:p>
            <a:r>
              <a:rPr lang="de-DE" sz="2000" dirty="0"/>
              <a:t>ZAHLBEZIEHUNGEN NUTZEN </a:t>
            </a:r>
          </a:p>
        </p:txBody>
      </p:sp>
      <p:sp>
        <p:nvSpPr>
          <p:cNvPr id="5" name="Datumsplatzhalter 4">
            <a:extLst>
              <a:ext uri="{FF2B5EF4-FFF2-40B4-BE49-F238E27FC236}">
                <a16:creationId xmlns:a16="http://schemas.microsoft.com/office/drawing/2014/main" xmlns="" id="{8D3C10B1-852E-4996-8D88-7FD5087F0B40}"/>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309B88C7-D7B3-4775-8A2A-700E4C719010}"/>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9" name="Textfeld 8">
            <a:extLst>
              <a:ext uri="{FF2B5EF4-FFF2-40B4-BE49-F238E27FC236}">
                <a16:creationId xmlns:a16="http://schemas.microsoft.com/office/drawing/2014/main" xmlns="" id="{D9357EB0-39E5-41E8-BF09-7453F42DCB96}"/>
              </a:ext>
            </a:extLst>
          </p:cNvPr>
          <p:cNvSpPr txBox="1"/>
          <p:nvPr/>
        </p:nvSpPr>
        <p:spPr>
          <a:xfrm>
            <a:off x="4166999" y="5759581"/>
            <a:ext cx="4510779" cy="276999"/>
          </a:xfrm>
          <a:prstGeom prst="rect">
            <a:avLst/>
          </a:prstGeom>
          <a:noFill/>
        </p:spPr>
        <p:txBody>
          <a:bodyPr wrap="square" rtlCol="0">
            <a:spAutoFit/>
          </a:bodyPr>
          <a:lstStyle/>
          <a:p>
            <a:pPr algn="r"/>
            <a:r>
              <a:rPr lang="de-DE" altLang="de-DE" sz="1200" b="1" dirty="0">
                <a:latin typeface="Arial" panose="020B0604020202020204" pitchFamily="34" charset="0"/>
                <a:cs typeface="Arial" panose="020B0604020202020204" pitchFamily="34" charset="0"/>
                <a:sym typeface="Helvetica" panose="020B0604020202020204" pitchFamily="34" charset="0"/>
              </a:rPr>
              <a:t>https://pikas-kompakt.dzlm.de/node/41</a:t>
            </a:r>
          </a:p>
        </p:txBody>
      </p:sp>
      <p:sp>
        <p:nvSpPr>
          <p:cNvPr id="4" name="Textfeld 3">
            <a:extLst>
              <a:ext uri="{FF2B5EF4-FFF2-40B4-BE49-F238E27FC236}">
                <a16:creationId xmlns:a16="http://schemas.microsoft.com/office/drawing/2014/main" xmlns="" id="{9C9FC964-AB61-4557-BA0D-44099EF32177}"/>
              </a:ext>
            </a:extLst>
          </p:cNvPr>
          <p:cNvSpPr txBox="1"/>
          <p:nvPr/>
        </p:nvSpPr>
        <p:spPr>
          <a:xfrm>
            <a:off x="1093660" y="1924181"/>
            <a:ext cx="6392990" cy="1754326"/>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Teile – Ganzes Beziehung: </a:t>
            </a:r>
          </a:p>
          <a:p>
            <a:r>
              <a:rPr lang="de-DE" dirty="0">
                <a:latin typeface="Arial" panose="020B0604020202020204" pitchFamily="34" charset="0"/>
                <a:cs typeface="Arial" panose="020B0604020202020204" pitchFamily="34" charset="0"/>
              </a:rPr>
              <a:t>Zahlen sind zerlegbar und aus Teilen / anderen Zahlen zusammengesetzt</a:t>
            </a: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pic>
        <p:nvPicPr>
          <p:cNvPr id="13" name="Picture 4">
            <a:extLst>
              <a:ext uri="{FF2B5EF4-FFF2-40B4-BE49-F238E27FC236}">
                <a16:creationId xmlns:a16="http://schemas.microsoft.com/office/drawing/2014/main" xmlns="" id="{49D137F2-FC54-4CA7-B8D4-8580D1D9720E}"/>
              </a:ext>
            </a:extLst>
          </p:cNvPr>
          <p:cNvPicPr>
            <a:picLocks noChangeAspect="1"/>
          </p:cNvPicPr>
          <p:nvPr/>
        </p:nvPicPr>
        <p:blipFill>
          <a:blip r:embed="rId3">
            <a:extLst>
              <a:ext uri="{28A0092B-C50C-407E-A947-70E740481C1C}">
                <a14:useLocalDpi xmlns:a14="http://schemas.microsoft.com/office/drawing/2010/main" val="0"/>
              </a:ext>
            </a:extLst>
          </a:blip>
          <a:srcRect t="4134" b="4134"/>
          <a:stretch>
            <a:fillRect/>
          </a:stretch>
        </p:blipFill>
        <p:spPr bwMode="auto">
          <a:xfrm>
            <a:off x="1119181" y="3290324"/>
            <a:ext cx="6095637" cy="168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996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9A978C1-DB76-42D1-88F7-7C67EB27FB0B}"/>
              </a:ext>
            </a:extLst>
          </p:cNvPr>
          <p:cNvSpPr>
            <a:spLocks noGrp="1"/>
          </p:cNvSpPr>
          <p:nvPr>
            <p:ph type="title"/>
          </p:nvPr>
        </p:nvSpPr>
        <p:spPr>
          <a:xfrm>
            <a:off x="1096423" y="382774"/>
            <a:ext cx="7306509" cy="603704"/>
          </a:xfrm>
        </p:spPr>
        <p:txBody>
          <a:bodyPr>
            <a:normAutofit/>
          </a:bodyPr>
          <a:lstStyle/>
          <a:p>
            <a:r>
              <a:rPr lang="de-DE" dirty="0"/>
              <a:t>2. Tragfähiges Zahlverständnis</a:t>
            </a:r>
          </a:p>
        </p:txBody>
      </p:sp>
      <p:sp>
        <p:nvSpPr>
          <p:cNvPr id="3" name="Textplatzhalter 2">
            <a:extLst>
              <a:ext uri="{FF2B5EF4-FFF2-40B4-BE49-F238E27FC236}">
                <a16:creationId xmlns:a16="http://schemas.microsoft.com/office/drawing/2014/main" xmlns="" id="{05ED0F55-0B14-4309-AFF2-4FC3EADD7389}"/>
              </a:ext>
            </a:extLst>
          </p:cNvPr>
          <p:cNvSpPr>
            <a:spLocks noGrp="1"/>
          </p:cNvSpPr>
          <p:nvPr>
            <p:ph type="body" sz="quarter" idx="13"/>
          </p:nvPr>
        </p:nvSpPr>
        <p:spPr>
          <a:xfrm>
            <a:off x="580570" y="1194030"/>
            <a:ext cx="8563430" cy="445628"/>
          </a:xfrm>
        </p:spPr>
        <p:txBody>
          <a:bodyPr/>
          <a:lstStyle/>
          <a:p>
            <a:r>
              <a:rPr lang="de-DE" sz="2000" dirty="0"/>
              <a:t>BEDEUTUNG EINES TRAGFÄHIGEN ZAHLVERSTÄNDNISSES  </a:t>
            </a:r>
          </a:p>
        </p:txBody>
      </p:sp>
      <p:sp>
        <p:nvSpPr>
          <p:cNvPr id="5" name="Datumsplatzhalter 4">
            <a:extLst>
              <a:ext uri="{FF2B5EF4-FFF2-40B4-BE49-F238E27FC236}">
                <a16:creationId xmlns:a16="http://schemas.microsoft.com/office/drawing/2014/main" xmlns="" id="{683BAF8D-F6E4-4E22-9DC8-03D8F679D428}"/>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EAC1D7D7-1EA1-43C8-A712-E279BDE2A5AF}"/>
              </a:ext>
            </a:extLst>
          </p:cNvPr>
          <p:cNvSpPr>
            <a:spLocks noGrp="1"/>
          </p:cNvSpPr>
          <p:nvPr>
            <p:ph type="sldNum" sz="quarter" idx="12"/>
          </p:nvPr>
        </p:nvSpPr>
        <p:spPr/>
        <p:txBody>
          <a:bodyPr/>
          <a:lstStyle/>
          <a:p>
            <a:fld id="{C3752B7C-18A9-864D-BBCB-54A9F41B5594}" type="slidenum">
              <a:rPr lang="de-DE" smtClean="0"/>
              <a:pPr/>
              <a:t>26</a:t>
            </a:fld>
            <a:endParaRPr lang="de-DE" dirty="0"/>
          </a:p>
        </p:txBody>
      </p:sp>
      <p:pic>
        <p:nvPicPr>
          <p:cNvPr id="7" name="Picture 8">
            <a:extLst>
              <a:ext uri="{FF2B5EF4-FFF2-40B4-BE49-F238E27FC236}">
                <a16:creationId xmlns:a16="http://schemas.microsoft.com/office/drawing/2014/main" xmlns="" id="{09A9205D-AA15-499C-A222-E07053BF5B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21657">
            <a:off x="775628" y="2955354"/>
            <a:ext cx="3408171" cy="26760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4">
            <a:extLst>
              <a:ext uri="{FF2B5EF4-FFF2-40B4-BE49-F238E27FC236}">
                <a16:creationId xmlns:a16="http://schemas.microsoft.com/office/drawing/2014/main" xmlns="" id="{7D38F77C-B6AB-4B84-B7CC-EC80827484F1}"/>
              </a:ext>
            </a:extLst>
          </p:cNvPr>
          <p:cNvSpPr txBox="1">
            <a:spLocks/>
          </p:cNvSpPr>
          <p:nvPr/>
        </p:nvSpPr>
        <p:spPr bwMode="auto">
          <a:xfrm>
            <a:off x="1449252" y="3429000"/>
            <a:ext cx="2376815" cy="13336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000" dirty="0">
                <a:latin typeface="Arial" panose="020B0604020202020204" pitchFamily="34" charset="0"/>
                <a:cs typeface="Arial" panose="020B0604020202020204" pitchFamily="34" charset="0"/>
              </a:rPr>
              <a:t>Warum ist ein tragfähiges Zahlverständnis wichtig? </a:t>
            </a:r>
          </a:p>
        </p:txBody>
      </p:sp>
      <p:pic>
        <p:nvPicPr>
          <p:cNvPr id="9" name="Picture 7">
            <a:extLst>
              <a:ext uri="{FF2B5EF4-FFF2-40B4-BE49-F238E27FC236}">
                <a16:creationId xmlns:a16="http://schemas.microsoft.com/office/drawing/2014/main" xmlns="" id="{25DEEC45-363C-4082-823E-5189D935F2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6783" y="2194515"/>
            <a:ext cx="3674234" cy="2885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6">
            <a:extLst>
              <a:ext uri="{FF2B5EF4-FFF2-40B4-BE49-F238E27FC236}">
                <a16:creationId xmlns:a16="http://schemas.microsoft.com/office/drawing/2014/main" xmlns="" id="{09184A5E-A6CA-4029-BD3E-F37EA0B588DA}"/>
              </a:ext>
            </a:extLst>
          </p:cNvPr>
          <p:cNvSpPr txBox="1">
            <a:spLocks/>
          </p:cNvSpPr>
          <p:nvPr/>
        </p:nvSpPr>
        <p:spPr bwMode="auto">
          <a:xfrm>
            <a:off x="5204867" y="2823706"/>
            <a:ext cx="3198065" cy="121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latin typeface="Arial" panose="020B0604020202020204" pitchFamily="34" charset="0"/>
                <a:cs typeface="Arial" panose="020B0604020202020204" pitchFamily="34" charset="0"/>
              </a:rPr>
              <a:t>Wie sind die Aspekte eines tragfähigen Zahlverständnisses im Lehrplan verankert? </a:t>
            </a:r>
          </a:p>
        </p:txBody>
      </p:sp>
    </p:spTree>
    <p:extLst>
      <p:ext uri="{BB962C8B-B14F-4D97-AF65-F5344CB8AC3E}">
        <p14:creationId xmlns:p14="http://schemas.microsoft.com/office/powerpoint/2010/main" val="425873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09553893-9BE2-6249-811F-AF9A94E644C7}"/>
              </a:ext>
            </a:extLst>
          </p:cNvPr>
          <p:cNvSpPr>
            <a:spLocks noGrp="1"/>
          </p:cNvSpPr>
          <p:nvPr>
            <p:ph idx="1"/>
          </p:nvPr>
        </p:nvSpPr>
        <p:spPr>
          <a:xfrm>
            <a:off x="1096423" y="1139846"/>
            <a:ext cx="7858891" cy="4912611"/>
          </a:xfrm>
        </p:spPr>
        <p:txBody>
          <a:bodyPr/>
          <a:lstStyle/>
          <a:p>
            <a:pPr>
              <a:lnSpc>
                <a:spcPct val="100000"/>
              </a:lnSpc>
            </a:pPr>
            <a:r>
              <a:rPr lang="de-DE" sz="2000" dirty="0"/>
              <a:t>Hintergrund des Moduls</a:t>
            </a:r>
          </a:p>
          <a:p>
            <a:r>
              <a:rPr lang="de-DE" sz="2000" dirty="0"/>
              <a:t>Tragfähiges Zahlverständnis  </a:t>
            </a:r>
          </a:p>
          <a:p>
            <a:r>
              <a:rPr lang="de-DE" sz="2000" dirty="0"/>
              <a:t>Bedeutung und Kompetenzerwartungen </a:t>
            </a:r>
          </a:p>
          <a:p>
            <a:r>
              <a:rPr lang="de-DE" sz="2000" dirty="0"/>
              <a:t>Beobachtungsaspekte </a:t>
            </a:r>
          </a:p>
          <a:p>
            <a:r>
              <a:rPr lang="de-DE" sz="2000" dirty="0"/>
              <a:t>Aufbau eines tragfähigen Zahlverständnisses </a:t>
            </a:r>
          </a:p>
          <a:p>
            <a:pPr marL="457200" lvl="1" indent="0">
              <a:buNone/>
            </a:pPr>
            <a:r>
              <a:rPr lang="de-DE" sz="2000" dirty="0"/>
              <a:t>5.1 Grundvorstellungen aufbauen</a:t>
            </a:r>
          </a:p>
          <a:p>
            <a:pPr marL="457200" lvl="1" indent="0">
              <a:buNone/>
            </a:pPr>
            <a:r>
              <a:rPr lang="de-DE" sz="2000" dirty="0"/>
              <a:t>5.2 Darstellungen vernetzen </a:t>
            </a:r>
          </a:p>
          <a:p>
            <a:pPr marL="457200" lvl="1" indent="0">
              <a:buNone/>
            </a:pPr>
            <a:r>
              <a:rPr lang="de-DE" sz="2000" dirty="0"/>
              <a:t>5.3 Zahlbeziehungen nutzen </a:t>
            </a:r>
          </a:p>
          <a:p>
            <a:r>
              <a:rPr lang="de-DE" sz="2000" dirty="0"/>
              <a:t>Abschluss und Ausblick  </a:t>
            </a:r>
          </a:p>
        </p:txBody>
      </p:sp>
      <p:sp>
        <p:nvSpPr>
          <p:cNvPr id="3" name="Titel 2">
            <a:extLst>
              <a:ext uri="{FF2B5EF4-FFF2-40B4-BE49-F238E27FC236}">
                <a16:creationId xmlns:a16="http://schemas.microsoft.com/office/drawing/2014/main" xmlns=""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xmlns=""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5" name="Foliennummernplatzhalter 4">
            <a:extLst>
              <a:ext uri="{FF2B5EF4-FFF2-40B4-BE49-F238E27FC236}">
                <a16:creationId xmlns:a16="http://schemas.microsoft.com/office/drawing/2014/main" xmlns="" id="{F4D56939-6917-854D-B993-7A02A06476B1}"/>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Tree>
    <p:extLst>
      <p:ext uri="{BB962C8B-B14F-4D97-AF65-F5344CB8AC3E}">
        <p14:creationId xmlns:p14="http://schemas.microsoft.com/office/powerpoint/2010/main" val="32742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2" end="2"/>
                                            </p:txEl>
                                          </p:spTgt>
                                        </p:tgtEl>
                                        <p:attrNameLst>
                                          <p:attrName>style.color</p:attrName>
                                        </p:attrNameLst>
                                      </p:cBhvr>
                                      <p:to>
                                        <p:clrVal>
                                          <a:srgbClr val="327D87"/>
                                        </p:clrVal>
                                      </p:to>
                                    </p:set>
                                    <p:set>
                                      <p:cBhvr>
                                        <p:cTn id="7" dur="500" fill="hold"/>
                                        <p:tgtEl>
                                          <p:spTgt spid="2">
                                            <p:txEl>
                                              <p:pRg st="2" end="2"/>
                                            </p:txEl>
                                          </p:spTgt>
                                        </p:tgtEl>
                                        <p:attrNameLst>
                                          <p:attrName>fillcolor</p:attrName>
                                        </p:attrNameLst>
                                      </p:cBhvr>
                                      <p:to>
                                        <p:clrVal>
                                          <a:srgbClr val="327D87"/>
                                        </p:clrVal>
                                      </p:to>
                                    </p:set>
                                    <p:set>
                                      <p:cBhvr>
                                        <p:cTn id="8" dur="500" fill="hold"/>
                                        <p:tgtEl>
                                          <p:spTgt spid="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xmlns=""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4" name="Foliennummernplatzhalter 3">
            <a:extLst>
              <a:ext uri="{FF2B5EF4-FFF2-40B4-BE49-F238E27FC236}">
                <a16:creationId xmlns:a16="http://schemas.microsoft.com/office/drawing/2014/main" xmlns="" id="{CF7ADAFC-54A5-2D45-A8FA-A59DCD31E7A1}"/>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5" name="Textplatzhalter 4">
            <a:extLst>
              <a:ext uri="{FF2B5EF4-FFF2-40B4-BE49-F238E27FC236}">
                <a16:creationId xmlns:a16="http://schemas.microsoft.com/office/drawing/2014/main" xmlns="" id="{A1222F87-F12F-BB4E-92E6-55D67B8086A5}"/>
              </a:ext>
            </a:extLst>
          </p:cNvPr>
          <p:cNvSpPr>
            <a:spLocks noGrp="1"/>
          </p:cNvSpPr>
          <p:nvPr>
            <p:ph type="body" sz="quarter" idx="13"/>
          </p:nvPr>
        </p:nvSpPr>
        <p:spPr/>
        <p:txBody>
          <a:bodyPr/>
          <a:lstStyle/>
          <a:p>
            <a:r>
              <a:rPr lang="de-DE" dirty="0"/>
              <a:t>3. BEDEUTUNG UND KOMPETENZERWARTUNGEN </a:t>
            </a:r>
          </a:p>
        </p:txBody>
      </p:sp>
      <p:sp>
        <p:nvSpPr>
          <p:cNvPr id="6" name="Inhaltsplatzhalter 5">
            <a:extLst>
              <a:ext uri="{FF2B5EF4-FFF2-40B4-BE49-F238E27FC236}">
                <a16:creationId xmlns:a16="http://schemas.microsoft.com/office/drawing/2014/main" xmlns="" id="{BC3AA218-1171-9D4B-89E7-27A121ABEE26}"/>
              </a:ext>
            </a:extLst>
          </p:cNvPr>
          <p:cNvSpPr>
            <a:spLocks noGrp="1"/>
          </p:cNvSpPr>
          <p:nvPr>
            <p:ph idx="1"/>
          </p:nvPr>
        </p:nvSpPr>
        <p:spPr>
          <a:xfrm>
            <a:off x="1096423" y="1639658"/>
            <a:ext cx="7510548" cy="4527819"/>
          </a:xfrm>
        </p:spPr>
        <p:txBody>
          <a:bodyPr/>
          <a:lstStyle/>
          <a:p>
            <a:pPr algn="just"/>
            <a:r>
              <a:rPr lang="de-DE" sz="1600" b="1" dirty="0"/>
              <a:t>Ziel: </a:t>
            </a:r>
            <a:r>
              <a:rPr lang="de-DE" sz="1600" dirty="0"/>
              <a:t>Sensibilisierung für die Bedeutung eines tragfähigen Zahlverständnisses und Verknüpfung mit Kompetenzen des Lehrplans NRW  (MSB NRW 2021)</a:t>
            </a:r>
          </a:p>
          <a:p>
            <a:pPr algn="just"/>
            <a:r>
              <a:rPr lang="de-DE" sz="1600" b="1" dirty="0"/>
              <a:t>Aufbau: </a:t>
            </a:r>
            <a:r>
              <a:rPr lang="de-DE" sz="1600" dirty="0"/>
              <a:t>Der dritte Teil der Präsentation lässt sich in zwei verschiedene Bereiche einteilen: In einem ersten Bereich (Folie 29 – 33) wird durch einen Interviewausschnitt und eine Eigenaktivität verdeutlicht, warum der Aufbau eines tragfähigen Zahlverständnisses so wichtig ist. Hier soll zum einen deutlich werden, dass ein tragfähiges Zahlverständnis dazu beitragen kann, die Verfestigung des  zählenden Rechnens zu vermeiden und zum anderen, dass die Grundlage für ein Verständnis über das dezimale Stellenwertsystem</a:t>
            </a:r>
            <a:r>
              <a:rPr lang="de-DE" dirty="0"/>
              <a:t> </a:t>
            </a:r>
            <a:r>
              <a:rPr lang="de-DE" sz="1600" dirty="0"/>
              <a:t>geschaffen werden kann. In einem zweiten Bereich (Folie 35 – 39) wird der Bereich Zahlverständnis im Lehrplan verortet und mit einigen prozessbezogenen Kompetenzen verknüpft. </a:t>
            </a:r>
          </a:p>
        </p:txBody>
      </p:sp>
    </p:spTree>
    <p:extLst>
      <p:ext uri="{BB962C8B-B14F-4D97-AF65-F5344CB8AC3E}">
        <p14:creationId xmlns:p14="http://schemas.microsoft.com/office/powerpoint/2010/main" val="1583308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EFCCBFD-1D08-9C4A-83EE-2B8E73A6547C}"/>
              </a:ext>
            </a:extLst>
          </p:cNvPr>
          <p:cNvSpPr>
            <a:spLocks noGrp="1"/>
          </p:cNvSpPr>
          <p:nvPr>
            <p:ph type="title"/>
          </p:nvPr>
        </p:nvSpPr>
        <p:spPr/>
        <p:txBody>
          <a:bodyPr/>
          <a:lstStyle/>
          <a:p>
            <a:r>
              <a:rPr lang="de-DE" dirty="0"/>
              <a:t>3. Bedeutung und Kompetenzerwartung</a:t>
            </a:r>
          </a:p>
        </p:txBody>
      </p:sp>
      <p:sp>
        <p:nvSpPr>
          <p:cNvPr id="5" name="Datumsplatzhalter 4">
            <a:extLst>
              <a:ext uri="{FF2B5EF4-FFF2-40B4-BE49-F238E27FC236}">
                <a16:creationId xmlns:a16="http://schemas.microsoft.com/office/drawing/2014/main" xmlns="" id="{C3F5172C-D625-3345-ACA3-49D70323F207}"/>
              </a:ext>
            </a:extLst>
          </p:cNvPr>
          <p:cNvSpPr>
            <a:spLocks noGrp="1"/>
          </p:cNvSpPr>
          <p:nvPr>
            <p:ph type="dt" sz="half" idx="10"/>
          </p:nvPr>
        </p:nvSpPr>
        <p:spPr/>
        <p:txBody>
          <a:bodyPr/>
          <a:lstStyle/>
          <a:p>
            <a:pPr>
              <a:lnSpc>
                <a:spcPct val="150000"/>
              </a:lnSpc>
            </a:pPr>
            <a:fld id="{1AFEB675-97A2-2047-A453-727B8A442EDA}" type="datetime6">
              <a:rPr lang="de-DE" smtClean="0"/>
              <a:t>Mai 22</a:t>
            </a:fld>
            <a:endParaRPr lang="de-DE" dirty="0"/>
          </a:p>
        </p:txBody>
      </p:sp>
      <p:sp>
        <p:nvSpPr>
          <p:cNvPr id="6" name="Foliennummernplatzhalter 5">
            <a:extLst>
              <a:ext uri="{FF2B5EF4-FFF2-40B4-BE49-F238E27FC236}">
                <a16:creationId xmlns:a16="http://schemas.microsoft.com/office/drawing/2014/main" xmlns="" id="{D25A4723-2A70-F546-8E40-FCDFBB49A711}"/>
              </a:ext>
            </a:extLst>
          </p:cNvPr>
          <p:cNvSpPr>
            <a:spLocks noGrp="1"/>
          </p:cNvSpPr>
          <p:nvPr>
            <p:ph type="sldNum" sz="quarter" idx="12"/>
          </p:nvPr>
        </p:nvSpPr>
        <p:spPr/>
        <p:txBody>
          <a:bodyPr/>
          <a:lstStyle/>
          <a:p>
            <a:fld id="{C3752B7C-18A9-864D-BBCB-54A9F41B5594}" type="slidenum">
              <a:rPr lang="de-DE" smtClean="0"/>
              <a:pPr/>
              <a:t>29</a:t>
            </a:fld>
            <a:endParaRPr lang="de-DE" dirty="0"/>
          </a:p>
        </p:txBody>
      </p:sp>
      <p:sp>
        <p:nvSpPr>
          <p:cNvPr id="13" name="Textplatzhalter 2">
            <a:extLst>
              <a:ext uri="{FF2B5EF4-FFF2-40B4-BE49-F238E27FC236}">
                <a16:creationId xmlns:a16="http://schemas.microsoft.com/office/drawing/2014/main" xmlns="" id="{A2C89F86-DD52-1140-A36F-83BE8453D28E}"/>
              </a:ext>
            </a:extLst>
          </p:cNvPr>
          <p:cNvSpPr>
            <a:spLocks noGrp="1"/>
          </p:cNvSpPr>
          <p:nvPr>
            <p:ph type="body" sz="quarter" idx="13"/>
          </p:nvPr>
        </p:nvSpPr>
        <p:spPr>
          <a:xfrm>
            <a:off x="1096423" y="4134423"/>
            <a:ext cx="7105899" cy="2033015"/>
          </a:xfrm>
        </p:spPr>
        <p:txBody>
          <a:bodyPr/>
          <a:lstStyle/>
          <a:p>
            <a:endParaRPr lang="de-DE" dirty="0"/>
          </a:p>
        </p:txBody>
      </p:sp>
      <p:sp>
        <p:nvSpPr>
          <p:cNvPr id="14" name="Textplatzhalter 3">
            <a:extLst>
              <a:ext uri="{FF2B5EF4-FFF2-40B4-BE49-F238E27FC236}">
                <a16:creationId xmlns:a16="http://schemas.microsoft.com/office/drawing/2014/main" xmlns="" id="{55D52C68-015B-D840-A9E4-5E6E92C438F1}"/>
              </a:ext>
            </a:extLst>
          </p:cNvPr>
          <p:cNvSpPr>
            <a:spLocks noGrp="1"/>
          </p:cNvSpPr>
          <p:nvPr>
            <p:ph type="body" sz="quarter" idx="14"/>
          </p:nvPr>
        </p:nvSpPr>
        <p:spPr>
          <a:xfrm>
            <a:off x="1763316" y="1660386"/>
            <a:ext cx="5474611" cy="2225815"/>
          </a:xfrm>
        </p:spPr>
        <p:txBody>
          <a:bodyPr/>
          <a:lstStyle/>
          <a:p>
            <a:r>
              <a:rPr lang="de-DE" sz="2000" dirty="0"/>
              <a:t>Bitte berechnen Sie </a:t>
            </a:r>
          </a:p>
          <a:p>
            <a:r>
              <a:rPr lang="de-DE" sz="2000" dirty="0"/>
              <a:t>                           G – D = </a:t>
            </a:r>
          </a:p>
          <a:p>
            <a:r>
              <a:rPr lang="de-DE" sz="2000" dirty="0"/>
              <a:t>Wie sind Sie beim Lösen der Aufgabe vorgegangen? </a:t>
            </a:r>
          </a:p>
          <a:p>
            <a:endParaRPr lang="de-DE" dirty="0"/>
          </a:p>
        </p:txBody>
      </p:sp>
      <p:graphicFrame>
        <p:nvGraphicFramePr>
          <p:cNvPr id="8" name="Inhaltsplatzhalter 6">
            <a:extLst>
              <a:ext uri="{FF2B5EF4-FFF2-40B4-BE49-F238E27FC236}">
                <a16:creationId xmlns:a16="http://schemas.microsoft.com/office/drawing/2014/main" xmlns="" id="{799EE919-7549-4935-81BC-5FEFEF751E2B}"/>
              </a:ext>
            </a:extLst>
          </p:cNvPr>
          <p:cNvGraphicFramePr>
            <a:graphicFrameLocks/>
          </p:cNvGraphicFramePr>
          <p:nvPr/>
        </p:nvGraphicFramePr>
        <p:xfrm>
          <a:off x="1096423" y="4134423"/>
          <a:ext cx="7143748" cy="1527176"/>
        </p:xfrm>
        <a:graphic>
          <a:graphicData uri="http://schemas.openxmlformats.org/drawingml/2006/table">
            <a:tbl>
              <a:tblPr firstRow="1" bandRow="1">
                <a:tableStyleId>{21E4AEA4-8DFA-4A89-87EB-49C32662AFE0}</a:tableStyleId>
              </a:tblPr>
              <a:tblGrid>
                <a:gridCol w="509185">
                  <a:extLst>
                    <a:ext uri="{9D8B030D-6E8A-4147-A177-3AD203B41FA5}">
                      <a16:colId xmlns:a16="http://schemas.microsoft.com/office/drawing/2014/main" xmlns="" val="20000"/>
                    </a:ext>
                  </a:extLst>
                </a:gridCol>
                <a:gridCol w="509185">
                  <a:extLst>
                    <a:ext uri="{9D8B030D-6E8A-4147-A177-3AD203B41FA5}">
                      <a16:colId xmlns:a16="http://schemas.microsoft.com/office/drawing/2014/main" xmlns="" val="20001"/>
                    </a:ext>
                  </a:extLst>
                </a:gridCol>
                <a:gridCol w="509185">
                  <a:extLst>
                    <a:ext uri="{9D8B030D-6E8A-4147-A177-3AD203B41FA5}">
                      <a16:colId xmlns:a16="http://schemas.microsoft.com/office/drawing/2014/main" xmlns="" val="20002"/>
                    </a:ext>
                  </a:extLst>
                </a:gridCol>
                <a:gridCol w="509185">
                  <a:extLst>
                    <a:ext uri="{9D8B030D-6E8A-4147-A177-3AD203B41FA5}">
                      <a16:colId xmlns:a16="http://schemas.microsoft.com/office/drawing/2014/main" xmlns="" val="20003"/>
                    </a:ext>
                  </a:extLst>
                </a:gridCol>
                <a:gridCol w="509185">
                  <a:extLst>
                    <a:ext uri="{9D8B030D-6E8A-4147-A177-3AD203B41FA5}">
                      <a16:colId xmlns:a16="http://schemas.microsoft.com/office/drawing/2014/main" xmlns="" val="20004"/>
                    </a:ext>
                  </a:extLst>
                </a:gridCol>
                <a:gridCol w="509185">
                  <a:extLst>
                    <a:ext uri="{9D8B030D-6E8A-4147-A177-3AD203B41FA5}">
                      <a16:colId xmlns:a16="http://schemas.microsoft.com/office/drawing/2014/main" xmlns="" val="20005"/>
                    </a:ext>
                  </a:extLst>
                </a:gridCol>
                <a:gridCol w="509185">
                  <a:extLst>
                    <a:ext uri="{9D8B030D-6E8A-4147-A177-3AD203B41FA5}">
                      <a16:colId xmlns:a16="http://schemas.microsoft.com/office/drawing/2014/main" xmlns="" val="20006"/>
                    </a:ext>
                  </a:extLst>
                </a:gridCol>
                <a:gridCol w="509185">
                  <a:extLst>
                    <a:ext uri="{9D8B030D-6E8A-4147-A177-3AD203B41FA5}">
                      <a16:colId xmlns:a16="http://schemas.microsoft.com/office/drawing/2014/main" xmlns="" val="20007"/>
                    </a:ext>
                  </a:extLst>
                </a:gridCol>
                <a:gridCol w="509185">
                  <a:extLst>
                    <a:ext uri="{9D8B030D-6E8A-4147-A177-3AD203B41FA5}">
                      <a16:colId xmlns:a16="http://schemas.microsoft.com/office/drawing/2014/main" xmlns="" val="20008"/>
                    </a:ext>
                  </a:extLst>
                </a:gridCol>
                <a:gridCol w="509185">
                  <a:extLst>
                    <a:ext uri="{9D8B030D-6E8A-4147-A177-3AD203B41FA5}">
                      <a16:colId xmlns:a16="http://schemas.microsoft.com/office/drawing/2014/main" xmlns="" val="20009"/>
                    </a:ext>
                  </a:extLst>
                </a:gridCol>
                <a:gridCol w="524343">
                  <a:extLst>
                    <a:ext uri="{9D8B030D-6E8A-4147-A177-3AD203B41FA5}">
                      <a16:colId xmlns:a16="http://schemas.microsoft.com/office/drawing/2014/main" xmlns="" val="20010"/>
                    </a:ext>
                  </a:extLst>
                </a:gridCol>
                <a:gridCol w="509185">
                  <a:extLst>
                    <a:ext uri="{9D8B030D-6E8A-4147-A177-3AD203B41FA5}">
                      <a16:colId xmlns:a16="http://schemas.microsoft.com/office/drawing/2014/main" xmlns="" val="20011"/>
                    </a:ext>
                  </a:extLst>
                </a:gridCol>
                <a:gridCol w="509185">
                  <a:extLst>
                    <a:ext uri="{9D8B030D-6E8A-4147-A177-3AD203B41FA5}">
                      <a16:colId xmlns:a16="http://schemas.microsoft.com/office/drawing/2014/main" xmlns="" val="20012"/>
                    </a:ext>
                  </a:extLst>
                </a:gridCol>
                <a:gridCol w="509185">
                  <a:extLst>
                    <a:ext uri="{9D8B030D-6E8A-4147-A177-3AD203B41FA5}">
                      <a16:colId xmlns:a16="http://schemas.microsoft.com/office/drawing/2014/main" xmlns="" val="20013"/>
                    </a:ext>
                  </a:extLst>
                </a:gridCol>
              </a:tblGrid>
              <a:tr h="763588">
                <a:tc>
                  <a:txBody>
                    <a:bodyPr/>
                    <a:lstStyle/>
                    <a:p>
                      <a:pPr algn="ctr"/>
                      <a:r>
                        <a:rPr lang="de-DE" sz="1800" dirty="0"/>
                        <a:t>A</a:t>
                      </a:r>
                    </a:p>
                  </a:txBody>
                  <a:tcPr marL="91444" marR="91444" marT="45700" marB="45700"/>
                </a:tc>
                <a:tc>
                  <a:txBody>
                    <a:bodyPr/>
                    <a:lstStyle/>
                    <a:p>
                      <a:pPr algn="ctr"/>
                      <a:r>
                        <a:rPr lang="de-DE" sz="1800" dirty="0"/>
                        <a:t>B</a:t>
                      </a:r>
                    </a:p>
                  </a:txBody>
                  <a:tcPr marL="91444" marR="91444" marT="45700" marB="45700"/>
                </a:tc>
                <a:tc>
                  <a:txBody>
                    <a:bodyPr/>
                    <a:lstStyle/>
                    <a:p>
                      <a:pPr algn="ctr"/>
                      <a:r>
                        <a:rPr lang="de-DE" sz="1800" dirty="0"/>
                        <a:t>C</a:t>
                      </a:r>
                    </a:p>
                  </a:txBody>
                  <a:tcPr marL="91444" marR="91444" marT="45700" marB="45700"/>
                </a:tc>
                <a:tc>
                  <a:txBody>
                    <a:bodyPr/>
                    <a:lstStyle/>
                    <a:p>
                      <a:pPr algn="ctr"/>
                      <a:r>
                        <a:rPr lang="de-DE" sz="1800" dirty="0"/>
                        <a:t>D</a:t>
                      </a:r>
                    </a:p>
                  </a:txBody>
                  <a:tcPr marL="91444" marR="91444" marT="45700" marB="45700"/>
                </a:tc>
                <a:tc>
                  <a:txBody>
                    <a:bodyPr/>
                    <a:lstStyle/>
                    <a:p>
                      <a:pPr algn="ctr"/>
                      <a:r>
                        <a:rPr lang="de-DE" sz="1800" dirty="0"/>
                        <a:t>E</a:t>
                      </a:r>
                    </a:p>
                  </a:txBody>
                  <a:tcPr marL="91444" marR="91444" marT="45700" marB="45700"/>
                </a:tc>
                <a:tc>
                  <a:txBody>
                    <a:bodyPr/>
                    <a:lstStyle/>
                    <a:p>
                      <a:pPr algn="ctr"/>
                      <a:r>
                        <a:rPr lang="de-DE" sz="1800" dirty="0"/>
                        <a:t>F</a:t>
                      </a:r>
                    </a:p>
                  </a:txBody>
                  <a:tcPr marL="91444" marR="91444" marT="45700" marB="45700"/>
                </a:tc>
                <a:tc>
                  <a:txBody>
                    <a:bodyPr/>
                    <a:lstStyle/>
                    <a:p>
                      <a:pPr algn="ctr"/>
                      <a:r>
                        <a:rPr lang="de-DE" sz="1800" dirty="0"/>
                        <a:t>G</a:t>
                      </a:r>
                    </a:p>
                  </a:txBody>
                  <a:tcPr marL="91444" marR="91444" marT="45700" marB="45700"/>
                </a:tc>
                <a:tc>
                  <a:txBody>
                    <a:bodyPr/>
                    <a:lstStyle/>
                    <a:p>
                      <a:pPr algn="ctr"/>
                      <a:r>
                        <a:rPr lang="de-DE" sz="1800" dirty="0"/>
                        <a:t>H</a:t>
                      </a:r>
                    </a:p>
                  </a:txBody>
                  <a:tcPr marL="91444" marR="91444" marT="45700" marB="45700"/>
                </a:tc>
                <a:tc>
                  <a:txBody>
                    <a:bodyPr/>
                    <a:lstStyle/>
                    <a:p>
                      <a:pPr algn="ctr"/>
                      <a:r>
                        <a:rPr lang="de-DE" sz="1800" dirty="0"/>
                        <a:t>I</a:t>
                      </a:r>
                    </a:p>
                  </a:txBody>
                  <a:tcPr marL="91444" marR="91444" marT="45700" marB="45700"/>
                </a:tc>
                <a:tc>
                  <a:txBody>
                    <a:bodyPr/>
                    <a:lstStyle/>
                    <a:p>
                      <a:pPr algn="ctr"/>
                      <a:r>
                        <a:rPr lang="de-DE" sz="1800" dirty="0"/>
                        <a:t>J</a:t>
                      </a:r>
                    </a:p>
                  </a:txBody>
                  <a:tcPr marL="91444" marR="91444" marT="45700" marB="45700"/>
                </a:tc>
                <a:tc>
                  <a:txBody>
                    <a:bodyPr/>
                    <a:lstStyle/>
                    <a:p>
                      <a:pPr algn="ctr"/>
                      <a:r>
                        <a:rPr lang="de-DE" sz="1800" dirty="0"/>
                        <a:t>K</a:t>
                      </a:r>
                    </a:p>
                  </a:txBody>
                  <a:tcPr marL="91444" marR="91444" marT="45700" marB="45700"/>
                </a:tc>
                <a:tc>
                  <a:txBody>
                    <a:bodyPr/>
                    <a:lstStyle/>
                    <a:p>
                      <a:pPr algn="ctr"/>
                      <a:r>
                        <a:rPr lang="de-DE" sz="1800" dirty="0"/>
                        <a:t>L</a:t>
                      </a:r>
                    </a:p>
                  </a:txBody>
                  <a:tcPr marL="91444" marR="91444" marT="45700" marB="45700"/>
                </a:tc>
                <a:tc>
                  <a:txBody>
                    <a:bodyPr/>
                    <a:lstStyle/>
                    <a:p>
                      <a:pPr algn="ctr"/>
                      <a:r>
                        <a:rPr lang="de-DE" sz="1800" dirty="0"/>
                        <a:t>M</a:t>
                      </a:r>
                    </a:p>
                  </a:txBody>
                  <a:tcPr marL="91444" marR="91444" marT="45700" marB="45700"/>
                </a:tc>
                <a:tc>
                  <a:txBody>
                    <a:bodyPr/>
                    <a:lstStyle/>
                    <a:p>
                      <a:pPr algn="ctr"/>
                      <a:r>
                        <a:rPr lang="de-DE" sz="1800" dirty="0"/>
                        <a:t>..</a:t>
                      </a:r>
                    </a:p>
                  </a:txBody>
                  <a:tcPr marL="91444" marR="91444" marT="45700" marB="45700"/>
                </a:tc>
                <a:extLst>
                  <a:ext uri="{0D108BD9-81ED-4DB2-BD59-A6C34878D82A}">
                    <a16:rowId xmlns:a16="http://schemas.microsoft.com/office/drawing/2014/main" xmlns="" val="10000"/>
                  </a:ext>
                </a:extLst>
              </a:tr>
              <a:tr h="763588">
                <a:tc>
                  <a:txBody>
                    <a:bodyPr/>
                    <a:lstStyle/>
                    <a:p>
                      <a:pPr algn="ctr"/>
                      <a:r>
                        <a:rPr lang="de-DE" sz="1800" dirty="0"/>
                        <a:t>1</a:t>
                      </a:r>
                    </a:p>
                  </a:txBody>
                  <a:tcPr marL="91444" marR="91444" marT="45700" marB="45700"/>
                </a:tc>
                <a:tc>
                  <a:txBody>
                    <a:bodyPr/>
                    <a:lstStyle/>
                    <a:p>
                      <a:pPr algn="ctr"/>
                      <a:r>
                        <a:rPr lang="de-DE" sz="1800" dirty="0"/>
                        <a:t>2</a:t>
                      </a:r>
                    </a:p>
                  </a:txBody>
                  <a:tcPr marL="91444" marR="91444" marT="45700" marB="45700"/>
                </a:tc>
                <a:tc>
                  <a:txBody>
                    <a:bodyPr/>
                    <a:lstStyle/>
                    <a:p>
                      <a:pPr algn="ctr"/>
                      <a:r>
                        <a:rPr lang="de-DE" sz="1800" dirty="0"/>
                        <a:t>3</a:t>
                      </a:r>
                    </a:p>
                  </a:txBody>
                  <a:tcPr marL="91444" marR="91444" marT="45700" marB="45700"/>
                </a:tc>
                <a:tc>
                  <a:txBody>
                    <a:bodyPr/>
                    <a:lstStyle/>
                    <a:p>
                      <a:pPr algn="ctr"/>
                      <a:r>
                        <a:rPr lang="de-DE" sz="1800" dirty="0"/>
                        <a:t>4</a:t>
                      </a:r>
                    </a:p>
                  </a:txBody>
                  <a:tcPr marL="91444" marR="91444" marT="45700" marB="45700"/>
                </a:tc>
                <a:tc>
                  <a:txBody>
                    <a:bodyPr/>
                    <a:lstStyle/>
                    <a:p>
                      <a:pPr algn="ctr"/>
                      <a:r>
                        <a:rPr lang="de-DE" sz="1800" dirty="0"/>
                        <a:t>5</a:t>
                      </a:r>
                    </a:p>
                  </a:txBody>
                  <a:tcPr marL="91444" marR="91444" marT="45700" marB="45700"/>
                </a:tc>
                <a:tc>
                  <a:txBody>
                    <a:bodyPr/>
                    <a:lstStyle/>
                    <a:p>
                      <a:pPr algn="ctr"/>
                      <a:r>
                        <a:rPr lang="de-DE" sz="1800" dirty="0"/>
                        <a:t>6</a:t>
                      </a:r>
                    </a:p>
                  </a:txBody>
                  <a:tcPr marL="91444" marR="91444" marT="45700" marB="45700"/>
                </a:tc>
                <a:tc>
                  <a:txBody>
                    <a:bodyPr/>
                    <a:lstStyle/>
                    <a:p>
                      <a:pPr algn="ctr"/>
                      <a:r>
                        <a:rPr lang="de-DE" sz="1800" dirty="0"/>
                        <a:t>7</a:t>
                      </a:r>
                    </a:p>
                  </a:txBody>
                  <a:tcPr marL="91444" marR="91444" marT="45700" marB="45700"/>
                </a:tc>
                <a:tc>
                  <a:txBody>
                    <a:bodyPr/>
                    <a:lstStyle/>
                    <a:p>
                      <a:pPr algn="ctr"/>
                      <a:r>
                        <a:rPr lang="de-DE" sz="1800" dirty="0"/>
                        <a:t>8</a:t>
                      </a:r>
                    </a:p>
                  </a:txBody>
                  <a:tcPr marL="91444" marR="91444" marT="45700" marB="45700"/>
                </a:tc>
                <a:tc>
                  <a:txBody>
                    <a:bodyPr/>
                    <a:lstStyle/>
                    <a:p>
                      <a:pPr algn="ctr"/>
                      <a:r>
                        <a:rPr lang="de-DE" sz="1800" dirty="0"/>
                        <a:t>9</a:t>
                      </a:r>
                    </a:p>
                  </a:txBody>
                  <a:tcPr marL="91444" marR="91444" marT="45700" marB="45700"/>
                </a:tc>
                <a:tc>
                  <a:txBody>
                    <a:bodyPr/>
                    <a:lstStyle/>
                    <a:p>
                      <a:pPr algn="ctr"/>
                      <a:r>
                        <a:rPr lang="de-DE" sz="1800" dirty="0"/>
                        <a:t>10</a:t>
                      </a:r>
                    </a:p>
                  </a:txBody>
                  <a:tcPr marL="91444" marR="91444" marT="45700" marB="45700"/>
                </a:tc>
                <a:tc>
                  <a:txBody>
                    <a:bodyPr/>
                    <a:lstStyle/>
                    <a:p>
                      <a:pPr algn="ctr"/>
                      <a:r>
                        <a:rPr lang="de-DE" sz="1800" dirty="0"/>
                        <a:t>11</a:t>
                      </a:r>
                    </a:p>
                  </a:txBody>
                  <a:tcPr marL="91444" marR="91444" marT="45700" marB="45700"/>
                </a:tc>
                <a:tc>
                  <a:txBody>
                    <a:bodyPr/>
                    <a:lstStyle/>
                    <a:p>
                      <a:pPr algn="ctr"/>
                      <a:r>
                        <a:rPr lang="de-DE" sz="1800" dirty="0"/>
                        <a:t>12</a:t>
                      </a:r>
                    </a:p>
                  </a:txBody>
                  <a:tcPr marL="91444" marR="91444" marT="45700" marB="45700"/>
                </a:tc>
                <a:tc>
                  <a:txBody>
                    <a:bodyPr/>
                    <a:lstStyle/>
                    <a:p>
                      <a:pPr algn="ctr"/>
                      <a:r>
                        <a:rPr lang="de-DE" sz="1800" dirty="0"/>
                        <a:t>13</a:t>
                      </a:r>
                    </a:p>
                  </a:txBody>
                  <a:tcPr marL="91444" marR="91444" marT="45700" marB="45700"/>
                </a:tc>
                <a:tc>
                  <a:txBody>
                    <a:bodyPr/>
                    <a:lstStyle/>
                    <a:p>
                      <a:pPr algn="ctr"/>
                      <a:r>
                        <a:rPr lang="de-DE" sz="1800" dirty="0"/>
                        <a:t>..</a:t>
                      </a:r>
                    </a:p>
                  </a:txBody>
                  <a:tcPr marL="91444" marR="91444" marT="45700" marB="45700"/>
                </a:tc>
                <a:extLst>
                  <a:ext uri="{0D108BD9-81ED-4DB2-BD59-A6C34878D82A}">
                    <a16:rowId xmlns:a16="http://schemas.microsoft.com/office/drawing/2014/main" xmlns="" val="10001"/>
                  </a:ext>
                </a:extLst>
              </a:tr>
            </a:tbl>
          </a:graphicData>
        </a:graphic>
      </p:graphicFrame>
      <p:sp>
        <p:nvSpPr>
          <p:cNvPr id="9" name="Ellipse 8">
            <a:extLst>
              <a:ext uri="{FF2B5EF4-FFF2-40B4-BE49-F238E27FC236}">
                <a16:creationId xmlns:a16="http://schemas.microsoft.com/office/drawing/2014/main" xmlns="" id="{B09BA928-73C8-426B-B968-D9CAFB10C007}"/>
              </a:ext>
            </a:extLst>
          </p:cNvPr>
          <p:cNvSpPr/>
          <p:nvPr/>
        </p:nvSpPr>
        <p:spPr>
          <a:xfrm>
            <a:off x="4149224" y="4089974"/>
            <a:ext cx="500062" cy="157162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0" name="Ellipse 9">
            <a:extLst>
              <a:ext uri="{FF2B5EF4-FFF2-40B4-BE49-F238E27FC236}">
                <a16:creationId xmlns:a16="http://schemas.microsoft.com/office/drawing/2014/main" xmlns="" id="{FC43BF26-BDA6-4DD7-91C5-FBF7C670EFC6}"/>
              </a:ext>
            </a:extLst>
          </p:cNvPr>
          <p:cNvSpPr/>
          <p:nvPr/>
        </p:nvSpPr>
        <p:spPr>
          <a:xfrm>
            <a:off x="2637660" y="4092597"/>
            <a:ext cx="500062" cy="157162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Tree>
    <p:extLst>
      <p:ext uri="{BB962C8B-B14F-4D97-AF65-F5344CB8AC3E}">
        <p14:creationId xmlns:p14="http://schemas.microsoft.com/office/powerpoint/2010/main" val="95899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EFCCBFD-1D08-9C4A-83EE-2B8E73A6547C}"/>
              </a:ext>
            </a:extLst>
          </p:cNvPr>
          <p:cNvSpPr>
            <a:spLocks noGrp="1"/>
          </p:cNvSpPr>
          <p:nvPr>
            <p:ph type="title"/>
          </p:nvPr>
        </p:nvSpPr>
        <p:spPr/>
        <p:txBody>
          <a:bodyPr/>
          <a:lstStyle/>
          <a:p>
            <a:r>
              <a:rPr lang="de-DE" dirty="0"/>
              <a:t>3. Bedeutung und Kompetenzerwartung</a:t>
            </a:r>
          </a:p>
        </p:txBody>
      </p:sp>
      <p:sp>
        <p:nvSpPr>
          <p:cNvPr id="5" name="Datumsplatzhalter 4">
            <a:extLst>
              <a:ext uri="{FF2B5EF4-FFF2-40B4-BE49-F238E27FC236}">
                <a16:creationId xmlns:a16="http://schemas.microsoft.com/office/drawing/2014/main" xmlns="" id="{C3F5172C-D625-3345-ACA3-49D70323F207}"/>
              </a:ext>
            </a:extLst>
          </p:cNvPr>
          <p:cNvSpPr>
            <a:spLocks noGrp="1"/>
          </p:cNvSpPr>
          <p:nvPr>
            <p:ph type="dt" sz="half" idx="10"/>
          </p:nvPr>
        </p:nvSpPr>
        <p:spPr/>
        <p:txBody>
          <a:bodyPr/>
          <a:lstStyle/>
          <a:p>
            <a:pPr>
              <a:lnSpc>
                <a:spcPct val="150000"/>
              </a:lnSpc>
            </a:pPr>
            <a:fld id="{1AFEB675-97A2-2047-A453-727B8A442EDA}" type="datetime6">
              <a:rPr lang="de-DE" smtClean="0"/>
              <a:t>Mai 22</a:t>
            </a:fld>
            <a:endParaRPr lang="de-DE" dirty="0"/>
          </a:p>
        </p:txBody>
      </p:sp>
      <p:sp>
        <p:nvSpPr>
          <p:cNvPr id="6" name="Foliennummernplatzhalter 5">
            <a:extLst>
              <a:ext uri="{FF2B5EF4-FFF2-40B4-BE49-F238E27FC236}">
                <a16:creationId xmlns:a16="http://schemas.microsoft.com/office/drawing/2014/main" xmlns="" id="{D25A4723-2A70-F546-8E40-FCDFBB49A711}"/>
              </a:ext>
            </a:extLst>
          </p:cNvPr>
          <p:cNvSpPr>
            <a:spLocks noGrp="1"/>
          </p:cNvSpPr>
          <p:nvPr>
            <p:ph type="sldNum" sz="quarter" idx="12"/>
          </p:nvPr>
        </p:nvSpPr>
        <p:spPr/>
        <p:txBody>
          <a:bodyPr/>
          <a:lstStyle/>
          <a:p>
            <a:fld id="{C3752B7C-18A9-864D-BBCB-54A9F41B5594}" type="slidenum">
              <a:rPr lang="de-DE" smtClean="0"/>
              <a:pPr/>
              <a:t>30</a:t>
            </a:fld>
            <a:endParaRPr lang="de-DE" dirty="0"/>
          </a:p>
        </p:txBody>
      </p:sp>
      <p:sp>
        <p:nvSpPr>
          <p:cNvPr id="13" name="Textplatzhalter 2">
            <a:extLst>
              <a:ext uri="{FF2B5EF4-FFF2-40B4-BE49-F238E27FC236}">
                <a16:creationId xmlns:a16="http://schemas.microsoft.com/office/drawing/2014/main" xmlns="" id="{A2C89F86-DD52-1140-A36F-83BE8453D28E}"/>
              </a:ext>
            </a:extLst>
          </p:cNvPr>
          <p:cNvSpPr>
            <a:spLocks noGrp="1"/>
          </p:cNvSpPr>
          <p:nvPr>
            <p:ph type="body" sz="quarter" idx="13"/>
          </p:nvPr>
        </p:nvSpPr>
        <p:spPr>
          <a:xfrm>
            <a:off x="1096423" y="4134423"/>
            <a:ext cx="7105899" cy="2033015"/>
          </a:xfrm>
        </p:spPr>
        <p:txBody>
          <a:bodyPr/>
          <a:lstStyle/>
          <a:p>
            <a:endParaRPr lang="de-DE" dirty="0"/>
          </a:p>
        </p:txBody>
      </p:sp>
      <p:sp>
        <p:nvSpPr>
          <p:cNvPr id="14" name="Textplatzhalter 3">
            <a:extLst>
              <a:ext uri="{FF2B5EF4-FFF2-40B4-BE49-F238E27FC236}">
                <a16:creationId xmlns:a16="http://schemas.microsoft.com/office/drawing/2014/main" xmlns="" id="{55D52C68-015B-D840-A9E4-5E6E92C438F1}"/>
              </a:ext>
            </a:extLst>
          </p:cNvPr>
          <p:cNvSpPr>
            <a:spLocks noGrp="1"/>
          </p:cNvSpPr>
          <p:nvPr>
            <p:ph type="body" sz="quarter" idx="14"/>
          </p:nvPr>
        </p:nvSpPr>
        <p:spPr>
          <a:xfrm>
            <a:off x="1763316" y="1660386"/>
            <a:ext cx="5474611" cy="2225815"/>
          </a:xfrm>
        </p:spPr>
        <p:txBody>
          <a:bodyPr/>
          <a:lstStyle/>
          <a:p>
            <a:r>
              <a:rPr lang="de-DE" sz="2000" dirty="0"/>
              <a:t>Bitte berechnen Sie </a:t>
            </a:r>
          </a:p>
          <a:p>
            <a:r>
              <a:rPr lang="de-DE" sz="2000" dirty="0"/>
              <a:t>                           N – M = </a:t>
            </a:r>
          </a:p>
          <a:p>
            <a:r>
              <a:rPr lang="de-DE" sz="2000" dirty="0"/>
              <a:t>Wie sind Sie beim Lösen der Aufgabe vorgegangen?  </a:t>
            </a:r>
          </a:p>
          <a:p>
            <a:endParaRPr lang="de-DE" dirty="0"/>
          </a:p>
        </p:txBody>
      </p:sp>
      <p:graphicFrame>
        <p:nvGraphicFramePr>
          <p:cNvPr id="8" name="Inhaltsplatzhalter 6">
            <a:extLst>
              <a:ext uri="{FF2B5EF4-FFF2-40B4-BE49-F238E27FC236}">
                <a16:creationId xmlns:a16="http://schemas.microsoft.com/office/drawing/2014/main" xmlns="" id="{799EE919-7549-4935-81BC-5FEFEF751E2B}"/>
              </a:ext>
            </a:extLst>
          </p:cNvPr>
          <p:cNvGraphicFramePr>
            <a:graphicFrameLocks/>
          </p:cNvGraphicFramePr>
          <p:nvPr/>
        </p:nvGraphicFramePr>
        <p:xfrm>
          <a:off x="1096423" y="4134423"/>
          <a:ext cx="7143748" cy="1527176"/>
        </p:xfrm>
        <a:graphic>
          <a:graphicData uri="http://schemas.openxmlformats.org/drawingml/2006/table">
            <a:tbl>
              <a:tblPr firstRow="1" bandRow="1">
                <a:tableStyleId>{21E4AEA4-8DFA-4A89-87EB-49C32662AFE0}</a:tableStyleId>
              </a:tblPr>
              <a:tblGrid>
                <a:gridCol w="509185">
                  <a:extLst>
                    <a:ext uri="{9D8B030D-6E8A-4147-A177-3AD203B41FA5}">
                      <a16:colId xmlns:a16="http://schemas.microsoft.com/office/drawing/2014/main" xmlns="" val="20000"/>
                    </a:ext>
                  </a:extLst>
                </a:gridCol>
                <a:gridCol w="509185">
                  <a:extLst>
                    <a:ext uri="{9D8B030D-6E8A-4147-A177-3AD203B41FA5}">
                      <a16:colId xmlns:a16="http://schemas.microsoft.com/office/drawing/2014/main" xmlns="" val="20001"/>
                    </a:ext>
                  </a:extLst>
                </a:gridCol>
                <a:gridCol w="509185">
                  <a:extLst>
                    <a:ext uri="{9D8B030D-6E8A-4147-A177-3AD203B41FA5}">
                      <a16:colId xmlns:a16="http://schemas.microsoft.com/office/drawing/2014/main" xmlns="" val="20002"/>
                    </a:ext>
                  </a:extLst>
                </a:gridCol>
                <a:gridCol w="509185">
                  <a:extLst>
                    <a:ext uri="{9D8B030D-6E8A-4147-A177-3AD203B41FA5}">
                      <a16:colId xmlns:a16="http://schemas.microsoft.com/office/drawing/2014/main" xmlns="" val="20003"/>
                    </a:ext>
                  </a:extLst>
                </a:gridCol>
                <a:gridCol w="509185">
                  <a:extLst>
                    <a:ext uri="{9D8B030D-6E8A-4147-A177-3AD203B41FA5}">
                      <a16:colId xmlns:a16="http://schemas.microsoft.com/office/drawing/2014/main" xmlns="" val="20004"/>
                    </a:ext>
                  </a:extLst>
                </a:gridCol>
                <a:gridCol w="509185">
                  <a:extLst>
                    <a:ext uri="{9D8B030D-6E8A-4147-A177-3AD203B41FA5}">
                      <a16:colId xmlns:a16="http://schemas.microsoft.com/office/drawing/2014/main" xmlns="" val="20005"/>
                    </a:ext>
                  </a:extLst>
                </a:gridCol>
                <a:gridCol w="509185">
                  <a:extLst>
                    <a:ext uri="{9D8B030D-6E8A-4147-A177-3AD203B41FA5}">
                      <a16:colId xmlns:a16="http://schemas.microsoft.com/office/drawing/2014/main" xmlns="" val="20006"/>
                    </a:ext>
                  </a:extLst>
                </a:gridCol>
                <a:gridCol w="509185">
                  <a:extLst>
                    <a:ext uri="{9D8B030D-6E8A-4147-A177-3AD203B41FA5}">
                      <a16:colId xmlns:a16="http://schemas.microsoft.com/office/drawing/2014/main" xmlns="" val="20007"/>
                    </a:ext>
                  </a:extLst>
                </a:gridCol>
                <a:gridCol w="509185">
                  <a:extLst>
                    <a:ext uri="{9D8B030D-6E8A-4147-A177-3AD203B41FA5}">
                      <a16:colId xmlns:a16="http://schemas.microsoft.com/office/drawing/2014/main" xmlns="" val="20008"/>
                    </a:ext>
                  </a:extLst>
                </a:gridCol>
                <a:gridCol w="509185">
                  <a:extLst>
                    <a:ext uri="{9D8B030D-6E8A-4147-A177-3AD203B41FA5}">
                      <a16:colId xmlns:a16="http://schemas.microsoft.com/office/drawing/2014/main" xmlns="" val="20009"/>
                    </a:ext>
                  </a:extLst>
                </a:gridCol>
                <a:gridCol w="524343">
                  <a:extLst>
                    <a:ext uri="{9D8B030D-6E8A-4147-A177-3AD203B41FA5}">
                      <a16:colId xmlns:a16="http://schemas.microsoft.com/office/drawing/2014/main" xmlns="" val="20010"/>
                    </a:ext>
                  </a:extLst>
                </a:gridCol>
                <a:gridCol w="509185">
                  <a:extLst>
                    <a:ext uri="{9D8B030D-6E8A-4147-A177-3AD203B41FA5}">
                      <a16:colId xmlns:a16="http://schemas.microsoft.com/office/drawing/2014/main" xmlns="" val="20011"/>
                    </a:ext>
                  </a:extLst>
                </a:gridCol>
                <a:gridCol w="509185">
                  <a:extLst>
                    <a:ext uri="{9D8B030D-6E8A-4147-A177-3AD203B41FA5}">
                      <a16:colId xmlns:a16="http://schemas.microsoft.com/office/drawing/2014/main" xmlns="" val="20012"/>
                    </a:ext>
                  </a:extLst>
                </a:gridCol>
                <a:gridCol w="509185">
                  <a:extLst>
                    <a:ext uri="{9D8B030D-6E8A-4147-A177-3AD203B41FA5}">
                      <a16:colId xmlns:a16="http://schemas.microsoft.com/office/drawing/2014/main" xmlns="" val="20013"/>
                    </a:ext>
                  </a:extLst>
                </a:gridCol>
              </a:tblGrid>
              <a:tr h="763588">
                <a:tc>
                  <a:txBody>
                    <a:bodyPr/>
                    <a:lstStyle/>
                    <a:p>
                      <a:pPr algn="ctr"/>
                      <a:r>
                        <a:rPr lang="de-DE" sz="1800" dirty="0"/>
                        <a:t>A</a:t>
                      </a:r>
                    </a:p>
                  </a:txBody>
                  <a:tcPr marL="91444" marR="91444" marT="45700" marB="45700"/>
                </a:tc>
                <a:tc>
                  <a:txBody>
                    <a:bodyPr/>
                    <a:lstStyle/>
                    <a:p>
                      <a:pPr algn="ctr"/>
                      <a:r>
                        <a:rPr lang="de-DE" sz="1800" dirty="0"/>
                        <a:t>B</a:t>
                      </a:r>
                    </a:p>
                  </a:txBody>
                  <a:tcPr marL="91444" marR="91444" marT="45700" marB="45700"/>
                </a:tc>
                <a:tc>
                  <a:txBody>
                    <a:bodyPr/>
                    <a:lstStyle/>
                    <a:p>
                      <a:pPr algn="ctr"/>
                      <a:r>
                        <a:rPr lang="de-DE" sz="1800" dirty="0"/>
                        <a:t>C</a:t>
                      </a:r>
                    </a:p>
                  </a:txBody>
                  <a:tcPr marL="91444" marR="91444" marT="45700" marB="45700"/>
                </a:tc>
                <a:tc>
                  <a:txBody>
                    <a:bodyPr/>
                    <a:lstStyle/>
                    <a:p>
                      <a:pPr algn="ctr"/>
                      <a:r>
                        <a:rPr lang="de-DE" sz="1800" dirty="0"/>
                        <a:t>D</a:t>
                      </a:r>
                    </a:p>
                  </a:txBody>
                  <a:tcPr marL="91444" marR="91444" marT="45700" marB="45700"/>
                </a:tc>
                <a:tc>
                  <a:txBody>
                    <a:bodyPr/>
                    <a:lstStyle/>
                    <a:p>
                      <a:pPr algn="ctr"/>
                      <a:r>
                        <a:rPr lang="de-DE" sz="1800" dirty="0"/>
                        <a:t>E</a:t>
                      </a:r>
                    </a:p>
                  </a:txBody>
                  <a:tcPr marL="91444" marR="91444" marT="45700" marB="45700"/>
                </a:tc>
                <a:tc>
                  <a:txBody>
                    <a:bodyPr/>
                    <a:lstStyle/>
                    <a:p>
                      <a:pPr algn="ctr"/>
                      <a:r>
                        <a:rPr lang="de-DE" sz="1800" dirty="0"/>
                        <a:t>F</a:t>
                      </a:r>
                    </a:p>
                  </a:txBody>
                  <a:tcPr marL="91444" marR="91444" marT="45700" marB="45700"/>
                </a:tc>
                <a:tc>
                  <a:txBody>
                    <a:bodyPr/>
                    <a:lstStyle/>
                    <a:p>
                      <a:pPr algn="ctr"/>
                      <a:r>
                        <a:rPr lang="de-DE" sz="1800" dirty="0"/>
                        <a:t>G</a:t>
                      </a:r>
                    </a:p>
                  </a:txBody>
                  <a:tcPr marL="91444" marR="91444" marT="45700" marB="45700"/>
                </a:tc>
                <a:tc>
                  <a:txBody>
                    <a:bodyPr/>
                    <a:lstStyle/>
                    <a:p>
                      <a:pPr algn="ctr"/>
                      <a:r>
                        <a:rPr lang="de-DE" sz="1800" dirty="0"/>
                        <a:t>H</a:t>
                      </a:r>
                    </a:p>
                  </a:txBody>
                  <a:tcPr marL="91444" marR="91444" marT="45700" marB="45700"/>
                </a:tc>
                <a:tc>
                  <a:txBody>
                    <a:bodyPr/>
                    <a:lstStyle/>
                    <a:p>
                      <a:pPr algn="ctr"/>
                      <a:r>
                        <a:rPr lang="de-DE" sz="1800" dirty="0"/>
                        <a:t>I</a:t>
                      </a:r>
                    </a:p>
                  </a:txBody>
                  <a:tcPr marL="91444" marR="91444" marT="45700" marB="45700"/>
                </a:tc>
                <a:tc>
                  <a:txBody>
                    <a:bodyPr/>
                    <a:lstStyle/>
                    <a:p>
                      <a:pPr algn="ctr"/>
                      <a:r>
                        <a:rPr lang="de-DE" sz="1800" dirty="0"/>
                        <a:t>J</a:t>
                      </a:r>
                    </a:p>
                  </a:txBody>
                  <a:tcPr marL="91444" marR="91444" marT="45700" marB="45700"/>
                </a:tc>
                <a:tc>
                  <a:txBody>
                    <a:bodyPr/>
                    <a:lstStyle/>
                    <a:p>
                      <a:pPr algn="ctr"/>
                      <a:r>
                        <a:rPr lang="de-DE" sz="1800" dirty="0"/>
                        <a:t>K</a:t>
                      </a:r>
                    </a:p>
                  </a:txBody>
                  <a:tcPr marL="91444" marR="91444" marT="45700" marB="45700"/>
                </a:tc>
                <a:tc>
                  <a:txBody>
                    <a:bodyPr/>
                    <a:lstStyle/>
                    <a:p>
                      <a:pPr algn="ctr"/>
                      <a:r>
                        <a:rPr lang="de-DE" sz="1800" dirty="0"/>
                        <a:t>L</a:t>
                      </a:r>
                    </a:p>
                  </a:txBody>
                  <a:tcPr marL="91444" marR="91444" marT="45700" marB="45700"/>
                </a:tc>
                <a:tc>
                  <a:txBody>
                    <a:bodyPr/>
                    <a:lstStyle/>
                    <a:p>
                      <a:pPr algn="ctr"/>
                      <a:r>
                        <a:rPr lang="de-DE" sz="1800" dirty="0"/>
                        <a:t>M</a:t>
                      </a:r>
                    </a:p>
                  </a:txBody>
                  <a:tcPr marL="91444" marR="91444" marT="45700" marB="45700"/>
                </a:tc>
                <a:tc>
                  <a:txBody>
                    <a:bodyPr/>
                    <a:lstStyle/>
                    <a:p>
                      <a:pPr algn="ctr"/>
                      <a:r>
                        <a:rPr lang="de-DE" sz="1800" dirty="0"/>
                        <a:t>..</a:t>
                      </a:r>
                    </a:p>
                  </a:txBody>
                  <a:tcPr marL="91444" marR="91444" marT="45700" marB="45700"/>
                </a:tc>
                <a:extLst>
                  <a:ext uri="{0D108BD9-81ED-4DB2-BD59-A6C34878D82A}">
                    <a16:rowId xmlns:a16="http://schemas.microsoft.com/office/drawing/2014/main" xmlns="" val="10000"/>
                  </a:ext>
                </a:extLst>
              </a:tr>
              <a:tr h="763588">
                <a:tc>
                  <a:txBody>
                    <a:bodyPr/>
                    <a:lstStyle/>
                    <a:p>
                      <a:pPr algn="ctr"/>
                      <a:r>
                        <a:rPr lang="de-DE" sz="1800" dirty="0"/>
                        <a:t>1</a:t>
                      </a:r>
                    </a:p>
                  </a:txBody>
                  <a:tcPr marL="91444" marR="91444" marT="45700" marB="45700"/>
                </a:tc>
                <a:tc>
                  <a:txBody>
                    <a:bodyPr/>
                    <a:lstStyle/>
                    <a:p>
                      <a:pPr algn="ctr"/>
                      <a:r>
                        <a:rPr lang="de-DE" sz="1800" dirty="0"/>
                        <a:t>2</a:t>
                      </a:r>
                    </a:p>
                  </a:txBody>
                  <a:tcPr marL="91444" marR="91444" marT="45700" marB="45700"/>
                </a:tc>
                <a:tc>
                  <a:txBody>
                    <a:bodyPr/>
                    <a:lstStyle/>
                    <a:p>
                      <a:pPr algn="ctr"/>
                      <a:r>
                        <a:rPr lang="de-DE" sz="1800" dirty="0"/>
                        <a:t>3</a:t>
                      </a:r>
                    </a:p>
                  </a:txBody>
                  <a:tcPr marL="91444" marR="91444" marT="45700" marB="45700"/>
                </a:tc>
                <a:tc>
                  <a:txBody>
                    <a:bodyPr/>
                    <a:lstStyle/>
                    <a:p>
                      <a:pPr algn="ctr"/>
                      <a:r>
                        <a:rPr lang="de-DE" sz="1800" dirty="0"/>
                        <a:t>4</a:t>
                      </a:r>
                    </a:p>
                  </a:txBody>
                  <a:tcPr marL="91444" marR="91444" marT="45700" marB="45700"/>
                </a:tc>
                <a:tc>
                  <a:txBody>
                    <a:bodyPr/>
                    <a:lstStyle/>
                    <a:p>
                      <a:pPr algn="ctr"/>
                      <a:r>
                        <a:rPr lang="de-DE" sz="1800" dirty="0"/>
                        <a:t>5</a:t>
                      </a:r>
                    </a:p>
                  </a:txBody>
                  <a:tcPr marL="91444" marR="91444" marT="45700" marB="45700"/>
                </a:tc>
                <a:tc>
                  <a:txBody>
                    <a:bodyPr/>
                    <a:lstStyle/>
                    <a:p>
                      <a:pPr algn="ctr"/>
                      <a:r>
                        <a:rPr lang="de-DE" sz="1800" dirty="0"/>
                        <a:t>6</a:t>
                      </a:r>
                    </a:p>
                  </a:txBody>
                  <a:tcPr marL="91444" marR="91444" marT="45700" marB="45700"/>
                </a:tc>
                <a:tc>
                  <a:txBody>
                    <a:bodyPr/>
                    <a:lstStyle/>
                    <a:p>
                      <a:pPr algn="ctr"/>
                      <a:r>
                        <a:rPr lang="de-DE" sz="1800" dirty="0"/>
                        <a:t>7</a:t>
                      </a:r>
                    </a:p>
                  </a:txBody>
                  <a:tcPr marL="91444" marR="91444" marT="45700" marB="45700"/>
                </a:tc>
                <a:tc>
                  <a:txBody>
                    <a:bodyPr/>
                    <a:lstStyle/>
                    <a:p>
                      <a:pPr algn="ctr"/>
                      <a:r>
                        <a:rPr lang="de-DE" sz="1800" dirty="0"/>
                        <a:t>8</a:t>
                      </a:r>
                    </a:p>
                  </a:txBody>
                  <a:tcPr marL="91444" marR="91444" marT="45700" marB="45700"/>
                </a:tc>
                <a:tc>
                  <a:txBody>
                    <a:bodyPr/>
                    <a:lstStyle/>
                    <a:p>
                      <a:pPr algn="ctr"/>
                      <a:r>
                        <a:rPr lang="de-DE" sz="1800" dirty="0"/>
                        <a:t>9</a:t>
                      </a:r>
                    </a:p>
                  </a:txBody>
                  <a:tcPr marL="91444" marR="91444" marT="45700" marB="45700"/>
                </a:tc>
                <a:tc>
                  <a:txBody>
                    <a:bodyPr/>
                    <a:lstStyle/>
                    <a:p>
                      <a:pPr algn="ctr"/>
                      <a:r>
                        <a:rPr lang="de-DE" sz="1800" dirty="0"/>
                        <a:t>10</a:t>
                      </a:r>
                    </a:p>
                  </a:txBody>
                  <a:tcPr marL="91444" marR="91444" marT="45700" marB="45700"/>
                </a:tc>
                <a:tc>
                  <a:txBody>
                    <a:bodyPr/>
                    <a:lstStyle/>
                    <a:p>
                      <a:pPr algn="ctr"/>
                      <a:r>
                        <a:rPr lang="de-DE" sz="1800" dirty="0"/>
                        <a:t>11</a:t>
                      </a:r>
                    </a:p>
                  </a:txBody>
                  <a:tcPr marL="91444" marR="91444" marT="45700" marB="45700"/>
                </a:tc>
                <a:tc>
                  <a:txBody>
                    <a:bodyPr/>
                    <a:lstStyle/>
                    <a:p>
                      <a:pPr algn="ctr"/>
                      <a:r>
                        <a:rPr lang="de-DE" sz="1800" dirty="0"/>
                        <a:t>12</a:t>
                      </a:r>
                    </a:p>
                  </a:txBody>
                  <a:tcPr marL="91444" marR="91444" marT="45700" marB="45700"/>
                </a:tc>
                <a:tc>
                  <a:txBody>
                    <a:bodyPr/>
                    <a:lstStyle/>
                    <a:p>
                      <a:pPr algn="ctr"/>
                      <a:r>
                        <a:rPr lang="de-DE" sz="1800" dirty="0"/>
                        <a:t>13</a:t>
                      </a:r>
                    </a:p>
                  </a:txBody>
                  <a:tcPr marL="91444" marR="91444" marT="45700" marB="45700"/>
                </a:tc>
                <a:tc>
                  <a:txBody>
                    <a:bodyPr/>
                    <a:lstStyle/>
                    <a:p>
                      <a:pPr algn="ctr"/>
                      <a:r>
                        <a:rPr lang="de-DE" sz="1800" dirty="0"/>
                        <a:t>..</a:t>
                      </a:r>
                    </a:p>
                  </a:txBody>
                  <a:tcPr marL="91444" marR="91444" marT="45700" marB="45700"/>
                </a:tc>
                <a:extLst>
                  <a:ext uri="{0D108BD9-81ED-4DB2-BD59-A6C34878D82A}">
                    <a16:rowId xmlns:a16="http://schemas.microsoft.com/office/drawing/2014/main" xmlns="" val="10001"/>
                  </a:ext>
                </a:extLst>
              </a:tr>
            </a:tbl>
          </a:graphicData>
        </a:graphic>
      </p:graphicFrame>
      <p:sp>
        <p:nvSpPr>
          <p:cNvPr id="9" name="Ellipse 8">
            <a:extLst>
              <a:ext uri="{FF2B5EF4-FFF2-40B4-BE49-F238E27FC236}">
                <a16:creationId xmlns:a16="http://schemas.microsoft.com/office/drawing/2014/main" xmlns="" id="{B09BA928-73C8-426B-B968-D9CAFB10C007}"/>
              </a:ext>
            </a:extLst>
          </p:cNvPr>
          <p:cNvSpPr/>
          <p:nvPr/>
        </p:nvSpPr>
        <p:spPr>
          <a:xfrm>
            <a:off x="7240195" y="4074181"/>
            <a:ext cx="500062" cy="157162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1" name="Ellipse 10">
            <a:extLst>
              <a:ext uri="{FF2B5EF4-FFF2-40B4-BE49-F238E27FC236}">
                <a16:creationId xmlns:a16="http://schemas.microsoft.com/office/drawing/2014/main" xmlns="" id="{137C1763-A6E5-45DD-B1EE-494546D8ED8D}"/>
              </a:ext>
            </a:extLst>
          </p:cNvPr>
          <p:cNvSpPr/>
          <p:nvPr/>
        </p:nvSpPr>
        <p:spPr>
          <a:xfrm>
            <a:off x="7740109" y="4092597"/>
            <a:ext cx="500062" cy="157162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2" name="Textfeld 11">
            <a:extLst>
              <a:ext uri="{FF2B5EF4-FFF2-40B4-BE49-F238E27FC236}">
                <a16:creationId xmlns:a16="http://schemas.microsoft.com/office/drawing/2014/main" xmlns="" id="{9DD97060-48F0-455B-94C4-612D5116E9A9}"/>
              </a:ext>
            </a:extLst>
          </p:cNvPr>
          <p:cNvSpPr txBox="1">
            <a:spLocks noChangeArrowheads="1"/>
          </p:cNvSpPr>
          <p:nvPr/>
        </p:nvSpPr>
        <p:spPr bwMode="auto">
          <a:xfrm>
            <a:off x="3136852" y="5483530"/>
            <a:ext cx="3286125" cy="646331"/>
          </a:xfrm>
          <a:prstGeom prst="rect">
            <a:avLst/>
          </a:prstGeom>
          <a:solidFill>
            <a:schemeClr val="bg2">
              <a:lumMod val="20000"/>
              <a:lumOff val="80000"/>
            </a:schemeClr>
          </a:solidFill>
          <a:ln w="9525">
            <a:noFill/>
            <a:miter lim="800000"/>
            <a:headEnd/>
            <a:tailEnd/>
          </a:ln>
        </p:spPr>
        <p:txBody>
          <a:bodyPr>
            <a:spAutoFit/>
          </a:bodyPr>
          <a:lstStyle/>
          <a:p>
            <a:pPr algn="ctr" eaLnBrk="1" hangingPunct="1">
              <a:defRPr/>
            </a:pPr>
            <a:r>
              <a:rPr lang="de-DE" dirty="0">
                <a:latin typeface="Arial" charset="0"/>
              </a:rPr>
              <a:t>N ist um A größer als M</a:t>
            </a:r>
          </a:p>
          <a:p>
            <a:pPr algn="ctr" eaLnBrk="1" hangingPunct="1">
              <a:defRPr/>
            </a:pPr>
            <a:r>
              <a:rPr lang="de-DE" dirty="0">
                <a:latin typeface="Arial" charset="0"/>
              </a:rPr>
              <a:t>M ist um A kleiner als N</a:t>
            </a:r>
          </a:p>
        </p:txBody>
      </p:sp>
    </p:spTree>
    <p:extLst>
      <p:ext uri="{BB962C8B-B14F-4D97-AF65-F5344CB8AC3E}">
        <p14:creationId xmlns:p14="http://schemas.microsoft.com/office/powerpoint/2010/main" val="248758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a:xfrm>
            <a:off x="1096423" y="382774"/>
            <a:ext cx="7493191" cy="603704"/>
          </a:xfrm>
        </p:spPr>
        <p:txBody>
          <a:bodyPr>
            <a:normAutofit/>
          </a:bodyPr>
          <a:lstStyle/>
          <a:p>
            <a:r>
              <a:rPr lang="de-DE" dirty="0"/>
              <a:t>3. Bedeutung und Kompetenzerwartungen</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817214" y="1199276"/>
            <a:ext cx="8216153" cy="775172"/>
          </a:xfrm>
        </p:spPr>
        <p:txBody>
          <a:bodyPr/>
          <a:lstStyle/>
          <a:p>
            <a:pPr>
              <a:lnSpc>
                <a:spcPct val="100000"/>
              </a:lnSpc>
            </a:pPr>
            <a:r>
              <a:rPr lang="de-DE" sz="2000" dirty="0"/>
              <a:t>WARUM IST DER AUFBAU EINES TRAGFÄHIGEN ZAHLVERSTÄNDNISSES SO WICHTIG? </a:t>
            </a:r>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10" name="Untertitel 2">
            <a:extLst>
              <a:ext uri="{FF2B5EF4-FFF2-40B4-BE49-F238E27FC236}">
                <a16:creationId xmlns:a16="http://schemas.microsoft.com/office/drawing/2014/main" xmlns="" id="{028EF366-C3E1-4620-83CE-47F432BF176B}"/>
              </a:ext>
            </a:extLst>
          </p:cNvPr>
          <p:cNvSpPr txBox="1">
            <a:spLocks/>
          </p:cNvSpPr>
          <p:nvPr/>
        </p:nvSpPr>
        <p:spPr>
          <a:xfrm>
            <a:off x="817214" y="2051395"/>
            <a:ext cx="7772400" cy="4045922"/>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spcAft>
                <a:spcPts val="1200"/>
              </a:spcAft>
              <a:buNone/>
              <a:defRPr/>
            </a:pPr>
            <a:r>
              <a:rPr lang="de-DE" sz="2200" dirty="0">
                <a:ea typeface="ＭＳ Ｐゴシック" pitchFamily="34" charset="-128"/>
              </a:rPr>
              <a:t>Interviewausschnitt: Hannah rechnet am Ende 2. Schuljahr </a:t>
            </a:r>
            <a:endParaRPr lang="de-DE" sz="1900" dirty="0">
              <a:ea typeface="ＭＳ Ｐゴシック" pitchFamily="34" charset="-128"/>
            </a:endParaRPr>
          </a:p>
          <a:p>
            <a:pPr>
              <a:defRPr/>
            </a:pPr>
            <a:endParaRPr lang="de-DE" sz="1900" dirty="0">
              <a:ea typeface="ＭＳ Ｐゴシック" pitchFamily="34" charset="-128"/>
            </a:endParaRPr>
          </a:p>
          <a:p>
            <a:pPr indent="-457200">
              <a:lnSpc>
                <a:spcPct val="90000"/>
              </a:lnSpc>
              <a:spcBef>
                <a:spcPts val="0"/>
              </a:spcBef>
              <a:spcAft>
                <a:spcPts val="1200"/>
              </a:spcAft>
              <a:defRPr/>
            </a:pPr>
            <a:endParaRPr lang="de-DE" sz="1000" dirty="0">
              <a:ea typeface="ＭＳ Ｐゴシック" pitchFamily="34" charset="-128"/>
            </a:endParaRPr>
          </a:p>
          <a:p>
            <a:pPr indent="-457200">
              <a:lnSpc>
                <a:spcPct val="90000"/>
              </a:lnSpc>
              <a:spcBef>
                <a:spcPts val="0"/>
              </a:spcBef>
              <a:spcAft>
                <a:spcPts val="1200"/>
              </a:spcAft>
              <a:defRPr/>
            </a:pPr>
            <a:endParaRPr lang="de-DE" sz="2200" dirty="0">
              <a:ea typeface="ＭＳ Ｐゴシック" pitchFamily="34" charset="-128"/>
            </a:endParaRPr>
          </a:p>
          <a:p>
            <a:pPr marL="457200" indent="-457200">
              <a:lnSpc>
                <a:spcPct val="90000"/>
              </a:lnSpc>
              <a:spcAft>
                <a:spcPts val="1200"/>
              </a:spcAft>
              <a:defRPr/>
            </a:pPr>
            <a:endParaRPr lang="de-DE" sz="2200" b="1" dirty="0"/>
          </a:p>
        </p:txBody>
      </p:sp>
      <p:graphicFrame>
        <p:nvGraphicFramePr>
          <p:cNvPr id="11" name="Group 35">
            <a:extLst>
              <a:ext uri="{FF2B5EF4-FFF2-40B4-BE49-F238E27FC236}">
                <a16:creationId xmlns:a16="http://schemas.microsoft.com/office/drawing/2014/main" xmlns="" id="{46FCA991-0A35-4C0F-863C-8D43A7C50121}"/>
              </a:ext>
            </a:extLst>
          </p:cNvPr>
          <p:cNvGraphicFramePr>
            <a:graphicFrameLocks noGrp="1"/>
          </p:cNvGraphicFramePr>
          <p:nvPr>
            <p:extLst>
              <p:ext uri="{D42A27DB-BD31-4B8C-83A1-F6EECF244321}">
                <p14:modId xmlns:p14="http://schemas.microsoft.com/office/powerpoint/2010/main" val="2784510161"/>
              </p:ext>
            </p:extLst>
          </p:nvPr>
        </p:nvGraphicFramePr>
        <p:xfrm>
          <a:off x="995158" y="2611210"/>
          <a:ext cx="7009509" cy="3036138"/>
        </p:xfrm>
        <a:graphic>
          <a:graphicData uri="http://schemas.openxmlformats.org/drawingml/2006/table">
            <a:tbl>
              <a:tblPr/>
              <a:tblGrid>
                <a:gridCol w="493536">
                  <a:extLst>
                    <a:ext uri="{9D8B030D-6E8A-4147-A177-3AD203B41FA5}">
                      <a16:colId xmlns:a16="http://schemas.microsoft.com/office/drawing/2014/main" xmlns="" val="20000"/>
                    </a:ext>
                  </a:extLst>
                </a:gridCol>
                <a:gridCol w="6515973">
                  <a:extLst>
                    <a:ext uri="{9D8B030D-6E8A-4147-A177-3AD203B41FA5}">
                      <a16:colId xmlns:a16="http://schemas.microsoft.com/office/drawing/2014/main" xmlns="" val="20001"/>
                    </a:ext>
                  </a:extLst>
                </a:gridCol>
              </a:tblGrid>
              <a:tr h="73370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I:</a:t>
                      </a:r>
                    </a:p>
                  </a:txBody>
                  <a:tcPr marT="45725" marB="457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900" b="1"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Und bei dieser Aufgabe? </a:t>
                      </a:r>
                      <a:r>
                        <a:rPr kumimoji="0" lang="de-DE" sz="1800" b="0" i="1" u="none" strike="noStrike" cap="none" normalizeH="0" baseline="0" dirty="0">
                          <a:ln>
                            <a:noFill/>
                          </a:ln>
                          <a:solidFill>
                            <a:srgbClr val="000000"/>
                          </a:solidFill>
                          <a:effectLst/>
                          <a:latin typeface="Times New Roman" pitchFamily="18" charset="0"/>
                          <a:ea typeface="ＭＳ Ｐゴシック" pitchFamily="34" charset="-128"/>
                          <a:cs typeface="Times New Roman" pitchFamily="18" charset="0"/>
                        </a:rPr>
                        <a:t>Interviewerin zeigt die Aufgabe 7+8</a:t>
                      </a:r>
                    </a:p>
                  </a:txBody>
                  <a:tcPr marT="45725" marB="457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0"/>
                  </a:ext>
                </a:extLst>
              </a:tr>
              <a:tr h="23024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H:</a:t>
                      </a:r>
                    </a:p>
                  </a:txBody>
                  <a:tcPr marT="45725" marB="457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900" b="1"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acht, neun, zehn, elf, zwölf </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1" u="none" strike="noStrike" cap="none" normalizeH="0" baseline="0" dirty="0">
                          <a:ln>
                            <a:noFill/>
                          </a:ln>
                          <a:solidFill>
                            <a:srgbClr val="000000"/>
                          </a:solidFill>
                          <a:effectLst/>
                          <a:latin typeface="Times New Roman" pitchFamily="18" charset="0"/>
                          <a:ea typeface="ＭＳ Ｐゴシック" pitchFamily="34" charset="-128"/>
                          <a:cs typeface="Times New Roman" pitchFamily="18" charset="0"/>
                        </a:rPr>
                        <a:t>streckt nacheinander Daumen, Zeigefinger, Ringfinger, Mittelfinger und kleinen Finger ihrer linken Hand aus, stockt kurz </a:t>
                      </a:r>
                      <a:r>
                        <a:rPr kumimoji="0" lang="de-DE" sz="1900" b="1"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dreizehn, vierzehn, fünfzehn </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1" u="none" strike="noStrike" cap="none" normalizeH="0" baseline="0" dirty="0">
                          <a:ln>
                            <a:noFill/>
                          </a:ln>
                          <a:solidFill>
                            <a:srgbClr val="000000"/>
                          </a:solidFill>
                          <a:effectLst/>
                          <a:latin typeface="Times New Roman" pitchFamily="18" charset="0"/>
                          <a:ea typeface="ＭＳ Ｐゴシック" pitchFamily="34" charset="-128"/>
                          <a:cs typeface="Times New Roman" pitchFamily="18" charset="0"/>
                        </a:rPr>
                        <a:t>streckt nacheinander Daumen, Zeigefinger und Mittelfinger ihrer rechten Hand nach oben.</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900" b="1"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fünfzehn</a:t>
                      </a:r>
                      <a:r>
                        <a:rPr kumimoji="0" lang="de-DE" sz="1800" b="1"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 </a:t>
                      </a:r>
                      <a:r>
                        <a:rPr kumimoji="0" lang="de-DE" sz="1800" b="0" i="1" u="none" strike="noStrike" cap="none" normalizeH="0" baseline="0" dirty="0">
                          <a:ln>
                            <a:noFill/>
                          </a:ln>
                          <a:solidFill>
                            <a:srgbClr val="000000"/>
                          </a:solidFill>
                          <a:effectLst/>
                          <a:latin typeface="Times New Roman" pitchFamily="18" charset="0"/>
                          <a:ea typeface="ＭＳ Ｐゴシック" pitchFamily="34" charset="-128"/>
                          <a:cs typeface="Times New Roman" pitchFamily="18" charset="0"/>
                        </a:rPr>
                        <a:t>schreibt fünfzehn als Ergebnis auf.</a:t>
                      </a:r>
                    </a:p>
                  </a:txBody>
                  <a:tcPr marT="45725" marB="457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86229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xmlns=""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4" name="Foliennummernplatzhalter 3">
            <a:extLst>
              <a:ext uri="{FF2B5EF4-FFF2-40B4-BE49-F238E27FC236}">
                <a16:creationId xmlns:a16="http://schemas.microsoft.com/office/drawing/2014/main" xmlns="" id="{CF7ADAFC-54A5-2D45-A8FA-A59DCD31E7A1}"/>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5" name="Textplatzhalter 4">
            <a:extLst>
              <a:ext uri="{FF2B5EF4-FFF2-40B4-BE49-F238E27FC236}">
                <a16:creationId xmlns:a16="http://schemas.microsoft.com/office/drawing/2014/main" xmlns="" id="{A1222F87-F12F-BB4E-92E6-55D67B8086A5}"/>
              </a:ext>
            </a:extLst>
          </p:cNvPr>
          <p:cNvSpPr>
            <a:spLocks noGrp="1"/>
          </p:cNvSpPr>
          <p:nvPr>
            <p:ph type="body" sz="quarter" idx="13"/>
          </p:nvPr>
        </p:nvSpPr>
        <p:spPr/>
        <p:txBody>
          <a:bodyPr/>
          <a:lstStyle/>
          <a:p>
            <a:r>
              <a:rPr lang="de-DE" dirty="0"/>
              <a:t>MODUL 3.1 </a:t>
            </a:r>
          </a:p>
        </p:txBody>
      </p:sp>
      <p:sp>
        <p:nvSpPr>
          <p:cNvPr id="6" name="Inhaltsplatzhalter 5">
            <a:extLst>
              <a:ext uri="{FF2B5EF4-FFF2-40B4-BE49-F238E27FC236}">
                <a16:creationId xmlns:a16="http://schemas.microsoft.com/office/drawing/2014/main" xmlns="" id="{BC3AA218-1171-9D4B-89E7-27A121ABEE26}"/>
              </a:ext>
            </a:extLst>
          </p:cNvPr>
          <p:cNvSpPr>
            <a:spLocks noGrp="1"/>
          </p:cNvSpPr>
          <p:nvPr>
            <p:ph idx="1"/>
          </p:nvPr>
        </p:nvSpPr>
        <p:spPr>
          <a:xfrm>
            <a:off x="1096423" y="1639658"/>
            <a:ext cx="7626663" cy="4527819"/>
          </a:xfrm>
        </p:spPr>
        <p:txBody>
          <a:bodyPr/>
          <a:lstStyle/>
          <a:p>
            <a:r>
              <a:rPr lang="de-DE" sz="1400" b="1" dirty="0"/>
              <a:t>Grundidee des  Moduls: </a:t>
            </a:r>
          </a:p>
          <a:p>
            <a:pPr algn="just"/>
            <a:r>
              <a:rPr lang="de-DE" sz="1400" dirty="0"/>
              <a:t>Schwierigkeiten beim Rechnen liegen häufig in einer einseitigen Vorstellung von Zahlen begründet. Zahlen werden von den Lernenden durch ihre vorherigen Zählerfahrungen besonders zu Schulbeginn häufig lediglich als Reihenfolge wahrgenommen. Vor allem im Anfangsunterricht, aber auch in der Erarbeitung neuer Zahlräume, kommt es darauf an, den Lernenden über den </a:t>
            </a:r>
            <a:r>
              <a:rPr lang="de-DE" sz="1400" dirty="0" err="1"/>
              <a:t>Ordinalzahlaspekt</a:t>
            </a:r>
            <a:r>
              <a:rPr lang="de-DE" sz="1400" dirty="0"/>
              <a:t> hinaus vielfältige Zahldarstellungen verknüpft mit guten Aufgabenstellungen und Kommunikationsanlässen anzubieten, um den Aufbau eines tragfähigen Zahlverständnisses diagnosegeleitet zu fördern und damit dem Aufbau eines zählenden Rechnens präventiv zu begegnen. Darüber hinaus wird so die Basis für den Aufbau eines tragfähigen Stellenwertverständnisses (Modul 3.3), sowie für ein tragfähiges Operationsverständnis geschaffen (Modul 3.2).</a:t>
            </a:r>
          </a:p>
        </p:txBody>
      </p:sp>
    </p:spTree>
    <p:extLst>
      <p:ext uri="{BB962C8B-B14F-4D97-AF65-F5344CB8AC3E}">
        <p14:creationId xmlns:p14="http://schemas.microsoft.com/office/powerpoint/2010/main" val="2764909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a:xfrm>
            <a:off x="1096422" y="382774"/>
            <a:ext cx="7590377" cy="603704"/>
          </a:xfrm>
        </p:spPr>
        <p:txBody>
          <a:bodyPr>
            <a:normAutofit/>
          </a:bodyPr>
          <a:lstStyle/>
          <a:p>
            <a:r>
              <a:rPr lang="de-DE" dirty="0"/>
              <a:t>3. Bedeutung und Kompetenzerwartungen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817214" y="1199276"/>
            <a:ext cx="8216153" cy="775172"/>
          </a:xfrm>
        </p:spPr>
        <p:txBody>
          <a:bodyPr/>
          <a:lstStyle/>
          <a:p>
            <a:pPr>
              <a:lnSpc>
                <a:spcPct val="100000"/>
              </a:lnSpc>
            </a:pPr>
            <a:r>
              <a:rPr lang="de-DE" sz="2000" dirty="0"/>
              <a:t>WARUM IST DER AUFBAU EINES TRAGFÄHIGEN ZAHLVERSTÄNDNISSES SO WICHTIG? </a:t>
            </a:r>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32</a:t>
            </a:fld>
            <a:endParaRPr lang="de-DE" dirty="0"/>
          </a:p>
        </p:txBody>
      </p:sp>
      <p:sp>
        <p:nvSpPr>
          <p:cNvPr id="8" name="Untertitel 2">
            <a:extLst>
              <a:ext uri="{FF2B5EF4-FFF2-40B4-BE49-F238E27FC236}">
                <a16:creationId xmlns:a16="http://schemas.microsoft.com/office/drawing/2014/main" xmlns="" id="{02C01C0C-7CFE-4A2A-B8FD-6E7BB960A2D6}"/>
              </a:ext>
            </a:extLst>
          </p:cNvPr>
          <p:cNvSpPr txBox="1">
            <a:spLocks noChangeArrowheads="1"/>
          </p:cNvSpPr>
          <p:nvPr/>
        </p:nvSpPr>
        <p:spPr>
          <a:xfrm>
            <a:off x="914400" y="1066800"/>
            <a:ext cx="7772400" cy="5285995"/>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ct val="90000"/>
              </a:lnSpc>
              <a:spcBef>
                <a:spcPct val="0"/>
              </a:spcBef>
              <a:spcAft>
                <a:spcPts val="1200"/>
              </a:spcAft>
            </a:pPr>
            <a:endParaRPr lang="de-DE" altLang="de-DE" sz="2200" b="1" dirty="0">
              <a:ea typeface="ＭＳ Ｐゴシック" panose="020B0600070205080204" pitchFamily="34" charset="-128"/>
            </a:endParaRPr>
          </a:p>
          <a:p>
            <a:pPr indent="-457200">
              <a:lnSpc>
                <a:spcPct val="90000"/>
              </a:lnSpc>
              <a:spcBef>
                <a:spcPct val="0"/>
              </a:spcBef>
              <a:spcAft>
                <a:spcPts val="1200"/>
              </a:spcAft>
            </a:pPr>
            <a:endParaRPr lang="de-DE" altLang="de-DE" sz="2200" b="1" dirty="0">
              <a:ea typeface="ＭＳ Ｐゴシック" panose="020B0600070205080204" pitchFamily="34" charset="-128"/>
            </a:endParaRPr>
          </a:p>
          <a:p>
            <a:pPr marL="0" indent="0">
              <a:buNone/>
            </a:pPr>
            <a:r>
              <a:rPr lang="de-DE" altLang="de-DE" sz="2000" dirty="0">
                <a:ea typeface="ＭＳ Ｐゴシック" panose="020B0600070205080204" pitchFamily="34" charset="-128"/>
              </a:rPr>
              <a:t>Zum Beispiel:     </a:t>
            </a:r>
            <a:r>
              <a:rPr lang="de-DE" altLang="de-DE" sz="2000" b="1" dirty="0">
                <a:ea typeface="ＭＳ Ｐゴシック" panose="020B0600070205080204" pitchFamily="34" charset="-128"/>
              </a:rPr>
              <a:t>7 + 8 = </a:t>
            </a:r>
            <a:r>
              <a:rPr lang="de-DE" altLang="de-DE" sz="2000" dirty="0">
                <a:ea typeface="ＭＳ Ｐゴシック" panose="020B0600070205080204" pitchFamily="34" charset="-128"/>
              </a:rPr>
              <a:t> 7 + </a:t>
            </a:r>
            <a:r>
              <a:rPr lang="de-DE" altLang="de-DE" sz="2000" dirty="0">
                <a:solidFill>
                  <a:srgbClr val="00B050"/>
                </a:solidFill>
                <a:ea typeface="ＭＳ Ｐゴシック" panose="020B0600070205080204" pitchFamily="34" charset="-128"/>
              </a:rPr>
              <a:t>7 + 1 </a:t>
            </a:r>
            <a:r>
              <a:rPr lang="de-DE" altLang="de-DE" sz="2000" dirty="0">
                <a:ea typeface="ＭＳ Ｐゴシック" panose="020B0600070205080204" pitchFamily="34" charset="-128"/>
              </a:rPr>
              <a:t>= 15</a:t>
            </a:r>
          </a:p>
          <a:p>
            <a:pPr marL="0" indent="0">
              <a:buNone/>
            </a:pPr>
            <a:r>
              <a:rPr lang="de-DE" altLang="de-DE" sz="2000" dirty="0">
                <a:ea typeface="ＭＳ Ｐゴシック" panose="020B0600070205080204" pitchFamily="34" charset="-128"/>
              </a:rPr>
              <a:t>Um nicht zählend rechnen zu können, muss das Kind   </a:t>
            </a:r>
          </a:p>
          <a:p>
            <a:pPr indent="-457200">
              <a:buFont typeface="Wingdings" panose="05000000000000000000" pitchFamily="2" charset="2"/>
              <a:buChar char="§"/>
            </a:pPr>
            <a:r>
              <a:rPr lang="de-DE" altLang="de-DE" sz="2000" dirty="0">
                <a:solidFill>
                  <a:srgbClr val="327D87"/>
                </a:solidFill>
                <a:ea typeface="ＭＳ Ｐゴシック" panose="020B0600070205080204" pitchFamily="34" charset="-128"/>
              </a:rPr>
              <a:t>  eine tragfähiges Zahlverständnis haben</a:t>
            </a:r>
          </a:p>
          <a:p>
            <a:pPr indent="-457200">
              <a:buFont typeface="Wingdings" panose="05000000000000000000" pitchFamily="2" charset="2"/>
              <a:buChar char="§"/>
            </a:pPr>
            <a:r>
              <a:rPr lang="de-DE" altLang="de-DE" sz="2000" dirty="0">
                <a:ea typeface="ＭＳ Ｐゴシック" panose="020B0600070205080204" pitchFamily="34" charset="-128"/>
              </a:rPr>
              <a:t>  Ableitungen nutzen </a:t>
            </a:r>
          </a:p>
          <a:p>
            <a:pPr indent="-457200">
              <a:buFont typeface="Wingdings" panose="05000000000000000000" pitchFamily="2" charset="2"/>
              <a:buChar char="§"/>
            </a:pPr>
            <a:r>
              <a:rPr lang="de-DE" altLang="de-DE" sz="2000" dirty="0">
                <a:ea typeface="ＭＳ Ｐゴシック" panose="020B0600070205080204" pitchFamily="34" charset="-128"/>
              </a:rPr>
              <a:t>  Aufgaben automatisieren </a:t>
            </a:r>
            <a:endParaRPr lang="de-DE" altLang="de-DE" sz="2000" i="1" dirty="0">
              <a:ea typeface="ＭＳ Ｐゴシック" panose="020B0600070205080204" pitchFamily="34" charset="-128"/>
            </a:endParaRPr>
          </a:p>
          <a:p>
            <a:pPr indent="-457200">
              <a:buFont typeface="Wingdings" panose="05000000000000000000" pitchFamily="2" charset="2"/>
              <a:buChar char="§"/>
            </a:pPr>
            <a:r>
              <a:rPr lang="de-DE" altLang="de-DE" sz="2000" dirty="0">
                <a:ea typeface="ＭＳ Ｐゴシック" panose="020B0600070205080204" pitchFamily="34" charset="-128"/>
              </a:rPr>
              <a:t>  flexibel rechnen</a:t>
            </a:r>
          </a:p>
          <a:p>
            <a:pPr indent="-457200">
              <a:lnSpc>
                <a:spcPct val="90000"/>
              </a:lnSpc>
              <a:spcBef>
                <a:spcPct val="0"/>
              </a:spcBef>
              <a:spcAft>
                <a:spcPts val="1200"/>
              </a:spcAft>
            </a:pPr>
            <a:endParaRPr lang="de-DE" altLang="de-DE" sz="2000" b="1" dirty="0">
              <a:ea typeface="ＭＳ Ｐゴシック" panose="020B0600070205080204" pitchFamily="34" charset="-128"/>
            </a:endParaRPr>
          </a:p>
          <a:p>
            <a:pPr indent="-457200">
              <a:lnSpc>
                <a:spcPct val="90000"/>
              </a:lnSpc>
              <a:spcBef>
                <a:spcPct val="0"/>
              </a:spcBef>
              <a:spcAft>
                <a:spcPts val="1200"/>
              </a:spcAft>
            </a:pPr>
            <a:endParaRPr lang="de-DE" altLang="de-DE" sz="2000" dirty="0">
              <a:ea typeface="ＭＳ Ｐゴシック" panose="020B0600070205080204" pitchFamily="34" charset="-128"/>
            </a:endParaRPr>
          </a:p>
          <a:p>
            <a:pPr indent="-457200">
              <a:lnSpc>
                <a:spcPct val="90000"/>
              </a:lnSpc>
              <a:spcBef>
                <a:spcPct val="0"/>
              </a:spcBef>
              <a:spcAft>
                <a:spcPts val="1200"/>
              </a:spcAft>
            </a:pPr>
            <a:endParaRPr lang="de-DE" altLang="de-DE" sz="2000" dirty="0">
              <a:ea typeface="ＭＳ Ｐゴシック" panose="020B0600070205080204" pitchFamily="34" charset="-128"/>
            </a:endParaRPr>
          </a:p>
          <a:p>
            <a:pPr indent="-457200">
              <a:lnSpc>
                <a:spcPct val="90000"/>
              </a:lnSpc>
              <a:spcAft>
                <a:spcPts val="1200"/>
              </a:spcAft>
            </a:pPr>
            <a:endParaRPr lang="de-DE" altLang="de-DE" sz="2000" b="1" dirty="0">
              <a:ea typeface="ＭＳ Ｐゴシック" panose="020B0600070205080204" pitchFamily="34" charset="-128"/>
            </a:endParaRPr>
          </a:p>
        </p:txBody>
      </p:sp>
    </p:spTree>
    <p:extLst>
      <p:ext uri="{BB962C8B-B14F-4D97-AF65-F5344CB8AC3E}">
        <p14:creationId xmlns:p14="http://schemas.microsoft.com/office/powerpoint/2010/main" val="408906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a:xfrm>
            <a:off x="1096423" y="382774"/>
            <a:ext cx="7568606" cy="603704"/>
          </a:xfrm>
        </p:spPr>
        <p:txBody>
          <a:bodyPr>
            <a:normAutofit/>
          </a:bodyPr>
          <a:lstStyle/>
          <a:p>
            <a:r>
              <a:rPr lang="de-DE" dirty="0"/>
              <a:t>3. Bedeutung und Kompetenzerwartungen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817214" y="1199276"/>
            <a:ext cx="8216153" cy="775172"/>
          </a:xfrm>
        </p:spPr>
        <p:txBody>
          <a:bodyPr/>
          <a:lstStyle/>
          <a:p>
            <a:pPr>
              <a:lnSpc>
                <a:spcPct val="100000"/>
              </a:lnSpc>
            </a:pPr>
            <a:r>
              <a:rPr lang="de-DE" sz="2000" dirty="0"/>
              <a:t>WARUM IST DER AUFBAU EINES TRAGFÄHIGEN ZAHLVERSTÄNDNISSES SO WICHTIG? </a:t>
            </a:r>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
        <p:nvSpPr>
          <p:cNvPr id="10" name="Untertitel 2">
            <a:extLst>
              <a:ext uri="{FF2B5EF4-FFF2-40B4-BE49-F238E27FC236}">
                <a16:creationId xmlns:a16="http://schemas.microsoft.com/office/drawing/2014/main" xmlns="" id="{72382F9F-DF44-4D8B-BA4B-4D0388542A47}"/>
              </a:ext>
            </a:extLst>
          </p:cNvPr>
          <p:cNvSpPr txBox="1">
            <a:spLocks/>
          </p:cNvSpPr>
          <p:nvPr/>
        </p:nvSpPr>
        <p:spPr>
          <a:xfrm>
            <a:off x="857250" y="1974447"/>
            <a:ext cx="8015288" cy="424537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None/>
              <a:defRPr/>
            </a:pPr>
            <a:r>
              <a:rPr lang="de-DE" altLang="de-DE" sz="2200" b="1" dirty="0">
                <a:ea typeface="ＭＳ Ｐゴシック" charset="-128"/>
              </a:rPr>
              <a:t>Was bedeutet die „7“ in “76“? Was bedeutet die „6“?</a:t>
            </a:r>
          </a:p>
          <a:p>
            <a:pPr>
              <a:buFont typeface="Arial" charset="0"/>
              <a:buNone/>
              <a:defRPr/>
            </a:pPr>
            <a:endParaRPr lang="de-DE" altLang="de-DE" sz="2200" b="1" dirty="0">
              <a:ea typeface="ＭＳ Ｐゴシック" charset="-128"/>
            </a:endParaRPr>
          </a:p>
          <a:p>
            <a:pPr>
              <a:buFont typeface="Arial" charset="0"/>
              <a:buNone/>
              <a:defRPr/>
            </a:pPr>
            <a:endParaRPr lang="de-DE" altLang="de-DE" sz="2200" b="1" dirty="0">
              <a:ea typeface="ＭＳ Ｐゴシック" charset="-128"/>
            </a:endParaRPr>
          </a:p>
          <a:p>
            <a:pPr>
              <a:buFont typeface="Arial" charset="0"/>
              <a:buNone/>
              <a:defRPr/>
            </a:pPr>
            <a:endParaRPr lang="de-DE" altLang="de-DE" sz="2200" dirty="0">
              <a:ea typeface="ＭＳ Ｐゴシック" charset="-128"/>
            </a:endParaRPr>
          </a:p>
          <a:p>
            <a:pPr>
              <a:buFont typeface="Arial" charset="0"/>
              <a:buNone/>
              <a:defRPr/>
            </a:pPr>
            <a:endParaRPr lang="de-DE" altLang="de-DE" sz="2200" b="1" dirty="0">
              <a:ea typeface="ＭＳ Ｐゴシック" charset="-128"/>
            </a:endParaRPr>
          </a:p>
          <a:p>
            <a:pPr>
              <a:buFont typeface="Arial" charset="0"/>
              <a:buNone/>
              <a:defRPr/>
            </a:pPr>
            <a:endParaRPr lang="de-DE" altLang="de-DE" sz="2200" dirty="0">
              <a:ea typeface="ＭＳ Ｐゴシック" charset="-128"/>
            </a:endParaRPr>
          </a:p>
          <a:p>
            <a:pPr>
              <a:buFont typeface="Arial" charset="0"/>
              <a:buNone/>
              <a:defRPr/>
            </a:pPr>
            <a:r>
              <a:rPr lang="de-DE" altLang="de-DE" sz="2200" b="1" dirty="0">
                <a:ea typeface="ＭＳ Ｐゴシック" charset="-128"/>
              </a:rPr>
              <a:t> </a:t>
            </a:r>
          </a:p>
          <a:p>
            <a:pPr>
              <a:buFont typeface="Arial" charset="0"/>
              <a:buNone/>
              <a:defRPr/>
            </a:pPr>
            <a:endParaRPr lang="de-DE" altLang="de-DE" sz="2200" dirty="0">
              <a:ea typeface="ＭＳ Ｐゴシック" charset="-128"/>
            </a:endParaRPr>
          </a:p>
          <a:p>
            <a:pPr>
              <a:buFont typeface="Arial" charset="0"/>
              <a:buNone/>
              <a:defRPr/>
            </a:pPr>
            <a:endParaRPr lang="de-DE" altLang="de-DE" sz="2200" b="1" dirty="0">
              <a:ea typeface="ＭＳ Ｐゴシック" charset="-128"/>
            </a:endParaRPr>
          </a:p>
          <a:p>
            <a:pPr>
              <a:buFont typeface="Wingdings" charset="2"/>
              <a:buChar char="§"/>
              <a:defRPr/>
            </a:pPr>
            <a:endParaRPr lang="de-DE" altLang="de-DE" sz="2000" dirty="0">
              <a:ea typeface="ＭＳ Ｐゴシック" charset="-128"/>
            </a:endParaRPr>
          </a:p>
          <a:p>
            <a:pPr>
              <a:buFont typeface="Arial" charset="0"/>
              <a:buNone/>
              <a:defRPr/>
            </a:pPr>
            <a:endParaRPr lang="de-DE" altLang="de-DE" sz="2000" dirty="0">
              <a:ea typeface="ＭＳ Ｐゴシック" charset="-128"/>
            </a:endParaRPr>
          </a:p>
          <a:p>
            <a:pPr>
              <a:lnSpc>
                <a:spcPct val="90000"/>
              </a:lnSpc>
              <a:spcAft>
                <a:spcPts val="1200"/>
              </a:spcAft>
              <a:buFont typeface="Arial" charset="0"/>
              <a:buNone/>
              <a:defRPr/>
            </a:pPr>
            <a:endParaRPr lang="de-DE" altLang="de-DE" dirty="0">
              <a:ea typeface="ＭＳ Ｐゴシック" charset="-128"/>
            </a:endParaRPr>
          </a:p>
          <a:p>
            <a:pPr>
              <a:lnSpc>
                <a:spcPct val="90000"/>
              </a:lnSpc>
              <a:spcAft>
                <a:spcPts val="1200"/>
              </a:spcAft>
              <a:buFont typeface="Arial" charset="0"/>
              <a:buNone/>
              <a:defRPr/>
            </a:pPr>
            <a:endParaRPr lang="de-DE" altLang="de-DE" sz="2200" dirty="0">
              <a:ea typeface="ＭＳ Ｐゴシック" charset="-128"/>
            </a:endParaRPr>
          </a:p>
          <a:p>
            <a:pPr>
              <a:lnSpc>
                <a:spcPct val="90000"/>
              </a:lnSpc>
              <a:spcAft>
                <a:spcPts val="1200"/>
              </a:spcAft>
              <a:buFont typeface="Arial" charset="0"/>
              <a:buNone/>
              <a:defRPr/>
            </a:pPr>
            <a:r>
              <a:rPr lang="de-DE" altLang="de-DE" sz="2200" dirty="0">
                <a:ea typeface="ＭＳ Ｐゴシック" charset="-128"/>
              </a:rPr>
              <a:t/>
            </a:r>
            <a:br>
              <a:rPr lang="de-DE" altLang="de-DE" sz="2200" dirty="0">
                <a:ea typeface="ＭＳ Ｐゴシック" charset="-128"/>
              </a:rPr>
            </a:br>
            <a:endParaRPr lang="de-DE" altLang="de-DE" sz="2200" dirty="0">
              <a:ea typeface="ＭＳ Ｐゴシック" charset="-128"/>
            </a:endParaRPr>
          </a:p>
          <a:p>
            <a:pPr>
              <a:buFont typeface="Arial" charset="0"/>
              <a:buNone/>
              <a:defRPr/>
            </a:pPr>
            <a:r>
              <a:rPr lang="de-DE" altLang="de-DE" sz="1600" dirty="0">
                <a:ea typeface="ＭＳ Ｐゴシック" charset="-128"/>
              </a:rPr>
              <a:t>	</a:t>
            </a:r>
            <a:endParaRPr lang="de-DE" altLang="de-DE" dirty="0">
              <a:ea typeface="ＭＳ Ｐゴシック" charset="-128"/>
            </a:endParaRPr>
          </a:p>
        </p:txBody>
      </p:sp>
      <p:pic>
        <p:nvPicPr>
          <p:cNvPr id="4" name="Grafik 3">
            <a:extLst>
              <a:ext uri="{FF2B5EF4-FFF2-40B4-BE49-F238E27FC236}">
                <a16:creationId xmlns:a16="http://schemas.microsoft.com/office/drawing/2014/main" xmlns="" id="{69D4780E-D580-40B0-86E7-1E9C2335621D}"/>
              </a:ext>
            </a:extLst>
          </p:cNvPr>
          <p:cNvPicPr>
            <a:picLocks noChangeAspect="1"/>
          </p:cNvPicPr>
          <p:nvPr/>
        </p:nvPicPr>
        <p:blipFill>
          <a:blip r:embed="rId3"/>
          <a:stretch>
            <a:fillRect/>
          </a:stretch>
        </p:blipFill>
        <p:spPr>
          <a:xfrm>
            <a:off x="375540" y="2595227"/>
            <a:ext cx="3677260" cy="3387196"/>
          </a:xfrm>
          <a:prstGeom prst="rect">
            <a:avLst/>
          </a:prstGeom>
        </p:spPr>
      </p:pic>
      <p:sp>
        <p:nvSpPr>
          <p:cNvPr id="14" name="Textfeld 13">
            <a:extLst>
              <a:ext uri="{FF2B5EF4-FFF2-40B4-BE49-F238E27FC236}">
                <a16:creationId xmlns:a16="http://schemas.microsoft.com/office/drawing/2014/main" xmlns="" id="{56919105-10B3-4C76-B617-E0F41CC07F48}"/>
              </a:ext>
            </a:extLst>
          </p:cNvPr>
          <p:cNvSpPr txBox="1">
            <a:spLocks noChangeArrowheads="1"/>
          </p:cNvSpPr>
          <p:nvPr/>
        </p:nvSpPr>
        <p:spPr bwMode="auto">
          <a:xfrm>
            <a:off x="968637" y="3226219"/>
            <a:ext cx="24844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de-DE" altLang="de-DE" sz="4400" dirty="0"/>
              <a:t>76</a:t>
            </a:r>
          </a:p>
        </p:txBody>
      </p:sp>
      <p:sp>
        <p:nvSpPr>
          <p:cNvPr id="15" name="Textfeld 14">
            <a:extLst>
              <a:ext uri="{FF2B5EF4-FFF2-40B4-BE49-F238E27FC236}">
                <a16:creationId xmlns:a16="http://schemas.microsoft.com/office/drawing/2014/main" xmlns="" id="{808D022C-6E18-4F8D-8E74-90E24CE5363F}"/>
              </a:ext>
            </a:extLst>
          </p:cNvPr>
          <p:cNvSpPr txBox="1">
            <a:spLocks noChangeArrowheads="1"/>
          </p:cNvSpPr>
          <p:nvPr/>
        </p:nvSpPr>
        <p:spPr bwMode="auto">
          <a:xfrm>
            <a:off x="819822" y="4759217"/>
            <a:ext cx="11525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de-DE" altLang="de-DE" sz="4400" dirty="0"/>
              <a:t>70</a:t>
            </a:r>
          </a:p>
        </p:txBody>
      </p:sp>
      <p:sp>
        <p:nvSpPr>
          <p:cNvPr id="16" name="Textfeld 15">
            <a:extLst>
              <a:ext uri="{FF2B5EF4-FFF2-40B4-BE49-F238E27FC236}">
                <a16:creationId xmlns:a16="http://schemas.microsoft.com/office/drawing/2014/main" xmlns="" id="{C1F93BC1-4250-4457-8984-1F3348448E7A}"/>
              </a:ext>
            </a:extLst>
          </p:cNvPr>
          <p:cNvSpPr txBox="1">
            <a:spLocks noChangeArrowheads="1"/>
          </p:cNvSpPr>
          <p:nvPr/>
        </p:nvSpPr>
        <p:spPr bwMode="auto">
          <a:xfrm>
            <a:off x="2454057" y="4760804"/>
            <a:ext cx="11525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de-DE" altLang="de-DE" sz="4400" dirty="0"/>
              <a:t>6</a:t>
            </a:r>
          </a:p>
        </p:txBody>
      </p:sp>
      <p:pic>
        <p:nvPicPr>
          <p:cNvPr id="11" name="Grafik 3">
            <a:extLst>
              <a:ext uri="{FF2B5EF4-FFF2-40B4-BE49-F238E27FC236}">
                <a16:creationId xmlns:a16="http://schemas.microsoft.com/office/drawing/2014/main" xmlns="" id="{69D4780E-D580-40B0-86E7-1E9C2335621D}"/>
              </a:ext>
            </a:extLst>
          </p:cNvPr>
          <p:cNvPicPr>
            <a:picLocks noChangeAspect="1"/>
          </p:cNvPicPr>
          <p:nvPr/>
        </p:nvPicPr>
        <p:blipFill>
          <a:blip r:embed="rId3"/>
          <a:stretch>
            <a:fillRect/>
          </a:stretch>
        </p:blipFill>
        <p:spPr>
          <a:xfrm>
            <a:off x="4629893" y="2640855"/>
            <a:ext cx="4035135" cy="3295940"/>
          </a:xfrm>
          <a:prstGeom prst="rect">
            <a:avLst/>
          </a:prstGeom>
        </p:spPr>
      </p:pic>
      <p:pic>
        <p:nvPicPr>
          <p:cNvPr id="7" name="Grafik 6">
            <a:extLst>
              <a:ext uri="{FF2B5EF4-FFF2-40B4-BE49-F238E27FC236}">
                <a16:creationId xmlns:a16="http://schemas.microsoft.com/office/drawing/2014/main" xmlns="" id="{1F0ADC4A-820B-4972-B1B4-BD87E1DDA16B}"/>
              </a:ext>
            </a:extLst>
          </p:cNvPr>
          <p:cNvPicPr>
            <a:picLocks noChangeAspect="1"/>
          </p:cNvPicPr>
          <p:nvPr/>
        </p:nvPicPr>
        <p:blipFill>
          <a:blip r:embed="rId4"/>
          <a:stretch>
            <a:fillRect/>
          </a:stretch>
        </p:blipFill>
        <p:spPr>
          <a:xfrm>
            <a:off x="5239485" y="4715949"/>
            <a:ext cx="1161800" cy="813898"/>
          </a:xfrm>
          <a:prstGeom prst="rect">
            <a:avLst/>
          </a:prstGeom>
        </p:spPr>
      </p:pic>
      <p:pic>
        <p:nvPicPr>
          <p:cNvPr id="17" name="Grafik 16">
            <a:extLst>
              <a:ext uri="{FF2B5EF4-FFF2-40B4-BE49-F238E27FC236}">
                <a16:creationId xmlns:a16="http://schemas.microsoft.com/office/drawing/2014/main" xmlns="" id="{8F3F6D24-F782-49BD-8D02-445B065D9623}"/>
              </a:ext>
            </a:extLst>
          </p:cNvPr>
          <p:cNvPicPr>
            <a:picLocks noChangeAspect="1"/>
          </p:cNvPicPr>
          <p:nvPr/>
        </p:nvPicPr>
        <p:blipFill>
          <a:blip r:embed="rId4"/>
          <a:stretch>
            <a:fillRect/>
          </a:stretch>
        </p:blipFill>
        <p:spPr>
          <a:xfrm>
            <a:off x="5972785" y="2989053"/>
            <a:ext cx="1161800" cy="813898"/>
          </a:xfrm>
          <a:prstGeom prst="rect">
            <a:avLst/>
          </a:prstGeom>
        </p:spPr>
      </p:pic>
      <p:pic>
        <p:nvPicPr>
          <p:cNvPr id="8" name="Grafik 7">
            <a:extLst>
              <a:ext uri="{FF2B5EF4-FFF2-40B4-BE49-F238E27FC236}">
                <a16:creationId xmlns:a16="http://schemas.microsoft.com/office/drawing/2014/main" xmlns="" id="{142953B6-A557-4D4D-960C-C5D4F58DC5B7}"/>
              </a:ext>
            </a:extLst>
          </p:cNvPr>
          <p:cNvPicPr>
            <a:picLocks noChangeAspect="1"/>
          </p:cNvPicPr>
          <p:nvPr/>
        </p:nvPicPr>
        <p:blipFill>
          <a:blip r:embed="rId5"/>
          <a:stretch>
            <a:fillRect/>
          </a:stretch>
        </p:blipFill>
        <p:spPr>
          <a:xfrm>
            <a:off x="7229857" y="5068716"/>
            <a:ext cx="606599" cy="150938"/>
          </a:xfrm>
          <a:prstGeom prst="rect">
            <a:avLst/>
          </a:prstGeom>
        </p:spPr>
      </p:pic>
      <p:pic>
        <p:nvPicPr>
          <p:cNvPr id="18" name="Grafik 17">
            <a:extLst>
              <a:ext uri="{FF2B5EF4-FFF2-40B4-BE49-F238E27FC236}">
                <a16:creationId xmlns:a16="http://schemas.microsoft.com/office/drawing/2014/main" xmlns="" id="{7773978A-B435-45CB-82D0-35C813CB024C}"/>
              </a:ext>
            </a:extLst>
          </p:cNvPr>
          <p:cNvPicPr>
            <a:picLocks noChangeAspect="1"/>
          </p:cNvPicPr>
          <p:nvPr/>
        </p:nvPicPr>
        <p:blipFill>
          <a:blip r:embed="rId5"/>
          <a:stretch>
            <a:fillRect/>
          </a:stretch>
        </p:blipFill>
        <p:spPr>
          <a:xfrm>
            <a:off x="5992459" y="3802951"/>
            <a:ext cx="606599" cy="150938"/>
          </a:xfrm>
          <a:prstGeom prst="rect">
            <a:avLst/>
          </a:prstGeom>
        </p:spPr>
      </p:pic>
    </p:spTree>
    <p:extLst>
      <p:ext uri="{BB962C8B-B14F-4D97-AF65-F5344CB8AC3E}">
        <p14:creationId xmlns:p14="http://schemas.microsoft.com/office/powerpoint/2010/main" val="164774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9A978C1-DB76-42D1-88F7-7C67EB27FB0B}"/>
              </a:ext>
            </a:extLst>
          </p:cNvPr>
          <p:cNvSpPr>
            <a:spLocks noGrp="1"/>
          </p:cNvSpPr>
          <p:nvPr>
            <p:ph type="title"/>
          </p:nvPr>
        </p:nvSpPr>
        <p:spPr>
          <a:xfrm>
            <a:off x="1096423" y="382774"/>
            <a:ext cx="7418927" cy="603704"/>
          </a:xfrm>
        </p:spPr>
        <p:txBody>
          <a:bodyPr/>
          <a:lstStyle/>
          <a:p>
            <a:r>
              <a:rPr lang="de-DE" dirty="0"/>
              <a:t>3. Bedeutung und Kompetenzerwartungen </a:t>
            </a:r>
          </a:p>
        </p:txBody>
      </p:sp>
      <p:sp>
        <p:nvSpPr>
          <p:cNvPr id="3" name="Textplatzhalter 2">
            <a:extLst>
              <a:ext uri="{FF2B5EF4-FFF2-40B4-BE49-F238E27FC236}">
                <a16:creationId xmlns:a16="http://schemas.microsoft.com/office/drawing/2014/main" xmlns="" id="{05ED0F55-0B14-4309-AFF2-4FC3EADD7389}"/>
              </a:ext>
            </a:extLst>
          </p:cNvPr>
          <p:cNvSpPr>
            <a:spLocks noGrp="1"/>
          </p:cNvSpPr>
          <p:nvPr>
            <p:ph type="body" sz="quarter" idx="13"/>
          </p:nvPr>
        </p:nvSpPr>
        <p:spPr>
          <a:xfrm>
            <a:off x="580570" y="1194030"/>
            <a:ext cx="8563430" cy="445628"/>
          </a:xfrm>
        </p:spPr>
        <p:txBody>
          <a:bodyPr/>
          <a:lstStyle/>
          <a:p>
            <a:r>
              <a:rPr lang="de-DE" sz="2000" dirty="0"/>
              <a:t>KOMPETENZERWARTUNGEN IM BEREICH TRAGFÄHIGES ZAHLVERSTÄNDNIS   </a:t>
            </a:r>
          </a:p>
        </p:txBody>
      </p:sp>
      <p:sp>
        <p:nvSpPr>
          <p:cNvPr id="5" name="Datumsplatzhalter 4">
            <a:extLst>
              <a:ext uri="{FF2B5EF4-FFF2-40B4-BE49-F238E27FC236}">
                <a16:creationId xmlns:a16="http://schemas.microsoft.com/office/drawing/2014/main" xmlns="" id="{683BAF8D-F6E4-4E22-9DC8-03D8F679D428}"/>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EAC1D7D7-1EA1-43C8-A712-E279BDE2A5AF}"/>
              </a:ext>
            </a:extLst>
          </p:cNvPr>
          <p:cNvSpPr>
            <a:spLocks noGrp="1"/>
          </p:cNvSpPr>
          <p:nvPr>
            <p:ph type="sldNum" sz="quarter" idx="12"/>
          </p:nvPr>
        </p:nvSpPr>
        <p:spPr/>
        <p:txBody>
          <a:bodyPr/>
          <a:lstStyle/>
          <a:p>
            <a:fld id="{C3752B7C-18A9-864D-BBCB-54A9F41B5594}" type="slidenum">
              <a:rPr lang="de-DE" smtClean="0"/>
              <a:pPr/>
              <a:t>34</a:t>
            </a:fld>
            <a:endParaRPr lang="de-DE" dirty="0"/>
          </a:p>
        </p:txBody>
      </p:sp>
      <p:pic>
        <p:nvPicPr>
          <p:cNvPr id="9" name="Picture 7">
            <a:extLst>
              <a:ext uri="{FF2B5EF4-FFF2-40B4-BE49-F238E27FC236}">
                <a16:creationId xmlns:a16="http://schemas.microsoft.com/office/drawing/2014/main" xmlns="" id="{25DEEC45-363C-4082-823E-5189D935F2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2916" y="2308049"/>
            <a:ext cx="3674234" cy="2885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6">
            <a:extLst>
              <a:ext uri="{FF2B5EF4-FFF2-40B4-BE49-F238E27FC236}">
                <a16:creationId xmlns:a16="http://schemas.microsoft.com/office/drawing/2014/main" xmlns="" id="{09184A5E-A6CA-4029-BD3E-F37EA0B588DA}"/>
              </a:ext>
            </a:extLst>
          </p:cNvPr>
          <p:cNvSpPr txBox="1">
            <a:spLocks/>
          </p:cNvSpPr>
          <p:nvPr/>
        </p:nvSpPr>
        <p:spPr bwMode="auto">
          <a:xfrm>
            <a:off x="3111000" y="2973831"/>
            <a:ext cx="3198065" cy="121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latin typeface="Arial" panose="020B0604020202020204" pitchFamily="34" charset="0"/>
                <a:cs typeface="Arial" panose="020B0604020202020204" pitchFamily="34" charset="0"/>
              </a:rPr>
              <a:t>Wie sind die Aspekte eines tragfähigen Zahlverständnisses im Lehrplan verankert? </a:t>
            </a:r>
          </a:p>
        </p:txBody>
      </p:sp>
    </p:spTree>
    <p:extLst>
      <p:ext uri="{BB962C8B-B14F-4D97-AF65-F5344CB8AC3E}">
        <p14:creationId xmlns:p14="http://schemas.microsoft.com/office/powerpoint/2010/main" val="29919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a:xfrm>
            <a:off x="1096423" y="382774"/>
            <a:ext cx="7554091" cy="603704"/>
          </a:xfrm>
        </p:spPr>
        <p:txBody>
          <a:bodyPr>
            <a:normAutofit/>
          </a:bodyPr>
          <a:lstStyle/>
          <a:p>
            <a:r>
              <a:rPr lang="de-DE" dirty="0"/>
              <a:t>3. Bedeutung und Kompetenzerwartungen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817214" y="1199275"/>
            <a:ext cx="8216153" cy="445628"/>
          </a:xfrm>
        </p:spPr>
        <p:txBody>
          <a:bodyPr/>
          <a:lstStyle/>
          <a:p>
            <a:r>
              <a:rPr lang="de-DE" sz="2000" dirty="0"/>
              <a:t>VORLÄUFERFERTIGKEITEN</a:t>
            </a:r>
          </a:p>
        </p:txBody>
      </p:sp>
      <p:sp>
        <p:nvSpPr>
          <p:cNvPr id="4" name="Inhaltsplatzhalter 3">
            <a:extLst>
              <a:ext uri="{FF2B5EF4-FFF2-40B4-BE49-F238E27FC236}">
                <a16:creationId xmlns:a16="http://schemas.microsoft.com/office/drawing/2014/main" xmlns="" id="{B87C6A2E-9BEF-4271-9C38-DCFED90F3EA1}"/>
              </a:ext>
            </a:extLst>
          </p:cNvPr>
          <p:cNvSpPr>
            <a:spLocks noGrp="1"/>
          </p:cNvSpPr>
          <p:nvPr>
            <p:ph idx="1"/>
          </p:nvPr>
        </p:nvSpPr>
        <p:spPr>
          <a:xfrm>
            <a:off x="817214" y="1889226"/>
            <a:ext cx="8075622" cy="3753295"/>
          </a:xfrm>
        </p:spPr>
        <p:txBody>
          <a:bodyPr/>
          <a:lstStyle/>
          <a:p>
            <a:pPr>
              <a:lnSpc>
                <a:spcPct val="100000"/>
              </a:lnSpc>
            </a:pPr>
            <a:r>
              <a:rPr lang="de-DE" sz="2400" dirty="0"/>
              <a:t>Mathematik im Alltag entdecken </a:t>
            </a:r>
          </a:p>
          <a:p>
            <a:pPr>
              <a:lnSpc>
                <a:spcPct val="100000"/>
              </a:lnSpc>
            </a:pPr>
            <a:r>
              <a:rPr lang="de-DE" sz="2400" dirty="0"/>
              <a:t>Anzahlen bis 4 simultan erfassen </a:t>
            </a:r>
          </a:p>
          <a:p>
            <a:pPr>
              <a:lnSpc>
                <a:spcPct val="100000"/>
              </a:lnSpc>
            </a:pPr>
            <a:r>
              <a:rPr lang="de-DE" sz="2400" dirty="0"/>
              <a:t>Unstrukturierte Anzahlen durch Abzählen ermitteln </a:t>
            </a:r>
          </a:p>
          <a:p>
            <a:pPr>
              <a:lnSpc>
                <a:spcPct val="100000"/>
              </a:lnSpc>
            </a:pPr>
            <a:r>
              <a:rPr lang="de-DE" sz="2400" dirty="0"/>
              <a:t>Mengen vergleichen (mehr, weniger, größer, kleiner, gleich)</a:t>
            </a:r>
          </a:p>
          <a:p>
            <a:pPr>
              <a:lnSpc>
                <a:spcPct val="100000"/>
              </a:lnSpc>
            </a:pPr>
            <a:r>
              <a:rPr lang="de-DE" sz="2400" dirty="0"/>
              <a:t>die Zahlwortreihe bis 10 vorwärts aufsagen, den Richtungsbegriff „rückwärts“ erkennen </a:t>
            </a:r>
          </a:p>
          <a:p>
            <a:pPr marL="0" indent="0">
              <a:lnSpc>
                <a:spcPct val="100000"/>
              </a:lnSpc>
              <a:buNone/>
            </a:pPr>
            <a:endParaRPr lang="de-DE" dirty="0"/>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
        <p:nvSpPr>
          <p:cNvPr id="8" name="Textfeld 7">
            <a:extLst>
              <a:ext uri="{FF2B5EF4-FFF2-40B4-BE49-F238E27FC236}">
                <a16:creationId xmlns:a16="http://schemas.microsoft.com/office/drawing/2014/main" xmlns="" id="{232B94C0-A9D5-4BD5-AEF1-416B4470220F}"/>
              </a:ext>
            </a:extLst>
          </p:cNvPr>
          <p:cNvSpPr txBox="1"/>
          <p:nvPr/>
        </p:nvSpPr>
        <p:spPr>
          <a:xfrm>
            <a:off x="6975967" y="5888760"/>
            <a:ext cx="2057400"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Lehrplan NRW 2021, S. 81</a:t>
            </a:r>
          </a:p>
        </p:txBody>
      </p:sp>
    </p:spTree>
    <p:extLst>
      <p:ext uri="{BB962C8B-B14F-4D97-AF65-F5344CB8AC3E}">
        <p14:creationId xmlns:p14="http://schemas.microsoft.com/office/powerpoint/2010/main" val="297200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2E052D1-001C-494B-A435-707D8DB1C1DD}"/>
              </a:ext>
            </a:extLst>
          </p:cNvPr>
          <p:cNvSpPr>
            <a:spLocks noGrp="1"/>
          </p:cNvSpPr>
          <p:nvPr>
            <p:ph type="title"/>
          </p:nvPr>
        </p:nvSpPr>
        <p:spPr>
          <a:xfrm>
            <a:off x="1096423" y="382774"/>
            <a:ext cx="7778636" cy="603704"/>
          </a:xfrm>
        </p:spPr>
        <p:txBody>
          <a:bodyPr/>
          <a:lstStyle/>
          <a:p>
            <a:r>
              <a:rPr lang="de-DE" dirty="0"/>
              <a:t>3. Bedeutung und Kompetenzerwartungen </a:t>
            </a:r>
          </a:p>
        </p:txBody>
      </p:sp>
      <p:sp>
        <p:nvSpPr>
          <p:cNvPr id="3" name="Textplatzhalter 2">
            <a:extLst>
              <a:ext uri="{FF2B5EF4-FFF2-40B4-BE49-F238E27FC236}">
                <a16:creationId xmlns:a16="http://schemas.microsoft.com/office/drawing/2014/main" xmlns="" id="{A0DC34FD-1246-45C2-BF5C-493B1A157B44}"/>
              </a:ext>
            </a:extLst>
          </p:cNvPr>
          <p:cNvSpPr>
            <a:spLocks noGrp="1"/>
          </p:cNvSpPr>
          <p:nvPr>
            <p:ph type="body" sz="quarter" idx="13"/>
          </p:nvPr>
        </p:nvSpPr>
        <p:spPr>
          <a:xfrm>
            <a:off x="580260" y="1273361"/>
            <a:ext cx="8294799" cy="742346"/>
          </a:xfrm>
        </p:spPr>
        <p:txBody>
          <a:bodyPr/>
          <a:lstStyle/>
          <a:p>
            <a:pPr>
              <a:lnSpc>
                <a:spcPct val="100000"/>
              </a:lnSpc>
            </a:pPr>
            <a:r>
              <a:rPr lang="de-DE" sz="2000" dirty="0"/>
              <a:t>IBK: ZAHLEN UND OPERATIONEN (ZAHLVERSTÄNDNIS)</a:t>
            </a:r>
          </a:p>
        </p:txBody>
      </p:sp>
      <p:sp>
        <p:nvSpPr>
          <p:cNvPr id="4" name="Inhaltsplatzhalter 3">
            <a:extLst>
              <a:ext uri="{FF2B5EF4-FFF2-40B4-BE49-F238E27FC236}">
                <a16:creationId xmlns:a16="http://schemas.microsoft.com/office/drawing/2014/main" xmlns="" id="{1AB8B178-5CF6-46A0-9A1E-79076B8D096F}"/>
              </a:ext>
            </a:extLst>
          </p:cNvPr>
          <p:cNvSpPr>
            <a:spLocks noGrp="1"/>
          </p:cNvSpPr>
          <p:nvPr>
            <p:ph idx="1"/>
          </p:nvPr>
        </p:nvSpPr>
        <p:spPr>
          <a:xfrm>
            <a:off x="580260" y="1869950"/>
            <a:ext cx="8079646" cy="3721904"/>
          </a:xfrm>
        </p:spPr>
        <p:txBody>
          <a:bodyPr/>
          <a:lstStyle/>
          <a:p>
            <a:pPr marL="0" indent="0">
              <a:buNone/>
            </a:pPr>
            <a:r>
              <a:rPr lang="de-DE" dirty="0"/>
              <a:t>Die </a:t>
            </a:r>
            <a:r>
              <a:rPr lang="de-DE" dirty="0" err="1"/>
              <a:t>SuS</a:t>
            </a:r>
            <a:r>
              <a:rPr lang="de-DE" dirty="0"/>
              <a:t> …</a:t>
            </a:r>
          </a:p>
          <a:p>
            <a:pPr marL="0" indent="0">
              <a:buNone/>
            </a:pPr>
            <a:r>
              <a:rPr lang="de-DE" dirty="0"/>
              <a:t>... </a:t>
            </a:r>
            <a:r>
              <a:rPr lang="de-DE" dirty="0">
                <a:solidFill>
                  <a:srgbClr val="327D87"/>
                </a:solidFill>
              </a:rPr>
              <a:t>zählen im ZR bis 100 (vorwärts, rückwärts, in Schritte, beliebige Startzahl)</a:t>
            </a:r>
            <a:r>
              <a:rPr lang="de-DE" dirty="0"/>
              <a:t> </a:t>
            </a:r>
          </a:p>
          <a:p>
            <a:pPr marL="0" indent="0">
              <a:buNone/>
            </a:pPr>
            <a:r>
              <a:rPr lang="de-DE" dirty="0"/>
              <a:t>… </a:t>
            </a:r>
            <a:r>
              <a:rPr lang="de-DE" dirty="0">
                <a:solidFill>
                  <a:srgbClr val="327D87"/>
                </a:solidFill>
              </a:rPr>
              <a:t>ordnen und vergleichen Zahlen im ZR bis 100</a:t>
            </a:r>
            <a:endParaRPr lang="de-DE" dirty="0"/>
          </a:p>
          <a:p>
            <a:pPr marL="0" indent="0">
              <a:buNone/>
            </a:pPr>
            <a:r>
              <a:rPr lang="de-DE" altLang="de-DE" sz="1800" dirty="0">
                <a:solidFill>
                  <a:srgbClr val="000000"/>
                </a:solidFill>
              </a:rPr>
              <a:t>… </a:t>
            </a:r>
            <a:r>
              <a:rPr lang="de-DE" dirty="0">
                <a:solidFill>
                  <a:srgbClr val="327D87"/>
                </a:solidFill>
              </a:rPr>
              <a:t>benennen und schreiben Zahlen im ZR bis 100</a:t>
            </a:r>
            <a:endParaRPr lang="de-DE" altLang="de-DE" sz="1800" dirty="0">
              <a:solidFill>
                <a:srgbClr val="000000"/>
              </a:solidFill>
            </a:endParaRPr>
          </a:p>
          <a:p>
            <a:pPr marL="0" indent="0">
              <a:buNone/>
            </a:pPr>
            <a:r>
              <a:rPr lang="de-DE" altLang="de-DE" sz="1800" dirty="0">
                <a:solidFill>
                  <a:srgbClr val="000000"/>
                </a:solidFill>
              </a:rPr>
              <a:t>…</a:t>
            </a:r>
            <a:r>
              <a:rPr lang="de-DE" dirty="0"/>
              <a:t>nutzen Strukturen in Zahldarstellungen zur Anzahlerfassung im ZR bis 100 </a:t>
            </a:r>
          </a:p>
          <a:p>
            <a:pPr marL="0" indent="0">
              <a:buNone/>
            </a:pPr>
            <a:endParaRPr lang="de-DE" altLang="de-DE" sz="1800" dirty="0">
              <a:solidFill>
                <a:srgbClr val="000000"/>
              </a:solidFill>
            </a:endParaRPr>
          </a:p>
          <a:p>
            <a:pPr marL="0" indent="0" algn="ctr">
              <a:buNone/>
            </a:pPr>
            <a:endParaRPr lang="de-DE" dirty="0"/>
          </a:p>
          <a:p>
            <a:pPr marL="0" indent="0" algn="ctr">
              <a:buNone/>
            </a:pPr>
            <a:endParaRPr lang="de-DE" dirty="0"/>
          </a:p>
        </p:txBody>
      </p:sp>
      <p:sp>
        <p:nvSpPr>
          <p:cNvPr id="5" name="Datumsplatzhalter 4">
            <a:extLst>
              <a:ext uri="{FF2B5EF4-FFF2-40B4-BE49-F238E27FC236}">
                <a16:creationId xmlns:a16="http://schemas.microsoft.com/office/drawing/2014/main" xmlns="" id="{2984F24D-47EC-47E8-9C0B-9322AB64987C}"/>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8EEEDC8A-FDF9-495F-92B6-8A9C1678BE15}"/>
              </a:ext>
            </a:extLst>
          </p:cNvPr>
          <p:cNvSpPr>
            <a:spLocks noGrp="1"/>
          </p:cNvSpPr>
          <p:nvPr>
            <p:ph type="sldNum" sz="quarter" idx="12"/>
          </p:nvPr>
        </p:nvSpPr>
        <p:spPr/>
        <p:txBody>
          <a:bodyPr/>
          <a:lstStyle/>
          <a:p>
            <a:fld id="{C3752B7C-18A9-864D-BBCB-54A9F41B5594}" type="slidenum">
              <a:rPr lang="de-DE" smtClean="0"/>
              <a:pPr/>
              <a:t>36</a:t>
            </a:fld>
            <a:endParaRPr lang="de-DE" dirty="0"/>
          </a:p>
        </p:txBody>
      </p:sp>
      <p:sp>
        <p:nvSpPr>
          <p:cNvPr id="8" name="Textfeld 7">
            <a:extLst>
              <a:ext uri="{FF2B5EF4-FFF2-40B4-BE49-F238E27FC236}">
                <a16:creationId xmlns:a16="http://schemas.microsoft.com/office/drawing/2014/main" xmlns="" id="{8A14D70C-B396-4230-BA38-FB74A99EEE53}"/>
              </a:ext>
            </a:extLst>
          </p:cNvPr>
          <p:cNvSpPr txBox="1"/>
          <p:nvPr/>
        </p:nvSpPr>
        <p:spPr>
          <a:xfrm>
            <a:off x="6387353" y="5829082"/>
            <a:ext cx="2487706" cy="276999"/>
          </a:xfrm>
          <a:prstGeom prst="rect">
            <a:avLst/>
          </a:prstGeom>
          <a:noFill/>
        </p:spPr>
        <p:txBody>
          <a:bodyPr wrap="square" rtlCol="0">
            <a:spAutoFit/>
          </a:bodyPr>
          <a:lstStyle/>
          <a:p>
            <a:pPr algn="r"/>
            <a:r>
              <a:rPr lang="de-DE" sz="1200" b="1" dirty="0">
                <a:latin typeface="Arial" panose="020B0604020202020204" pitchFamily="34" charset="0"/>
                <a:cs typeface="Arial" panose="020B0604020202020204" pitchFamily="34" charset="0"/>
              </a:rPr>
              <a:t>Lehrplan NRW 2021, S. 85f.</a:t>
            </a:r>
          </a:p>
        </p:txBody>
      </p:sp>
    </p:spTree>
    <p:extLst>
      <p:ext uri="{BB962C8B-B14F-4D97-AF65-F5344CB8AC3E}">
        <p14:creationId xmlns:p14="http://schemas.microsoft.com/office/powerpoint/2010/main" val="382045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2E052D1-001C-494B-A435-707D8DB1C1DD}"/>
              </a:ext>
            </a:extLst>
          </p:cNvPr>
          <p:cNvSpPr>
            <a:spLocks noGrp="1"/>
          </p:cNvSpPr>
          <p:nvPr>
            <p:ph type="title"/>
          </p:nvPr>
        </p:nvSpPr>
        <p:spPr>
          <a:xfrm>
            <a:off x="1096423" y="382774"/>
            <a:ext cx="7418927" cy="603704"/>
          </a:xfrm>
        </p:spPr>
        <p:txBody>
          <a:bodyPr/>
          <a:lstStyle/>
          <a:p>
            <a:r>
              <a:rPr lang="de-DE" dirty="0"/>
              <a:t>3. Bedeutung und Kompetenzerwartungen </a:t>
            </a:r>
          </a:p>
        </p:txBody>
      </p:sp>
      <p:sp>
        <p:nvSpPr>
          <p:cNvPr id="3" name="Textplatzhalter 2">
            <a:extLst>
              <a:ext uri="{FF2B5EF4-FFF2-40B4-BE49-F238E27FC236}">
                <a16:creationId xmlns:a16="http://schemas.microsoft.com/office/drawing/2014/main" xmlns="" id="{A0DC34FD-1246-45C2-BF5C-493B1A157B44}"/>
              </a:ext>
            </a:extLst>
          </p:cNvPr>
          <p:cNvSpPr>
            <a:spLocks noGrp="1"/>
          </p:cNvSpPr>
          <p:nvPr>
            <p:ph type="body" sz="quarter" idx="13"/>
          </p:nvPr>
        </p:nvSpPr>
        <p:spPr>
          <a:xfrm>
            <a:off x="580260" y="1273361"/>
            <a:ext cx="8294799" cy="742346"/>
          </a:xfrm>
        </p:spPr>
        <p:txBody>
          <a:bodyPr/>
          <a:lstStyle/>
          <a:p>
            <a:pPr>
              <a:lnSpc>
                <a:spcPct val="100000"/>
              </a:lnSpc>
            </a:pPr>
            <a:r>
              <a:rPr lang="de-DE" sz="2000" dirty="0"/>
              <a:t>IBK: ZAHLEN UND OPERATIONEN (ZAHLVERSTÄNDNIS)</a:t>
            </a:r>
          </a:p>
        </p:txBody>
      </p:sp>
      <p:sp>
        <p:nvSpPr>
          <p:cNvPr id="4" name="Inhaltsplatzhalter 3">
            <a:extLst>
              <a:ext uri="{FF2B5EF4-FFF2-40B4-BE49-F238E27FC236}">
                <a16:creationId xmlns:a16="http://schemas.microsoft.com/office/drawing/2014/main" xmlns="" id="{1AB8B178-5CF6-46A0-9A1E-79076B8D096F}"/>
              </a:ext>
            </a:extLst>
          </p:cNvPr>
          <p:cNvSpPr>
            <a:spLocks noGrp="1"/>
          </p:cNvSpPr>
          <p:nvPr>
            <p:ph idx="1"/>
          </p:nvPr>
        </p:nvSpPr>
        <p:spPr>
          <a:xfrm>
            <a:off x="580260" y="1869950"/>
            <a:ext cx="8079646" cy="3721904"/>
          </a:xfrm>
        </p:spPr>
        <p:txBody>
          <a:bodyPr/>
          <a:lstStyle/>
          <a:p>
            <a:pPr marL="0" indent="0">
              <a:buNone/>
            </a:pPr>
            <a:r>
              <a:rPr lang="de-DE" dirty="0"/>
              <a:t>Die </a:t>
            </a:r>
            <a:r>
              <a:rPr lang="de-DE" dirty="0" err="1"/>
              <a:t>SuS</a:t>
            </a:r>
            <a:r>
              <a:rPr lang="de-DE" dirty="0"/>
              <a:t> …</a:t>
            </a:r>
          </a:p>
          <a:p>
            <a:r>
              <a:rPr lang="de-DE" dirty="0"/>
              <a:t>stellen Zahlen im ZR bis 100 unter Anwendung der Struktur des Zehnersystems dar (Prinzip der Bündelung, Stellenwertschreibweise) </a:t>
            </a:r>
          </a:p>
          <a:p>
            <a:r>
              <a:rPr lang="de-DE" altLang="de-DE" sz="1800" dirty="0">
                <a:solidFill>
                  <a:srgbClr val="000000"/>
                </a:solidFill>
              </a:rPr>
              <a:t>wechseln bei der Zahldarstellung und der Anzahlerfassung im Zahlenraum bis 100 zwischen den verschiedenen </a:t>
            </a:r>
            <a:r>
              <a:rPr lang="de-DE" altLang="de-DE" sz="1800" dirty="0">
                <a:solidFill>
                  <a:srgbClr val="327D87"/>
                </a:solidFill>
              </a:rPr>
              <a:t>Darstellungsformen (mit Material, bildlich, symbolisch und sprachlich) </a:t>
            </a:r>
          </a:p>
          <a:p>
            <a:r>
              <a:rPr lang="de-DE" altLang="de-DE" sz="1800" dirty="0">
                <a:solidFill>
                  <a:srgbClr val="000000"/>
                </a:solidFill>
              </a:rPr>
              <a:t>beschreiben Beziehungen zwischen Zahlen und in Zahlenfolgen (u.a. ist der  Vorgänger / Nachfolger, die Hälfte von … </a:t>
            </a:r>
          </a:p>
          <a:p>
            <a:pPr marL="0" indent="0" algn="ctr">
              <a:buNone/>
            </a:pPr>
            <a:endParaRPr lang="de-DE" altLang="de-DE" sz="1800" dirty="0">
              <a:solidFill>
                <a:srgbClr val="000000"/>
              </a:solidFill>
            </a:endParaRPr>
          </a:p>
          <a:p>
            <a:pPr marL="0" indent="0" algn="ctr">
              <a:buNone/>
            </a:pPr>
            <a:endParaRPr lang="de-DE" dirty="0"/>
          </a:p>
          <a:p>
            <a:pPr marL="0" indent="0" algn="ctr">
              <a:buNone/>
            </a:pPr>
            <a:endParaRPr lang="de-DE" dirty="0"/>
          </a:p>
        </p:txBody>
      </p:sp>
      <p:sp>
        <p:nvSpPr>
          <p:cNvPr id="5" name="Datumsplatzhalter 4">
            <a:extLst>
              <a:ext uri="{FF2B5EF4-FFF2-40B4-BE49-F238E27FC236}">
                <a16:creationId xmlns:a16="http://schemas.microsoft.com/office/drawing/2014/main" xmlns="" id="{2984F24D-47EC-47E8-9C0B-9322AB64987C}"/>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8EEEDC8A-FDF9-495F-92B6-8A9C1678BE15}"/>
              </a:ext>
            </a:extLst>
          </p:cNvPr>
          <p:cNvSpPr>
            <a:spLocks noGrp="1"/>
          </p:cNvSpPr>
          <p:nvPr>
            <p:ph type="sldNum" sz="quarter" idx="12"/>
          </p:nvPr>
        </p:nvSpPr>
        <p:spPr/>
        <p:txBody>
          <a:bodyPr/>
          <a:lstStyle/>
          <a:p>
            <a:fld id="{C3752B7C-18A9-864D-BBCB-54A9F41B5594}" type="slidenum">
              <a:rPr lang="de-DE" smtClean="0"/>
              <a:pPr/>
              <a:t>37</a:t>
            </a:fld>
            <a:endParaRPr lang="de-DE" dirty="0"/>
          </a:p>
        </p:txBody>
      </p:sp>
      <p:sp>
        <p:nvSpPr>
          <p:cNvPr id="8" name="Textfeld 7">
            <a:extLst>
              <a:ext uri="{FF2B5EF4-FFF2-40B4-BE49-F238E27FC236}">
                <a16:creationId xmlns:a16="http://schemas.microsoft.com/office/drawing/2014/main" xmlns="" id="{8A14D70C-B396-4230-BA38-FB74A99EEE53}"/>
              </a:ext>
            </a:extLst>
          </p:cNvPr>
          <p:cNvSpPr txBox="1"/>
          <p:nvPr/>
        </p:nvSpPr>
        <p:spPr>
          <a:xfrm>
            <a:off x="6387353" y="5829082"/>
            <a:ext cx="2487706" cy="276999"/>
          </a:xfrm>
          <a:prstGeom prst="rect">
            <a:avLst/>
          </a:prstGeom>
          <a:noFill/>
        </p:spPr>
        <p:txBody>
          <a:bodyPr wrap="square" rtlCol="0">
            <a:spAutoFit/>
          </a:bodyPr>
          <a:lstStyle/>
          <a:p>
            <a:pPr algn="r"/>
            <a:r>
              <a:rPr lang="de-DE" sz="1200" b="1" dirty="0">
                <a:latin typeface="Arial" panose="020B0604020202020204" pitchFamily="34" charset="0"/>
                <a:cs typeface="Arial" panose="020B0604020202020204" pitchFamily="34" charset="0"/>
              </a:rPr>
              <a:t>Lehrplan NRW 2021, S. 85f.</a:t>
            </a:r>
          </a:p>
        </p:txBody>
      </p:sp>
    </p:spTree>
    <p:extLst>
      <p:ext uri="{BB962C8B-B14F-4D97-AF65-F5344CB8AC3E}">
        <p14:creationId xmlns:p14="http://schemas.microsoft.com/office/powerpoint/2010/main" val="286748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2E052D1-001C-494B-A435-707D8DB1C1DD}"/>
              </a:ext>
            </a:extLst>
          </p:cNvPr>
          <p:cNvSpPr>
            <a:spLocks noGrp="1"/>
          </p:cNvSpPr>
          <p:nvPr>
            <p:ph type="title"/>
          </p:nvPr>
        </p:nvSpPr>
        <p:spPr>
          <a:xfrm>
            <a:off x="1096423" y="382774"/>
            <a:ext cx="7539577" cy="603704"/>
          </a:xfrm>
        </p:spPr>
        <p:txBody>
          <a:bodyPr/>
          <a:lstStyle/>
          <a:p>
            <a:r>
              <a:rPr lang="de-DE" dirty="0"/>
              <a:t>3. Bedeutung und Kompetenzerwartungen </a:t>
            </a:r>
          </a:p>
        </p:txBody>
      </p:sp>
      <p:sp>
        <p:nvSpPr>
          <p:cNvPr id="3" name="Textplatzhalter 2">
            <a:extLst>
              <a:ext uri="{FF2B5EF4-FFF2-40B4-BE49-F238E27FC236}">
                <a16:creationId xmlns:a16="http://schemas.microsoft.com/office/drawing/2014/main" xmlns="" id="{A0DC34FD-1246-45C2-BF5C-493B1A157B44}"/>
              </a:ext>
            </a:extLst>
          </p:cNvPr>
          <p:cNvSpPr>
            <a:spLocks noGrp="1"/>
          </p:cNvSpPr>
          <p:nvPr>
            <p:ph type="body" sz="quarter" idx="13"/>
          </p:nvPr>
        </p:nvSpPr>
        <p:spPr>
          <a:xfrm>
            <a:off x="580260" y="1273361"/>
            <a:ext cx="8294799" cy="742346"/>
          </a:xfrm>
        </p:spPr>
        <p:txBody>
          <a:bodyPr/>
          <a:lstStyle/>
          <a:p>
            <a:pPr>
              <a:lnSpc>
                <a:spcPct val="100000"/>
              </a:lnSpc>
            </a:pPr>
            <a:r>
              <a:rPr lang="de-DE" sz="2000" dirty="0"/>
              <a:t>PBK: DARSTELLEN (KOMPETENZAUSWAHL)</a:t>
            </a:r>
          </a:p>
        </p:txBody>
      </p:sp>
      <p:sp>
        <p:nvSpPr>
          <p:cNvPr id="4" name="Inhaltsplatzhalter 3">
            <a:extLst>
              <a:ext uri="{FF2B5EF4-FFF2-40B4-BE49-F238E27FC236}">
                <a16:creationId xmlns:a16="http://schemas.microsoft.com/office/drawing/2014/main" xmlns="" id="{1AB8B178-5CF6-46A0-9A1E-79076B8D096F}"/>
              </a:ext>
            </a:extLst>
          </p:cNvPr>
          <p:cNvSpPr>
            <a:spLocks noGrp="1"/>
          </p:cNvSpPr>
          <p:nvPr>
            <p:ph idx="1"/>
          </p:nvPr>
        </p:nvSpPr>
        <p:spPr>
          <a:xfrm>
            <a:off x="580260" y="1998709"/>
            <a:ext cx="8294798" cy="3902277"/>
          </a:xfrm>
        </p:spPr>
        <p:txBody>
          <a:bodyPr/>
          <a:lstStyle/>
          <a:p>
            <a:pPr marL="0" indent="0">
              <a:buNone/>
            </a:pPr>
            <a:r>
              <a:rPr lang="de-DE" dirty="0"/>
              <a:t>Die </a:t>
            </a:r>
            <a:r>
              <a:rPr lang="de-DE" dirty="0" err="1"/>
              <a:t>SuS</a:t>
            </a:r>
            <a:r>
              <a:rPr lang="de-DE" dirty="0"/>
              <a:t> … </a:t>
            </a:r>
          </a:p>
          <a:p>
            <a:r>
              <a:rPr lang="de-DE" dirty="0">
                <a:solidFill>
                  <a:srgbClr val="327D87"/>
                </a:solidFill>
              </a:rPr>
              <a:t>setzen die Strukturen von Darstellungen ein (u. a. Kraft der 5, Kraft der 10) </a:t>
            </a:r>
          </a:p>
          <a:p>
            <a:r>
              <a:rPr lang="de-DE" dirty="0">
                <a:solidFill>
                  <a:srgbClr val="327D87"/>
                </a:solidFill>
              </a:rPr>
              <a:t>erklären Bedeutungen von Darstellungen </a:t>
            </a:r>
          </a:p>
          <a:p>
            <a:r>
              <a:rPr lang="de-DE" dirty="0"/>
              <a:t>übertragen eine Darstellung in eine andere Darstellung, </a:t>
            </a:r>
            <a:r>
              <a:rPr lang="de-DE" dirty="0">
                <a:solidFill>
                  <a:srgbClr val="327D87"/>
                </a:solidFill>
              </a:rPr>
              <a:t>vergleichen und bewerten Darstellungen </a:t>
            </a:r>
          </a:p>
          <a:p>
            <a:r>
              <a:rPr lang="de-DE" dirty="0"/>
              <a:t>setzen (eigene</a:t>
            </a:r>
            <a:r>
              <a:rPr lang="de-DE" dirty="0">
                <a:solidFill>
                  <a:srgbClr val="327D87"/>
                </a:solidFill>
              </a:rPr>
              <a:t>) analoge und digitale Darstellungen </a:t>
            </a:r>
            <a:r>
              <a:rPr lang="de-DE" dirty="0"/>
              <a:t>ein zur übersichtlichen Präsentation von Informationen und </a:t>
            </a:r>
            <a:r>
              <a:rPr lang="de-DE" dirty="0">
                <a:solidFill>
                  <a:srgbClr val="327D87"/>
                </a:solidFill>
              </a:rPr>
              <a:t>zur Verdeutlichung von mathematischen Beziehungen </a:t>
            </a:r>
          </a:p>
          <a:p>
            <a:endParaRPr lang="de-DE" dirty="0">
              <a:solidFill>
                <a:srgbClr val="327D87"/>
              </a:solidFill>
            </a:endParaRPr>
          </a:p>
          <a:p>
            <a:pPr marL="0" indent="0" algn="ctr">
              <a:buNone/>
            </a:pPr>
            <a:endParaRPr lang="de-DE" dirty="0"/>
          </a:p>
          <a:p>
            <a:pPr marL="0" indent="0" algn="ctr">
              <a:buNone/>
            </a:pPr>
            <a:endParaRPr lang="de-DE" dirty="0"/>
          </a:p>
        </p:txBody>
      </p:sp>
      <p:sp>
        <p:nvSpPr>
          <p:cNvPr id="5" name="Datumsplatzhalter 4">
            <a:extLst>
              <a:ext uri="{FF2B5EF4-FFF2-40B4-BE49-F238E27FC236}">
                <a16:creationId xmlns:a16="http://schemas.microsoft.com/office/drawing/2014/main" xmlns="" id="{2984F24D-47EC-47E8-9C0B-9322AB64987C}"/>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8EEEDC8A-FDF9-495F-92B6-8A9C1678BE15}"/>
              </a:ext>
            </a:extLst>
          </p:cNvPr>
          <p:cNvSpPr>
            <a:spLocks noGrp="1"/>
          </p:cNvSpPr>
          <p:nvPr>
            <p:ph type="sldNum" sz="quarter" idx="12"/>
          </p:nvPr>
        </p:nvSpPr>
        <p:spPr/>
        <p:txBody>
          <a:bodyPr/>
          <a:lstStyle/>
          <a:p>
            <a:fld id="{C3752B7C-18A9-864D-BBCB-54A9F41B5594}" type="slidenum">
              <a:rPr lang="de-DE" smtClean="0"/>
              <a:pPr/>
              <a:t>38</a:t>
            </a:fld>
            <a:endParaRPr lang="de-DE" dirty="0"/>
          </a:p>
        </p:txBody>
      </p:sp>
      <p:sp>
        <p:nvSpPr>
          <p:cNvPr id="8" name="Textfeld 7">
            <a:extLst>
              <a:ext uri="{FF2B5EF4-FFF2-40B4-BE49-F238E27FC236}">
                <a16:creationId xmlns:a16="http://schemas.microsoft.com/office/drawing/2014/main" xmlns="" id="{8A14D70C-B396-4230-BA38-FB74A99EEE53}"/>
              </a:ext>
            </a:extLst>
          </p:cNvPr>
          <p:cNvSpPr txBox="1"/>
          <p:nvPr/>
        </p:nvSpPr>
        <p:spPr>
          <a:xfrm>
            <a:off x="6387353" y="5883987"/>
            <a:ext cx="2487706" cy="276999"/>
          </a:xfrm>
          <a:prstGeom prst="rect">
            <a:avLst/>
          </a:prstGeom>
          <a:noFill/>
        </p:spPr>
        <p:txBody>
          <a:bodyPr wrap="square" rtlCol="0">
            <a:spAutoFit/>
          </a:bodyPr>
          <a:lstStyle/>
          <a:p>
            <a:pPr algn="r"/>
            <a:r>
              <a:rPr lang="de-DE" sz="1200" b="1" dirty="0">
                <a:latin typeface="Arial" panose="020B0604020202020204" pitchFamily="34" charset="0"/>
                <a:cs typeface="Arial" panose="020B0604020202020204" pitchFamily="34" charset="0"/>
              </a:rPr>
              <a:t>Lehrplan NRW 2021, S. 84f.</a:t>
            </a:r>
          </a:p>
        </p:txBody>
      </p:sp>
    </p:spTree>
    <p:extLst>
      <p:ext uri="{BB962C8B-B14F-4D97-AF65-F5344CB8AC3E}">
        <p14:creationId xmlns:p14="http://schemas.microsoft.com/office/powerpoint/2010/main" val="311118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2E052D1-001C-494B-A435-707D8DB1C1DD}"/>
              </a:ext>
            </a:extLst>
          </p:cNvPr>
          <p:cNvSpPr>
            <a:spLocks noGrp="1"/>
          </p:cNvSpPr>
          <p:nvPr>
            <p:ph type="title"/>
          </p:nvPr>
        </p:nvSpPr>
        <p:spPr>
          <a:xfrm>
            <a:off x="1096423" y="382774"/>
            <a:ext cx="7539577" cy="603704"/>
          </a:xfrm>
        </p:spPr>
        <p:txBody>
          <a:bodyPr/>
          <a:lstStyle/>
          <a:p>
            <a:r>
              <a:rPr lang="de-DE" dirty="0"/>
              <a:t>3. Bedeutung und Kompetenzerwartungen  </a:t>
            </a:r>
          </a:p>
        </p:txBody>
      </p:sp>
      <p:sp>
        <p:nvSpPr>
          <p:cNvPr id="3" name="Textplatzhalter 2">
            <a:extLst>
              <a:ext uri="{FF2B5EF4-FFF2-40B4-BE49-F238E27FC236}">
                <a16:creationId xmlns:a16="http://schemas.microsoft.com/office/drawing/2014/main" xmlns="" id="{A0DC34FD-1246-45C2-BF5C-493B1A157B44}"/>
              </a:ext>
            </a:extLst>
          </p:cNvPr>
          <p:cNvSpPr>
            <a:spLocks noGrp="1"/>
          </p:cNvSpPr>
          <p:nvPr>
            <p:ph type="body" sz="quarter" idx="13"/>
          </p:nvPr>
        </p:nvSpPr>
        <p:spPr>
          <a:xfrm>
            <a:off x="580260" y="1273361"/>
            <a:ext cx="8294799" cy="742346"/>
          </a:xfrm>
        </p:spPr>
        <p:txBody>
          <a:bodyPr/>
          <a:lstStyle/>
          <a:p>
            <a:pPr>
              <a:lnSpc>
                <a:spcPct val="100000"/>
              </a:lnSpc>
            </a:pPr>
            <a:r>
              <a:rPr lang="de-DE" sz="1800" dirty="0"/>
              <a:t>PBK: KOMMUNIZIEREN (KOMPENTENZAUSWAHL) </a:t>
            </a:r>
          </a:p>
        </p:txBody>
      </p:sp>
      <p:sp>
        <p:nvSpPr>
          <p:cNvPr id="4" name="Inhaltsplatzhalter 3">
            <a:extLst>
              <a:ext uri="{FF2B5EF4-FFF2-40B4-BE49-F238E27FC236}">
                <a16:creationId xmlns:a16="http://schemas.microsoft.com/office/drawing/2014/main" xmlns="" id="{1AB8B178-5CF6-46A0-9A1E-79076B8D096F}"/>
              </a:ext>
            </a:extLst>
          </p:cNvPr>
          <p:cNvSpPr>
            <a:spLocks noGrp="1"/>
          </p:cNvSpPr>
          <p:nvPr>
            <p:ph idx="1"/>
          </p:nvPr>
        </p:nvSpPr>
        <p:spPr>
          <a:xfrm>
            <a:off x="580261" y="1795724"/>
            <a:ext cx="8294798" cy="4122260"/>
          </a:xfrm>
        </p:spPr>
        <p:txBody>
          <a:bodyPr/>
          <a:lstStyle/>
          <a:p>
            <a:pPr marL="0" indent="0">
              <a:buNone/>
            </a:pPr>
            <a:r>
              <a:rPr lang="de-DE" dirty="0"/>
              <a:t>Die </a:t>
            </a:r>
            <a:r>
              <a:rPr lang="de-DE" dirty="0" err="1"/>
              <a:t>SuS</a:t>
            </a:r>
            <a:r>
              <a:rPr lang="de-DE" dirty="0"/>
              <a:t> … </a:t>
            </a:r>
          </a:p>
          <a:p>
            <a:r>
              <a:rPr lang="de-DE" dirty="0">
                <a:solidFill>
                  <a:srgbClr val="327D87"/>
                </a:solidFill>
              </a:rPr>
              <a:t>beschreiben Beziehungen und Gesetzmäßigkeiten anhand von Beispielen </a:t>
            </a:r>
          </a:p>
          <a:p>
            <a:r>
              <a:rPr lang="de-DE" dirty="0">
                <a:solidFill>
                  <a:srgbClr val="327D87"/>
                </a:solidFill>
              </a:rPr>
              <a:t>erläutern eigene Vorgehensweisen und Ideen verständlich </a:t>
            </a:r>
          </a:p>
          <a:p>
            <a:r>
              <a:rPr lang="de-DE" dirty="0"/>
              <a:t>halten ihre Arbeitsergebnisse, Vorgehensweisen und Lernerfahrungen fest</a:t>
            </a:r>
          </a:p>
          <a:p>
            <a:r>
              <a:rPr lang="de-DE" dirty="0"/>
              <a:t>präsentieren Lösungswege, Ideen und Ergebnisse mithilfe geeigneter Darstellungsformen und </a:t>
            </a:r>
            <a:r>
              <a:rPr lang="de-DE" dirty="0">
                <a:solidFill>
                  <a:srgbClr val="327D87"/>
                </a:solidFill>
              </a:rPr>
              <a:t>(digitaler) Medien </a:t>
            </a:r>
          </a:p>
          <a:p>
            <a:r>
              <a:rPr lang="de-DE" dirty="0"/>
              <a:t>verwenden bei der Darstellung mathematischer Sachverhalte geeignete Begriffe der Unterrichtssprache und der Fachsprache  </a:t>
            </a:r>
          </a:p>
          <a:p>
            <a:pPr marL="0" indent="0" algn="ctr">
              <a:buNone/>
            </a:pPr>
            <a:endParaRPr lang="de-DE" dirty="0"/>
          </a:p>
          <a:p>
            <a:pPr marL="0" indent="0" algn="ctr">
              <a:buNone/>
            </a:pPr>
            <a:endParaRPr lang="de-DE" dirty="0"/>
          </a:p>
        </p:txBody>
      </p:sp>
      <p:sp>
        <p:nvSpPr>
          <p:cNvPr id="5" name="Datumsplatzhalter 4">
            <a:extLst>
              <a:ext uri="{FF2B5EF4-FFF2-40B4-BE49-F238E27FC236}">
                <a16:creationId xmlns:a16="http://schemas.microsoft.com/office/drawing/2014/main" xmlns="" id="{2984F24D-47EC-47E8-9C0B-9322AB64987C}"/>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8EEEDC8A-FDF9-495F-92B6-8A9C1678BE15}"/>
              </a:ext>
            </a:extLst>
          </p:cNvPr>
          <p:cNvSpPr>
            <a:spLocks noGrp="1"/>
          </p:cNvSpPr>
          <p:nvPr>
            <p:ph type="sldNum" sz="quarter" idx="12"/>
          </p:nvPr>
        </p:nvSpPr>
        <p:spPr/>
        <p:txBody>
          <a:bodyPr/>
          <a:lstStyle/>
          <a:p>
            <a:fld id="{C3752B7C-18A9-864D-BBCB-54A9F41B5594}" type="slidenum">
              <a:rPr lang="de-DE" smtClean="0"/>
              <a:pPr/>
              <a:t>39</a:t>
            </a:fld>
            <a:endParaRPr lang="de-DE" dirty="0"/>
          </a:p>
        </p:txBody>
      </p:sp>
      <p:sp>
        <p:nvSpPr>
          <p:cNvPr id="8" name="Textfeld 7">
            <a:extLst>
              <a:ext uri="{FF2B5EF4-FFF2-40B4-BE49-F238E27FC236}">
                <a16:creationId xmlns:a16="http://schemas.microsoft.com/office/drawing/2014/main" xmlns="" id="{8A14D70C-B396-4230-BA38-FB74A99EEE53}"/>
              </a:ext>
            </a:extLst>
          </p:cNvPr>
          <p:cNvSpPr txBox="1"/>
          <p:nvPr/>
        </p:nvSpPr>
        <p:spPr>
          <a:xfrm>
            <a:off x="6387353" y="5883987"/>
            <a:ext cx="2487706" cy="276999"/>
          </a:xfrm>
          <a:prstGeom prst="rect">
            <a:avLst/>
          </a:prstGeom>
          <a:noFill/>
        </p:spPr>
        <p:txBody>
          <a:bodyPr wrap="square" rtlCol="0">
            <a:spAutoFit/>
          </a:bodyPr>
          <a:lstStyle/>
          <a:p>
            <a:pPr algn="r"/>
            <a:r>
              <a:rPr lang="de-DE" sz="1200" b="1" dirty="0">
                <a:latin typeface="Arial" panose="020B0604020202020204" pitchFamily="34" charset="0"/>
                <a:cs typeface="Arial" panose="020B0604020202020204" pitchFamily="34" charset="0"/>
              </a:rPr>
              <a:t>Lehrplan NRW 2021, S. 83f.</a:t>
            </a:r>
          </a:p>
        </p:txBody>
      </p:sp>
    </p:spTree>
    <p:extLst>
      <p:ext uri="{BB962C8B-B14F-4D97-AF65-F5344CB8AC3E}">
        <p14:creationId xmlns:p14="http://schemas.microsoft.com/office/powerpoint/2010/main" val="277707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9A978C1-DB76-42D1-88F7-7C67EB27FB0B}"/>
              </a:ext>
            </a:extLst>
          </p:cNvPr>
          <p:cNvSpPr>
            <a:spLocks noGrp="1"/>
          </p:cNvSpPr>
          <p:nvPr>
            <p:ph type="title"/>
          </p:nvPr>
        </p:nvSpPr>
        <p:spPr>
          <a:xfrm>
            <a:off x="1096423" y="382774"/>
            <a:ext cx="7597634" cy="603704"/>
          </a:xfrm>
        </p:spPr>
        <p:txBody>
          <a:bodyPr>
            <a:normAutofit/>
          </a:bodyPr>
          <a:lstStyle/>
          <a:p>
            <a:r>
              <a:rPr lang="de-DE" dirty="0"/>
              <a:t>3. Bedeutung und Kompetenzerwartungen </a:t>
            </a:r>
          </a:p>
        </p:txBody>
      </p:sp>
      <p:sp>
        <p:nvSpPr>
          <p:cNvPr id="3" name="Textplatzhalter 2">
            <a:extLst>
              <a:ext uri="{FF2B5EF4-FFF2-40B4-BE49-F238E27FC236}">
                <a16:creationId xmlns:a16="http://schemas.microsoft.com/office/drawing/2014/main" xmlns="" id="{05ED0F55-0B14-4309-AFF2-4FC3EADD7389}"/>
              </a:ext>
            </a:extLst>
          </p:cNvPr>
          <p:cNvSpPr>
            <a:spLocks noGrp="1"/>
          </p:cNvSpPr>
          <p:nvPr>
            <p:ph type="body" sz="quarter" idx="13"/>
          </p:nvPr>
        </p:nvSpPr>
        <p:spPr>
          <a:xfrm>
            <a:off x="580570" y="1194030"/>
            <a:ext cx="8563430" cy="445628"/>
          </a:xfrm>
        </p:spPr>
        <p:txBody>
          <a:bodyPr/>
          <a:lstStyle/>
          <a:p>
            <a:r>
              <a:rPr lang="de-DE" sz="2000" dirty="0"/>
              <a:t>BEOBACHTUNGSASPEKTE   </a:t>
            </a:r>
          </a:p>
        </p:txBody>
      </p:sp>
      <p:sp>
        <p:nvSpPr>
          <p:cNvPr id="5" name="Datumsplatzhalter 4">
            <a:extLst>
              <a:ext uri="{FF2B5EF4-FFF2-40B4-BE49-F238E27FC236}">
                <a16:creationId xmlns:a16="http://schemas.microsoft.com/office/drawing/2014/main" xmlns="" id="{683BAF8D-F6E4-4E22-9DC8-03D8F679D428}"/>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EAC1D7D7-1EA1-43C8-A712-E279BDE2A5AF}"/>
              </a:ext>
            </a:extLst>
          </p:cNvPr>
          <p:cNvSpPr>
            <a:spLocks noGrp="1"/>
          </p:cNvSpPr>
          <p:nvPr>
            <p:ph type="sldNum" sz="quarter" idx="12"/>
          </p:nvPr>
        </p:nvSpPr>
        <p:spPr/>
        <p:txBody>
          <a:bodyPr/>
          <a:lstStyle/>
          <a:p>
            <a:fld id="{C3752B7C-18A9-864D-BBCB-54A9F41B5594}" type="slidenum">
              <a:rPr lang="de-DE" smtClean="0"/>
              <a:pPr/>
              <a:t>40</a:t>
            </a:fld>
            <a:endParaRPr lang="de-DE" dirty="0"/>
          </a:p>
        </p:txBody>
      </p:sp>
      <p:pic>
        <p:nvPicPr>
          <p:cNvPr id="8" name="Picture 8">
            <a:extLst>
              <a:ext uri="{FF2B5EF4-FFF2-40B4-BE49-F238E27FC236}">
                <a16:creationId xmlns:a16="http://schemas.microsoft.com/office/drawing/2014/main" xmlns="" id="{1AA07231-BC08-4C23-9873-31C5D2978C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930" y="2050429"/>
            <a:ext cx="4057459" cy="3185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6">
            <a:extLst>
              <a:ext uri="{FF2B5EF4-FFF2-40B4-BE49-F238E27FC236}">
                <a16:creationId xmlns:a16="http://schemas.microsoft.com/office/drawing/2014/main" xmlns="" id="{4A76A616-1AA4-4B47-A95B-2004223B6012}"/>
              </a:ext>
            </a:extLst>
          </p:cNvPr>
          <p:cNvSpPr txBox="1">
            <a:spLocks/>
          </p:cNvSpPr>
          <p:nvPr/>
        </p:nvSpPr>
        <p:spPr bwMode="auto">
          <a:xfrm>
            <a:off x="1038627" y="2721602"/>
            <a:ext cx="3198065" cy="14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latin typeface="Arial" panose="020B0604020202020204" pitchFamily="34" charset="0"/>
                <a:cs typeface="Arial" panose="020B0604020202020204" pitchFamily="34" charset="0"/>
              </a:rPr>
              <a:t>Welche Beobachtungsaspekte helfen dabei, herauszufinden, an welcher Stelle des Lernprozesses das Kind steht? </a:t>
            </a:r>
          </a:p>
        </p:txBody>
      </p:sp>
      <p:pic>
        <p:nvPicPr>
          <p:cNvPr id="16" name="Picture 8">
            <a:extLst>
              <a:ext uri="{FF2B5EF4-FFF2-40B4-BE49-F238E27FC236}">
                <a16:creationId xmlns:a16="http://schemas.microsoft.com/office/drawing/2014/main" xmlns="" id="{E6623401-4C27-4E9C-A059-504DF8B389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8789" y="2015025"/>
            <a:ext cx="4057459" cy="3185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6">
            <a:extLst>
              <a:ext uri="{FF2B5EF4-FFF2-40B4-BE49-F238E27FC236}">
                <a16:creationId xmlns:a16="http://schemas.microsoft.com/office/drawing/2014/main" xmlns="" id="{D44784EB-561A-4333-9F80-77BF04AC102D}"/>
              </a:ext>
            </a:extLst>
          </p:cNvPr>
          <p:cNvSpPr txBox="1">
            <a:spLocks/>
          </p:cNvSpPr>
          <p:nvPr/>
        </p:nvSpPr>
        <p:spPr bwMode="auto">
          <a:xfrm>
            <a:off x="5248485" y="2449817"/>
            <a:ext cx="3198065" cy="1764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latin typeface="Arial" panose="020B0604020202020204" pitchFamily="34" charset="0"/>
                <a:cs typeface="Arial" panose="020B0604020202020204" pitchFamily="34" charset="0"/>
              </a:rPr>
              <a:t>Wie verliere ich die Kompetenzen des Lehrplans und die drei wichtigen Aspekte eines tragfähigen Zahlverständnisses nicht aus dem Blick?</a:t>
            </a:r>
          </a:p>
        </p:txBody>
      </p:sp>
    </p:spTree>
    <p:extLst>
      <p:ext uri="{BB962C8B-B14F-4D97-AF65-F5344CB8AC3E}">
        <p14:creationId xmlns:p14="http://schemas.microsoft.com/office/powerpoint/2010/main" val="235065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09553893-9BE2-6249-811F-AF9A94E644C7}"/>
              </a:ext>
            </a:extLst>
          </p:cNvPr>
          <p:cNvSpPr>
            <a:spLocks noGrp="1"/>
          </p:cNvSpPr>
          <p:nvPr>
            <p:ph idx="1"/>
          </p:nvPr>
        </p:nvSpPr>
        <p:spPr>
          <a:xfrm>
            <a:off x="1096423" y="1139846"/>
            <a:ext cx="7858891" cy="4912611"/>
          </a:xfrm>
        </p:spPr>
        <p:txBody>
          <a:bodyPr/>
          <a:lstStyle/>
          <a:p>
            <a:pPr>
              <a:lnSpc>
                <a:spcPct val="100000"/>
              </a:lnSpc>
            </a:pPr>
            <a:r>
              <a:rPr lang="de-DE" sz="2000" dirty="0"/>
              <a:t>Hintergrund des Moduls</a:t>
            </a:r>
          </a:p>
          <a:p>
            <a:r>
              <a:rPr lang="de-DE" sz="2000" dirty="0"/>
              <a:t>Tragfähiges Zahlverständnis  </a:t>
            </a:r>
          </a:p>
          <a:p>
            <a:r>
              <a:rPr lang="de-DE" sz="2000" dirty="0"/>
              <a:t>Bedeutung und Kompetenzerwartungen </a:t>
            </a:r>
          </a:p>
          <a:p>
            <a:r>
              <a:rPr lang="de-DE" sz="2000" dirty="0"/>
              <a:t>Beobachtungsaspekte </a:t>
            </a:r>
          </a:p>
          <a:p>
            <a:r>
              <a:rPr lang="de-DE" sz="2000" dirty="0"/>
              <a:t>Aufbau eines tragfähigen Zahlverständnisses </a:t>
            </a:r>
          </a:p>
          <a:p>
            <a:pPr marL="457200" lvl="1" indent="0">
              <a:buNone/>
            </a:pPr>
            <a:r>
              <a:rPr lang="de-DE" sz="2000" dirty="0"/>
              <a:t>5.1 Grundvorstellungen aufbauen</a:t>
            </a:r>
          </a:p>
          <a:p>
            <a:pPr marL="457200" lvl="1" indent="0">
              <a:buNone/>
            </a:pPr>
            <a:r>
              <a:rPr lang="de-DE" sz="2000" dirty="0"/>
              <a:t>5.2 Darstellungen vernetzen </a:t>
            </a:r>
          </a:p>
          <a:p>
            <a:pPr marL="457200" lvl="1" indent="0">
              <a:buNone/>
            </a:pPr>
            <a:r>
              <a:rPr lang="de-DE" sz="2000" dirty="0"/>
              <a:t>5.3 Zahlbeziehungen nutzen </a:t>
            </a:r>
          </a:p>
          <a:p>
            <a:r>
              <a:rPr lang="de-DE" sz="2000" dirty="0"/>
              <a:t>Abschluss und Ausblick  </a:t>
            </a:r>
          </a:p>
        </p:txBody>
      </p:sp>
      <p:sp>
        <p:nvSpPr>
          <p:cNvPr id="3" name="Titel 2">
            <a:extLst>
              <a:ext uri="{FF2B5EF4-FFF2-40B4-BE49-F238E27FC236}">
                <a16:creationId xmlns:a16="http://schemas.microsoft.com/office/drawing/2014/main" xmlns=""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xmlns=""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5" name="Foliennummernplatzhalter 4">
            <a:extLst>
              <a:ext uri="{FF2B5EF4-FFF2-40B4-BE49-F238E27FC236}">
                <a16:creationId xmlns:a16="http://schemas.microsoft.com/office/drawing/2014/main" xmlns="" id="{F4D56939-6917-854D-B993-7A02A06476B1}"/>
              </a:ext>
            </a:extLst>
          </p:cNvPr>
          <p:cNvSpPr>
            <a:spLocks noGrp="1"/>
          </p:cNvSpPr>
          <p:nvPr>
            <p:ph type="sldNum" sz="quarter" idx="12"/>
          </p:nvPr>
        </p:nvSpPr>
        <p:spPr/>
        <p:txBody>
          <a:bodyPr/>
          <a:lstStyle/>
          <a:p>
            <a:fld id="{C3752B7C-18A9-864D-BBCB-54A9F41B5594}" type="slidenum">
              <a:rPr lang="de-DE" smtClean="0"/>
              <a:pPr/>
              <a:t>41</a:t>
            </a:fld>
            <a:endParaRPr lang="de-DE" dirty="0"/>
          </a:p>
        </p:txBody>
      </p:sp>
    </p:spTree>
    <p:extLst>
      <p:ext uri="{BB962C8B-B14F-4D97-AF65-F5344CB8AC3E}">
        <p14:creationId xmlns:p14="http://schemas.microsoft.com/office/powerpoint/2010/main" val="408430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3" end="3"/>
                                            </p:txEl>
                                          </p:spTgt>
                                        </p:tgtEl>
                                        <p:attrNameLst>
                                          <p:attrName>style.color</p:attrName>
                                        </p:attrNameLst>
                                      </p:cBhvr>
                                      <p:to>
                                        <p:clrVal>
                                          <a:srgbClr val="327D87"/>
                                        </p:clrVal>
                                      </p:to>
                                    </p:set>
                                    <p:set>
                                      <p:cBhvr>
                                        <p:cTn id="7" dur="500" fill="hold"/>
                                        <p:tgtEl>
                                          <p:spTgt spid="2">
                                            <p:txEl>
                                              <p:pRg st="3" end="3"/>
                                            </p:txEl>
                                          </p:spTgt>
                                        </p:tgtEl>
                                        <p:attrNameLst>
                                          <p:attrName>fillcolor</p:attrName>
                                        </p:attrNameLst>
                                      </p:cBhvr>
                                      <p:to>
                                        <p:clrVal>
                                          <a:srgbClr val="327D87"/>
                                        </p:clrVal>
                                      </p:to>
                                    </p:set>
                                    <p:set>
                                      <p:cBhvr>
                                        <p:cTn id="8" dur="500" fill="hold"/>
                                        <p:tgtEl>
                                          <p:spTgt spid="2">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223605-162F-E647-A459-2D846B44DF4C}"/>
              </a:ext>
            </a:extLst>
          </p:cNvPr>
          <p:cNvSpPr>
            <a:spLocks noGrp="1"/>
          </p:cNvSpPr>
          <p:nvPr>
            <p:ph type="title"/>
          </p:nvPr>
        </p:nvSpPr>
        <p:spPr/>
        <p:txBody>
          <a:bodyPr/>
          <a:lstStyle/>
          <a:p>
            <a:endParaRPr lang="de-DE" dirty="0"/>
          </a:p>
        </p:txBody>
      </p:sp>
      <p:sp>
        <p:nvSpPr>
          <p:cNvPr id="3" name="Datumsplatzhalter 2">
            <a:extLst>
              <a:ext uri="{FF2B5EF4-FFF2-40B4-BE49-F238E27FC236}">
                <a16:creationId xmlns:a16="http://schemas.microsoft.com/office/drawing/2014/main" xmlns=""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4" name="Foliennummernplatzhalter 3">
            <a:extLst>
              <a:ext uri="{FF2B5EF4-FFF2-40B4-BE49-F238E27FC236}">
                <a16:creationId xmlns:a16="http://schemas.microsoft.com/office/drawing/2014/main" xmlns="" id="{CF7ADAFC-54A5-2D45-A8FA-A59DCD31E7A1}"/>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5" name="Textplatzhalter 4">
            <a:extLst>
              <a:ext uri="{FF2B5EF4-FFF2-40B4-BE49-F238E27FC236}">
                <a16:creationId xmlns:a16="http://schemas.microsoft.com/office/drawing/2014/main" xmlns="" id="{A1222F87-F12F-BB4E-92E6-55D67B8086A5}"/>
              </a:ext>
            </a:extLst>
          </p:cNvPr>
          <p:cNvSpPr>
            <a:spLocks noGrp="1"/>
          </p:cNvSpPr>
          <p:nvPr>
            <p:ph type="body" sz="quarter" idx="13"/>
          </p:nvPr>
        </p:nvSpPr>
        <p:spPr/>
        <p:txBody>
          <a:bodyPr/>
          <a:lstStyle/>
          <a:p>
            <a:r>
              <a:rPr lang="de-DE" dirty="0"/>
              <a:t>MODUL 3.1 </a:t>
            </a:r>
          </a:p>
        </p:txBody>
      </p:sp>
      <p:sp>
        <p:nvSpPr>
          <p:cNvPr id="6" name="Inhaltsplatzhalter 5">
            <a:extLst>
              <a:ext uri="{FF2B5EF4-FFF2-40B4-BE49-F238E27FC236}">
                <a16:creationId xmlns:a16="http://schemas.microsoft.com/office/drawing/2014/main" xmlns="" id="{BC3AA218-1171-9D4B-89E7-27A121ABEE26}"/>
              </a:ext>
            </a:extLst>
          </p:cNvPr>
          <p:cNvSpPr>
            <a:spLocks noGrp="1"/>
          </p:cNvSpPr>
          <p:nvPr>
            <p:ph idx="1"/>
          </p:nvPr>
        </p:nvSpPr>
        <p:spPr>
          <a:xfrm>
            <a:off x="1096423" y="1639658"/>
            <a:ext cx="7626663" cy="4699071"/>
          </a:xfrm>
        </p:spPr>
        <p:txBody>
          <a:bodyPr/>
          <a:lstStyle/>
          <a:p>
            <a:pPr algn="just"/>
            <a:r>
              <a:rPr lang="de-DE" sz="1400" b="1" dirty="0"/>
              <a:t> Aufbau des  Moduls:</a:t>
            </a:r>
          </a:p>
          <a:p>
            <a:pPr algn="just"/>
            <a:r>
              <a:rPr lang="de-DE" sz="1400" dirty="0"/>
              <a:t>Im ersten Teil wird der Hintergrund des Moduls (Mathefachoffensive, Handreichung „Rechenschwierigkeiten vermeiden“ und „Was sind Rechenschwierigkeiten?“ (Modul 3.0)) kurz erläutert. Anschließend wird deutlich gemacht, was ein tragfähiges Zahlverständnis ist. In einem dritten Teil wird die Bedeutung eines tragfähigen Zahlverständnisses hervorgehoben und durch Eigenaktivitäten für die Teilnehmenden erfahrbar gemacht. Darüber hinaus wird der Bereich „tragfähiges Zahlverständnis“ im Lehrplan verankert. In einem vierten Teil (optional) werden verschiedene Beobachtungsaspekte und Standortbestimmungen als Diagnosemöglichkeiten vorgestellt. In Anlehnung an die dort benannten Beobachtungsaspekte werden in einem fünften Teil passende Aufgabenanregungen und mögliche Differenzierungsmaßnahmen sowie Kommunikationsanlässe gegeben. </a:t>
            </a:r>
          </a:p>
          <a:p>
            <a:pPr algn="just"/>
            <a:r>
              <a:rPr lang="de-DE" sz="1400" dirty="0" smtClean="0"/>
              <a:t>Abschließen </a:t>
            </a:r>
            <a:r>
              <a:rPr lang="de-DE" sz="1400" dirty="0"/>
              <a:t>wird das Modul mit einer Gruppenaktivität, einem kurzen Fazit, einem Ausblick auf anschließende Module sowie Hinweisen zu genutzten und weiterführenden Materialien.  </a:t>
            </a:r>
          </a:p>
          <a:p>
            <a:endParaRPr lang="de-DE" sz="1400" b="1" dirty="0"/>
          </a:p>
          <a:p>
            <a:r>
              <a:rPr lang="de-DE" sz="1400" b="1" dirty="0"/>
              <a:t> </a:t>
            </a:r>
          </a:p>
          <a:p>
            <a:endParaRPr lang="de-DE" sz="1400" b="1" dirty="0"/>
          </a:p>
        </p:txBody>
      </p:sp>
    </p:spTree>
    <p:extLst>
      <p:ext uri="{BB962C8B-B14F-4D97-AF65-F5344CB8AC3E}">
        <p14:creationId xmlns:p14="http://schemas.microsoft.com/office/powerpoint/2010/main" val="767844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xmlns=""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4" name="Foliennummernplatzhalter 3">
            <a:extLst>
              <a:ext uri="{FF2B5EF4-FFF2-40B4-BE49-F238E27FC236}">
                <a16:creationId xmlns:a16="http://schemas.microsoft.com/office/drawing/2014/main" xmlns="" id="{CF7ADAFC-54A5-2D45-A8FA-A59DCD31E7A1}"/>
              </a:ext>
            </a:extLst>
          </p:cNvPr>
          <p:cNvSpPr>
            <a:spLocks noGrp="1"/>
          </p:cNvSpPr>
          <p:nvPr>
            <p:ph type="sldNum" sz="quarter" idx="12"/>
          </p:nvPr>
        </p:nvSpPr>
        <p:spPr/>
        <p:txBody>
          <a:bodyPr/>
          <a:lstStyle/>
          <a:p>
            <a:fld id="{C3752B7C-18A9-864D-BBCB-54A9F41B5594}" type="slidenum">
              <a:rPr lang="de-DE" smtClean="0"/>
              <a:pPr/>
              <a:t>42</a:t>
            </a:fld>
            <a:endParaRPr lang="de-DE" dirty="0"/>
          </a:p>
        </p:txBody>
      </p:sp>
      <p:sp>
        <p:nvSpPr>
          <p:cNvPr id="5" name="Textplatzhalter 4">
            <a:extLst>
              <a:ext uri="{FF2B5EF4-FFF2-40B4-BE49-F238E27FC236}">
                <a16:creationId xmlns:a16="http://schemas.microsoft.com/office/drawing/2014/main" xmlns="" id="{A1222F87-F12F-BB4E-92E6-55D67B8086A5}"/>
              </a:ext>
            </a:extLst>
          </p:cNvPr>
          <p:cNvSpPr>
            <a:spLocks noGrp="1"/>
          </p:cNvSpPr>
          <p:nvPr>
            <p:ph type="body" sz="quarter" idx="13"/>
          </p:nvPr>
        </p:nvSpPr>
        <p:spPr/>
        <p:txBody>
          <a:bodyPr/>
          <a:lstStyle/>
          <a:p>
            <a:r>
              <a:rPr lang="de-DE" dirty="0"/>
              <a:t>4.BEOBACHTUNGSASPEKTE </a:t>
            </a:r>
          </a:p>
        </p:txBody>
      </p:sp>
      <p:sp>
        <p:nvSpPr>
          <p:cNvPr id="6" name="Inhaltsplatzhalter 5">
            <a:extLst>
              <a:ext uri="{FF2B5EF4-FFF2-40B4-BE49-F238E27FC236}">
                <a16:creationId xmlns:a16="http://schemas.microsoft.com/office/drawing/2014/main" xmlns="" id="{BC3AA218-1171-9D4B-89E7-27A121ABEE26}"/>
              </a:ext>
            </a:extLst>
          </p:cNvPr>
          <p:cNvSpPr>
            <a:spLocks noGrp="1"/>
          </p:cNvSpPr>
          <p:nvPr>
            <p:ph idx="1"/>
          </p:nvPr>
        </p:nvSpPr>
        <p:spPr>
          <a:xfrm>
            <a:off x="1096424" y="1639658"/>
            <a:ext cx="7822988" cy="4527819"/>
          </a:xfrm>
        </p:spPr>
        <p:txBody>
          <a:bodyPr/>
          <a:lstStyle/>
          <a:p>
            <a:pPr algn="just"/>
            <a:r>
              <a:rPr lang="de-DE" sz="1600" b="1" dirty="0"/>
              <a:t>Ziel: </a:t>
            </a:r>
            <a:r>
              <a:rPr lang="de-DE" sz="1600" dirty="0"/>
              <a:t>Beobachtungsaufträge („Das Kind ist in der Lage …) zu den drei Aspekten eines tragfähigen Zahlverständnisses und Standortbestimmungen kennenlernen </a:t>
            </a:r>
          </a:p>
          <a:p>
            <a:pPr algn="just"/>
            <a:r>
              <a:rPr lang="de-DE" sz="1600" b="1" dirty="0"/>
              <a:t>Aufbau</a:t>
            </a:r>
            <a:r>
              <a:rPr lang="de-DE" sz="1600" dirty="0"/>
              <a:t>: Folie 43 informiert über Bedeutung von Beobachtungsaspekten. </a:t>
            </a:r>
          </a:p>
          <a:p>
            <a:pPr algn="just"/>
            <a:r>
              <a:rPr lang="de-DE" sz="1600" dirty="0"/>
              <a:t>Auf den Folien 44, 47 und 49 wird ein Überblick über mögliche Beobachtungsaspekte zu den drei Aspekten eines tragfähigen Zahlverständnisses gegeben. Die ausgeblendeten Folien enthalten Beispielstandortbestimmungen zu jedem Bereich und können der Präsentation wahlweise hinzugefügt werden. Mit den Folien 52 und 53 kann der Bogen zu einer diagnosegeleiteten Förderung gespannt werden.</a:t>
            </a:r>
          </a:p>
          <a:p>
            <a:pPr algn="just"/>
            <a:r>
              <a:rPr lang="de-DE" sz="1600" dirty="0"/>
              <a:t>Folie 54 regt zu einem Austausch der Teilnehmenden über Beobachtungen in ihren Lerngruppen an und Folie 55 schafft den Übergang zum Praxisteil. </a:t>
            </a:r>
            <a:endParaRPr lang="de-DE" sz="1400" dirty="0"/>
          </a:p>
          <a:p>
            <a:endParaRPr lang="de-DE" dirty="0"/>
          </a:p>
        </p:txBody>
      </p:sp>
    </p:spTree>
    <p:extLst>
      <p:ext uri="{BB962C8B-B14F-4D97-AF65-F5344CB8AC3E}">
        <p14:creationId xmlns:p14="http://schemas.microsoft.com/office/powerpoint/2010/main" val="3394082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4. Beobachtungsaspekte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817214" y="1199275"/>
            <a:ext cx="8216153" cy="445628"/>
          </a:xfrm>
        </p:spPr>
        <p:txBody>
          <a:bodyPr/>
          <a:lstStyle/>
          <a:p>
            <a:r>
              <a:rPr lang="de-DE" sz="2000" dirty="0"/>
              <a:t>BEOBACHTUNGSASPEKTE  </a:t>
            </a:r>
          </a:p>
        </p:txBody>
      </p:sp>
      <p:sp>
        <p:nvSpPr>
          <p:cNvPr id="4" name="Inhaltsplatzhalter 3">
            <a:extLst>
              <a:ext uri="{FF2B5EF4-FFF2-40B4-BE49-F238E27FC236}">
                <a16:creationId xmlns:a16="http://schemas.microsoft.com/office/drawing/2014/main" xmlns="" id="{B87C6A2E-9BEF-4271-9C38-DCFED90F3EA1}"/>
              </a:ext>
            </a:extLst>
          </p:cNvPr>
          <p:cNvSpPr>
            <a:spLocks noGrp="1"/>
          </p:cNvSpPr>
          <p:nvPr>
            <p:ph idx="1"/>
          </p:nvPr>
        </p:nvSpPr>
        <p:spPr>
          <a:xfrm>
            <a:off x="957745" y="1856871"/>
            <a:ext cx="7935090" cy="3753295"/>
          </a:xfrm>
        </p:spPr>
        <p:txBody>
          <a:bodyPr/>
          <a:lstStyle/>
          <a:p>
            <a:pPr marL="0" indent="0">
              <a:buNone/>
            </a:pPr>
            <a:r>
              <a:rPr lang="de-DE" dirty="0"/>
              <a:t>Prävention von Rechenschwierigkeiten durch die intensive Auseinandersetzung mit dem Denken und Rechnen des Kindes: </a:t>
            </a:r>
          </a:p>
          <a:p>
            <a:r>
              <a:rPr lang="de-DE" dirty="0"/>
              <a:t>Wo steht das Kind (an welcher Stelle des Lernprozesses)? </a:t>
            </a:r>
          </a:p>
          <a:p>
            <a:r>
              <a:rPr lang="de-DE" dirty="0"/>
              <a:t>Welches sind die nächsten Lernschritte? </a:t>
            </a:r>
          </a:p>
          <a:p>
            <a:r>
              <a:rPr lang="de-DE" dirty="0"/>
              <a:t>Wie kann ich es an dieser Stelle unterstützen? </a:t>
            </a:r>
          </a:p>
          <a:p>
            <a:endParaRPr lang="de-DE" dirty="0"/>
          </a:p>
          <a:p>
            <a:pPr marL="0" indent="0">
              <a:buNone/>
            </a:pPr>
            <a:r>
              <a:rPr lang="de-DE" dirty="0"/>
              <a:t>              Standortbestimmungen und Beobachtungsaspekte </a:t>
            </a:r>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43</a:t>
            </a:fld>
            <a:endParaRPr lang="de-DE" dirty="0"/>
          </a:p>
        </p:txBody>
      </p:sp>
      <p:sp>
        <p:nvSpPr>
          <p:cNvPr id="8" name="Textfeld 7">
            <a:extLst>
              <a:ext uri="{FF2B5EF4-FFF2-40B4-BE49-F238E27FC236}">
                <a16:creationId xmlns:a16="http://schemas.microsoft.com/office/drawing/2014/main" xmlns="" id="{33A13AD1-DE94-4275-9028-4E96E9AD4E0E}"/>
              </a:ext>
            </a:extLst>
          </p:cNvPr>
          <p:cNvSpPr txBox="1"/>
          <p:nvPr/>
        </p:nvSpPr>
        <p:spPr>
          <a:xfrm>
            <a:off x="5969204" y="5743615"/>
            <a:ext cx="3095468" cy="461665"/>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vgl. Sachinformation Prävention von Rechenschwierigkeiten, </a:t>
            </a:r>
          </a:p>
        </p:txBody>
      </p:sp>
      <p:sp>
        <p:nvSpPr>
          <p:cNvPr id="7" name="Pfeil nach rechts 6"/>
          <p:cNvSpPr/>
          <p:nvPr/>
        </p:nvSpPr>
        <p:spPr>
          <a:xfrm>
            <a:off x="957745" y="5010150"/>
            <a:ext cx="890105"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350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4. Beobachtungsaspekte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817214" y="1199275"/>
            <a:ext cx="8216153" cy="445628"/>
          </a:xfrm>
        </p:spPr>
        <p:txBody>
          <a:bodyPr/>
          <a:lstStyle/>
          <a:p>
            <a:r>
              <a:rPr lang="de-DE" sz="2000" dirty="0"/>
              <a:t>GRUNDVORSTELLUNGEN BESITZEN </a:t>
            </a:r>
          </a:p>
        </p:txBody>
      </p:sp>
      <p:sp>
        <p:nvSpPr>
          <p:cNvPr id="4" name="Inhaltsplatzhalter 3">
            <a:extLst>
              <a:ext uri="{FF2B5EF4-FFF2-40B4-BE49-F238E27FC236}">
                <a16:creationId xmlns:a16="http://schemas.microsoft.com/office/drawing/2014/main" xmlns="" id="{B87C6A2E-9BEF-4271-9C38-DCFED90F3EA1}"/>
              </a:ext>
            </a:extLst>
          </p:cNvPr>
          <p:cNvSpPr>
            <a:spLocks noGrp="1"/>
          </p:cNvSpPr>
          <p:nvPr>
            <p:ph idx="1"/>
          </p:nvPr>
        </p:nvSpPr>
        <p:spPr>
          <a:xfrm>
            <a:off x="957745" y="1856871"/>
            <a:ext cx="7935090" cy="3753295"/>
          </a:xfrm>
        </p:spPr>
        <p:txBody>
          <a:bodyPr/>
          <a:lstStyle/>
          <a:p>
            <a:pPr marL="0" indent="0">
              <a:buNone/>
            </a:pPr>
            <a:r>
              <a:rPr lang="de-DE" dirty="0"/>
              <a:t>Inwiefern ist das Kind in der Lage … </a:t>
            </a:r>
          </a:p>
          <a:p>
            <a:pPr>
              <a:lnSpc>
                <a:spcPct val="100000"/>
              </a:lnSpc>
            </a:pPr>
            <a:r>
              <a:rPr lang="de-DE" dirty="0"/>
              <a:t>vorwärts, rückwärts, in Schritten zu zählen </a:t>
            </a:r>
          </a:p>
          <a:p>
            <a:pPr>
              <a:lnSpc>
                <a:spcPct val="100000"/>
              </a:lnSpc>
            </a:pPr>
            <a:r>
              <a:rPr lang="de-DE" dirty="0"/>
              <a:t>Zahlen der Größe nach zu ordnen (am Rechenstrich, Zwanzigerreihe, Zahlenstrahl…) </a:t>
            </a:r>
          </a:p>
          <a:p>
            <a:pPr>
              <a:lnSpc>
                <a:spcPct val="100000"/>
              </a:lnSpc>
            </a:pPr>
            <a:r>
              <a:rPr lang="de-DE" dirty="0"/>
              <a:t>Anzahlen bis 20 simultan oder quasi-simultan zu erfassen </a:t>
            </a:r>
          </a:p>
          <a:p>
            <a:pPr marL="0" indent="0">
              <a:lnSpc>
                <a:spcPct val="100000"/>
              </a:lnSpc>
              <a:buNone/>
            </a:pPr>
            <a:endParaRPr lang="de-DE" dirty="0"/>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
        <p:nvSpPr>
          <p:cNvPr id="8" name="Textfeld 7">
            <a:extLst>
              <a:ext uri="{FF2B5EF4-FFF2-40B4-BE49-F238E27FC236}">
                <a16:creationId xmlns:a16="http://schemas.microsoft.com/office/drawing/2014/main" xmlns="" id="{232B94C0-A9D5-4BD5-AEF1-416B4470220F}"/>
              </a:ext>
            </a:extLst>
          </p:cNvPr>
          <p:cNvSpPr txBox="1"/>
          <p:nvPr/>
        </p:nvSpPr>
        <p:spPr>
          <a:xfrm>
            <a:off x="5969204" y="5743615"/>
            <a:ext cx="3095468" cy="461665"/>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Handreichung Rechenschwierigkeiten vermeiden, S. 19  </a:t>
            </a:r>
          </a:p>
        </p:txBody>
      </p:sp>
    </p:spTree>
    <p:extLst>
      <p:ext uri="{BB962C8B-B14F-4D97-AF65-F5344CB8AC3E}">
        <p14:creationId xmlns:p14="http://schemas.microsoft.com/office/powerpoint/2010/main" val="381011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D58A3A8-59AA-4006-90A6-ED359C906BEE}"/>
              </a:ext>
            </a:extLst>
          </p:cNvPr>
          <p:cNvSpPr>
            <a:spLocks noGrp="1"/>
          </p:cNvSpPr>
          <p:nvPr>
            <p:ph type="title"/>
          </p:nvPr>
        </p:nvSpPr>
        <p:spPr/>
        <p:txBody>
          <a:bodyPr/>
          <a:lstStyle/>
          <a:p>
            <a:r>
              <a:rPr lang="de-DE" dirty="0"/>
              <a:t>4. Beobachtungsaspekte </a:t>
            </a:r>
          </a:p>
        </p:txBody>
      </p:sp>
      <p:sp>
        <p:nvSpPr>
          <p:cNvPr id="3" name="Textplatzhalter 2">
            <a:extLst>
              <a:ext uri="{FF2B5EF4-FFF2-40B4-BE49-F238E27FC236}">
                <a16:creationId xmlns:a16="http://schemas.microsoft.com/office/drawing/2014/main" xmlns="" id="{A87F9B63-576D-43F6-854A-9D346F5F04E9}"/>
              </a:ext>
            </a:extLst>
          </p:cNvPr>
          <p:cNvSpPr>
            <a:spLocks noGrp="1"/>
          </p:cNvSpPr>
          <p:nvPr>
            <p:ph type="body" sz="quarter" idx="13"/>
          </p:nvPr>
        </p:nvSpPr>
        <p:spPr/>
        <p:txBody>
          <a:bodyPr/>
          <a:lstStyle/>
          <a:p>
            <a:r>
              <a:rPr lang="de-DE" sz="1800" dirty="0"/>
              <a:t>STANDORTBESTIMMUNG ZÄHLEN </a:t>
            </a:r>
          </a:p>
        </p:txBody>
      </p:sp>
      <p:pic>
        <p:nvPicPr>
          <p:cNvPr id="7" name="Inhaltsplatzhalter 6">
            <a:extLst>
              <a:ext uri="{FF2B5EF4-FFF2-40B4-BE49-F238E27FC236}">
                <a16:creationId xmlns:a16="http://schemas.microsoft.com/office/drawing/2014/main" xmlns="" id="{4DA6F40B-F7E8-4CCD-A167-4A6286DEBAE5}"/>
              </a:ext>
            </a:extLst>
          </p:cNvPr>
          <p:cNvPicPr>
            <a:picLocks noGrp="1" noChangeAspect="1"/>
          </p:cNvPicPr>
          <p:nvPr>
            <p:ph idx="1"/>
          </p:nvPr>
        </p:nvPicPr>
        <p:blipFill>
          <a:blip r:embed="rId2"/>
          <a:stretch>
            <a:fillRect/>
          </a:stretch>
        </p:blipFill>
        <p:spPr>
          <a:xfrm>
            <a:off x="1096266" y="1753408"/>
            <a:ext cx="4961900" cy="4425725"/>
          </a:xfrm>
          <a:prstGeom prst="rect">
            <a:avLst/>
          </a:prstGeom>
        </p:spPr>
      </p:pic>
      <p:sp>
        <p:nvSpPr>
          <p:cNvPr id="5" name="Datumsplatzhalter 4">
            <a:extLst>
              <a:ext uri="{FF2B5EF4-FFF2-40B4-BE49-F238E27FC236}">
                <a16:creationId xmlns:a16="http://schemas.microsoft.com/office/drawing/2014/main" xmlns="" id="{03E42459-A918-47B0-B45F-D63A9164CDBB}"/>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00156151-26D6-4A5C-9662-867CB0A6A343}"/>
              </a:ext>
            </a:extLst>
          </p:cNvPr>
          <p:cNvSpPr>
            <a:spLocks noGrp="1"/>
          </p:cNvSpPr>
          <p:nvPr>
            <p:ph type="sldNum" sz="quarter" idx="12"/>
          </p:nvPr>
        </p:nvSpPr>
        <p:spPr/>
        <p:txBody>
          <a:bodyPr/>
          <a:lstStyle/>
          <a:p>
            <a:fld id="{C3752B7C-18A9-864D-BBCB-54A9F41B5594}" type="slidenum">
              <a:rPr lang="de-DE" smtClean="0"/>
              <a:pPr/>
              <a:t>45</a:t>
            </a:fld>
            <a:endParaRPr lang="de-DE" dirty="0"/>
          </a:p>
        </p:txBody>
      </p:sp>
      <p:pic>
        <p:nvPicPr>
          <p:cNvPr id="4" name="Grafik 3">
            <a:extLst>
              <a:ext uri="{FF2B5EF4-FFF2-40B4-BE49-F238E27FC236}">
                <a16:creationId xmlns:a16="http://schemas.microsoft.com/office/drawing/2014/main" xmlns="" id="{694ACE5C-77B1-4485-AAF3-BA3FE70BB889}"/>
              </a:ext>
            </a:extLst>
          </p:cNvPr>
          <p:cNvPicPr>
            <a:picLocks noChangeAspect="1"/>
          </p:cNvPicPr>
          <p:nvPr/>
        </p:nvPicPr>
        <p:blipFill>
          <a:blip r:embed="rId3"/>
          <a:stretch>
            <a:fillRect/>
          </a:stretch>
        </p:blipFill>
        <p:spPr>
          <a:xfrm>
            <a:off x="6782226" y="4627605"/>
            <a:ext cx="1583851" cy="1551528"/>
          </a:xfrm>
          <a:prstGeom prst="rect">
            <a:avLst/>
          </a:prstGeom>
        </p:spPr>
      </p:pic>
    </p:spTree>
    <p:extLst>
      <p:ext uri="{BB962C8B-B14F-4D97-AF65-F5344CB8AC3E}">
        <p14:creationId xmlns:p14="http://schemas.microsoft.com/office/powerpoint/2010/main" val="774366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D58A3A8-59AA-4006-90A6-ED359C906BEE}"/>
              </a:ext>
            </a:extLst>
          </p:cNvPr>
          <p:cNvSpPr>
            <a:spLocks noGrp="1"/>
          </p:cNvSpPr>
          <p:nvPr>
            <p:ph type="title"/>
          </p:nvPr>
        </p:nvSpPr>
        <p:spPr/>
        <p:txBody>
          <a:bodyPr/>
          <a:lstStyle/>
          <a:p>
            <a:r>
              <a:rPr lang="de-DE" dirty="0"/>
              <a:t>4. Beobachtungsaspekte </a:t>
            </a:r>
          </a:p>
        </p:txBody>
      </p:sp>
      <p:sp>
        <p:nvSpPr>
          <p:cNvPr id="3" name="Textplatzhalter 2">
            <a:extLst>
              <a:ext uri="{FF2B5EF4-FFF2-40B4-BE49-F238E27FC236}">
                <a16:creationId xmlns:a16="http://schemas.microsoft.com/office/drawing/2014/main" xmlns="" id="{A87F9B63-576D-43F6-854A-9D346F5F04E9}"/>
              </a:ext>
            </a:extLst>
          </p:cNvPr>
          <p:cNvSpPr>
            <a:spLocks noGrp="1"/>
          </p:cNvSpPr>
          <p:nvPr>
            <p:ph type="body" sz="quarter" idx="13"/>
          </p:nvPr>
        </p:nvSpPr>
        <p:spPr/>
        <p:txBody>
          <a:bodyPr/>
          <a:lstStyle/>
          <a:p>
            <a:r>
              <a:rPr lang="de-DE" sz="1800" dirty="0"/>
              <a:t>STANDORTBESTIMMUNG ZAHLEN ORDNEN  </a:t>
            </a:r>
          </a:p>
        </p:txBody>
      </p:sp>
      <p:sp>
        <p:nvSpPr>
          <p:cNvPr id="5" name="Datumsplatzhalter 4">
            <a:extLst>
              <a:ext uri="{FF2B5EF4-FFF2-40B4-BE49-F238E27FC236}">
                <a16:creationId xmlns:a16="http://schemas.microsoft.com/office/drawing/2014/main" xmlns="" id="{03E42459-A918-47B0-B45F-D63A9164CDBB}"/>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00156151-26D6-4A5C-9662-867CB0A6A343}"/>
              </a:ext>
            </a:extLst>
          </p:cNvPr>
          <p:cNvSpPr>
            <a:spLocks noGrp="1"/>
          </p:cNvSpPr>
          <p:nvPr>
            <p:ph type="sldNum" sz="quarter" idx="12"/>
          </p:nvPr>
        </p:nvSpPr>
        <p:spPr/>
        <p:txBody>
          <a:bodyPr/>
          <a:lstStyle/>
          <a:p>
            <a:fld id="{C3752B7C-18A9-864D-BBCB-54A9F41B5594}" type="slidenum">
              <a:rPr lang="de-DE" smtClean="0"/>
              <a:pPr/>
              <a:t>46</a:t>
            </a:fld>
            <a:endParaRPr lang="de-DE" dirty="0"/>
          </a:p>
        </p:txBody>
      </p:sp>
      <p:pic>
        <p:nvPicPr>
          <p:cNvPr id="9" name="Grafik 8">
            <a:extLst>
              <a:ext uri="{FF2B5EF4-FFF2-40B4-BE49-F238E27FC236}">
                <a16:creationId xmlns:a16="http://schemas.microsoft.com/office/drawing/2014/main" xmlns="" id="{88F337ED-CB81-47CE-A476-8CB8604C3336}"/>
              </a:ext>
            </a:extLst>
          </p:cNvPr>
          <p:cNvPicPr>
            <a:picLocks noChangeAspect="1"/>
          </p:cNvPicPr>
          <p:nvPr/>
        </p:nvPicPr>
        <p:blipFill>
          <a:blip r:embed="rId3"/>
          <a:stretch>
            <a:fillRect/>
          </a:stretch>
        </p:blipFill>
        <p:spPr>
          <a:xfrm>
            <a:off x="1096423" y="1737445"/>
            <a:ext cx="5123542" cy="4503496"/>
          </a:xfrm>
          <a:prstGeom prst="rect">
            <a:avLst/>
          </a:prstGeom>
        </p:spPr>
      </p:pic>
      <p:pic>
        <p:nvPicPr>
          <p:cNvPr id="7" name="Grafik 6">
            <a:extLst>
              <a:ext uri="{FF2B5EF4-FFF2-40B4-BE49-F238E27FC236}">
                <a16:creationId xmlns:a16="http://schemas.microsoft.com/office/drawing/2014/main" xmlns="" id="{DFDAB835-F9F6-407C-A8F6-471BF77B8134}"/>
              </a:ext>
            </a:extLst>
          </p:cNvPr>
          <p:cNvPicPr>
            <a:picLocks noChangeAspect="1"/>
          </p:cNvPicPr>
          <p:nvPr/>
        </p:nvPicPr>
        <p:blipFill>
          <a:blip r:embed="rId4"/>
          <a:stretch>
            <a:fillRect/>
          </a:stretch>
        </p:blipFill>
        <p:spPr>
          <a:xfrm>
            <a:off x="6457950" y="4387755"/>
            <a:ext cx="1695736" cy="1695736"/>
          </a:xfrm>
          <a:prstGeom prst="rect">
            <a:avLst/>
          </a:prstGeom>
        </p:spPr>
      </p:pic>
    </p:spTree>
    <p:extLst>
      <p:ext uri="{BB962C8B-B14F-4D97-AF65-F5344CB8AC3E}">
        <p14:creationId xmlns:p14="http://schemas.microsoft.com/office/powerpoint/2010/main" val="13030087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4. Beobachtungsaspekte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817214" y="1199275"/>
            <a:ext cx="8216153" cy="445628"/>
          </a:xfrm>
        </p:spPr>
        <p:txBody>
          <a:bodyPr/>
          <a:lstStyle/>
          <a:p>
            <a:r>
              <a:rPr lang="de-DE" sz="2000" dirty="0"/>
              <a:t>DARSTELLUNGEN VERNETZEN </a:t>
            </a:r>
          </a:p>
        </p:txBody>
      </p:sp>
      <p:sp>
        <p:nvSpPr>
          <p:cNvPr id="4" name="Inhaltsplatzhalter 3">
            <a:extLst>
              <a:ext uri="{FF2B5EF4-FFF2-40B4-BE49-F238E27FC236}">
                <a16:creationId xmlns:a16="http://schemas.microsoft.com/office/drawing/2014/main" xmlns="" id="{B87C6A2E-9BEF-4271-9C38-DCFED90F3EA1}"/>
              </a:ext>
            </a:extLst>
          </p:cNvPr>
          <p:cNvSpPr>
            <a:spLocks noGrp="1"/>
          </p:cNvSpPr>
          <p:nvPr>
            <p:ph idx="1"/>
          </p:nvPr>
        </p:nvSpPr>
        <p:spPr>
          <a:xfrm>
            <a:off x="957745" y="1856871"/>
            <a:ext cx="7935090" cy="3753295"/>
          </a:xfrm>
        </p:spPr>
        <p:txBody>
          <a:bodyPr/>
          <a:lstStyle/>
          <a:p>
            <a:pPr marL="0" indent="0">
              <a:buNone/>
            </a:pPr>
            <a:r>
              <a:rPr lang="de-DE" dirty="0"/>
              <a:t>Inwiefern ist das Kind in der Lage … </a:t>
            </a:r>
          </a:p>
          <a:p>
            <a:pPr>
              <a:lnSpc>
                <a:spcPct val="100000"/>
              </a:lnSpc>
            </a:pPr>
            <a:r>
              <a:rPr lang="de-DE" dirty="0"/>
              <a:t>Darstellungen von Anzahlen bis 20 zu beschreiben („oben 10 Plättchen, unten 2 Plättchen“)? </a:t>
            </a:r>
          </a:p>
          <a:p>
            <a:pPr>
              <a:lnSpc>
                <a:spcPct val="100000"/>
              </a:lnSpc>
            </a:pPr>
            <a:r>
              <a:rPr lang="de-DE" dirty="0"/>
              <a:t>die Ziffern von 0 bis 9 bzw. die Zahlwörter bis 20 zu schreiben?</a:t>
            </a:r>
          </a:p>
          <a:p>
            <a:pPr>
              <a:lnSpc>
                <a:spcPct val="100000"/>
              </a:lnSpc>
            </a:pPr>
            <a:r>
              <a:rPr lang="de-DE" dirty="0"/>
              <a:t>den Zahlsymbolen das gesprochene Zahlwort, eine bildliche oder eine Materialdarstellung zuzuordnen? </a:t>
            </a:r>
          </a:p>
          <a:p>
            <a:pPr>
              <a:lnSpc>
                <a:spcPct val="100000"/>
              </a:lnSpc>
            </a:pPr>
            <a:r>
              <a:rPr lang="de-DE" dirty="0"/>
              <a:t>allgemein zwischen unterschiedlichen Zahldarstellungen zu wechseln?</a:t>
            </a:r>
          </a:p>
          <a:p>
            <a:pPr>
              <a:lnSpc>
                <a:spcPct val="100000"/>
              </a:lnSpc>
            </a:pPr>
            <a:r>
              <a:rPr lang="de-DE" dirty="0"/>
              <a:t>über verschiedene Zahldarstellungen zu sprechen und diese zu vergleichen? </a:t>
            </a:r>
          </a:p>
          <a:p>
            <a:pPr>
              <a:lnSpc>
                <a:spcPct val="100000"/>
              </a:lnSpc>
            </a:pPr>
            <a:r>
              <a:rPr lang="de-DE" dirty="0"/>
              <a:t>eine Anzahl mit Hilfe verschiedener Materialien darzustellen? </a:t>
            </a:r>
          </a:p>
          <a:p>
            <a:pPr marL="0" indent="0">
              <a:lnSpc>
                <a:spcPct val="100000"/>
              </a:lnSpc>
              <a:buNone/>
            </a:pPr>
            <a:endParaRPr lang="de-DE" dirty="0"/>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9" name="Textfeld 8">
            <a:extLst>
              <a:ext uri="{FF2B5EF4-FFF2-40B4-BE49-F238E27FC236}">
                <a16:creationId xmlns:a16="http://schemas.microsoft.com/office/drawing/2014/main" xmlns="" id="{1315E8CE-0608-4218-BAAC-D2AFC019782C}"/>
              </a:ext>
            </a:extLst>
          </p:cNvPr>
          <p:cNvSpPr txBox="1"/>
          <p:nvPr/>
        </p:nvSpPr>
        <p:spPr>
          <a:xfrm>
            <a:off x="5969204" y="5743615"/>
            <a:ext cx="3095468" cy="461665"/>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Handreichung Rechenschwierigkeiten vermeiden, S. 21 </a:t>
            </a:r>
          </a:p>
        </p:txBody>
      </p:sp>
    </p:spTree>
    <p:extLst>
      <p:ext uri="{BB962C8B-B14F-4D97-AF65-F5344CB8AC3E}">
        <p14:creationId xmlns:p14="http://schemas.microsoft.com/office/powerpoint/2010/main" val="87077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9629997-CB43-4C69-8FA0-6D75813F2AE2}"/>
              </a:ext>
            </a:extLst>
          </p:cNvPr>
          <p:cNvSpPr>
            <a:spLocks noGrp="1"/>
          </p:cNvSpPr>
          <p:nvPr>
            <p:ph type="title"/>
          </p:nvPr>
        </p:nvSpPr>
        <p:spPr/>
        <p:txBody>
          <a:bodyPr/>
          <a:lstStyle/>
          <a:p>
            <a:r>
              <a:rPr lang="de-DE" dirty="0"/>
              <a:t>4. Beobachtungsaspekte </a:t>
            </a:r>
          </a:p>
        </p:txBody>
      </p:sp>
      <p:sp>
        <p:nvSpPr>
          <p:cNvPr id="3" name="Textplatzhalter 2">
            <a:extLst>
              <a:ext uri="{FF2B5EF4-FFF2-40B4-BE49-F238E27FC236}">
                <a16:creationId xmlns:a16="http://schemas.microsoft.com/office/drawing/2014/main" xmlns="" id="{9CAB8666-36FD-4AFB-A943-9F759DABF251}"/>
              </a:ext>
            </a:extLst>
          </p:cNvPr>
          <p:cNvSpPr>
            <a:spLocks noGrp="1"/>
          </p:cNvSpPr>
          <p:nvPr>
            <p:ph type="body" sz="quarter" idx="13"/>
          </p:nvPr>
        </p:nvSpPr>
        <p:spPr>
          <a:xfrm>
            <a:off x="1096423" y="1186226"/>
            <a:ext cx="7009509" cy="445628"/>
          </a:xfrm>
        </p:spPr>
        <p:txBody>
          <a:bodyPr/>
          <a:lstStyle/>
          <a:p>
            <a:r>
              <a:rPr lang="de-DE" sz="1800"/>
              <a:t>STANDORTBESTIMMUNG ZAHLEN DARSTELLEN  </a:t>
            </a:r>
            <a:endParaRPr lang="de-DE" sz="1800" dirty="0"/>
          </a:p>
        </p:txBody>
      </p:sp>
      <p:pic>
        <p:nvPicPr>
          <p:cNvPr id="8" name="Inhaltsplatzhalter 7">
            <a:extLst>
              <a:ext uri="{FF2B5EF4-FFF2-40B4-BE49-F238E27FC236}">
                <a16:creationId xmlns:a16="http://schemas.microsoft.com/office/drawing/2014/main" xmlns="" id="{6C25EC59-FD62-4643-A275-32AE92A3727C}"/>
              </a:ext>
            </a:extLst>
          </p:cNvPr>
          <p:cNvPicPr>
            <a:picLocks noGrp="1" noChangeAspect="1"/>
          </p:cNvPicPr>
          <p:nvPr>
            <p:ph idx="1"/>
          </p:nvPr>
        </p:nvPicPr>
        <p:blipFill>
          <a:blip r:embed="rId2"/>
          <a:stretch>
            <a:fillRect/>
          </a:stretch>
        </p:blipFill>
        <p:spPr>
          <a:xfrm>
            <a:off x="1096423" y="1831602"/>
            <a:ext cx="4316645" cy="4194475"/>
          </a:xfrm>
          <a:prstGeom prst="rect">
            <a:avLst/>
          </a:prstGeom>
        </p:spPr>
      </p:pic>
      <p:sp>
        <p:nvSpPr>
          <p:cNvPr id="5" name="Datumsplatzhalter 4">
            <a:extLst>
              <a:ext uri="{FF2B5EF4-FFF2-40B4-BE49-F238E27FC236}">
                <a16:creationId xmlns:a16="http://schemas.microsoft.com/office/drawing/2014/main" xmlns="" id="{1CA395E2-4A38-41DB-BF7B-13B30E8251F3}"/>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0A46B033-4D19-462C-9017-77CB09B1965D}"/>
              </a:ext>
            </a:extLst>
          </p:cNvPr>
          <p:cNvSpPr>
            <a:spLocks noGrp="1"/>
          </p:cNvSpPr>
          <p:nvPr>
            <p:ph type="sldNum" sz="quarter" idx="12"/>
          </p:nvPr>
        </p:nvSpPr>
        <p:spPr/>
        <p:txBody>
          <a:bodyPr/>
          <a:lstStyle/>
          <a:p>
            <a:fld id="{C3752B7C-18A9-864D-BBCB-54A9F41B5594}" type="slidenum">
              <a:rPr lang="de-DE" smtClean="0"/>
              <a:pPr/>
              <a:t>48</a:t>
            </a:fld>
            <a:endParaRPr lang="de-DE" dirty="0"/>
          </a:p>
        </p:txBody>
      </p:sp>
      <p:pic>
        <p:nvPicPr>
          <p:cNvPr id="7" name="Grafik 6">
            <a:extLst>
              <a:ext uri="{FF2B5EF4-FFF2-40B4-BE49-F238E27FC236}">
                <a16:creationId xmlns:a16="http://schemas.microsoft.com/office/drawing/2014/main" xmlns="" id="{79379F91-94B5-42F8-B994-0604E20388A7}"/>
              </a:ext>
            </a:extLst>
          </p:cNvPr>
          <p:cNvPicPr>
            <a:picLocks noChangeAspect="1"/>
          </p:cNvPicPr>
          <p:nvPr/>
        </p:nvPicPr>
        <p:blipFill>
          <a:blip r:embed="rId3"/>
          <a:stretch>
            <a:fillRect/>
          </a:stretch>
        </p:blipFill>
        <p:spPr>
          <a:xfrm>
            <a:off x="6337958" y="4225446"/>
            <a:ext cx="1703647" cy="1696636"/>
          </a:xfrm>
          <a:prstGeom prst="rect">
            <a:avLst/>
          </a:prstGeom>
        </p:spPr>
      </p:pic>
    </p:spTree>
    <p:extLst>
      <p:ext uri="{BB962C8B-B14F-4D97-AF65-F5344CB8AC3E}">
        <p14:creationId xmlns:p14="http://schemas.microsoft.com/office/powerpoint/2010/main" val="3321214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4. Beobachtungsaspekte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817214" y="1199275"/>
            <a:ext cx="8216153" cy="445628"/>
          </a:xfrm>
        </p:spPr>
        <p:txBody>
          <a:bodyPr/>
          <a:lstStyle/>
          <a:p>
            <a:r>
              <a:rPr lang="de-DE" sz="2000" dirty="0"/>
              <a:t>ZAHLBEZIEHUNGEN  </a:t>
            </a:r>
          </a:p>
        </p:txBody>
      </p:sp>
      <p:sp>
        <p:nvSpPr>
          <p:cNvPr id="4" name="Inhaltsplatzhalter 3">
            <a:extLst>
              <a:ext uri="{FF2B5EF4-FFF2-40B4-BE49-F238E27FC236}">
                <a16:creationId xmlns:a16="http://schemas.microsoft.com/office/drawing/2014/main" xmlns="" id="{B87C6A2E-9BEF-4271-9C38-DCFED90F3EA1}"/>
              </a:ext>
            </a:extLst>
          </p:cNvPr>
          <p:cNvSpPr>
            <a:spLocks noGrp="1"/>
          </p:cNvSpPr>
          <p:nvPr>
            <p:ph idx="1"/>
          </p:nvPr>
        </p:nvSpPr>
        <p:spPr>
          <a:xfrm>
            <a:off x="957745" y="1856871"/>
            <a:ext cx="7935090" cy="3753295"/>
          </a:xfrm>
        </p:spPr>
        <p:txBody>
          <a:bodyPr/>
          <a:lstStyle/>
          <a:p>
            <a:pPr marL="0" indent="0">
              <a:buNone/>
            </a:pPr>
            <a:r>
              <a:rPr lang="de-DE" dirty="0"/>
              <a:t>Inwiefern ist das Kind in der Lage … </a:t>
            </a:r>
          </a:p>
          <a:p>
            <a:pPr>
              <a:lnSpc>
                <a:spcPct val="100000"/>
              </a:lnSpc>
            </a:pPr>
            <a:r>
              <a:rPr lang="de-DE" dirty="0"/>
              <a:t>Zahlen mit Hilfe von </a:t>
            </a:r>
            <a:r>
              <a:rPr lang="de-DE" dirty="0" err="1"/>
              <a:t>Plättchendarstellungen</a:t>
            </a:r>
            <a:r>
              <a:rPr lang="de-DE" dirty="0"/>
              <a:t> bzw. Punktefeldern an der Zwanzigerreihe und an Fingerbildern zu zerlegen? (Teil-Teil-Ganzes-Beziehungen)? </a:t>
            </a:r>
          </a:p>
          <a:p>
            <a:pPr>
              <a:lnSpc>
                <a:spcPct val="100000"/>
              </a:lnSpc>
            </a:pPr>
            <a:r>
              <a:rPr lang="de-DE" dirty="0"/>
              <a:t>Zahlen auf der symbolischen Ebene zu zerlegen? </a:t>
            </a:r>
          </a:p>
          <a:p>
            <a:pPr>
              <a:lnSpc>
                <a:spcPct val="100000"/>
              </a:lnSpc>
            </a:pPr>
            <a:r>
              <a:rPr lang="de-DE" dirty="0"/>
              <a:t>Zahlen mit Hilfe von Punktefeldern oder Darstellungen an der Zwanzigerreihe auf- und absteigend zu sortieren? </a:t>
            </a:r>
          </a:p>
          <a:p>
            <a:pPr>
              <a:lnSpc>
                <a:spcPct val="100000"/>
              </a:lnSpc>
            </a:pPr>
            <a:r>
              <a:rPr lang="de-DE" dirty="0"/>
              <a:t>Beziehungen zwischen (An-)zahlen herzustellen? </a:t>
            </a:r>
          </a:p>
          <a:p>
            <a:pPr>
              <a:lnSpc>
                <a:spcPct val="100000"/>
              </a:lnSpc>
            </a:pPr>
            <a:r>
              <a:rPr lang="de-DE" dirty="0"/>
              <a:t>Strukturen zum Erkennen und zum Darstellen von Anzahlen zu nutzen (Kraft der 5, Zehnerstruktur)? </a:t>
            </a:r>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49</a:t>
            </a:fld>
            <a:endParaRPr lang="de-DE" dirty="0"/>
          </a:p>
        </p:txBody>
      </p:sp>
      <p:sp>
        <p:nvSpPr>
          <p:cNvPr id="9" name="Textfeld 8">
            <a:extLst>
              <a:ext uri="{FF2B5EF4-FFF2-40B4-BE49-F238E27FC236}">
                <a16:creationId xmlns:a16="http://schemas.microsoft.com/office/drawing/2014/main" xmlns="" id="{78F985E0-8667-4CD8-A55D-049F8C2F0546}"/>
              </a:ext>
            </a:extLst>
          </p:cNvPr>
          <p:cNvSpPr txBox="1"/>
          <p:nvPr/>
        </p:nvSpPr>
        <p:spPr>
          <a:xfrm>
            <a:off x="5969204" y="5743615"/>
            <a:ext cx="3095468" cy="461665"/>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Handreichung Rechenschwierigkeiten vermeiden, S. 23 </a:t>
            </a:r>
          </a:p>
        </p:txBody>
      </p:sp>
    </p:spTree>
    <p:extLst>
      <p:ext uri="{BB962C8B-B14F-4D97-AF65-F5344CB8AC3E}">
        <p14:creationId xmlns:p14="http://schemas.microsoft.com/office/powerpoint/2010/main" val="349865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9629997-CB43-4C69-8FA0-6D75813F2AE2}"/>
              </a:ext>
            </a:extLst>
          </p:cNvPr>
          <p:cNvSpPr>
            <a:spLocks noGrp="1"/>
          </p:cNvSpPr>
          <p:nvPr>
            <p:ph type="title"/>
          </p:nvPr>
        </p:nvSpPr>
        <p:spPr/>
        <p:txBody>
          <a:bodyPr/>
          <a:lstStyle/>
          <a:p>
            <a:r>
              <a:rPr lang="de-DE" dirty="0"/>
              <a:t>4. Beobachtungsaspekte </a:t>
            </a:r>
          </a:p>
        </p:txBody>
      </p:sp>
      <p:sp>
        <p:nvSpPr>
          <p:cNvPr id="3" name="Textplatzhalter 2">
            <a:extLst>
              <a:ext uri="{FF2B5EF4-FFF2-40B4-BE49-F238E27FC236}">
                <a16:creationId xmlns:a16="http://schemas.microsoft.com/office/drawing/2014/main" xmlns="" id="{9CAB8666-36FD-4AFB-A943-9F759DABF251}"/>
              </a:ext>
            </a:extLst>
          </p:cNvPr>
          <p:cNvSpPr>
            <a:spLocks noGrp="1"/>
          </p:cNvSpPr>
          <p:nvPr>
            <p:ph type="body" sz="quarter" idx="13"/>
          </p:nvPr>
        </p:nvSpPr>
        <p:spPr/>
        <p:txBody>
          <a:bodyPr/>
          <a:lstStyle/>
          <a:p>
            <a:r>
              <a:rPr lang="de-DE" sz="1800" dirty="0"/>
              <a:t>STANDORTBESTIMMUNG ZAHLEN ZERLEGEN   </a:t>
            </a:r>
          </a:p>
        </p:txBody>
      </p:sp>
      <p:sp>
        <p:nvSpPr>
          <p:cNvPr id="5" name="Datumsplatzhalter 4">
            <a:extLst>
              <a:ext uri="{FF2B5EF4-FFF2-40B4-BE49-F238E27FC236}">
                <a16:creationId xmlns:a16="http://schemas.microsoft.com/office/drawing/2014/main" xmlns="" id="{1CA395E2-4A38-41DB-BF7B-13B30E8251F3}"/>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0A46B033-4D19-462C-9017-77CB09B1965D}"/>
              </a:ext>
            </a:extLst>
          </p:cNvPr>
          <p:cNvSpPr>
            <a:spLocks noGrp="1"/>
          </p:cNvSpPr>
          <p:nvPr>
            <p:ph type="sldNum" sz="quarter" idx="12"/>
          </p:nvPr>
        </p:nvSpPr>
        <p:spPr/>
        <p:txBody>
          <a:bodyPr/>
          <a:lstStyle/>
          <a:p>
            <a:fld id="{C3752B7C-18A9-864D-BBCB-54A9F41B5594}" type="slidenum">
              <a:rPr lang="de-DE" smtClean="0"/>
              <a:pPr/>
              <a:t>50</a:t>
            </a:fld>
            <a:endParaRPr lang="de-DE" dirty="0"/>
          </a:p>
        </p:txBody>
      </p:sp>
      <p:pic>
        <p:nvPicPr>
          <p:cNvPr id="9" name="Inhaltsplatzhalter 8">
            <a:extLst>
              <a:ext uri="{FF2B5EF4-FFF2-40B4-BE49-F238E27FC236}">
                <a16:creationId xmlns:a16="http://schemas.microsoft.com/office/drawing/2014/main" xmlns="" id="{88EA2B33-9D09-4D78-804F-715A08976AFA}"/>
              </a:ext>
            </a:extLst>
          </p:cNvPr>
          <p:cNvPicPr>
            <a:picLocks noGrp="1" noChangeAspect="1"/>
          </p:cNvPicPr>
          <p:nvPr>
            <p:ph idx="1"/>
          </p:nvPr>
        </p:nvPicPr>
        <p:blipFill>
          <a:blip r:embed="rId2"/>
          <a:stretch>
            <a:fillRect/>
          </a:stretch>
        </p:blipFill>
        <p:spPr>
          <a:xfrm>
            <a:off x="1096423" y="1917347"/>
            <a:ext cx="4527550" cy="4143693"/>
          </a:xfrm>
          <a:prstGeom prst="rect">
            <a:avLst/>
          </a:prstGeom>
        </p:spPr>
      </p:pic>
      <p:pic>
        <p:nvPicPr>
          <p:cNvPr id="4" name="Grafik 3">
            <a:extLst>
              <a:ext uri="{FF2B5EF4-FFF2-40B4-BE49-F238E27FC236}">
                <a16:creationId xmlns:a16="http://schemas.microsoft.com/office/drawing/2014/main" xmlns="" id="{210761BB-F162-44B8-AB5B-3F1BFE387B68}"/>
              </a:ext>
            </a:extLst>
          </p:cNvPr>
          <p:cNvPicPr>
            <a:picLocks noChangeAspect="1"/>
          </p:cNvPicPr>
          <p:nvPr/>
        </p:nvPicPr>
        <p:blipFill>
          <a:blip r:embed="rId3"/>
          <a:stretch>
            <a:fillRect/>
          </a:stretch>
        </p:blipFill>
        <p:spPr>
          <a:xfrm>
            <a:off x="6206835" y="4011778"/>
            <a:ext cx="1840742" cy="1833040"/>
          </a:xfrm>
          <a:prstGeom prst="rect">
            <a:avLst/>
          </a:prstGeom>
        </p:spPr>
      </p:pic>
    </p:spTree>
    <p:extLst>
      <p:ext uri="{BB962C8B-B14F-4D97-AF65-F5344CB8AC3E}">
        <p14:creationId xmlns:p14="http://schemas.microsoft.com/office/powerpoint/2010/main" val="34859571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9629997-CB43-4C69-8FA0-6D75813F2AE2}"/>
              </a:ext>
            </a:extLst>
          </p:cNvPr>
          <p:cNvSpPr>
            <a:spLocks noGrp="1"/>
          </p:cNvSpPr>
          <p:nvPr>
            <p:ph type="title"/>
          </p:nvPr>
        </p:nvSpPr>
        <p:spPr/>
        <p:txBody>
          <a:bodyPr/>
          <a:lstStyle/>
          <a:p>
            <a:r>
              <a:rPr lang="de-DE" dirty="0"/>
              <a:t>4. Beobachtungsaspekte </a:t>
            </a:r>
          </a:p>
        </p:txBody>
      </p:sp>
      <p:sp>
        <p:nvSpPr>
          <p:cNvPr id="3" name="Textplatzhalter 2">
            <a:extLst>
              <a:ext uri="{FF2B5EF4-FFF2-40B4-BE49-F238E27FC236}">
                <a16:creationId xmlns:a16="http://schemas.microsoft.com/office/drawing/2014/main" xmlns="" id="{9CAB8666-36FD-4AFB-A943-9F759DABF251}"/>
              </a:ext>
            </a:extLst>
          </p:cNvPr>
          <p:cNvSpPr>
            <a:spLocks noGrp="1"/>
          </p:cNvSpPr>
          <p:nvPr>
            <p:ph type="body" sz="quarter" idx="13"/>
          </p:nvPr>
        </p:nvSpPr>
        <p:spPr/>
        <p:txBody>
          <a:bodyPr/>
          <a:lstStyle/>
          <a:p>
            <a:r>
              <a:rPr lang="de-DE" sz="1800" dirty="0"/>
              <a:t>STANDORTBESTIMMUNG ZAHLEN VERGLEICHEN  </a:t>
            </a:r>
          </a:p>
        </p:txBody>
      </p:sp>
      <p:sp>
        <p:nvSpPr>
          <p:cNvPr id="5" name="Datumsplatzhalter 4">
            <a:extLst>
              <a:ext uri="{FF2B5EF4-FFF2-40B4-BE49-F238E27FC236}">
                <a16:creationId xmlns:a16="http://schemas.microsoft.com/office/drawing/2014/main" xmlns="" id="{1CA395E2-4A38-41DB-BF7B-13B30E8251F3}"/>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0A46B033-4D19-462C-9017-77CB09B1965D}"/>
              </a:ext>
            </a:extLst>
          </p:cNvPr>
          <p:cNvSpPr>
            <a:spLocks noGrp="1"/>
          </p:cNvSpPr>
          <p:nvPr>
            <p:ph type="sldNum" sz="quarter" idx="12"/>
          </p:nvPr>
        </p:nvSpPr>
        <p:spPr/>
        <p:txBody>
          <a:bodyPr/>
          <a:lstStyle/>
          <a:p>
            <a:fld id="{C3752B7C-18A9-864D-BBCB-54A9F41B5594}" type="slidenum">
              <a:rPr lang="de-DE" smtClean="0"/>
              <a:pPr/>
              <a:t>51</a:t>
            </a:fld>
            <a:endParaRPr lang="de-DE" dirty="0"/>
          </a:p>
        </p:txBody>
      </p:sp>
      <p:pic>
        <p:nvPicPr>
          <p:cNvPr id="8" name="Inhaltsplatzhalter 7">
            <a:extLst>
              <a:ext uri="{FF2B5EF4-FFF2-40B4-BE49-F238E27FC236}">
                <a16:creationId xmlns:a16="http://schemas.microsoft.com/office/drawing/2014/main" xmlns="" id="{8A9C51AC-3450-41CC-840A-959AD696ACAC}"/>
              </a:ext>
            </a:extLst>
          </p:cNvPr>
          <p:cNvPicPr>
            <a:picLocks noGrp="1" noChangeAspect="1"/>
          </p:cNvPicPr>
          <p:nvPr>
            <p:ph idx="1"/>
          </p:nvPr>
        </p:nvPicPr>
        <p:blipFill>
          <a:blip r:embed="rId2"/>
          <a:stretch>
            <a:fillRect/>
          </a:stretch>
        </p:blipFill>
        <p:spPr>
          <a:xfrm>
            <a:off x="1096266" y="1768385"/>
            <a:ext cx="4902943" cy="4441616"/>
          </a:xfrm>
          <a:prstGeom prst="rect">
            <a:avLst/>
          </a:prstGeom>
        </p:spPr>
      </p:pic>
      <p:pic>
        <p:nvPicPr>
          <p:cNvPr id="4" name="Grafik 3">
            <a:extLst>
              <a:ext uri="{FF2B5EF4-FFF2-40B4-BE49-F238E27FC236}">
                <a16:creationId xmlns:a16="http://schemas.microsoft.com/office/drawing/2014/main" xmlns="" id="{1B12DE84-ADBE-45B8-8590-77C6C2071D7E}"/>
              </a:ext>
            </a:extLst>
          </p:cNvPr>
          <p:cNvPicPr>
            <a:picLocks noChangeAspect="1"/>
          </p:cNvPicPr>
          <p:nvPr/>
        </p:nvPicPr>
        <p:blipFill>
          <a:blip r:embed="rId3"/>
          <a:stretch>
            <a:fillRect/>
          </a:stretch>
        </p:blipFill>
        <p:spPr>
          <a:xfrm>
            <a:off x="6294884" y="4260177"/>
            <a:ext cx="1810891" cy="1849421"/>
          </a:xfrm>
          <a:prstGeom prst="rect">
            <a:avLst/>
          </a:prstGeom>
        </p:spPr>
      </p:pic>
    </p:spTree>
    <p:extLst>
      <p:ext uri="{BB962C8B-B14F-4D97-AF65-F5344CB8AC3E}">
        <p14:creationId xmlns:p14="http://schemas.microsoft.com/office/powerpoint/2010/main" val="1343879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223605-162F-E647-A459-2D846B44DF4C}"/>
              </a:ext>
            </a:extLst>
          </p:cNvPr>
          <p:cNvSpPr>
            <a:spLocks noGrp="1"/>
          </p:cNvSpPr>
          <p:nvPr>
            <p:ph type="title"/>
          </p:nvPr>
        </p:nvSpPr>
        <p:spPr/>
        <p:txBody>
          <a:bodyPr/>
          <a:lstStyle/>
          <a:p>
            <a:endParaRPr lang="de-DE" dirty="0"/>
          </a:p>
        </p:txBody>
      </p:sp>
      <p:sp>
        <p:nvSpPr>
          <p:cNvPr id="3" name="Datumsplatzhalter 2">
            <a:extLst>
              <a:ext uri="{FF2B5EF4-FFF2-40B4-BE49-F238E27FC236}">
                <a16:creationId xmlns:a16="http://schemas.microsoft.com/office/drawing/2014/main" xmlns=""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4" name="Foliennummernplatzhalter 3">
            <a:extLst>
              <a:ext uri="{FF2B5EF4-FFF2-40B4-BE49-F238E27FC236}">
                <a16:creationId xmlns:a16="http://schemas.microsoft.com/office/drawing/2014/main" xmlns="" id="{CF7ADAFC-54A5-2D45-A8FA-A59DCD31E7A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5" name="Textplatzhalter 4">
            <a:extLst>
              <a:ext uri="{FF2B5EF4-FFF2-40B4-BE49-F238E27FC236}">
                <a16:creationId xmlns:a16="http://schemas.microsoft.com/office/drawing/2014/main" xmlns="" id="{A1222F87-F12F-BB4E-92E6-55D67B8086A5}"/>
              </a:ext>
            </a:extLst>
          </p:cNvPr>
          <p:cNvSpPr>
            <a:spLocks noGrp="1"/>
          </p:cNvSpPr>
          <p:nvPr>
            <p:ph type="body" sz="quarter" idx="13"/>
          </p:nvPr>
        </p:nvSpPr>
        <p:spPr/>
        <p:txBody>
          <a:bodyPr/>
          <a:lstStyle/>
          <a:p>
            <a:r>
              <a:rPr lang="de-DE" dirty="0"/>
              <a:t>MODUL 3.1 </a:t>
            </a:r>
          </a:p>
        </p:txBody>
      </p:sp>
      <p:sp>
        <p:nvSpPr>
          <p:cNvPr id="6" name="Inhaltsplatzhalter 5">
            <a:extLst>
              <a:ext uri="{FF2B5EF4-FFF2-40B4-BE49-F238E27FC236}">
                <a16:creationId xmlns:a16="http://schemas.microsoft.com/office/drawing/2014/main" xmlns="" id="{BC3AA218-1171-9D4B-89E7-27A121ABEE26}"/>
              </a:ext>
            </a:extLst>
          </p:cNvPr>
          <p:cNvSpPr>
            <a:spLocks noGrp="1"/>
          </p:cNvSpPr>
          <p:nvPr>
            <p:ph idx="1"/>
          </p:nvPr>
        </p:nvSpPr>
        <p:spPr>
          <a:xfrm>
            <a:off x="1096423" y="1639658"/>
            <a:ext cx="7626663" cy="4527819"/>
          </a:xfrm>
        </p:spPr>
        <p:txBody>
          <a:bodyPr/>
          <a:lstStyle/>
          <a:p>
            <a:r>
              <a:rPr lang="de-DE" sz="1400" b="1" dirty="0"/>
              <a:t> Struktur der Präsentation:</a:t>
            </a:r>
          </a:p>
          <a:p>
            <a:pPr marL="285750" indent="-285750" algn="just">
              <a:buFont typeface="Arial" panose="020B0604020202020204" pitchFamily="34" charset="0"/>
              <a:buChar char="•"/>
            </a:pPr>
            <a:r>
              <a:rPr lang="de-DE" sz="1400" dirty="0"/>
              <a:t>Vor jedem neuen Gliederungspunkt erscheint noch einmal die gesamte Gliederung, damit die Teilnehmenden wissen, an welcher Stelle der Präsentation sie sich befinden.</a:t>
            </a:r>
          </a:p>
          <a:p>
            <a:pPr marL="285750" indent="-285750" algn="just">
              <a:buFont typeface="Arial" panose="020B0604020202020204" pitchFamily="34" charset="0"/>
              <a:buChar char="•"/>
            </a:pPr>
            <a:r>
              <a:rPr lang="de-DE" sz="1400" dirty="0"/>
              <a:t>Vor jedem neuen Gliederungspunkt erscheint eine Folie mit Gedankenblasen, die den Übergang von einem Bereich der Präsentation in den nächsten schaffen sollen, darüber hinaus gibt es vor jedem neuen Gliederungspunkt wichtige Hinweise für den Moderierenden über Ziel und Aufbau des neuen „Kapitels“. </a:t>
            </a:r>
          </a:p>
          <a:p>
            <a:pPr marL="285750" indent="-285750" algn="just">
              <a:buFont typeface="Arial" panose="020B0604020202020204" pitchFamily="34" charset="0"/>
              <a:buChar char="•"/>
            </a:pPr>
            <a:r>
              <a:rPr lang="de-DE" sz="1400" dirty="0"/>
              <a:t> Bei den Aufgabenbeispielen (5.1, 5.2, 5.3) finden sich einige Sprechblasen, die auf Kommunikationsanlässe mit den Kindern hindeuten sollen. Darüber hinaus ist hier und da ein Bildschirm abgebildet, der auf den möglichen Einsatz digitaler Tools hinweisen sollen. </a:t>
            </a:r>
          </a:p>
          <a:p>
            <a:pPr marL="285750" indent="-285750" algn="just">
              <a:buFont typeface="Arial" panose="020B0604020202020204" pitchFamily="34" charset="0"/>
              <a:buChar char="•"/>
            </a:pPr>
            <a:r>
              <a:rPr lang="de-DE" sz="1400" dirty="0"/>
              <a:t>Auf den Folien befinden sich die wichtigsten Aussagen in Stichpunkten oder Grafiken. Weiterführende Hinweise befinden sich in den Notizen zu den jeweiligen Folien. </a:t>
            </a:r>
          </a:p>
          <a:p>
            <a:endParaRPr lang="de-DE" sz="1400" dirty="0"/>
          </a:p>
          <a:p>
            <a:r>
              <a:rPr lang="de-DE" sz="1400" b="1" dirty="0"/>
              <a:t> </a:t>
            </a:r>
          </a:p>
          <a:p>
            <a:endParaRPr lang="de-DE" sz="1400" b="1" dirty="0"/>
          </a:p>
        </p:txBody>
      </p:sp>
    </p:spTree>
    <p:extLst>
      <p:ext uri="{BB962C8B-B14F-4D97-AF65-F5344CB8AC3E}">
        <p14:creationId xmlns:p14="http://schemas.microsoft.com/office/powerpoint/2010/main" val="10953699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4. Beobachtungsaspekte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817214" y="1199275"/>
            <a:ext cx="8216153" cy="445628"/>
          </a:xfrm>
        </p:spPr>
        <p:txBody>
          <a:bodyPr/>
          <a:lstStyle/>
          <a:p>
            <a:r>
              <a:rPr lang="de-DE" sz="2000" dirty="0"/>
              <a:t>DIAGNOSEGELEITETE FÖRDERUNG  </a:t>
            </a:r>
          </a:p>
        </p:txBody>
      </p:sp>
      <p:sp>
        <p:nvSpPr>
          <p:cNvPr id="4" name="Inhaltsplatzhalter 3">
            <a:extLst>
              <a:ext uri="{FF2B5EF4-FFF2-40B4-BE49-F238E27FC236}">
                <a16:creationId xmlns:a16="http://schemas.microsoft.com/office/drawing/2014/main" xmlns="" id="{B87C6A2E-9BEF-4271-9C38-DCFED90F3EA1}"/>
              </a:ext>
            </a:extLst>
          </p:cNvPr>
          <p:cNvSpPr>
            <a:spLocks noGrp="1"/>
          </p:cNvSpPr>
          <p:nvPr>
            <p:ph idx="1"/>
          </p:nvPr>
        </p:nvSpPr>
        <p:spPr>
          <a:xfrm>
            <a:off x="957745" y="1856871"/>
            <a:ext cx="7935090" cy="3886744"/>
          </a:xfrm>
        </p:spPr>
        <p:txBody>
          <a:bodyPr/>
          <a:lstStyle/>
          <a:p>
            <a:pPr marL="0" indent="0">
              <a:buNone/>
            </a:pPr>
            <a:r>
              <a:rPr lang="de-DE" dirty="0"/>
              <a:t>Gerade für Kinder mit Rechenschwierigkeiten sind drei Leitideen zentral (vgl. Selter, Prediger, </a:t>
            </a:r>
            <a:r>
              <a:rPr lang="de-DE" dirty="0" err="1"/>
              <a:t>Nührenbörger</a:t>
            </a:r>
            <a:r>
              <a:rPr lang="de-DE" dirty="0"/>
              <a:t> &amp; </a:t>
            </a:r>
            <a:r>
              <a:rPr lang="de-DE" dirty="0" err="1"/>
              <a:t>Hußmann</a:t>
            </a:r>
            <a:r>
              <a:rPr lang="de-DE" dirty="0"/>
              <a:t>, 2014): </a:t>
            </a:r>
          </a:p>
          <a:p>
            <a:pPr marL="0" indent="0">
              <a:buNone/>
            </a:pPr>
            <a:endParaRPr lang="de-DE" dirty="0"/>
          </a:p>
          <a:p>
            <a:pPr lvl="3"/>
            <a:r>
              <a:rPr lang="de-DE" dirty="0" err="1"/>
              <a:t>Diagnosegeleitetheit</a:t>
            </a:r>
            <a:r>
              <a:rPr lang="de-DE" dirty="0"/>
              <a:t> </a:t>
            </a:r>
          </a:p>
          <a:p>
            <a:pPr marL="1371600" lvl="3" indent="0">
              <a:buNone/>
            </a:pPr>
            <a:endParaRPr lang="de-DE" dirty="0"/>
          </a:p>
          <a:p>
            <a:pPr lvl="3"/>
            <a:r>
              <a:rPr lang="de-DE" dirty="0" err="1"/>
              <a:t>Verstehensorientierung</a:t>
            </a:r>
            <a:r>
              <a:rPr lang="de-DE" dirty="0"/>
              <a:t> </a:t>
            </a:r>
          </a:p>
          <a:p>
            <a:pPr marL="1371600" lvl="3" indent="0">
              <a:buNone/>
            </a:pPr>
            <a:endParaRPr lang="de-DE" dirty="0"/>
          </a:p>
          <a:p>
            <a:pPr lvl="3"/>
            <a:r>
              <a:rPr lang="de-DE" dirty="0"/>
              <a:t>Kommunikationsförderung </a:t>
            </a:r>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52</a:t>
            </a:fld>
            <a:endParaRPr lang="de-DE" dirty="0"/>
          </a:p>
        </p:txBody>
      </p:sp>
      <p:sp>
        <p:nvSpPr>
          <p:cNvPr id="8" name="Textfeld 7">
            <a:extLst>
              <a:ext uri="{FF2B5EF4-FFF2-40B4-BE49-F238E27FC236}">
                <a16:creationId xmlns:a16="http://schemas.microsoft.com/office/drawing/2014/main" xmlns="" id="{33A13AD1-DE94-4275-9028-4E96E9AD4E0E}"/>
              </a:ext>
            </a:extLst>
          </p:cNvPr>
          <p:cNvSpPr txBox="1"/>
          <p:nvPr/>
        </p:nvSpPr>
        <p:spPr>
          <a:xfrm>
            <a:off x="5820229" y="5743615"/>
            <a:ext cx="3244443" cy="461665"/>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vgl. Handreichung Rechenschwierigkeiten vermeiden, S. 15 </a:t>
            </a:r>
          </a:p>
        </p:txBody>
      </p:sp>
    </p:spTree>
    <p:extLst>
      <p:ext uri="{BB962C8B-B14F-4D97-AF65-F5344CB8AC3E}">
        <p14:creationId xmlns:p14="http://schemas.microsoft.com/office/powerpoint/2010/main" val="306195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4. Beobachtungsaspekte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817214" y="1199275"/>
            <a:ext cx="8216153" cy="449416"/>
          </a:xfrm>
        </p:spPr>
        <p:txBody>
          <a:bodyPr/>
          <a:lstStyle/>
          <a:p>
            <a:pPr>
              <a:lnSpc>
                <a:spcPct val="100000"/>
              </a:lnSpc>
            </a:pPr>
            <a:r>
              <a:rPr lang="de-DE" sz="2000" dirty="0"/>
              <a:t>DIAGNOSEGELEITETE FÖRDERUNG </a:t>
            </a:r>
          </a:p>
        </p:txBody>
      </p:sp>
      <p:sp>
        <p:nvSpPr>
          <p:cNvPr id="4" name="Inhaltsplatzhalter 3">
            <a:extLst>
              <a:ext uri="{FF2B5EF4-FFF2-40B4-BE49-F238E27FC236}">
                <a16:creationId xmlns:a16="http://schemas.microsoft.com/office/drawing/2014/main" xmlns="" id="{B87C6A2E-9BEF-4271-9C38-DCFED90F3EA1}"/>
              </a:ext>
            </a:extLst>
          </p:cNvPr>
          <p:cNvSpPr>
            <a:spLocks noGrp="1"/>
          </p:cNvSpPr>
          <p:nvPr>
            <p:ph idx="1"/>
          </p:nvPr>
        </p:nvSpPr>
        <p:spPr>
          <a:xfrm>
            <a:off x="817214" y="1731658"/>
            <a:ext cx="7935090" cy="4296782"/>
          </a:xfrm>
        </p:spPr>
        <p:txBody>
          <a:bodyPr/>
          <a:lstStyle/>
          <a:p>
            <a:r>
              <a:rPr lang="de-DE" dirty="0"/>
              <a:t>den Kindern sollten Aufgaben geboten werden, die die verschiedenen Zahlaspekte aufgreifen </a:t>
            </a:r>
          </a:p>
          <a:p>
            <a:r>
              <a:rPr lang="de-DE" dirty="0"/>
              <a:t>die Kinder sollten dazu angeregt werden, zwischen verschiedenen Darstellungen zu wechseln und diese zu vernetzen </a:t>
            </a:r>
          </a:p>
          <a:p>
            <a:r>
              <a:rPr lang="de-DE" dirty="0"/>
              <a:t>geeignete Gesprächsanlässe sollten dazu beitragen, über verschiedene Darstellungen und Beziehungen zwischen Zahlen zu sprechen </a:t>
            </a:r>
          </a:p>
          <a:p>
            <a:r>
              <a:rPr lang="de-DE" dirty="0"/>
              <a:t>die Kinder sollten nicht über-, aber auch nicht unterfordert werden </a:t>
            </a:r>
          </a:p>
          <a:p>
            <a:r>
              <a:rPr lang="de-DE" dirty="0"/>
              <a:t>es sollten Aufgaben genutzt werden, die sowohl der Diagnose, als auch der Förderung dienen können</a:t>
            </a:r>
          </a:p>
          <a:p>
            <a:pPr marL="0" indent="0">
              <a:buNone/>
            </a:pPr>
            <a:endParaRPr lang="de-DE" dirty="0"/>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53</a:t>
            </a:fld>
            <a:endParaRPr lang="de-DE" dirty="0"/>
          </a:p>
        </p:txBody>
      </p:sp>
    </p:spTree>
    <p:extLst>
      <p:ext uri="{BB962C8B-B14F-4D97-AF65-F5344CB8AC3E}">
        <p14:creationId xmlns:p14="http://schemas.microsoft.com/office/powerpoint/2010/main" val="397378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0F4ED47-2BD3-ED4D-BF21-D94FF9A79FBD}"/>
              </a:ext>
            </a:extLst>
          </p:cNvPr>
          <p:cNvSpPr>
            <a:spLocks noGrp="1"/>
          </p:cNvSpPr>
          <p:nvPr>
            <p:ph type="title"/>
          </p:nvPr>
        </p:nvSpPr>
        <p:spPr/>
        <p:txBody>
          <a:bodyPr/>
          <a:lstStyle/>
          <a:p>
            <a:r>
              <a:rPr lang="de-DE" dirty="0"/>
              <a:t>4. Beobachtungsaspekte</a:t>
            </a:r>
          </a:p>
        </p:txBody>
      </p:sp>
      <p:sp>
        <p:nvSpPr>
          <p:cNvPr id="5" name="Datumsplatzhalter 4">
            <a:extLst>
              <a:ext uri="{FF2B5EF4-FFF2-40B4-BE49-F238E27FC236}">
                <a16:creationId xmlns:a16="http://schemas.microsoft.com/office/drawing/2014/main" xmlns="" id="{502AE584-4C92-3549-A025-9E0BAB5827C4}"/>
              </a:ext>
            </a:extLst>
          </p:cNvPr>
          <p:cNvSpPr>
            <a:spLocks noGrp="1"/>
          </p:cNvSpPr>
          <p:nvPr>
            <p:ph type="dt" sz="half" idx="10"/>
          </p:nvPr>
        </p:nvSpPr>
        <p:spPr/>
        <p:txBody>
          <a:bodyPr/>
          <a:lstStyle/>
          <a:p>
            <a:pPr>
              <a:lnSpc>
                <a:spcPct val="150000"/>
              </a:lnSpc>
            </a:pPr>
            <a:fld id="{1AFEB675-97A2-2047-A453-727B8A442EDA}" type="datetime6">
              <a:rPr lang="de-DE" smtClean="0"/>
              <a:t>Mai 22</a:t>
            </a:fld>
            <a:endParaRPr lang="de-DE" dirty="0"/>
          </a:p>
        </p:txBody>
      </p:sp>
      <p:sp>
        <p:nvSpPr>
          <p:cNvPr id="6" name="Foliennummernplatzhalter 5">
            <a:extLst>
              <a:ext uri="{FF2B5EF4-FFF2-40B4-BE49-F238E27FC236}">
                <a16:creationId xmlns:a16="http://schemas.microsoft.com/office/drawing/2014/main" xmlns="" id="{633AE2E4-3AB7-8C42-BA51-BD04CD236247}"/>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
        <p:nvSpPr>
          <p:cNvPr id="7" name="Textplatzhalter 2">
            <a:extLst>
              <a:ext uri="{FF2B5EF4-FFF2-40B4-BE49-F238E27FC236}">
                <a16:creationId xmlns:a16="http://schemas.microsoft.com/office/drawing/2014/main" xmlns="" id="{B61DAF28-2A5F-1F4C-A50F-72ACD57C5EE8}"/>
              </a:ext>
            </a:extLst>
          </p:cNvPr>
          <p:cNvSpPr>
            <a:spLocks noGrp="1"/>
          </p:cNvSpPr>
          <p:nvPr>
            <p:ph type="body" sz="quarter" idx="13"/>
          </p:nvPr>
        </p:nvSpPr>
        <p:spPr>
          <a:xfrm>
            <a:off x="1096423" y="4560109"/>
            <a:ext cx="7105899" cy="1607329"/>
          </a:xfrm>
        </p:spPr>
        <p:txBody>
          <a:bodyPr>
            <a:normAutofit/>
          </a:bodyPr>
          <a:lstStyle/>
          <a:p>
            <a:pPr marL="285750" indent="-285750">
              <a:buFont typeface="Arial" panose="020B0604020202020204" pitchFamily="34" charset="0"/>
              <a:buChar char="•"/>
            </a:pPr>
            <a:r>
              <a:rPr lang="de-DE" dirty="0"/>
              <a:t>Wie würden Sie diese Kinder fördern</a:t>
            </a:r>
            <a:r>
              <a:rPr lang="de-DE" dirty="0" smtClean="0"/>
              <a:t>?</a:t>
            </a:r>
            <a:endParaRPr lang="de-DE" dirty="0"/>
          </a:p>
        </p:txBody>
      </p:sp>
      <p:sp>
        <p:nvSpPr>
          <p:cNvPr id="8" name="Textplatzhalter 3">
            <a:extLst>
              <a:ext uri="{FF2B5EF4-FFF2-40B4-BE49-F238E27FC236}">
                <a16:creationId xmlns:a16="http://schemas.microsoft.com/office/drawing/2014/main" xmlns="" id="{E9842EAB-EDF7-8D4B-9CF3-529F20F29436}"/>
              </a:ext>
            </a:extLst>
          </p:cNvPr>
          <p:cNvSpPr>
            <a:spLocks noGrp="1"/>
          </p:cNvSpPr>
          <p:nvPr>
            <p:ph type="body" sz="quarter" idx="14"/>
          </p:nvPr>
        </p:nvSpPr>
        <p:spPr>
          <a:xfrm>
            <a:off x="1666926" y="1490757"/>
            <a:ext cx="7105898" cy="2728432"/>
          </a:xfrm>
        </p:spPr>
        <p:txBody>
          <a:bodyPr>
            <a:normAutofit/>
          </a:bodyPr>
          <a:lstStyle/>
          <a:p>
            <a:r>
              <a:rPr lang="de-DE" sz="2000" dirty="0"/>
              <a:t>Tauschen Sie sich über Rechenschwierigkeiten einzelner  Schülerinnen und Schüler aus. </a:t>
            </a:r>
          </a:p>
          <a:p>
            <a:r>
              <a:rPr lang="de-DE" sz="2000" dirty="0"/>
              <a:t>Welche Kompetenzen im Bereich „tragfähiges Zahlverständnis“ haben die Kinder bereits erworben und an welcher Stelle des Lernprozesses kommt es zu Lernhürden? </a:t>
            </a:r>
          </a:p>
          <a:p>
            <a:endParaRPr lang="de-DE" dirty="0"/>
          </a:p>
        </p:txBody>
      </p:sp>
      <p:sp>
        <p:nvSpPr>
          <p:cNvPr id="3" name="Textfeld 2"/>
          <p:cNvSpPr txBox="1"/>
          <p:nvPr/>
        </p:nvSpPr>
        <p:spPr>
          <a:xfrm>
            <a:off x="1334490" y="5482955"/>
            <a:ext cx="7394332" cy="646331"/>
          </a:xfrm>
          <a:prstGeom prst="rect">
            <a:avLst/>
          </a:prstGeom>
          <a:noFill/>
        </p:spPr>
        <p:txBody>
          <a:bodyPr wrap="none" rtlCol="0">
            <a:spAutoFit/>
          </a:bodyPr>
          <a:lstStyle/>
          <a:p>
            <a:r>
              <a:rPr lang="de-DE" dirty="0">
                <a:hlinkClick r:id="rId3"/>
              </a:rPr>
              <a:t>https://</a:t>
            </a:r>
            <a:r>
              <a:rPr lang="de-DE" dirty="0" smtClean="0">
                <a:hlinkClick r:id="rId3"/>
              </a:rPr>
              <a:t>pikas.dzlm.de/node/1665</a:t>
            </a:r>
            <a:endParaRPr lang="de-DE" dirty="0" smtClean="0"/>
          </a:p>
          <a:p>
            <a:r>
              <a:rPr lang="de-DE" dirty="0" smtClean="0"/>
              <a:t>Diagnose- und Förderkommentar inkl.  Fehlertypen ab August 2022 verfügbar</a:t>
            </a:r>
          </a:p>
        </p:txBody>
      </p:sp>
    </p:spTree>
    <p:extLst>
      <p:ext uri="{BB962C8B-B14F-4D97-AF65-F5344CB8AC3E}">
        <p14:creationId xmlns:p14="http://schemas.microsoft.com/office/powerpoint/2010/main" val="2165399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9A978C1-DB76-42D1-88F7-7C67EB27FB0B}"/>
              </a:ext>
            </a:extLst>
          </p:cNvPr>
          <p:cNvSpPr>
            <a:spLocks noGrp="1"/>
          </p:cNvSpPr>
          <p:nvPr>
            <p:ph type="title"/>
          </p:nvPr>
        </p:nvSpPr>
        <p:spPr/>
        <p:txBody>
          <a:bodyPr/>
          <a:lstStyle/>
          <a:p>
            <a:r>
              <a:rPr lang="de-DE" dirty="0"/>
              <a:t>4. Beobachtungsaspekte </a:t>
            </a:r>
          </a:p>
        </p:txBody>
      </p:sp>
      <p:sp>
        <p:nvSpPr>
          <p:cNvPr id="3" name="Textplatzhalter 2">
            <a:extLst>
              <a:ext uri="{FF2B5EF4-FFF2-40B4-BE49-F238E27FC236}">
                <a16:creationId xmlns:a16="http://schemas.microsoft.com/office/drawing/2014/main" xmlns="" id="{05ED0F55-0B14-4309-AFF2-4FC3EADD7389}"/>
              </a:ext>
            </a:extLst>
          </p:cNvPr>
          <p:cNvSpPr>
            <a:spLocks noGrp="1"/>
          </p:cNvSpPr>
          <p:nvPr>
            <p:ph type="body" sz="quarter" idx="13"/>
          </p:nvPr>
        </p:nvSpPr>
        <p:spPr>
          <a:xfrm>
            <a:off x="580570" y="1194030"/>
            <a:ext cx="8563430" cy="445628"/>
          </a:xfrm>
        </p:spPr>
        <p:txBody>
          <a:bodyPr/>
          <a:lstStyle/>
          <a:p>
            <a:r>
              <a:rPr lang="de-DE" sz="2000" dirty="0"/>
              <a:t>AUFBAU EINES TRAGFÄHIGEN ZAHLVERSTÄNDNISSES   </a:t>
            </a:r>
          </a:p>
        </p:txBody>
      </p:sp>
      <p:sp>
        <p:nvSpPr>
          <p:cNvPr id="5" name="Datumsplatzhalter 4">
            <a:extLst>
              <a:ext uri="{FF2B5EF4-FFF2-40B4-BE49-F238E27FC236}">
                <a16:creationId xmlns:a16="http://schemas.microsoft.com/office/drawing/2014/main" xmlns="" id="{683BAF8D-F6E4-4E22-9DC8-03D8F679D428}"/>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EAC1D7D7-1EA1-43C8-A712-E279BDE2A5AF}"/>
              </a:ext>
            </a:extLst>
          </p:cNvPr>
          <p:cNvSpPr>
            <a:spLocks noGrp="1"/>
          </p:cNvSpPr>
          <p:nvPr>
            <p:ph type="sldNum" sz="quarter" idx="12"/>
          </p:nvPr>
        </p:nvSpPr>
        <p:spPr/>
        <p:txBody>
          <a:bodyPr/>
          <a:lstStyle/>
          <a:p>
            <a:fld id="{C3752B7C-18A9-864D-BBCB-54A9F41B5594}" type="slidenum">
              <a:rPr lang="de-DE" smtClean="0"/>
              <a:pPr/>
              <a:t>55</a:t>
            </a:fld>
            <a:endParaRPr lang="de-DE" dirty="0"/>
          </a:p>
        </p:txBody>
      </p:sp>
      <p:pic>
        <p:nvPicPr>
          <p:cNvPr id="7" name="Picture 8">
            <a:extLst>
              <a:ext uri="{FF2B5EF4-FFF2-40B4-BE49-F238E27FC236}">
                <a16:creationId xmlns:a16="http://schemas.microsoft.com/office/drawing/2014/main" xmlns="" id="{09A9205D-AA15-499C-A222-E07053BF5B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21657">
            <a:off x="205933" y="1669196"/>
            <a:ext cx="3408171" cy="26760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4">
            <a:extLst>
              <a:ext uri="{FF2B5EF4-FFF2-40B4-BE49-F238E27FC236}">
                <a16:creationId xmlns:a16="http://schemas.microsoft.com/office/drawing/2014/main" xmlns="" id="{7D38F77C-B6AB-4B84-B7CC-EC80827484F1}"/>
              </a:ext>
            </a:extLst>
          </p:cNvPr>
          <p:cNvSpPr txBox="1">
            <a:spLocks/>
          </p:cNvSpPr>
          <p:nvPr/>
        </p:nvSpPr>
        <p:spPr bwMode="auto">
          <a:xfrm>
            <a:off x="757145" y="2181153"/>
            <a:ext cx="2508569" cy="13336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000" dirty="0">
                <a:latin typeface="Arial" panose="020B0604020202020204" pitchFamily="34" charset="0"/>
                <a:cs typeface="Arial" panose="020B0604020202020204" pitchFamily="34" charset="0"/>
              </a:rPr>
              <a:t>Welche nächsten Lernschritte ergeben sich aus den Beobachtungen? </a:t>
            </a:r>
          </a:p>
        </p:txBody>
      </p:sp>
      <p:pic>
        <p:nvPicPr>
          <p:cNvPr id="9" name="Picture 7">
            <a:extLst>
              <a:ext uri="{FF2B5EF4-FFF2-40B4-BE49-F238E27FC236}">
                <a16:creationId xmlns:a16="http://schemas.microsoft.com/office/drawing/2014/main" xmlns="" id="{25DEEC45-363C-4082-823E-5189D935F2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7934" y="1518543"/>
            <a:ext cx="3674234" cy="2885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5">
            <a:extLst>
              <a:ext uri="{FF2B5EF4-FFF2-40B4-BE49-F238E27FC236}">
                <a16:creationId xmlns:a16="http://schemas.microsoft.com/office/drawing/2014/main" xmlns="" id="{861D0147-E2CB-4851-BCCC-D26D785F2BB0}"/>
              </a:ext>
            </a:extLst>
          </p:cNvPr>
          <p:cNvSpPr txBox="1">
            <a:spLocks/>
          </p:cNvSpPr>
          <p:nvPr/>
        </p:nvSpPr>
        <p:spPr bwMode="auto">
          <a:xfrm>
            <a:off x="5903995" y="2013595"/>
            <a:ext cx="2502111" cy="14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latin typeface="Arial" panose="020B0604020202020204" pitchFamily="34" charset="0"/>
                <a:cs typeface="Arial" panose="020B0604020202020204" pitchFamily="34" charset="0"/>
              </a:rPr>
              <a:t>Welche Aufgaben und Gesprächsanlässe können das Kind im eigenen Lernprozess unterstützen? </a:t>
            </a:r>
          </a:p>
        </p:txBody>
      </p:sp>
      <p:pic>
        <p:nvPicPr>
          <p:cNvPr id="13" name="Picture 3">
            <a:extLst>
              <a:ext uri="{FF2B5EF4-FFF2-40B4-BE49-F238E27FC236}">
                <a16:creationId xmlns:a16="http://schemas.microsoft.com/office/drawing/2014/main" xmlns="" id="{56321617-065A-436F-98ED-288A18CA82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1499" y="3137060"/>
            <a:ext cx="3863725" cy="303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5">
            <a:extLst>
              <a:ext uri="{FF2B5EF4-FFF2-40B4-BE49-F238E27FC236}">
                <a16:creationId xmlns:a16="http://schemas.microsoft.com/office/drawing/2014/main" xmlns="" id="{9F56C492-8F0D-48CF-B74A-EF9267852236}"/>
              </a:ext>
            </a:extLst>
          </p:cNvPr>
          <p:cNvSpPr txBox="1">
            <a:spLocks/>
          </p:cNvSpPr>
          <p:nvPr/>
        </p:nvSpPr>
        <p:spPr bwMode="auto">
          <a:xfrm>
            <a:off x="2991196" y="3679431"/>
            <a:ext cx="2754511" cy="14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latin typeface="Arial" panose="020B0604020202020204" pitchFamily="34" charset="0"/>
                <a:cs typeface="Arial" panose="020B0604020202020204" pitchFamily="34" charset="0"/>
              </a:rPr>
              <a:t>Wie können Anforderungen gemäß der Lernvoraussetzungen der Kinder reduziert oder erweitert werden? </a:t>
            </a:r>
          </a:p>
        </p:txBody>
      </p:sp>
    </p:spTree>
    <p:extLst>
      <p:ext uri="{BB962C8B-B14F-4D97-AF65-F5344CB8AC3E}">
        <p14:creationId xmlns:p14="http://schemas.microsoft.com/office/powerpoint/2010/main" val="309783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09553893-9BE2-6249-811F-AF9A94E644C7}"/>
              </a:ext>
            </a:extLst>
          </p:cNvPr>
          <p:cNvSpPr>
            <a:spLocks noGrp="1"/>
          </p:cNvSpPr>
          <p:nvPr>
            <p:ph idx="1"/>
          </p:nvPr>
        </p:nvSpPr>
        <p:spPr>
          <a:xfrm>
            <a:off x="1096423" y="1139846"/>
            <a:ext cx="7858891" cy="4912611"/>
          </a:xfrm>
        </p:spPr>
        <p:txBody>
          <a:bodyPr/>
          <a:lstStyle/>
          <a:p>
            <a:pPr>
              <a:lnSpc>
                <a:spcPct val="100000"/>
              </a:lnSpc>
            </a:pPr>
            <a:r>
              <a:rPr lang="de-DE" sz="2000" dirty="0"/>
              <a:t>Hintergrund des Moduls</a:t>
            </a:r>
          </a:p>
          <a:p>
            <a:r>
              <a:rPr lang="de-DE" sz="2000" dirty="0"/>
              <a:t>Tragfähiges Zahlverständnis  </a:t>
            </a:r>
          </a:p>
          <a:p>
            <a:r>
              <a:rPr lang="de-DE" sz="2000" dirty="0"/>
              <a:t>Bedeutung und Kompetenzerwartungen </a:t>
            </a:r>
          </a:p>
          <a:p>
            <a:r>
              <a:rPr lang="de-DE" sz="2000" dirty="0"/>
              <a:t>Beobachtungsaspekte </a:t>
            </a:r>
          </a:p>
          <a:p>
            <a:r>
              <a:rPr lang="de-DE" sz="2000" dirty="0"/>
              <a:t>Aufbau eines tragfähigen Zahlverständnisses </a:t>
            </a:r>
          </a:p>
          <a:p>
            <a:pPr marL="457200" lvl="1" indent="0">
              <a:buNone/>
            </a:pPr>
            <a:r>
              <a:rPr lang="de-DE" sz="2000" dirty="0"/>
              <a:t>5.1 Grundvorstellungen aufbauen</a:t>
            </a:r>
          </a:p>
          <a:p>
            <a:pPr marL="457200" lvl="1" indent="0">
              <a:buNone/>
            </a:pPr>
            <a:r>
              <a:rPr lang="de-DE" sz="2000" dirty="0"/>
              <a:t>5.2 Darstellungen vernetzen  </a:t>
            </a:r>
          </a:p>
          <a:p>
            <a:pPr marL="457200" lvl="1" indent="0">
              <a:buNone/>
            </a:pPr>
            <a:r>
              <a:rPr lang="de-DE" sz="2000" dirty="0"/>
              <a:t>5.3 Zahlbeziehungen nutzen </a:t>
            </a:r>
          </a:p>
          <a:p>
            <a:r>
              <a:rPr lang="de-DE" sz="2000" dirty="0"/>
              <a:t>Abschluss und Ausblick  </a:t>
            </a:r>
          </a:p>
        </p:txBody>
      </p:sp>
      <p:sp>
        <p:nvSpPr>
          <p:cNvPr id="3" name="Titel 2">
            <a:extLst>
              <a:ext uri="{FF2B5EF4-FFF2-40B4-BE49-F238E27FC236}">
                <a16:creationId xmlns:a16="http://schemas.microsoft.com/office/drawing/2014/main" xmlns=""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xmlns=""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5" name="Foliennummernplatzhalter 4">
            <a:extLst>
              <a:ext uri="{FF2B5EF4-FFF2-40B4-BE49-F238E27FC236}">
                <a16:creationId xmlns:a16="http://schemas.microsoft.com/office/drawing/2014/main" xmlns="" id="{F4D56939-6917-854D-B993-7A02A06476B1}"/>
              </a:ext>
            </a:extLst>
          </p:cNvPr>
          <p:cNvSpPr>
            <a:spLocks noGrp="1"/>
          </p:cNvSpPr>
          <p:nvPr>
            <p:ph type="sldNum" sz="quarter" idx="12"/>
          </p:nvPr>
        </p:nvSpPr>
        <p:spPr/>
        <p:txBody>
          <a:bodyPr/>
          <a:lstStyle/>
          <a:p>
            <a:fld id="{C3752B7C-18A9-864D-BBCB-54A9F41B5594}" type="slidenum">
              <a:rPr lang="de-DE" smtClean="0"/>
              <a:pPr/>
              <a:t>56</a:t>
            </a:fld>
            <a:endParaRPr lang="de-DE" dirty="0"/>
          </a:p>
        </p:txBody>
      </p:sp>
    </p:spTree>
    <p:extLst>
      <p:ext uri="{BB962C8B-B14F-4D97-AF65-F5344CB8AC3E}">
        <p14:creationId xmlns:p14="http://schemas.microsoft.com/office/powerpoint/2010/main" val="287889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4" end="4"/>
                                            </p:txEl>
                                          </p:spTgt>
                                        </p:tgtEl>
                                        <p:attrNameLst>
                                          <p:attrName>style.color</p:attrName>
                                        </p:attrNameLst>
                                      </p:cBhvr>
                                      <p:to>
                                        <p:clrVal>
                                          <a:srgbClr val="327D87"/>
                                        </p:clrVal>
                                      </p:to>
                                    </p:set>
                                    <p:set>
                                      <p:cBhvr>
                                        <p:cTn id="7" dur="500" fill="hold"/>
                                        <p:tgtEl>
                                          <p:spTgt spid="2">
                                            <p:txEl>
                                              <p:pRg st="4" end="4"/>
                                            </p:txEl>
                                          </p:spTgt>
                                        </p:tgtEl>
                                        <p:attrNameLst>
                                          <p:attrName>fillcolor</p:attrName>
                                        </p:attrNameLst>
                                      </p:cBhvr>
                                      <p:to>
                                        <p:clrVal>
                                          <a:srgbClr val="327D87"/>
                                        </p:clrVal>
                                      </p:to>
                                    </p:set>
                                    <p:set>
                                      <p:cBhvr>
                                        <p:cTn id="8" dur="500" fill="hold"/>
                                        <p:tgtEl>
                                          <p:spTgt spid="2">
                                            <p:txEl>
                                              <p:pRg st="4" end="4"/>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2">
                                            <p:txEl>
                                              <p:pRg st="5" end="5"/>
                                            </p:txEl>
                                          </p:spTgt>
                                        </p:tgtEl>
                                        <p:attrNameLst>
                                          <p:attrName>style.color</p:attrName>
                                        </p:attrNameLst>
                                      </p:cBhvr>
                                      <p:to>
                                        <p:clrVal>
                                          <a:srgbClr val="327D87"/>
                                        </p:clrVal>
                                      </p:to>
                                    </p:set>
                                    <p:set>
                                      <p:cBhvr>
                                        <p:cTn id="13" dur="500" fill="hold"/>
                                        <p:tgtEl>
                                          <p:spTgt spid="2">
                                            <p:txEl>
                                              <p:pRg st="5" end="5"/>
                                            </p:txEl>
                                          </p:spTgt>
                                        </p:tgtEl>
                                        <p:attrNameLst>
                                          <p:attrName>fillcolor</p:attrName>
                                        </p:attrNameLst>
                                      </p:cBhvr>
                                      <p:to>
                                        <p:clrVal>
                                          <a:srgbClr val="327D87"/>
                                        </p:clrVal>
                                      </p:to>
                                    </p:set>
                                    <p:set>
                                      <p:cBhvr>
                                        <p:cTn id="14" dur="500" fill="hold"/>
                                        <p:tgtEl>
                                          <p:spTgt spid="2">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xmlns=""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4" name="Foliennummernplatzhalter 3">
            <a:extLst>
              <a:ext uri="{FF2B5EF4-FFF2-40B4-BE49-F238E27FC236}">
                <a16:creationId xmlns:a16="http://schemas.microsoft.com/office/drawing/2014/main" xmlns="" id="{CF7ADAFC-54A5-2D45-A8FA-A59DCD31E7A1}"/>
              </a:ext>
            </a:extLst>
          </p:cNvPr>
          <p:cNvSpPr>
            <a:spLocks noGrp="1"/>
          </p:cNvSpPr>
          <p:nvPr>
            <p:ph type="sldNum" sz="quarter" idx="12"/>
          </p:nvPr>
        </p:nvSpPr>
        <p:spPr/>
        <p:txBody>
          <a:bodyPr/>
          <a:lstStyle/>
          <a:p>
            <a:fld id="{C3752B7C-18A9-864D-BBCB-54A9F41B5594}" type="slidenum">
              <a:rPr lang="de-DE" smtClean="0"/>
              <a:pPr/>
              <a:t>57</a:t>
            </a:fld>
            <a:endParaRPr lang="de-DE" dirty="0"/>
          </a:p>
        </p:txBody>
      </p:sp>
      <p:sp>
        <p:nvSpPr>
          <p:cNvPr id="5" name="Textplatzhalter 4">
            <a:extLst>
              <a:ext uri="{FF2B5EF4-FFF2-40B4-BE49-F238E27FC236}">
                <a16:creationId xmlns:a16="http://schemas.microsoft.com/office/drawing/2014/main" xmlns="" id="{A1222F87-F12F-BB4E-92E6-55D67B8086A5}"/>
              </a:ext>
            </a:extLst>
          </p:cNvPr>
          <p:cNvSpPr>
            <a:spLocks noGrp="1"/>
          </p:cNvSpPr>
          <p:nvPr>
            <p:ph type="body" sz="quarter" idx="13"/>
          </p:nvPr>
        </p:nvSpPr>
        <p:spPr>
          <a:xfrm>
            <a:off x="1096266" y="1194030"/>
            <a:ext cx="7815505" cy="445628"/>
          </a:xfrm>
        </p:spPr>
        <p:txBody>
          <a:bodyPr/>
          <a:lstStyle/>
          <a:p>
            <a:r>
              <a:rPr lang="de-DE" dirty="0"/>
              <a:t>5 WIE KANN EIN TRAGFÄHIGES ZAHLVERSTÄNDNIS AUFGEBAUT WERDEN? </a:t>
            </a:r>
          </a:p>
        </p:txBody>
      </p:sp>
      <p:sp>
        <p:nvSpPr>
          <p:cNvPr id="6" name="Inhaltsplatzhalter 5">
            <a:extLst>
              <a:ext uri="{FF2B5EF4-FFF2-40B4-BE49-F238E27FC236}">
                <a16:creationId xmlns:a16="http://schemas.microsoft.com/office/drawing/2014/main" xmlns="" id="{BC3AA218-1171-9D4B-89E7-27A121ABEE26}"/>
              </a:ext>
            </a:extLst>
          </p:cNvPr>
          <p:cNvSpPr>
            <a:spLocks noGrp="1"/>
          </p:cNvSpPr>
          <p:nvPr>
            <p:ph idx="1"/>
          </p:nvPr>
        </p:nvSpPr>
        <p:spPr>
          <a:xfrm>
            <a:off x="1096423" y="1639658"/>
            <a:ext cx="7641177" cy="4527819"/>
          </a:xfrm>
        </p:spPr>
        <p:txBody>
          <a:bodyPr/>
          <a:lstStyle/>
          <a:p>
            <a:pPr algn="just"/>
            <a:r>
              <a:rPr lang="de-DE" sz="1600" b="1" dirty="0"/>
              <a:t>Ziel: </a:t>
            </a:r>
            <a:r>
              <a:rPr lang="de-DE" sz="1600" dirty="0"/>
              <a:t>Aufgaben und ihre Differenzierungsmöglichkeiten, sowie mögliche Kommunikationsanlässe und digitale Tools kennenlernen, um in einer heterogenen Lerngruppe mit allen Kindern ein tragfähiges Zahlverständnis aufbauen zu können</a:t>
            </a:r>
            <a:endParaRPr lang="de-DE" sz="1600" b="1" dirty="0"/>
          </a:p>
          <a:p>
            <a:pPr algn="just"/>
            <a:r>
              <a:rPr lang="de-DE" sz="1600" b="1" dirty="0"/>
              <a:t>Aufbau</a:t>
            </a:r>
            <a:r>
              <a:rPr lang="de-DE" sz="1600" dirty="0"/>
              <a:t>: In Teil 5 der Präsentation finden Sie zahlreiche Aufgabenbeispiele zu den drei Aspekten (5.1 Grundvorstellung, 5.2 Darstellungswechsel, 5.3 Zahlbeziehungen) eines tragfähigen Zahlverständnisses. Auf einer ersten Folie wird die jeweilige Aufgabe beschrieben und einem passenden Beobachtungsaspekt zugeordnet. Je nach Aufgabe werden auf weiteren Folien passende Differenzierungsmöglichkeiten beschrieben, sowie mögliche Kommunikationsanlässe sowie digitale Tools benannt. Auf diese Weise ergibt sich die Möglichkeit mit den Teilnehmenden verschiedene Schwerpunkte im Rahmen der Veranstaltung zu setzen. Es können einzelnen Aufgaben zu verschiedenen … </a:t>
            </a:r>
          </a:p>
        </p:txBody>
      </p:sp>
    </p:spTree>
    <p:extLst>
      <p:ext uri="{BB962C8B-B14F-4D97-AF65-F5344CB8AC3E}">
        <p14:creationId xmlns:p14="http://schemas.microsoft.com/office/powerpoint/2010/main" val="33169314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xmlns=""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4" name="Foliennummernplatzhalter 3">
            <a:extLst>
              <a:ext uri="{FF2B5EF4-FFF2-40B4-BE49-F238E27FC236}">
                <a16:creationId xmlns:a16="http://schemas.microsoft.com/office/drawing/2014/main" xmlns="" id="{CF7ADAFC-54A5-2D45-A8FA-A59DCD31E7A1}"/>
              </a:ext>
            </a:extLst>
          </p:cNvPr>
          <p:cNvSpPr>
            <a:spLocks noGrp="1"/>
          </p:cNvSpPr>
          <p:nvPr>
            <p:ph type="sldNum" sz="quarter" idx="12"/>
          </p:nvPr>
        </p:nvSpPr>
        <p:spPr/>
        <p:txBody>
          <a:bodyPr/>
          <a:lstStyle/>
          <a:p>
            <a:fld id="{C3752B7C-18A9-864D-BBCB-54A9F41B5594}" type="slidenum">
              <a:rPr lang="de-DE" smtClean="0"/>
              <a:pPr/>
              <a:t>58</a:t>
            </a:fld>
            <a:endParaRPr lang="de-DE" dirty="0"/>
          </a:p>
        </p:txBody>
      </p:sp>
      <p:sp>
        <p:nvSpPr>
          <p:cNvPr id="5" name="Textplatzhalter 4">
            <a:extLst>
              <a:ext uri="{FF2B5EF4-FFF2-40B4-BE49-F238E27FC236}">
                <a16:creationId xmlns:a16="http://schemas.microsoft.com/office/drawing/2014/main" xmlns="" id="{A1222F87-F12F-BB4E-92E6-55D67B8086A5}"/>
              </a:ext>
            </a:extLst>
          </p:cNvPr>
          <p:cNvSpPr>
            <a:spLocks noGrp="1"/>
          </p:cNvSpPr>
          <p:nvPr>
            <p:ph type="body" sz="quarter" idx="13"/>
          </p:nvPr>
        </p:nvSpPr>
        <p:spPr>
          <a:xfrm>
            <a:off x="1096266" y="1194030"/>
            <a:ext cx="7815505" cy="445628"/>
          </a:xfrm>
        </p:spPr>
        <p:txBody>
          <a:bodyPr/>
          <a:lstStyle/>
          <a:p>
            <a:r>
              <a:rPr lang="de-DE" dirty="0"/>
              <a:t>5 WIE KANN EIN TRAGFÄHIGES ZAHLVERSTÄNDNIS AUFGEBAUT WERDEN? </a:t>
            </a:r>
          </a:p>
        </p:txBody>
      </p:sp>
      <p:sp>
        <p:nvSpPr>
          <p:cNvPr id="6" name="Inhaltsplatzhalter 5">
            <a:extLst>
              <a:ext uri="{FF2B5EF4-FFF2-40B4-BE49-F238E27FC236}">
                <a16:creationId xmlns:a16="http://schemas.microsoft.com/office/drawing/2014/main" xmlns="" id="{BC3AA218-1171-9D4B-89E7-27A121ABEE26}"/>
              </a:ext>
            </a:extLst>
          </p:cNvPr>
          <p:cNvSpPr>
            <a:spLocks noGrp="1"/>
          </p:cNvSpPr>
          <p:nvPr>
            <p:ph idx="1"/>
          </p:nvPr>
        </p:nvSpPr>
        <p:spPr>
          <a:xfrm>
            <a:off x="1096423" y="1639658"/>
            <a:ext cx="7641177" cy="4527819"/>
          </a:xfrm>
        </p:spPr>
        <p:txBody>
          <a:bodyPr/>
          <a:lstStyle/>
          <a:p>
            <a:r>
              <a:rPr lang="de-DE" sz="1600" b="1" dirty="0"/>
              <a:t>Aufbau</a:t>
            </a:r>
            <a:r>
              <a:rPr lang="de-DE" sz="1600" dirty="0"/>
              <a:t>: … oder gleichen Beobachtungsaspekten herausgefiltert und besprochen werden. Es könnten aber auch immer nur die Aufgaben (erste Folie) vorgestellt werden und die TN überlegen, wie sie diese Aufgaben für ihre Lerngruppen differenziert anbieten könnten. Darüber hinaus besteht die Möglichkeit zu jedem Bereich nur ein oder zwei Aufgaben zu präsentieren (</a:t>
            </a:r>
            <a:r>
              <a:rPr lang="de-DE" sz="1600" dirty="0" err="1"/>
              <a:t>vgl.Notizen</a:t>
            </a:r>
            <a:r>
              <a:rPr lang="de-DE" sz="1600" dirty="0"/>
              <a:t> zu Folie 56) und eine weitere Auswahl an Aufgaben kann in einer Workshop-Veranstaltung erprobt werden. Die Aufgabensammlung zu Modul 3.1 ist daher in der digitalen Pinnwand „Tragfähiges Zahlverständnis“ hinterlegt. Eine Übersicht über die Aufgaben zu jedem der drei Aspekte befindet sich darüber hinaus vor den Unterkapiteln (5.1, 5.2, 5.3). Einen möglichen Arbeitsauftrag  („Materialerprobung“) zur Erprobung der Aufgaben in einem Workshop finden Sie ebenfalls auf der digitalen Pinnwand, sowie im Teilnehmenden-Material. </a:t>
            </a:r>
          </a:p>
        </p:txBody>
      </p:sp>
    </p:spTree>
    <p:extLst>
      <p:ext uri="{BB962C8B-B14F-4D97-AF65-F5344CB8AC3E}">
        <p14:creationId xmlns:p14="http://schemas.microsoft.com/office/powerpoint/2010/main" val="3833594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xmlns=""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4" name="Foliennummernplatzhalter 3">
            <a:extLst>
              <a:ext uri="{FF2B5EF4-FFF2-40B4-BE49-F238E27FC236}">
                <a16:creationId xmlns:a16="http://schemas.microsoft.com/office/drawing/2014/main" xmlns="" id="{CF7ADAFC-54A5-2D45-A8FA-A59DCD31E7A1}"/>
              </a:ext>
            </a:extLst>
          </p:cNvPr>
          <p:cNvSpPr>
            <a:spLocks noGrp="1"/>
          </p:cNvSpPr>
          <p:nvPr>
            <p:ph type="sldNum" sz="quarter" idx="12"/>
          </p:nvPr>
        </p:nvSpPr>
        <p:spPr/>
        <p:txBody>
          <a:bodyPr/>
          <a:lstStyle/>
          <a:p>
            <a:fld id="{C3752B7C-18A9-864D-BBCB-54A9F41B5594}" type="slidenum">
              <a:rPr lang="de-DE" smtClean="0"/>
              <a:pPr/>
              <a:t>59</a:t>
            </a:fld>
            <a:endParaRPr lang="de-DE" dirty="0"/>
          </a:p>
        </p:txBody>
      </p:sp>
      <p:sp>
        <p:nvSpPr>
          <p:cNvPr id="5" name="Textplatzhalter 4">
            <a:extLst>
              <a:ext uri="{FF2B5EF4-FFF2-40B4-BE49-F238E27FC236}">
                <a16:creationId xmlns:a16="http://schemas.microsoft.com/office/drawing/2014/main" xmlns="" id="{A1222F87-F12F-BB4E-92E6-55D67B8086A5}"/>
              </a:ext>
            </a:extLst>
          </p:cNvPr>
          <p:cNvSpPr>
            <a:spLocks noGrp="1"/>
          </p:cNvSpPr>
          <p:nvPr>
            <p:ph type="body" sz="quarter" idx="13"/>
          </p:nvPr>
        </p:nvSpPr>
        <p:spPr/>
        <p:txBody>
          <a:bodyPr/>
          <a:lstStyle/>
          <a:p>
            <a:r>
              <a:rPr lang="de-DE" dirty="0"/>
              <a:t>5.1 GRUNDVORSTELLUNGEN AUFBAUEN  </a:t>
            </a:r>
          </a:p>
        </p:txBody>
      </p:sp>
      <p:sp>
        <p:nvSpPr>
          <p:cNvPr id="6" name="Inhaltsplatzhalter 5">
            <a:extLst>
              <a:ext uri="{FF2B5EF4-FFF2-40B4-BE49-F238E27FC236}">
                <a16:creationId xmlns:a16="http://schemas.microsoft.com/office/drawing/2014/main" xmlns="" id="{BC3AA218-1171-9D4B-89E7-27A121ABEE26}"/>
              </a:ext>
            </a:extLst>
          </p:cNvPr>
          <p:cNvSpPr>
            <a:spLocks noGrp="1"/>
          </p:cNvSpPr>
          <p:nvPr>
            <p:ph idx="1"/>
          </p:nvPr>
        </p:nvSpPr>
        <p:spPr>
          <a:xfrm>
            <a:off x="1096423" y="1639658"/>
            <a:ext cx="7641177" cy="4527819"/>
          </a:xfrm>
        </p:spPr>
        <p:txBody>
          <a:bodyPr/>
          <a:lstStyle/>
          <a:p>
            <a:pPr algn="just"/>
            <a:r>
              <a:rPr lang="de-DE" sz="1600" b="1" dirty="0"/>
              <a:t>Ziel: </a:t>
            </a:r>
            <a:r>
              <a:rPr lang="de-DE" sz="1600" dirty="0"/>
              <a:t>Aufgaben und ihre Differenzierungsmöglichkeiten, sowie Kommunikations-anlässe und digitale Tools kennenlernen, um Grundvorstellungen zu Zahlen mit allen Kindern aufbauen  und Schwierigkeiten frühzeitig diagnostizieren zu können. </a:t>
            </a:r>
            <a:endParaRPr lang="de-DE" sz="1600" b="1" dirty="0"/>
          </a:p>
          <a:p>
            <a:pPr algn="just"/>
            <a:r>
              <a:rPr lang="de-DE" sz="1600" b="1" dirty="0"/>
              <a:t>Aufbau</a:t>
            </a:r>
            <a:r>
              <a:rPr lang="de-DE" sz="1600" dirty="0"/>
              <a:t>: In diesem Abschnitt der Präsentation werden die Aufgaben „Zahlen in der Umwelt“ (Folie 61), „Zählaktivitäten“ (Folie 62 – 63), „Zahlenkarten ordnen“ (Folie 64 – 66), „Fingerbilder“ (Folie 67 – 69), „Muster legen“ (Folie 70 – 72), „Plättchen legen -  Vier – Phasen - Modell“ (Folie 73 – 74)  und „Blitzsehen“ (Folie 75 – 77) vorgestellt. Dabei wird jeweils auf der ersten Folie die Aufgabe erklärt und ein Beobachtungsaspekt benannt, der mit dieser Aufgabe besonders unter die Lupe genommen werden kann. Die weiteren Folien geben Differenzierungshinweise (Reduktion und Erweiterung), sowie Kommunikationshinweise, worüber mit den Kindern gesprochen werden kann.</a:t>
            </a:r>
          </a:p>
          <a:p>
            <a:r>
              <a:rPr lang="de-DE" sz="1600" dirty="0"/>
              <a:t>„</a:t>
            </a:r>
            <a:endParaRPr lang="de-DE" dirty="0"/>
          </a:p>
        </p:txBody>
      </p:sp>
    </p:spTree>
    <p:extLst>
      <p:ext uri="{BB962C8B-B14F-4D97-AF65-F5344CB8AC3E}">
        <p14:creationId xmlns:p14="http://schemas.microsoft.com/office/powerpoint/2010/main" val="3579549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358EB6F-FF66-4E49-9C7D-69155DB14EFE}"/>
              </a:ext>
            </a:extLst>
          </p:cNvPr>
          <p:cNvSpPr>
            <a:spLocks noGrp="1"/>
          </p:cNvSpPr>
          <p:nvPr>
            <p:ph type="title"/>
          </p:nvPr>
        </p:nvSpPr>
        <p:spPr/>
        <p:txBody>
          <a:bodyPr>
            <a:normAutofit/>
          </a:bodyPr>
          <a:lstStyle/>
          <a:p>
            <a:r>
              <a:rPr lang="de-DE" dirty="0"/>
              <a:t>5. Aufbau tragfähiges Zahlverständnis</a:t>
            </a:r>
          </a:p>
        </p:txBody>
      </p:sp>
      <p:sp>
        <p:nvSpPr>
          <p:cNvPr id="3" name="Textplatzhalter 2">
            <a:extLst>
              <a:ext uri="{FF2B5EF4-FFF2-40B4-BE49-F238E27FC236}">
                <a16:creationId xmlns:a16="http://schemas.microsoft.com/office/drawing/2014/main" xmlns="" id="{A8C6DCC6-B779-4E87-97DA-41D206F51609}"/>
              </a:ext>
            </a:extLst>
          </p:cNvPr>
          <p:cNvSpPr>
            <a:spLocks noGrp="1"/>
          </p:cNvSpPr>
          <p:nvPr>
            <p:ph type="body" sz="quarter" idx="13"/>
          </p:nvPr>
        </p:nvSpPr>
        <p:spPr/>
        <p:txBody>
          <a:bodyPr/>
          <a:lstStyle/>
          <a:p>
            <a:r>
              <a:rPr lang="de-DE" sz="2000" dirty="0"/>
              <a:t>GRUNDVORSTELLUNGEN BESITZEN </a:t>
            </a:r>
          </a:p>
        </p:txBody>
      </p:sp>
      <p:sp>
        <p:nvSpPr>
          <p:cNvPr id="5" name="Datumsplatzhalter 4">
            <a:extLst>
              <a:ext uri="{FF2B5EF4-FFF2-40B4-BE49-F238E27FC236}">
                <a16:creationId xmlns:a16="http://schemas.microsoft.com/office/drawing/2014/main" xmlns="" id="{B74B887D-9387-4EE3-9593-DA302B9005A5}"/>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4C8DDD42-B498-42FC-A7BE-6CAD27735C4D}"/>
              </a:ext>
            </a:extLst>
          </p:cNvPr>
          <p:cNvSpPr>
            <a:spLocks noGrp="1"/>
          </p:cNvSpPr>
          <p:nvPr>
            <p:ph type="sldNum" sz="quarter" idx="12"/>
          </p:nvPr>
        </p:nvSpPr>
        <p:spPr/>
        <p:txBody>
          <a:bodyPr/>
          <a:lstStyle/>
          <a:p>
            <a:fld id="{C3752B7C-18A9-864D-BBCB-54A9F41B5594}" type="slidenum">
              <a:rPr lang="de-DE" smtClean="0"/>
              <a:pPr/>
              <a:t>60</a:t>
            </a:fld>
            <a:endParaRPr lang="de-DE" dirty="0"/>
          </a:p>
        </p:txBody>
      </p:sp>
      <p:grpSp>
        <p:nvGrpSpPr>
          <p:cNvPr id="8" name="Group 3">
            <a:extLst>
              <a:ext uri="{FF2B5EF4-FFF2-40B4-BE49-F238E27FC236}">
                <a16:creationId xmlns:a16="http://schemas.microsoft.com/office/drawing/2014/main" xmlns="" id="{F466D1F1-98A6-4EE7-ABDC-3B76C9839C06}"/>
              </a:ext>
            </a:extLst>
          </p:cNvPr>
          <p:cNvGrpSpPr>
            <a:grpSpLocks/>
          </p:cNvGrpSpPr>
          <p:nvPr/>
        </p:nvGrpSpPr>
        <p:grpSpPr bwMode="auto">
          <a:xfrm>
            <a:off x="5358922" y="2408332"/>
            <a:ext cx="2747010" cy="2889811"/>
            <a:chOff x="0" y="0"/>
            <a:chExt cx="6432574" cy="6591108"/>
          </a:xfrm>
        </p:grpSpPr>
        <p:pic>
          <p:nvPicPr>
            <p:cNvPr id="9" name="Picture 4">
              <a:extLst>
                <a:ext uri="{FF2B5EF4-FFF2-40B4-BE49-F238E27FC236}">
                  <a16:creationId xmlns:a16="http://schemas.microsoft.com/office/drawing/2014/main" xmlns="" id="{5D149A8C-1F48-4EAC-8C9A-89D0F42B6548}"/>
                </a:ext>
              </a:extLst>
            </p:cNvPr>
            <p:cNvPicPr>
              <a:picLocks noChangeAspect="1"/>
            </p:cNvPicPr>
            <p:nvPr/>
          </p:nvPicPr>
          <p:blipFill>
            <a:blip r:embed="rId3">
              <a:extLst>
                <a:ext uri="{28A0092B-C50C-407E-A947-70E740481C1C}">
                  <a14:useLocalDpi xmlns:a14="http://schemas.microsoft.com/office/drawing/2010/main" val="0"/>
                </a:ext>
              </a:extLst>
            </a:blip>
            <a:srcRect t="31108" r="49593"/>
            <a:stretch>
              <a:fillRect/>
            </a:stretch>
          </p:blipFill>
          <p:spPr bwMode="auto">
            <a:xfrm>
              <a:off x="50800" y="50799"/>
              <a:ext cx="6330974" cy="6489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5">
              <a:extLst>
                <a:ext uri="{FF2B5EF4-FFF2-40B4-BE49-F238E27FC236}">
                  <a16:creationId xmlns:a16="http://schemas.microsoft.com/office/drawing/2014/main" xmlns="" id="{D9CB2FA7-DB54-4760-97CB-91C5311681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432574" cy="6591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75" y="2430605"/>
            <a:ext cx="4042007" cy="293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Ellipse 12">
            <a:extLst>
              <a:ext uri="{FF2B5EF4-FFF2-40B4-BE49-F238E27FC236}">
                <a16:creationId xmlns:a16="http://schemas.microsoft.com/office/drawing/2014/main" xmlns="" id="{0E0D0048-0AD2-487E-BF6E-52110590DCD8}"/>
              </a:ext>
            </a:extLst>
          </p:cNvPr>
          <p:cNvSpPr/>
          <p:nvPr/>
        </p:nvSpPr>
        <p:spPr>
          <a:xfrm>
            <a:off x="790575" y="2408332"/>
            <a:ext cx="1730444" cy="1728629"/>
          </a:xfrm>
          <a:prstGeom prst="ellipse">
            <a:avLst/>
          </a:prstGeom>
          <a:no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46987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DC2BA2E-FD4F-4D5C-B9AA-1D6B69173ADA}"/>
              </a:ext>
            </a:extLst>
          </p:cNvPr>
          <p:cNvSpPr>
            <a:spLocks noGrp="1"/>
          </p:cNvSpPr>
          <p:nvPr>
            <p:ph type="title"/>
          </p:nvPr>
        </p:nvSpPr>
        <p:spPr/>
        <p:txBody>
          <a:bodyPr/>
          <a:lstStyle/>
          <a:p>
            <a:r>
              <a:rPr lang="de-DE" dirty="0"/>
              <a:t>5. 1 Grundvorstellungen aufbauen</a:t>
            </a:r>
          </a:p>
        </p:txBody>
      </p:sp>
      <p:sp>
        <p:nvSpPr>
          <p:cNvPr id="3" name="Textplatzhalter 2">
            <a:extLst>
              <a:ext uri="{FF2B5EF4-FFF2-40B4-BE49-F238E27FC236}">
                <a16:creationId xmlns:a16="http://schemas.microsoft.com/office/drawing/2014/main" xmlns="" id="{3DBD692D-AB12-4939-B5A7-0D93B62302C5}"/>
              </a:ext>
            </a:extLst>
          </p:cNvPr>
          <p:cNvSpPr>
            <a:spLocks noGrp="1"/>
          </p:cNvSpPr>
          <p:nvPr>
            <p:ph type="body" sz="quarter" idx="13"/>
          </p:nvPr>
        </p:nvSpPr>
        <p:spPr>
          <a:xfrm>
            <a:off x="1096266" y="1194030"/>
            <a:ext cx="7009509" cy="488255"/>
          </a:xfrm>
        </p:spPr>
        <p:txBody>
          <a:bodyPr/>
          <a:lstStyle/>
          <a:p>
            <a:pPr>
              <a:lnSpc>
                <a:spcPct val="100000"/>
              </a:lnSpc>
            </a:pPr>
            <a:r>
              <a:rPr lang="de-DE" sz="2000" dirty="0"/>
              <a:t>ZAHLEN IN DER UMWELT / ZAHLENSUCHER </a:t>
            </a:r>
          </a:p>
        </p:txBody>
      </p:sp>
      <p:sp>
        <p:nvSpPr>
          <p:cNvPr id="5" name="Datumsplatzhalter 4">
            <a:extLst>
              <a:ext uri="{FF2B5EF4-FFF2-40B4-BE49-F238E27FC236}">
                <a16:creationId xmlns:a16="http://schemas.microsoft.com/office/drawing/2014/main" xmlns="" id="{EA777CDE-B74D-45ED-8B43-EE649E878C4F}"/>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4FD41CC9-6C8C-4AC8-A7AB-42F5BD6220D4}"/>
              </a:ext>
            </a:extLst>
          </p:cNvPr>
          <p:cNvSpPr>
            <a:spLocks noGrp="1"/>
          </p:cNvSpPr>
          <p:nvPr>
            <p:ph type="sldNum" sz="quarter" idx="12"/>
          </p:nvPr>
        </p:nvSpPr>
        <p:spPr/>
        <p:txBody>
          <a:bodyPr/>
          <a:lstStyle/>
          <a:p>
            <a:fld id="{C3752B7C-18A9-864D-BBCB-54A9F41B5594}" type="slidenum">
              <a:rPr lang="de-DE" smtClean="0"/>
              <a:pPr/>
              <a:t>61</a:t>
            </a:fld>
            <a:endParaRPr lang="de-DE" dirty="0"/>
          </a:p>
        </p:txBody>
      </p:sp>
      <p:pic>
        <p:nvPicPr>
          <p:cNvPr id="7" name="Picture 7">
            <a:extLst>
              <a:ext uri="{FF2B5EF4-FFF2-40B4-BE49-F238E27FC236}">
                <a16:creationId xmlns:a16="http://schemas.microsoft.com/office/drawing/2014/main" xmlns="" id="{91D3527E-07B0-416F-A0B5-6D8AED0469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087" y="1699659"/>
            <a:ext cx="4151865" cy="2671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feld 10">
            <a:extLst>
              <a:ext uri="{FF2B5EF4-FFF2-40B4-BE49-F238E27FC236}">
                <a16:creationId xmlns:a16="http://schemas.microsoft.com/office/drawing/2014/main" xmlns="" id="{58030A28-6910-41AB-8820-FBEB1971CEFA}"/>
              </a:ext>
            </a:extLst>
          </p:cNvPr>
          <p:cNvSpPr txBox="1"/>
          <p:nvPr/>
        </p:nvSpPr>
        <p:spPr>
          <a:xfrm>
            <a:off x="864727" y="5472374"/>
            <a:ext cx="7650623" cy="677108"/>
          </a:xfrm>
          <a:prstGeom prst="rect">
            <a:avLst/>
          </a:prstGeom>
          <a:solidFill>
            <a:srgbClr val="327D87"/>
          </a:solidFill>
        </p:spPr>
        <p:txBody>
          <a:bodyPr wrap="square" rtlCol="0">
            <a:spAutoFit/>
          </a:bodyPr>
          <a:lstStyle/>
          <a:p>
            <a:r>
              <a:rPr lang="de-DE" dirty="0"/>
              <a:t> </a:t>
            </a:r>
            <a:r>
              <a:rPr lang="de-DE" sz="2000" dirty="0">
                <a:solidFill>
                  <a:schemeClr val="bg1"/>
                </a:solidFill>
              </a:rPr>
              <a:t>Inwiefern kann das Kind (An-)zahlen in seiner Umwelt erkennen?</a:t>
            </a:r>
          </a:p>
          <a:p>
            <a:endParaRPr lang="de-DE"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0038" y="1682285"/>
            <a:ext cx="4089410" cy="3695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a:extLst>
              <a:ext uri="{FF2B5EF4-FFF2-40B4-BE49-F238E27FC236}">
                <a16:creationId xmlns:a16="http://schemas.microsoft.com/office/drawing/2014/main" xmlns="" id="{62050E39-7BB5-41AD-94B1-EFEDF8CAAE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2367" y="1918221"/>
            <a:ext cx="3593615" cy="2452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79091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09553893-9BE2-6249-811F-AF9A94E644C7}"/>
              </a:ext>
            </a:extLst>
          </p:cNvPr>
          <p:cNvSpPr>
            <a:spLocks noGrp="1"/>
          </p:cNvSpPr>
          <p:nvPr>
            <p:ph idx="1"/>
          </p:nvPr>
        </p:nvSpPr>
        <p:spPr>
          <a:xfrm>
            <a:off x="1096423" y="1139846"/>
            <a:ext cx="7858891" cy="4912611"/>
          </a:xfrm>
        </p:spPr>
        <p:txBody>
          <a:bodyPr/>
          <a:lstStyle/>
          <a:p>
            <a:pPr>
              <a:lnSpc>
                <a:spcPct val="100000"/>
              </a:lnSpc>
            </a:pPr>
            <a:r>
              <a:rPr lang="de-DE" sz="2000" dirty="0"/>
              <a:t>Hintergrund des Moduls</a:t>
            </a:r>
          </a:p>
          <a:p>
            <a:r>
              <a:rPr lang="de-DE" sz="2000" dirty="0"/>
              <a:t>Tragfähiges Zahlverständnis  </a:t>
            </a:r>
          </a:p>
          <a:p>
            <a:r>
              <a:rPr lang="de-DE" sz="2000" dirty="0"/>
              <a:t>Bedeutung und Kompetenzerwartungen </a:t>
            </a:r>
          </a:p>
          <a:p>
            <a:r>
              <a:rPr lang="de-DE" sz="2000" dirty="0"/>
              <a:t>Beobachtungsaspekte </a:t>
            </a:r>
          </a:p>
          <a:p>
            <a:r>
              <a:rPr lang="de-DE" sz="2000" dirty="0"/>
              <a:t>Aufbau eines tragfähigen Zahlverständnisses </a:t>
            </a:r>
          </a:p>
          <a:p>
            <a:pPr marL="457200" lvl="1" indent="0">
              <a:buNone/>
            </a:pPr>
            <a:r>
              <a:rPr lang="de-DE" sz="2000" dirty="0"/>
              <a:t>5.1 Grundvorstellungen aufbauen</a:t>
            </a:r>
          </a:p>
          <a:p>
            <a:pPr marL="457200" lvl="1" indent="0">
              <a:buNone/>
            </a:pPr>
            <a:r>
              <a:rPr lang="de-DE" sz="2000" dirty="0"/>
              <a:t>5.2 Darstellungen vernetzen </a:t>
            </a:r>
          </a:p>
          <a:p>
            <a:pPr marL="457200" lvl="1" indent="0">
              <a:buNone/>
            </a:pPr>
            <a:r>
              <a:rPr lang="de-DE" sz="2000" dirty="0"/>
              <a:t>5.3 Zahlbeziehungen nutzen </a:t>
            </a:r>
          </a:p>
          <a:p>
            <a:r>
              <a:rPr lang="de-DE" sz="2000" dirty="0"/>
              <a:t>Abschluss und Ausblick  </a:t>
            </a:r>
          </a:p>
        </p:txBody>
      </p:sp>
      <p:sp>
        <p:nvSpPr>
          <p:cNvPr id="3" name="Titel 2">
            <a:extLst>
              <a:ext uri="{FF2B5EF4-FFF2-40B4-BE49-F238E27FC236}">
                <a16:creationId xmlns:a16="http://schemas.microsoft.com/office/drawing/2014/main" xmlns=""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xmlns=""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5" name="Foliennummernplatzhalter 4">
            <a:extLst>
              <a:ext uri="{FF2B5EF4-FFF2-40B4-BE49-F238E27FC236}">
                <a16:creationId xmlns:a16="http://schemas.microsoft.com/office/drawing/2014/main" xmlns="" id="{F4D56939-6917-854D-B993-7A02A06476B1}"/>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Tree>
    <p:extLst>
      <p:ext uri="{BB962C8B-B14F-4D97-AF65-F5344CB8AC3E}">
        <p14:creationId xmlns:p14="http://schemas.microsoft.com/office/powerpoint/2010/main" val="90368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style.color</p:attrName>
                                        </p:attrNameLst>
                                      </p:cBhvr>
                                      <p:to>
                                        <p:clrVal>
                                          <a:srgbClr val="327D87"/>
                                        </p:clrVal>
                                      </p:to>
                                    </p:set>
                                    <p:set>
                                      <p:cBhvr>
                                        <p:cTn id="7" dur="500" fill="hold"/>
                                        <p:tgtEl>
                                          <p:spTgt spid="2">
                                            <p:txEl>
                                              <p:pRg st="0" end="0"/>
                                            </p:txEl>
                                          </p:spTgt>
                                        </p:tgtEl>
                                        <p:attrNameLst>
                                          <p:attrName>fillcolor</p:attrName>
                                        </p:attrNameLst>
                                      </p:cBhvr>
                                      <p:to>
                                        <p:clrVal>
                                          <a:srgbClr val="327D87"/>
                                        </p:clrVal>
                                      </p:to>
                                    </p:set>
                                    <p:set>
                                      <p:cBhvr>
                                        <p:cTn id="8" dur="5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AC34DED-2952-4D0B-8982-E4A264569A46}"/>
              </a:ext>
            </a:extLst>
          </p:cNvPr>
          <p:cNvSpPr>
            <a:spLocks noGrp="1"/>
          </p:cNvSpPr>
          <p:nvPr>
            <p:ph type="title"/>
          </p:nvPr>
        </p:nvSpPr>
        <p:spPr/>
        <p:txBody>
          <a:bodyPr/>
          <a:lstStyle/>
          <a:p>
            <a:r>
              <a:rPr lang="de-DE" dirty="0"/>
              <a:t>5. 1 Grundvorstellungen aufbauen</a:t>
            </a:r>
          </a:p>
        </p:txBody>
      </p:sp>
      <p:sp>
        <p:nvSpPr>
          <p:cNvPr id="3" name="Textplatzhalter 2">
            <a:extLst>
              <a:ext uri="{FF2B5EF4-FFF2-40B4-BE49-F238E27FC236}">
                <a16:creationId xmlns:a16="http://schemas.microsoft.com/office/drawing/2014/main" xmlns="" id="{95A891E1-1C55-49E5-A5BB-317519FDF05A}"/>
              </a:ext>
            </a:extLst>
          </p:cNvPr>
          <p:cNvSpPr>
            <a:spLocks noGrp="1"/>
          </p:cNvSpPr>
          <p:nvPr>
            <p:ph type="body" sz="quarter" idx="13"/>
          </p:nvPr>
        </p:nvSpPr>
        <p:spPr>
          <a:xfrm>
            <a:off x="864727" y="1136542"/>
            <a:ext cx="8113797" cy="495123"/>
          </a:xfrm>
        </p:spPr>
        <p:txBody>
          <a:bodyPr/>
          <a:lstStyle/>
          <a:p>
            <a:r>
              <a:rPr lang="de-DE" sz="2000" dirty="0"/>
              <a:t>ZÄHLAKTIVITÄTEN </a:t>
            </a:r>
          </a:p>
          <a:p>
            <a:endParaRPr lang="de-DE" sz="2000" dirty="0"/>
          </a:p>
          <a:p>
            <a:endParaRPr lang="de-DE" sz="2000" dirty="0"/>
          </a:p>
          <a:p>
            <a:endParaRPr lang="de-DE" sz="2000" dirty="0"/>
          </a:p>
        </p:txBody>
      </p:sp>
      <p:sp>
        <p:nvSpPr>
          <p:cNvPr id="4" name="Inhaltsplatzhalter 3">
            <a:extLst>
              <a:ext uri="{FF2B5EF4-FFF2-40B4-BE49-F238E27FC236}">
                <a16:creationId xmlns:a16="http://schemas.microsoft.com/office/drawing/2014/main" xmlns="" id="{61C507D3-B94D-40D3-A6F5-B217B71B3232}"/>
              </a:ext>
            </a:extLst>
          </p:cNvPr>
          <p:cNvSpPr>
            <a:spLocks noGrp="1"/>
          </p:cNvSpPr>
          <p:nvPr>
            <p:ph idx="1"/>
          </p:nvPr>
        </p:nvSpPr>
        <p:spPr>
          <a:xfrm>
            <a:off x="864727" y="1985607"/>
            <a:ext cx="4572000" cy="2993230"/>
          </a:xfrm>
        </p:spPr>
        <p:txBody>
          <a:bodyPr/>
          <a:lstStyle/>
          <a:p>
            <a:pPr marL="0" indent="0">
              <a:buNone/>
            </a:pPr>
            <a:r>
              <a:rPr lang="de-DE" sz="2000" dirty="0"/>
              <a:t>Wie viele (Murmeln, Stifte ..) sind es?</a:t>
            </a:r>
          </a:p>
          <a:p>
            <a:pPr>
              <a:lnSpc>
                <a:spcPct val="100000"/>
              </a:lnSpc>
            </a:pPr>
            <a:r>
              <a:rPr lang="de-DE" sz="2000" dirty="0"/>
              <a:t>Mehrmaliges Zählen einer Menge von Objekten</a:t>
            </a:r>
          </a:p>
          <a:p>
            <a:pPr>
              <a:lnSpc>
                <a:spcPct val="100000"/>
              </a:lnSpc>
            </a:pPr>
            <a:r>
              <a:rPr lang="de-DE" sz="2000" dirty="0"/>
              <a:t>Sprechen über Zählaktivitäten</a:t>
            </a:r>
          </a:p>
          <a:p>
            <a:pPr>
              <a:lnSpc>
                <a:spcPct val="100000"/>
              </a:lnSpc>
            </a:pPr>
            <a:r>
              <a:rPr lang="de-DE" sz="2000" dirty="0"/>
              <a:t>Erstellen von Zählplakaten</a:t>
            </a:r>
          </a:p>
          <a:p>
            <a:pPr>
              <a:lnSpc>
                <a:spcPct val="100000"/>
              </a:lnSpc>
            </a:pPr>
            <a:r>
              <a:rPr lang="de-DE" sz="2000" dirty="0"/>
              <a:t>Legen von Objekten zu einer vorgegebenen Anzahl</a:t>
            </a:r>
          </a:p>
        </p:txBody>
      </p:sp>
      <p:sp>
        <p:nvSpPr>
          <p:cNvPr id="5" name="Datumsplatzhalter 4">
            <a:extLst>
              <a:ext uri="{FF2B5EF4-FFF2-40B4-BE49-F238E27FC236}">
                <a16:creationId xmlns:a16="http://schemas.microsoft.com/office/drawing/2014/main" xmlns="" id="{98EB13F6-39FE-4DDA-9952-50A243A9FCF6}"/>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463B3462-D4DB-4BF9-B4C1-627C9C237B4A}"/>
              </a:ext>
            </a:extLst>
          </p:cNvPr>
          <p:cNvSpPr>
            <a:spLocks noGrp="1"/>
          </p:cNvSpPr>
          <p:nvPr>
            <p:ph type="sldNum" sz="quarter" idx="12"/>
          </p:nvPr>
        </p:nvSpPr>
        <p:spPr/>
        <p:txBody>
          <a:bodyPr/>
          <a:lstStyle/>
          <a:p>
            <a:fld id="{C3752B7C-18A9-864D-BBCB-54A9F41B5594}" type="slidenum">
              <a:rPr lang="de-DE" smtClean="0"/>
              <a:pPr/>
              <a:t>62</a:t>
            </a:fld>
            <a:endParaRPr lang="de-DE" dirty="0"/>
          </a:p>
        </p:txBody>
      </p:sp>
      <p:pic>
        <p:nvPicPr>
          <p:cNvPr id="7" name="Picture 7">
            <a:extLst>
              <a:ext uri="{FF2B5EF4-FFF2-40B4-BE49-F238E27FC236}">
                <a16:creationId xmlns:a16="http://schemas.microsoft.com/office/drawing/2014/main" xmlns="" id="{C9D81898-ED65-4CB9-8116-CC2699DB2917}"/>
              </a:ext>
            </a:extLst>
          </p:cNvPr>
          <p:cNvPicPr>
            <a:picLocks noChangeAspect="1"/>
          </p:cNvPicPr>
          <p:nvPr/>
        </p:nvPicPr>
        <p:blipFill>
          <a:blip r:embed="rId3">
            <a:extLst>
              <a:ext uri="{28A0092B-C50C-407E-A947-70E740481C1C}">
                <a14:useLocalDpi xmlns:a14="http://schemas.microsoft.com/office/drawing/2010/main" val="0"/>
              </a:ext>
            </a:extLst>
          </a:blip>
          <a:srcRect t="25714" r="1257" b="20683"/>
          <a:stretch>
            <a:fillRect/>
          </a:stretch>
        </p:blipFill>
        <p:spPr bwMode="auto">
          <a:xfrm>
            <a:off x="5594220" y="2179320"/>
            <a:ext cx="3130461" cy="1274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Grafik 8">
            <a:extLst>
              <a:ext uri="{FF2B5EF4-FFF2-40B4-BE49-F238E27FC236}">
                <a16:creationId xmlns:a16="http://schemas.microsoft.com/office/drawing/2014/main" xmlns="" id="{4F622962-5D0D-4F9C-9E8B-B668B170CA14}"/>
              </a:ext>
            </a:extLst>
          </p:cNvPr>
          <p:cNvPicPr>
            <a:picLocks noChangeAspect="1"/>
          </p:cNvPicPr>
          <p:nvPr/>
        </p:nvPicPr>
        <p:blipFill>
          <a:blip r:embed="rId4"/>
          <a:stretch>
            <a:fillRect/>
          </a:stretch>
        </p:blipFill>
        <p:spPr>
          <a:xfrm>
            <a:off x="5594220" y="3482222"/>
            <a:ext cx="2921130" cy="1961953"/>
          </a:xfrm>
          <a:prstGeom prst="rect">
            <a:avLst/>
          </a:prstGeom>
        </p:spPr>
      </p:pic>
      <p:sp>
        <p:nvSpPr>
          <p:cNvPr id="8" name="Textfeld 7">
            <a:extLst>
              <a:ext uri="{FF2B5EF4-FFF2-40B4-BE49-F238E27FC236}">
                <a16:creationId xmlns:a16="http://schemas.microsoft.com/office/drawing/2014/main" xmlns="" id="{C4FC68E3-94E4-4EC9-B49C-4DB6BAB0A13B}"/>
              </a:ext>
            </a:extLst>
          </p:cNvPr>
          <p:cNvSpPr txBox="1"/>
          <p:nvPr/>
        </p:nvSpPr>
        <p:spPr>
          <a:xfrm>
            <a:off x="864727" y="5472374"/>
            <a:ext cx="7650623" cy="677108"/>
          </a:xfrm>
          <a:prstGeom prst="rect">
            <a:avLst/>
          </a:prstGeom>
          <a:solidFill>
            <a:srgbClr val="327D87"/>
          </a:solidFill>
        </p:spPr>
        <p:txBody>
          <a:bodyPr wrap="square" rtlCol="0">
            <a:spAutoFit/>
          </a:bodyPr>
          <a:lstStyle/>
          <a:p>
            <a:r>
              <a:rPr lang="de-DE" dirty="0"/>
              <a:t>         </a:t>
            </a:r>
            <a:r>
              <a:rPr lang="de-DE" sz="2000" dirty="0">
                <a:solidFill>
                  <a:schemeClr val="bg1"/>
                </a:solidFill>
              </a:rPr>
              <a:t>Inwiefern kann das Kind vorwärts, rückwärts, in Schritten Zählen?</a:t>
            </a:r>
          </a:p>
          <a:p>
            <a:endParaRPr lang="de-DE" dirty="0"/>
          </a:p>
        </p:txBody>
      </p:sp>
    </p:spTree>
    <p:extLst>
      <p:ext uri="{BB962C8B-B14F-4D97-AF65-F5344CB8AC3E}">
        <p14:creationId xmlns:p14="http://schemas.microsoft.com/office/powerpoint/2010/main" val="5816887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F91118D6-5F1C-40DA-B2D3-F5D80213C306}"/>
              </a:ext>
            </a:extLst>
          </p:cNvPr>
          <p:cNvSpPr>
            <a:spLocks noGrp="1"/>
          </p:cNvSpPr>
          <p:nvPr>
            <p:ph type="title"/>
          </p:nvPr>
        </p:nvSpPr>
        <p:spPr/>
        <p:txBody>
          <a:bodyPr/>
          <a:lstStyle/>
          <a:p>
            <a:r>
              <a:rPr lang="de-DE" dirty="0"/>
              <a:t>5.1 Grundvorstellungen aufbauen</a:t>
            </a:r>
          </a:p>
        </p:txBody>
      </p:sp>
      <p:sp>
        <p:nvSpPr>
          <p:cNvPr id="4" name="Textplatzhalter 3">
            <a:extLst>
              <a:ext uri="{FF2B5EF4-FFF2-40B4-BE49-F238E27FC236}">
                <a16:creationId xmlns:a16="http://schemas.microsoft.com/office/drawing/2014/main" xmlns="" id="{C0DBABC4-648A-4E07-BCF0-62DDD68E2B9B}"/>
              </a:ext>
            </a:extLst>
          </p:cNvPr>
          <p:cNvSpPr>
            <a:spLocks noGrp="1"/>
          </p:cNvSpPr>
          <p:nvPr>
            <p:ph type="body" sz="quarter" idx="13"/>
          </p:nvPr>
        </p:nvSpPr>
        <p:spPr>
          <a:xfrm>
            <a:off x="4862923" y="5740046"/>
            <a:ext cx="4147968" cy="445628"/>
          </a:xfrm>
        </p:spPr>
        <p:txBody>
          <a:bodyPr/>
          <a:lstStyle/>
          <a:p>
            <a:pPr algn="r"/>
            <a:r>
              <a:rPr lang="de-DE" altLang="de-DE" sz="1200" b="1" dirty="0">
                <a:solidFill>
                  <a:srgbClr val="222222"/>
                </a:solidFill>
              </a:rPr>
              <a:t>https://pikas-mi.dzlm.de/node/627</a:t>
            </a:r>
          </a:p>
          <a:p>
            <a:pPr algn="r"/>
            <a:endParaRPr lang="de-DE" dirty="0"/>
          </a:p>
        </p:txBody>
      </p:sp>
      <p:sp>
        <p:nvSpPr>
          <p:cNvPr id="2" name="Inhaltsplatzhalter 1">
            <a:extLst>
              <a:ext uri="{FF2B5EF4-FFF2-40B4-BE49-F238E27FC236}">
                <a16:creationId xmlns:a16="http://schemas.microsoft.com/office/drawing/2014/main" xmlns="" id="{67708E06-5DB0-4E2C-921A-1847E08C71D4}"/>
              </a:ext>
            </a:extLst>
          </p:cNvPr>
          <p:cNvSpPr>
            <a:spLocks noGrp="1"/>
          </p:cNvSpPr>
          <p:nvPr>
            <p:ph idx="1"/>
          </p:nvPr>
        </p:nvSpPr>
        <p:spPr>
          <a:xfrm>
            <a:off x="545681" y="1204657"/>
            <a:ext cx="3195335" cy="2242653"/>
          </a:xfrm>
        </p:spPr>
        <p:txBody>
          <a:bodyPr/>
          <a:lstStyle/>
          <a:p>
            <a:pPr marL="0" indent="0">
              <a:lnSpc>
                <a:spcPct val="100000"/>
              </a:lnSpc>
              <a:buNone/>
            </a:pPr>
            <a:r>
              <a:rPr lang="de-DE" sz="1800" dirty="0">
                <a:solidFill>
                  <a:srgbClr val="327D87"/>
                </a:solidFill>
              </a:rPr>
              <a:t>Reduktion</a:t>
            </a:r>
          </a:p>
          <a:p>
            <a:pPr eaLnBrk="1">
              <a:lnSpc>
                <a:spcPct val="100000"/>
              </a:lnSpc>
              <a:buClr>
                <a:srgbClr val="535353"/>
              </a:buClr>
              <a:buSzPct val="82000"/>
            </a:pPr>
            <a:r>
              <a:rPr lang="de-DE" altLang="de-DE" sz="1800" dirty="0"/>
              <a:t>Zählen einer kleinen bzw. strukturierten Menge</a:t>
            </a:r>
          </a:p>
          <a:p>
            <a:pPr eaLnBrk="1">
              <a:lnSpc>
                <a:spcPct val="100000"/>
              </a:lnSpc>
              <a:buClr>
                <a:srgbClr val="535353"/>
              </a:buClr>
              <a:buSzPct val="82000"/>
            </a:pPr>
            <a:r>
              <a:rPr lang="de-DE" altLang="de-DE" sz="1800" dirty="0"/>
              <a:t>Durchführung von Zählübungen zum </a:t>
            </a:r>
            <a:br>
              <a:rPr lang="de-DE" altLang="de-DE" sz="1800" dirty="0"/>
            </a:br>
            <a:r>
              <a:rPr lang="de-DE" altLang="de-DE" sz="1800" dirty="0"/>
              <a:t>verbalen Zählen</a:t>
            </a:r>
          </a:p>
          <a:p>
            <a:pPr marL="0" indent="0" eaLnBrk="1">
              <a:lnSpc>
                <a:spcPct val="100000"/>
              </a:lnSpc>
              <a:buClr>
                <a:srgbClr val="535353"/>
              </a:buClr>
              <a:buSzPct val="82000"/>
              <a:buNone/>
            </a:pPr>
            <a:endParaRPr lang="de-DE" altLang="de-DE" sz="1800" dirty="0"/>
          </a:p>
          <a:p>
            <a:endParaRPr lang="de-DE" dirty="0"/>
          </a:p>
        </p:txBody>
      </p:sp>
      <p:sp>
        <p:nvSpPr>
          <p:cNvPr id="6" name="Datumsplatzhalter 5">
            <a:extLst>
              <a:ext uri="{FF2B5EF4-FFF2-40B4-BE49-F238E27FC236}">
                <a16:creationId xmlns:a16="http://schemas.microsoft.com/office/drawing/2014/main" xmlns="" id="{B37EDA31-9C4A-4BA9-AE4E-F416E07B21C9}"/>
              </a:ext>
            </a:extLst>
          </p:cNvPr>
          <p:cNvSpPr>
            <a:spLocks noGrp="1"/>
          </p:cNvSpPr>
          <p:nvPr>
            <p:ph type="dt" sz="half" idx="10"/>
          </p:nvPr>
        </p:nvSpPr>
        <p:spPr/>
        <p:txBody>
          <a:bodyPr/>
          <a:lstStyle/>
          <a:p>
            <a:pPr>
              <a:lnSpc>
                <a:spcPct val="150000"/>
              </a:lnSpc>
            </a:pPr>
            <a:fld id="{D58567C3-5752-3346-BA2D-4A1C7BD563DD}" type="datetime6">
              <a:rPr lang="de-DE" smtClean="0"/>
              <a:t>Mai 22</a:t>
            </a:fld>
            <a:endParaRPr lang="de-DE" dirty="0"/>
          </a:p>
        </p:txBody>
      </p:sp>
      <p:sp>
        <p:nvSpPr>
          <p:cNvPr id="7" name="Foliennummernplatzhalter 6">
            <a:extLst>
              <a:ext uri="{FF2B5EF4-FFF2-40B4-BE49-F238E27FC236}">
                <a16:creationId xmlns:a16="http://schemas.microsoft.com/office/drawing/2014/main" xmlns="" id="{406F44A6-2B4A-48DC-955B-20CAE4A23DD2}"/>
              </a:ext>
            </a:extLst>
          </p:cNvPr>
          <p:cNvSpPr>
            <a:spLocks noGrp="1"/>
          </p:cNvSpPr>
          <p:nvPr>
            <p:ph type="sldNum" sz="quarter" idx="12"/>
          </p:nvPr>
        </p:nvSpPr>
        <p:spPr/>
        <p:txBody>
          <a:bodyPr/>
          <a:lstStyle/>
          <a:p>
            <a:fld id="{C3752B7C-18A9-864D-BBCB-54A9F41B5594}" type="slidenum">
              <a:rPr lang="de-DE" smtClean="0"/>
              <a:pPr/>
              <a:t>63</a:t>
            </a:fld>
            <a:endParaRPr lang="de-DE" dirty="0"/>
          </a:p>
        </p:txBody>
      </p:sp>
      <p:pic>
        <p:nvPicPr>
          <p:cNvPr id="8" name="Picture 7">
            <a:extLst>
              <a:ext uri="{FF2B5EF4-FFF2-40B4-BE49-F238E27FC236}">
                <a16:creationId xmlns:a16="http://schemas.microsoft.com/office/drawing/2014/main" xmlns="" id="{76045CFD-9336-4111-B7C0-84433FFC20EE}"/>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b="14012"/>
          <a:stretch>
            <a:fillRect/>
          </a:stretch>
        </p:blipFill>
        <p:spPr bwMode="auto">
          <a:xfrm>
            <a:off x="6169854" y="1153599"/>
            <a:ext cx="2719387" cy="197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9">
            <a:extLst>
              <a:ext uri="{FF2B5EF4-FFF2-40B4-BE49-F238E27FC236}">
                <a16:creationId xmlns:a16="http://schemas.microsoft.com/office/drawing/2014/main" xmlns="" id="{E0355671-6CA1-4309-A111-3DA4BC5D9C5C}"/>
              </a:ext>
            </a:extLst>
          </p:cNvPr>
          <p:cNvPicPr>
            <a:picLocks noChangeAspect="1"/>
          </p:cNvPicPr>
          <p:nvPr/>
        </p:nvPicPr>
        <p:blipFill>
          <a:blip r:embed="rId4">
            <a:extLst>
              <a:ext uri="{28A0092B-C50C-407E-A947-70E740481C1C}">
                <a14:useLocalDpi xmlns:a14="http://schemas.microsoft.com/office/drawing/2010/main" val="0"/>
              </a:ext>
            </a:extLst>
          </a:blip>
          <a:srcRect t="19186" b="22803"/>
          <a:stretch>
            <a:fillRect/>
          </a:stretch>
        </p:blipFill>
        <p:spPr bwMode="auto">
          <a:xfrm>
            <a:off x="4862923" y="3857417"/>
            <a:ext cx="3766472" cy="1638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AutoShape 8">
            <a:extLst>
              <a:ext uri="{FF2B5EF4-FFF2-40B4-BE49-F238E27FC236}">
                <a16:creationId xmlns:a16="http://schemas.microsoft.com/office/drawing/2014/main" xmlns="" id="{E3EA1660-13C1-46F4-8B82-97D2CC67B13C}"/>
              </a:ext>
            </a:extLst>
          </p:cNvPr>
          <p:cNvSpPr>
            <a:spLocks/>
          </p:cNvSpPr>
          <p:nvPr/>
        </p:nvSpPr>
        <p:spPr bwMode="auto">
          <a:xfrm>
            <a:off x="3241404" y="1764558"/>
            <a:ext cx="2719545" cy="1833517"/>
          </a:xfrm>
          <a:prstGeom prst="wedgeEllipseCallout">
            <a:avLst>
              <a:gd name="adj1" fmla="val 53282"/>
              <a:gd name="adj2" fmla="val 51722"/>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600" dirty="0">
                <a:solidFill>
                  <a:schemeClr val="tx1"/>
                </a:solidFill>
                <a:latin typeface="Arial" panose="020B0604020202020204" pitchFamily="34" charset="0"/>
                <a:cs typeface="Arial" panose="020B0604020202020204" pitchFamily="34" charset="0"/>
              </a:rPr>
              <a:t>Wie kann ich die Anzahl so darstellen, dass man sofort erkennen kann, wie viele es sind?</a:t>
            </a:r>
          </a:p>
        </p:txBody>
      </p:sp>
      <p:sp>
        <p:nvSpPr>
          <p:cNvPr id="3" name="Textfeld 2">
            <a:extLst>
              <a:ext uri="{FF2B5EF4-FFF2-40B4-BE49-F238E27FC236}">
                <a16:creationId xmlns:a16="http://schemas.microsoft.com/office/drawing/2014/main" xmlns="" id="{C585AC39-6137-4147-AE02-5048AFD6BA26}"/>
              </a:ext>
            </a:extLst>
          </p:cNvPr>
          <p:cNvSpPr txBox="1"/>
          <p:nvPr/>
        </p:nvSpPr>
        <p:spPr>
          <a:xfrm>
            <a:off x="545681" y="3661186"/>
            <a:ext cx="4026319" cy="2416046"/>
          </a:xfrm>
          <a:prstGeom prst="rect">
            <a:avLst/>
          </a:prstGeom>
          <a:noFill/>
        </p:spPr>
        <p:txBody>
          <a:bodyPr wrap="square" rtlCol="0">
            <a:spAutoFit/>
          </a:bodyPr>
          <a:lstStyle/>
          <a:p>
            <a:pPr defTabSz="914400">
              <a:spcBef>
                <a:spcPts val="1000"/>
              </a:spcBef>
              <a:buFont typeface="Arial" panose="020B0604020202020204" pitchFamily="34" charset="0"/>
            </a:pPr>
            <a:r>
              <a:rPr lang="de-DE" dirty="0">
                <a:solidFill>
                  <a:srgbClr val="327D87"/>
                </a:solidFill>
                <a:latin typeface="Arial" panose="020B0604020202020204" pitchFamily="34" charset="0"/>
                <a:cs typeface="Arial" panose="020B0604020202020204" pitchFamily="34" charset="0"/>
              </a:rPr>
              <a:t>Erweiterung</a:t>
            </a:r>
          </a:p>
          <a:p>
            <a:pPr marL="285750" indent="-285750" defTabSz="914400">
              <a:spcBef>
                <a:spcPts val="1000"/>
              </a:spcBef>
              <a:buFont typeface="Arial" panose="020B0604020202020204" pitchFamily="34" charset="0"/>
              <a:buChar char="•"/>
            </a:pPr>
            <a:r>
              <a:rPr lang="de-DE" dirty="0">
                <a:latin typeface="Arial" panose="020B0604020202020204" pitchFamily="34" charset="0"/>
                <a:cs typeface="Arial" panose="020B0604020202020204" pitchFamily="34" charset="0"/>
              </a:rPr>
              <a:t>Zählen in Schritten</a:t>
            </a:r>
          </a:p>
          <a:p>
            <a:pPr marL="285750" indent="-285750" defTabSz="914400">
              <a:spcBef>
                <a:spcPts val="1000"/>
              </a:spcBef>
              <a:buFont typeface="Arial" panose="020B0604020202020204" pitchFamily="34" charset="0"/>
              <a:buChar char="•"/>
            </a:pPr>
            <a:r>
              <a:rPr lang="de-DE" dirty="0">
                <a:latin typeface="Arial" panose="020B0604020202020204" pitchFamily="34" charset="0"/>
                <a:cs typeface="Arial" panose="020B0604020202020204" pitchFamily="34" charset="0"/>
              </a:rPr>
              <a:t>Entwicklung von Zählstrategien</a:t>
            </a:r>
          </a:p>
          <a:p>
            <a:pPr marL="285750" indent="-285750" defTabSz="914400">
              <a:spcBef>
                <a:spcPts val="1000"/>
              </a:spcBef>
              <a:buFont typeface="Arial" panose="020B0604020202020204" pitchFamily="34" charset="0"/>
              <a:buChar char="•"/>
            </a:pPr>
            <a:r>
              <a:rPr lang="de-DE" dirty="0">
                <a:latin typeface="Arial" panose="020B0604020202020204" pitchFamily="34" charset="0"/>
                <a:cs typeface="Arial" panose="020B0604020202020204" pitchFamily="34" charset="0"/>
              </a:rPr>
              <a:t>Protokollieren von Zählaktivitäten und Notation der Anzahl von Objekten</a:t>
            </a:r>
          </a:p>
          <a:p>
            <a:endParaRPr lang="de-DE" dirty="0"/>
          </a:p>
        </p:txBody>
      </p:sp>
    </p:spTree>
    <p:extLst>
      <p:ext uri="{BB962C8B-B14F-4D97-AF65-F5344CB8AC3E}">
        <p14:creationId xmlns:p14="http://schemas.microsoft.com/office/powerpoint/2010/main" val="415943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F91118D6-5F1C-40DA-B2D3-F5D80213C306}"/>
              </a:ext>
            </a:extLst>
          </p:cNvPr>
          <p:cNvSpPr>
            <a:spLocks noGrp="1"/>
          </p:cNvSpPr>
          <p:nvPr>
            <p:ph type="title"/>
          </p:nvPr>
        </p:nvSpPr>
        <p:spPr/>
        <p:txBody>
          <a:bodyPr/>
          <a:lstStyle/>
          <a:p>
            <a:r>
              <a:rPr lang="de-DE" dirty="0"/>
              <a:t>5.1 Grundvorstellungen aufbauen </a:t>
            </a:r>
          </a:p>
        </p:txBody>
      </p:sp>
      <p:sp>
        <p:nvSpPr>
          <p:cNvPr id="2" name="Inhaltsplatzhalter 1">
            <a:extLst>
              <a:ext uri="{FF2B5EF4-FFF2-40B4-BE49-F238E27FC236}">
                <a16:creationId xmlns:a16="http://schemas.microsoft.com/office/drawing/2014/main" xmlns="" id="{67708E06-5DB0-4E2C-921A-1847E08C71D4}"/>
              </a:ext>
            </a:extLst>
          </p:cNvPr>
          <p:cNvSpPr>
            <a:spLocks noGrp="1"/>
          </p:cNvSpPr>
          <p:nvPr>
            <p:ph idx="1"/>
          </p:nvPr>
        </p:nvSpPr>
        <p:spPr>
          <a:xfrm>
            <a:off x="1211217" y="1789224"/>
            <a:ext cx="7521847" cy="1581790"/>
          </a:xfrm>
        </p:spPr>
        <p:txBody>
          <a:bodyPr/>
          <a:lstStyle/>
          <a:p>
            <a:pPr marL="0" indent="0">
              <a:buNone/>
            </a:pPr>
            <a:r>
              <a:rPr lang="de-DE" altLang="de-DE" sz="2000" dirty="0"/>
              <a:t>"Ordne die Zahlenkarten. Beginne mit der 1.“</a:t>
            </a:r>
            <a:endParaRPr lang="de-DE" sz="2000" dirty="0"/>
          </a:p>
          <a:p>
            <a:pPr>
              <a:lnSpc>
                <a:spcPct val="100000"/>
              </a:lnSpc>
            </a:pPr>
            <a:r>
              <a:rPr lang="de-DE" sz="2000" dirty="0"/>
              <a:t>Ergänzen fehlender Zahlenkarten oder Finden von Fehlern </a:t>
            </a:r>
          </a:p>
          <a:p>
            <a:pPr>
              <a:lnSpc>
                <a:spcPct val="100000"/>
              </a:lnSpc>
            </a:pPr>
            <a:r>
              <a:rPr lang="de-DE" sz="2000" dirty="0"/>
              <a:t>Bestimmen von Nachbarzahlen</a:t>
            </a:r>
          </a:p>
          <a:p>
            <a:pPr marL="0" indent="0" eaLnBrk="1">
              <a:lnSpc>
                <a:spcPct val="100000"/>
              </a:lnSpc>
              <a:buClr>
                <a:srgbClr val="535353"/>
              </a:buClr>
              <a:buSzPct val="82000"/>
              <a:buNone/>
            </a:pPr>
            <a:endParaRPr lang="de-DE" altLang="de-DE" sz="1800" dirty="0"/>
          </a:p>
          <a:p>
            <a:endParaRPr lang="de-DE" dirty="0"/>
          </a:p>
        </p:txBody>
      </p:sp>
      <p:sp>
        <p:nvSpPr>
          <p:cNvPr id="6" name="Datumsplatzhalter 5">
            <a:extLst>
              <a:ext uri="{FF2B5EF4-FFF2-40B4-BE49-F238E27FC236}">
                <a16:creationId xmlns:a16="http://schemas.microsoft.com/office/drawing/2014/main" xmlns="" id="{B37EDA31-9C4A-4BA9-AE4E-F416E07B21C9}"/>
              </a:ext>
            </a:extLst>
          </p:cNvPr>
          <p:cNvSpPr>
            <a:spLocks noGrp="1"/>
          </p:cNvSpPr>
          <p:nvPr>
            <p:ph type="dt" sz="half" idx="10"/>
          </p:nvPr>
        </p:nvSpPr>
        <p:spPr/>
        <p:txBody>
          <a:bodyPr/>
          <a:lstStyle/>
          <a:p>
            <a:pPr>
              <a:lnSpc>
                <a:spcPct val="150000"/>
              </a:lnSpc>
            </a:pPr>
            <a:fld id="{D58567C3-5752-3346-BA2D-4A1C7BD563DD}" type="datetime6">
              <a:rPr lang="de-DE" smtClean="0"/>
              <a:t>Mai 22</a:t>
            </a:fld>
            <a:endParaRPr lang="de-DE" dirty="0"/>
          </a:p>
        </p:txBody>
      </p:sp>
      <p:sp>
        <p:nvSpPr>
          <p:cNvPr id="7" name="Foliennummernplatzhalter 6">
            <a:extLst>
              <a:ext uri="{FF2B5EF4-FFF2-40B4-BE49-F238E27FC236}">
                <a16:creationId xmlns:a16="http://schemas.microsoft.com/office/drawing/2014/main" xmlns="" id="{406F44A6-2B4A-48DC-955B-20CAE4A23DD2}"/>
              </a:ext>
            </a:extLst>
          </p:cNvPr>
          <p:cNvSpPr>
            <a:spLocks noGrp="1"/>
          </p:cNvSpPr>
          <p:nvPr>
            <p:ph type="sldNum" sz="quarter" idx="12"/>
          </p:nvPr>
        </p:nvSpPr>
        <p:spPr/>
        <p:txBody>
          <a:bodyPr/>
          <a:lstStyle/>
          <a:p>
            <a:fld id="{C3752B7C-18A9-864D-BBCB-54A9F41B5594}" type="slidenum">
              <a:rPr lang="de-DE" smtClean="0"/>
              <a:pPr/>
              <a:t>64</a:t>
            </a:fld>
            <a:endParaRPr lang="de-DE" dirty="0"/>
          </a:p>
        </p:txBody>
      </p:sp>
      <p:sp>
        <p:nvSpPr>
          <p:cNvPr id="13" name="Textplatzhalter 12">
            <a:extLst>
              <a:ext uri="{FF2B5EF4-FFF2-40B4-BE49-F238E27FC236}">
                <a16:creationId xmlns:a16="http://schemas.microsoft.com/office/drawing/2014/main" xmlns="" id="{DDEE899B-F1BD-4E8A-A256-537FA71D820D}"/>
              </a:ext>
            </a:extLst>
          </p:cNvPr>
          <p:cNvSpPr>
            <a:spLocks noGrp="1"/>
          </p:cNvSpPr>
          <p:nvPr>
            <p:ph type="body" sz="quarter" idx="13"/>
          </p:nvPr>
        </p:nvSpPr>
        <p:spPr>
          <a:xfrm>
            <a:off x="1096266" y="1194029"/>
            <a:ext cx="7009509" cy="603704"/>
          </a:xfrm>
        </p:spPr>
        <p:txBody>
          <a:bodyPr/>
          <a:lstStyle/>
          <a:p>
            <a:r>
              <a:rPr lang="de-DE" sz="2000" dirty="0"/>
              <a:t>ZAHLENKARTEN ORDNEN</a:t>
            </a:r>
          </a:p>
          <a:p>
            <a:endParaRPr lang="de-DE" sz="2000" dirty="0"/>
          </a:p>
        </p:txBody>
      </p:sp>
      <p:sp>
        <p:nvSpPr>
          <p:cNvPr id="8" name="AutoShape 7">
            <a:extLst>
              <a:ext uri="{FF2B5EF4-FFF2-40B4-BE49-F238E27FC236}">
                <a16:creationId xmlns:a16="http://schemas.microsoft.com/office/drawing/2014/main" xmlns="" id="{BCFEA4F0-F6D8-49B2-BFC0-6174218590FD}"/>
              </a:ext>
            </a:extLst>
          </p:cNvPr>
          <p:cNvSpPr>
            <a:spLocks/>
          </p:cNvSpPr>
          <p:nvPr/>
        </p:nvSpPr>
        <p:spPr bwMode="auto">
          <a:xfrm>
            <a:off x="176112" y="3216187"/>
            <a:ext cx="3227941" cy="1299232"/>
          </a:xfrm>
          <a:prstGeom prst="wedgeEllipseCallout">
            <a:avLst>
              <a:gd name="adj1" fmla="val 34920"/>
              <a:gd name="adj2" fmla="val 65308"/>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solidFill>
                  <a:schemeClr val="tx1"/>
                </a:solidFill>
                <a:latin typeface="Arial" panose="020B0604020202020204" pitchFamily="34" charset="0"/>
                <a:cs typeface="Arial" panose="020B0604020202020204" pitchFamily="34" charset="0"/>
              </a:rPr>
              <a:t>Du hast die Karte mit der 8 an diese Stelle gelegt. Erklär mal.</a:t>
            </a:r>
          </a:p>
        </p:txBody>
      </p:sp>
      <p:pic>
        <p:nvPicPr>
          <p:cNvPr id="9" name="Picture 11">
            <a:extLst>
              <a:ext uri="{FF2B5EF4-FFF2-40B4-BE49-F238E27FC236}">
                <a16:creationId xmlns:a16="http://schemas.microsoft.com/office/drawing/2014/main" xmlns="" id="{9272EF7E-6EA5-4E6A-927A-FE8966AAD956}"/>
              </a:ext>
            </a:extLst>
          </p:cNvPr>
          <p:cNvPicPr>
            <a:picLocks noChangeAspect="1"/>
          </p:cNvPicPr>
          <p:nvPr/>
        </p:nvPicPr>
        <p:blipFill>
          <a:blip r:embed="rId3">
            <a:extLst>
              <a:ext uri="{28A0092B-C50C-407E-A947-70E740481C1C}">
                <a14:useLocalDpi xmlns:a14="http://schemas.microsoft.com/office/drawing/2010/main" val="0"/>
              </a:ext>
            </a:extLst>
          </a:blip>
          <a:srcRect t="30513" b="30513"/>
          <a:stretch>
            <a:fillRect/>
          </a:stretch>
        </p:blipFill>
        <p:spPr bwMode="auto">
          <a:xfrm>
            <a:off x="1096266" y="4677058"/>
            <a:ext cx="3374897" cy="98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12">
            <a:extLst>
              <a:ext uri="{FF2B5EF4-FFF2-40B4-BE49-F238E27FC236}">
                <a16:creationId xmlns:a16="http://schemas.microsoft.com/office/drawing/2014/main" xmlns="" id="{EDB0D073-3855-4948-B1A6-111516C02876}"/>
              </a:ext>
            </a:extLst>
          </p:cNvPr>
          <p:cNvPicPr>
            <a:picLocks noChangeAspect="1"/>
          </p:cNvPicPr>
          <p:nvPr/>
        </p:nvPicPr>
        <p:blipFill>
          <a:blip r:embed="rId4">
            <a:extLst>
              <a:ext uri="{28A0092B-C50C-407E-A947-70E740481C1C}">
                <a14:useLocalDpi xmlns:a14="http://schemas.microsoft.com/office/drawing/2010/main" val="0"/>
              </a:ext>
            </a:extLst>
          </a:blip>
          <a:srcRect l="11604" t="18172" b="35008"/>
          <a:stretch>
            <a:fillRect/>
          </a:stretch>
        </p:blipFill>
        <p:spPr bwMode="auto">
          <a:xfrm>
            <a:off x="5232888" y="4636634"/>
            <a:ext cx="2380129" cy="945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AutoShape 6">
            <a:extLst>
              <a:ext uri="{FF2B5EF4-FFF2-40B4-BE49-F238E27FC236}">
                <a16:creationId xmlns:a16="http://schemas.microsoft.com/office/drawing/2014/main" xmlns="" id="{325C0BDF-0480-4B3E-8B70-4B58FA2A59C7}"/>
              </a:ext>
            </a:extLst>
          </p:cNvPr>
          <p:cNvSpPr>
            <a:spLocks/>
          </p:cNvSpPr>
          <p:nvPr/>
        </p:nvSpPr>
        <p:spPr bwMode="auto">
          <a:xfrm>
            <a:off x="5828214" y="3056500"/>
            <a:ext cx="3234743" cy="1498957"/>
          </a:xfrm>
          <a:prstGeom prst="wedgeEllipseCallout">
            <a:avLst>
              <a:gd name="adj1" fmla="val -40231"/>
              <a:gd name="adj2" fmla="val 43088"/>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solidFill>
                  <a:schemeClr val="tx1"/>
                </a:solidFill>
                <a:latin typeface="Arial" panose="020B0604020202020204" pitchFamily="34" charset="0"/>
                <a:cs typeface="Arial" panose="020B0604020202020204" pitchFamily="34" charset="0"/>
              </a:rPr>
              <a:t>Könnte die Karte mit der 8 auch an dieser Stelle liegen?</a:t>
            </a:r>
          </a:p>
        </p:txBody>
      </p:sp>
      <p:sp>
        <p:nvSpPr>
          <p:cNvPr id="12" name="Textfeld 11">
            <a:extLst>
              <a:ext uri="{FF2B5EF4-FFF2-40B4-BE49-F238E27FC236}">
                <a16:creationId xmlns:a16="http://schemas.microsoft.com/office/drawing/2014/main" xmlns="" id="{F3CACEEA-945D-4012-80DE-E99BD3196CEE}"/>
              </a:ext>
            </a:extLst>
          </p:cNvPr>
          <p:cNvSpPr txBox="1"/>
          <p:nvPr/>
        </p:nvSpPr>
        <p:spPr>
          <a:xfrm>
            <a:off x="1096266" y="5579490"/>
            <a:ext cx="7009666" cy="677108"/>
          </a:xfrm>
          <a:prstGeom prst="rect">
            <a:avLst/>
          </a:prstGeom>
          <a:solidFill>
            <a:srgbClr val="327D87"/>
          </a:solidFill>
        </p:spPr>
        <p:txBody>
          <a:bodyPr wrap="square" rtlCol="0">
            <a:spAutoFit/>
          </a:bodyPr>
          <a:lstStyle/>
          <a:p>
            <a:r>
              <a:rPr lang="de-DE" dirty="0"/>
              <a:t>         </a:t>
            </a:r>
            <a:r>
              <a:rPr lang="de-DE" sz="2000" dirty="0">
                <a:solidFill>
                  <a:schemeClr val="bg1"/>
                </a:solidFill>
              </a:rPr>
              <a:t>Inwiefern kann das Kind Zahlen der Größe nach ordnen? </a:t>
            </a:r>
          </a:p>
          <a:p>
            <a:endParaRPr lang="de-DE" dirty="0"/>
          </a:p>
        </p:txBody>
      </p:sp>
    </p:spTree>
    <p:extLst>
      <p:ext uri="{BB962C8B-B14F-4D97-AF65-F5344CB8AC3E}">
        <p14:creationId xmlns:p14="http://schemas.microsoft.com/office/powerpoint/2010/main" val="295063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E83885D-7735-43BC-8346-03175F12ED84}"/>
              </a:ext>
            </a:extLst>
          </p:cNvPr>
          <p:cNvSpPr>
            <a:spLocks noGrp="1"/>
          </p:cNvSpPr>
          <p:nvPr>
            <p:ph type="title"/>
          </p:nvPr>
        </p:nvSpPr>
        <p:spPr/>
        <p:txBody>
          <a:bodyPr/>
          <a:lstStyle/>
          <a:p>
            <a:r>
              <a:rPr lang="de-DE" dirty="0"/>
              <a:t>5.1 Grundvorstellungen aufbauen</a:t>
            </a:r>
          </a:p>
        </p:txBody>
      </p:sp>
      <p:sp>
        <p:nvSpPr>
          <p:cNvPr id="3" name="Textplatzhalter 2">
            <a:extLst>
              <a:ext uri="{FF2B5EF4-FFF2-40B4-BE49-F238E27FC236}">
                <a16:creationId xmlns:a16="http://schemas.microsoft.com/office/drawing/2014/main" xmlns="" id="{07CC4CE3-6456-4013-B1E7-00F666A2A996}"/>
              </a:ext>
            </a:extLst>
          </p:cNvPr>
          <p:cNvSpPr>
            <a:spLocks noGrp="1"/>
          </p:cNvSpPr>
          <p:nvPr>
            <p:ph type="body" sz="quarter" idx="13"/>
          </p:nvPr>
        </p:nvSpPr>
        <p:spPr>
          <a:xfrm>
            <a:off x="929700" y="1194030"/>
            <a:ext cx="7009509" cy="445628"/>
          </a:xfrm>
        </p:spPr>
        <p:txBody>
          <a:bodyPr/>
          <a:lstStyle/>
          <a:p>
            <a:r>
              <a:rPr lang="de-DE" sz="2000" dirty="0"/>
              <a:t>ZAHLENKARTEN ORDNEN </a:t>
            </a:r>
          </a:p>
        </p:txBody>
      </p:sp>
      <p:sp>
        <p:nvSpPr>
          <p:cNvPr id="5" name="Datumsplatzhalter 4">
            <a:extLst>
              <a:ext uri="{FF2B5EF4-FFF2-40B4-BE49-F238E27FC236}">
                <a16:creationId xmlns:a16="http://schemas.microsoft.com/office/drawing/2014/main" xmlns="" id="{45A2CC9A-BA37-4378-88F3-B4FC6AA2EAC5}"/>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FCD78409-B9EF-4F89-939A-5C59B6BAD0AB}"/>
              </a:ext>
            </a:extLst>
          </p:cNvPr>
          <p:cNvSpPr>
            <a:spLocks noGrp="1"/>
          </p:cNvSpPr>
          <p:nvPr>
            <p:ph type="sldNum" sz="quarter" idx="12"/>
          </p:nvPr>
        </p:nvSpPr>
        <p:spPr/>
        <p:txBody>
          <a:bodyPr/>
          <a:lstStyle/>
          <a:p>
            <a:fld id="{C3752B7C-18A9-864D-BBCB-54A9F41B5594}" type="slidenum">
              <a:rPr lang="de-DE" smtClean="0"/>
              <a:pPr/>
              <a:t>65</a:t>
            </a:fld>
            <a:endParaRPr lang="de-DE" dirty="0"/>
          </a:p>
        </p:txBody>
      </p:sp>
      <p:sp>
        <p:nvSpPr>
          <p:cNvPr id="13" name="Textfeld 12">
            <a:extLst>
              <a:ext uri="{FF2B5EF4-FFF2-40B4-BE49-F238E27FC236}">
                <a16:creationId xmlns:a16="http://schemas.microsoft.com/office/drawing/2014/main" xmlns="" id="{853854F4-48EC-471D-9098-7E1B40C55F79}"/>
              </a:ext>
            </a:extLst>
          </p:cNvPr>
          <p:cNvSpPr txBox="1"/>
          <p:nvPr/>
        </p:nvSpPr>
        <p:spPr>
          <a:xfrm>
            <a:off x="929700" y="1963031"/>
            <a:ext cx="3991740" cy="3693319"/>
          </a:xfrm>
          <a:prstGeom prst="rect">
            <a:avLst/>
          </a:prstGeom>
          <a:noFill/>
        </p:spPr>
        <p:txBody>
          <a:bodyPr wrap="square" rtlCol="0">
            <a:spAutoFit/>
          </a:bodyPr>
          <a:lstStyle/>
          <a:p>
            <a:pPr>
              <a:lnSpc>
                <a:spcPct val="150000"/>
              </a:lnSpc>
            </a:pPr>
            <a:r>
              <a:rPr lang="de-DE" dirty="0">
                <a:solidFill>
                  <a:srgbClr val="327D87"/>
                </a:solidFill>
                <a:latin typeface="Arial" panose="020B0604020202020204" pitchFamily="34" charset="0"/>
                <a:cs typeface="Arial" panose="020B0604020202020204" pitchFamily="34" charset="0"/>
              </a:rPr>
              <a:t>Reduktion </a:t>
            </a:r>
          </a:p>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Nachlegen der Zwanzigerreihe</a:t>
            </a:r>
          </a:p>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Vergleichen von zwei Zahlenkarten</a:t>
            </a:r>
          </a:p>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Ordnen einer Auswahl von Zahlenkarten</a:t>
            </a:r>
          </a:p>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Einordnen einzelner Karten in die Zahlenreihe</a:t>
            </a:r>
          </a:p>
          <a:p>
            <a:endParaRPr lang="de-DE" dirty="0"/>
          </a:p>
        </p:txBody>
      </p:sp>
      <p:pic>
        <p:nvPicPr>
          <p:cNvPr id="14" name="Picture 12">
            <a:extLst>
              <a:ext uri="{FF2B5EF4-FFF2-40B4-BE49-F238E27FC236}">
                <a16:creationId xmlns:a16="http://schemas.microsoft.com/office/drawing/2014/main" xmlns="" id="{4B452CF9-2664-4168-8B80-52CF3CF02ABD}"/>
              </a:ext>
            </a:extLst>
          </p:cNvPr>
          <p:cNvPicPr>
            <a:picLocks noChangeAspect="1"/>
          </p:cNvPicPr>
          <p:nvPr/>
        </p:nvPicPr>
        <p:blipFill>
          <a:blip r:embed="rId3">
            <a:extLst>
              <a:ext uri="{28A0092B-C50C-407E-A947-70E740481C1C}">
                <a14:useLocalDpi xmlns:a14="http://schemas.microsoft.com/office/drawing/2010/main" val="0"/>
              </a:ext>
            </a:extLst>
          </a:blip>
          <a:srcRect l="4155" t="16373" b="7616"/>
          <a:stretch>
            <a:fillRect/>
          </a:stretch>
        </p:blipFill>
        <p:spPr bwMode="auto">
          <a:xfrm>
            <a:off x="5175940" y="2595579"/>
            <a:ext cx="3613281" cy="21481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5045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animEffect transition="in" filter="fade">
                                      <p:cBhvr>
                                        <p:cTn id="13" dur="500"/>
                                        <p:tgtEl>
                                          <p:spTgt spid="1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E83885D-7735-43BC-8346-03175F12ED84}"/>
              </a:ext>
            </a:extLst>
          </p:cNvPr>
          <p:cNvSpPr>
            <a:spLocks noGrp="1"/>
          </p:cNvSpPr>
          <p:nvPr>
            <p:ph type="title"/>
          </p:nvPr>
        </p:nvSpPr>
        <p:spPr/>
        <p:txBody>
          <a:bodyPr/>
          <a:lstStyle/>
          <a:p>
            <a:r>
              <a:rPr lang="de-DE" dirty="0"/>
              <a:t>5.1 Grundvorstellungen aufbauen</a:t>
            </a:r>
          </a:p>
        </p:txBody>
      </p:sp>
      <p:sp>
        <p:nvSpPr>
          <p:cNvPr id="3" name="Textplatzhalter 2">
            <a:extLst>
              <a:ext uri="{FF2B5EF4-FFF2-40B4-BE49-F238E27FC236}">
                <a16:creationId xmlns:a16="http://schemas.microsoft.com/office/drawing/2014/main" xmlns="" id="{07CC4CE3-6456-4013-B1E7-00F666A2A996}"/>
              </a:ext>
            </a:extLst>
          </p:cNvPr>
          <p:cNvSpPr>
            <a:spLocks noGrp="1"/>
          </p:cNvSpPr>
          <p:nvPr>
            <p:ph type="body" sz="quarter" idx="13"/>
          </p:nvPr>
        </p:nvSpPr>
        <p:spPr>
          <a:xfrm>
            <a:off x="580261" y="1209038"/>
            <a:ext cx="7009509" cy="445628"/>
          </a:xfrm>
        </p:spPr>
        <p:txBody>
          <a:bodyPr/>
          <a:lstStyle/>
          <a:p>
            <a:r>
              <a:rPr lang="de-DE" sz="2000" dirty="0"/>
              <a:t>ZAHLENKARTEN ORDNEN </a:t>
            </a:r>
          </a:p>
        </p:txBody>
      </p:sp>
      <p:sp>
        <p:nvSpPr>
          <p:cNvPr id="5" name="Datumsplatzhalter 4">
            <a:extLst>
              <a:ext uri="{FF2B5EF4-FFF2-40B4-BE49-F238E27FC236}">
                <a16:creationId xmlns:a16="http://schemas.microsoft.com/office/drawing/2014/main" xmlns="" id="{45A2CC9A-BA37-4378-88F3-B4FC6AA2EAC5}"/>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FCD78409-B9EF-4F89-939A-5C59B6BAD0AB}"/>
              </a:ext>
            </a:extLst>
          </p:cNvPr>
          <p:cNvSpPr>
            <a:spLocks noGrp="1"/>
          </p:cNvSpPr>
          <p:nvPr>
            <p:ph type="sldNum" sz="quarter" idx="12"/>
          </p:nvPr>
        </p:nvSpPr>
        <p:spPr/>
        <p:txBody>
          <a:bodyPr/>
          <a:lstStyle/>
          <a:p>
            <a:fld id="{C3752B7C-18A9-864D-BBCB-54A9F41B5594}" type="slidenum">
              <a:rPr lang="de-DE" smtClean="0"/>
              <a:pPr/>
              <a:t>66</a:t>
            </a:fld>
            <a:endParaRPr lang="de-DE" dirty="0"/>
          </a:p>
        </p:txBody>
      </p:sp>
      <p:sp>
        <p:nvSpPr>
          <p:cNvPr id="13" name="Textfeld 12">
            <a:extLst>
              <a:ext uri="{FF2B5EF4-FFF2-40B4-BE49-F238E27FC236}">
                <a16:creationId xmlns:a16="http://schemas.microsoft.com/office/drawing/2014/main" xmlns="" id="{853854F4-48EC-471D-9098-7E1B40C55F79}"/>
              </a:ext>
            </a:extLst>
          </p:cNvPr>
          <p:cNvSpPr txBox="1"/>
          <p:nvPr/>
        </p:nvSpPr>
        <p:spPr>
          <a:xfrm>
            <a:off x="580261" y="1882140"/>
            <a:ext cx="3991740" cy="4108817"/>
          </a:xfrm>
          <a:prstGeom prst="rect">
            <a:avLst/>
          </a:prstGeom>
          <a:noFill/>
        </p:spPr>
        <p:txBody>
          <a:bodyPr wrap="square" rtlCol="0">
            <a:spAutoFit/>
          </a:bodyPr>
          <a:lstStyle/>
          <a:p>
            <a:pPr>
              <a:lnSpc>
                <a:spcPct val="150000"/>
              </a:lnSpc>
            </a:pPr>
            <a:r>
              <a:rPr lang="de-DE" dirty="0">
                <a:solidFill>
                  <a:srgbClr val="327D87"/>
                </a:solidFill>
                <a:latin typeface="Arial" panose="020B0604020202020204" pitchFamily="34" charset="0"/>
                <a:cs typeface="Arial" panose="020B0604020202020204" pitchFamily="34" charset="0"/>
              </a:rPr>
              <a:t>Erweiterung</a:t>
            </a:r>
          </a:p>
          <a:p>
            <a:pPr marL="285750" indent="-285750" eaLnBrk="1">
              <a:lnSpc>
                <a:spcPct val="150000"/>
              </a:lnSpc>
              <a:buClr>
                <a:srgbClr val="535353"/>
              </a:buClr>
              <a:buSzPct val="82000"/>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Ordnen einer Auswahl von Zahlenkarten aus dem Zahlenraum bis 100</a:t>
            </a:r>
          </a:p>
          <a:p>
            <a:pPr marL="285750" indent="-285750" eaLnBrk="1">
              <a:lnSpc>
                <a:spcPct val="150000"/>
              </a:lnSpc>
              <a:buClr>
                <a:srgbClr val="535353"/>
              </a:buClr>
              <a:buSzPct val="82000"/>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Bestimmen von Nachbarzehnern (ZR 100)</a:t>
            </a:r>
          </a:p>
          <a:p>
            <a:pPr marL="285750" indent="-285750" eaLnBrk="1">
              <a:lnSpc>
                <a:spcPct val="150000"/>
              </a:lnSpc>
              <a:buClr>
                <a:srgbClr val="535353"/>
              </a:buClr>
              <a:buSzPct val="82000"/>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Fortsetzen von Zahlenfolgen</a:t>
            </a:r>
          </a:p>
          <a:p>
            <a:pPr marL="285750" indent="-285750" eaLnBrk="1">
              <a:lnSpc>
                <a:spcPct val="150000"/>
              </a:lnSpc>
              <a:buClr>
                <a:srgbClr val="535353"/>
              </a:buClr>
              <a:buSzPct val="82000"/>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Fehler in Zahlenfolgen entdecken (Partnerarbeit)</a:t>
            </a:r>
          </a:p>
          <a:p>
            <a:endParaRPr lang="de-DE" dirty="0"/>
          </a:p>
        </p:txBody>
      </p:sp>
      <p:pic>
        <p:nvPicPr>
          <p:cNvPr id="8" name="Picture 11">
            <a:extLst>
              <a:ext uri="{FF2B5EF4-FFF2-40B4-BE49-F238E27FC236}">
                <a16:creationId xmlns:a16="http://schemas.microsoft.com/office/drawing/2014/main" xmlns="" id="{C894966D-2175-4A21-9E5D-A0BC4A88671F}"/>
              </a:ext>
            </a:extLst>
          </p:cNvPr>
          <p:cNvPicPr>
            <a:picLocks noChangeAspect="1"/>
          </p:cNvPicPr>
          <p:nvPr/>
        </p:nvPicPr>
        <p:blipFill>
          <a:blip r:embed="rId3">
            <a:extLst>
              <a:ext uri="{28A0092B-C50C-407E-A947-70E740481C1C}">
                <a14:useLocalDpi xmlns:a14="http://schemas.microsoft.com/office/drawing/2010/main" val="0"/>
              </a:ext>
            </a:extLst>
          </a:blip>
          <a:srcRect l="6612" t="28381" r="9052" b="9433"/>
          <a:stretch>
            <a:fillRect/>
          </a:stretch>
        </p:blipFill>
        <p:spPr bwMode="auto">
          <a:xfrm>
            <a:off x="4876801" y="3811928"/>
            <a:ext cx="3943349" cy="21790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AutoShape 8">
            <a:extLst>
              <a:ext uri="{FF2B5EF4-FFF2-40B4-BE49-F238E27FC236}">
                <a16:creationId xmlns:a16="http://schemas.microsoft.com/office/drawing/2014/main" xmlns="" id="{61BFDDD5-26D9-4B90-8DD3-9E9AB772E7E5}"/>
              </a:ext>
            </a:extLst>
          </p:cNvPr>
          <p:cNvSpPr>
            <a:spLocks/>
          </p:cNvSpPr>
          <p:nvPr/>
        </p:nvSpPr>
        <p:spPr bwMode="auto">
          <a:xfrm>
            <a:off x="6785696" y="1918787"/>
            <a:ext cx="2348099" cy="1224953"/>
          </a:xfrm>
          <a:prstGeom prst="wedgeEllipseCallout">
            <a:avLst>
              <a:gd name="adj1" fmla="val -32695"/>
              <a:gd name="adj2" fmla="val 88392"/>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solidFill>
                  <a:schemeClr val="tx1"/>
                </a:solidFill>
                <a:latin typeface="Arial" panose="020B0604020202020204" pitchFamily="34" charset="0"/>
                <a:cs typeface="Arial" panose="020B0604020202020204" pitchFamily="34" charset="0"/>
              </a:rPr>
              <a:t>Woher weißt du, dass diese Karte fehlt?</a:t>
            </a:r>
          </a:p>
        </p:txBody>
      </p:sp>
      <p:sp>
        <p:nvSpPr>
          <p:cNvPr id="10" name="AutoShape 9">
            <a:extLst>
              <a:ext uri="{FF2B5EF4-FFF2-40B4-BE49-F238E27FC236}">
                <a16:creationId xmlns:a16="http://schemas.microsoft.com/office/drawing/2014/main" xmlns="" id="{59539254-388B-4959-9CDC-244B2B9DED20}"/>
              </a:ext>
            </a:extLst>
          </p:cNvPr>
          <p:cNvSpPr>
            <a:spLocks/>
          </p:cNvSpPr>
          <p:nvPr/>
        </p:nvSpPr>
        <p:spPr bwMode="auto">
          <a:xfrm>
            <a:off x="4572000" y="2203505"/>
            <a:ext cx="2081212" cy="1427504"/>
          </a:xfrm>
          <a:prstGeom prst="wedgeEllipseCallout">
            <a:avLst>
              <a:gd name="adj1" fmla="val 50806"/>
              <a:gd name="adj2" fmla="val 60120"/>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solidFill>
                  <a:schemeClr val="tx1"/>
                </a:solidFill>
                <a:latin typeface="Arial" panose="020B0604020202020204" pitchFamily="34" charset="0"/>
                <a:cs typeface="Arial" panose="020B0604020202020204" pitchFamily="34" charset="0"/>
              </a:rPr>
              <a:t>Welche Zahl gehört an diese Stelle?</a:t>
            </a:r>
          </a:p>
        </p:txBody>
      </p:sp>
    </p:spTree>
    <p:extLst>
      <p:ext uri="{BB962C8B-B14F-4D97-AF65-F5344CB8AC3E}">
        <p14:creationId xmlns:p14="http://schemas.microsoft.com/office/powerpoint/2010/main" val="303360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fade">
                                      <p:cBhvr>
                                        <p:cTn id="10" dur="500"/>
                                        <p:tgtEl>
                                          <p:spTgt spid="1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animEffect transition="in" filter="fade">
                                      <p:cBhvr>
                                        <p:cTn id="13" dur="500"/>
                                        <p:tgtEl>
                                          <p:spTgt spid="1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xEl>
                                              <p:pRg st="4" end="4"/>
                                            </p:txEl>
                                          </p:spTgt>
                                        </p:tgtEl>
                                        <p:attrNameLst>
                                          <p:attrName>style.visibility</p:attrName>
                                        </p:attrNameLst>
                                      </p:cBhvr>
                                      <p:to>
                                        <p:strVal val="visible"/>
                                      </p:to>
                                    </p:set>
                                    <p:animEffect transition="in" filter="fade">
                                      <p:cBhvr>
                                        <p:cTn id="16" dur="500"/>
                                        <p:tgtEl>
                                          <p:spTgt spid="1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E83885D-7735-43BC-8346-03175F12ED84}"/>
              </a:ext>
            </a:extLst>
          </p:cNvPr>
          <p:cNvSpPr>
            <a:spLocks noGrp="1"/>
          </p:cNvSpPr>
          <p:nvPr>
            <p:ph type="title"/>
          </p:nvPr>
        </p:nvSpPr>
        <p:spPr/>
        <p:txBody>
          <a:bodyPr/>
          <a:lstStyle/>
          <a:p>
            <a:r>
              <a:rPr lang="de-DE" dirty="0"/>
              <a:t>5.1 Grundvorstellungen aufbauen</a:t>
            </a:r>
          </a:p>
        </p:txBody>
      </p:sp>
      <p:sp>
        <p:nvSpPr>
          <p:cNvPr id="3" name="Textplatzhalter 2">
            <a:extLst>
              <a:ext uri="{FF2B5EF4-FFF2-40B4-BE49-F238E27FC236}">
                <a16:creationId xmlns:a16="http://schemas.microsoft.com/office/drawing/2014/main" xmlns="" id="{07CC4CE3-6456-4013-B1E7-00F666A2A996}"/>
              </a:ext>
            </a:extLst>
          </p:cNvPr>
          <p:cNvSpPr>
            <a:spLocks noGrp="1"/>
          </p:cNvSpPr>
          <p:nvPr>
            <p:ph type="body" sz="quarter" idx="13"/>
          </p:nvPr>
        </p:nvSpPr>
        <p:spPr>
          <a:xfrm>
            <a:off x="1096266" y="1194029"/>
            <a:ext cx="7009509" cy="409817"/>
          </a:xfrm>
        </p:spPr>
        <p:txBody>
          <a:bodyPr/>
          <a:lstStyle/>
          <a:p>
            <a:pPr>
              <a:lnSpc>
                <a:spcPct val="100000"/>
              </a:lnSpc>
            </a:pPr>
            <a:r>
              <a:rPr lang="de-DE" sz="2000" dirty="0"/>
              <a:t>FINGERBILDER</a:t>
            </a:r>
          </a:p>
        </p:txBody>
      </p:sp>
      <p:sp>
        <p:nvSpPr>
          <p:cNvPr id="5" name="Datumsplatzhalter 4">
            <a:extLst>
              <a:ext uri="{FF2B5EF4-FFF2-40B4-BE49-F238E27FC236}">
                <a16:creationId xmlns:a16="http://schemas.microsoft.com/office/drawing/2014/main" xmlns="" id="{45A2CC9A-BA37-4378-88F3-B4FC6AA2EAC5}"/>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FCD78409-B9EF-4F89-939A-5C59B6BAD0AB}"/>
              </a:ext>
            </a:extLst>
          </p:cNvPr>
          <p:cNvSpPr>
            <a:spLocks noGrp="1"/>
          </p:cNvSpPr>
          <p:nvPr>
            <p:ph type="sldNum" sz="quarter" idx="12"/>
          </p:nvPr>
        </p:nvSpPr>
        <p:spPr/>
        <p:txBody>
          <a:bodyPr/>
          <a:lstStyle/>
          <a:p>
            <a:fld id="{C3752B7C-18A9-864D-BBCB-54A9F41B5594}" type="slidenum">
              <a:rPr lang="de-DE" smtClean="0"/>
              <a:pPr/>
              <a:t>67</a:t>
            </a:fld>
            <a:endParaRPr lang="de-DE" dirty="0"/>
          </a:p>
        </p:txBody>
      </p:sp>
      <p:sp>
        <p:nvSpPr>
          <p:cNvPr id="14" name="Textfeld 13">
            <a:extLst>
              <a:ext uri="{FF2B5EF4-FFF2-40B4-BE49-F238E27FC236}">
                <a16:creationId xmlns:a16="http://schemas.microsoft.com/office/drawing/2014/main" xmlns="" id="{FFE73F88-3F9B-4020-B740-D5D1E71619F5}"/>
              </a:ext>
            </a:extLst>
          </p:cNvPr>
          <p:cNvSpPr txBox="1"/>
          <p:nvPr/>
        </p:nvSpPr>
        <p:spPr>
          <a:xfrm>
            <a:off x="1096423" y="2683810"/>
            <a:ext cx="4927006" cy="2862322"/>
          </a:xfrm>
          <a:prstGeom prst="rect">
            <a:avLst/>
          </a:prstGeom>
          <a:noFill/>
        </p:spPr>
        <p:txBody>
          <a:bodyPr wrap="square" rtlCol="0">
            <a:spAutoFit/>
          </a:bodyPr>
          <a:lstStyle/>
          <a:p>
            <a:r>
              <a:rPr lang="de-DE" altLang="de-DE" sz="2000" dirty="0">
                <a:latin typeface="Arial" panose="020B0604020202020204" pitchFamily="34" charset="0"/>
                <a:cs typeface="Arial" panose="020B0604020202020204" pitchFamily="34" charset="0"/>
              </a:rPr>
              <a:t>Lehrkraft zeigt dem Kind Fingerbilder</a:t>
            </a:r>
          </a:p>
          <a:p>
            <a:endParaRPr lang="de-DE" altLang="de-DE" sz="2000" dirty="0">
              <a:latin typeface="Arial" panose="020B0604020202020204" pitchFamily="34" charset="0"/>
              <a:cs typeface="Arial" panose="020B0604020202020204" pitchFamily="34" charset="0"/>
            </a:endParaRPr>
          </a:p>
          <a:p>
            <a:r>
              <a:rPr lang="de-DE" altLang="de-DE" sz="2000" dirty="0">
                <a:latin typeface="Arial" panose="020B0604020202020204" pitchFamily="34" charset="0"/>
                <a:cs typeface="Arial" panose="020B0604020202020204" pitchFamily="34" charset="0"/>
              </a:rPr>
              <a:t>Kind soll möglichst schnell die Anzahl sagen ohne zu zählen („Kraft der 5“)</a:t>
            </a:r>
          </a:p>
          <a:p>
            <a:endParaRPr lang="de-DE" altLang="de-DE" sz="2000" dirty="0">
              <a:latin typeface="Arial" panose="020B0604020202020204" pitchFamily="34" charset="0"/>
              <a:cs typeface="Arial" panose="020B0604020202020204" pitchFamily="34" charset="0"/>
            </a:endParaRPr>
          </a:p>
          <a:p>
            <a:r>
              <a:rPr lang="de-DE" altLang="de-DE" sz="2000" dirty="0">
                <a:latin typeface="Arial" panose="020B0604020202020204" pitchFamily="34" charset="0"/>
                <a:cs typeface="Arial" panose="020B0604020202020204" pitchFamily="34" charset="0"/>
              </a:rPr>
              <a:t>Rollenwechsel: </a:t>
            </a:r>
          </a:p>
          <a:p>
            <a:r>
              <a:rPr lang="de-DE" altLang="de-DE" sz="2000" dirty="0">
                <a:latin typeface="Arial" panose="020B0604020202020204" pitchFamily="34" charset="0"/>
                <a:cs typeface="Arial" panose="020B0604020202020204" pitchFamily="34" charset="0"/>
              </a:rPr>
              <a:t>Lehrkraft nennt eine Zahl </a:t>
            </a:r>
          </a:p>
          <a:p>
            <a:r>
              <a:rPr lang="de-DE" altLang="de-DE" sz="2000" dirty="0">
                <a:latin typeface="Arial" panose="020B0604020202020204" pitchFamily="34" charset="0"/>
                <a:cs typeface="Arial" panose="020B0604020202020204" pitchFamily="34" charset="0"/>
              </a:rPr>
              <a:t>das Kind zeigt das Fingerbild.</a:t>
            </a:r>
          </a:p>
          <a:p>
            <a:endParaRPr lang="de-DE" sz="2000" dirty="0">
              <a:latin typeface="Arial" panose="020B0604020202020204" pitchFamily="34" charset="0"/>
              <a:cs typeface="Arial" panose="020B0604020202020204" pitchFamily="34" charset="0"/>
            </a:endParaRPr>
          </a:p>
        </p:txBody>
      </p:sp>
      <p:pic>
        <p:nvPicPr>
          <p:cNvPr id="13" name="Picture 4">
            <a:extLst>
              <a:ext uri="{FF2B5EF4-FFF2-40B4-BE49-F238E27FC236}">
                <a16:creationId xmlns:a16="http://schemas.microsoft.com/office/drawing/2014/main" xmlns="" id="{C26893BD-8CE1-4CED-A671-804AEBD80A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7846" y="2085952"/>
            <a:ext cx="2888622" cy="2211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AutoShape 5">
            <a:extLst>
              <a:ext uri="{FF2B5EF4-FFF2-40B4-BE49-F238E27FC236}">
                <a16:creationId xmlns:a16="http://schemas.microsoft.com/office/drawing/2014/main" xmlns="" id="{620C007B-AA52-464B-A47F-273F42D040E9}"/>
              </a:ext>
            </a:extLst>
          </p:cNvPr>
          <p:cNvSpPr>
            <a:spLocks/>
          </p:cNvSpPr>
          <p:nvPr/>
        </p:nvSpPr>
        <p:spPr bwMode="auto">
          <a:xfrm>
            <a:off x="5986779" y="3944168"/>
            <a:ext cx="2997563" cy="1284739"/>
          </a:xfrm>
          <a:prstGeom prst="wedgeEllipseCallout">
            <a:avLst>
              <a:gd name="adj1" fmla="val -67529"/>
              <a:gd name="adj2" fmla="val -76412"/>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600" dirty="0">
                <a:solidFill>
                  <a:schemeClr val="tx1"/>
                </a:solidFill>
                <a:latin typeface="Arial" panose="020B0604020202020204" pitchFamily="34" charset="0"/>
                <a:cs typeface="Arial" panose="020B0604020202020204" pitchFamily="34" charset="0"/>
              </a:rPr>
              <a:t>Ich zeige dir mit Fingern Zahlen von 0 bis 10. Du sollst mir sagen, wie viele Finger zu siehst</a:t>
            </a:r>
            <a:r>
              <a:rPr lang="de-DE" altLang="de-DE" sz="1800" dirty="0">
                <a:solidFill>
                  <a:schemeClr val="tx1"/>
                </a:solidFill>
                <a:latin typeface="Arial" panose="020B0604020202020204" pitchFamily="34" charset="0"/>
                <a:cs typeface="Arial" panose="020B0604020202020204" pitchFamily="34" charset="0"/>
              </a:rPr>
              <a:t>.</a:t>
            </a:r>
          </a:p>
        </p:txBody>
      </p:sp>
      <p:sp>
        <p:nvSpPr>
          <p:cNvPr id="9" name="Text Box 8">
            <a:extLst>
              <a:ext uri="{FF2B5EF4-FFF2-40B4-BE49-F238E27FC236}">
                <a16:creationId xmlns:a16="http://schemas.microsoft.com/office/drawing/2014/main" xmlns="" id="{D6FFB7C8-2DC0-4E85-AA93-FFBC7AC4032F}"/>
              </a:ext>
            </a:extLst>
          </p:cNvPr>
          <p:cNvSpPr txBox="1">
            <a:spLocks/>
          </p:cNvSpPr>
          <p:nvPr/>
        </p:nvSpPr>
        <p:spPr bwMode="auto">
          <a:xfrm>
            <a:off x="1096266" y="1636988"/>
            <a:ext cx="7530202" cy="656590"/>
          </a:xfrm>
          <a:prstGeom prst="rect">
            <a:avLst/>
          </a:prstGeom>
          <a:solidFill>
            <a:srgbClr val="D9D9D9"/>
          </a:solidFill>
          <a:ln>
            <a:noFill/>
          </a:ln>
          <a:effec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solidFill>
                  <a:schemeClr val="tx1"/>
                </a:solidFill>
                <a:latin typeface="Arial" panose="020B0604020202020204" pitchFamily="34" charset="0"/>
                <a:cs typeface="Arial" panose="020B0604020202020204" pitchFamily="34" charset="0"/>
              </a:rPr>
              <a:t>Achtung: </a:t>
            </a:r>
          </a:p>
          <a:p>
            <a:pPr algn="ctr" eaLnBrk="1"/>
            <a:r>
              <a:rPr lang="de-DE" altLang="de-DE" sz="1800" dirty="0">
                <a:solidFill>
                  <a:schemeClr val="tx1"/>
                </a:solidFill>
                <a:latin typeface="Arial" panose="020B0604020202020204" pitchFamily="34" charset="0"/>
                <a:cs typeface="Arial" panose="020B0604020202020204" pitchFamily="34" charset="0"/>
              </a:rPr>
              <a:t>Finger ausschließlich statisch als Fingerbild einsetzen</a:t>
            </a:r>
          </a:p>
        </p:txBody>
      </p:sp>
      <p:sp>
        <p:nvSpPr>
          <p:cNvPr id="10" name="Textfeld 9">
            <a:extLst>
              <a:ext uri="{FF2B5EF4-FFF2-40B4-BE49-F238E27FC236}">
                <a16:creationId xmlns:a16="http://schemas.microsoft.com/office/drawing/2014/main" xmlns="" id="{F438777E-7ED4-4A60-B089-32AB0323F442}"/>
              </a:ext>
            </a:extLst>
          </p:cNvPr>
          <p:cNvSpPr txBox="1"/>
          <p:nvPr/>
        </p:nvSpPr>
        <p:spPr>
          <a:xfrm>
            <a:off x="1096266" y="5421068"/>
            <a:ext cx="7530202" cy="707886"/>
          </a:xfrm>
          <a:prstGeom prst="rect">
            <a:avLst/>
          </a:prstGeom>
          <a:solidFill>
            <a:srgbClr val="327D87"/>
          </a:solidFill>
        </p:spPr>
        <p:txBody>
          <a:bodyPr wrap="square" rtlCol="0">
            <a:spAutoFit/>
          </a:bodyPr>
          <a:lstStyle/>
          <a:p>
            <a:r>
              <a:rPr lang="de-DE" sz="2000" dirty="0">
                <a:solidFill>
                  <a:schemeClr val="bg1"/>
                </a:solidFill>
              </a:rPr>
              <a:t>Inwiefern kann das Kind Anzahlen bis 10 simultan oder quasi-simultan erfassen? </a:t>
            </a:r>
          </a:p>
        </p:txBody>
      </p:sp>
    </p:spTree>
    <p:extLst>
      <p:ext uri="{BB962C8B-B14F-4D97-AF65-F5344CB8AC3E}">
        <p14:creationId xmlns:p14="http://schemas.microsoft.com/office/powerpoint/2010/main" val="51992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E83885D-7735-43BC-8346-03175F12ED84}"/>
              </a:ext>
            </a:extLst>
          </p:cNvPr>
          <p:cNvSpPr>
            <a:spLocks noGrp="1"/>
          </p:cNvSpPr>
          <p:nvPr>
            <p:ph type="title"/>
          </p:nvPr>
        </p:nvSpPr>
        <p:spPr/>
        <p:txBody>
          <a:bodyPr/>
          <a:lstStyle/>
          <a:p>
            <a:r>
              <a:rPr lang="de-DE" dirty="0"/>
              <a:t>5.1 Grundvorstellungen aufbauen</a:t>
            </a:r>
          </a:p>
        </p:txBody>
      </p:sp>
      <p:sp>
        <p:nvSpPr>
          <p:cNvPr id="3" name="Textplatzhalter 2">
            <a:extLst>
              <a:ext uri="{FF2B5EF4-FFF2-40B4-BE49-F238E27FC236}">
                <a16:creationId xmlns:a16="http://schemas.microsoft.com/office/drawing/2014/main" xmlns="" id="{07CC4CE3-6456-4013-B1E7-00F666A2A996}"/>
              </a:ext>
            </a:extLst>
          </p:cNvPr>
          <p:cNvSpPr>
            <a:spLocks noGrp="1"/>
          </p:cNvSpPr>
          <p:nvPr>
            <p:ph type="body" sz="quarter" idx="13"/>
          </p:nvPr>
        </p:nvSpPr>
        <p:spPr/>
        <p:txBody>
          <a:bodyPr/>
          <a:lstStyle/>
          <a:p>
            <a:r>
              <a:rPr lang="de-DE" sz="2000" dirty="0"/>
              <a:t>FINGERBILDER</a:t>
            </a:r>
          </a:p>
        </p:txBody>
      </p:sp>
      <p:sp>
        <p:nvSpPr>
          <p:cNvPr id="5" name="Datumsplatzhalter 4">
            <a:extLst>
              <a:ext uri="{FF2B5EF4-FFF2-40B4-BE49-F238E27FC236}">
                <a16:creationId xmlns:a16="http://schemas.microsoft.com/office/drawing/2014/main" xmlns="" id="{45A2CC9A-BA37-4378-88F3-B4FC6AA2EAC5}"/>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FCD78409-B9EF-4F89-939A-5C59B6BAD0AB}"/>
              </a:ext>
            </a:extLst>
          </p:cNvPr>
          <p:cNvSpPr>
            <a:spLocks noGrp="1"/>
          </p:cNvSpPr>
          <p:nvPr>
            <p:ph type="sldNum" sz="quarter" idx="12"/>
          </p:nvPr>
        </p:nvSpPr>
        <p:spPr/>
        <p:txBody>
          <a:bodyPr/>
          <a:lstStyle/>
          <a:p>
            <a:fld id="{C3752B7C-18A9-864D-BBCB-54A9F41B5594}" type="slidenum">
              <a:rPr lang="de-DE" smtClean="0"/>
              <a:pPr/>
              <a:t>68</a:t>
            </a:fld>
            <a:endParaRPr lang="de-DE" dirty="0"/>
          </a:p>
        </p:txBody>
      </p:sp>
      <p:pic>
        <p:nvPicPr>
          <p:cNvPr id="10" name="Picture 11">
            <a:extLst>
              <a:ext uri="{FF2B5EF4-FFF2-40B4-BE49-F238E27FC236}">
                <a16:creationId xmlns:a16="http://schemas.microsoft.com/office/drawing/2014/main" xmlns="" id="{43E16283-6E4F-45EB-9551-F94CACAC4B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4786" y="3406572"/>
            <a:ext cx="2077570" cy="1557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feld 15">
            <a:extLst>
              <a:ext uri="{FF2B5EF4-FFF2-40B4-BE49-F238E27FC236}">
                <a16:creationId xmlns:a16="http://schemas.microsoft.com/office/drawing/2014/main" xmlns="" id="{90FF4B6E-C8FA-4722-A8A4-FD24859F928E}"/>
              </a:ext>
            </a:extLst>
          </p:cNvPr>
          <p:cNvSpPr txBox="1"/>
          <p:nvPr/>
        </p:nvSpPr>
        <p:spPr>
          <a:xfrm>
            <a:off x="1096266" y="1843950"/>
            <a:ext cx="4172808" cy="2554545"/>
          </a:xfrm>
          <a:prstGeom prst="rect">
            <a:avLst/>
          </a:prstGeom>
          <a:noFill/>
        </p:spPr>
        <p:txBody>
          <a:bodyPr wrap="square" rtlCol="0">
            <a:spAutoFit/>
          </a:bodyPr>
          <a:lstStyle/>
          <a:p>
            <a:r>
              <a:rPr lang="de-DE" sz="2000" dirty="0">
                <a:solidFill>
                  <a:srgbClr val="327D87"/>
                </a:solidFill>
                <a:latin typeface="Arial" panose="020B0604020202020204" pitchFamily="34" charset="0"/>
                <a:cs typeface="Arial" panose="020B0604020202020204" pitchFamily="34" charset="0"/>
              </a:rPr>
              <a:t>Reduktion </a:t>
            </a:r>
          </a:p>
          <a:p>
            <a:pPr marL="34290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Begrenzung auf eine Hand (Kraft der 5) </a:t>
            </a:r>
          </a:p>
          <a:p>
            <a:pPr marL="34290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Verknüpfung mit Fingerabdrücken </a:t>
            </a:r>
          </a:p>
          <a:p>
            <a:pPr marL="34290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Einsatz der Fingerbilder – App</a:t>
            </a:r>
          </a:p>
          <a:p>
            <a:pPr marL="34290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Beziehungen zur „vollen“ Hand </a:t>
            </a:r>
          </a:p>
          <a:p>
            <a:r>
              <a:rPr lang="de-DE" sz="2000" dirty="0">
                <a:latin typeface="Arial" panose="020B0604020202020204" pitchFamily="34" charset="0"/>
                <a:cs typeface="Arial" panose="020B0604020202020204" pitchFamily="34" charset="0"/>
              </a:rPr>
              <a:t>     schaffen </a:t>
            </a:r>
          </a:p>
        </p:txBody>
      </p:sp>
      <p:sp>
        <p:nvSpPr>
          <p:cNvPr id="17" name="AutoShape 6">
            <a:extLst>
              <a:ext uri="{FF2B5EF4-FFF2-40B4-BE49-F238E27FC236}">
                <a16:creationId xmlns:a16="http://schemas.microsoft.com/office/drawing/2014/main" xmlns="" id="{FA0849E5-690D-4BE3-A9A1-880EDF08B924}"/>
              </a:ext>
            </a:extLst>
          </p:cNvPr>
          <p:cNvSpPr>
            <a:spLocks/>
          </p:cNvSpPr>
          <p:nvPr/>
        </p:nvSpPr>
        <p:spPr bwMode="auto">
          <a:xfrm>
            <a:off x="1587011" y="4697953"/>
            <a:ext cx="4362110" cy="1337445"/>
          </a:xfrm>
          <a:prstGeom prst="wedgeEllipseCallout">
            <a:avLst>
              <a:gd name="adj1" fmla="val 28520"/>
              <a:gd name="adj2" fmla="val 63085"/>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defTabSz="914400" eaLnBrk="1"/>
            <a:r>
              <a:rPr lang="de-DE" altLang="de-DE" sz="1800" dirty="0">
                <a:solidFill>
                  <a:schemeClr val="tx1"/>
                </a:solidFill>
                <a:latin typeface="Arial" panose="020B0604020202020204" pitchFamily="34" charset="0"/>
                <a:cs typeface="Arial" panose="020B0604020202020204" pitchFamily="34" charset="0"/>
              </a:rPr>
              <a:t>Wie viele Finger fehlen noch bis zur fünf? Wie viele Finger fehlen noch bis du fünf Finger zeigst?</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090" y="1491021"/>
            <a:ext cx="1794266" cy="162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a:extLst>
              <a:ext uri="{FF2B5EF4-FFF2-40B4-BE49-F238E27FC236}">
                <a16:creationId xmlns:a16="http://schemas.microsoft.com/office/drawing/2014/main" xmlns="" id="{AC88093F-DDC9-4012-8F21-001ADA982E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0737" y="1639658"/>
            <a:ext cx="1020963" cy="101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25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E83885D-7735-43BC-8346-03175F12ED84}"/>
              </a:ext>
            </a:extLst>
          </p:cNvPr>
          <p:cNvSpPr>
            <a:spLocks noGrp="1"/>
          </p:cNvSpPr>
          <p:nvPr>
            <p:ph type="title"/>
          </p:nvPr>
        </p:nvSpPr>
        <p:spPr/>
        <p:txBody>
          <a:bodyPr/>
          <a:lstStyle/>
          <a:p>
            <a:r>
              <a:rPr lang="de-DE" dirty="0"/>
              <a:t>5.1 Grundvorstellungen aufbauen </a:t>
            </a:r>
          </a:p>
        </p:txBody>
      </p:sp>
      <p:sp>
        <p:nvSpPr>
          <p:cNvPr id="3" name="Textplatzhalter 2">
            <a:extLst>
              <a:ext uri="{FF2B5EF4-FFF2-40B4-BE49-F238E27FC236}">
                <a16:creationId xmlns:a16="http://schemas.microsoft.com/office/drawing/2014/main" xmlns="" id="{07CC4CE3-6456-4013-B1E7-00F666A2A996}"/>
              </a:ext>
            </a:extLst>
          </p:cNvPr>
          <p:cNvSpPr>
            <a:spLocks noGrp="1"/>
          </p:cNvSpPr>
          <p:nvPr>
            <p:ph type="body" sz="quarter" idx="13"/>
          </p:nvPr>
        </p:nvSpPr>
        <p:spPr/>
        <p:txBody>
          <a:bodyPr/>
          <a:lstStyle/>
          <a:p>
            <a:r>
              <a:rPr lang="de-DE" sz="2000" dirty="0"/>
              <a:t>FINGERBILDER</a:t>
            </a:r>
          </a:p>
        </p:txBody>
      </p:sp>
      <p:sp>
        <p:nvSpPr>
          <p:cNvPr id="5" name="Datumsplatzhalter 4">
            <a:extLst>
              <a:ext uri="{FF2B5EF4-FFF2-40B4-BE49-F238E27FC236}">
                <a16:creationId xmlns:a16="http://schemas.microsoft.com/office/drawing/2014/main" xmlns="" id="{45A2CC9A-BA37-4378-88F3-B4FC6AA2EAC5}"/>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FCD78409-B9EF-4F89-939A-5C59B6BAD0AB}"/>
              </a:ext>
            </a:extLst>
          </p:cNvPr>
          <p:cNvSpPr>
            <a:spLocks noGrp="1"/>
          </p:cNvSpPr>
          <p:nvPr>
            <p:ph type="sldNum" sz="quarter" idx="12"/>
          </p:nvPr>
        </p:nvSpPr>
        <p:spPr/>
        <p:txBody>
          <a:bodyPr/>
          <a:lstStyle/>
          <a:p>
            <a:fld id="{C3752B7C-18A9-864D-BBCB-54A9F41B5594}" type="slidenum">
              <a:rPr lang="de-DE" smtClean="0"/>
              <a:pPr/>
              <a:t>69</a:t>
            </a:fld>
            <a:endParaRPr lang="de-DE" dirty="0"/>
          </a:p>
        </p:txBody>
      </p:sp>
      <p:pic>
        <p:nvPicPr>
          <p:cNvPr id="16" name="Picture 7">
            <a:extLst>
              <a:ext uri="{FF2B5EF4-FFF2-40B4-BE49-F238E27FC236}">
                <a16:creationId xmlns:a16="http://schemas.microsoft.com/office/drawing/2014/main" xmlns="" id="{2842DDCF-91F9-4B4B-91F3-F04523AA0E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053" y="1938245"/>
            <a:ext cx="1392189" cy="104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8">
            <a:extLst>
              <a:ext uri="{FF2B5EF4-FFF2-40B4-BE49-F238E27FC236}">
                <a16:creationId xmlns:a16="http://schemas.microsoft.com/office/drawing/2014/main" xmlns="" id="{16986815-9812-4D45-993C-27704FB27F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0900" y="1948048"/>
            <a:ext cx="1392740" cy="104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9">
            <a:extLst>
              <a:ext uri="{FF2B5EF4-FFF2-40B4-BE49-F238E27FC236}">
                <a16:creationId xmlns:a16="http://schemas.microsoft.com/office/drawing/2014/main" xmlns="" id="{7E86A5C3-1A9B-4472-ACBC-2EB65F509C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8298" y="1948048"/>
            <a:ext cx="1392000" cy="104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10">
            <a:extLst>
              <a:ext uri="{FF2B5EF4-FFF2-40B4-BE49-F238E27FC236}">
                <a16:creationId xmlns:a16="http://schemas.microsoft.com/office/drawing/2014/main" xmlns="" id="{439A792F-BFC2-4BF1-8836-EB987099D7E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23704" y="1938245"/>
            <a:ext cx="1392559" cy="104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1">
            <a:extLst>
              <a:ext uri="{FF2B5EF4-FFF2-40B4-BE49-F238E27FC236}">
                <a16:creationId xmlns:a16="http://schemas.microsoft.com/office/drawing/2014/main" xmlns="" id="{767614A0-16C6-49E6-8DE4-A37A07C5467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20541" y="1938245"/>
            <a:ext cx="1392559" cy="104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12">
            <a:extLst>
              <a:ext uri="{FF2B5EF4-FFF2-40B4-BE49-F238E27FC236}">
                <a16:creationId xmlns:a16="http://schemas.microsoft.com/office/drawing/2014/main" xmlns="" id="{F0A7A8AF-EF4E-4CF5-9E7B-1C0D905716A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18512" y="1938245"/>
            <a:ext cx="1391435" cy="104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AutoShape 5">
            <a:extLst>
              <a:ext uri="{FF2B5EF4-FFF2-40B4-BE49-F238E27FC236}">
                <a16:creationId xmlns:a16="http://schemas.microsoft.com/office/drawing/2014/main" xmlns="" id="{75692EF2-FF22-4462-B2AD-0830177552EC}"/>
              </a:ext>
            </a:extLst>
          </p:cNvPr>
          <p:cNvSpPr>
            <a:spLocks/>
          </p:cNvSpPr>
          <p:nvPr/>
        </p:nvSpPr>
        <p:spPr bwMode="auto">
          <a:xfrm>
            <a:off x="1246649" y="4436609"/>
            <a:ext cx="2782022" cy="1396237"/>
          </a:xfrm>
          <a:prstGeom prst="wedgeEllipseCallout">
            <a:avLst>
              <a:gd name="adj1" fmla="val 42049"/>
              <a:gd name="adj2" fmla="val 66003"/>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defTabSz="914400" eaLnBrk="1"/>
            <a:r>
              <a:rPr lang="de-DE" altLang="de-DE" sz="1800" dirty="0">
                <a:solidFill>
                  <a:schemeClr val="tx1"/>
                </a:solidFill>
                <a:latin typeface="Arial" panose="020B0604020202020204" pitchFamily="34" charset="0"/>
                <a:cs typeface="Arial" panose="020B0604020202020204" pitchFamily="34" charset="0"/>
              </a:rPr>
              <a:t>Ist das immer fünf? Woher weißt du das? Was fällt dir auf?</a:t>
            </a:r>
          </a:p>
        </p:txBody>
      </p:sp>
      <p:sp>
        <p:nvSpPr>
          <p:cNvPr id="25" name="AutoShape 4">
            <a:extLst>
              <a:ext uri="{FF2B5EF4-FFF2-40B4-BE49-F238E27FC236}">
                <a16:creationId xmlns:a16="http://schemas.microsoft.com/office/drawing/2014/main" xmlns="" id="{45E8D810-484A-40B3-B8CA-B92BAC1187C3}"/>
              </a:ext>
            </a:extLst>
          </p:cNvPr>
          <p:cNvSpPr>
            <a:spLocks/>
          </p:cNvSpPr>
          <p:nvPr/>
        </p:nvSpPr>
        <p:spPr bwMode="auto">
          <a:xfrm>
            <a:off x="5489097" y="4357028"/>
            <a:ext cx="2655446" cy="1396237"/>
          </a:xfrm>
          <a:prstGeom prst="wedgeEllipseCallout">
            <a:avLst>
              <a:gd name="adj1" fmla="val -18178"/>
              <a:gd name="adj2" fmla="val 82077"/>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solidFill>
                  <a:schemeClr val="tx1"/>
                </a:solidFill>
                <a:latin typeface="Arial" panose="020B0604020202020204" pitchFamily="34" charset="0"/>
                <a:cs typeface="Arial" panose="020B0604020202020204" pitchFamily="34" charset="0"/>
              </a:rPr>
              <a:t>Kannst du die Zahl auch mit anderen Fingern zeigen?</a:t>
            </a:r>
          </a:p>
        </p:txBody>
      </p:sp>
      <p:sp>
        <p:nvSpPr>
          <p:cNvPr id="4" name="Textfeld 3">
            <a:extLst>
              <a:ext uri="{FF2B5EF4-FFF2-40B4-BE49-F238E27FC236}">
                <a16:creationId xmlns:a16="http://schemas.microsoft.com/office/drawing/2014/main" xmlns="" id="{142B6890-D4FA-4E79-B366-78ACEFB1522C}"/>
              </a:ext>
            </a:extLst>
          </p:cNvPr>
          <p:cNvSpPr txBox="1"/>
          <p:nvPr/>
        </p:nvSpPr>
        <p:spPr>
          <a:xfrm>
            <a:off x="1157768" y="3213514"/>
            <a:ext cx="5295104" cy="923330"/>
          </a:xfrm>
          <a:prstGeom prst="rect">
            <a:avLst/>
          </a:prstGeom>
          <a:noFill/>
        </p:spPr>
        <p:txBody>
          <a:bodyPr wrap="none" rtlCol="0">
            <a:spAutoFit/>
          </a:bodyPr>
          <a:lstStyle/>
          <a:p>
            <a:r>
              <a:rPr lang="de-DE" dirty="0">
                <a:solidFill>
                  <a:srgbClr val="327D87"/>
                </a:solidFill>
                <a:latin typeface="Arial" panose="020B0604020202020204" pitchFamily="34" charset="0"/>
                <a:cs typeface="Arial" panose="020B0604020202020204" pitchFamily="34" charset="0"/>
              </a:rPr>
              <a:t>Erweiterung</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Verschiedene Fingerbilder zu einer Zahl zeigen</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Fingerbilder miteinander vergleichen   </a:t>
            </a:r>
          </a:p>
        </p:txBody>
      </p:sp>
    </p:spTree>
    <p:extLst>
      <p:ext uri="{BB962C8B-B14F-4D97-AF65-F5344CB8AC3E}">
        <p14:creationId xmlns:p14="http://schemas.microsoft.com/office/powerpoint/2010/main" val="10454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7FA738E-8953-4F42-A5CA-E3BCD5B6DF6D}"/>
              </a:ext>
            </a:extLst>
          </p:cNvPr>
          <p:cNvSpPr>
            <a:spLocks noGrp="1"/>
          </p:cNvSpPr>
          <p:nvPr>
            <p:ph type="title"/>
          </p:nvPr>
        </p:nvSpPr>
        <p:spPr/>
        <p:txBody>
          <a:bodyPr/>
          <a:lstStyle/>
          <a:p>
            <a:r>
              <a:rPr lang="de-DE" dirty="0"/>
              <a:t>5.1 Grundvorstellungen aufbauen</a:t>
            </a:r>
          </a:p>
        </p:txBody>
      </p:sp>
      <p:sp>
        <p:nvSpPr>
          <p:cNvPr id="3" name="Textplatzhalter 2">
            <a:extLst>
              <a:ext uri="{FF2B5EF4-FFF2-40B4-BE49-F238E27FC236}">
                <a16:creationId xmlns:a16="http://schemas.microsoft.com/office/drawing/2014/main" xmlns="" id="{03A64731-34FE-4C19-BF75-49C8659EE72C}"/>
              </a:ext>
            </a:extLst>
          </p:cNvPr>
          <p:cNvSpPr>
            <a:spLocks noGrp="1"/>
          </p:cNvSpPr>
          <p:nvPr>
            <p:ph type="body" sz="quarter" idx="13"/>
          </p:nvPr>
        </p:nvSpPr>
        <p:spPr>
          <a:xfrm>
            <a:off x="1096266" y="1194030"/>
            <a:ext cx="7505711" cy="466995"/>
          </a:xfrm>
        </p:spPr>
        <p:txBody>
          <a:bodyPr/>
          <a:lstStyle/>
          <a:p>
            <a:pPr>
              <a:lnSpc>
                <a:spcPct val="100000"/>
              </a:lnSpc>
            </a:pPr>
            <a:r>
              <a:rPr lang="de-DE" sz="2000" dirty="0"/>
              <a:t>MUSTER</a:t>
            </a:r>
          </a:p>
        </p:txBody>
      </p:sp>
      <p:sp>
        <p:nvSpPr>
          <p:cNvPr id="5" name="Datumsplatzhalter 4">
            <a:extLst>
              <a:ext uri="{FF2B5EF4-FFF2-40B4-BE49-F238E27FC236}">
                <a16:creationId xmlns:a16="http://schemas.microsoft.com/office/drawing/2014/main" xmlns="" id="{E9B95BFB-F1F2-43C2-8F52-9552ABD3A2A3}"/>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B97DABDA-D54B-4247-8AD9-DEA0E85C8D09}"/>
              </a:ext>
            </a:extLst>
          </p:cNvPr>
          <p:cNvSpPr>
            <a:spLocks noGrp="1"/>
          </p:cNvSpPr>
          <p:nvPr>
            <p:ph type="sldNum" sz="quarter" idx="12"/>
          </p:nvPr>
        </p:nvSpPr>
        <p:spPr/>
        <p:txBody>
          <a:bodyPr/>
          <a:lstStyle/>
          <a:p>
            <a:fld id="{C3752B7C-18A9-864D-BBCB-54A9F41B5594}" type="slidenum">
              <a:rPr lang="de-DE" smtClean="0"/>
              <a:pPr/>
              <a:t>70</a:t>
            </a:fld>
            <a:endParaRPr lang="de-DE" dirty="0"/>
          </a:p>
        </p:txBody>
      </p:sp>
      <p:pic>
        <p:nvPicPr>
          <p:cNvPr id="7" name="Picture 5">
            <a:extLst>
              <a:ext uri="{FF2B5EF4-FFF2-40B4-BE49-F238E27FC236}">
                <a16:creationId xmlns:a16="http://schemas.microsoft.com/office/drawing/2014/main" xmlns="" id="{B948588C-0912-4644-8D91-927909A7B1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395767">
            <a:off x="1006528" y="2146586"/>
            <a:ext cx="2254630" cy="2210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a:extLst>
              <a:ext uri="{FF2B5EF4-FFF2-40B4-BE49-F238E27FC236}">
                <a16:creationId xmlns:a16="http://schemas.microsoft.com/office/drawing/2014/main" xmlns="" id="{5B6DADB1-13DD-4518-932C-3190132707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301647" y="2250158"/>
            <a:ext cx="2016261" cy="205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feld 8">
            <a:extLst>
              <a:ext uri="{FF2B5EF4-FFF2-40B4-BE49-F238E27FC236}">
                <a16:creationId xmlns:a16="http://schemas.microsoft.com/office/drawing/2014/main" xmlns="" id="{5A3069A7-2DFA-4850-A415-4E2701BF806B}"/>
              </a:ext>
            </a:extLst>
          </p:cNvPr>
          <p:cNvSpPr txBox="1"/>
          <p:nvPr/>
        </p:nvSpPr>
        <p:spPr>
          <a:xfrm>
            <a:off x="1002019" y="1753926"/>
            <a:ext cx="3503426"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 „Lege Muster aus 7 Plättchen.“ </a:t>
            </a:r>
          </a:p>
        </p:txBody>
      </p:sp>
      <p:pic>
        <p:nvPicPr>
          <p:cNvPr id="10" name="Picture 7">
            <a:extLst>
              <a:ext uri="{FF2B5EF4-FFF2-40B4-BE49-F238E27FC236}">
                <a16:creationId xmlns:a16="http://schemas.microsoft.com/office/drawing/2014/main" xmlns="" id="{E3B32317-D775-43A1-9BCA-412C742761A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949773" y="2441501"/>
            <a:ext cx="1244452" cy="1896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8">
            <a:extLst>
              <a:ext uri="{FF2B5EF4-FFF2-40B4-BE49-F238E27FC236}">
                <a16:creationId xmlns:a16="http://schemas.microsoft.com/office/drawing/2014/main" xmlns="" id="{B0C3AEDA-96B6-4262-8A44-4610FB184F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390328">
            <a:off x="3855358" y="3793459"/>
            <a:ext cx="1491639" cy="1840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AutoShape 5">
            <a:extLst>
              <a:ext uri="{FF2B5EF4-FFF2-40B4-BE49-F238E27FC236}">
                <a16:creationId xmlns:a16="http://schemas.microsoft.com/office/drawing/2014/main" xmlns="" id="{CFBEBE9D-2D11-42CB-918E-FA338B6F3C83}"/>
              </a:ext>
            </a:extLst>
          </p:cNvPr>
          <p:cNvSpPr>
            <a:spLocks/>
          </p:cNvSpPr>
          <p:nvPr/>
        </p:nvSpPr>
        <p:spPr bwMode="auto">
          <a:xfrm>
            <a:off x="4427451" y="1107565"/>
            <a:ext cx="3008630" cy="1448773"/>
          </a:xfrm>
          <a:prstGeom prst="wedgeEllipseCallout">
            <a:avLst>
              <a:gd name="adj1" fmla="val -44868"/>
              <a:gd name="adj2" fmla="val 54131"/>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600" dirty="0">
                <a:solidFill>
                  <a:schemeClr val="tx1"/>
                </a:solidFill>
                <a:latin typeface="Arial" panose="020B0604020202020204" pitchFamily="34" charset="0"/>
                <a:cs typeface="Arial" panose="020B0604020202020204" pitchFamily="34" charset="0"/>
              </a:rPr>
              <a:t>Bei welchem Muster kannst du sofort erkennen, dass es 7 Plättchen sind? Sortiere. </a:t>
            </a:r>
          </a:p>
        </p:txBody>
      </p:sp>
      <p:sp>
        <p:nvSpPr>
          <p:cNvPr id="13" name="Text Box 10">
            <a:extLst>
              <a:ext uri="{FF2B5EF4-FFF2-40B4-BE49-F238E27FC236}">
                <a16:creationId xmlns:a16="http://schemas.microsoft.com/office/drawing/2014/main" xmlns="" id="{1E727A31-F0CD-4228-A9B3-33FE033DC156}"/>
              </a:ext>
            </a:extLst>
          </p:cNvPr>
          <p:cNvSpPr txBox="1">
            <a:spLocks/>
          </p:cNvSpPr>
          <p:nvPr/>
        </p:nvSpPr>
        <p:spPr bwMode="auto">
          <a:xfrm>
            <a:off x="5593347" y="5924399"/>
            <a:ext cx="2568011" cy="287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457200">
              <a:defRPr sz="5000">
                <a:solidFill>
                  <a:srgbClr val="535353"/>
                </a:solidFill>
                <a:latin typeface="Gill Sans Light" charset="0"/>
                <a:ea typeface="Gill Sans Light" charset="0"/>
                <a:cs typeface="Gill Sans Light" charset="0"/>
                <a:sym typeface="Gill Sans Light" charset="0"/>
              </a:defRPr>
            </a:lvl1pPr>
            <a:lvl2pPr marL="742950" indent="-285750" defTabSz="457200">
              <a:defRPr sz="5000">
                <a:solidFill>
                  <a:srgbClr val="535353"/>
                </a:solidFill>
                <a:latin typeface="Gill Sans Light" charset="0"/>
                <a:ea typeface="Gill Sans Light" charset="0"/>
                <a:cs typeface="Gill Sans Light" charset="0"/>
                <a:sym typeface="Gill Sans Light" charset="0"/>
              </a:defRPr>
            </a:lvl2pPr>
            <a:lvl3pPr marL="1143000" indent="-228600" defTabSz="457200">
              <a:defRPr sz="5000">
                <a:solidFill>
                  <a:srgbClr val="535353"/>
                </a:solidFill>
                <a:latin typeface="Gill Sans Light" charset="0"/>
                <a:ea typeface="Gill Sans Light" charset="0"/>
                <a:cs typeface="Gill Sans Light" charset="0"/>
                <a:sym typeface="Gill Sans Light" charset="0"/>
              </a:defRPr>
            </a:lvl3pPr>
            <a:lvl4pPr marL="1600200" indent="-228600" defTabSz="457200">
              <a:defRPr sz="5000">
                <a:solidFill>
                  <a:srgbClr val="535353"/>
                </a:solidFill>
                <a:latin typeface="Gill Sans Light" charset="0"/>
                <a:ea typeface="Gill Sans Light" charset="0"/>
                <a:cs typeface="Gill Sans Light" charset="0"/>
                <a:sym typeface="Gill Sans Light" charset="0"/>
              </a:defRPr>
            </a:lvl4pPr>
            <a:lvl5pPr marL="2057400" indent="-228600" defTabSz="457200">
              <a:defRPr sz="5000">
                <a:solidFill>
                  <a:srgbClr val="535353"/>
                </a:solidFill>
                <a:latin typeface="Gill Sans Light" charset="0"/>
                <a:ea typeface="Gill Sans Light" charset="0"/>
                <a:cs typeface="Gill Sans Light" charset="0"/>
                <a:sym typeface="Gill Sans Light" charset="0"/>
              </a:defRPr>
            </a:lvl5pPr>
            <a:lvl6pPr marL="25146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r" eaLnBrk="1"/>
            <a:r>
              <a:rPr lang="de-DE" altLang="de-DE" sz="1200" b="1" dirty="0">
                <a:solidFill>
                  <a:srgbClr val="222222"/>
                </a:solidFill>
                <a:latin typeface="Arial" panose="020B0604020202020204" pitchFamily="34" charset="0"/>
                <a:ea typeface="Gill Sans" charset="0"/>
                <a:cs typeface="Arial" panose="020B0604020202020204" pitchFamily="34" charset="0"/>
                <a:sym typeface="Gill Sans" charset="0"/>
              </a:rPr>
              <a:t>https://pikas-mi.dzlm.de/node/629</a:t>
            </a:r>
          </a:p>
        </p:txBody>
      </p:sp>
      <p:sp>
        <p:nvSpPr>
          <p:cNvPr id="14" name="Textfeld 13">
            <a:extLst>
              <a:ext uri="{FF2B5EF4-FFF2-40B4-BE49-F238E27FC236}">
                <a16:creationId xmlns:a16="http://schemas.microsoft.com/office/drawing/2014/main" xmlns="" id="{1ED35E69-0693-4E7D-87F0-1F53FCA83460}"/>
              </a:ext>
            </a:extLst>
          </p:cNvPr>
          <p:cNvSpPr txBox="1"/>
          <p:nvPr/>
        </p:nvSpPr>
        <p:spPr>
          <a:xfrm>
            <a:off x="1027109" y="5170416"/>
            <a:ext cx="7530202" cy="1015663"/>
          </a:xfrm>
          <a:prstGeom prst="rect">
            <a:avLst/>
          </a:prstGeom>
          <a:solidFill>
            <a:srgbClr val="327D87"/>
          </a:solidFill>
        </p:spPr>
        <p:txBody>
          <a:bodyPr wrap="square" rtlCol="0">
            <a:spAutoFit/>
          </a:bodyPr>
          <a:lstStyle/>
          <a:p>
            <a:r>
              <a:rPr lang="de-DE" sz="2000" dirty="0">
                <a:solidFill>
                  <a:schemeClr val="bg1"/>
                </a:solidFill>
              </a:rPr>
              <a:t>Inwiefern kann das Kind Anzahlen bis 10 simultan oder quasi-simultan erfassen? Inwiefern kann es strukturierte und unstrukturierte Darstellungen unterscheiden und beschreiben? </a:t>
            </a:r>
          </a:p>
        </p:txBody>
      </p:sp>
    </p:spTree>
    <p:extLst>
      <p:ext uri="{BB962C8B-B14F-4D97-AF65-F5344CB8AC3E}">
        <p14:creationId xmlns:p14="http://schemas.microsoft.com/office/powerpoint/2010/main" val="163769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7FA738E-8953-4F42-A5CA-E3BCD5B6DF6D}"/>
              </a:ext>
            </a:extLst>
          </p:cNvPr>
          <p:cNvSpPr>
            <a:spLocks noGrp="1"/>
          </p:cNvSpPr>
          <p:nvPr>
            <p:ph type="title"/>
          </p:nvPr>
        </p:nvSpPr>
        <p:spPr/>
        <p:txBody>
          <a:bodyPr/>
          <a:lstStyle/>
          <a:p>
            <a:r>
              <a:rPr lang="de-DE" dirty="0"/>
              <a:t>5.1 Grundvorstellungen aufbauen</a:t>
            </a:r>
          </a:p>
        </p:txBody>
      </p:sp>
      <p:sp>
        <p:nvSpPr>
          <p:cNvPr id="3" name="Textplatzhalter 2">
            <a:extLst>
              <a:ext uri="{FF2B5EF4-FFF2-40B4-BE49-F238E27FC236}">
                <a16:creationId xmlns:a16="http://schemas.microsoft.com/office/drawing/2014/main" xmlns="" id="{03A64731-34FE-4C19-BF75-49C8659EE72C}"/>
              </a:ext>
            </a:extLst>
          </p:cNvPr>
          <p:cNvSpPr>
            <a:spLocks noGrp="1"/>
          </p:cNvSpPr>
          <p:nvPr>
            <p:ph type="body" sz="quarter" idx="13"/>
          </p:nvPr>
        </p:nvSpPr>
        <p:spPr/>
        <p:txBody>
          <a:bodyPr/>
          <a:lstStyle/>
          <a:p>
            <a:r>
              <a:rPr lang="de-DE" sz="2000" dirty="0"/>
              <a:t>MUSTER </a:t>
            </a:r>
          </a:p>
        </p:txBody>
      </p:sp>
      <p:sp>
        <p:nvSpPr>
          <p:cNvPr id="5" name="Datumsplatzhalter 4">
            <a:extLst>
              <a:ext uri="{FF2B5EF4-FFF2-40B4-BE49-F238E27FC236}">
                <a16:creationId xmlns:a16="http://schemas.microsoft.com/office/drawing/2014/main" xmlns="" id="{E9B95BFB-F1F2-43C2-8F52-9552ABD3A2A3}"/>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B97DABDA-D54B-4247-8AD9-DEA0E85C8D09}"/>
              </a:ext>
            </a:extLst>
          </p:cNvPr>
          <p:cNvSpPr>
            <a:spLocks noGrp="1"/>
          </p:cNvSpPr>
          <p:nvPr>
            <p:ph type="sldNum" sz="quarter" idx="12"/>
          </p:nvPr>
        </p:nvSpPr>
        <p:spPr/>
        <p:txBody>
          <a:bodyPr/>
          <a:lstStyle/>
          <a:p>
            <a:fld id="{C3752B7C-18A9-864D-BBCB-54A9F41B5594}" type="slidenum">
              <a:rPr lang="de-DE" smtClean="0"/>
              <a:pPr/>
              <a:t>71</a:t>
            </a:fld>
            <a:endParaRPr lang="de-DE" dirty="0"/>
          </a:p>
        </p:txBody>
      </p:sp>
      <p:sp>
        <p:nvSpPr>
          <p:cNvPr id="9" name="Textfeld 8">
            <a:extLst>
              <a:ext uri="{FF2B5EF4-FFF2-40B4-BE49-F238E27FC236}">
                <a16:creationId xmlns:a16="http://schemas.microsoft.com/office/drawing/2014/main" xmlns="" id="{5A3069A7-2DFA-4850-A415-4E2701BF806B}"/>
              </a:ext>
            </a:extLst>
          </p:cNvPr>
          <p:cNvSpPr txBox="1"/>
          <p:nvPr/>
        </p:nvSpPr>
        <p:spPr>
          <a:xfrm>
            <a:off x="1096423" y="1847210"/>
            <a:ext cx="3324522" cy="2118529"/>
          </a:xfrm>
          <a:prstGeom prst="rect">
            <a:avLst/>
          </a:prstGeom>
          <a:noFill/>
        </p:spPr>
        <p:txBody>
          <a:bodyPr wrap="square" rtlCol="0">
            <a:spAutoFit/>
          </a:bodyPr>
          <a:lstStyle/>
          <a:p>
            <a:pPr>
              <a:lnSpc>
                <a:spcPct val="150000"/>
              </a:lnSpc>
            </a:pPr>
            <a:r>
              <a:rPr lang="de-DE" dirty="0">
                <a:solidFill>
                  <a:srgbClr val="327D87"/>
                </a:solidFill>
                <a:latin typeface="Arial" panose="020B0604020202020204" pitchFamily="34" charset="0"/>
                <a:cs typeface="Arial" panose="020B0604020202020204" pitchFamily="34" charset="0"/>
              </a:rPr>
              <a:t>Reduktion</a:t>
            </a:r>
          </a:p>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Muster auf Mustervorlage legen</a:t>
            </a:r>
          </a:p>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Nachlegen von Mustern</a:t>
            </a:r>
          </a:p>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Ergänzen von Mustern</a:t>
            </a:r>
          </a:p>
        </p:txBody>
      </p:sp>
      <p:pic>
        <p:nvPicPr>
          <p:cNvPr id="13" name="Picture 9">
            <a:extLst>
              <a:ext uri="{FF2B5EF4-FFF2-40B4-BE49-F238E27FC236}">
                <a16:creationId xmlns:a16="http://schemas.microsoft.com/office/drawing/2014/main" xmlns="" id="{C596DA1F-B982-4EDD-933B-08411084AC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423" y="3908221"/>
            <a:ext cx="3324522" cy="22883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feld 9">
            <a:extLst>
              <a:ext uri="{FF2B5EF4-FFF2-40B4-BE49-F238E27FC236}">
                <a16:creationId xmlns:a16="http://schemas.microsoft.com/office/drawing/2014/main" xmlns="" id="{5912554F-7319-4ACD-A9A2-5D40FB8423A2}"/>
              </a:ext>
            </a:extLst>
          </p:cNvPr>
          <p:cNvSpPr txBox="1"/>
          <p:nvPr/>
        </p:nvSpPr>
        <p:spPr>
          <a:xfrm>
            <a:off x="5101310" y="1887181"/>
            <a:ext cx="3621776" cy="3780522"/>
          </a:xfrm>
          <a:prstGeom prst="rect">
            <a:avLst/>
          </a:prstGeom>
          <a:noFill/>
        </p:spPr>
        <p:txBody>
          <a:bodyPr wrap="square" rtlCol="0">
            <a:spAutoFit/>
          </a:bodyPr>
          <a:lstStyle/>
          <a:p>
            <a:pPr>
              <a:lnSpc>
                <a:spcPct val="150000"/>
              </a:lnSpc>
            </a:pPr>
            <a:r>
              <a:rPr lang="de-DE" dirty="0">
                <a:solidFill>
                  <a:srgbClr val="327D87"/>
                </a:solidFill>
                <a:latin typeface="Arial" panose="020B0604020202020204" pitchFamily="34" charset="0"/>
                <a:cs typeface="Arial" panose="020B0604020202020204" pitchFamily="34" charset="0"/>
              </a:rPr>
              <a:t>Erweiterung </a:t>
            </a:r>
          </a:p>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Muster mit zweifarbigen Plättchen (rot und blau)</a:t>
            </a:r>
          </a:p>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Muster verändern – Kombinationsmöglichkeiten finden </a:t>
            </a:r>
          </a:p>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Größere Anzahl von Plättchen</a:t>
            </a:r>
          </a:p>
          <a:p>
            <a:pPr marL="285750" indent="-285750">
              <a:lnSpc>
                <a:spcPct val="150000"/>
              </a:lnSpc>
              <a:buFont typeface="Arial" panose="020B0604020202020204" pitchFamily="34" charset="0"/>
              <a:buChar char="•"/>
            </a:pPr>
            <a:r>
              <a:rPr lang="de-DE" dirty="0">
                <a:latin typeface="Arial" panose="020B0604020202020204" pitchFamily="34" charset="0"/>
                <a:cs typeface="Arial" panose="020B0604020202020204" pitchFamily="34" charset="0"/>
              </a:rPr>
              <a:t>Eigene Muster malen</a:t>
            </a:r>
          </a:p>
          <a:p>
            <a:pPr>
              <a:lnSpc>
                <a:spcPct val="150000"/>
              </a:lnSpc>
            </a:pPr>
            <a:endParaRPr lang="de-DE" dirty="0">
              <a:solidFill>
                <a:srgbClr val="327D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34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fade">
                                      <p:cBhvr>
                                        <p:cTn id="13" dur="500"/>
                                        <p:tgtEl>
                                          <p:spTgt spid="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500"/>
                                        <p:tgtEl>
                                          <p:spTgt spid="10">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fade">
                                      <p:cBhvr>
                                        <p:cTn id="30" dur="500"/>
                                        <p:tgtEl>
                                          <p:spTgt spid="10">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xmlns=""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4" name="Foliennummernplatzhalter 3">
            <a:extLst>
              <a:ext uri="{FF2B5EF4-FFF2-40B4-BE49-F238E27FC236}">
                <a16:creationId xmlns:a16="http://schemas.microsoft.com/office/drawing/2014/main" xmlns="" id="{CF7ADAFC-54A5-2D45-A8FA-A59DCD31E7A1}"/>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5" name="Textplatzhalter 4">
            <a:extLst>
              <a:ext uri="{FF2B5EF4-FFF2-40B4-BE49-F238E27FC236}">
                <a16:creationId xmlns:a16="http://schemas.microsoft.com/office/drawing/2014/main" xmlns="" id="{A1222F87-F12F-BB4E-92E6-55D67B8086A5}"/>
              </a:ext>
            </a:extLst>
          </p:cNvPr>
          <p:cNvSpPr>
            <a:spLocks noGrp="1"/>
          </p:cNvSpPr>
          <p:nvPr>
            <p:ph type="body" sz="quarter" idx="13"/>
          </p:nvPr>
        </p:nvSpPr>
        <p:spPr/>
        <p:txBody>
          <a:bodyPr/>
          <a:lstStyle/>
          <a:p>
            <a:r>
              <a:rPr lang="de-DE" dirty="0"/>
              <a:t>1. HINTERGRUND DIESES MODULS</a:t>
            </a:r>
          </a:p>
        </p:txBody>
      </p:sp>
      <p:sp>
        <p:nvSpPr>
          <p:cNvPr id="6" name="Inhaltsplatzhalter 5">
            <a:extLst>
              <a:ext uri="{FF2B5EF4-FFF2-40B4-BE49-F238E27FC236}">
                <a16:creationId xmlns:a16="http://schemas.microsoft.com/office/drawing/2014/main" xmlns="" id="{BC3AA218-1171-9D4B-89E7-27A121ABEE26}"/>
              </a:ext>
            </a:extLst>
          </p:cNvPr>
          <p:cNvSpPr>
            <a:spLocks noGrp="1"/>
          </p:cNvSpPr>
          <p:nvPr>
            <p:ph idx="1"/>
          </p:nvPr>
        </p:nvSpPr>
        <p:spPr>
          <a:xfrm>
            <a:off x="1096423" y="1639658"/>
            <a:ext cx="7626663" cy="4527819"/>
          </a:xfrm>
        </p:spPr>
        <p:txBody>
          <a:bodyPr/>
          <a:lstStyle/>
          <a:p>
            <a:pPr algn="just"/>
            <a:r>
              <a:rPr lang="de-DE" sz="1400" b="1" dirty="0"/>
              <a:t> Ziel</a:t>
            </a:r>
            <a:r>
              <a:rPr lang="de-DE" sz="1400" dirty="0"/>
              <a:t>: Hintergrundinformationen zum Modul 3.1 </a:t>
            </a:r>
          </a:p>
          <a:p>
            <a:pPr algn="just"/>
            <a:r>
              <a:rPr lang="de-DE" sz="1400" b="1" dirty="0"/>
              <a:t>Aufbau</a:t>
            </a:r>
            <a:r>
              <a:rPr lang="de-DE" sz="1400" dirty="0"/>
              <a:t>: Mit den Folien 10 bis 12 lässt sich ein Zusammenhang zwischen dieser Präsentation, der Fachoffensive Mathematik, der Handreichung „Rechenschwierigkeiten vermeiden“ sowie der Veranstaltungsreihe herstellen. </a:t>
            </a:r>
          </a:p>
          <a:p>
            <a:pPr algn="just"/>
            <a:r>
              <a:rPr lang="de-DE" sz="1400" dirty="0"/>
              <a:t>Auf den Folien 13 und 14 wird deutlich, dass das Modul auf einem Verständnis von Rechenschwierigkeiten aufbaut, das von „Rechenschwäche als nicht gelungener Lern- und Vermittlungsprozess ausgeht“ und dass diese präventiv vermieden werden können. Darüber hinaus werden mögliche Merkmale von Rechenschwierigkeiten benannt, denen entgegengewirkt werden sollte, um die Verfestigung des zählenden Rechnens zu vermeiden. </a:t>
            </a:r>
          </a:p>
          <a:p>
            <a:pPr algn="just"/>
            <a:r>
              <a:rPr lang="de-DE" sz="1400" dirty="0"/>
              <a:t>Folie 15 (ausgeblendet) macht deutlich, in welchem Kapitel der Handreichung, welches Merkmal von Rechenschwierigkeiten thematisiert wird. </a:t>
            </a:r>
          </a:p>
          <a:p>
            <a:endParaRPr lang="de-DE" dirty="0"/>
          </a:p>
        </p:txBody>
      </p:sp>
    </p:spTree>
    <p:extLst>
      <p:ext uri="{BB962C8B-B14F-4D97-AF65-F5344CB8AC3E}">
        <p14:creationId xmlns:p14="http://schemas.microsoft.com/office/powerpoint/2010/main" val="9709324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BF6B752-9598-4DAC-B498-859A4F819522}"/>
              </a:ext>
            </a:extLst>
          </p:cNvPr>
          <p:cNvSpPr>
            <a:spLocks noGrp="1"/>
          </p:cNvSpPr>
          <p:nvPr>
            <p:ph type="title"/>
          </p:nvPr>
        </p:nvSpPr>
        <p:spPr/>
        <p:txBody>
          <a:bodyPr/>
          <a:lstStyle/>
          <a:p>
            <a:r>
              <a:rPr lang="de-DE" dirty="0"/>
              <a:t>5.1 Grundvorstellungen aufbauen</a:t>
            </a:r>
          </a:p>
        </p:txBody>
      </p:sp>
      <p:sp>
        <p:nvSpPr>
          <p:cNvPr id="3" name="Textplatzhalter 2">
            <a:extLst>
              <a:ext uri="{FF2B5EF4-FFF2-40B4-BE49-F238E27FC236}">
                <a16:creationId xmlns:a16="http://schemas.microsoft.com/office/drawing/2014/main" xmlns="" id="{8F72431E-4C41-4B04-9D2B-3218A73ABA30}"/>
              </a:ext>
            </a:extLst>
          </p:cNvPr>
          <p:cNvSpPr>
            <a:spLocks noGrp="1"/>
          </p:cNvSpPr>
          <p:nvPr>
            <p:ph type="body" sz="quarter" idx="13"/>
          </p:nvPr>
        </p:nvSpPr>
        <p:spPr/>
        <p:txBody>
          <a:bodyPr/>
          <a:lstStyle/>
          <a:p>
            <a:r>
              <a:rPr lang="de-DE" sz="2000" dirty="0"/>
              <a:t>MUSTER</a:t>
            </a:r>
          </a:p>
        </p:txBody>
      </p:sp>
      <p:sp>
        <p:nvSpPr>
          <p:cNvPr id="5" name="Datumsplatzhalter 4">
            <a:extLst>
              <a:ext uri="{FF2B5EF4-FFF2-40B4-BE49-F238E27FC236}">
                <a16:creationId xmlns:a16="http://schemas.microsoft.com/office/drawing/2014/main" xmlns="" id="{2A61D2F0-E92B-438A-8824-B0252E3A1763}"/>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CD8ACE22-4B33-4142-AC52-9A9FC5AADA1D}"/>
              </a:ext>
            </a:extLst>
          </p:cNvPr>
          <p:cNvSpPr>
            <a:spLocks noGrp="1"/>
          </p:cNvSpPr>
          <p:nvPr>
            <p:ph type="sldNum" sz="quarter" idx="12"/>
          </p:nvPr>
        </p:nvSpPr>
        <p:spPr/>
        <p:txBody>
          <a:bodyPr/>
          <a:lstStyle/>
          <a:p>
            <a:fld id="{C3752B7C-18A9-864D-BBCB-54A9F41B5594}" type="slidenum">
              <a:rPr lang="de-DE" smtClean="0"/>
              <a:pPr/>
              <a:t>72</a:t>
            </a:fld>
            <a:endParaRPr lang="de-DE" dirty="0"/>
          </a:p>
        </p:txBody>
      </p:sp>
      <p:sp>
        <p:nvSpPr>
          <p:cNvPr id="7" name="Text Box 5">
            <a:extLst>
              <a:ext uri="{FF2B5EF4-FFF2-40B4-BE49-F238E27FC236}">
                <a16:creationId xmlns:a16="http://schemas.microsoft.com/office/drawing/2014/main" xmlns="" id="{7272C56F-0684-4DBF-8056-997AB2FBB9EE}"/>
              </a:ext>
            </a:extLst>
          </p:cNvPr>
          <p:cNvSpPr txBox="1">
            <a:spLocks/>
          </p:cNvSpPr>
          <p:nvPr/>
        </p:nvSpPr>
        <p:spPr bwMode="auto">
          <a:xfrm>
            <a:off x="1096423" y="2434264"/>
            <a:ext cx="3370153" cy="471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400" dirty="0">
                <a:latin typeface="Arial" panose="020B0604020202020204" pitchFamily="34" charset="0"/>
                <a:cs typeface="Arial" panose="020B0604020202020204" pitchFamily="34" charset="0"/>
              </a:rPr>
              <a:t>Von „freien“ Mustern…. </a:t>
            </a:r>
          </a:p>
        </p:txBody>
      </p:sp>
      <p:pic>
        <p:nvPicPr>
          <p:cNvPr id="8" name="Picture 8">
            <a:extLst>
              <a:ext uri="{FF2B5EF4-FFF2-40B4-BE49-F238E27FC236}">
                <a16:creationId xmlns:a16="http://schemas.microsoft.com/office/drawing/2014/main" xmlns="" id="{E7D4D6E5-6F17-41B5-917C-C2DA688694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1393" y="3972341"/>
            <a:ext cx="3253113" cy="1384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6">
            <a:extLst>
              <a:ext uri="{FF2B5EF4-FFF2-40B4-BE49-F238E27FC236}">
                <a16:creationId xmlns:a16="http://schemas.microsoft.com/office/drawing/2014/main" xmlns="" id="{8D058897-8230-4556-8BFF-C0C6C92E8805}"/>
              </a:ext>
            </a:extLst>
          </p:cNvPr>
          <p:cNvSpPr txBox="1">
            <a:spLocks/>
          </p:cNvSpPr>
          <p:nvPr/>
        </p:nvSpPr>
        <p:spPr bwMode="auto">
          <a:xfrm>
            <a:off x="4185639" y="3360573"/>
            <a:ext cx="4329711" cy="471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400" dirty="0">
                <a:latin typeface="Arial" panose="020B0604020202020204" pitchFamily="34" charset="0"/>
                <a:cs typeface="Arial" panose="020B0604020202020204" pitchFamily="34" charset="0"/>
              </a:rPr>
              <a:t>… zum Zehner-/Zwanzigerfeld.</a:t>
            </a:r>
          </a:p>
        </p:txBody>
      </p:sp>
      <p:sp>
        <p:nvSpPr>
          <p:cNvPr id="10" name="AutoShape 7">
            <a:extLst>
              <a:ext uri="{FF2B5EF4-FFF2-40B4-BE49-F238E27FC236}">
                <a16:creationId xmlns:a16="http://schemas.microsoft.com/office/drawing/2014/main" xmlns="" id="{8D791412-F353-4957-BBDF-9EF39FB4CC1D}"/>
              </a:ext>
            </a:extLst>
          </p:cNvPr>
          <p:cNvSpPr>
            <a:spLocks/>
          </p:cNvSpPr>
          <p:nvPr/>
        </p:nvSpPr>
        <p:spPr bwMode="auto">
          <a:xfrm>
            <a:off x="1769165" y="3339076"/>
            <a:ext cx="3062228" cy="1079943"/>
          </a:xfrm>
          <a:custGeom>
            <a:avLst/>
            <a:gdLst>
              <a:gd name="T0" fmla="*/ 2147483646 w 21600"/>
              <a:gd name="T1" fmla="*/ 2147483646 h 16685"/>
              <a:gd name="T2" fmla="*/ 2147483646 w 21600"/>
              <a:gd name="T3" fmla="*/ 2147483646 h 16685"/>
              <a:gd name="T4" fmla="*/ 2147483646 w 21600"/>
              <a:gd name="T5" fmla="*/ 2147483646 h 16685"/>
              <a:gd name="T6" fmla="*/ 2147483646 w 21600"/>
              <a:gd name="T7" fmla="*/ 2147483646 h 166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16685">
                <a:moveTo>
                  <a:pt x="21600" y="9437"/>
                </a:moveTo>
                <a:cubicBezTo>
                  <a:pt x="10148" y="21600"/>
                  <a:pt x="2948" y="18454"/>
                  <a:pt x="0" y="0"/>
                </a:cubicBezTo>
              </a:path>
            </a:pathLst>
          </a:custGeom>
          <a:noFill/>
          <a:ln w="50800" cap="flat" cmpd="sng">
            <a:solidFill>
              <a:srgbClr val="5A5F5E"/>
            </a:solidFill>
            <a:prstDash val="solid"/>
            <a:miter lim="400000"/>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1" name="Text Box 9">
            <a:extLst>
              <a:ext uri="{FF2B5EF4-FFF2-40B4-BE49-F238E27FC236}">
                <a16:creationId xmlns:a16="http://schemas.microsoft.com/office/drawing/2014/main" xmlns="" id="{30EE7A87-C838-4765-B183-14EA413E158F}"/>
              </a:ext>
            </a:extLst>
          </p:cNvPr>
          <p:cNvSpPr txBox="1">
            <a:spLocks/>
          </p:cNvSpPr>
          <p:nvPr/>
        </p:nvSpPr>
        <p:spPr bwMode="auto">
          <a:xfrm>
            <a:off x="5947339" y="5711406"/>
            <a:ext cx="2568011" cy="287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457200">
              <a:defRPr sz="5000">
                <a:solidFill>
                  <a:srgbClr val="535353"/>
                </a:solidFill>
                <a:latin typeface="Gill Sans Light" charset="0"/>
                <a:ea typeface="Gill Sans Light" charset="0"/>
                <a:cs typeface="Gill Sans Light" charset="0"/>
                <a:sym typeface="Gill Sans Light" charset="0"/>
              </a:defRPr>
            </a:lvl1pPr>
            <a:lvl2pPr marL="742950" indent="-285750" defTabSz="457200">
              <a:defRPr sz="5000">
                <a:solidFill>
                  <a:srgbClr val="535353"/>
                </a:solidFill>
                <a:latin typeface="Gill Sans Light" charset="0"/>
                <a:ea typeface="Gill Sans Light" charset="0"/>
                <a:cs typeface="Gill Sans Light" charset="0"/>
                <a:sym typeface="Gill Sans Light" charset="0"/>
              </a:defRPr>
            </a:lvl2pPr>
            <a:lvl3pPr marL="1143000" indent="-228600" defTabSz="457200">
              <a:defRPr sz="5000">
                <a:solidFill>
                  <a:srgbClr val="535353"/>
                </a:solidFill>
                <a:latin typeface="Gill Sans Light" charset="0"/>
                <a:ea typeface="Gill Sans Light" charset="0"/>
                <a:cs typeface="Gill Sans Light" charset="0"/>
                <a:sym typeface="Gill Sans Light" charset="0"/>
              </a:defRPr>
            </a:lvl3pPr>
            <a:lvl4pPr marL="1600200" indent="-228600" defTabSz="457200">
              <a:defRPr sz="5000">
                <a:solidFill>
                  <a:srgbClr val="535353"/>
                </a:solidFill>
                <a:latin typeface="Gill Sans Light" charset="0"/>
                <a:ea typeface="Gill Sans Light" charset="0"/>
                <a:cs typeface="Gill Sans Light" charset="0"/>
                <a:sym typeface="Gill Sans Light" charset="0"/>
              </a:defRPr>
            </a:lvl4pPr>
            <a:lvl5pPr marL="2057400" indent="-228600" defTabSz="457200">
              <a:defRPr sz="5000">
                <a:solidFill>
                  <a:srgbClr val="535353"/>
                </a:solidFill>
                <a:latin typeface="Gill Sans Light" charset="0"/>
                <a:ea typeface="Gill Sans Light" charset="0"/>
                <a:cs typeface="Gill Sans Light" charset="0"/>
                <a:sym typeface="Gill Sans Light" charset="0"/>
              </a:defRPr>
            </a:lvl5pPr>
            <a:lvl6pPr marL="25146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eaLnBrk="1"/>
            <a:r>
              <a:rPr lang="de-DE" altLang="de-DE" sz="1200" b="1" dirty="0">
                <a:solidFill>
                  <a:srgbClr val="222222"/>
                </a:solidFill>
                <a:latin typeface="Arial" panose="020B0604020202020204" pitchFamily="34" charset="0"/>
                <a:ea typeface="Gill Sans" charset="0"/>
                <a:cs typeface="Arial" panose="020B0604020202020204" pitchFamily="34" charset="0"/>
                <a:sym typeface="Gill Sans" charset="0"/>
              </a:rPr>
              <a:t>https://pikas-mi.dzlm.de/node/630</a:t>
            </a:r>
          </a:p>
        </p:txBody>
      </p:sp>
    </p:spTree>
    <p:extLst>
      <p:ext uri="{BB962C8B-B14F-4D97-AF65-F5344CB8AC3E}">
        <p14:creationId xmlns:p14="http://schemas.microsoft.com/office/powerpoint/2010/main" val="41926595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BF6B752-9598-4DAC-B498-859A4F819522}"/>
              </a:ext>
            </a:extLst>
          </p:cNvPr>
          <p:cNvSpPr>
            <a:spLocks noGrp="1"/>
          </p:cNvSpPr>
          <p:nvPr>
            <p:ph type="title"/>
          </p:nvPr>
        </p:nvSpPr>
        <p:spPr/>
        <p:txBody>
          <a:bodyPr/>
          <a:lstStyle/>
          <a:p>
            <a:r>
              <a:rPr lang="de-DE" dirty="0"/>
              <a:t>5.1 Grundvorstellungen aufbauen</a:t>
            </a:r>
          </a:p>
        </p:txBody>
      </p:sp>
      <p:sp>
        <p:nvSpPr>
          <p:cNvPr id="3" name="Textplatzhalter 2">
            <a:extLst>
              <a:ext uri="{FF2B5EF4-FFF2-40B4-BE49-F238E27FC236}">
                <a16:creationId xmlns:a16="http://schemas.microsoft.com/office/drawing/2014/main" xmlns="" id="{8F72431E-4C41-4B04-9D2B-3218A73ABA30}"/>
              </a:ext>
            </a:extLst>
          </p:cNvPr>
          <p:cNvSpPr>
            <a:spLocks noGrp="1"/>
          </p:cNvSpPr>
          <p:nvPr>
            <p:ph type="body" sz="quarter" idx="13"/>
          </p:nvPr>
        </p:nvSpPr>
        <p:spPr>
          <a:xfrm>
            <a:off x="1096266" y="1194029"/>
            <a:ext cx="7888077" cy="417057"/>
          </a:xfrm>
        </p:spPr>
        <p:txBody>
          <a:bodyPr/>
          <a:lstStyle/>
          <a:p>
            <a:pPr>
              <a:lnSpc>
                <a:spcPct val="100000"/>
              </a:lnSpc>
            </a:pPr>
            <a:r>
              <a:rPr lang="de-DE" sz="2000" dirty="0"/>
              <a:t>PLÄTTCHEN LEGEN – VIER-PHASEN-MODELL</a:t>
            </a:r>
          </a:p>
        </p:txBody>
      </p:sp>
      <p:sp>
        <p:nvSpPr>
          <p:cNvPr id="5" name="Datumsplatzhalter 4">
            <a:extLst>
              <a:ext uri="{FF2B5EF4-FFF2-40B4-BE49-F238E27FC236}">
                <a16:creationId xmlns:a16="http://schemas.microsoft.com/office/drawing/2014/main" xmlns="" id="{2A61D2F0-E92B-438A-8824-B0252E3A1763}"/>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CD8ACE22-4B33-4142-AC52-9A9FC5AADA1D}"/>
              </a:ext>
            </a:extLst>
          </p:cNvPr>
          <p:cNvSpPr>
            <a:spLocks noGrp="1"/>
          </p:cNvSpPr>
          <p:nvPr>
            <p:ph type="sldNum" sz="quarter" idx="12"/>
          </p:nvPr>
        </p:nvSpPr>
        <p:spPr/>
        <p:txBody>
          <a:bodyPr/>
          <a:lstStyle/>
          <a:p>
            <a:fld id="{C3752B7C-18A9-864D-BBCB-54A9F41B5594}" type="slidenum">
              <a:rPr lang="de-DE" smtClean="0"/>
              <a:pPr/>
              <a:t>73</a:t>
            </a:fld>
            <a:endParaRPr lang="de-DE" dirty="0"/>
          </a:p>
        </p:txBody>
      </p:sp>
      <p:pic>
        <p:nvPicPr>
          <p:cNvPr id="12" name="Picture 4">
            <a:extLst>
              <a:ext uri="{FF2B5EF4-FFF2-40B4-BE49-F238E27FC236}">
                <a16:creationId xmlns:a16="http://schemas.microsoft.com/office/drawing/2014/main" xmlns="" id="{83A1893A-7178-4881-9A50-2ED811999E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6810" y="2047765"/>
            <a:ext cx="3841662" cy="3281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5">
            <a:extLst>
              <a:ext uri="{FF2B5EF4-FFF2-40B4-BE49-F238E27FC236}">
                <a16:creationId xmlns:a16="http://schemas.microsoft.com/office/drawing/2014/main" xmlns="" id="{91A97A91-444B-4D1A-8EA4-34D32C5DE1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6307" y="1590275"/>
            <a:ext cx="3232859" cy="3677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6" descr="Textfeld 2">
            <a:extLst>
              <a:ext uri="{FF2B5EF4-FFF2-40B4-BE49-F238E27FC236}">
                <a16:creationId xmlns:a16="http://schemas.microsoft.com/office/drawing/2014/main" xmlns="" id="{C1E9E255-49AC-4647-8F2B-13F8CD812625}"/>
              </a:ext>
            </a:extLst>
          </p:cNvPr>
          <p:cNvSpPr txBox="1">
            <a:spLocks/>
          </p:cNvSpPr>
          <p:nvPr/>
        </p:nvSpPr>
        <p:spPr bwMode="auto">
          <a:xfrm>
            <a:off x="4463573" y="5190765"/>
            <a:ext cx="409342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defTabSz="914400" eaLnBrk="1"/>
            <a:r>
              <a:rPr lang="de-DE" altLang="de-DE" sz="1200" b="1" dirty="0">
                <a:solidFill>
                  <a:srgbClr val="000000"/>
                </a:solidFill>
                <a:latin typeface="Arial" panose="020B0604020202020204" pitchFamily="34" charset="0"/>
                <a:cs typeface="Arial" panose="020B0604020202020204" pitchFamily="34" charset="0"/>
              </a:rPr>
              <a:t>Handreichung Rechenschwierigkeiten vermeiden, S.50</a:t>
            </a:r>
          </a:p>
        </p:txBody>
      </p:sp>
      <p:sp>
        <p:nvSpPr>
          <p:cNvPr id="9" name="Textfeld 8">
            <a:extLst>
              <a:ext uri="{FF2B5EF4-FFF2-40B4-BE49-F238E27FC236}">
                <a16:creationId xmlns:a16="http://schemas.microsoft.com/office/drawing/2014/main" xmlns="" id="{00B2D07A-6CB3-45F5-9C80-36261B7C09D5}"/>
              </a:ext>
            </a:extLst>
          </p:cNvPr>
          <p:cNvSpPr txBox="1"/>
          <p:nvPr/>
        </p:nvSpPr>
        <p:spPr>
          <a:xfrm>
            <a:off x="1026799" y="5469354"/>
            <a:ext cx="7530202" cy="707886"/>
          </a:xfrm>
          <a:prstGeom prst="rect">
            <a:avLst/>
          </a:prstGeom>
          <a:solidFill>
            <a:srgbClr val="327D87"/>
          </a:solidFill>
        </p:spPr>
        <p:txBody>
          <a:bodyPr wrap="square" rtlCol="0">
            <a:spAutoFit/>
          </a:bodyPr>
          <a:lstStyle/>
          <a:p>
            <a:r>
              <a:rPr lang="de-DE" sz="2000" dirty="0">
                <a:solidFill>
                  <a:schemeClr val="bg1"/>
                </a:solidFill>
              </a:rPr>
              <a:t>Inwiefern kann das Kind Zahlsymbole am Zwanzigerfeld strukturiert darstellen und die Darstellung beschreiben? </a:t>
            </a:r>
          </a:p>
        </p:txBody>
      </p:sp>
    </p:spTree>
    <p:extLst>
      <p:ext uri="{BB962C8B-B14F-4D97-AF65-F5344CB8AC3E}">
        <p14:creationId xmlns:p14="http://schemas.microsoft.com/office/powerpoint/2010/main" val="13987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BF6B752-9598-4DAC-B498-859A4F819522}"/>
              </a:ext>
            </a:extLst>
          </p:cNvPr>
          <p:cNvSpPr>
            <a:spLocks noGrp="1"/>
          </p:cNvSpPr>
          <p:nvPr>
            <p:ph type="title"/>
          </p:nvPr>
        </p:nvSpPr>
        <p:spPr/>
        <p:txBody>
          <a:bodyPr/>
          <a:lstStyle/>
          <a:p>
            <a:r>
              <a:rPr lang="de-DE" dirty="0"/>
              <a:t>5.1 Grundvorstellungen aufbauen</a:t>
            </a:r>
          </a:p>
        </p:txBody>
      </p:sp>
      <p:sp>
        <p:nvSpPr>
          <p:cNvPr id="3" name="Textplatzhalter 2">
            <a:extLst>
              <a:ext uri="{FF2B5EF4-FFF2-40B4-BE49-F238E27FC236}">
                <a16:creationId xmlns:a16="http://schemas.microsoft.com/office/drawing/2014/main" xmlns="" id="{8F72431E-4C41-4B04-9D2B-3218A73ABA30}"/>
              </a:ext>
            </a:extLst>
          </p:cNvPr>
          <p:cNvSpPr>
            <a:spLocks noGrp="1"/>
          </p:cNvSpPr>
          <p:nvPr>
            <p:ph type="body" sz="quarter" idx="13"/>
          </p:nvPr>
        </p:nvSpPr>
        <p:spPr>
          <a:xfrm>
            <a:off x="1096266" y="1194029"/>
            <a:ext cx="7597791" cy="551353"/>
          </a:xfrm>
        </p:spPr>
        <p:txBody>
          <a:bodyPr/>
          <a:lstStyle/>
          <a:p>
            <a:r>
              <a:rPr lang="de-DE" sz="2000" dirty="0"/>
              <a:t>PLÄTTCHEN LEGEN – VIER-PHASEN-MODELL</a:t>
            </a:r>
          </a:p>
        </p:txBody>
      </p:sp>
      <p:sp>
        <p:nvSpPr>
          <p:cNvPr id="5" name="Datumsplatzhalter 4">
            <a:extLst>
              <a:ext uri="{FF2B5EF4-FFF2-40B4-BE49-F238E27FC236}">
                <a16:creationId xmlns:a16="http://schemas.microsoft.com/office/drawing/2014/main" xmlns="" id="{2A61D2F0-E92B-438A-8824-B0252E3A1763}"/>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CD8ACE22-4B33-4142-AC52-9A9FC5AADA1D}"/>
              </a:ext>
            </a:extLst>
          </p:cNvPr>
          <p:cNvSpPr>
            <a:spLocks noGrp="1"/>
          </p:cNvSpPr>
          <p:nvPr>
            <p:ph type="sldNum" sz="quarter" idx="12"/>
          </p:nvPr>
        </p:nvSpPr>
        <p:spPr/>
        <p:txBody>
          <a:bodyPr/>
          <a:lstStyle/>
          <a:p>
            <a:fld id="{C3752B7C-18A9-864D-BBCB-54A9F41B5594}" type="slidenum">
              <a:rPr lang="de-DE" smtClean="0"/>
              <a:pPr/>
              <a:t>74</a:t>
            </a:fld>
            <a:endParaRPr lang="de-DE" dirty="0"/>
          </a:p>
        </p:txBody>
      </p:sp>
      <p:sp>
        <p:nvSpPr>
          <p:cNvPr id="14" name="Text Box 6" descr="Textfeld 2">
            <a:extLst>
              <a:ext uri="{FF2B5EF4-FFF2-40B4-BE49-F238E27FC236}">
                <a16:creationId xmlns:a16="http://schemas.microsoft.com/office/drawing/2014/main" xmlns="" id="{C1E9E255-49AC-4647-8F2B-13F8CD812625}"/>
              </a:ext>
            </a:extLst>
          </p:cNvPr>
          <p:cNvSpPr txBox="1">
            <a:spLocks/>
          </p:cNvSpPr>
          <p:nvPr/>
        </p:nvSpPr>
        <p:spPr bwMode="auto">
          <a:xfrm>
            <a:off x="4797812" y="5281380"/>
            <a:ext cx="409342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defTabSz="914400" eaLnBrk="1"/>
            <a:r>
              <a:rPr lang="de-DE" altLang="de-DE" sz="1200" b="1" dirty="0">
                <a:solidFill>
                  <a:srgbClr val="000000"/>
                </a:solidFill>
                <a:latin typeface="Arial" panose="020B0604020202020204" pitchFamily="34" charset="0"/>
                <a:cs typeface="Arial" panose="020B0604020202020204" pitchFamily="34" charset="0"/>
              </a:rPr>
              <a:t>Handreichung Rechenschwierigkeiten vermeiden, S.51</a:t>
            </a:r>
          </a:p>
        </p:txBody>
      </p:sp>
      <p:pic>
        <p:nvPicPr>
          <p:cNvPr id="9" name="Picture 3">
            <a:extLst>
              <a:ext uri="{FF2B5EF4-FFF2-40B4-BE49-F238E27FC236}">
                <a16:creationId xmlns:a16="http://schemas.microsoft.com/office/drawing/2014/main" xmlns="" id="{2492EA23-556B-4490-82D9-BEDBBB3B4D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946" y="1745382"/>
            <a:ext cx="3773231" cy="3812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4">
            <a:extLst>
              <a:ext uri="{FF2B5EF4-FFF2-40B4-BE49-F238E27FC236}">
                <a16:creationId xmlns:a16="http://schemas.microsoft.com/office/drawing/2014/main" xmlns="" id="{05055EBF-0C77-44F1-98AE-529C718303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3156" y="1903245"/>
            <a:ext cx="3778084" cy="3384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feld 10">
            <a:extLst>
              <a:ext uri="{FF2B5EF4-FFF2-40B4-BE49-F238E27FC236}">
                <a16:creationId xmlns:a16="http://schemas.microsoft.com/office/drawing/2014/main" xmlns="" id="{44ABCED3-EE4A-410B-B1BD-82CCAFDD53A6}"/>
              </a:ext>
            </a:extLst>
          </p:cNvPr>
          <p:cNvSpPr txBox="1"/>
          <p:nvPr/>
        </p:nvSpPr>
        <p:spPr>
          <a:xfrm>
            <a:off x="1130060" y="5656188"/>
            <a:ext cx="7530202" cy="400110"/>
          </a:xfrm>
          <a:prstGeom prst="rect">
            <a:avLst/>
          </a:prstGeom>
          <a:solidFill>
            <a:srgbClr val="327D87"/>
          </a:solidFill>
        </p:spPr>
        <p:txBody>
          <a:bodyPr wrap="square" rtlCol="0">
            <a:spAutoFit/>
          </a:bodyPr>
          <a:lstStyle/>
          <a:p>
            <a:r>
              <a:rPr lang="de-DE" sz="2000" dirty="0">
                <a:solidFill>
                  <a:schemeClr val="bg1"/>
                </a:solidFill>
              </a:rPr>
              <a:t>Inwiefern kann das Kind Zahldarstellungen im Kopf beschreiben? </a:t>
            </a:r>
          </a:p>
        </p:txBody>
      </p:sp>
    </p:spTree>
    <p:extLst>
      <p:ext uri="{BB962C8B-B14F-4D97-AF65-F5344CB8AC3E}">
        <p14:creationId xmlns:p14="http://schemas.microsoft.com/office/powerpoint/2010/main" val="192744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BF6B752-9598-4DAC-B498-859A4F819522}"/>
              </a:ext>
            </a:extLst>
          </p:cNvPr>
          <p:cNvSpPr>
            <a:spLocks noGrp="1"/>
          </p:cNvSpPr>
          <p:nvPr>
            <p:ph type="title"/>
          </p:nvPr>
        </p:nvSpPr>
        <p:spPr/>
        <p:txBody>
          <a:bodyPr/>
          <a:lstStyle/>
          <a:p>
            <a:r>
              <a:rPr lang="de-DE" dirty="0"/>
              <a:t>5.1 Grundvorstellungen aufbauen</a:t>
            </a:r>
          </a:p>
        </p:txBody>
      </p:sp>
      <p:sp>
        <p:nvSpPr>
          <p:cNvPr id="3" name="Textplatzhalter 2">
            <a:extLst>
              <a:ext uri="{FF2B5EF4-FFF2-40B4-BE49-F238E27FC236}">
                <a16:creationId xmlns:a16="http://schemas.microsoft.com/office/drawing/2014/main" xmlns="" id="{8F72431E-4C41-4B04-9D2B-3218A73ABA30}"/>
              </a:ext>
            </a:extLst>
          </p:cNvPr>
          <p:cNvSpPr>
            <a:spLocks noGrp="1"/>
          </p:cNvSpPr>
          <p:nvPr>
            <p:ph type="body" sz="quarter" idx="13"/>
          </p:nvPr>
        </p:nvSpPr>
        <p:spPr>
          <a:xfrm>
            <a:off x="1096266" y="1194030"/>
            <a:ext cx="7655848" cy="603704"/>
          </a:xfrm>
        </p:spPr>
        <p:txBody>
          <a:bodyPr/>
          <a:lstStyle/>
          <a:p>
            <a:r>
              <a:rPr lang="de-DE" sz="2000" dirty="0"/>
              <a:t>BLITZSEHEN</a:t>
            </a:r>
          </a:p>
        </p:txBody>
      </p:sp>
      <p:sp>
        <p:nvSpPr>
          <p:cNvPr id="5" name="Datumsplatzhalter 4">
            <a:extLst>
              <a:ext uri="{FF2B5EF4-FFF2-40B4-BE49-F238E27FC236}">
                <a16:creationId xmlns:a16="http://schemas.microsoft.com/office/drawing/2014/main" xmlns="" id="{2A61D2F0-E92B-438A-8824-B0252E3A1763}"/>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CD8ACE22-4B33-4142-AC52-9A9FC5AADA1D}"/>
              </a:ext>
            </a:extLst>
          </p:cNvPr>
          <p:cNvSpPr>
            <a:spLocks noGrp="1"/>
          </p:cNvSpPr>
          <p:nvPr>
            <p:ph type="sldNum" sz="quarter" idx="12"/>
          </p:nvPr>
        </p:nvSpPr>
        <p:spPr/>
        <p:txBody>
          <a:bodyPr/>
          <a:lstStyle/>
          <a:p>
            <a:fld id="{C3752B7C-18A9-864D-BBCB-54A9F41B5594}" type="slidenum">
              <a:rPr lang="de-DE" smtClean="0"/>
              <a:pPr/>
              <a:t>75</a:t>
            </a:fld>
            <a:endParaRPr lang="de-DE" dirty="0"/>
          </a:p>
        </p:txBody>
      </p:sp>
      <p:pic>
        <p:nvPicPr>
          <p:cNvPr id="11" name="Picture 11">
            <a:extLst>
              <a:ext uri="{FF2B5EF4-FFF2-40B4-BE49-F238E27FC236}">
                <a16:creationId xmlns:a16="http://schemas.microsoft.com/office/drawing/2014/main" xmlns="" id="{1174E90A-88F2-456D-B04F-A13D392DB7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6656" y="2367125"/>
            <a:ext cx="4641294" cy="2698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AutoShape 4">
            <a:extLst>
              <a:ext uri="{FF2B5EF4-FFF2-40B4-BE49-F238E27FC236}">
                <a16:creationId xmlns:a16="http://schemas.microsoft.com/office/drawing/2014/main" xmlns="" id="{6BC1C497-DD5D-422E-ABE6-23284CA83176}"/>
              </a:ext>
            </a:extLst>
          </p:cNvPr>
          <p:cNvSpPr>
            <a:spLocks/>
          </p:cNvSpPr>
          <p:nvPr/>
        </p:nvSpPr>
        <p:spPr bwMode="auto">
          <a:xfrm>
            <a:off x="107748" y="1737797"/>
            <a:ext cx="2235511" cy="1332572"/>
          </a:xfrm>
          <a:prstGeom prst="wedgeEllipseCallout">
            <a:avLst>
              <a:gd name="adj1" fmla="val -26409"/>
              <a:gd name="adj2" fmla="val 101366"/>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000" dirty="0">
                <a:solidFill>
                  <a:schemeClr val="tx1"/>
                </a:solidFill>
                <a:latin typeface="Arial" panose="020B0604020202020204" pitchFamily="34" charset="0"/>
                <a:cs typeface="Arial" panose="020B0604020202020204" pitchFamily="34" charset="0"/>
              </a:rPr>
              <a:t>Wie kannst du die Zahl schnell sehen?</a:t>
            </a:r>
          </a:p>
        </p:txBody>
      </p:sp>
      <p:sp>
        <p:nvSpPr>
          <p:cNvPr id="8" name="AutoShape 4">
            <a:extLst>
              <a:ext uri="{FF2B5EF4-FFF2-40B4-BE49-F238E27FC236}">
                <a16:creationId xmlns:a16="http://schemas.microsoft.com/office/drawing/2014/main" xmlns="" id="{A1B8B4F8-571B-4BCD-9045-18E662634587}"/>
              </a:ext>
            </a:extLst>
          </p:cNvPr>
          <p:cNvSpPr>
            <a:spLocks/>
          </p:cNvSpPr>
          <p:nvPr/>
        </p:nvSpPr>
        <p:spPr bwMode="auto">
          <a:xfrm>
            <a:off x="6152396" y="1242616"/>
            <a:ext cx="2904263" cy="1828041"/>
          </a:xfrm>
          <a:prstGeom prst="wedgeEllipseCallout">
            <a:avLst>
              <a:gd name="adj1" fmla="val -47545"/>
              <a:gd name="adj2" fmla="val 64293"/>
            </a:avLst>
          </a:prstGeom>
          <a:solidFill>
            <a:schemeClr val="accent1">
              <a:lumMod val="40000"/>
              <a:lumOff val="60000"/>
            </a:schemeClr>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000" dirty="0">
                <a:solidFill>
                  <a:schemeClr val="tx1"/>
                </a:solidFill>
                <a:latin typeface="Arial" panose="020B0604020202020204" pitchFamily="34" charset="0"/>
                <a:cs typeface="Arial" panose="020B0604020202020204" pitchFamily="34" charset="0"/>
              </a:rPr>
              <a:t>Es fehlt ein Plättchen. Dann ist die Reihe oben voll. Also sind es 9. </a:t>
            </a:r>
          </a:p>
        </p:txBody>
      </p:sp>
      <p:sp>
        <p:nvSpPr>
          <p:cNvPr id="9" name="AutoShape 4">
            <a:extLst>
              <a:ext uri="{FF2B5EF4-FFF2-40B4-BE49-F238E27FC236}">
                <a16:creationId xmlns:a16="http://schemas.microsoft.com/office/drawing/2014/main" xmlns="" id="{78D9361F-FD92-4733-92DE-6B8ADA09DA3D}"/>
              </a:ext>
            </a:extLst>
          </p:cNvPr>
          <p:cNvSpPr>
            <a:spLocks/>
          </p:cNvSpPr>
          <p:nvPr/>
        </p:nvSpPr>
        <p:spPr bwMode="auto">
          <a:xfrm>
            <a:off x="6436883" y="3262430"/>
            <a:ext cx="2707117" cy="1828041"/>
          </a:xfrm>
          <a:prstGeom prst="wedgeEllipseCallout">
            <a:avLst>
              <a:gd name="adj1" fmla="val -59479"/>
              <a:gd name="adj2" fmla="val 11097"/>
            </a:avLst>
          </a:prstGeom>
          <a:solidFill>
            <a:schemeClr val="accent1">
              <a:lumMod val="40000"/>
              <a:lumOff val="60000"/>
            </a:schemeClr>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000" dirty="0">
                <a:solidFill>
                  <a:schemeClr val="tx1"/>
                </a:solidFill>
                <a:latin typeface="Arial" panose="020B0604020202020204" pitchFamily="34" charset="0"/>
                <a:cs typeface="Arial" panose="020B0604020202020204" pitchFamily="34" charset="0"/>
              </a:rPr>
              <a:t>Ich sehe einen Fünfer und zwei Plättchen. Also sind es zusammen 7.</a:t>
            </a:r>
          </a:p>
        </p:txBody>
      </p:sp>
      <p:sp>
        <p:nvSpPr>
          <p:cNvPr id="10" name="Textfeld 9">
            <a:extLst>
              <a:ext uri="{FF2B5EF4-FFF2-40B4-BE49-F238E27FC236}">
                <a16:creationId xmlns:a16="http://schemas.microsoft.com/office/drawing/2014/main" xmlns="" id="{1C7F9C92-01B7-4AC1-B675-D707EEC2A6B8}"/>
              </a:ext>
            </a:extLst>
          </p:cNvPr>
          <p:cNvSpPr txBox="1"/>
          <p:nvPr/>
        </p:nvSpPr>
        <p:spPr>
          <a:xfrm>
            <a:off x="1130059" y="5332197"/>
            <a:ext cx="7732005" cy="707886"/>
          </a:xfrm>
          <a:prstGeom prst="rect">
            <a:avLst/>
          </a:prstGeom>
          <a:solidFill>
            <a:srgbClr val="327D87"/>
          </a:solidFill>
        </p:spPr>
        <p:txBody>
          <a:bodyPr wrap="square" rtlCol="0">
            <a:spAutoFit/>
          </a:bodyPr>
          <a:lstStyle/>
          <a:p>
            <a:r>
              <a:rPr lang="de-DE" sz="2000" dirty="0">
                <a:solidFill>
                  <a:schemeClr val="bg1"/>
                </a:solidFill>
              </a:rPr>
              <a:t>Inwiefern kann das Kind Anzahlen quasi-simultan oder simultan erfassen? </a:t>
            </a:r>
          </a:p>
        </p:txBody>
      </p:sp>
    </p:spTree>
    <p:extLst>
      <p:ext uri="{BB962C8B-B14F-4D97-AF65-F5344CB8AC3E}">
        <p14:creationId xmlns:p14="http://schemas.microsoft.com/office/powerpoint/2010/main" val="410657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P spid="8" grpId="0" animBg="1" autoUpdateAnimBg="0"/>
      <p:bldP spid="9"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8777714-1070-4EFD-A7BA-A9068F063595}"/>
              </a:ext>
            </a:extLst>
          </p:cNvPr>
          <p:cNvSpPr>
            <a:spLocks noGrp="1"/>
          </p:cNvSpPr>
          <p:nvPr>
            <p:ph type="title"/>
          </p:nvPr>
        </p:nvSpPr>
        <p:spPr/>
        <p:txBody>
          <a:bodyPr/>
          <a:lstStyle/>
          <a:p>
            <a:r>
              <a:rPr lang="de-DE" dirty="0"/>
              <a:t>5.1 Grundvorstellungen aufbauen</a:t>
            </a:r>
          </a:p>
        </p:txBody>
      </p:sp>
      <p:sp>
        <p:nvSpPr>
          <p:cNvPr id="3" name="Textplatzhalter 2">
            <a:extLst>
              <a:ext uri="{FF2B5EF4-FFF2-40B4-BE49-F238E27FC236}">
                <a16:creationId xmlns:a16="http://schemas.microsoft.com/office/drawing/2014/main" xmlns="" id="{CA889AE1-5EC0-4CB0-9019-25325A537006}"/>
              </a:ext>
            </a:extLst>
          </p:cNvPr>
          <p:cNvSpPr>
            <a:spLocks noGrp="1"/>
          </p:cNvSpPr>
          <p:nvPr>
            <p:ph type="body" sz="quarter" idx="13"/>
          </p:nvPr>
        </p:nvSpPr>
        <p:spPr/>
        <p:txBody>
          <a:bodyPr/>
          <a:lstStyle/>
          <a:p>
            <a:r>
              <a:rPr lang="de-DE" sz="2000" dirty="0"/>
              <a:t>BLITZSEHEN</a:t>
            </a:r>
          </a:p>
        </p:txBody>
      </p:sp>
      <p:sp>
        <p:nvSpPr>
          <p:cNvPr id="4" name="Inhaltsplatzhalter 3">
            <a:extLst>
              <a:ext uri="{FF2B5EF4-FFF2-40B4-BE49-F238E27FC236}">
                <a16:creationId xmlns:a16="http://schemas.microsoft.com/office/drawing/2014/main" xmlns="" id="{B73B762C-66A0-469B-8B3C-A92F2AE97C79}"/>
              </a:ext>
            </a:extLst>
          </p:cNvPr>
          <p:cNvSpPr>
            <a:spLocks noGrp="1"/>
          </p:cNvSpPr>
          <p:nvPr>
            <p:ph idx="1"/>
          </p:nvPr>
        </p:nvSpPr>
        <p:spPr>
          <a:xfrm>
            <a:off x="1096423" y="1748860"/>
            <a:ext cx="3757965" cy="4418617"/>
          </a:xfrm>
        </p:spPr>
        <p:txBody>
          <a:bodyPr/>
          <a:lstStyle/>
          <a:p>
            <a:pPr marL="0" indent="0">
              <a:buNone/>
            </a:pPr>
            <a:r>
              <a:rPr lang="de-DE" dirty="0">
                <a:solidFill>
                  <a:srgbClr val="327D87"/>
                </a:solidFill>
              </a:rPr>
              <a:t>Reduktion</a:t>
            </a:r>
          </a:p>
          <a:p>
            <a:r>
              <a:rPr lang="de-DE" dirty="0"/>
              <a:t>Beschreiben und Nachlegen bzw. Zeichnen von Zahldarstellungen</a:t>
            </a:r>
          </a:p>
          <a:p>
            <a:r>
              <a:rPr lang="de-DE" dirty="0"/>
              <a:t>Fokussieren von Zahldarstellungen mit Bezug zur 5 („Kraft der 5“) und 10</a:t>
            </a:r>
          </a:p>
          <a:p>
            <a:r>
              <a:rPr lang="de-DE" dirty="0"/>
              <a:t>Sortieren von Zahldarstellungen</a:t>
            </a:r>
          </a:p>
          <a:p>
            <a:pPr marL="0" indent="0">
              <a:buNone/>
            </a:pPr>
            <a:endParaRPr lang="de-DE" dirty="0"/>
          </a:p>
        </p:txBody>
      </p:sp>
      <p:sp>
        <p:nvSpPr>
          <p:cNvPr id="5" name="Datumsplatzhalter 4">
            <a:extLst>
              <a:ext uri="{FF2B5EF4-FFF2-40B4-BE49-F238E27FC236}">
                <a16:creationId xmlns:a16="http://schemas.microsoft.com/office/drawing/2014/main" xmlns="" id="{57A4FE39-0ED0-4BB9-A693-EC3CA74C1A48}"/>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F154045E-A72B-464B-8F65-A6E14032FAF9}"/>
              </a:ext>
            </a:extLst>
          </p:cNvPr>
          <p:cNvSpPr>
            <a:spLocks noGrp="1"/>
          </p:cNvSpPr>
          <p:nvPr>
            <p:ph type="sldNum" sz="quarter" idx="12"/>
          </p:nvPr>
        </p:nvSpPr>
        <p:spPr/>
        <p:txBody>
          <a:bodyPr/>
          <a:lstStyle/>
          <a:p>
            <a:fld id="{C3752B7C-18A9-864D-BBCB-54A9F41B5594}" type="slidenum">
              <a:rPr lang="de-DE" smtClean="0"/>
              <a:pPr/>
              <a:t>76</a:t>
            </a:fld>
            <a:endParaRPr lang="de-DE" dirty="0"/>
          </a:p>
        </p:txBody>
      </p:sp>
      <p:sp>
        <p:nvSpPr>
          <p:cNvPr id="7" name="AutoShape 8">
            <a:extLst>
              <a:ext uri="{FF2B5EF4-FFF2-40B4-BE49-F238E27FC236}">
                <a16:creationId xmlns:a16="http://schemas.microsoft.com/office/drawing/2014/main" xmlns="" id="{147330D8-BFDE-485B-A938-73A3367D471A}"/>
              </a:ext>
            </a:extLst>
          </p:cNvPr>
          <p:cNvSpPr>
            <a:spLocks/>
          </p:cNvSpPr>
          <p:nvPr/>
        </p:nvSpPr>
        <p:spPr bwMode="auto">
          <a:xfrm>
            <a:off x="5672418" y="1833763"/>
            <a:ext cx="2718547" cy="1635638"/>
          </a:xfrm>
          <a:prstGeom prst="wedgeEllipseCallout">
            <a:avLst>
              <a:gd name="adj1" fmla="val -49472"/>
              <a:gd name="adj2" fmla="val 66403"/>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000" dirty="0">
                <a:solidFill>
                  <a:schemeClr val="tx1"/>
                </a:solidFill>
                <a:latin typeface="Arial" panose="020B0604020202020204" pitchFamily="34" charset="0"/>
                <a:cs typeface="Arial" panose="020B0604020202020204" pitchFamily="34" charset="0"/>
              </a:rPr>
              <a:t>Wie viele fehlen noch bis zur 5?</a:t>
            </a:r>
          </a:p>
        </p:txBody>
      </p:sp>
      <p:sp>
        <p:nvSpPr>
          <p:cNvPr id="8" name="AutoShape 9">
            <a:extLst>
              <a:ext uri="{FF2B5EF4-FFF2-40B4-BE49-F238E27FC236}">
                <a16:creationId xmlns:a16="http://schemas.microsoft.com/office/drawing/2014/main" xmlns="" id="{C16DDC77-E946-4D58-B746-747CCD873644}"/>
              </a:ext>
            </a:extLst>
          </p:cNvPr>
          <p:cNvSpPr>
            <a:spLocks/>
          </p:cNvSpPr>
          <p:nvPr/>
        </p:nvSpPr>
        <p:spPr bwMode="auto">
          <a:xfrm>
            <a:off x="5598412" y="4191039"/>
            <a:ext cx="2866557" cy="1317625"/>
          </a:xfrm>
          <a:prstGeom prst="wedgeEllipseCallout">
            <a:avLst>
              <a:gd name="adj1" fmla="val -50108"/>
              <a:gd name="adj2" fmla="val 60270"/>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000" dirty="0">
                <a:solidFill>
                  <a:schemeClr val="tx1"/>
                </a:solidFill>
                <a:latin typeface="Arial" panose="020B0604020202020204" pitchFamily="34" charset="0"/>
                <a:cs typeface="Arial" panose="020B0604020202020204" pitchFamily="34" charset="0"/>
              </a:rPr>
              <a:t>Wie viele fehlen noch bis zur 10?</a:t>
            </a:r>
          </a:p>
        </p:txBody>
      </p:sp>
    </p:spTree>
    <p:extLst>
      <p:ext uri="{BB962C8B-B14F-4D97-AF65-F5344CB8AC3E}">
        <p14:creationId xmlns:p14="http://schemas.microsoft.com/office/powerpoint/2010/main" val="193771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8777714-1070-4EFD-A7BA-A9068F063595}"/>
              </a:ext>
            </a:extLst>
          </p:cNvPr>
          <p:cNvSpPr>
            <a:spLocks noGrp="1"/>
          </p:cNvSpPr>
          <p:nvPr>
            <p:ph type="title"/>
          </p:nvPr>
        </p:nvSpPr>
        <p:spPr/>
        <p:txBody>
          <a:bodyPr/>
          <a:lstStyle/>
          <a:p>
            <a:r>
              <a:rPr lang="de-DE" dirty="0"/>
              <a:t>5.1 Grundvorstellungen aufbauen</a:t>
            </a:r>
          </a:p>
        </p:txBody>
      </p:sp>
      <p:sp>
        <p:nvSpPr>
          <p:cNvPr id="3" name="Textplatzhalter 2">
            <a:extLst>
              <a:ext uri="{FF2B5EF4-FFF2-40B4-BE49-F238E27FC236}">
                <a16:creationId xmlns:a16="http://schemas.microsoft.com/office/drawing/2014/main" xmlns="" id="{CA889AE1-5EC0-4CB0-9019-25325A537006}"/>
              </a:ext>
            </a:extLst>
          </p:cNvPr>
          <p:cNvSpPr>
            <a:spLocks noGrp="1"/>
          </p:cNvSpPr>
          <p:nvPr>
            <p:ph type="body" sz="quarter" idx="13"/>
          </p:nvPr>
        </p:nvSpPr>
        <p:spPr/>
        <p:txBody>
          <a:bodyPr/>
          <a:lstStyle/>
          <a:p>
            <a:r>
              <a:rPr lang="de-DE" sz="2000" dirty="0"/>
              <a:t>BLITZSEHEN</a:t>
            </a:r>
          </a:p>
        </p:txBody>
      </p:sp>
      <p:sp>
        <p:nvSpPr>
          <p:cNvPr id="4" name="Inhaltsplatzhalter 3">
            <a:extLst>
              <a:ext uri="{FF2B5EF4-FFF2-40B4-BE49-F238E27FC236}">
                <a16:creationId xmlns:a16="http://schemas.microsoft.com/office/drawing/2014/main" xmlns="" id="{B73B762C-66A0-469B-8B3C-A92F2AE97C79}"/>
              </a:ext>
            </a:extLst>
          </p:cNvPr>
          <p:cNvSpPr>
            <a:spLocks noGrp="1"/>
          </p:cNvSpPr>
          <p:nvPr>
            <p:ph idx="1"/>
          </p:nvPr>
        </p:nvSpPr>
        <p:spPr>
          <a:xfrm>
            <a:off x="1096423" y="1748860"/>
            <a:ext cx="7009509" cy="4356105"/>
          </a:xfrm>
        </p:spPr>
        <p:txBody>
          <a:bodyPr/>
          <a:lstStyle/>
          <a:p>
            <a:pPr marL="0" indent="0">
              <a:buNone/>
            </a:pPr>
            <a:r>
              <a:rPr lang="de-DE" dirty="0">
                <a:solidFill>
                  <a:srgbClr val="327D87"/>
                </a:solidFill>
              </a:rPr>
              <a:t>Erweiterung</a:t>
            </a:r>
          </a:p>
          <a:p>
            <a:pPr eaLnBrk="1">
              <a:buClr>
                <a:srgbClr val="535353"/>
              </a:buClr>
              <a:buSzPct val="82000"/>
              <a:buFontTx/>
              <a:buChar char="•"/>
            </a:pPr>
            <a:r>
              <a:rPr lang="de-DE" altLang="de-DE" dirty="0"/>
              <a:t>Additions- bzw. Subtraktionsaufgaben zu vorgegebenen Zahldarstellungen</a:t>
            </a:r>
          </a:p>
          <a:p>
            <a:pPr eaLnBrk="1">
              <a:buClr>
                <a:srgbClr val="535353"/>
              </a:buClr>
              <a:buSzPct val="82000"/>
              <a:buFontTx/>
              <a:buChar char="•"/>
            </a:pPr>
            <a:r>
              <a:rPr lang="de-DE" altLang="de-DE" dirty="0"/>
              <a:t>Gedankliches Hinzufügen oder Entfernen von Plättchen</a:t>
            </a:r>
          </a:p>
          <a:p>
            <a:pPr eaLnBrk="1">
              <a:buClr>
                <a:srgbClr val="535353"/>
              </a:buClr>
              <a:buSzPct val="82000"/>
              <a:buFontTx/>
              <a:buChar char="•"/>
            </a:pPr>
            <a:r>
              <a:rPr lang="de-DE" altLang="de-DE" dirty="0"/>
              <a:t>Erweiterte Zahlräume</a:t>
            </a:r>
          </a:p>
          <a:p>
            <a:pPr marL="0" indent="0">
              <a:buNone/>
            </a:pPr>
            <a:endParaRPr lang="de-DE" dirty="0"/>
          </a:p>
          <a:p>
            <a:pPr marL="0" indent="0">
              <a:buNone/>
            </a:pPr>
            <a:endParaRPr lang="de-DE" dirty="0"/>
          </a:p>
        </p:txBody>
      </p:sp>
      <p:sp>
        <p:nvSpPr>
          <p:cNvPr id="5" name="Datumsplatzhalter 4">
            <a:extLst>
              <a:ext uri="{FF2B5EF4-FFF2-40B4-BE49-F238E27FC236}">
                <a16:creationId xmlns:a16="http://schemas.microsoft.com/office/drawing/2014/main" xmlns="" id="{57A4FE39-0ED0-4BB9-A693-EC3CA74C1A48}"/>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F154045E-A72B-464B-8F65-A6E14032FAF9}"/>
              </a:ext>
            </a:extLst>
          </p:cNvPr>
          <p:cNvSpPr>
            <a:spLocks noGrp="1"/>
          </p:cNvSpPr>
          <p:nvPr>
            <p:ph type="sldNum" sz="quarter" idx="12"/>
          </p:nvPr>
        </p:nvSpPr>
        <p:spPr/>
        <p:txBody>
          <a:bodyPr/>
          <a:lstStyle/>
          <a:p>
            <a:fld id="{C3752B7C-18A9-864D-BBCB-54A9F41B5594}" type="slidenum">
              <a:rPr lang="de-DE" smtClean="0"/>
              <a:pPr/>
              <a:t>77</a:t>
            </a:fld>
            <a:endParaRPr lang="de-DE" dirty="0"/>
          </a:p>
        </p:txBody>
      </p:sp>
      <p:pic>
        <p:nvPicPr>
          <p:cNvPr id="8" name="Grafik 7">
            <a:extLst>
              <a:ext uri="{FF2B5EF4-FFF2-40B4-BE49-F238E27FC236}">
                <a16:creationId xmlns:a16="http://schemas.microsoft.com/office/drawing/2014/main" xmlns="" id="{81F3D780-1486-4FD6-B211-BC3473373DAE}"/>
              </a:ext>
            </a:extLst>
          </p:cNvPr>
          <p:cNvPicPr>
            <a:picLocks noChangeAspect="1"/>
          </p:cNvPicPr>
          <p:nvPr/>
        </p:nvPicPr>
        <p:blipFill>
          <a:blip r:embed="rId3"/>
          <a:stretch>
            <a:fillRect/>
          </a:stretch>
        </p:blipFill>
        <p:spPr>
          <a:xfrm>
            <a:off x="1382940" y="4188300"/>
            <a:ext cx="4781550" cy="2066925"/>
          </a:xfrm>
          <a:prstGeom prst="rect">
            <a:avLst/>
          </a:prstGeom>
        </p:spPr>
      </p:pic>
      <p:sp>
        <p:nvSpPr>
          <p:cNvPr id="9" name="AutoShape 4">
            <a:extLst>
              <a:ext uri="{FF2B5EF4-FFF2-40B4-BE49-F238E27FC236}">
                <a16:creationId xmlns:a16="http://schemas.microsoft.com/office/drawing/2014/main" xmlns="" id="{26F696C3-A10B-4909-8B3E-2BA411A35031}"/>
              </a:ext>
            </a:extLst>
          </p:cNvPr>
          <p:cNvSpPr>
            <a:spLocks/>
          </p:cNvSpPr>
          <p:nvPr/>
        </p:nvSpPr>
        <p:spPr bwMode="auto">
          <a:xfrm>
            <a:off x="6164490" y="3765897"/>
            <a:ext cx="2843439" cy="2335547"/>
          </a:xfrm>
          <a:prstGeom prst="wedgeEllipseCallout">
            <a:avLst>
              <a:gd name="adj1" fmla="val -52714"/>
              <a:gd name="adj2" fmla="val 38333"/>
            </a:avLst>
          </a:prstGeom>
          <a:solidFill>
            <a:schemeClr val="accent1">
              <a:lumMod val="40000"/>
              <a:lumOff val="60000"/>
            </a:schemeClr>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eaLnBrk="1"/>
            <a:r>
              <a:rPr lang="de-DE" altLang="de-DE" sz="2000" dirty="0">
                <a:solidFill>
                  <a:schemeClr val="tx1"/>
                </a:solidFill>
                <a:latin typeface="Arial" panose="020B0604020202020204" pitchFamily="34" charset="0"/>
                <a:cs typeface="Arial" panose="020B0604020202020204" pitchFamily="34" charset="0"/>
              </a:rPr>
              <a:t>Ich sehe drei volle Zehner und zwei Plättchen. Also sind es zusammen 32.</a:t>
            </a:r>
          </a:p>
        </p:txBody>
      </p:sp>
    </p:spTree>
    <p:extLst>
      <p:ext uri="{BB962C8B-B14F-4D97-AF65-F5344CB8AC3E}">
        <p14:creationId xmlns:p14="http://schemas.microsoft.com/office/powerpoint/2010/main" val="294230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09553893-9BE2-6249-811F-AF9A94E644C7}"/>
              </a:ext>
            </a:extLst>
          </p:cNvPr>
          <p:cNvSpPr>
            <a:spLocks noGrp="1"/>
          </p:cNvSpPr>
          <p:nvPr>
            <p:ph idx="1"/>
          </p:nvPr>
        </p:nvSpPr>
        <p:spPr>
          <a:xfrm>
            <a:off x="1096423" y="1139846"/>
            <a:ext cx="7858891" cy="4912611"/>
          </a:xfrm>
        </p:spPr>
        <p:txBody>
          <a:bodyPr/>
          <a:lstStyle/>
          <a:p>
            <a:pPr>
              <a:lnSpc>
                <a:spcPct val="100000"/>
              </a:lnSpc>
            </a:pPr>
            <a:r>
              <a:rPr lang="de-DE" sz="2000" dirty="0"/>
              <a:t>Hintergrund dieses Moduls</a:t>
            </a:r>
          </a:p>
          <a:p>
            <a:r>
              <a:rPr lang="de-DE" sz="2000" dirty="0"/>
              <a:t>Tragfähiges Zahlverständnis  </a:t>
            </a:r>
          </a:p>
          <a:p>
            <a:r>
              <a:rPr lang="de-DE" sz="2000" dirty="0"/>
              <a:t>Bedeutung und Kompetenzerwartungen </a:t>
            </a:r>
          </a:p>
          <a:p>
            <a:r>
              <a:rPr lang="de-DE" sz="2000" dirty="0"/>
              <a:t>Beobachtungsaspekte </a:t>
            </a:r>
          </a:p>
          <a:p>
            <a:r>
              <a:rPr lang="de-DE" sz="2000" dirty="0"/>
              <a:t>Aufbau eines tragfähigen Zahlverständnisses </a:t>
            </a:r>
          </a:p>
          <a:p>
            <a:pPr marL="457200" lvl="1" indent="0">
              <a:buNone/>
            </a:pPr>
            <a:r>
              <a:rPr lang="de-DE" sz="2000" dirty="0"/>
              <a:t>5.1 Grundvorstellungen aufbauen</a:t>
            </a:r>
          </a:p>
          <a:p>
            <a:pPr marL="457200" lvl="1" indent="0">
              <a:buNone/>
            </a:pPr>
            <a:r>
              <a:rPr lang="de-DE" sz="2000" dirty="0"/>
              <a:t>5.2 Darstellungswechsel üben </a:t>
            </a:r>
          </a:p>
          <a:p>
            <a:pPr marL="457200" lvl="1" indent="0">
              <a:buNone/>
            </a:pPr>
            <a:r>
              <a:rPr lang="de-DE" sz="2000" dirty="0"/>
              <a:t>5.3 Zahlbeziehungen nutzen</a:t>
            </a:r>
          </a:p>
          <a:p>
            <a:r>
              <a:rPr lang="de-DE" sz="2000" dirty="0"/>
              <a:t>Abschluss und Ausblick  </a:t>
            </a:r>
          </a:p>
        </p:txBody>
      </p:sp>
      <p:sp>
        <p:nvSpPr>
          <p:cNvPr id="3" name="Titel 2">
            <a:extLst>
              <a:ext uri="{FF2B5EF4-FFF2-40B4-BE49-F238E27FC236}">
                <a16:creationId xmlns:a16="http://schemas.microsoft.com/office/drawing/2014/main" xmlns=""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xmlns=""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5" name="Foliennummernplatzhalter 4">
            <a:extLst>
              <a:ext uri="{FF2B5EF4-FFF2-40B4-BE49-F238E27FC236}">
                <a16:creationId xmlns:a16="http://schemas.microsoft.com/office/drawing/2014/main" xmlns="" id="{F4D56939-6917-854D-B993-7A02A06476B1}"/>
              </a:ext>
            </a:extLst>
          </p:cNvPr>
          <p:cNvSpPr>
            <a:spLocks noGrp="1"/>
          </p:cNvSpPr>
          <p:nvPr>
            <p:ph type="sldNum" sz="quarter" idx="12"/>
          </p:nvPr>
        </p:nvSpPr>
        <p:spPr/>
        <p:txBody>
          <a:bodyPr/>
          <a:lstStyle/>
          <a:p>
            <a:fld id="{C3752B7C-18A9-864D-BBCB-54A9F41B5594}" type="slidenum">
              <a:rPr lang="de-DE" smtClean="0"/>
              <a:pPr/>
              <a:t>78</a:t>
            </a:fld>
            <a:endParaRPr lang="de-DE" dirty="0"/>
          </a:p>
        </p:txBody>
      </p:sp>
    </p:spTree>
    <p:extLst>
      <p:ext uri="{BB962C8B-B14F-4D97-AF65-F5344CB8AC3E}">
        <p14:creationId xmlns:p14="http://schemas.microsoft.com/office/powerpoint/2010/main" val="42396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6" end="6"/>
                                            </p:txEl>
                                          </p:spTgt>
                                        </p:tgtEl>
                                        <p:attrNameLst>
                                          <p:attrName>style.color</p:attrName>
                                        </p:attrNameLst>
                                      </p:cBhvr>
                                      <p:to>
                                        <p:clrVal>
                                          <a:srgbClr val="327D87"/>
                                        </p:clrVal>
                                      </p:to>
                                    </p:set>
                                    <p:set>
                                      <p:cBhvr>
                                        <p:cTn id="7" dur="500" fill="hold"/>
                                        <p:tgtEl>
                                          <p:spTgt spid="2">
                                            <p:txEl>
                                              <p:pRg st="6" end="6"/>
                                            </p:txEl>
                                          </p:spTgt>
                                        </p:tgtEl>
                                        <p:attrNameLst>
                                          <p:attrName>fillcolor</p:attrName>
                                        </p:attrNameLst>
                                      </p:cBhvr>
                                      <p:to>
                                        <p:clrVal>
                                          <a:srgbClr val="327D87"/>
                                        </p:clrVal>
                                      </p:to>
                                    </p:set>
                                    <p:set>
                                      <p:cBhvr>
                                        <p:cTn id="8" dur="500" fill="hold"/>
                                        <p:tgtEl>
                                          <p:spTgt spid="2">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xmlns=""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4" name="Foliennummernplatzhalter 3">
            <a:extLst>
              <a:ext uri="{FF2B5EF4-FFF2-40B4-BE49-F238E27FC236}">
                <a16:creationId xmlns:a16="http://schemas.microsoft.com/office/drawing/2014/main" xmlns="" id="{CF7ADAFC-54A5-2D45-A8FA-A59DCD31E7A1}"/>
              </a:ext>
            </a:extLst>
          </p:cNvPr>
          <p:cNvSpPr>
            <a:spLocks noGrp="1"/>
          </p:cNvSpPr>
          <p:nvPr>
            <p:ph type="sldNum" sz="quarter" idx="12"/>
          </p:nvPr>
        </p:nvSpPr>
        <p:spPr/>
        <p:txBody>
          <a:bodyPr/>
          <a:lstStyle/>
          <a:p>
            <a:fld id="{C3752B7C-18A9-864D-BBCB-54A9F41B5594}" type="slidenum">
              <a:rPr lang="de-DE" smtClean="0"/>
              <a:pPr/>
              <a:t>79</a:t>
            </a:fld>
            <a:endParaRPr lang="de-DE" dirty="0"/>
          </a:p>
        </p:txBody>
      </p:sp>
      <p:sp>
        <p:nvSpPr>
          <p:cNvPr id="5" name="Textplatzhalter 4">
            <a:extLst>
              <a:ext uri="{FF2B5EF4-FFF2-40B4-BE49-F238E27FC236}">
                <a16:creationId xmlns:a16="http://schemas.microsoft.com/office/drawing/2014/main" xmlns="" id="{A1222F87-F12F-BB4E-92E6-55D67B8086A5}"/>
              </a:ext>
            </a:extLst>
          </p:cNvPr>
          <p:cNvSpPr>
            <a:spLocks noGrp="1"/>
          </p:cNvSpPr>
          <p:nvPr>
            <p:ph type="body" sz="quarter" idx="13"/>
          </p:nvPr>
        </p:nvSpPr>
        <p:spPr/>
        <p:txBody>
          <a:bodyPr/>
          <a:lstStyle/>
          <a:p>
            <a:r>
              <a:rPr lang="de-DE" dirty="0"/>
              <a:t>5.2 DARSTELLUNGSWECHSEL ÜBEN   </a:t>
            </a:r>
          </a:p>
        </p:txBody>
      </p:sp>
      <p:sp>
        <p:nvSpPr>
          <p:cNvPr id="6" name="Inhaltsplatzhalter 5">
            <a:extLst>
              <a:ext uri="{FF2B5EF4-FFF2-40B4-BE49-F238E27FC236}">
                <a16:creationId xmlns:a16="http://schemas.microsoft.com/office/drawing/2014/main" xmlns="" id="{BC3AA218-1171-9D4B-89E7-27A121ABEE26}"/>
              </a:ext>
            </a:extLst>
          </p:cNvPr>
          <p:cNvSpPr>
            <a:spLocks noGrp="1"/>
          </p:cNvSpPr>
          <p:nvPr>
            <p:ph idx="1"/>
          </p:nvPr>
        </p:nvSpPr>
        <p:spPr>
          <a:xfrm>
            <a:off x="1096423" y="1639658"/>
            <a:ext cx="7641177" cy="4527819"/>
          </a:xfrm>
        </p:spPr>
        <p:txBody>
          <a:bodyPr/>
          <a:lstStyle/>
          <a:p>
            <a:pPr algn="just"/>
            <a:r>
              <a:rPr lang="de-DE" sz="1600" b="1" dirty="0"/>
              <a:t>Ziel: </a:t>
            </a:r>
            <a:r>
              <a:rPr lang="de-DE" sz="1600" dirty="0"/>
              <a:t>Aufgaben und ihre Differenzierungsmöglichkeiten, sowie mögliche Kommunikationsanlässe und digitale Tools kennenlernen, um in einer heterogenen Lerngruppe den Darstellungswechsel gezielt zu diagnostizieren und zu fördern. </a:t>
            </a:r>
            <a:endParaRPr lang="de-DE" sz="1600" b="1" dirty="0"/>
          </a:p>
          <a:p>
            <a:pPr algn="just"/>
            <a:r>
              <a:rPr lang="de-DE" sz="1600" b="1" dirty="0"/>
              <a:t>Aufbau</a:t>
            </a:r>
            <a:r>
              <a:rPr lang="de-DE" sz="1600" dirty="0"/>
              <a:t>: In diesem Abschnitt der  Präsentation werden die Aufgaben „Zahlensonne“ (Folie 81 – 82), „Quartett / Memory“ (Folie 83 – 85) und „Zahlenalbum“ (Folie 86) vorgestellt. Dabei wird jeweils auf der ersten Folie die Aufgabe erklärt und ein Beobachtungsaspekt benannt, der mit dieser Aufgabe besonders unter die Lupe genommen werden kann. Mögliche weitere Folien geben Differenzierungshinweise (Reduktion und Erweiterung), sowie Kommunikationshinweise, worüber mit den Kindern gesprochen werden kann.</a:t>
            </a:r>
          </a:p>
        </p:txBody>
      </p:sp>
    </p:spTree>
    <p:extLst>
      <p:ext uri="{BB962C8B-B14F-4D97-AF65-F5344CB8AC3E}">
        <p14:creationId xmlns:p14="http://schemas.microsoft.com/office/powerpoint/2010/main" val="1658833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358EB6F-FF66-4E49-9C7D-69155DB14EFE}"/>
              </a:ext>
            </a:extLst>
          </p:cNvPr>
          <p:cNvSpPr>
            <a:spLocks noGrp="1"/>
          </p:cNvSpPr>
          <p:nvPr>
            <p:ph type="title"/>
          </p:nvPr>
        </p:nvSpPr>
        <p:spPr/>
        <p:txBody>
          <a:bodyPr/>
          <a:lstStyle/>
          <a:p>
            <a:r>
              <a:rPr lang="de-DE" dirty="0"/>
              <a:t>5. Aufbau tragfähiges Zahlverständnis   </a:t>
            </a:r>
          </a:p>
        </p:txBody>
      </p:sp>
      <p:sp>
        <p:nvSpPr>
          <p:cNvPr id="3" name="Textplatzhalter 2">
            <a:extLst>
              <a:ext uri="{FF2B5EF4-FFF2-40B4-BE49-F238E27FC236}">
                <a16:creationId xmlns:a16="http://schemas.microsoft.com/office/drawing/2014/main" xmlns="" id="{A8C6DCC6-B779-4E87-97DA-41D206F51609}"/>
              </a:ext>
            </a:extLst>
          </p:cNvPr>
          <p:cNvSpPr>
            <a:spLocks noGrp="1"/>
          </p:cNvSpPr>
          <p:nvPr>
            <p:ph type="body" sz="quarter" idx="13"/>
          </p:nvPr>
        </p:nvSpPr>
        <p:spPr/>
        <p:txBody>
          <a:bodyPr/>
          <a:lstStyle/>
          <a:p>
            <a:r>
              <a:rPr lang="de-DE" sz="2000" dirty="0"/>
              <a:t>DARSTELLUNGSWECHSEL</a:t>
            </a:r>
          </a:p>
        </p:txBody>
      </p:sp>
      <p:sp>
        <p:nvSpPr>
          <p:cNvPr id="5" name="Datumsplatzhalter 4">
            <a:extLst>
              <a:ext uri="{FF2B5EF4-FFF2-40B4-BE49-F238E27FC236}">
                <a16:creationId xmlns:a16="http://schemas.microsoft.com/office/drawing/2014/main" xmlns="" id="{B74B887D-9387-4EE3-9593-DA302B9005A5}"/>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4C8DDD42-B498-42FC-A7BE-6CAD27735C4D}"/>
              </a:ext>
            </a:extLst>
          </p:cNvPr>
          <p:cNvSpPr>
            <a:spLocks noGrp="1"/>
          </p:cNvSpPr>
          <p:nvPr>
            <p:ph type="sldNum" sz="quarter" idx="12"/>
          </p:nvPr>
        </p:nvSpPr>
        <p:spPr/>
        <p:txBody>
          <a:bodyPr/>
          <a:lstStyle/>
          <a:p>
            <a:fld id="{C3752B7C-18A9-864D-BBCB-54A9F41B5594}" type="slidenum">
              <a:rPr lang="de-DE" smtClean="0"/>
              <a:pPr/>
              <a:t>80</a:t>
            </a:fld>
            <a:endParaRPr lang="de-DE" dirty="0"/>
          </a:p>
        </p:txBody>
      </p:sp>
      <p:grpSp>
        <p:nvGrpSpPr>
          <p:cNvPr id="8" name="Group 3">
            <a:extLst>
              <a:ext uri="{FF2B5EF4-FFF2-40B4-BE49-F238E27FC236}">
                <a16:creationId xmlns:a16="http://schemas.microsoft.com/office/drawing/2014/main" xmlns="" id="{F466D1F1-98A6-4EE7-ABDC-3B76C9839C06}"/>
              </a:ext>
            </a:extLst>
          </p:cNvPr>
          <p:cNvGrpSpPr>
            <a:grpSpLocks/>
          </p:cNvGrpSpPr>
          <p:nvPr/>
        </p:nvGrpSpPr>
        <p:grpSpPr bwMode="auto">
          <a:xfrm>
            <a:off x="5358922" y="2408332"/>
            <a:ext cx="2747010" cy="2889811"/>
            <a:chOff x="0" y="0"/>
            <a:chExt cx="6432574" cy="6591108"/>
          </a:xfrm>
        </p:grpSpPr>
        <p:pic>
          <p:nvPicPr>
            <p:cNvPr id="9" name="Picture 4">
              <a:extLst>
                <a:ext uri="{FF2B5EF4-FFF2-40B4-BE49-F238E27FC236}">
                  <a16:creationId xmlns:a16="http://schemas.microsoft.com/office/drawing/2014/main" xmlns="" id="{5D149A8C-1F48-4EAC-8C9A-89D0F42B6548}"/>
                </a:ext>
              </a:extLst>
            </p:cNvPr>
            <p:cNvPicPr>
              <a:picLocks noChangeAspect="1"/>
            </p:cNvPicPr>
            <p:nvPr/>
          </p:nvPicPr>
          <p:blipFill>
            <a:blip r:embed="rId3">
              <a:extLst>
                <a:ext uri="{28A0092B-C50C-407E-A947-70E740481C1C}">
                  <a14:useLocalDpi xmlns:a14="http://schemas.microsoft.com/office/drawing/2010/main" val="0"/>
                </a:ext>
              </a:extLst>
            </a:blip>
            <a:srcRect t="31108" r="49593"/>
            <a:stretch>
              <a:fillRect/>
            </a:stretch>
          </p:blipFill>
          <p:spPr bwMode="auto">
            <a:xfrm>
              <a:off x="50800" y="50799"/>
              <a:ext cx="6330974" cy="6489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5">
              <a:extLst>
                <a:ext uri="{FF2B5EF4-FFF2-40B4-BE49-F238E27FC236}">
                  <a16:creationId xmlns:a16="http://schemas.microsoft.com/office/drawing/2014/main" xmlns="" id="{D9CB2FA7-DB54-4760-97CB-91C5311681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432574" cy="6591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75" y="2430605"/>
            <a:ext cx="4042007" cy="293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Ellipse 13">
            <a:extLst>
              <a:ext uri="{FF2B5EF4-FFF2-40B4-BE49-F238E27FC236}">
                <a16:creationId xmlns:a16="http://schemas.microsoft.com/office/drawing/2014/main" xmlns="" id="{0E0D0048-0AD2-487E-BF6E-52110590DCD8}"/>
              </a:ext>
            </a:extLst>
          </p:cNvPr>
          <p:cNvSpPr/>
          <p:nvPr/>
        </p:nvSpPr>
        <p:spPr>
          <a:xfrm>
            <a:off x="1946356" y="3653548"/>
            <a:ext cx="1730443" cy="1747205"/>
          </a:xfrm>
          <a:prstGeom prst="ellipse">
            <a:avLst/>
          </a:prstGeom>
          <a:no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738615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127EF28-5859-49C5-A089-8682018E89EF}"/>
              </a:ext>
            </a:extLst>
          </p:cNvPr>
          <p:cNvSpPr>
            <a:spLocks noGrp="1"/>
          </p:cNvSpPr>
          <p:nvPr>
            <p:ph type="title"/>
          </p:nvPr>
        </p:nvSpPr>
        <p:spPr/>
        <p:txBody>
          <a:bodyPr/>
          <a:lstStyle/>
          <a:p>
            <a:r>
              <a:rPr lang="de-DE"/>
              <a:t>5.2 Darstellungswechsel üben  </a:t>
            </a:r>
            <a:endParaRPr lang="de-DE" dirty="0"/>
          </a:p>
        </p:txBody>
      </p:sp>
      <p:sp>
        <p:nvSpPr>
          <p:cNvPr id="3" name="Textplatzhalter 2">
            <a:extLst>
              <a:ext uri="{FF2B5EF4-FFF2-40B4-BE49-F238E27FC236}">
                <a16:creationId xmlns:a16="http://schemas.microsoft.com/office/drawing/2014/main" xmlns="" id="{017F5416-B678-458E-A9F7-E94654FA0EE5}"/>
              </a:ext>
            </a:extLst>
          </p:cNvPr>
          <p:cNvSpPr>
            <a:spLocks noGrp="1"/>
          </p:cNvSpPr>
          <p:nvPr>
            <p:ph type="body" sz="quarter" idx="13"/>
          </p:nvPr>
        </p:nvSpPr>
        <p:spPr>
          <a:xfrm>
            <a:off x="1096266" y="1194029"/>
            <a:ext cx="7419084" cy="532045"/>
          </a:xfrm>
        </p:spPr>
        <p:txBody>
          <a:bodyPr/>
          <a:lstStyle/>
          <a:p>
            <a:pPr>
              <a:lnSpc>
                <a:spcPct val="100000"/>
              </a:lnSpc>
            </a:pPr>
            <a:r>
              <a:rPr lang="de-DE" sz="2000" dirty="0"/>
              <a:t>ZAHLENSONNE</a:t>
            </a:r>
          </a:p>
        </p:txBody>
      </p:sp>
      <p:sp>
        <p:nvSpPr>
          <p:cNvPr id="4" name="Inhaltsplatzhalter 3">
            <a:extLst>
              <a:ext uri="{FF2B5EF4-FFF2-40B4-BE49-F238E27FC236}">
                <a16:creationId xmlns:a16="http://schemas.microsoft.com/office/drawing/2014/main" xmlns="" id="{A080EA30-C52C-4B5C-83F8-2E052151AE9C}"/>
              </a:ext>
            </a:extLst>
          </p:cNvPr>
          <p:cNvSpPr>
            <a:spLocks noGrp="1"/>
          </p:cNvSpPr>
          <p:nvPr>
            <p:ph idx="1"/>
          </p:nvPr>
        </p:nvSpPr>
        <p:spPr>
          <a:xfrm>
            <a:off x="1172006" y="1601772"/>
            <a:ext cx="6393588" cy="564033"/>
          </a:xfrm>
        </p:spPr>
        <p:txBody>
          <a:bodyPr/>
          <a:lstStyle/>
          <a:p>
            <a:pPr marL="0" indent="0">
              <a:buNone/>
            </a:pPr>
            <a:r>
              <a:rPr lang="de-DE" dirty="0"/>
              <a:t>Schreibe und male alles auf, was dir zur Zahl ___ einfällt.</a:t>
            </a:r>
          </a:p>
        </p:txBody>
      </p:sp>
      <p:sp>
        <p:nvSpPr>
          <p:cNvPr id="5" name="Datumsplatzhalter 4">
            <a:extLst>
              <a:ext uri="{FF2B5EF4-FFF2-40B4-BE49-F238E27FC236}">
                <a16:creationId xmlns:a16="http://schemas.microsoft.com/office/drawing/2014/main" xmlns="" id="{9D7DB783-89AC-4E89-A6A7-31775695A01C}"/>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F787EDEE-40D6-49D2-85B6-005BAB547C59}"/>
              </a:ext>
            </a:extLst>
          </p:cNvPr>
          <p:cNvSpPr>
            <a:spLocks noGrp="1"/>
          </p:cNvSpPr>
          <p:nvPr>
            <p:ph type="sldNum" sz="quarter" idx="12"/>
          </p:nvPr>
        </p:nvSpPr>
        <p:spPr/>
        <p:txBody>
          <a:bodyPr/>
          <a:lstStyle/>
          <a:p>
            <a:fld id="{C3752B7C-18A9-864D-BBCB-54A9F41B5594}" type="slidenum">
              <a:rPr lang="de-DE" smtClean="0"/>
              <a:pPr/>
              <a:t>81</a:t>
            </a:fld>
            <a:endParaRPr lang="de-DE" dirty="0"/>
          </a:p>
        </p:txBody>
      </p:sp>
      <p:pic>
        <p:nvPicPr>
          <p:cNvPr id="7" name="Picture 4">
            <a:extLst>
              <a:ext uri="{FF2B5EF4-FFF2-40B4-BE49-F238E27FC236}">
                <a16:creationId xmlns:a16="http://schemas.microsoft.com/office/drawing/2014/main" xmlns="" id="{63C3E727-034E-4873-AD0B-CF2A8F17E5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1177" y="2118298"/>
            <a:ext cx="4146550" cy="29013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AutoShape 6">
            <a:extLst>
              <a:ext uri="{FF2B5EF4-FFF2-40B4-BE49-F238E27FC236}">
                <a16:creationId xmlns:a16="http://schemas.microsoft.com/office/drawing/2014/main" xmlns="" id="{5C3921A2-EC3B-451D-A808-B0EA7B1111F4}"/>
              </a:ext>
            </a:extLst>
          </p:cNvPr>
          <p:cNvSpPr>
            <a:spLocks/>
          </p:cNvSpPr>
          <p:nvPr/>
        </p:nvSpPr>
        <p:spPr bwMode="auto">
          <a:xfrm>
            <a:off x="945515" y="3708305"/>
            <a:ext cx="2864926" cy="1474838"/>
          </a:xfrm>
          <a:prstGeom prst="wedgeEllipseCallout">
            <a:avLst>
              <a:gd name="adj1" fmla="val -49384"/>
              <a:gd name="adj2" fmla="val 66963"/>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000" dirty="0">
                <a:solidFill>
                  <a:schemeClr val="tx1"/>
                </a:solidFill>
                <a:latin typeface="Arial" panose="020B0604020202020204" pitchFamily="34" charset="0"/>
                <a:cs typeface="Arial" panose="020B0604020202020204" pitchFamily="34" charset="0"/>
              </a:rPr>
              <a:t>Erkläre, warum dein Bild zur Zahl passt.</a:t>
            </a:r>
          </a:p>
        </p:txBody>
      </p:sp>
      <p:sp>
        <p:nvSpPr>
          <p:cNvPr id="9" name="AutoShape 7">
            <a:extLst>
              <a:ext uri="{FF2B5EF4-FFF2-40B4-BE49-F238E27FC236}">
                <a16:creationId xmlns:a16="http://schemas.microsoft.com/office/drawing/2014/main" xmlns="" id="{40316E4E-032F-48C5-A829-1CC8DBDB27D4}"/>
              </a:ext>
            </a:extLst>
          </p:cNvPr>
          <p:cNvSpPr>
            <a:spLocks/>
          </p:cNvSpPr>
          <p:nvPr/>
        </p:nvSpPr>
        <p:spPr bwMode="auto">
          <a:xfrm>
            <a:off x="1096266" y="2162665"/>
            <a:ext cx="2864926" cy="1474838"/>
          </a:xfrm>
          <a:prstGeom prst="wedgeEllipseCallout">
            <a:avLst>
              <a:gd name="adj1" fmla="val 47190"/>
              <a:gd name="adj2" fmla="val 64671"/>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000" dirty="0">
                <a:solidFill>
                  <a:schemeClr val="tx1"/>
                </a:solidFill>
                <a:latin typeface="Arial" panose="020B0604020202020204" pitchFamily="34" charset="0"/>
                <a:cs typeface="Arial" panose="020B0604020202020204" pitchFamily="34" charset="0"/>
              </a:rPr>
              <a:t>Präsentiere anderen Kindern deine Zahlensonne.</a:t>
            </a:r>
          </a:p>
        </p:txBody>
      </p:sp>
      <p:sp>
        <p:nvSpPr>
          <p:cNvPr id="10" name="Text Box 8">
            <a:extLst>
              <a:ext uri="{FF2B5EF4-FFF2-40B4-BE49-F238E27FC236}">
                <a16:creationId xmlns:a16="http://schemas.microsoft.com/office/drawing/2014/main" xmlns="" id="{353E8E68-1100-4A3A-BDFE-72DAE68852BC}"/>
              </a:ext>
            </a:extLst>
          </p:cNvPr>
          <p:cNvSpPr txBox="1">
            <a:spLocks/>
          </p:cNvSpPr>
          <p:nvPr/>
        </p:nvSpPr>
        <p:spPr bwMode="auto">
          <a:xfrm>
            <a:off x="5883080" y="4945305"/>
            <a:ext cx="2935099" cy="287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r" eaLnBrk="1"/>
            <a:r>
              <a:rPr lang="de-DE" altLang="de-DE" sz="1200" b="1" dirty="0">
                <a:latin typeface="Arial" panose="020B0604020202020204" pitchFamily="34" charset="0"/>
                <a:cs typeface="Arial" panose="020B0604020202020204" pitchFamily="34" charset="0"/>
              </a:rPr>
              <a:t>https://pikas-kompakt.dzlm.de/node/41</a:t>
            </a:r>
          </a:p>
        </p:txBody>
      </p:sp>
      <p:sp>
        <p:nvSpPr>
          <p:cNvPr id="11" name="Textfeld 10">
            <a:extLst>
              <a:ext uri="{FF2B5EF4-FFF2-40B4-BE49-F238E27FC236}">
                <a16:creationId xmlns:a16="http://schemas.microsoft.com/office/drawing/2014/main" xmlns="" id="{96AAE892-0966-4E86-B054-3A21FB4225DB}"/>
              </a:ext>
            </a:extLst>
          </p:cNvPr>
          <p:cNvSpPr txBox="1"/>
          <p:nvPr/>
        </p:nvSpPr>
        <p:spPr>
          <a:xfrm>
            <a:off x="1130059" y="5625188"/>
            <a:ext cx="7732005" cy="400110"/>
          </a:xfrm>
          <a:prstGeom prst="rect">
            <a:avLst/>
          </a:prstGeom>
          <a:solidFill>
            <a:srgbClr val="327D87"/>
          </a:solidFill>
        </p:spPr>
        <p:txBody>
          <a:bodyPr wrap="square" rtlCol="0">
            <a:spAutoFit/>
          </a:bodyPr>
          <a:lstStyle/>
          <a:p>
            <a:r>
              <a:rPr lang="de-DE" sz="2000" dirty="0">
                <a:solidFill>
                  <a:schemeClr val="bg1"/>
                </a:solidFill>
              </a:rPr>
              <a:t>Inwiefern kann das Kind Zahlsymbole verschieden darstellen? </a:t>
            </a:r>
          </a:p>
        </p:txBody>
      </p:sp>
    </p:spTree>
    <p:extLst>
      <p:ext uri="{BB962C8B-B14F-4D97-AF65-F5344CB8AC3E}">
        <p14:creationId xmlns:p14="http://schemas.microsoft.com/office/powerpoint/2010/main" val="138875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xmlns="" id="{E08A492C-9019-488A-BC17-0D807E83E80D}"/>
              </a:ext>
            </a:extLst>
          </p:cNvPr>
          <p:cNvPicPr>
            <a:picLocks noChangeAspect="1"/>
          </p:cNvPicPr>
          <p:nvPr/>
        </p:nvPicPr>
        <p:blipFill>
          <a:blip r:embed="rId3"/>
          <a:stretch>
            <a:fillRect/>
          </a:stretch>
        </p:blipFill>
        <p:spPr>
          <a:xfrm>
            <a:off x="4601177" y="1082336"/>
            <a:ext cx="3970841" cy="4811143"/>
          </a:xfrm>
          <a:prstGeom prst="rect">
            <a:avLst/>
          </a:prstGeom>
        </p:spPr>
      </p:pic>
      <p:sp>
        <p:nvSpPr>
          <p:cNvPr id="2" name="Inhaltsplatzhalter 1">
            <a:extLst>
              <a:ext uri="{FF2B5EF4-FFF2-40B4-BE49-F238E27FC236}">
                <a16:creationId xmlns:a16="http://schemas.microsoft.com/office/drawing/2014/main" xmlns="" id="{672DF039-8CC7-491E-B800-0134EB5FF4D4}"/>
              </a:ext>
            </a:extLst>
          </p:cNvPr>
          <p:cNvSpPr>
            <a:spLocks noGrp="1"/>
          </p:cNvSpPr>
          <p:nvPr>
            <p:ph sz="half" idx="1"/>
          </p:nvPr>
        </p:nvSpPr>
        <p:spPr>
          <a:xfrm>
            <a:off x="571982" y="1199392"/>
            <a:ext cx="4199890" cy="4992854"/>
          </a:xfrm>
        </p:spPr>
        <p:txBody>
          <a:bodyPr/>
          <a:lstStyle/>
          <a:p>
            <a:pPr marL="0" indent="0">
              <a:buNone/>
            </a:pPr>
            <a:r>
              <a:rPr lang="de-DE" sz="1800" dirty="0">
                <a:solidFill>
                  <a:srgbClr val="327D87"/>
                </a:solidFill>
              </a:rPr>
              <a:t>FACHOFFENSIVE MATHEMATIK</a:t>
            </a:r>
          </a:p>
          <a:p>
            <a:pPr marL="0" indent="0">
              <a:buNone/>
            </a:pPr>
            <a:endParaRPr lang="de-DE" sz="1800" dirty="0">
              <a:solidFill>
                <a:srgbClr val="327D87"/>
              </a:solidFill>
            </a:endParaRPr>
          </a:p>
          <a:p>
            <a:pPr>
              <a:lnSpc>
                <a:spcPct val="100000"/>
              </a:lnSpc>
            </a:pPr>
            <a:r>
              <a:rPr lang="de-DE" sz="1600" dirty="0"/>
              <a:t>bietet einen wissenschaftlich abgesicherten Orientierungsrahmen für das Unterrichtsfach Mathematik</a:t>
            </a:r>
          </a:p>
          <a:p>
            <a:pPr>
              <a:lnSpc>
                <a:spcPct val="100000"/>
              </a:lnSpc>
            </a:pPr>
            <a:r>
              <a:rPr lang="de-DE" sz="1600" dirty="0"/>
              <a:t>im Zeitraum von 2021 bis 2025 werden schrittweise unterschiedlichste Unterstützungsmaterialien für die Schulen entwickelt und bereitgestellt</a:t>
            </a:r>
          </a:p>
          <a:p>
            <a:pPr>
              <a:lnSpc>
                <a:spcPct val="100000"/>
              </a:lnSpc>
            </a:pPr>
            <a:r>
              <a:rPr lang="de-DE" sz="1600" dirty="0"/>
              <a:t>Kooperation  Ministerium für Schule und Bildung mit der Technischen Universität Dortmund</a:t>
            </a:r>
          </a:p>
          <a:p>
            <a:pPr>
              <a:lnSpc>
                <a:spcPct val="100000"/>
              </a:lnSpc>
            </a:pPr>
            <a:r>
              <a:rPr lang="de-DE" sz="1600" dirty="0"/>
              <a:t>Konzentration auf die folgenden sieben Themenfelder:</a:t>
            </a:r>
          </a:p>
          <a:p>
            <a:pPr marL="0" indent="0">
              <a:buNone/>
            </a:pPr>
            <a:endParaRPr lang="de-DE" dirty="0"/>
          </a:p>
        </p:txBody>
      </p:sp>
      <p:sp>
        <p:nvSpPr>
          <p:cNvPr id="4" name="Textplatzhalter 3">
            <a:extLst>
              <a:ext uri="{FF2B5EF4-FFF2-40B4-BE49-F238E27FC236}">
                <a16:creationId xmlns:a16="http://schemas.microsoft.com/office/drawing/2014/main" xmlns="" id="{1EB34096-7F1E-47D4-B895-4CFD9160FB0E}"/>
              </a:ext>
            </a:extLst>
          </p:cNvPr>
          <p:cNvSpPr>
            <a:spLocks noGrp="1"/>
          </p:cNvSpPr>
          <p:nvPr>
            <p:ph type="body" sz="quarter" idx="10"/>
          </p:nvPr>
        </p:nvSpPr>
        <p:spPr>
          <a:xfrm>
            <a:off x="4342951" y="5906209"/>
            <a:ext cx="4609309" cy="281371"/>
          </a:xfrm>
        </p:spPr>
        <p:txBody>
          <a:bodyPr/>
          <a:lstStyle/>
          <a:p>
            <a:r>
              <a:rPr lang="de-DE" altLang="de-DE" sz="1200" dirty="0">
                <a:ea typeface="Gill Sans" charset="0"/>
                <a:sym typeface="Gill Sans" charset="0"/>
              </a:rPr>
              <a:t>https://www.schulministerium.nrw/fachoffensive-mathematik</a:t>
            </a:r>
          </a:p>
          <a:p>
            <a:endParaRPr lang="de-DE" dirty="0"/>
          </a:p>
        </p:txBody>
      </p:sp>
      <p:sp>
        <p:nvSpPr>
          <p:cNvPr id="5" name="Titel 4">
            <a:extLst>
              <a:ext uri="{FF2B5EF4-FFF2-40B4-BE49-F238E27FC236}">
                <a16:creationId xmlns:a16="http://schemas.microsoft.com/office/drawing/2014/main" xmlns="" id="{EB2A1E3C-1642-47E8-BBD0-E3759E6F3EB1}"/>
              </a:ext>
            </a:extLst>
          </p:cNvPr>
          <p:cNvSpPr>
            <a:spLocks noGrp="1"/>
          </p:cNvSpPr>
          <p:nvPr>
            <p:ph type="title"/>
          </p:nvPr>
        </p:nvSpPr>
        <p:spPr/>
        <p:txBody>
          <a:bodyPr/>
          <a:lstStyle/>
          <a:p>
            <a:r>
              <a:rPr lang="de-DE" dirty="0"/>
              <a:t>1. Hintergrund des Moduls</a:t>
            </a:r>
          </a:p>
        </p:txBody>
      </p:sp>
      <p:sp>
        <p:nvSpPr>
          <p:cNvPr id="6" name="Datumsplatzhalter 5">
            <a:extLst>
              <a:ext uri="{FF2B5EF4-FFF2-40B4-BE49-F238E27FC236}">
                <a16:creationId xmlns:a16="http://schemas.microsoft.com/office/drawing/2014/main" xmlns="" id="{071C22DF-C5E9-4495-8C25-8D6F084A3C49}"/>
              </a:ext>
            </a:extLst>
          </p:cNvPr>
          <p:cNvSpPr>
            <a:spLocks noGrp="1"/>
          </p:cNvSpPr>
          <p:nvPr>
            <p:ph type="dt" sz="half" idx="11"/>
          </p:nvPr>
        </p:nvSpPr>
        <p:spPr/>
        <p:txBody>
          <a:bodyPr/>
          <a:lstStyle/>
          <a:p>
            <a:pPr>
              <a:lnSpc>
                <a:spcPct val="150000"/>
              </a:lnSpc>
            </a:pPr>
            <a:fld id="{4BDD4876-6F03-AB4D-93EE-F3D3637EAFD0}" type="datetime6">
              <a:rPr lang="de-DE" smtClean="0"/>
              <a:t>Mai 22</a:t>
            </a:fld>
            <a:endParaRPr lang="de-DE" dirty="0"/>
          </a:p>
        </p:txBody>
      </p:sp>
      <p:sp>
        <p:nvSpPr>
          <p:cNvPr id="7" name="Foliennummernplatzhalter 6">
            <a:extLst>
              <a:ext uri="{FF2B5EF4-FFF2-40B4-BE49-F238E27FC236}">
                <a16:creationId xmlns:a16="http://schemas.microsoft.com/office/drawing/2014/main" xmlns="" id="{02E7AC60-9BE8-433C-AC16-2EFB91BB4FF4}"/>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9" name="Oval 5" descr="Ellipse 4">
            <a:extLst>
              <a:ext uri="{FF2B5EF4-FFF2-40B4-BE49-F238E27FC236}">
                <a16:creationId xmlns:a16="http://schemas.microsoft.com/office/drawing/2014/main" xmlns="" id="{AD96AE33-5B53-4D0A-9EC8-A60F03DE7FF1}"/>
              </a:ext>
            </a:extLst>
          </p:cNvPr>
          <p:cNvSpPr>
            <a:spLocks/>
          </p:cNvSpPr>
          <p:nvPr/>
        </p:nvSpPr>
        <p:spPr bwMode="auto">
          <a:xfrm>
            <a:off x="5386137" y="2340570"/>
            <a:ext cx="716908" cy="1703682"/>
          </a:xfrm>
          <a:prstGeom prst="ellipse">
            <a:avLst/>
          </a:prstGeom>
          <a:noFill/>
          <a:ln w="139700">
            <a:solidFill>
              <a:srgbClr val="00B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defTabSz="914400" eaLnBrk="1"/>
            <a:endParaRPr lang="de-DE" altLang="de-DE" sz="1800"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27860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127EF28-5859-49C5-A089-8682018E89EF}"/>
              </a:ext>
            </a:extLst>
          </p:cNvPr>
          <p:cNvSpPr>
            <a:spLocks noGrp="1"/>
          </p:cNvSpPr>
          <p:nvPr>
            <p:ph type="title"/>
          </p:nvPr>
        </p:nvSpPr>
        <p:spPr/>
        <p:txBody>
          <a:bodyPr/>
          <a:lstStyle/>
          <a:p>
            <a:r>
              <a:rPr lang="de-DE" dirty="0"/>
              <a:t>5.2 Darstellungswechsel üben </a:t>
            </a:r>
          </a:p>
        </p:txBody>
      </p:sp>
      <p:sp>
        <p:nvSpPr>
          <p:cNvPr id="3" name="Textplatzhalter 2">
            <a:extLst>
              <a:ext uri="{FF2B5EF4-FFF2-40B4-BE49-F238E27FC236}">
                <a16:creationId xmlns:a16="http://schemas.microsoft.com/office/drawing/2014/main" xmlns="" id="{017F5416-B678-458E-A9F7-E94654FA0EE5}"/>
              </a:ext>
            </a:extLst>
          </p:cNvPr>
          <p:cNvSpPr>
            <a:spLocks noGrp="1"/>
          </p:cNvSpPr>
          <p:nvPr>
            <p:ph type="body" sz="quarter" idx="13"/>
          </p:nvPr>
        </p:nvSpPr>
        <p:spPr/>
        <p:txBody>
          <a:bodyPr/>
          <a:lstStyle/>
          <a:p>
            <a:r>
              <a:rPr lang="de-DE" sz="2000" dirty="0"/>
              <a:t>ZAHLENSONNE</a:t>
            </a:r>
          </a:p>
        </p:txBody>
      </p:sp>
      <p:sp>
        <p:nvSpPr>
          <p:cNvPr id="4" name="Inhaltsplatzhalter 3">
            <a:extLst>
              <a:ext uri="{FF2B5EF4-FFF2-40B4-BE49-F238E27FC236}">
                <a16:creationId xmlns:a16="http://schemas.microsoft.com/office/drawing/2014/main" xmlns="" id="{A080EA30-C52C-4B5C-83F8-2E052151AE9C}"/>
              </a:ext>
            </a:extLst>
          </p:cNvPr>
          <p:cNvSpPr>
            <a:spLocks noGrp="1"/>
          </p:cNvSpPr>
          <p:nvPr>
            <p:ph idx="1"/>
          </p:nvPr>
        </p:nvSpPr>
        <p:spPr>
          <a:xfrm>
            <a:off x="1125444" y="1979785"/>
            <a:ext cx="3475576" cy="2743891"/>
          </a:xfrm>
        </p:spPr>
        <p:txBody>
          <a:bodyPr/>
          <a:lstStyle/>
          <a:p>
            <a:pPr marL="0" indent="0">
              <a:buNone/>
            </a:pPr>
            <a:r>
              <a:rPr lang="de-DE" dirty="0">
                <a:solidFill>
                  <a:srgbClr val="327D87"/>
                </a:solidFill>
              </a:rPr>
              <a:t>Reduktion</a:t>
            </a:r>
          </a:p>
          <a:p>
            <a:r>
              <a:rPr lang="de-DE" dirty="0" err="1"/>
              <a:t>Zahlraum</a:t>
            </a:r>
            <a:r>
              <a:rPr lang="de-DE" dirty="0"/>
              <a:t> reduzieren </a:t>
            </a:r>
          </a:p>
        </p:txBody>
      </p:sp>
      <p:sp>
        <p:nvSpPr>
          <p:cNvPr id="5" name="Datumsplatzhalter 4">
            <a:extLst>
              <a:ext uri="{FF2B5EF4-FFF2-40B4-BE49-F238E27FC236}">
                <a16:creationId xmlns:a16="http://schemas.microsoft.com/office/drawing/2014/main" xmlns="" id="{9D7DB783-89AC-4E89-A6A7-31775695A01C}"/>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F787EDEE-40D6-49D2-85B6-005BAB547C59}"/>
              </a:ext>
            </a:extLst>
          </p:cNvPr>
          <p:cNvSpPr>
            <a:spLocks noGrp="1"/>
          </p:cNvSpPr>
          <p:nvPr>
            <p:ph type="sldNum" sz="quarter" idx="12"/>
          </p:nvPr>
        </p:nvSpPr>
        <p:spPr/>
        <p:txBody>
          <a:bodyPr/>
          <a:lstStyle/>
          <a:p>
            <a:fld id="{C3752B7C-18A9-864D-BBCB-54A9F41B5594}" type="slidenum">
              <a:rPr lang="de-DE" smtClean="0"/>
              <a:pPr/>
              <a:t>82</a:t>
            </a:fld>
            <a:endParaRPr lang="de-DE" dirty="0"/>
          </a:p>
        </p:txBody>
      </p:sp>
      <p:sp>
        <p:nvSpPr>
          <p:cNvPr id="11" name="Inhaltsplatzhalter 3">
            <a:extLst>
              <a:ext uri="{FF2B5EF4-FFF2-40B4-BE49-F238E27FC236}">
                <a16:creationId xmlns:a16="http://schemas.microsoft.com/office/drawing/2014/main" xmlns="" id="{0159FE20-C668-45E1-8A68-1872C4CCBC30}"/>
              </a:ext>
            </a:extLst>
          </p:cNvPr>
          <p:cNvSpPr txBox="1">
            <a:spLocks/>
          </p:cNvSpPr>
          <p:nvPr/>
        </p:nvSpPr>
        <p:spPr>
          <a:xfrm>
            <a:off x="5184085" y="1969730"/>
            <a:ext cx="3475576" cy="842569"/>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solidFill>
                  <a:srgbClr val="327D87"/>
                </a:solidFill>
              </a:rPr>
              <a:t>Erweiterung</a:t>
            </a:r>
          </a:p>
          <a:p>
            <a:r>
              <a:rPr lang="de-DE" dirty="0" err="1"/>
              <a:t>Zahlraum</a:t>
            </a:r>
            <a:r>
              <a:rPr lang="de-DE" dirty="0"/>
              <a:t> erweitern </a:t>
            </a:r>
          </a:p>
          <a:p>
            <a:r>
              <a:rPr lang="de-DE" dirty="0"/>
              <a:t>Rechenaufgaben darstellen </a:t>
            </a:r>
          </a:p>
        </p:txBody>
      </p:sp>
    </p:spTree>
    <p:extLst>
      <p:ext uri="{BB962C8B-B14F-4D97-AF65-F5344CB8AC3E}">
        <p14:creationId xmlns:p14="http://schemas.microsoft.com/office/powerpoint/2010/main" val="26169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127EF28-5859-49C5-A089-8682018E89EF}"/>
              </a:ext>
            </a:extLst>
          </p:cNvPr>
          <p:cNvSpPr>
            <a:spLocks noGrp="1"/>
          </p:cNvSpPr>
          <p:nvPr>
            <p:ph type="title"/>
          </p:nvPr>
        </p:nvSpPr>
        <p:spPr/>
        <p:txBody>
          <a:bodyPr/>
          <a:lstStyle/>
          <a:p>
            <a:r>
              <a:rPr lang="de-DE" dirty="0"/>
              <a:t>5.2 Darstellungswechsel üben </a:t>
            </a:r>
          </a:p>
        </p:txBody>
      </p:sp>
      <p:sp>
        <p:nvSpPr>
          <p:cNvPr id="3" name="Textplatzhalter 2">
            <a:extLst>
              <a:ext uri="{FF2B5EF4-FFF2-40B4-BE49-F238E27FC236}">
                <a16:creationId xmlns:a16="http://schemas.microsoft.com/office/drawing/2014/main" xmlns="" id="{017F5416-B678-458E-A9F7-E94654FA0EE5}"/>
              </a:ext>
            </a:extLst>
          </p:cNvPr>
          <p:cNvSpPr>
            <a:spLocks noGrp="1"/>
          </p:cNvSpPr>
          <p:nvPr>
            <p:ph type="body" sz="quarter" idx="13"/>
          </p:nvPr>
        </p:nvSpPr>
        <p:spPr>
          <a:xfrm>
            <a:off x="1096266" y="1194030"/>
            <a:ext cx="7870928" cy="471924"/>
          </a:xfrm>
        </p:spPr>
        <p:txBody>
          <a:bodyPr/>
          <a:lstStyle/>
          <a:p>
            <a:pPr>
              <a:lnSpc>
                <a:spcPct val="100000"/>
              </a:lnSpc>
            </a:pPr>
            <a:r>
              <a:rPr lang="de-DE" sz="2000" dirty="0"/>
              <a:t>QUARTETT/ MEMORY</a:t>
            </a:r>
          </a:p>
        </p:txBody>
      </p:sp>
      <p:sp>
        <p:nvSpPr>
          <p:cNvPr id="5" name="Datumsplatzhalter 4">
            <a:extLst>
              <a:ext uri="{FF2B5EF4-FFF2-40B4-BE49-F238E27FC236}">
                <a16:creationId xmlns:a16="http://schemas.microsoft.com/office/drawing/2014/main" xmlns="" id="{9D7DB783-89AC-4E89-A6A7-31775695A01C}"/>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F787EDEE-40D6-49D2-85B6-005BAB547C59}"/>
              </a:ext>
            </a:extLst>
          </p:cNvPr>
          <p:cNvSpPr>
            <a:spLocks noGrp="1"/>
          </p:cNvSpPr>
          <p:nvPr>
            <p:ph type="sldNum" sz="quarter" idx="12"/>
          </p:nvPr>
        </p:nvSpPr>
        <p:spPr/>
        <p:txBody>
          <a:bodyPr/>
          <a:lstStyle/>
          <a:p>
            <a:fld id="{C3752B7C-18A9-864D-BBCB-54A9F41B5594}" type="slidenum">
              <a:rPr lang="de-DE" smtClean="0"/>
              <a:pPr/>
              <a:t>83</a:t>
            </a:fld>
            <a:endParaRPr lang="de-DE" dirty="0"/>
          </a:p>
        </p:txBody>
      </p:sp>
      <p:pic>
        <p:nvPicPr>
          <p:cNvPr id="20" name="Picture 6">
            <a:extLst>
              <a:ext uri="{FF2B5EF4-FFF2-40B4-BE49-F238E27FC236}">
                <a16:creationId xmlns:a16="http://schemas.microsoft.com/office/drawing/2014/main" xmlns="" id="{EAF7EF49-7DB9-444E-9E3A-65C0067BD515}"/>
              </a:ext>
            </a:extLst>
          </p:cNvPr>
          <p:cNvPicPr>
            <a:picLocks noChangeAspect="1"/>
          </p:cNvPicPr>
          <p:nvPr/>
        </p:nvPicPr>
        <p:blipFill>
          <a:blip r:embed="rId3">
            <a:extLst>
              <a:ext uri="{28A0092B-C50C-407E-A947-70E740481C1C}">
                <a14:useLocalDpi xmlns:a14="http://schemas.microsoft.com/office/drawing/2010/main" val="0"/>
              </a:ext>
            </a:extLst>
          </a:blip>
          <a:srcRect t="34676" r="3491"/>
          <a:stretch>
            <a:fillRect/>
          </a:stretch>
        </p:blipFill>
        <p:spPr bwMode="auto">
          <a:xfrm rot="16220795">
            <a:off x="426160" y="1898547"/>
            <a:ext cx="2748859" cy="2480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5">
            <a:extLst>
              <a:ext uri="{FF2B5EF4-FFF2-40B4-BE49-F238E27FC236}">
                <a16:creationId xmlns:a16="http://schemas.microsoft.com/office/drawing/2014/main" xmlns="" id="{0D200425-0972-4DB0-8E3A-51AF896489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907" y="1880427"/>
            <a:ext cx="5733143" cy="181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Text Box 7">
            <a:extLst>
              <a:ext uri="{FF2B5EF4-FFF2-40B4-BE49-F238E27FC236}">
                <a16:creationId xmlns:a16="http://schemas.microsoft.com/office/drawing/2014/main" xmlns="" id="{22DF6853-2AFE-4F5A-8FCF-3FC6B567E081}"/>
              </a:ext>
            </a:extLst>
          </p:cNvPr>
          <p:cNvSpPr txBox="1">
            <a:spLocks/>
          </p:cNvSpPr>
          <p:nvPr/>
        </p:nvSpPr>
        <p:spPr bwMode="auto">
          <a:xfrm>
            <a:off x="2863763" y="4734952"/>
            <a:ext cx="5918287" cy="471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r" eaLnBrk="1"/>
            <a:r>
              <a:rPr lang="de-DE" altLang="de-DE" sz="1200" b="1" dirty="0">
                <a:latin typeface="Arial" panose="020B0604020202020204" pitchFamily="34" charset="0"/>
                <a:cs typeface="Arial" panose="020B0604020202020204" pitchFamily="34" charset="0"/>
              </a:rPr>
              <a:t>https://pikas.dzlm.de/pikasfiles/uploads/upload/Material/Haus_6_-_Heterogene_</a:t>
            </a:r>
            <a:br>
              <a:rPr lang="de-DE" altLang="de-DE" sz="1200" b="1" dirty="0">
                <a:latin typeface="Arial" panose="020B0604020202020204" pitchFamily="34" charset="0"/>
                <a:cs typeface="Arial" panose="020B0604020202020204" pitchFamily="34" charset="0"/>
              </a:rPr>
            </a:br>
            <a:r>
              <a:rPr lang="de-DE" altLang="de-DE" sz="1200" b="1" dirty="0">
                <a:latin typeface="Arial" panose="020B0604020202020204" pitchFamily="34" charset="0"/>
                <a:cs typeface="Arial" panose="020B0604020202020204" pitchFamily="34" charset="0"/>
              </a:rPr>
              <a:t>Lerngruppen/UM/Anfangsunterricht/Zahlenquartett/L/Info.pdf</a:t>
            </a:r>
          </a:p>
        </p:txBody>
      </p:sp>
      <p:sp>
        <p:nvSpPr>
          <p:cNvPr id="9" name="Textfeld 8">
            <a:extLst>
              <a:ext uri="{FF2B5EF4-FFF2-40B4-BE49-F238E27FC236}">
                <a16:creationId xmlns:a16="http://schemas.microsoft.com/office/drawing/2014/main" xmlns="" id="{C367F2C4-847D-4931-8FE5-F5C7DA33E6B1}"/>
              </a:ext>
            </a:extLst>
          </p:cNvPr>
          <p:cNvSpPr txBox="1"/>
          <p:nvPr/>
        </p:nvSpPr>
        <p:spPr>
          <a:xfrm>
            <a:off x="1050045" y="5337649"/>
            <a:ext cx="7732005" cy="707886"/>
          </a:xfrm>
          <a:prstGeom prst="rect">
            <a:avLst/>
          </a:prstGeom>
          <a:solidFill>
            <a:srgbClr val="327D87"/>
          </a:solidFill>
        </p:spPr>
        <p:txBody>
          <a:bodyPr wrap="square" rtlCol="0">
            <a:spAutoFit/>
          </a:bodyPr>
          <a:lstStyle/>
          <a:p>
            <a:r>
              <a:rPr lang="de-DE" sz="2000" dirty="0">
                <a:solidFill>
                  <a:schemeClr val="bg1"/>
                </a:solidFill>
              </a:rPr>
              <a:t>Inwiefern kann das Kind zwischen unterschiedlichen Darstellungen wechseln und sie einander zuordnen?  </a:t>
            </a:r>
          </a:p>
        </p:txBody>
      </p:sp>
    </p:spTree>
    <p:extLst>
      <p:ext uri="{BB962C8B-B14F-4D97-AF65-F5344CB8AC3E}">
        <p14:creationId xmlns:p14="http://schemas.microsoft.com/office/powerpoint/2010/main" val="26436554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13E5F67-7409-4F2B-BE42-35EC02F0C6A2}"/>
              </a:ext>
            </a:extLst>
          </p:cNvPr>
          <p:cNvSpPr>
            <a:spLocks noGrp="1"/>
          </p:cNvSpPr>
          <p:nvPr>
            <p:ph type="title"/>
          </p:nvPr>
        </p:nvSpPr>
        <p:spPr/>
        <p:txBody>
          <a:bodyPr/>
          <a:lstStyle/>
          <a:p>
            <a:r>
              <a:rPr lang="de-DE" dirty="0"/>
              <a:t>5.2 Darstellungswechsel üben</a:t>
            </a:r>
          </a:p>
        </p:txBody>
      </p:sp>
      <p:sp>
        <p:nvSpPr>
          <p:cNvPr id="3" name="Textplatzhalter 2">
            <a:extLst>
              <a:ext uri="{FF2B5EF4-FFF2-40B4-BE49-F238E27FC236}">
                <a16:creationId xmlns:a16="http://schemas.microsoft.com/office/drawing/2014/main" xmlns="" id="{5DC27437-B57D-4FF2-BFAD-56B3512C9FD1}"/>
              </a:ext>
            </a:extLst>
          </p:cNvPr>
          <p:cNvSpPr>
            <a:spLocks noGrp="1"/>
          </p:cNvSpPr>
          <p:nvPr>
            <p:ph type="body" sz="quarter" idx="13"/>
          </p:nvPr>
        </p:nvSpPr>
        <p:spPr/>
        <p:txBody>
          <a:bodyPr/>
          <a:lstStyle/>
          <a:p>
            <a:r>
              <a:rPr lang="de-DE" sz="2000" dirty="0"/>
              <a:t>QUARTETT/ MEMORY</a:t>
            </a:r>
          </a:p>
        </p:txBody>
      </p:sp>
      <p:sp>
        <p:nvSpPr>
          <p:cNvPr id="4" name="Inhaltsplatzhalter 3">
            <a:extLst>
              <a:ext uri="{FF2B5EF4-FFF2-40B4-BE49-F238E27FC236}">
                <a16:creationId xmlns:a16="http://schemas.microsoft.com/office/drawing/2014/main" xmlns="" id="{6D692AAC-2FA1-4EC8-BCCF-1C9A400902DB}"/>
              </a:ext>
            </a:extLst>
          </p:cNvPr>
          <p:cNvSpPr>
            <a:spLocks noGrp="1"/>
          </p:cNvSpPr>
          <p:nvPr>
            <p:ph idx="1"/>
          </p:nvPr>
        </p:nvSpPr>
        <p:spPr>
          <a:xfrm>
            <a:off x="1096423" y="1874764"/>
            <a:ext cx="3475577" cy="4228858"/>
          </a:xfrm>
        </p:spPr>
        <p:txBody>
          <a:bodyPr/>
          <a:lstStyle/>
          <a:p>
            <a:pPr marL="0" indent="0">
              <a:buNone/>
            </a:pPr>
            <a:r>
              <a:rPr lang="de-DE" sz="2000" dirty="0">
                <a:solidFill>
                  <a:srgbClr val="327D87"/>
                </a:solidFill>
              </a:rPr>
              <a:t>Reduktion</a:t>
            </a:r>
          </a:p>
          <a:p>
            <a:r>
              <a:rPr lang="de-DE" sz="2000" dirty="0"/>
              <a:t>Memory</a:t>
            </a:r>
          </a:p>
          <a:p>
            <a:r>
              <a:rPr lang="de-DE" sz="2000" dirty="0"/>
              <a:t>Karten zuordnen</a:t>
            </a:r>
          </a:p>
          <a:p>
            <a:pPr marL="0" indent="0">
              <a:buNone/>
            </a:pPr>
            <a:endParaRPr lang="de-DE" dirty="0"/>
          </a:p>
        </p:txBody>
      </p:sp>
      <p:sp>
        <p:nvSpPr>
          <p:cNvPr id="5" name="Datumsplatzhalter 4">
            <a:extLst>
              <a:ext uri="{FF2B5EF4-FFF2-40B4-BE49-F238E27FC236}">
                <a16:creationId xmlns:a16="http://schemas.microsoft.com/office/drawing/2014/main" xmlns="" id="{B70575C2-29D6-48C7-85F6-3B15F241D2E3}"/>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3926E01A-CD80-430F-9617-79DEFA1FEAB8}"/>
              </a:ext>
            </a:extLst>
          </p:cNvPr>
          <p:cNvSpPr>
            <a:spLocks noGrp="1"/>
          </p:cNvSpPr>
          <p:nvPr>
            <p:ph type="sldNum" sz="quarter" idx="12"/>
          </p:nvPr>
        </p:nvSpPr>
        <p:spPr/>
        <p:txBody>
          <a:bodyPr/>
          <a:lstStyle/>
          <a:p>
            <a:fld id="{C3752B7C-18A9-864D-BBCB-54A9F41B5594}" type="slidenum">
              <a:rPr lang="de-DE" smtClean="0"/>
              <a:pPr/>
              <a:t>84</a:t>
            </a:fld>
            <a:endParaRPr lang="de-DE" dirty="0"/>
          </a:p>
        </p:txBody>
      </p:sp>
      <p:pic>
        <p:nvPicPr>
          <p:cNvPr id="7" name="Picture 9">
            <a:extLst>
              <a:ext uri="{FF2B5EF4-FFF2-40B4-BE49-F238E27FC236}">
                <a16:creationId xmlns:a16="http://schemas.microsoft.com/office/drawing/2014/main" xmlns="" id="{4FFB8139-5E94-4793-B8B4-349A10C9B195}"/>
              </a:ext>
            </a:extLst>
          </p:cNvPr>
          <p:cNvPicPr>
            <a:picLocks noChangeAspect="1"/>
          </p:cNvPicPr>
          <p:nvPr/>
        </p:nvPicPr>
        <p:blipFill rotWithShape="1">
          <a:blip r:embed="rId3">
            <a:extLst>
              <a:ext uri="{28A0092B-C50C-407E-A947-70E740481C1C}">
                <a14:useLocalDpi xmlns:a14="http://schemas.microsoft.com/office/drawing/2010/main" val="0"/>
              </a:ext>
            </a:extLst>
          </a:blip>
          <a:srcRect t="2941" b="3299"/>
          <a:stretch/>
        </p:blipFill>
        <p:spPr bwMode="auto">
          <a:xfrm>
            <a:off x="4529152" y="1089660"/>
            <a:ext cx="3777589" cy="4928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13">
            <a:extLst>
              <a:ext uri="{FF2B5EF4-FFF2-40B4-BE49-F238E27FC236}">
                <a16:creationId xmlns:a16="http://schemas.microsoft.com/office/drawing/2014/main" xmlns="" id="{702BBAAF-40D8-41E4-BE86-46D9A55A6DF4}"/>
              </a:ext>
            </a:extLst>
          </p:cNvPr>
          <p:cNvSpPr txBox="1">
            <a:spLocks/>
          </p:cNvSpPr>
          <p:nvPr/>
        </p:nvSpPr>
        <p:spPr bwMode="auto">
          <a:xfrm>
            <a:off x="5756531" y="6017690"/>
            <a:ext cx="2422138" cy="287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457200">
              <a:defRPr sz="5000">
                <a:solidFill>
                  <a:srgbClr val="535353"/>
                </a:solidFill>
                <a:latin typeface="Gill Sans Light" charset="0"/>
                <a:ea typeface="Gill Sans Light" charset="0"/>
                <a:cs typeface="Gill Sans Light" charset="0"/>
                <a:sym typeface="Gill Sans Light" charset="0"/>
              </a:defRPr>
            </a:lvl1pPr>
            <a:lvl2pPr marL="742950" indent="-285750" defTabSz="457200">
              <a:defRPr sz="5000">
                <a:solidFill>
                  <a:srgbClr val="535353"/>
                </a:solidFill>
                <a:latin typeface="Gill Sans Light" charset="0"/>
                <a:ea typeface="Gill Sans Light" charset="0"/>
                <a:cs typeface="Gill Sans Light" charset="0"/>
                <a:sym typeface="Gill Sans Light" charset="0"/>
              </a:defRPr>
            </a:lvl2pPr>
            <a:lvl3pPr marL="1143000" indent="-228600" defTabSz="457200">
              <a:defRPr sz="5000">
                <a:solidFill>
                  <a:srgbClr val="535353"/>
                </a:solidFill>
                <a:latin typeface="Gill Sans Light" charset="0"/>
                <a:ea typeface="Gill Sans Light" charset="0"/>
                <a:cs typeface="Gill Sans Light" charset="0"/>
                <a:sym typeface="Gill Sans Light" charset="0"/>
              </a:defRPr>
            </a:lvl3pPr>
            <a:lvl4pPr marL="1600200" indent="-228600" defTabSz="457200">
              <a:defRPr sz="5000">
                <a:solidFill>
                  <a:srgbClr val="535353"/>
                </a:solidFill>
                <a:latin typeface="Gill Sans Light" charset="0"/>
                <a:ea typeface="Gill Sans Light" charset="0"/>
                <a:cs typeface="Gill Sans Light" charset="0"/>
                <a:sym typeface="Gill Sans Light" charset="0"/>
              </a:defRPr>
            </a:lvl4pPr>
            <a:lvl5pPr marL="2057400" indent="-228600" defTabSz="457200">
              <a:defRPr sz="5000">
                <a:solidFill>
                  <a:srgbClr val="535353"/>
                </a:solidFill>
                <a:latin typeface="Gill Sans Light" charset="0"/>
                <a:ea typeface="Gill Sans Light" charset="0"/>
                <a:cs typeface="Gill Sans Light" charset="0"/>
                <a:sym typeface="Gill Sans Light" charset="0"/>
              </a:defRPr>
            </a:lvl5pPr>
            <a:lvl6pPr marL="25146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eaLnBrk="1"/>
            <a:r>
              <a:rPr lang="de-DE" altLang="de-DE" sz="1200" b="1" dirty="0">
                <a:solidFill>
                  <a:schemeClr val="tx1"/>
                </a:solidFill>
                <a:latin typeface="Arial" panose="020B0604020202020204" pitchFamily="34" charset="0"/>
                <a:ea typeface="Gill Sans" charset="0"/>
                <a:cs typeface="Arial" panose="020B0604020202020204" pitchFamily="34" charset="0"/>
                <a:sym typeface="Gill Sans" charset="0"/>
              </a:rPr>
              <a:t>https://pikas.dzlm.de/node/1052</a:t>
            </a:r>
          </a:p>
        </p:txBody>
      </p:sp>
    </p:spTree>
    <p:extLst>
      <p:ext uri="{BB962C8B-B14F-4D97-AF65-F5344CB8AC3E}">
        <p14:creationId xmlns:p14="http://schemas.microsoft.com/office/powerpoint/2010/main" val="64341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13E5F67-7409-4F2B-BE42-35EC02F0C6A2}"/>
              </a:ext>
            </a:extLst>
          </p:cNvPr>
          <p:cNvSpPr>
            <a:spLocks noGrp="1"/>
          </p:cNvSpPr>
          <p:nvPr>
            <p:ph type="title"/>
          </p:nvPr>
        </p:nvSpPr>
        <p:spPr/>
        <p:txBody>
          <a:bodyPr/>
          <a:lstStyle/>
          <a:p>
            <a:r>
              <a:rPr lang="de-DE" dirty="0"/>
              <a:t>5.2 Darstellungswechsel üben </a:t>
            </a:r>
          </a:p>
        </p:txBody>
      </p:sp>
      <p:sp>
        <p:nvSpPr>
          <p:cNvPr id="3" name="Textplatzhalter 2">
            <a:extLst>
              <a:ext uri="{FF2B5EF4-FFF2-40B4-BE49-F238E27FC236}">
                <a16:creationId xmlns:a16="http://schemas.microsoft.com/office/drawing/2014/main" xmlns="" id="{5DC27437-B57D-4FF2-BFAD-56B3512C9FD1}"/>
              </a:ext>
            </a:extLst>
          </p:cNvPr>
          <p:cNvSpPr>
            <a:spLocks noGrp="1"/>
          </p:cNvSpPr>
          <p:nvPr>
            <p:ph type="body" sz="quarter" idx="13"/>
          </p:nvPr>
        </p:nvSpPr>
        <p:spPr/>
        <p:txBody>
          <a:bodyPr/>
          <a:lstStyle/>
          <a:p>
            <a:r>
              <a:rPr lang="de-DE" sz="2000" dirty="0"/>
              <a:t>QUARTETT/ MEMORY</a:t>
            </a:r>
          </a:p>
        </p:txBody>
      </p:sp>
      <p:sp>
        <p:nvSpPr>
          <p:cNvPr id="4" name="Inhaltsplatzhalter 3">
            <a:extLst>
              <a:ext uri="{FF2B5EF4-FFF2-40B4-BE49-F238E27FC236}">
                <a16:creationId xmlns:a16="http://schemas.microsoft.com/office/drawing/2014/main" xmlns="" id="{6D692AAC-2FA1-4EC8-BCCF-1C9A400902DB}"/>
              </a:ext>
            </a:extLst>
          </p:cNvPr>
          <p:cNvSpPr>
            <a:spLocks noGrp="1"/>
          </p:cNvSpPr>
          <p:nvPr>
            <p:ph idx="1"/>
          </p:nvPr>
        </p:nvSpPr>
        <p:spPr>
          <a:xfrm>
            <a:off x="1152518" y="1799497"/>
            <a:ext cx="3475577" cy="4228858"/>
          </a:xfrm>
        </p:spPr>
        <p:txBody>
          <a:bodyPr/>
          <a:lstStyle/>
          <a:p>
            <a:pPr marL="0" indent="0">
              <a:buNone/>
            </a:pPr>
            <a:r>
              <a:rPr lang="de-DE" sz="2000" dirty="0">
                <a:solidFill>
                  <a:srgbClr val="327D87"/>
                </a:solidFill>
              </a:rPr>
              <a:t>Erweiterung</a:t>
            </a:r>
          </a:p>
          <a:p>
            <a:r>
              <a:rPr lang="de-DE" sz="2000" dirty="0"/>
              <a:t>Eigenes Quartett erstellen</a:t>
            </a:r>
          </a:p>
          <a:p>
            <a:r>
              <a:rPr lang="de-DE" sz="2000" dirty="0"/>
              <a:t>Fehler finden</a:t>
            </a:r>
          </a:p>
          <a:p>
            <a:r>
              <a:rPr lang="de-DE" sz="2000" dirty="0"/>
              <a:t>Fehlende Darstellungen finden </a:t>
            </a:r>
          </a:p>
          <a:p>
            <a:pPr marL="0" indent="0">
              <a:buNone/>
            </a:pPr>
            <a:endParaRPr lang="de-DE" dirty="0"/>
          </a:p>
        </p:txBody>
      </p:sp>
      <p:sp>
        <p:nvSpPr>
          <p:cNvPr id="5" name="Datumsplatzhalter 4">
            <a:extLst>
              <a:ext uri="{FF2B5EF4-FFF2-40B4-BE49-F238E27FC236}">
                <a16:creationId xmlns:a16="http://schemas.microsoft.com/office/drawing/2014/main" xmlns="" id="{B70575C2-29D6-48C7-85F6-3B15F241D2E3}"/>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3926E01A-CD80-430F-9617-79DEFA1FEAB8}"/>
              </a:ext>
            </a:extLst>
          </p:cNvPr>
          <p:cNvSpPr>
            <a:spLocks noGrp="1"/>
          </p:cNvSpPr>
          <p:nvPr>
            <p:ph type="sldNum" sz="quarter" idx="12"/>
          </p:nvPr>
        </p:nvSpPr>
        <p:spPr/>
        <p:txBody>
          <a:bodyPr/>
          <a:lstStyle/>
          <a:p>
            <a:fld id="{C3752B7C-18A9-864D-BBCB-54A9F41B5594}" type="slidenum">
              <a:rPr lang="de-DE" smtClean="0"/>
              <a:pPr/>
              <a:t>85</a:t>
            </a:fld>
            <a:endParaRPr lang="de-DE" dirty="0"/>
          </a:p>
        </p:txBody>
      </p:sp>
      <p:sp>
        <p:nvSpPr>
          <p:cNvPr id="8" name="Text Box 13">
            <a:extLst>
              <a:ext uri="{FF2B5EF4-FFF2-40B4-BE49-F238E27FC236}">
                <a16:creationId xmlns:a16="http://schemas.microsoft.com/office/drawing/2014/main" xmlns="" id="{702BBAAF-40D8-41E4-BE86-46D9A55A6DF4}"/>
              </a:ext>
            </a:extLst>
          </p:cNvPr>
          <p:cNvSpPr txBox="1">
            <a:spLocks/>
          </p:cNvSpPr>
          <p:nvPr/>
        </p:nvSpPr>
        <p:spPr bwMode="auto">
          <a:xfrm>
            <a:off x="6457950" y="5741097"/>
            <a:ext cx="2422138" cy="287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457200">
              <a:defRPr sz="5000">
                <a:solidFill>
                  <a:srgbClr val="535353"/>
                </a:solidFill>
                <a:latin typeface="Gill Sans Light" charset="0"/>
                <a:ea typeface="Gill Sans Light" charset="0"/>
                <a:cs typeface="Gill Sans Light" charset="0"/>
                <a:sym typeface="Gill Sans Light" charset="0"/>
              </a:defRPr>
            </a:lvl1pPr>
            <a:lvl2pPr marL="742950" indent="-285750" defTabSz="457200">
              <a:defRPr sz="5000">
                <a:solidFill>
                  <a:srgbClr val="535353"/>
                </a:solidFill>
                <a:latin typeface="Gill Sans Light" charset="0"/>
                <a:ea typeface="Gill Sans Light" charset="0"/>
                <a:cs typeface="Gill Sans Light" charset="0"/>
                <a:sym typeface="Gill Sans Light" charset="0"/>
              </a:defRPr>
            </a:lvl2pPr>
            <a:lvl3pPr marL="1143000" indent="-228600" defTabSz="457200">
              <a:defRPr sz="5000">
                <a:solidFill>
                  <a:srgbClr val="535353"/>
                </a:solidFill>
                <a:latin typeface="Gill Sans Light" charset="0"/>
                <a:ea typeface="Gill Sans Light" charset="0"/>
                <a:cs typeface="Gill Sans Light" charset="0"/>
                <a:sym typeface="Gill Sans Light" charset="0"/>
              </a:defRPr>
            </a:lvl3pPr>
            <a:lvl4pPr marL="1600200" indent="-228600" defTabSz="457200">
              <a:defRPr sz="5000">
                <a:solidFill>
                  <a:srgbClr val="535353"/>
                </a:solidFill>
                <a:latin typeface="Gill Sans Light" charset="0"/>
                <a:ea typeface="Gill Sans Light" charset="0"/>
                <a:cs typeface="Gill Sans Light" charset="0"/>
                <a:sym typeface="Gill Sans Light" charset="0"/>
              </a:defRPr>
            </a:lvl4pPr>
            <a:lvl5pPr marL="2057400" indent="-228600" defTabSz="457200">
              <a:defRPr sz="5000">
                <a:solidFill>
                  <a:srgbClr val="535353"/>
                </a:solidFill>
                <a:latin typeface="Gill Sans Light" charset="0"/>
                <a:ea typeface="Gill Sans Light" charset="0"/>
                <a:cs typeface="Gill Sans Light" charset="0"/>
                <a:sym typeface="Gill Sans Light" charset="0"/>
              </a:defRPr>
            </a:lvl5pPr>
            <a:lvl6pPr marL="25146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eaLnBrk="1"/>
            <a:r>
              <a:rPr lang="de-DE" altLang="de-DE" sz="1200" b="1" dirty="0">
                <a:solidFill>
                  <a:schemeClr val="tx1"/>
                </a:solidFill>
                <a:latin typeface="Arial" panose="020B0604020202020204" pitchFamily="34" charset="0"/>
                <a:ea typeface="Gill Sans" charset="0"/>
                <a:cs typeface="Arial" panose="020B0604020202020204" pitchFamily="34" charset="0"/>
                <a:sym typeface="Gill Sans" charset="0"/>
              </a:rPr>
              <a:t>https://pikas.dzlm.de/node/1052</a:t>
            </a:r>
          </a:p>
        </p:txBody>
      </p:sp>
      <p:pic>
        <p:nvPicPr>
          <p:cNvPr id="9" name="Picture 10">
            <a:extLst>
              <a:ext uri="{FF2B5EF4-FFF2-40B4-BE49-F238E27FC236}">
                <a16:creationId xmlns:a16="http://schemas.microsoft.com/office/drawing/2014/main" xmlns="" id="{74929341-B2A1-4801-B551-EA0D8E565F62}"/>
              </a:ext>
            </a:extLst>
          </p:cNvPr>
          <p:cNvPicPr>
            <a:picLocks noChangeAspect="1"/>
          </p:cNvPicPr>
          <p:nvPr/>
        </p:nvPicPr>
        <p:blipFill rotWithShape="1">
          <a:blip r:embed="rId3">
            <a:extLst>
              <a:ext uri="{28A0092B-C50C-407E-A947-70E740481C1C}">
                <a14:useLocalDpi xmlns:a14="http://schemas.microsoft.com/office/drawing/2010/main" val="0"/>
              </a:ext>
            </a:extLst>
          </a:blip>
          <a:srcRect t="1882" b="7289"/>
          <a:stretch/>
        </p:blipFill>
        <p:spPr bwMode="auto">
          <a:xfrm>
            <a:off x="5275443" y="1387655"/>
            <a:ext cx="3615495" cy="42288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AutoShape 11">
            <a:extLst>
              <a:ext uri="{FF2B5EF4-FFF2-40B4-BE49-F238E27FC236}">
                <a16:creationId xmlns:a16="http://schemas.microsoft.com/office/drawing/2014/main" xmlns="" id="{F3DA48B4-57A1-4961-AE47-B96D84A1AFC0}"/>
              </a:ext>
            </a:extLst>
          </p:cNvPr>
          <p:cNvSpPr>
            <a:spLocks/>
          </p:cNvSpPr>
          <p:nvPr/>
        </p:nvSpPr>
        <p:spPr bwMode="auto">
          <a:xfrm>
            <a:off x="1687677" y="4370797"/>
            <a:ext cx="3475577" cy="1812745"/>
          </a:xfrm>
          <a:prstGeom prst="wedgeEllipseCallout">
            <a:avLst>
              <a:gd name="adj1" fmla="val 52432"/>
              <a:gd name="adj2" fmla="val -60039"/>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solidFill>
                  <a:schemeClr val="tx1"/>
                </a:solidFill>
                <a:latin typeface="Arial" panose="020B0604020202020204" pitchFamily="34" charset="0"/>
                <a:cs typeface="Arial" panose="020B0604020202020204" pitchFamily="34" charset="0"/>
              </a:rPr>
              <a:t>Wie kannst du die Zahl so darstellen, dass du und andere Kinder die Zahl ganz schnell erkennen können?</a:t>
            </a:r>
          </a:p>
        </p:txBody>
      </p:sp>
    </p:spTree>
    <p:extLst>
      <p:ext uri="{BB962C8B-B14F-4D97-AF65-F5344CB8AC3E}">
        <p14:creationId xmlns:p14="http://schemas.microsoft.com/office/powerpoint/2010/main" val="15791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13E5F67-7409-4F2B-BE42-35EC02F0C6A2}"/>
              </a:ext>
            </a:extLst>
          </p:cNvPr>
          <p:cNvSpPr>
            <a:spLocks noGrp="1"/>
          </p:cNvSpPr>
          <p:nvPr>
            <p:ph type="title"/>
          </p:nvPr>
        </p:nvSpPr>
        <p:spPr/>
        <p:txBody>
          <a:bodyPr/>
          <a:lstStyle/>
          <a:p>
            <a:r>
              <a:rPr lang="de-DE" dirty="0"/>
              <a:t>5.2 Darstellungswechsel üben </a:t>
            </a:r>
          </a:p>
        </p:txBody>
      </p:sp>
      <p:sp>
        <p:nvSpPr>
          <p:cNvPr id="3" name="Textplatzhalter 2">
            <a:extLst>
              <a:ext uri="{FF2B5EF4-FFF2-40B4-BE49-F238E27FC236}">
                <a16:creationId xmlns:a16="http://schemas.microsoft.com/office/drawing/2014/main" xmlns="" id="{5DC27437-B57D-4FF2-BFAD-56B3512C9FD1}"/>
              </a:ext>
            </a:extLst>
          </p:cNvPr>
          <p:cNvSpPr>
            <a:spLocks noGrp="1"/>
          </p:cNvSpPr>
          <p:nvPr>
            <p:ph type="body" sz="quarter" idx="13"/>
          </p:nvPr>
        </p:nvSpPr>
        <p:spPr>
          <a:xfrm>
            <a:off x="1096266" y="1194030"/>
            <a:ext cx="7785238" cy="460600"/>
          </a:xfrm>
        </p:spPr>
        <p:txBody>
          <a:bodyPr/>
          <a:lstStyle/>
          <a:p>
            <a:pPr>
              <a:lnSpc>
                <a:spcPct val="100000"/>
              </a:lnSpc>
            </a:pPr>
            <a:r>
              <a:rPr lang="de-DE" sz="2000" dirty="0"/>
              <a:t>ZAHLENALBUM </a:t>
            </a:r>
          </a:p>
        </p:txBody>
      </p:sp>
      <p:sp>
        <p:nvSpPr>
          <p:cNvPr id="5" name="Datumsplatzhalter 4">
            <a:extLst>
              <a:ext uri="{FF2B5EF4-FFF2-40B4-BE49-F238E27FC236}">
                <a16:creationId xmlns:a16="http://schemas.microsoft.com/office/drawing/2014/main" xmlns="" id="{B70575C2-29D6-48C7-85F6-3B15F241D2E3}"/>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3926E01A-CD80-430F-9617-79DEFA1FEAB8}"/>
              </a:ext>
            </a:extLst>
          </p:cNvPr>
          <p:cNvSpPr>
            <a:spLocks noGrp="1"/>
          </p:cNvSpPr>
          <p:nvPr>
            <p:ph type="sldNum" sz="quarter" idx="12"/>
          </p:nvPr>
        </p:nvSpPr>
        <p:spPr/>
        <p:txBody>
          <a:bodyPr/>
          <a:lstStyle/>
          <a:p>
            <a:fld id="{C3752B7C-18A9-864D-BBCB-54A9F41B5594}" type="slidenum">
              <a:rPr lang="de-DE" smtClean="0"/>
              <a:pPr/>
              <a:t>86</a:t>
            </a:fld>
            <a:endParaRPr lang="de-DE" dirty="0"/>
          </a:p>
        </p:txBody>
      </p:sp>
      <p:sp>
        <p:nvSpPr>
          <p:cNvPr id="8" name="Text Box 13">
            <a:extLst>
              <a:ext uri="{FF2B5EF4-FFF2-40B4-BE49-F238E27FC236}">
                <a16:creationId xmlns:a16="http://schemas.microsoft.com/office/drawing/2014/main" xmlns="" id="{702BBAAF-40D8-41E4-BE86-46D9A55A6DF4}"/>
              </a:ext>
            </a:extLst>
          </p:cNvPr>
          <p:cNvSpPr txBox="1">
            <a:spLocks/>
          </p:cNvSpPr>
          <p:nvPr/>
        </p:nvSpPr>
        <p:spPr bwMode="auto">
          <a:xfrm>
            <a:off x="6118382" y="5267276"/>
            <a:ext cx="2422138" cy="287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457200">
              <a:defRPr sz="5000">
                <a:solidFill>
                  <a:srgbClr val="535353"/>
                </a:solidFill>
                <a:latin typeface="Gill Sans Light" charset="0"/>
                <a:ea typeface="Gill Sans Light" charset="0"/>
                <a:cs typeface="Gill Sans Light" charset="0"/>
                <a:sym typeface="Gill Sans Light" charset="0"/>
              </a:defRPr>
            </a:lvl1pPr>
            <a:lvl2pPr marL="742950" indent="-285750" defTabSz="457200">
              <a:defRPr sz="5000">
                <a:solidFill>
                  <a:srgbClr val="535353"/>
                </a:solidFill>
                <a:latin typeface="Gill Sans Light" charset="0"/>
                <a:ea typeface="Gill Sans Light" charset="0"/>
                <a:cs typeface="Gill Sans Light" charset="0"/>
                <a:sym typeface="Gill Sans Light" charset="0"/>
              </a:defRPr>
            </a:lvl2pPr>
            <a:lvl3pPr marL="1143000" indent="-228600" defTabSz="457200">
              <a:defRPr sz="5000">
                <a:solidFill>
                  <a:srgbClr val="535353"/>
                </a:solidFill>
                <a:latin typeface="Gill Sans Light" charset="0"/>
                <a:ea typeface="Gill Sans Light" charset="0"/>
                <a:cs typeface="Gill Sans Light" charset="0"/>
                <a:sym typeface="Gill Sans Light" charset="0"/>
              </a:defRPr>
            </a:lvl3pPr>
            <a:lvl4pPr marL="1600200" indent="-228600" defTabSz="457200">
              <a:defRPr sz="5000">
                <a:solidFill>
                  <a:srgbClr val="535353"/>
                </a:solidFill>
                <a:latin typeface="Gill Sans Light" charset="0"/>
                <a:ea typeface="Gill Sans Light" charset="0"/>
                <a:cs typeface="Gill Sans Light" charset="0"/>
                <a:sym typeface="Gill Sans Light" charset="0"/>
              </a:defRPr>
            </a:lvl4pPr>
            <a:lvl5pPr marL="2057400" indent="-228600" defTabSz="457200">
              <a:defRPr sz="5000">
                <a:solidFill>
                  <a:srgbClr val="535353"/>
                </a:solidFill>
                <a:latin typeface="Gill Sans Light" charset="0"/>
                <a:ea typeface="Gill Sans Light" charset="0"/>
                <a:cs typeface="Gill Sans Light" charset="0"/>
                <a:sym typeface="Gill Sans Light" charset="0"/>
              </a:defRPr>
            </a:lvl5pPr>
            <a:lvl6pPr marL="25146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4572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eaLnBrk="1"/>
            <a:r>
              <a:rPr lang="de-DE" altLang="de-DE" sz="1200" b="1" dirty="0">
                <a:solidFill>
                  <a:schemeClr val="tx1"/>
                </a:solidFill>
                <a:latin typeface="Arial" panose="020B0604020202020204" pitchFamily="34" charset="0"/>
                <a:ea typeface="Gill Sans" charset="0"/>
                <a:cs typeface="Arial" panose="020B0604020202020204" pitchFamily="34" charset="0"/>
                <a:sym typeface="Gill Sans" charset="0"/>
              </a:rPr>
              <a:t>https://pikas.dzlm.de/node/1052</a:t>
            </a:r>
          </a:p>
        </p:txBody>
      </p:sp>
      <p:pic>
        <p:nvPicPr>
          <p:cNvPr id="12" name="Picture 5">
            <a:extLst>
              <a:ext uri="{FF2B5EF4-FFF2-40B4-BE49-F238E27FC236}">
                <a16:creationId xmlns:a16="http://schemas.microsoft.com/office/drawing/2014/main" xmlns="" id="{317F2CF1-E6CB-46FD-8FC7-9A93CB8DF6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1123" y="1862182"/>
            <a:ext cx="2282853" cy="3404435"/>
          </a:xfrm>
          <a:prstGeom prst="rect">
            <a:avLst/>
          </a:prstGeom>
          <a:noFill/>
          <a:ln w="9525">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7">
            <a:extLst>
              <a:ext uri="{FF2B5EF4-FFF2-40B4-BE49-F238E27FC236}">
                <a16:creationId xmlns:a16="http://schemas.microsoft.com/office/drawing/2014/main" xmlns="" id="{D2EEDF10-6074-42ED-9FD4-1E0521EB8E52}"/>
              </a:ext>
            </a:extLst>
          </p:cNvPr>
          <p:cNvPicPr>
            <a:picLocks noChangeAspect="1"/>
          </p:cNvPicPr>
          <p:nvPr/>
        </p:nvPicPr>
        <p:blipFill>
          <a:blip r:embed="rId4">
            <a:extLst>
              <a:ext uri="{28A0092B-C50C-407E-A947-70E740481C1C}">
                <a14:useLocalDpi xmlns:a14="http://schemas.microsoft.com/office/drawing/2010/main" val="0"/>
              </a:ext>
            </a:extLst>
          </a:blip>
          <a:srcRect l="15527" t="10437" r="12073" b="7239"/>
          <a:stretch>
            <a:fillRect/>
          </a:stretch>
        </p:blipFill>
        <p:spPr bwMode="auto">
          <a:xfrm>
            <a:off x="3793243" y="1862182"/>
            <a:ext cx="2245607" cy="3405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6">
            <a:extLst>
              <a:ext uri="{FF2B5EF4-FFF2-40B4-BE49-F238E27FC236}">
                <a16:creationId xmlns:a16="http://schemas.microsoft.com/office/drawing/2014/main" xmlns="" id="{6208B7AD-4736-4A88-8A40-CB9DE951D370}"/>
              </a:ext>
            </a:extLst>
          </p:cNvPr>
          <p:cNvPicPr>
            <a:picLocks noChangeAspect="1"/>
          </p:cNvPicPr>
          <p:nvPr/>
        </p:nvPicPr>
        <p:blipFill>
          <a:blip r:embed="rId5">
            <a:extLst>
              <a:ext uri="{28A0092B-C50C-407E-A947-70E740481C1C}">
                <a14:useLocalDpi xmlns:a14="http://schemas.microsoft.com/office/drawing/2010/main" val="0"/>
              </a:ext>
            </a:extLst>
          </a:blip>
          <a:srcRect l="9279" t="9265" r="17052" b="6955"/>
          <a:stretch>
            <a:fillRect/>
          </a:stretch>
        </p:blipFill>
        <p:spPr bwMode="auto">
          <a:xfrm>
            <a:off x="6188117" y="1861521"/>
            <a:ext cx="2245608" cy="3405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feld 9">
            <a:extLst>
              <a:ext uri="{FF2B5EF4-FFF2-40B4-BE49-F238E27FC236}">
                <a16:creationId xmlns:a16="http://schemas.microsoft.com/office/drawing/2014/main" xmlns="" id="{A814B150-DC10-49B3-A0F1-14B8F88E0CEC}"/>
              </a:ext>
            </a:extLst>
          </p:cNvPr>
          <p:cNvSpPr txBox="1"/>
          <p:nvPr/>
        </p:nvSpPr>
        <p:spPr>
          <a:xfrm>
            <a:off x="1096266" y="5526625"/>
            <a:ext cx="7419084" cy="707886"/>
          </a:xfrm>
          <a:prstGeom prst="rect">
            <a:avLst/>
          </a:prstGeom>
          <a:solidFill>
            <a:srgbClr val="327D87"/>
          </a:solidFill>
        </p:spPr>
        <p:txBody>
          <a:bodyPr wrap="square" rtlCol="0">
            <a:spAutoFit/>
          </a:bodyPr>
          <a:lstStyle/>
          <a:p>
            <a:r>
              <a:rPr lang="de-DE" sz="2000" dirty="0">
                <a:solidFill>
                  <a:schemeClr val="bg1"/>
                </a:solidFill>
              </a:rPr>
              <a:t>Inwiefern kann das Kind Ziffern von 0 bis 9 schreiben und eine Anzahl durch verschiedene Materialien darstellen? </a:t>
            </a:r>
          </a:p>
        </p:txBody>
      </p:sp>
    </p:spTree>
    <p:extLst>
      <p:ext uri="{BB962C8B-B14F-4D97-AF65-F5344CB8AC3E}">
        <p14:creationId xmlns:p14="http://schemas.microsoft.com/office/powerpoint/2010/main" val="9936940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09553893-9BE2-6249-811F-AF9A94E644C7}"/>
              </a:ext>
            </a:extLst>
          </p:cNvPr>
          <p:cNvSpPr>
            <a:spLocks noGrp="1"/>
          </p:cNvSpPr>
          <p:nvPr>
            <p:ph idx="1"/>
          </p:nvPr>
        </p:nvSpPr>
        <p:spPr>
          <a:xfrm>
            <a:off x="1096423" y="1139846"/>
            <a:ext cx="7858891" cy="4912611"/>
          </a:xfrm>
        </p:spPr>
        <p:txBody>
          <a:bodyPr/>
          <a:lstStyle/>
          <a:p>
            <a:pPr>
              <a:lnSpc>
                <a:spcPct val="100000"/>
              </a:lnSpc>
            </a:pPr>
            <a:r>
              <a:rPr lang="de-DE" sz="2000" dirty="0"/>
              <a:t>Hintergrund dieses Moduls</a:t>
            </a:r>
          </a:p>
          <a:p>
            <a:r>
              <a:rPr lang="de-DE" sz="2000" dirty="0"/>
              <a:t>Tragfähiges Zahlverständnis  </a:t>
            </a:r>
          </a:p>
          <a:p>
            <a:r>
              <a:rPr lang="de-DE" sz="2000" dirty="0"/>
              <a:t>Bedeutung und Kompetenzerwartungen </a:t>
            </a:r>
          </a:p>
          <a:p>
            <a:r>
              <a:rPr lang="de-DE" sz="2000" dirty="0"/>
              <a:t>Beobachtungsaspekte </a:t>
            </a:r>
          </a:p>
          <a:p>
            <a:r>
              <a:rPr lang="de-DE" sz="2000" dirty="0"/>
              <a:t>Aufbau eines tragfähigen Zahlverständnisses </a:t>
            </a:r>
          </a:p>
          <a:p>
            <a:pPr marL="457200" lvl="1" indent="0">
              <a:buNone/>
            </a:pPr>
            <a:r>
              <a:rPr lang="de-DE" sz="2000" dirty="0"/>
              <a:t>5.1 Grundvorstellungen aufbauen</a:t>
            </a:r>
          </a:p>
          <a:p>
            <a:pPr marL="457200" lvl="1" indent="0">
              <a:buNone/>
            </a:pPr>
            <a:r>
              <a:rPr lang="de-DE" sz="2000" dirty="0"/>
              <a:t>5.2 Darstellungswechsel üben </a:t>
            </a:r>
          </a:p>
          <a:p>
            <a:pPr marL="457200" lvl="1" indent="0">
              <a:buNone/>
            </a:pPr>
            <a:r>
              <a:rPr lang="de-DE" sz="2000" dirty="0"/>
              <a:t>5.3 Zahlbeziehungen nutzen </a:t>
            </a:r>
          </a:p>
          <a:p>
            <a:r>
              <a:rPr lang="de-DE" sz="2000" dirty="0"/>
              <a:t>Abschluss und Ausblick  </a:t>
            </a:r>
          </a:p>
        </p:txBody>
      </p:sp>
      <p:sp>
        <p:nvSpPr>
          <p:cNvPr id="3" name="Titel 2">
            <a:extLst>
              <a:ext uri="{FF2B5EF4-FFF2-40B4-BE49-F238E27FC236}">
                <a16:creationId xmlns:a16="http://schemas.microsoft.com/office/drawing/2014/main" xmlns=""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xmlns=""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5" name="Foliennummernplatzhalter 4">
            <a:extLst>
              <a:ext uri="{FF2B5EF4-FFF2-40B4-BE49-F238E27FC236}">
                <a16:creationId xmlns:a16="http://schemas.microsoft.com/office/drawing/2014/main" xmlns="" id="{F4D56939-6917-854D-B993-7A02A06476B1}"/>
              </a:ext>
            </a:extLst>
          </p:cNvPr>
          <p:cNvSpPr>
            <a:spLocks noGrp="1"/>
          </p:cNvSpPr>
          <p:nvPr>
            <p:ph type="sldNum" sz="quarter" idx="12"/>
          </p:nvPr>
        </p:nvSpPr>
        <p:spPr/>
        <p:txBody>
          <a:bodyPr/>
          <a:lstStyle/>
          <a:p>
            <a:fld id="{C3752B7C-18A9-864D-BBCB-54A9F41B5594}" type="slidenum">
              <a:rPr lang="de-DE" smtClean="0"/>
              <a:pPr/>
              <a:t>87</a:t>
            </a:fld>
            <a:endParaRPr lang="de-DE" dirty="0"/>
          </a:p>
        </p:txBody>
      </p:sp>
    </p:spTree>
    <p:extLst>
      <p:ext uri="{BB962C8B-B14F-4D97-AF65-F5344CB8AC3E}">
        <p14:creationId xmlns:p14="http://schemas.microsoft.com/office/powerpoint/2010/main" val="120583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7" end="7"/>
                                            </p:txEl>
                                          </p:spTgt>
                                        </p:tgtEl>
                                        <p:attrNameLst>
                                          <p:attrName>style.color</p:attrName>
                                        </p:attrNameLst>
                                      </p:cBhvr>
                                      <p:to>
                                        <p:clrVal>
                                          <a:srgbClr val="327D87"/>
                                        </p:clrVal>
                                      </p:to>
                                    </p:set>
                                    <p:set>
                                      <p:cBhvr>
                                        <p:cTn id="7" dur="500" fill="hold"/>
                                        <p:tgtEl>
                                          <p:spTgt spid="2">
                                            <p:txEl>
                                              <p:pRg st="7" end="7"/>
                                            </p:txEl>
                                          </p:spTgt>
                                        </p:tgtEl>
                                        <p:attrNameLst>
                                          <p:attrName>fillcolor</p:attrName>
                                        </p:attrNameLst>
                                      </p:cBhvr>
                                      <p:to>
                                        <p:clrVal>
                                          <a:srgbClr val="327D87"/>
                                        </p:clrVal>
                                      </p:to>
                                    </p:set>
                                    <p:set>
                                      <p:cBhvr>
                                        <p:cTn id="8" dur="500" fill="hold"/>
                                        <p:tgtEl>
                                          <p:spTgt spid="2">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xmlns=""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4" name="Foliennummernplatzhalter 3">
            <a:extLst>
              <a:ext uri="{FF2B5EF4-FFF2-40B4-BE49-F238E27FC236}">
                <a16:creationId xmlns:a16="http://schemas.microsoft.com/office/drawing/2014/main" xmlns="" id="{CF7ADAFC-54A5-2D45-A8FA-A59DCD31E7A1}"/>
              </a:ext>
            </a:extLst>
          </p:cNvPr>
          <p:cNvSpPr>
            <a:spLocks noGrp="1"/>
          </p:cNvSpPr>
          <p:nvPr>
            <p:ph type="sldNum" sz="quarter" idx="12"/>
          </p:nvPr>
        </p:nvSpPr>
        <p:spPr/>
        <p:txBody>
          <a:bodyPr/>
          <a:lstStyle/>
          <a:p>
            <a:fld id="{C3752B7C-18A9-864D-BBCB-54A9F41B5594}" type="slidenum">
              <a:rPr lang="de-DE" smtClean="0"/>
              <a:pPr/>
              <a:t>88</a:t>
            </a:fld>
            <a:endParaRPr lang="de-DE" dirty="0"/>
          </a:p>
        </p:txBody>
      </p:sp>
      <p:sp>
        <p:nvSpPr>
          <p:cNvPr id="5" name="Textplatzhalter 4">
            <a:extLst>
              <a:ext uri="{FF2B5EF4-FFF2-40B4-BE49-F238E27FC236}">
                <a16:creationId xmlns:a16="http://schemas.microsoft.com/office/drawing/2014/main" xmlns="" id="{A1222F87-F12F-BB4E-92E6-55D67B8086A5}"/>
              </a:ext>
            </a:extLst>
          </p:cNvPr>
          <p:cNvSpPr>
            <a:spLocks noGrp="1"/>
          </p:cNvSpPr>
          <p:nvPr>
            <p:ph type="body" sz="quarter" idx="13"/>
          </p:nvPr>
        </p:nvSpPr>
        <p:spPr/>
        <p:txBody>
          <a:bodyPr/>
          <a:lstStyle/>
          <a:p>
            <a:r>
              <a:rPr lang="de-DE" dirty="0"/>
              <a:t>5.3 ZAHLBEZIEHUNGEN AUFGREIFEN </a:t>
            </a:r>
          </a:p>
        </p:txBody>
      </p:sp>
      <p:sp>
        <p:nvSpPr>
          <p:cNvPr id="6" name="Inhaltsplatzhalter 5">
            <a:extLst>
              <a:ext uri="{FF2B5EF4-FFF2-40B4-BE49-F238E27FC236}">
                <a16:creationId xmlns:a16="http://schemas.microsoft.com/office/drawing/2014/main" xmlns="" id="{BC3AA218-1171-9D4B-89E7-27A121ABEE26}"/>
              </a:ext>
            </a:extLst>
          </p:cNvPr>
          <p:cNvSpPr>
            <a:spLocks noGrp="1"/>
          </p:cNvSpPr>
          <p:nvPr>
            <p:ph idx="1"/>
          </p:nvPr>
        </p:nvSpPr>
        <p:spPr>
          <a:xfrm>
            <a:off x="1096423" y="1639658"/>
            <a:ext cx="7641177" cy="4527819"/>
          </a:xfrm>
        </p:spPr>
        <p:txBody>
          <a:bodyPr/>
          <a:lstStyle/>
          <a:p>
            <a:pPr algn="just"/>
            <a:r>
              <a:rPr lang="de-DE" sz="1600" b="1" dirty="0"/>
              <a:t>Ziel: </a:t>
            </a:r>
            <a:r>
              <a:rPr lang="de-DE" sz="1600" dirty="0"/>
              <a:t>Aufgaben und ihre Differenzierungsmöglichkeiten, sowie mögliche Kommunikationsanlässe und digitale Tools kennenlernen, um in einer heterogenen Lerngruppe Zahlbeziehungen entdecken, aufgreifen und nutzen zu können.  </a:t>
            </a:r>
            <a:endParaRPr lang="de-DE" sz="1600" b="1" dirty="0"/>
          </a:p>
          <a:p>
            <a:pPr algn="just"/>
            <a:r>
              <a:rPr lang="de-DE" sz="1600" b="1" dirty="0"/>
              <a:t>Aufbau</a:t>
            </a:r>
            <a:r>
              <a:rPr lang="de-DE" sz="1600" dirty="0"/>
              <a:t>: In diesem Abschnitt der Präsentation werden die Aufgaben „Zerlegungen“ (Folie 90 – 92), „Zerlegungshäuser“ (Folie 93 – 94) und „Hamstern“ (Folie 95 - 97) vorgestellt. Dabei wird jeweils auf der ersten Folie die Aufgabe erklärt und ein Beobachtungsaspekt benannt, der mit dieser Aufgabe besonders unter die Lupe genommen werden kann. Mögliche weitere Folien geben Differenzierungshinweise (Reduktion und Erweiterung), sowie Kommunikationshinweise, worüber mit den Kindern gesprochen werden kann.</a:t>
            </a:r>
          </a:p>
        </p:txBody>
      </p:sp>
    </p:spTree>
    <p:extLst>
      <p:ext uri="{BB962C8B-B14F-4D97-AF65-F5344CB8AC3E}">
        <p14:creationId xmlns:p14="http://schemas.microsoft.com/office/powerpoint/2010/main" val="4194817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358EB6F-FF66-4E49-9C7D-69155DB14EFE}"/>
              </a:ext>
            </a:extLst>
          </p:cNvPr>
          <p:cNvSpPr>
            <a:spLocks noGrp="1"/>
          </p:cNvSpPr>
          <p:nvPr>
            <p:ph type="title"/>
          </p:nvPr>
        </p:nvSpPr>
        <p:spPr/>
        <p:txBody>
          <a:bodyPr/>
          <a:lstStyle/>
          <a:p>
            <a:r>
              <a:rPr lang="de-DE" dirty="0"/>
              <a:t>5. Aufbau tragfähiges Zahlverständnis </a:t>
            </a:r>
          </a:p>
        </p:txBody>
      </p:sp>
      <p:sp>
        <p:nvSpPr>
          <p:cNvPr id="3" name="Textplatzhalter 2">
            <a:extLst>
              <a:ext uri="{FF2B5EF4-FFF2-40B4-BE49-F238E27FC236}">
                <a16:creationId xmlns:a16="http://schemas.microsoft.com/office/drawing/2014/main" xmlns="" id="{A8C6DCC6-B779-4E87-97DA-41D206F51609}"/>
              </a:ext>
            </a:extLst>
          </p:cNvPr>
          <p:cNvSpPr>
            <a:spLocks noGrp="1"/>
          </p:cNvSpPr>
          <p:nvPr>
            <p:ph type="body" sz="quarter" idx="13"/>
          </p:nvPr>
        </p:nvSpPr>
        <p:spPr/>
        <p:txBody>
          <a:bodyPr/>
          <a:lstStyle/>
          <a:p>
            <a:r>
              <a:rPr lang="de-DE" sz="2000" dirty="0"/>
              <a:t>ZAHLBEZIEHUNGEN NUTZEN</a:t>
            </a:r>
          </a:p>
        </p:txBody>
      </p:sp>
      <p:sp>
        <p:nvSpPr>
          <p:cNvPr id="5" name="Datumsplatzhalter 4">
            <a:extLst>
              <a:ext uri="{FF2B5EF4-FFF2-40B4-BE49-F238E27FC236}">
                <a16:creationId xmlns:a16="http://schemas.microsoft.com/office/drawing/2014/main" xmlns="" id="{B74B887D-9387-4EE3-9593-DA302B9005A5}"/>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4C8DDD42-B498-42FC-A7BE-6CAD27735C4D}"/>
              </a:ext>
            </a:extLst>
          </p:cNvPr>
          <p:cNvSpPr>
            <a:spLocks noGrp="1"/>
          </p:cNvSpPr>
          <p:nvPr>
            <p:ph type="sldNum" sz="quarter" idx="12"/>
          </p:nvPr>
        </p:nvSpPr>
        <p:spPr/>
        <p:txBody>
          <a:bodyPr/>
          <a:lstStyle/>
          <a:p>
            <a:fld id="{C3752B7C-18A9-864D-BBCB-54A9F41B5594}" type="slidenum">
              <a:rPr lang="de-DE" smtClean="0"/>
              <a:pPr/>
              <a:t>89</a:t>
            </a:fld>
            <a:endParaRPr lang="de-DE" dirty="0"/>
          </a:p>
        </p:txBody>
      </p:sp>
      <p:grpSp>
        <p:nvGrpSpPr>
          <p:cNvPr id="8" name="Group 3">
            <a:extLst>
              <a:ext uri="{FF2B5EF4-FFF2-40B4-BE49-F238E27FC236}">
                <a16:creationId xmlns:a16="http://schemas.microsoft.com/office/drawing/2014/main" xmlns="" id="{F466D1F1-98A6-4EE7-ABDC-3B76C9839C06}"/>
              </a:ext>
            </a:extLst>
          </p:cNvPr>
          <p:cNvGrpSpPr>
            <a:grpSpLocks/>
          </p:cNvGrpSpPr>
          <p:nvPr/>
        </p:nvGrpSpPr>
        <p:grpSpPr bwMode="auto">
          <a:xfrm>
            <a:off x="5358922" y="2408332"/>
            <a:ext cx="2747010" cy="2889811"/>
            <a:chOff x="0" y="0"/>
            <a:chExt cx="6432574" cy="6591108"/>
          </a:xfrm>
        </p:grpSpPr>
        <p:pic>
          <p:nvPicPr>
            <p:cNvPr id="9" name="Picture 4">
              <a:extLst>
                <a:ext uri="{FF2B5EF4-FFF2-40B4-BE49-F238E27FC236}">
                  <a16:creationId xmlns:a16="http://schemas.microsoft.com/office/drawing/2014/main" xmlns="" id="{5D149A8C-1F48-4EAC-8C9A-89D0F42B6548}"/>
                </a:ext>
              </a:extLst>
            </p:cNvPr>
            <p:cNvPicPr>
              <a:picLocks noChangeAspect="1"/>
            </p:cNvPicPr>
            <p:nvPr/>
          </p:nvPicPr>
          <p:blipFill>
            <a:blip r:embed="rId3">
              <a:extLst>
                <a:ext uri="{28A0092B-C50C-407E-A947-70E740481C1C}">
                  <a14:useLocalDpi xmlns:a14="http://schemas.microsoft.com/office/drawing/2010/main" val="0"/>
                </a:ext>
              </a:extLst>
            </a:blip>
            <a:srcRect t="31108" r="49593"/>
            <a:stretch>
              <a:fillRect/>
            </a:stretch>
          </p:blipFill>
          <p:spPr bwMode="auto">
            <a:xfrm>
              <a:off x="50800" y="50799"/>
              <a:ext cx="6330974" cy="6489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5">
              <a:extLst>
                <a:ext uri="{FF2B5EF4-FFF2-40B4-BE49-F238E27FC236}">
                  <a16:creationId xmlns:a16="http://schemas.microsoft.com/office/drawing/2014/main" xmlns="" id="{D9CB2FA7-DB54-4760-97CB-91C5311681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432574" cy="6591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75" y="2430605"/>
            <a:ext cx="4042007" cy="293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Ellipse 13">
            <a:extLst>
              <a:ext uri="{FF2B5EF4-FFF2-40B4-BE49-F238E27FC236}">
                <a16:creationId xmlns:a16="http://schemas.microsoft.com/office/drawing/2014/main" xmlns="" id="{0E0D0048-0AD2-487E-BF6E-52110590DCD8}"/>
              </a:ext>
            </a:extLst>
          </p:cNvPr>
          <p:cNvSpPr/>
          <p:nvPr/>
        </p:nvSpPr>
        <p:spPr>
          <a:xfrm>
            <a:off x="3102139" y="2408332"/>
            <a:ext cx="1730443" cy="1763618"/>
          </a:xfrm>
          <a:prstGeom prst="ellipse">
            <a:avLst/>
          </a:prstGeom>
          <a:no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755234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8825C44-0873-480E-AADD-2073EE92CE8D}"/>
              </a:ext>
            </a:extLst>
          </p:cNvPr>
          <p:cNvSpPr>
            <a:spLocks noGrp="1"/>
          </p:cNvSpPr>
          <p:nvPr>
            <p:ph type="title"/>
          </p:nvPr>
        </p:nvSpPr>
        <p:spPr/>
        <p:txBody>
          <a:bodyPr/>
          <a:lstStyle/>
          <a:p>
            <a:r>
              <a:rPr lang="de-DE" dirty="0"/>
              <a:t>5.3 Zahlbeziehungen aufgreifen  </a:t>
            </a:r>
          </a:p>
        </p:txBody>
      </p:sp>
      <p:sp>
        <p:nvSpPr>
          <p:cNvPr id="3" name="Textplatzhalter 2">
            <a:extLst>
              <a:ext uri="{FF2B5EF4-FFF2-40B4-BE49-F238E27FC236}">
                <a16:creationId xmlns:a16="http://schemas.microsoft.com/office/drawing/2014/main" xmlns="" id="{5B1CF8D6-EEF2-485B-8A56-09193DB79013}"/>
              </a:ext>
            </a:extLst>
          </p:cNvPr>
          <p:cNvSpPr>
            <a:spLocks noGrp="1"/>
          </p:cNvSpPr>
          <p:nvPr>
            <p:ph type="body" sz="quarter" idx="13"/>
          </p:nvPr>
        </p:nvSpPr>
        <p:spPr>
          <a:xfrm>
            <a:off x="1096266" y="1194029"/>
            <a:ext cx="7946134" cy="535111"/>
          </a:xfrm>
        </p:spPr>
        <p:txBody>
          <a:bodyPr/>
          <a:lstStyle/>
          <a:p>
            <a:r>
              <a:rPr lang="de-DE" sz="2400" dirty="0"/>
              <a:t>ZERLEGUNGEN</a:t>
            </a:r>
          </a:p>
          <a:p>
            <a:pPr>
              <a:lnSpc>
                <a:spcPct val="100000"/>
              </a:lnSpc>
            </a:pPr>
            <a:endParaRPr lang="de-DE" sz="2000" dirty="0"/>
          </a:p>
          <a:p>
            <a:endParaRPr lang="de-DE" sz="2400" dirty="0"/>
          </a:p>
        </p:txBody>
      </p:sp>
      <p:sp>
        <p:nvSpPr>
          <p:cNvPr id="5" name="Datumsplatzhalter 4">
            <a:extLst>
              <a:ext uri="{FF2B5EF4-FFF2-40B4-BE49-F238E27FC236}">
                <a16:creationId xmlns:a16="http://schemas.microsoft.com/office/drawing/2014/main" xmlns="" id="{D6B7147D-F826-4AB9-81B2-EB726C760D87}"/>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941E1D92-1FFE-4BA3-B2FF-25F8D64C321B}"/>
              </a:ext>
            </a:extLst>
          </p:cNvPr>
          <p:cNvSpPr>
            <a:spLocks noGrp="1"/>
          </p:cNvSpPr>
          <p:nvPr>
            <p:ph type="sldNum" sz="quarter" idx="12"/>
          </p:nvPr>
        </p:nvSpPr>
        <p:spPr/>
        <p:txBody>
          <a:bodyPr/>
          <a:lstStyle/>
          <a:p>
            <a:fld id="{C3752B7C-18A9-864D-BBCB-54A9F41B5594}" type="slidenum">
              <a:rPr lang="de-DE" smtClean="0"/>
              <a:pPr/>
              <a:t>90</a:t>
            </a:fld>
            <a:endParaRPr lang="de-DE" dirty="0"/>
          </a:p>
        </p:txBody>
      </p:sp>
      <p:sp>
        <p:nvSpPr>
          <p:cNvPr id="8" name="Textfeld 7">
            <a:extLst>
              <a:ext uri="{FF2B5EF4-FFF2-40B4-BE49-F238E27FC236}">
                <a16:creationId xmlns:a16="http://schemas.microsoft.com/office/drawing/2014/main" xmlns="" id="{A6B6ADD3-8EF7-4E63-A18D-AFBA91CA7754}"/>
              </a:ext>
            </a:extLst>
          </p:cNvPr>
          <p:cNvSpPr txBox="1"/>
          <p:nvPr/>
        </p:nvSpPr>
        <p:spPr>
          <a:xfrm>
            <a:off x="838609" y="1966048"/>
            <a:ext cx="2742060" cy="400110"/>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Plättchen werfen  </a:t>
            </a:r>
          </a:p>
        </p:txBody>
      </p:sp>
      <p:pic>
        <p:nvPicPr>
          <p:cNvPr id="9" name="Picture 8">
            <a:extLst>
              <a:ext uri="{FF2B5EF4-FFF2-40B4-BE49-F238E27FC236}">
                <a16:creationId xmlns:a16="http://schemas.microsoft.com/office/drawing/2014/main" xmlns="" id="{78449001-9523-4779-B74D-EC9889BF310B}"/>
              </a:ext>
            </a:extLst>
          </p:cNvPr>
          <p:cNvPicPr>
            <a:picLocks noChangeAspect="1"/>
          </p:cNvPicPr>
          <p:nvPr/>
        </p:nvPicPr>
        <p:blipFill rotWithShape="1">
          <a:blip r:embed="rId3">
            <a:extLst>
              <a:ext uri="{28A0092B-C50C-407E-A947-70E740481C1C}">
                <a14:useLocalDpi xmlns:a14="http://schemas.microsoft.com/office/drawing/2010/main" val="0"/>
              </a:ext>
            </a:extLst>
          </a:blip>
          <a:srcRect r="54493"/>
          <a:stretch/>
        </p:blipFill>
        <p:spPr bwMode="auto">
          <a:xfrm>
            <a:off x="838609" y="2536397"/>
            <a:ext cx="2225433" cy="1418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feld 11">
            <a:extLst>
              <a:ext uri="{FF2B5EF4-FFF2-40B4-BE49-F238E27FC236}">
                <a16:creationId xmlns:a16="http://schemas.microsoft.com/office/drawing/2014/main" xmlns="" id="{21367C00-9A0A-4009-B468-7E1779012E71}"/>
              </a:ext>
            </a:extLst>
          </p:cNvPr>
          <p:cNvSpPr txBox="1"/>
          <p:nvPr/>
        </p:nvSpPr>
        <p:spPr>
          <a:xfrm>
            <a:off x="3841599" y="1966048"/>
            <a:ext cx="2742060" cy="400110"/>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Rechentablett </a:t>
            </a:r>
          </a:p>
        </p:txBody>
      </p:sp>
      <p:sp>
        <p:nvSpPr>
          <p:cNvPr id="13" name="Textfeld 12">
            <a:extLst>
              <a:ext uri="{FF2B5EF4-FFF2-40B4-BE49-F238E27FC236}">
                <a16:creationId xmlns:a16="http://schemas.microsoft.com/office/drawing/2014/main" xmlns="" id="{59D1A75C-0630-4473-82B1-53B604F8798C}"/>
              </a:ext>
            </a:extLst>
          </p:cNvPr>
          <p:cNvSpPr txBox="1"/>
          <p:nvPr/>
        </p:nvSpPr>
        <p:spPr>
          <a:xfrm>
            <a:off x="1096266" y="5526625"/>
            <a:ext cx="7419084" cy="707886"/>
          </a:xfrm>
          <a:prstGeom prst="rect">
            <a:avLst/>
          </a:prstGeom>
          <a:solidFill>
            <a:srgbClr val="327D87"/>
          </a:solidFill>
        </p:spPr>
        <p:txBody>
          <a:bodyPr wrap="square" rtlCol="0">
            <a:spAutoFit/>
          </a:bodyPr>
          <a:lstStyle/>
          <a:p>
            <a:r>
              <a:rPr lang="de-DE" sz="2000" dirty="0">
                <a:solidFill>
                  <a:schemeClr val="bg1"/>
                </a:solidFill>
              </a:rPr>
              <a:t>Inwiefern kann das Kind Zahlen mit Hilfe von </a:t>
            </a:r>
            <a:r>
              <a:rPr lang="de-DE" sz="2000" dirty="0" err="1">
                <a:solidFill>
                  <a:schemeClr val="bg1"/>
                </a:solidFill>
              </a:rPr>
              <a:t>Plättchendarstellungen</a:t>
            </a:r>
            <a:r>
              <a:rPr lang="de-DE" sz="2000" dirty="0">
                <a:solidFill>
                  <a:schemeClr val="bg1"/>
                </a:solidFill>
              </a:rPr>
              <a:t> oder an Fingerbildern zerlegen </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737" y="2854537"/>
            <a:ext cx="2010292" cy="1818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a:extLst>
              <a:ext uri="{FF2B5EF4-FFF2-40B4-BE49-F238E27FC236}">
                <a16:creationId xmlns:a16="http://schemas.microsoft.com/office/drawing/2014/main" xmlns="" id="{1616E1BE-E27C-4407-8BB5-7B9EF74BF4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62444" y="2957003"/>
            <a:ext cx="1734878" cy="1189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8">
            <a:extLst>
              <a:ext uri="{FF2B5EF4-FFF2-40B4-BE49-F238E27FC236}">
                <a16:creationId xmlns:a16="http://schemas.microsoft.com/office/drawing/2014/main" xmlns="" id="{78449001-9523-4779-B74D-EC9889BF310B}"/>
              </a:ext>
            </a:extLst>
          </p:cNvPr>
          <p:cNvPicPr>
            <a:picLocks noChangeAspect="1"/>
          </p:cNvPicPr>
          <p:nvPr/>
        </p:nvPicPr>
        <p:blipFill rotWithShape="1">
          <a:blip r:embed="rId3">
            <a:extLst>
              <a:ext uri="{28A0092B-C50C-407E-A947-70E740481C1C}">
                <a14:useLocalDpi xmlns:a14="http://schemas.microsoft.com/office/drawing/2010/main" val="0"/>
              </a:ext>
            </a:extLst>
          </a:blip>
          <a:srcRect l="48787"/>
          <a:stretch/>
        </p:blipFill>
        <p:spPr bwMode="auto">
          <a:xfrm>
            <a:off x="838609" y="3891164"/>
            <a:ext cx="2777836" cy="1573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10">
            <a:extLst>
              <a:ext uri="{FF2B5EF4-FFF2-40B4-BE49-F238E27FC236}">
                <a16:creationId xmlns:a16="http://schemas.microsoft.com/office/drawing/2014/main" xmlns="" id="{43CF5B40-74D8-4924-B3A0-A9C0D2BFF4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3338" y="2747466"/>
            <a:ext cx="2939062" cy="2287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Textfeld 17">
            <a:extLst>
              <a:ext uri="{FF2B5EF4-FFF2-40B4-BE49-F238E27FC236}">
                <a16:creationId xmlns:a16="http://schemas.microsoft.com/office/drawing/2014/main" xmlns="" id="{A6B6ADD3-8EF7-4E63-A18D-AFBA91CA7754}"/>
              </a:ext>
            </a:extLst>
          </p:cNvPr>
          <p:cNvSpPr txBox="1"/>
          <p:nvPr/>
        </p:nvSpPr>
        <p:spPr>
          <a:xfrm>
            <a:off x="6201839" y="1988399"/>
            <a:ext cx="2742060" cy="400110"/>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Fingerbilder zerlegen </a:t>
            </a:r>
          </a:p>
        </p:txBody>
      </p:sp>
    </p:spTree>
    <p:extLst>
      <p:ext uri="{BB962C8B-B14F-4D97-AF65-F5344CB8AC3E}">
        <p14:creationId xmlns:p14="http://schemas.microsoft.com/office/powerpoint/2010/main" val="2278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8825C44-0873-480E-AADD-2073EE92CE8D}"/>
              </a:ext>
            </a:extLst>
          </p:cNvPr>
          <p:cNvSpPr>
            <a:spLocks noGrp="1"/>
          </p:cNvSpPr>
          <p:nvPr>
            <p:ph type="title"/>
          </p:nvPr>
        </p:nvSpPr>
        <p:spPr/>
        <p:txBody>
          <a:bodyPr/>
          <a:lstStyle/>
          <a:p>
            <a:r>
              <a:rPr lang="de-DE" dirty="0"/>
              <a:t>5.3 Zahlbeziehungen aufgreifen  </a:t>
            </a:r>
          </a:p>
        </p:txBody>
      </p:sp>
      <p:sp>
        <p:nvSpPr>
          <p:cNvPr id="3" name="Textplatzhalter 2">
            <a:extLst>
              <a:ext uri="{FF2B5EF4-FFF2-40B4-BE49-F238E27FC236}">
                <a16:creationId xmlns:a16="http://schemas.microsoft.com/office/drawing/2014/main" xmlns="" id="{5B1CF8D6-EEF2-485B-8A56-09193DB79013}"/>
              </a:ext>
            </a:extLst>
          </p:cNvPr>
          <p:cNvSpPr>
            <a:spLocks noGrp="1"/>
          </p:cNvSpPr>
          <p:nvPr>
            <p:ph type="body" sz="quarter" idx="13"/>
          </p:nvPr>
        </p:nvSpPr>
        <p:spPr/>
        <p:txBody>
          <a:bodyPr/>
          <a:lstStyle/>
          <a:p>
            <a:r>
              <a:rPr lang="de-DE" sz="2400" dirty="0"/>
              <a:t>ZERLEGUNGEN</a:t>
            </a:r>
          </a:p>
        </p:txBody>
      </p:sp>
      <p:sp>
        <p:nvSpPr>
          <p:cNvPr id="5" name="Datumsplatzhalter 4">
            <a:extLst>
              <a:ext uri="{FF2B5EF4-FFF2-40B4-BE49-F238E27FC236}">
                <a16:creationId xmlns:a16="http://schemas.microsoft.com/office/drawing/2014/main" xmlns="" id="{D6B7147D-F826-4AB9-81B2-EB726C760D87}"/>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941E1D92-1FFE-4BA3-B2FF-25F8D64C321B}"/>
              </a:ext>
            </a:extLst>
          </p:cNvPr>
          <p:cNvSpPr>
            <a:spLocks noGrp="1"/>
          </p:cNvSpPr>
          <p:nvPr>
            <p:ph type="sldNum" sz="quarter" idx="12"/>
          </p:nvPr>
        </p:nvSpPr>
        <p:spPr/>
        <p:txBody>
          <a:bodyPr/>
          <a:lstStyle/>
          <a:p>
            <a:fld id="{C3752B7C-18A9-864D-BBCB-54A9F41B5594}" type="slidenum">
              <a:rPr lang="de-DE" smtClean="0"/>
              <a:pPr/>
              <a:t>91</a:t>
            </a:fld>
            <a:endParaRPr lang="de-DE" dirty="0"/>
          </a:p>
        </p:txBody>
      </p:sp>
      <p:sp>
        <p:nvSpPr>
          <p:cNvPr id="9" name="Textfeld 8">
            <a:extLst>
              <a:ext uri="{FF2B5EF4-FFF2-40B4-BE49-F238E27FC236}">
                <a16:creationId xmlns:a16="http://schemas.microsoft.com/office/drawing/2014/main" xmlns="" id="{DB657FDE-5C48-41ED-84DB-92B1629BC4B7}"/>
              </a:ext>
            </a:extLst>
          </p:cNvPr>
          <p:cNvSpPr txBox="1"/>
          <p:nvPr/>
        </p:nvSpPr>
        <p:spPr>
          <a:xfrm>
            <a:off x="3229990" y="1967468"/>
            <a:ext cx="2742060" cy="400110"/>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Streifen zerschneiden </a:t>
            </a:r>
          </a:p>
        </p:txBody>
      </p:sp>
      <p:pic>
        <p:nvPicPr>
          <p:cNvPr id="11" name="Picture 5">
            <a:extLst>
              <a:ext uri="{FF2B5EF4-FFF2-40B4-BE49-F238E27FC236}">
                <a16:creationId xmlns:a16="http://schemas.microsoft.com/office/drawing/2014/main" xmlns="" id="{7483BD66-EBE7-4B09-AC1F-1CDF4E6209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3025" y="2572522"/>
            <a:ext cx="4655990" cy="3491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385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B6F21765-E984-44A3-9DA8-E701D29EE458}"/>
              </a:ext>
            </a:extLst>
          </p:cNvPr>
          <p:cNvSpPr>
            <a:spLocks noGrp="1"/>
          </p:cNvSpPr>
          <p:nvPr>
            <p:ph sz="half" idx="1"/>
          </p:nvPr>
        </p:nvSpPr>
        <p:spPr>
          <a:xfrm>
            <a:off x="580260" y="1184109"/>
            <a:ext cx="3934590" cy="4992854"/>
          </a:xfrm>
        </p:spPr>
        <p:txBody>
          <a:bodyPr/>
          <a:lstStyle/>
          <a:p>
            <a:pPr marL="0" indent="0" algn="ctr">
              <a:buNone/>
            </a:pPr>
            <a:r>
              <a:rPr lang="de-DE" dirty="0">
                <a:solidFill>
                  <a:srgbClr val="327D87"/>
                </a:solidFill>
              </a:rPr>
              <a:t>Handreichung Mathematik „Rechenschwierigkeiten vermeiden“ </a:t>
            </a:r>
          </a:p>
          <a:p>
            <a:pPr marL="0" indent="0" algn="ctr">
              <a:buNone/>
            </a:pPr>
            <a:r>
              <a:rPr lang="de-DE" dirty="0">
                <a:solidFill>
                  <a:srgbClr val="327D87"/>
                </a:solidFill>
              </a:rPr>
              <a:t>(</a:t>
            </a:r>
            <a:r>
              <a:rPr lang="de-DE" b="1" dirty="0" err="1">
                <a:solidFill>
                  <a:srgbClr val="327D87"/>
                </a:solidFill>
              </a:rPr>
              <a:t>Rsv</a:t>
            </a:r>
            <a:r>
              <a:rPr lang="de-DE" dirty="0">
                <a:solidFill>
                  <a:srgbClr val="327D87"/>
                </a:solidFill>
              </a:rPr>
              <a:t>)</a:t>
            </a:r>
          </a:p>
        </p:txBody>
      </p:sp>
      <p:sp>
        <p:nvSpPr>
          <p:cNvPr id="5" name="Titel 4">
            <a:extLst>
              <a:ext uri="{FF2B5EF4-FFF2-40B4-BE49-F238E27FC236}">
                <a16:creationId xmlns:a16="http://schemas.microsoft.com/office/drawing/2014/main" xmlns="" id="{00424F3D-D77A-41A9-8D2D-8A16622E7EA7}"/>
              </a:ext>
            </a:extLst>
          </p:cNvPr>
          <p:cNvSpPr>
            <a:spLocks noGrp="1"/>
          </p:cNvSpPr>
          <p:nvPr>
            <p:ph type="title"/>
          </p:nvPr>
        </p:nvSpPr>
        <p:spPr/>
        <p:txBody>
          <a:bodyPr/>
          <a:lstStyle/>
          <a:p>
            <a:r>
              <a:rPr lang="de-DE" dirty="0"/>
              <a:t>1. Hintergrund des Moduls</a:t>
            </a:r>
          </a:p>
        </p:txBody>
      </p:sp>
      <p:sp>
        <p:nvSpPr>
          <p:cNvPr id="6" name="Datumsplatzhalter 5">
            <a:extLst>
              <a:ext uri="{FF2B5EF4-FFF2-40B4-BE49-F238E27FC236}">
                <a16:creationId xmlns:a16="http://schemas.microsoft.com/office/drawing/2014/main" xmlns="" id="{31B6CA9F-7012-4B1E-BAE6-A1716ADD37E9}"/>
              </a:ext>
            </a:extLst>
          </p:cNvPr>
          <p:cNvSpPr>
            <a:spLocks noGrp="1"/>
          </p:cNvSpPr>
          <p:nvPr>
            <p:ph type="dt" sz="half" idx="11"/>
          </p:nvPr>
        </p:nvSpPr>
        <p:spPr/>
        <p:txBody>
          <a:bodyPr/>
          <a:lstStyle/>
          <a:p>
            <a:pPr>
              <a:lnSpc>
                <a:spcPct val="150000"/>
              </a:lnSpc>
            </a:pPr>
            <a:fld id="{4BDD4876-6F03-AB4D-93EE-F3D3637EAFD0}" type="datetime6">
              <a:rPr lang="de-DE" smtClean="0"/>
              <a:t>Mai 22</a:t>
            </a:fld>
            <a:endParaRPr lang="de-DE" dirty="0"/>
          </a:p>
        </p:txBody>
      </p:sp>
      <p:sp>
        <p:nvSpPr>
          <p:cNvPr id="7" name="Foliennummernplatzhalter 6">
            <a:extLst>
              <a:ext uri="{FF2B5EF4-FFF2-40B4-BE49-F238E27FC236}">
                <a16:creationId xmlns:a16="http://schemas.microsoft.com/office/drawing/2014/main" xmlns="" id="{0609D19D-752F-429C-8D68-968C5988663C}"/>
              </a:ext>
            </a:extLst>
          </p:cNvPr>
          <p:cNvSpPr>
            <a:spLocks noGrp="1"/>
          </p:cNvSpPr>
          <p:nvPr>
            <p:ph type="sldNum" sz="quarter" idx="12"/>
          </p:nvPr>
        </p:nvSpPr>
        <p:spPr/>
        <p:txBody>
          <a:bodyPr/>
          <a:lstStyle/>
          <a:p>
            <a:fld id="{C3752B7C-18A9-864D-BBCB-54A9F41B5594}" type="slidenum">
              <a:rPr lang="de-DE" smtClean="0"/>
              <a:pPr/>
              <a:t>11</a:t>
            </a:fld>
            <a:endParaRPr lang="de-DE" dirty="0"/>
          </a:p>
        </p:txBody>
      </p:sp>
      <p:pic>
        <p:nvPicPr>
          <p:cNvPr id="8" name="Picture 5">
            <a:extLst>
              <a:ext uri="{FF2B5EF4-FFF2-40B4-BE49-F238E27FC236}">
                <a16:creationId xmlns:a16="http://schemas.microsoft.com/office/drawing/2014/main" xmlns="" id="{0A7931A7-2659-4345-8E33-D644E8AA0B4D}"/>
              </a:ext>
            </a:extLst>
          </p:cNvPr>
          <p:cNvPicPr>
            <a:picLocks noChangeAspect="1"/>
          </p:cNvPicPr>
          <p:nvPr/>
        </p:nvPicPr>
        <p:blipFill>
          <a:blip r:embed="rId3"/>
          <a:srcRect r="1428"/>
          <a:stretch>
            <a:fillRect/>
          </a:stretch>
        </p:blipFill>
        <p:spPr bwMode="auto">
          <a:xfrm>
            <a:off x="4746435" y="1184109"/>
            <a:ext cx="3423030" cy="4854680"/>
          </a:xfrm>
          <a:prstGeom prst="rect">
            <a:avLst/>
          </a:prstGeom>
          <a:noFill/>
          <a:ln>
            <a:noFill/>
          </a:ln>
          <a:effectLst>
            <a:outerShdw blurRad="127000" dist="76200" dir="5519984" algn="ctr" rotWithShape="0">
              <a:srgbClr val="000000">
                <a:alpha val="59999"/>
              </a:srgbClr>
            </a:outerShdw>
          </a:effectLst>
        </p:spPr>
      </p:pic>
      <p:pic>
        <p:nvPicPr>
          <p:cNvPr id="9" name="Picture 4" descr="Picture 2">
            <a:extLst>
              <a:ext uri="{FF2B5EF4-FFF2-40B4-BE49-F238E27FC236}">
                <a16:creationId xmlns:a16="http://schemas.microsoft.com/office/drawing/2014/main" xmlns="" id="{19E0B8BB-B960-42B9-9AA1-80DEAD4598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0119" y="4184756"/>
            <a:ext cx="1854874" cy="18540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950418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6188691-B8A1-4B07-B464-A1F03FC90DC0}"/>
              </a:ext>
            </a:extLst>
          </p:cNvPr>
          <p:cNvSpPr>
            <a:spLocks noGrp="1"/>
          </p:cNvSpPr>
          <p:nvPr>
            <p:ph type="title"/>
          </p:nvPr>
        </p:nvSpPr>
        <p:spPr/>
        <p:txBody>
          <a:bodyPr/>
          <a:lstStyle/>
          <a:p>
            <a:r>
              <a:rPr lang="de-DE" dirty="0"/>
              <a:t>5.3 Zahlbeziehungen aufgreifen  </a:t>
            </a:r>
          </a:p>
        </p:txBody>
      </p:sp>
      <p:sp>
        <p:nvSpPr>
          <p:cNvPr id="3" name="Textplatzhalter 2">
            <a:extLst>
              <a:ext uri="{FF2B5EF4-FFF2-40B4-BE49-F238E27FC236}">
                <a16:creationId xmlns:a16="http://schemas.microsoft.com/office/drawing/2014/main" xmlns="" id="{6BCA2010-B64A-47E0-AD35-0E615FDAC424}"/>
              </a:ext>
            </a:extLst>
          </p:cNvPr>
          <p:cNvSpPr>
            <a:spLocks noGrp="1"/>
          </p:cNvSpPr>
          <p:nvPr>
            <p:ph type="body" sz="quarter" idx="13"/>
          </p:nvPr>
        </p:nvSpPr>
        <p:spPr/>
        <p:txBody>
          <a:bodyPr/>
          <a:lstStyle/>
          <a:p>
            <a:r>
              <a:rPr lang="de-DE" sz="2000" dirty="0"/>
              <a:t>ZERLEGUNGEN</a:t>
            </a:r>
          </a:p>
        </p:txBody>
      </p:sp>
      <p:sp>
        <p:nvSpPr>
          <p:cNvPr id="4" name="Inhaltsplatzhalter 3">
            <a:extLst>
              <a:ext uri="{FF2B5EF4-FFF2-40B4-BE49-F238E27FC236}">
                <a16:creationId xmlns:a16="http://schemas.microsoft.com/office/drawing/2014/main" xmlns="" id="{605A6750-A048-411A-8284-5131F894C078}"/>
              </a:ext>
            </a:extLst>
          </p:cNvPr>
          <p:cNvSpPr>
            <a:spLocks noGrp="1"/>
          </p:cNvSpPr>
          <p:nvPr>
            <p:ph idx="1"/>
          </p:nvPr>
        </p:nvSpPr>
        <p:spPr>
          <a:xfrm>
            <a:off x="1212538" y="1901178"/>
            <a:ext cx="7009509" cy="4418617"/>
          </a:xfrm>
        </p:spPr>
        <p:txBody>
          <a:bodyPr/>
          <a:lstStyle/>
          <a:p>
            <a:pPr marL="0" indent="0">
              <a:buNone/>
            </a:pPr>
            <a:r>
              <a:rPr lang="de-DE" dirty="0">
                <a:solidFill>
                  <a:srgbClr val="327D87"/>
                </a:solidFill>
              </a:rPr>
              <a:t>Reduktion</a:t>
            </a:r>
          </a:p>
          <a:p>
            <a:r>
              <a:rPr lang="de-DE" dirty="0"/>
              <a:t>Zahlenraum bis 5 („Kraft der 5“) um die simultane Zahlerfassung zu fördern</a:t>
            </a:r>
          </a:p>
        </p:txBody>
      </p:sp>
      <p:sp>
        <p:nvSpPr>
          <p:cNvPr id="5" name="Datumsplatzhalter 4">
            <a:extLst>
              <a:ext uri="{FF2B5EF4-FFF2-40B4-BE49-F238E27FC236}">
                <a16:creationId xmlns:a16="http://schemas.microsoft.com/office/drawing/2014/main" xmlns="" id="{C1992537-5F03-40E4-97E7-7FA85F7C6030}"/>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A88ECA14-9400-4BFC-ADFA-6ACA9E5A3939}"/>
              </a:ext>
            </a:extLst>
          </p:cNvPr>
          <p:cNvSpPr>
            <a:spLocks noGrp="1"/>
          </p:cNvSpPr>
          <p:nvPr>
            <p:ph type="sldNum" sz="quarter" idx="12"/>
          </p:nvPr>
        </p:nvSpPr>
        <p:spPr/>
        <p:txBody>
          <a:bodyPr/>
          <a:lstStyle/>
          <a:p>
            <a:fld id="{C3752B7C-18A9-864D-BBCB-54A9F41B5594}" type="slidenum">
              <a:rPr lang="de-DE" smtClean="0"/>
              <a:pPr/>
              <a:t>92</a:t>
            </a:fld>
            <a:endParaRPr lang="de-DE" dirty="0"/>
          </a:p>
        </p:txBody>
      </p:sp>
      <p:sp>
        <p:nvSpPr>
          <p:cNvPr id="7" name="Inhaltsplatzhalter 3">
            <a:extLst>
              <a:ext uri="{FF2B5EF4-FFF2-40B4-BE49-F238E27FC236}">
                <a16:creationId xmlns:a16="http://schemas.microsoft.com/office/drawing/2014/main" xmlns="" id="{12B02A46-B4C2-4E17-B15A-2CCFC59C2AFE}"/>
              </a:ext>
            </a:extLst>
          </p:cNvPr>
          <p:cNvSpPr txBox="1">
            <a:spLocks/>
          </p:cNvSpPr>
          <p:nvPr/>
        </p:nvSpPr>
        <p:spPr>
          <a:xfrm>
            <a:off x="1212538" y="3654886"/>
            <a:ext cx="3231737" cy="3445031"/>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solidFill>
                  <a:srgbClr val="327D87"/>
                </a:solidFill>
              </a:rPr>
              <a:t>Erweiterung</a:t>
            </a:r>
          </a:p>
          <a:p>
            <a:r>
              <a:rPr lang="de-DE" dirty="0"/>
              <a:t>Systematisches Finden von Zahlzerlegungen </a:t>
            </a:r>
          </a:p>
        </p:txBody>
      </p:sp>
      <p:pic>
        <p:nvPicPr>
          <p:cNvPr id="8" name="Picture 8">
            <a:extLst>
              <a:ext uri="{FF2B5EF4-FFF2-40B4-BE49-F238E27FC236}">
                <a16:creationId xmlns:a16="http://schemas.microsoft.com/office/drawing/2014/main" xmlns="" id="{1DEA719A-9163-4381-81E2-585FB949B52E}"/>
              </a:ext>
            </a:extLst>
          </p:cNvPr>
          <p:cNvPicPr>
            <a:picLocks noChangeAspect="1"/>
          </p:cNvPicPr>
          <p:nvPr/>
        </p:nvPicPr>
        <p:blipFill rotWithShape="1">
          <a:blip r:embed="rId3">
            <a:extLst>
              <a:ext uri="{28A0092B-C50C-407E-A947-70E740481C1C}">
                <a14:useLocalDpi xmlns:a14="http://schemas.microsoft.com/office/drawing/2010/main" val="0"/>
              </a:ext>
            </a:extLst>
          </a:blip>
          <a:srcRect t="13097" r="46024" b="7238"/>
          <a:stretch/>
        </p:blipFill>
        <p:spPr bwMode="auto">
          <a:xfrm>
            <a:off x="4947571" y="3013521"/>
            <a:ext cx="3717457" cy="2929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9">
            <a:extLst>
              <a:ext uri="{FF2B5EF4-FFF2-40B4-BE49-F238E27FC236}">
                <a16:creationId xmlns:a16="http://schemas.microsoft.com/office/drawing/2014/main" xmlns="" id="{F0325F36-C0E4-416E-8606-E36DC18013B8}"/>
              </a:ext>
            </a:extLst>
          </p:cNvPr>
          <p:cNvSpPr txBox="1">
            <a:spLocks/>
          </p:cNvSpPr>
          <p:nvPr/>
        </p:nvSpPr>
        <p:spPr bwMode="auto">
          <a:xfrm>
            <a:off x="5654036" y="5799340"/>
            <a:ext cx="2568011" cy="287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200" b="1" dirty="0">
                <a:solidFill>
                  <a:schemeClr val="tx1"/>
                </a:solidFill>
                <a:latin typeface="Arial" panose="020B0604020202020204" pitchFamily="34" charset="0"/>
                <a:cs typeface="Arial" panose="020B0604020202020204" pitchFamily="34" charset="0"/>
              </a:rPr>
              <a:t>https://pikas-mi.dzlm.de/node/439</a:t>
            </a:r>
          </a:p>
        </p:txBody>
      </p:sp>
    </p:spTree>
    <p:extLst>
      <p:ext uri="{BB962C8B-B14F-4D97-AF65-F5344CB8AC3E}">
        <p14:creationId xmlns:p14="http://schemas.microsoft.com/office/powerpoint/2010/main" val="195412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6188691-B8A1-4B07-B464-A1F03FC90DC0}"/>
              </a:ext>
            </a:extLst>
          </p:cNvPr>
          <p:cNvSpPr>
            <a:spLocks noGrp="1"/>
          </p:cNvSpPr>
          <p:nvPr>
            <p:ph type="title"/>
          </p:nvPr>
        </p:nvSpPr>
        <p:spPr/>
        <p:txBody>
          <a:bodyPr/>
          <a:lstStyle/>
          <a:p>
            <a:r>
              <a:rPr lang="de-DE" dirty="0"/>
              <a:t>5.3 Zahlbeziehungen aufgreifen  </a:t>
            </a:r>
          </a:p>
        </p:txBody>
      </p:sp>
      <p:sp>
        <p:nvSpPr>
          <p:cNvPr id="3" name="Textplatzhalter 2">
            <a:extLst>
              <a:ext uri="{FF2B5EF4-FFF2-40B4-BE49-F238E27FC236}">
                <a16:creationId xmlns:a16="http://schemas.microsoft.com/office/drawing/2014/main" xmlns="" id="{6BCA2010-B64A-47E0-AD35-0E615FDAC424}"/>
              </a:ext>
            </a:extLst>
          </p:cNvPr>
          <p:cNvSpPr>
            <a:spLocks noGrp="1"/>
          </p:cNvSpPr>
          <p:nvPr>
            <p:ph type="body" sz="quarter" idx="13"/>
          </p:nvPr>
        </p:nvSpPr>
        <p:spPr>
          <a:xfrm>
            <a:off x="1096266" y="1194030"/>
            <a:ext cx="7655848" cy="558738"/>
          </a:xfrm>
        </p:spPr>
        <p:txBody>
          <a:bodyPr/>
          <a:lstStyle/>
          <a:p>
            <a:r>
              <a:rPr lang="de-DE" sz="2000" dirty="0"/>
              <a:t>ZERLEGUNGSHÄUSER</a:t>
            </a:r>
          </a:p>
          <a:p>
            <a:r>
              <a:rPr lang="de-DE" sz="2000" dirty="0"/>
              <a:t> </a:t>
            </a:r>
          </a:p>
          <a:p>
            <a:endParaRPr lang="de-DE" sz="2000" dirty="0"/>
          </a:p>
        </p:txBody>
      </p:sp>
      <p:sp>
        <p:nvSpPr>
          <p:cNvPr id="5" name="Datumsplatzhalter 4">
            <a:extLst>
              <a:ext uri="{FF2B5EF4-FFF2-40B4-BE49-F238E27FC236}">
                <a16:creationId xmlns:a16="http://schemas.microsoft.com/office/drawing/2014/main" xmlns="" id="{C1992537-5F03-40E4-97E7-7FA85F7C6030}"/>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A88ECA14-9400-4BFC-ADFA-6ACA9E5A3939}"/>
              </a:ext>
            </a:extLst>
          </p:cNvPr>
          <p:cNvSpPr>
            <a:spLocks noGrp="1"/>
          </p:cNvSpPr>
          <p:nvPr>
            <p:ph type="sldNum" sz="quarter" idx="12"/>
          </p:nvPr>
        </p:nvSpPr>
        <p:spPr/>
        <p:txBody>
          <a:bodyPr/>
          <a:lstStyle/>
          <a:p>
            <a:fld id="{C3752B7C-18A9-864D-BBCB-54A9F41B5594}" type="slidenum">
              <a:rPr lang="de-DE" smtClean="0"/>
              <a:pPr/>
              <a:t>93</a:t>
            </a:fld>
            <a:endParaRPr lang="de-DE" dirty="0"/>
          </a:p>
        </p:txBody>
      </p:sp>
      <p:pic>
        <p:nvPicPr>
          <p:cNvPr id="10" name="Picture 5">
            <a:extLst>
              <a:ext uri="{FF2B5EF4-FFF2-40B4-BE49-F238E27FC236}">
                <a16:creationId xmlns:a16="http://schemas.microsoft.com/office/drawing/2014/main" xmlns="" id="{D441AB3D-7E14-441B-B8F8-6BA092C23351}"/>
              </a:ext>
            </a:extLst>
          </p:cNvPr>
          <p:cNvPicPr>
            <a:picLocks noChangeAspect="1"/>
          </p:cNvPicPr>
          <p:nvPr/>
        </p:nvPicPr>
        <p:blipFill>
          <a:blip r:embed="rId3">
            <a:extLst>
              <a:ext uri="{28A0092B-C50C-407E-A947-70E740481C1C}">
                <a14:useLocalDpi xmlns:a14="http://schemas.microsoft.com/office/drawing/2010/main" val="0"/>
              </a:ext>
            </a:extLst>
          </a:blip>
          <a:srcRect l="11429" t="3615" b="5339"/>
          <a:stretch>
            <a:fillRect/>
          </a:stretch>
        </p:blipFill>
        <p:spPr bwMode="auto">
          <a:xfrm rot="16174709">
            <a:off x="2148860" y="842946"/>
            <a:ext cx="1590696" cy="35399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2">
            <a:extLst>
              <a:ext uri="{FF2B5EF4-FFF2-40B4-BE49-F238E27FC236}">
                <a16:creationId xmlns:a16="http://schemas.microsoft.com/office/drawing/2014/main" xmlns="" id="{9EC0CB88-27A5-4EF7-A5E0-79020F62C53F}"/>
              </a:ext>
            </a:extLst>
          </p:cNvPr>
          <p:cNvPicPr>
            <a:picLocks noChangeAspect="1"/>
          </p:cNvPicPr>
          <p:nvPr/>
        </p:nvPicPr>
        <p:blipFill>
          <a:blip r:embed="rId4">
            <a:extLst>
              <a:ext uri="{28A0092B-C50C-407E-A947-70E740481C1C}">
                <a14:useLocalDpi xmlns:a14="http://schemas.microsoft.com/office/drawing/2010/main" val="0"/>
              </a:ext>
            </a:extLst>
          </a:blip>
          <a:srcRect l="10727" r="5341"/>
          <a:stretch>
            <a:fillRect/>
          </a:stretch>
        </p:blipFill>
        <p:spPr bwMode="auto">
          <a:xfrm>
            <a:off x="5225514" y="1804557"/>
            <a:ext cx="3289836" cy="29400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AutoShape 10">
            <a:extLst>
              <a:ext uri="{FF2B5EF4-FFF2-40B4-BE49-F238E27FC236}">
                <a16:creationId xmlns:a16="http://schemas.microsoft.com/office/drawing/2014/main" xmlns="" id="{430333B0-4674-48E0-9E4F-8534AE69E7F0}"/>
              </a:ext>
            </a:extLst>
          </p:cNvPr>
          <p:cNvSpPr>
            <a:spLocks/>
          </p:cNvSpPr>
          <p:nvPr/>
        </p:nvSpPr>
        <p:spPr bwMode="auto">
          <a:xfrm>
            <a:off x="1168445" y="3436747"/>
            <a:ext cx="2938427" cy="1496323"/>
          </a:xfrm>
          <a:prstGeom prst="wedgeEllipseCallout">
            <a:avLst>
              <a:gd name="adj1" fmla="val 55412"/>
              <a:gd name="adj2" fmla="val -56683"/>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000" dirty="0">
                <a:solidFill>
                  <a:schemeClr val="tx1"/>
                </a:solidFill>
                <a:latin typeface="Arial" panose="020B0604020202020204" pitchFamily="34" charset="0"/>
                <a:cs typeface="Arial" panose="020B0604020202020204" pitchFamily="34" charset="0"/>
              </a:rPr>
              <a:t>Vergleiche die Zahlenhäuser. Was fällt dir auf?</a:t>
            </a:r>
          </a:p>
        </p:txBody>
      </p:sp>
      <p:sp>
        <p:nvSpPr>
          <p:cNvPr id="12" name="Textfeld 11">
            <a:extLst>
              <a:ext uri="{FF2B5EF4-FFF2-40B4-BE49-F238E27FC236}">
                <a16:creationId xmlns:a16="http://schemas.microsoft.com/office/drawing/2014/main" xmlns="" id="{BC81F78C-FE4F-4ED6-B360-C087D70E4A85}"/>
              </a:ext>
            </a:extLst>
          </p:cNvPr>
          <p:cNvSpPr txBox="1"/>
          <p:nvPr/>
        </p:nvSpPr>
        <p:spPr>
          <a:xfrm>
            <a:off x="1096266" y="5089737"/>
            <a:ext cx="7419084" cy="1015663"/>
          </a:xfrm>
          <a:prstGeom prst="rect">
            <a:avLst/>
          </a:prstGeom>
          <a:solidFill>
            <a:srgbClr val="327D87"/>
          </a:solidFill>
        </p:spPr>
        <p:txBody>
          <a:bodyPr wrap="square" rtlCol="0">
            <a:spAutoFit/>
          </a:bodyPr>
          <a:lstStyle/>
          <a:p>
            <a:r>
              <a:rPr lang="de-DE" sz="2000" dirty="0">
                <a:solidFill>
                  <a:schemeClr val="bg1"/>
                </a:solidFill>
              </a:rPr>
              <a:t>Inwiefern kann das Kind Zahlen mit Hilfe von Punktefeldern oder auf der symbolischen Ebene auf- und absteigend sortieren und miteinander vergleichen? </a:t>
            </a:r>
          </a:p>
        </p:txBody>
      </p:sp>
    </p:spTree>
    <p:extLst>
      <p:ext uri="{BB962C8B-B14F-4D97-AF65-F5344CB8AC3E}">
        <p14:creationId xmlns:p14="http://schemas.microsoft.com/office/powerpoint/2010/main" val="197487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6188691-B8A1-4B07-B464-A1F03FC90DC0}"/>
              </a:ext>
            </a:extLst>
          </p:cNvPr>
          <p:cNvSpPr>
            <a:spLocks noGrp="1"/>
          </p:cNvSpPr>
          <p:nvPr>
            <p:ph type="title"/>
          </p:nvPr>
        </p:nvSpPr>
        <p:spPr/>
        <p:txBody>
          <a:bodyPr/>
          <a:lstStyle/>
          <a:p>
            <a:r>
              <a:rPr lang="de-DE" dirty="0"/>
              <a:t>5.3 Zahlbeziehungen aufgreifen  </a:t>
            </a:r>
          </a:p>
        </p:txBody>
      </p:sp>
      <p:sp>
        <p:nvSpPr>
          <p:cNvPr id="3" name="Textplatzhalter 2">
            <a:extLst>
              <a:ext uri="{FF2B5EF4-FFF2-40B4-BE49-F238E27FC236}">
                <a16:creationId xmlns:a16="http://schemas.microsoft.com/office/drawing/2014/main" xmlns="" id="{6BCA2010-B64A-47E0-AD35-0E615FDAC424}"/>
              </a:ext>
            </a:extLst>
          </p:cNvPr>
          <p:cNvSpPr>
            <a:spLocks noGrp="1"/>
          </p:cNvSpPr>
          <p:nvPr>
            <p:ph type="body" sz="quarter" idx="13"/>
          </p:nvPr>
        </p:nvSpPr>
        <p:spPr>
          <a:xfrm>
            <a:off x="1096266" y="1194030"/>
            <a:ext cx="7830020" cy="538777"/>
          </a:xfrm>
        </p:spPr>
        <p:txBody>
          <a:bodyPr/>
          <a:lstStyle/>
          <a:p>
            <a:r>
              <a:rPr lang="de-DE" sz="2000" dirty="0"/>
              <a:t>ZERLEGUNGSHÄUSER</a:t>
            </a:r>
          </a:p>
          <a:p>
            <a:endParaRPr lang="de-DE" sz="2000" dirty="0"/>
          </a:p>
        </p:txBody>
      </p:sp>
      <p:sp>
        <p:nvSpPr>
          <p:cNvPr id="5" name="Datumsplatzhalter 4">
            <a:extLst>
              <a:ext uri="{FF2B5EF4-FFF2-40B4-BE49-F238E27FC236}">
                <a16:creationId xmlns:a16="http://schemas.microsoft.com/office/drawing/2014/main" xmlns="" id="{C1992537-5F03-40E4-97E7-7FA85F7C6030}"/>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A88ECA14-9400-4BFC-ADFA-6ACA9E5A3939}"/>
              </a:ext>
            </a:extLst>
          </p:cNvPr>
          <p:cNvSpPr>
            <a:spLocks noGrp="1"/>
          </p:cNvSpPr>
          <p:nvPr>
            <p:ph type="sldNum" sz="quarter" idx="12"/>
          </p:nvPr>
        </p:nvSpPr>
        <p:spPr/>
        <p:txBody>
          <a:bodyPr/>
          <a:lstStyle/>
          <a:p>
            <a:fld id="{C3752B7C-18A9-864D-BBCB-54A9F41B5594}" type="slidenum">
              <a:rPr lang="de-DE" smtClean="0"/>
              <a:pPr/>
              <a:t>94</a:t>
            </a:fld>
            <a:endParaRPr lang="de-DE" dirty="0"/>
          </a:p>
        </p:txBody>
      </p:sp>
      <p:sp>
        <p:nvSpPr>
          <p:cNvPr id="9" name="AutoShape 10">
            <a:extLst>
              <a:ext uri="{FF2B5EF4-FFF2-40B4-BE49-F238E27FC236}">
                <a16:creationId xmlns:a16="http://schemas.microsoft.com/office/drawing/2014/main" xmlns="" id="{40FDE61A-918F-41F2-AD65-D96BD97AD97D}"/>
              </a:ext>
            </a:extLst>
          </p:cNvPr>
          <p:cNvSpPr>
            <a:spLocks/>
          </p:cNvSpPr>
          <p:nvPr/>
        </p:nvSpPr>
        <p:spPr bwMode="auto">
          <a:xfrm>
            <a:off x="580260" y="1895168"/>
            <a:ext cx="3576680" cy="1533832"/>
          </a:xfrm>
          <a:prstGeom prst="wedgeEllipseCallout">
            <a:avLst>
              <a:gd name="adj1" fmla="val -48866"/>
              <a:gd name="adj2" fmla="val 58435"/>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solidFill>
                  <a:schemeClr val="tx1"/>
                </a:solidFill>
                <a:latin typeface="Arial" panose="020B0604020202020204" pitchFamily="34" charset="0"/>
                <a:cs typeface="Arial" panose="020B0604020202020204" pitchFamily="34" charset="0"/>
              </a:rPr>
              <a:t>Wie kannst du schnell erkennen, ob du alle Zerlegungen gefunden hast?</a:t>
            </a:r>
          </a:p>
        </p:txBody>
      </p:sp>
      <p:sp>
        <p:nvSpPr>
          <p:cNvPr id="12" name="AutoShape 11">
            <a:extLst>
              <a:ext uri="{FF2B5EF4-FFF2-40B4-BE49-F238E27FC236}">
                <a16:creationId xmlns:a16="http://schemas.microsoft.com/office/drawing/2014/main" xmlns="" id="{46800D01-6FFF-4149-BD69-2F0A9F59FB03}"/>
              </a:ext>
            </a:extLst>
          </p:cNvPr>
          <p:cNvSpPr>
            <a:spLocks/>
          </p:cNvSpPr>
          <p:nvPr/>
        </p:nvSpPr>
        <p:spPr bwMode="auto">
          <a:xfrm>
            <a:off x="4800961" y="1358510"/>
            <a:ext cx="3304971" cy="1533832"/>
          </a:xfrm>
          <a:prstGeom prst="wedgeEllipseCallout">
            <a:avLst>
              <a:gd name="adj1" fmla="val 39606"/>
              <a:gd name="adj2" fmla="val 67477"/>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800" dirty="0">
                <a:solidFill>
                  <a:schemeClr val="tx1"/>
                </a:solidFill>
                <a:latin typeface="Arial" panose="020B0604020202020204" pitchFamily="34" charset="0"/>
                <a:cs typeface="Arial" panose="020B0604020202020204" pitchFamily="34" charset="0"/>
              </a:rPr>
              <a:t>Wie kannst du vorgehen, damit du alle Zerlegungen findest?</a:t>
            </a:r>
          </a:p>
        </p:txBody>
      </p:sp>
      <p:sp>
        <p:nvSpPr>
          <p:cNvPr id="14" name="AutoShape 9">
            <a:extLst>
              <a:ext uri="{FF2B5EF4-FFF2-40B4-BE49-F238E27FC236}">
                <a16:creationId xmlns:a16="http://schemas.microsoft.com/office/drawing/2014/main" xmlns="" id="{11E4E85D-7886-43E2-8E2A-28923ECD7CED}"/>
              </a:ext>
            </a:extLst>
          </p:cNvPr>
          <p:cNvSpPr>
            <a:spLocks/>
          </p:cNvSpPr>
          <p:nvPr/>
        </p:nvSpPr>
        <p:spPr bwMode="auto">
          <a:xfrm>
            <a:off x="380371" y="3594268"/>
            <a:ext cx="3567747" cy="1289596"/>
          </a:xfrm>
          <a:prstGeom prst="wedgeEllipseCallout">
            <a:avLst>
              <a:gd name="adj1" fmla="val 68897"/>
              <a:gd name="adj2" fmla="val 10077"/>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000" dirty="0">
                <a:solidFill>
                  <a:schemeClr val="tx1"/>
                </a:solidFill>
                <a:latin typeface="Arial" panose="020B0604020202020204" pitchFamily="34" charset="0"/>
                <a:cs typeface="Arial" panose="020B0604020202020204" pitchFamily="34" charset="0"/>
              </a:rPr>
              <a:t>Sind das alle Zerlegungen? Woher weißt du das?</a:t>
            </a:r>
          </a:p>
        </p:txBody>
      </p:sp>
      <p:sp>
        <p:nvSpPr>
          <p:cNvPr id="16" name="AutoShape 6">
            <a:extLst>
              <a:ext uri="{FF2B5EF4-FFF2-40B4-BE49-F238E27FC236}">
                <a16:creationId xmlns:a16="http://schemas.microsoft.com/office/drawing/2014/main" xmlns="" id="{4C874361-91DB-4984-A83F-E19B993CDE4F}"/>
              </a:ext>
            </a:extLst>
          </p:cNvPr>
          <p:cNvSpPr>
            <a:spLocks/>
          </p:cNvSpPr>
          <p:nvPr/>
        </p:nvSpPr>
        <p:spPr bwMode="auto">
          <a:xfrm>
            <a:off x="4629516" y="3275885"/>
            <a:ext cx="4296770" cy="1533832"/>
          </a:xfrm>
          <a:prstGeom prst="wedgeEllipseCallout">
            <a:avLst>
              <a:gd name="adj1" fmla="val 39606"/>
              <a:gd name="adj2" fmla="val 67477"/>
            </a:avLst>
          </a:prstGeom>
          <a:solidFill>
            <a:srgbClr val="D9D9D9"/>
          </a:solidFill>
          <a:ln>
            <a:noFill/>
          </a:ln>
          <a:effectLst/>
        </p:spPr>
        <p:txBody>
          <a:bodyPr lIns="50800" tIns="50800" rIns="50800" bIns="5080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2000" dirty="0">
                <a:solidFill>
                  <a:schemeClr val="tx1"/>
                </a:solidFill>
                <a:latin typeface="Arial" panose="020B0604020202020204" pitchFamily="34" charset="0"/>
                <a:cs typeface="Arial" panose="020B0604020202020204" pitchFamily="34" charset="0"/>
              </a:rPr>
              <a:t>Pepe hat die Zerlegungen anders sortiert als Paula. Was ist anders? Erkläre.</a:t>
            </a:r>
          </a:p>
        </p:txBody>
      </p:sp>
      <p:sp>
        <p:nvSpPr>
          <p:cNvPr id="10" name="Textfeld 9">
            <a:extLst>
              <a:ext uri="{FF2B5EF4-FFF2-40B4-BE49-F238E27FC236}">
                <a16:creationId xmlns:a16="http://schemas.microsoft.com/office/drawing/2014/main" xmlns="" id="{E3F1AE32-2DF0-4867-9FBB-BBE3DC3F8578}"/>
              </a:ext>
            </a:extLst>
          </p:cNvPr>
          <p:cNvSpPr txBox="1"/>
          <p:nvPr/>
        </p:nvSpPr>
        <p:spPr>
          <a:xfrm>
            <a:off x="1096266" y="5310027"/>
            <a:ext cx="7419084" cy="707886"/>
          </a:xfrm>
          <a:prstGeom prst="rect">
            <a:avLst/>
          </a:prstGeom>
          <a:solidFill>
            <a:srgbClr val="327D87"/>
          </a:solidFill>
        </p:spPr>
        <p:txBody>
          <a:bodyPr wrap="square" rtlCol="0">
            <a:spAutoFit/>
          </a:bodyPr>
          <a:lstStyle/>
          <a:p>
            <a:r>
              <a:rPr lang="de-DE" sz="2000" dirty="0">
                <a:solidFill>
                  <a:schemeClr val="bg1"/>
                </a:solidFill>
              </a:rPr>
              <a:t>Inwiefern kann das Kind über verschiedene Zahlzerlegungen sprechen und diese vergleichen? </a:t>
            </a:r>
          </a:p>
        </p:txBody>
      </p:sp>
    </p:spTree>
    <p:extLst>
      <p:ext uri="{BB962C8B-B14F-4D97-AF65-F5344CB8AC3E}">
        <p14:creationId xmlns:p14="http://schemas.microsoft.com/office/powerpoint/2010/main" val="309079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1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1254A7D-7B7E-4AE7-8D60-48EB1D661D84}"/>
              </a:ext>
            </a:extLst>
          </p:cNvPr>
          <p:cNvSpPr>
            <a:spLocks noGrp="1"/>
          </p:cNvSpPr>
          <p:nvPr>
            <p:ph type="title"/>
          </p:nvPr>
        </p:nvSpPr>
        <p:spPr/>
        <p:txBody>
          <a:bodyPr/>
          <a:lstStyle/>
          <a:p>
            <a:r>
              <a:rPr lang="de-DE" dirty="0"/>
              <a:t>5.3 Zahlbeziehungen aufgreifen </a:t>
            </a:r>
          </a:p>
        </p:txBody>
      </p:sp>
      <p:sp>
        <p:nvSpPr>
          <p:cNvPr id="3" name="Textplatzhalter 2">
            <a:extLst>
              <a:ext uri="{FF2B5EF4-FFF2-40B4-BE49-F238E27FC236}">
                <a16:creationId xmlns:a16="http://schemas.microsoft.com/office/drawing/2014/main" xmlns="" id="{8416E05C-2F08-4B23-8E99-FF9486098D7D}"/>
              </a:ext>
            </a:extLst>
          </p:cNvPr>
          <p:cNvSpPr>
            <a:spLocks noGrp="1"/>
          </p:cNvSpPr>
          <p:nvPr>
            <p:ph type="body" sz="quarter" idx="13"/>
          </p:nvPr>
        </p:nvSpPr>
        <p:spPr>
          <a:xfrm>
            <a:off x="1096266" y="1194030"/>
            <a:ext cx="7688092" cy="637215"/>
          </a:xfrm>
        </p:spPr>
        <p:txBody>
          <a:bodyPr/>
          <a:lstStyle/>
          <a:p>
            <a:r>
              <a:rPr lang="de-DE" sz="2000" dirty="0"/>
              <a:t>HAMSTERN</a:t>
            </a:r>
          </a:p>
        </p:txBody>
      </p:sp>
      <p:sp>
        <p:nvSpPr>
          <p:cNvPr id="5" name="Datumsplatzhalter 4">
            <a:extLst>
              <a:ext uri="{FF2B5EF4-FFF2-40B4-BE49-F238E27FC236}">
                <a16:creationId xmlns:a16="http://schemas.microsoft.com/office/drawing/2014/main" xmlns="" id="{B93D8E2C-7C74-4DE9-908B-746E2016B9EC}"/>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51D138F-3979-4326-AA34-185B81B70376}"/>
              </a:ext>
            </a:extLst>
          </p:cNvPr>
          <p:cNvSpPr>
            <a:spLocks noGrp="1"/>
          </p:cNvSpPr>
          <p:nvPr>
            <p:ph type="sldNum" sz="quarter" idx="12"/>
          </p:nvPr>
        </p:nvSpPr>
        <p:spPr/>
        <p:txBody>
          <a:bodyPr/>
          <a:lstStyle/>
          <a:p>
            <a:fld id="{C3752B7C-18A9-864D-BBCB-54A9F41B5594}" type="slidenum">
              <a:rPr lang="de-DE" smtClean="0"/>
              <a:pPr/>
              <a:t>95</a:t>
            </a:fld>
            <a:endParaRPr lang="de-DE" dirty="0"/>
          </a:p>
        </p:txBody>
      </p:sp>
      <p:pic>
        <p:nvPicPr>
          <p:cNvPr id="7" name="Picture 9">
            <a:extLst>
              <a:ext uri="{FF2B5EF4-FFF2-40B4-BE49-F238E27FC236}">
                <a16:creationId xmlns:a16="http://schemas.microsoft.com/office/drawing/2014/main" xmlns="" id="{8D0F3AA9-21CF-4C83-AFC1-224875F17A93}"/>
              </a:ext>
            </a:extLst>
          </p:cNvPr>
          <p:cNvPicPr>
            <a:picLocks noChangeAspect="1"/>
          </p:cNvPicPr>
          <p:nvPr/>
        </p:nvPicPr>
        <p:blipFill>
          <a:blip r:embed="rId3">
            <a:extLst>
              <a:ext uri="{28A0092B-C50C-407E-A947-70E740481C1C}">
                <a14:useLocalDpi xmlns:a14="http://schemas.microsoft.com/office/drawing/2010/main" val="0"/>
              </a:ext>
            </a:extLst>
          </a:blip>
          <a:srcRect b="19940"/>
          <a:stretch>
            <a:fillRect/>
          </a:stretch>
        </p:blipFill>
        <p:spPr bwMode="auto">
          <a:xfrm>
            <a:off x="1106374" y="1885021"/>
            <a:ext cx="3208858" cy="3425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a:extLst>
              <a:ext uri="{FF2B5EF4-FFF2-40B4-BE49-F238E27FC236}">
                <a16:creationId xmlns:a16="http://schemas.microsoft.com/office/drawing/2014/main" xmlns="" id="{DF49108B-605D-4436-8D9F-886B08CB5D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0103" y="1781973"/>
            <a:ext cx="2132610" cy="291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12">
            <a:extLst>
              <a:ext uri="{FF2B5EF4-FFF2-40B4-BE49-F238E27FC236}">
                <a16:creationId xmlns:a16="http://schemas.microsoft.com/office/drawing/2014/main" xmlns="" id="{1D2902AC-ACE7-4C0B-A5BF-7F544707FD60}"/>
              </a:ext>
            </a:extLst>
          </p:cNvPr>
          <p:cNvSpPr txBox="1">
            <a:spLocks/>
          </p:cNvSpPr>
          <p:nvPr/>
        </p:nvSpPr>
        <p:spPr bwMode="auto">
          <a:xfrm>
            <a:off x="4325340" y="5578853"/>
            <a:ext cx="2422137" cy="287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200" b="1" dirty="0">
                <a:solidFill>
                  <a:schemeClr val="tx1"/>
                </a:solidFill>
                <a:latin typeface="Arial" panose="020B0604020202020204" pitchFamily="34" charset="0"/>
                <a:cs typeface="Arial" panose="020B0604020202020204" pitchFamily="34" charset="0"/>
              </a:rPr>
              <a:t>https://pikas.dzlm.de/node/1052</a:t>
            </a:r>
          </a:p>
        </p:txBody>
      </p:sp>
      <p:pic>
        <p:nvPicPr>
          <p:cNvPr id="9" name="Picture 5">
            <a:extLst>
              <a:ext uri="{FF2B5EF4-FFF2-40B4-BE49-F238E27FC236}">
                <a16:creationId xmlns:a16="http://schemas.microsoft.com/office/drawing/2014/main" xmlns="" id="{BD735338-1020-46AD-AF89-8B7568CB60AF}"/>
              </a:ext>
            </a:extLst>
          </p:cNvPr>
          <p:cNvPicPr>
            <a:picLocks noChangeAspect="1"/>
          </p:cNvPicPr>
          <p:nvPr/>
        </p:nvPicPr>
        <p:blipFill rotWithShape="1">
          <a:blip r:embed="rId5">
            <a:extLst>
              <a:ext uri="{28A0092B-C50C-407E-A947-70E740481C1C}">
                <a14:useLocalDpi xmlns:a14="http://schemas.microsoft.com/office/drawing/2010/main" val="0"/>
              </a:ext>
            </a:extLst>
          </a:blip>
          <a:srcRect t="6858" b="9625"/>
          <a:stretch/>
        </p:blipFill>
        <p:spPr bwMode="auto">
          <a:xfrm>
            <a:off x="6621310" y="1795764"/>
            <a:ext cx="1894040" cy="15826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feld 10">
            <a:extLst>
              <a:ext uri="{FF2B5EF4-FFF2-40B4-BE49-F238E27FC236}">
                <a16:creationId xmlns:a16="http://schemas.microsoft.com/office/drawing/2014/main" xmlns="" id="{6790A0A6-072D-4DAC-87F4-B0DE5E947BAF}"/>
              </a:ext>
            </a:extLst>
          </p:cNvPr>
          <p:cNvSpPr txBox="1"/>
          <p:nvPr/>
        </p:nvSpPr>
        <p:spPr>
          <a:xfrm>
            <a:off x="1096266" y="5310027"/>
            <a:ext cx="7419084" cy="707886"/>
          </a:xfrm>
          <a:prstGeom prst="rect">
            <a:avLst/>
          </a:prstGeom>
          <a:solidFill>
            <a:srgbClr val="327D87"/>
          </a:solidFill>
        </p:spPr>
        <p:txBody>
          <a:bodyPr wrap="square" rtlCol="0">
            <a:spAutoFit/>
          </a:bodyPr>
          <a:lstStyle/>
          <a:p>
            <a:r>
              <a:rPr lang="de-DE" sz="2000" dirty="0">
                <a:solidFill>
                  <a:schemeClr val="bg1"/>
                </a:solidFill>
              </a:rPr>
              <a:t>Inwiefern kann das Kind Beziehungen zwischen Anzahlen herstellen (mehr, weniger, wieviel mehr)? </a:t>
            </a:r>
          </a:p>
        </p:txBody>
      </p:sp>
    </p:spTree>
    <p:extLst>
      <p:ext uri="{BB962C8B-B14F-4D97-AF65-F5344CB8AC3E}">
        <p14:creationId xmlns:p14="http://schemas.microsoft.com/office/powerpoint/2010/main" val="31782194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9C8EBC1-9F00-4F60-A6B9-59FC3E06FE51}"/>
              </a:ext>
            </a:extLst>
          </p:cNvPr>
          <p:cNvSpPr>
            <a:spLocks noGrp="1"/>
          </p:cNvSpPr>
          <p:nvPr>
            <p:ph type="title"/>
          </p:nvPr>
        </p:nvSpPr>
        <p:spPr/>
        <p:txBody>
          <a:bodyPr/>
          <a:lstStyle/>
          <a:p>
            <a:r>
              <a:rPr lang="de-DE" dirty="0"/>
              <a:t>5.3 Zahlbeziehungen aufgreifen  </a:t>
            </a:r>
          </a:p>
        </p:txBody>
      </p:sp>
      <p:sp>
        <p:nvSpPr>
          <p:cNvPr id="3" name="Textplatzhalter 2">
            <a:extLst>
              <a:ext uri="{FF2B5EF4-FFF2-40B4-BE49-F238E27FC236}">
                <a16:creationId xmlns:a16="http://schemas.microsoft.com/office/drawing/2014/main" xmlns="" id="{3814BD7D-68F7-4212-A203-78CBC7191D6F}"/>
              </a:ext>
            </a:extLst>
          </p:cNvPr>
          <p:cNvSpPr>
            <a:spLocks noGrp="1"/>
          </p:cNvSpPr>
          <p:nvPr>
            <p:ph type="body" sz="quarter" idx="13"/>
          </p:nvPr>
        </p:nvSpPr>
        <p:spPr/>
        <p:txBody>
          <a:bodyPr/>
          <a:lstStyle/>
          <a:p>
            <a:r>
              <a:rPr lang="de-DE" sz="2000" dirty="0"/>
              <a:t>HAMSTERN</a:t>
            </a:r>
          </a:p>
        </p:txBody>
      </p:sp>
      <p:sp>
        <p:nvSpPr>
          <p:cNvPr id="4" name="Inhaltsplatzhalter 3">
            <a:extLst>
              <a:ext uri="{FF2B5EF4-FFF2-40B4-BE49-F238E27FC236}">
                <a16:creationId xmlns:a16="http://schemas.microsoft.com/office/drawing/2014/main" xmlns="" id="{DDD0CF54-207E-4949-B889-487712BCFE31}"/>
              </a:ext>
            </a:extLst>
          </p:cNvPr>
          <p:cNvSpPr>
            <a:spLocks noGrp="1"/>
          </p:cNvSpPr>
          <p:nvPr>
            <p:ph idx="1"/>
          </p:nvPr>
        </p:nvSpPr>
        <p:spPr>
          <a:xfrm>
            <a:off x="1104043" y="2065286"/>
            <a:ext cx="2896457" cy="3455055"/>
          </a:xfrm>
        </p:spPr>
        <p:txBody>
          <a:bodyPr/>
          <a:lstStyle/>
          <a:p>
            <a:pPr marL="0" indent="0">
              <a:buNone/>
            </a:pPr>
            <a:r>
              <a:rPr lang="de-DE" dirty="0">
                <a:solidFill>
                  <a:srgbClr val="327D87"/>
                </a:solidFill>
              </a:rPr>
              <a:t>Reduktion</a:t>
            </a:r>
          </a:p>
          <a:p>
            <a:r>
              <a:rPr lang="de-DE" dirty="0"/>
              <a:t>Differenz auf Arbeitsblatt einkreisen</a:t>
            </a:r>
          </a:p>
          <a:p>
            <a:r>
              <a:rPr lang="de-DE" dirty="0"/>
              <a:t>Nutzung eines 3er Würfels</a:t>
            </a:r>
          </a:p>
        </p:txBody>
      </p:sp>
      <p:sp>
        <p:nvSpPr>
          <p:cNvPr id="5" name="Datumsplatzhalter 4">
            <a:extLst>
              <a:ext uri="{FF2B5EF4-FFF2-40B4-BE49-F238E27FC236}">
                <a16:creationId xmlns:a16="http://schemas.microsoft.com/office/drawing/2014/main" xmlns="" id="{55AE6EBB-72E6-4A05-BED7-72F9E02CEBF0}"/>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0E485B4A-5E7D-49F9-A4B0-6E88E3165FA4}"/>
              </a:ext>
            </a:extLst>
          </p:cNvPr>
          <p:cNvSpPr>
            <a:spLocks noGrp="1"/>
          </p:cNvSpPr>
          <p:nvPr>
            <p:ph type="sldNum" sz="quarter" idx="12"/>
          </p:nvPr>
        </p:nvSpPr>
        <p:spPr/>
        <p:txBody>
          <a:bodyPr/>
          <a:lstStyle/>
          <a:p>
            <a:fld id="{C3752B7C-18A9-864D-BBCB-54A9F41B5594}" type="slidenum">
              <a:rPr lang="de-DE" smtClean="0"/>
              <a:pPr/>
              <a:t>96</a:t>
            </a:fld>
            <a:endParaRPr lang="de-DE" dirty="0"/>
          </a:p>
        </p:txBody>
      </p:sp>
      <p:sp>
        <p:nvSpPr>
          <p:cNvPr id="8" name="Text Box 12">
            <a:extLst>
              <a:ext uri="{FF2B5EF4-FFF2-40B4-BE49-F238E27FC236}">
                <a16:creationId xmlns:a16="http://schemas.microsoft.com/office/drawing/2014/main" xmlns="" id="{561C5056-9370-48CB-875C-719FF074BFA4}"/>
              </a:ext>
            </a:extLst>
          </p:cNvPr>
          <p:cNvSpPr txBox="1">
            <a:spLocks/>
          </p:cNvSpPr>
          <p:nvPr/>
        </p:nvSpPr>
        <p:spPr bwMode="auto">
          <a:xfrm>
            <a:off x="6721862" y="5520341"/>
            <a:ext cx="2422138" cy="287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eaLnBrk="1"/>
            <a:r>
              <a:rPr lang="de-DE" altLang="de-DE" sz="1200" b="1" dirty="0">
                <a:solidFill>
                  <a:schemeClr val="tx1"/>
                </a:solidFill>
                <a:latin typeface="Arial" panose="020B0604020202020204" pitchFamily="34" charset="0"/>
                <a:cs typeface="Arial" panose="020B0604020202020204" pitchFamily="34" charset="0"/>
              </a:rPr>
              <a:t>https://pikas.dzlm.de/node/1052</a:t>
            </a:r>
          </a:p>
        </p:txBody>
      </p:sp>
      <p:pic>
        <p:nvPicPr>
          <p:cNvPr id="9" name="Grafik 8">
            <a:extLst>
              <a:ext uri="{FF2B5EF4-FFF2-40B4-BE49-F238E27FC236}">
                <a16:creationId xmlns:a16="http://schemas.microsoft.com/office/drawing/2014/main" xmlns="" id="{9331D6CE-7C18-4AAE-A735-55486B9464AA}"/>
              </a:ext>
            </a:extLst>
          </p:cNvPr>
          <p:cNvPicPr>
            <a:picLocks noChangeAspect="1"/>
          </p:cNvPicPr>
          <p:nvPr/>
        </p:nvPicPr>
        <p:blipFill>
          <a:blip r:embed="rId3"/>
          <a:stretch>
            <a:fillRect/>
          </a:stretch>
        </p:blipFill>
        <p:spPr>
          <a:xfrm>
            <a:off x="4223656" y="1639658"/>
            <a:ext cx="4691743" cy="3346049"/>
          </a:xfrm>
          <a:prstGeom prst="rect">
            <a:avLst/>
          </a:prstGeom>
        </p:spPr>
      </p:pic>
    </p:spTree>
    <p:extLst>
      <p:ext uri="{BB962C8B-B14F-4D97-AF65-F5344CB8AC3E}">
        <p14:creationId xmlns:p14="http://schemas.microsoft.com/office/powerpoint/2010/main" val="11986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9C8EBC1-9F00-4F60-A6B9-59FC3E06FE51}"/>
              </a:ext>
            </a:extLst>
          </p:cNvPr>
          <p:cNvSpPr>
            <a:spLocks noGrp="1"/>
          </p:cNvSpPr>
          <p:nvPr>
            <p:ph type="title"/>
          </p:nvPr>
        </p:nvSpPr>
        <p:spPr/>
        <p:txBody>
          <a:bodyPr/>
          <a:lstStyle/>
          <a:p>
            <a:r>
              <a:rPr lang="de-DE" dirty="0"/>
              <a:t>5.3 Zahlbeziehungen aufgreifen  </a:t>
            </a:r>
          </a:p>
        </p:txBody>
      </p:sp>
      <p:sp>
        <p:nvSpPr>
          <p:cNvPr id="3" name="Textplatzhalter 2">
            <a:extLst>
              <a:ext uri="{FF2B5EF4-FFF2-40B4-BE49-F238E27FC236}">
                <a16:creationId xmlns:a16="http://schemas.microsoft.com/office/drawing/2014/main" xmlns="" id="{3814BD7D-68F7-4212-A203-78CBC7191D6F}"/>
              </a:ext>
            </a:extLst>
          </p:cNvPr>
          <p:cNvSpPr>
            <a:spLocks noGrp="1"/>
          </p:cNvSpPr>
          <p:nvPr>
            <p:ph type="body" sz="quarter" idx="13"/>
          </p:nvPr>
        </p:nvSpPr>
        <p:spPr/>
        <p:txBody>
          <a:bodyPr/>
          <a:lstStyle/>
          <a:p>
            <a:r>
              <a:rPr lang="de-DE" sz="2000" dirty="0"/>
              <a:t>HAMSTERN</a:t>
            </a:r>
          </a:p>
        </p:txBody>
      </p:sp>
      <p:sp>
        <p:nvSpPr>
          <p:cNvPr id="4" name="Inhaltsplatzhalter 3">
            <a:extLst>
              <a:ext uri="{FF2B5EF4-FFF2-40B4-BE49-F238E27FC236}">
                <a16:creationId xmlns:a16="http://schemas.microsoft.com/office/drawing/2014/main" xmlns="" id="{DDD0CF54-207E-4949-B889-487712BCFE31}"/>
              </a:ext>
            </a:extLst>
          </p:cNvPr>
          <p:cNvSpPr>
            <a:spLocks noGrp="1"/>
          </p:cNvSpPr>
          <p:nvPr>
            <p:ph idx="1"/>
          </p:nvPr>
        </p:nvSpPr>
        <p:spPr>
          <a:xfrm>
            <a:off x="1096266" y="2046935"/>
            <a:ext cx="2896457" cy="3455055"/>
          </a:xfrm>
        </p:spPr>
        <p:txBody>
          <a:bodyPr/>
          <a:lstStyle/>
          <a:p>
            <a:pPr marL="0" indent="0">
              <a:buNone/>
            </a:pPr>
            <a:r>
              <a:rPr lang="de-DE" dirty="0">
                <a:solidFill>
                  <a:srgbClr val="327D87"/>
                </a:solidFill>
              </a:rPr>
              <a:t>Erweiterung</a:t>
            </a:r>
          </a:p>
          <a:p>
            <a:r>
              <a:rPr lang="de-DE" dirty="0"/>
              <a:t>Spiel mit 2 Würfeln</a:t>
            </a:r>
          </a:p>
          <a:p>
            <a:r>
              <a:rPr lang="de-DE" dirty="0"/>
              <a:t>Weiterführende Arbeitsblätter „Trage ein wie viele Plättchen das Kind mehr hat.“ </a:t>
            </a:r>
          </a:p>
        </p:txBody>
      </p:sp>
      <p:sp>
        <p:nvSpPr>
          <p:cNvPr id="5" name="Datumsplatzhalter 4">
            <a:extLst>
              <a:ext uri="{FF2B5EF4-FFF2-40B4-BE49-F238E27FC236}">
                <a16:creationId xmlns:a16="http://schemas.microsoft.com/office/drawing/2014/main" xmlns="" id="{55AE6EBB-72E6-4A05-BED7-72F9E02CEBF0}"/>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0E485B4A-5E7D-49F9-A4B0-6E88E3165FA4}"/>
              </a:ext>
            </a:extLst>
          </p:cNvPr>
          <p:cNvSpPr>
            <a:spLocks noGrp="1"/>
          </p:cNvSpPr>
          <p:nvPr>
            <p:ph type="sldNum" sz="quarter" idx="12"/>
          </p:nvPr>
        </p:nvSpPr>
        <p:spPr/>
        <p:txBody>
          <a:bodyPr/>
          <a:lstStyle/>
          <a:p>
            <a:fld id="{C3752B7C-18A9-864D-BBCB-54A9F41B5594}" type="slidenum">
              <a:rPr lang="de-DE" smtClean="0"/>
              <a:pPr/>
              <a:t>97</a:t>
            </a:fld>
            <a:endParaRPr lang="de-DE" dirty="0"/>
          </a:p>
        </p:txBody>
      </p:sp>
      <p:pic>
        <p:nvPicPr>
          <p:cNvPr id="9" name="Picture 9">
            <a:extLst>
              <a:ext uri="{FF2B5EF4-FFF2-40B4-BE49-F238E27FC236}">
                <a16:creationId xmlns:a16="http://schemas.microsoft.com/office/drawing/2014/main" xmlns="" id="{C9C32B9C-C059-40B6-BB83-5F72C005A0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3565" y="1209926"/>
            <a:ext cx="3642210" cy="5045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0460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xmlns="" id="{09553893-9BE2-6249-811F-AF9A94E644C7}"/>
              </a:ext>
            </a:extLst>
          </p:cNvPr>
          <p:cNvSpPr>
            <a:spLocks noGrp="1"/>
          </p:cNvSpPr>
          <p:nvPr>
            <p:ph idx="1"/>
          </p:nvPr>
        </p:nvSpPr>
        <p:spPr>
          <a:xfrm>
            <a:off x="1096423" y="1139846"/>
            <a:ext cx="7858891" cy="4912611"/>
          </a:xfrm>
        </p:spPr>
        <p:txBody>
          <a:bodyPr/>
          <a:lstStyle/>
          <a:p>
            <a:pPr>
              <a:lnSpc>
                <a:spcPct val="100000"/>
              </a:lnSpc>
            </a:pPr>
            <a:r>
              <a:rPr lang="de-DE" sz="2000" dirty="0"/>
              <a:t>Hintergrund dieses Moduls</a:t>
            </a:r>
          </a:p>
          <a:p>
            <a:r>
              <a:rPr lang="de-DE" sz="2000" dirty="0"/>
              <a:t>Tragfähiges Zahlverständnis  </a:t>
            </a:r>
          </a:p>
          <a:p>
            <a:r>
              <a:rPr lang="de-DE" sz="2000" dirty="0"/>
              <a:t>Bedeutung und Kompetenzerwartungen </a:t>
            </a:r>
          </a:p>
          <a:p>
            <a:r>
              <a:rPr lang="de-DE" sz="2000" dirty="0"/>
              <a:t>Beobachtungsaspekte </a:t>
            </a:r>
          </a:p>
          <a:p>
            <a:r>
              <a:rPr lang="de-DE" sz="2000" dirty="0"/>
              <a:t>Aufbau eines tragfähigen Zahlverständnisses </a:t>
            </a:r>
          </a:p>
          <a:p>
            <a:pPr marL="457200" lvl="1" indent="0">
              <a:buNone/>
            </a:pPr>
            <a:r>
              <a:rPr lang="de-DE" sz="2000" dirty="0"/>
              <a:t>5.1 Grundvorstellungen aufbauen</a:t>
            </a:r>
          </a:p>
          <a:p>
            <a:pPr marL="457200" lvl="1" indent="0">
              <a:buNone/>
            </a:pPr>
            <a:r>
              <a:rPr lang="de-DE" sz="2000" dirty="0"/>
              <a:t>5.2 Darstellungswechsel üben </a:t>
            </a:r>
          </a:p>
          <a:p>
            <a:pPr marL="457200" lvl="1" indent="0">
              <a:buNone/>
            </a:pPr>
            <a:r>
              <a:rPr lang="de-DE" sz="2000" dirty="0"/>
              <a:t>5.3 Zahlbeziehungen nutzen </a:t>
            </a:r>
          </a:p>
          <a:p>
            <a:r>
              <a:rPr lang="de-DE" sz="2000" dirty="0"/>
              <a:t>Abschluss und Ausblick  </a:t>
            </a:r>
          </a:p>
        </p:txBody>
      </p:sp>
      <p:sp>
        <p:nvSpPr>
          <p:cNvPr id="3" name="Titel 2">
            <a:extLst>
              <a:ext uri="{FF2B5EF4-FFF2-40B4-BE49-F238E27FC236}">
                <a16:creationId xmlns:a16="http://schemas.microsoft.com/office/drawing/2014/main" xmlns=""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xmlns=""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5" name="Foliennummernplatzhalter 4">
            <a:extLst>
              <a:ext uri="{FF2B5EF4-FFF2-40B4-BE49-F238E27FC236}">
                <a16:creationId xmlns:a16="http://schemas.microsoft.com/office/drawing/2014/main" xmlns="" id="{F4D56939-6917-854D-B993-7A02A06476B1}"/>
              </a:ext>
            </a:extLst>
          </p:cNvPr>
          <p:cNvSpPr>
            <a:spLocks noGrp="1"/>
          </p:cNvSpPr>
          <p:nvPr>
            <p:ph type="sldNum" sz="quarter" idx="12"/>
          </p:nvPr>
        </p:nvSpPr>
        <p:spPr/>
        <p:txBody>
          <a:bodyPr/>
          <a:lstStyle/>
          <a:p>
            <a:fld id="{C3752B7C-18A9-864D-BBCB-54A9F41B5594}" type="slidenum">
              <a:rPr lang="de-DE" smtClean="0"/>
              <a:pPr/>
              <a:t>98</a:t>
            </a:fld>
            <a:endParaRPr lang="de-DE" dirty="0"/>
          </a:p>
        </p:txBody>
      </p:sp>
    </p:spTree>
    <p:extLst>
      <p:ext uri="{BB962C8B-B14F-4D97-AF65-F5344CB8AC3E}">
        <p14:creationId xmlns:p14="http://schemas.microsoft.com/office/powerpoint/2010/main" val="237408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8" end="8"/>
                                            </p:txEl>
                                          </p:spTgt>
                                        </p:tgtEl>
                                        <p:attrNameLst>
                                          <p:attrName>style.color</p:attrName>
                                        </p:attrNameLst>
                                      </p:cBhvr>
                                      <p:to>
                                        <p:clrVal>
                                          <a:srgbClr val="327D87"/>
                                        </p:clrVal>
                                      </p:to>
                                    </p:set>
                                    <p:set>
                                      <p:cBhvr>
                                        <p:cTn id="7" dur="500" fill="hold"/>
                                        <p:tgtEl>
                                          <p:spTgt spid="2">
                                            <p:txEl>
                                              <p:pRg st="8" end="8"/>
                                            </p:txEl>
                                          </p:spTgt>
                                        </p:tgtEl>
                                        <p:attrNameLst>
                                          <p:attrName>fillcolor</p:attrName>
                                        </p:attrNameLst>
                                      </p:cBhvr>
                                      <p:to>
                                        <p:clrVal>
                                          <a:srgbClr val="327D87"/>
                                        </p:clrVal>
                                      </p:to>
                                    </p:set>
                                    <p:set>
                                      <p:cBhvr>
                                        <p:cTn id="8" dur="500" fill="hold"/>
                                        <p:tgtEl>
                                          <p:spTgt spid="2">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xmlns=""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Mai 22</a:t>
            </a:fld>
            <a:endParaRPr lang="de-DE" dirty="0"/>
          </a:p>
        </p:txBody>
      </p:sp>
      <p:sp>
        <p:nvSpPr>
          <p:cNvPr id="4" name="Foliennummernplatzhalter 3">
            <a:extLst>
              <a:ext uri="{FF2B5EF4-FFF2-40B4-BE49-F238E27FC236}">
                <a16:creationId xmlns:a16="http://schemas.microsoft.com/office/drawing/2014/main" xmlns="" id="{CF7ADAFC-54A5-2D45-A8FA-A59DCD31E7A1}"/>
              </a:ext>
            </a:extLst>
          </p:cNvPr>
          <p:cNvSpPr>
            <a:spLocks noGrp="1"/>
          </p:cNvSpPr>
          <p:nvPr>
            <p:ph type="sldNum" sz="quarter" idx="12"/>
          </p:nvPr>
        </p:nvSpPr>
        <p:spPr/>
        <p:txBody>
          <a:bodyPr/>
          <a:lstStyle/>
          <a:p>
            <a:fld id="{C3752B7C-18A9-864D-BBCB-54A9F41B5594}" type="slidenum">
              <a:rPr lang="de-DE" smtClean="0"/>
              <a:pPr/>
              <a:t>99</a:t>
            </a:fld>
            <a:endParaRPr lang="de-DE" dirty="0"/>
          </a:p>
        </p:txBody>
      </p:sp>
      <p:sp>
        <p:nvSpPr>
          <p:cNvPr id="5" name="Textplatzhalter 4">
            <a:extLst>
              <a:ext uri="{FF2B5EF4-FFF2-40B4-BE49-F238E27FC236}">
                <a16:creationId xmlns:a16="http://schemas.microsoft.com/office/drawing/2014/main" xmlns="" id="{A1222F87-F12F-BB4E-92E6-55D67B8086A5}"/>
              </a:ext>
            </a:extLst>
          </p:cNvPr>
          <p:cNvSpPr>
            <a:spLocks noGrp="1"/>
          </p:cNvSpPr>
          <p:nvPr>
            <p:ph type="body" sz="quarter" idx="13"/>
          </p:nvPr>
        </p:nvSpPr>
        <p:spPr/>
        <p:txBody>
          <a:bodyPr/>
          <a:lstStyle/>
          <a:p>
            <a:r>
              <a:rPr lang="de-DE" dirty="0"/>
              <a:t>Abschluss und Ausblick </a:t>
            </a:r>
          </a:p>
        </p:txBody>
      </p:sp>
      <p:sp>
        <p:nvSpPr>
          <p:cNvPr id="6" name="Inhaltsplatzhalter 5">
            <a:extLst>
              <a:ext uri="{FF2B5EF4-FFF2-40B4-BE49-F238E27FC236}">
                <a16:creationId xmlns:a16="http://schemas.microsoft.com/office/drawing/2014/main" xmlns="" id="{BC3AA218-1171-9D4B-89E7-27A121ABEE26}"/>
              </a:ext>
            </a:extLst>
          </p:cNvPr>
          <p:cNvSpPr>
            <a:spLocks noGrp="1"/>
          </p:cNvSpPr>
          <p:nvPr>
            <p:ph idx="1"/>
          </p:nvPr>
        </p:nvSpPr>
        <p:spPr/>
        <p:txBody>
          <a:bodyPr/>
          <a:lstStyle/>
          <a:p>
            <a:pPr algn="just"/>
            <a:r>
              <a:rPr lang="de-DE" b="1" dirty="0"/>
              <a:t>Ziel: </a:t>
            </a:r>
            <a:r>
              <a:rPr lang="de-DE" dirty="0"/>
              <a:t>Fazit und Transparenz über die Erprobungsaufgabe und die dafür benötigten Materialien </a:t>
            </a:r>
          </a:p>
          <a:p>
            <a:pPr algn="just"/>
            <a:r>
              <a:rPr lang="de-DE" b="1" dirty="0"/>
              <a:t>Aufbau: </a:t>
            </a:r>
            <a:r>
              <a:rPr lang="de-DE" dirty="0"/>
              <a:t>In diesem Kapitel wird auf einer ersten Folie ein Fazit zu den wichtigsten Aussagen der Fortbildung gezogen. Anschließend wird über die zugehörige digitale Pinnwand, sowie über die Vorbereitungs- und die Erprobungsaufgabe informiert. Darüber hinaus gibt es einen Ausblick auf die Weiterarbeit in weiteren Schuljahren und über weiterführende Materialen.  </a:t>
            </a:r>
          </a:p>
        </p:txBody>
      </p:sp>
    </p:spTree>
    <p:extLst>
      <p:ext uri="{BB962C8B-B14F-4D97-AF65-F5344CB8AC3E}">
        <p14:creationId xmlns:p14="http://schemas.microsoft.com/office/powerpoint/2010/main" val="449047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6.  Abschluss und Ausblick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580260" y="1199275"/>
            <a:ext cx="8421499" cy="1015606"/>
          </a:xfrm>
        </p:spPr>
        <p:txBody>
          <a:bodyPr/>
          <a:lstStyle/>
          <a:p>
            <a:pPr>
              <a:lnSpc>
                <a:spcPct val="100000"/>
              </a:lnSpc>
            </a:pPr>
            <a:r>
              <a:rPr lang="de-DE" sz="2400" i="1" dirty="0">
                <a:ea typeface="ＭＳ Ｐゴシック" pitchFamily="34" charset="-128"/>
              </a:rPr>
              <a:t>“Rechenschwache Kinder sind schwach im Rechnen, weil sie es (noch) nicht besser gelernt haben</a:t>
            </a:r>
            <a:r>
              <a:rPr lang="ja-JP" altLang="de-DE" sz="2400" i="1" dirty="0">
                <a:ea typeface="ＭＳ Ｐゴシック" pitchFamily="34" charset="-128"/>
              </a:rPr>
              <a:t>“  </a:t>
            </a:r>
            <a:r>
              <a:rPr lang="de-DE" altLang="ja-JP" sz="2400" i="1" dirty="0">
                <a:ea typeface="ＭＳ Ｐゴシック" pitchFamily="34" charset="-128"/>
              </a:rPr>
              <a:t>(Gaidoschik,2010)</a:t>
            </a:r>
          </a:p>
          <a:p>
            <a:pPr>
              <a:lnSpc>
                <a:spcPct val="100000"/>
              </a:lnSpc>
            </a:pPr>
            <a:endParaRPr lang="de-DE" sz="2000" dirty="0"/>
          </a:p>
        </p:txBody>
      </p:sp>
      <p:sp>
        <p:nvSpPr>
          <p:cNvPr id="4" name="Inhaltsplatzhalter 3">
            <a:extLst>
              <a:ext uri="{FF2B5EF4-FFF2-40B4-BE49-F238E27FC236}">
                <a16:creationId xmlns:a16="http://schemas.microsoft.com/office/drawing/2014/main" xmlns="" id="{B87C6A2E-9BEF-4271-9C38-DCFED90F3EA1}"/>
              </a:ext>
            </a:extLst>
          </p:cNvPr>
          <p:cNvSpPr>
            <a:spLocks noGrp="1"/>
          </p:cNvSpPr>
          <p:nvPr>
            <p:ph idx="1"/>
          </p:nvPr>
        </p:nvSpPr>
        <p:spPr>
          <a:xfrm>
            <a:off x="722931" y="2238575"/>
            <a:ext cx="8278827" cy="4296782"/>
          </a:xfrm>
        </p:spPr>
        <p:txBody>
          <a:bodyPr/>
          <a:lstStyle/>
          <a:p>
            <a:pPr marL="0" indent="0">
              <a:buNone/>
              <a:defRPr/>
            </a:pPr>
            <a:r>
              <a:rPr lang="de-DE" sz="2000" dirty="0">
                <a:ea typeface="ＭＳ Ｐゴシック" pitchFamily="34" charset="-128"/>
              </a:rPr>
              <a:t>Tragfähiges Verständnis von Zahlen aufbauen, indem ...</a:t>
            </a:r>
          </a:p>
          <a:p>
            <a:pPr>
              <a:buFont typeface="Wingdings" pitchFamily="2" charset="2"/>
              <a:buChar char="§"/>
              <a:defRPr/>
            </a:pPr>
            <a:r>
              <a:rPr lang="de-DE" sz="2000" dirty="0">
                <a:solidFill>
                  <a:srgbClr val="327D87"/>
                </a:solidFill>
              </a:rPr>
              <a:t>Bedeutungen von Zahlen</a:t>
            </a:r>
            <a:r>
              <a:rPr lang="de-DE" sz="2000" dirty="0"/>
              <a:t>,</a:t>
            </a:r>
          </a:p>
          <a:p>
            <a:pPr>
              <a:buFont typeface="Wingdings" pitchFamily="2" charset="2"/>
              <a:buChar char="§"/>
              <a:defRPr/>
            </a:pPr>
            <a:r>
              <a:rPr lang="de-DE" sz="2000" dirty="0">
                <a:solidFill>
                  <a:srgbClr val="327D87"/>
                </a:solidFill>
              </a:rPr>
              <a:t>Beziehungen zwischen Zahlen </a:t>
            </a:r>
          </a:p>
          <a:p>
            <a:pPr>
              <a:buFont typeface="Wingdings" pitchFamily="2" charset="2"/>
              <a:buChar char="§"/>
              <a:defRPr/>
            </a:pPr>
            <a:r>
              <a:rPr lang="de-DE" sz="2000" dirty="0"/>
              <a:t>und die </a:t>
            </a:r>
            <a:r>
              <a:rPr lang="de-DE" sz="2000" dirty="0">
                <a:solidFill>
                  <a:srgbClr val="327D87"/>
                </a:solidFill>
              </a:rPr>
              <a:t>Fähigkeit zum Darstellungswechsel </a:t>
            </a:r>
          </a:p>
          <a:p>
            <a:pPr marL="0" indent="0">
              <a:buNone/>
              <a:defRPr/>
            </a:pPr>
            <a:r>
              <a:rPr lang="de-DE" sz="2000" dirty="0"/>
              <a:t>von Anfang an durch geeignete Gesprächsanlässe thematisiert und durch den Einsatz von passenden Darstellungsmitteln und ergiebigen Aufgabenformaten geschult werden.</a:t>
            </a:r>
            <a:endParaRPr lang="de-DE" sz="2000" dirty="0">
              <a:ea typeface="ＭＳ Ｐゴシック" pitchFamily="34" charset="-128"/>
            </a:endParaRPr>
          </a:p>
          <a:p>
            <a:endParaRPr lang="de-DE" dirty="0"/>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100</a:t>
            </a:fld>
            <a:endParaRPr lang="de-DE" dirty="0"/>
          </a:p>
        </p:txBody>
      </p:sp>
    </p:spTree>
    <p:extLst>
      <p:ext uri="{BB962C8B-B14F-4D97-AF65-F5344CB8AC3E}">
        <p14:creationId xmlns:p14="http://schemas.microsoft.com/office/powerpoint/2010/main" val="98318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2F5D7A-4A34-4187-8E6B-2F385E931F49}"/>
              </a:ext>
            </a:extLst>
          </p:cNvPr>
          <p:cNvSpPr>
            <a:spLocks noGrp="1"/>
          </p:cNvSpPr>
          <p:nvPr>
            <p:ph type="title"/>
          </p:nvPr>
        </p:nvSpPr>
        <p:spPr/>
        <p:txBody>
          <a:bodyPr/>
          <a:lstStyle/>
          <a:p>
            <a:r>
              <a:rPr lang="de-DE" dirty="0"/>
              <a:t>6.  Abschluss und Ausblick </a:t>
            </a:r>
          </a:p>
        </p:txBody>
      </p:sp>
      <p:sp>
        <p:nvSpPr>
          <p:cNvPr id="3" name="Textplatzhalter 2">
            <a:extLst>
              <a:ext uri="{FF2B5EF4-FFF2-40B4-BE49-F238E27FC236}">
                <a16:creationId xmlns:a16="http://schemas.microsoft.com/office/drawing/2014/main" xmlns="" id="{82ECC814-8D86-452F-BD36-73AB53F46CCD}"/>
              </a:ext>
            </a:extLst>
          </p:cNvPr>
          <p:cNvSpPr>
            <a:spLocks noGrp="1"/>
          </p:cNvSpPr>
          <p:nvPr>
            <p:ph type="body" sz="quarter" idx="13"/>
          </p:nvPr>
        </p:nvSpPr>
        <p:spPr>
          <a:xfrm>
            <a:off x="1194699" y="1199275"/>
            <a:ext cx="7698136" cy="449416"/>
          </a:xfrm>
        </p:spPr>
        <p:txBody>
          <a:bodyPr/>
          <a:lstStyle/>
          <a:p>
            <a:pPr>
              <a:lnSpc>
                <a:spcPct val="100000"/>
              </a:lnSpc>
            </a:pPr>
            <a:r>
              <a:rPr lang="de-DE" sz="2000" dirty="0"/>
              <a:t>MATERIAL ZU MODUL 3.1  </a:t>
            </a:r>
          </a:p>
        </p:txBody>
      </p:sp>
      <p:sp>
        <p:nvSpPr>
          <p:cNvPr id="5" name="Datumsplatzhalter 4">
            <a:extLst>
              <a:ext uri="{FF2B5EF4-FFF2-40B4-BE49-F238E27FC236}">
                <a16:creationId xmlns:a16="http://schemas.microsoft.com/office/drawing/2014/main" xmlns=""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Mai 22</a:t>
            </a:fld>
            <a:endParaRPr lang="de-DE" dirty="0"/>
          </a:p>
        </p:txBody>
      </p:sp>
      <p:sp>
        <p:nvSpPr>
          <p:cNvPr id="6" name="Foliennummernplatzhalter 5">
            <a:extLst>
              <a:ext uri="{FF2B5EF4-FFF2-40B4-BE49-F238E27FC236}">
                <a16:creationId xmlns:a16="http://schemas.microsoft.com/office/drawing/2014/main" xmlns="" id="{62DB0033-F809-4869-AE2F-A16092D3B584}"/>
              </a:ext>
            </a:extLst>
          </p:cNvPr>
          <p:cNvSpPr>
            <a:spLocks noGrp="1"/>
          </p:cNvSpPr>
          <p:nvPr>
            <p:ph type="sldNum" sz="quarter" idx="12"/>
          </p:nvPr>
        </p:nvSpPr>
        <p:spPr/>
        <p:txBody>
          <a:bodyPr/>
          <a:lstStyle/>
          <a:p>
            <a:fld id="{C3752B7C-18A9-864D-BBCB-54A9F41B5594}" type="slidenum">
              <a:rPr lang="de-DE" smtClean="0"/>
              <a:pPr/>
              <a:t>101</a:t>
            </a:fld>
            <a:endParaRPr lang="de-DE" dirty="0"/>
          </a:p>
        </p:txBody>
      </p:sp>
      <p:pic>
        <p:nvPicPr>
          <p:cNvPr id="8" name="Bild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07" y="1882235"/>
            <a:ext cx="8563740" cy="4237015"/>
          </a:xfrm>
          <a:prstGeom prst="rect">
            <a:avLst/>
          </a:prstGeom>
        </p:spPr>
      </p:pic>
    </p:spTree>
    <p:extLst>
      <p:ext uri="{BB962C8B-B14F-4D97-AF65-F5344CB8AC3E}">
        <p14:creationId xmlns:p14="http://schemas.microsoft.com/office/powerpoint/2010/main" val="94897896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13036</Words>
  <Application>Microsoft Macintosh PowerPoint</Application>
  <PresentationFormat>Bildschirmpräsentation (4:3)</PresentationFormat>
  <Paragraphs>1412</Paragraphs>
  <Slides>109</Slides>
  <Notes>94</Notes>
  <HiddenSlides>20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109</vt:i4>
      </vt:variant>
    </vt:vector>
  </HeadingPairs>
  <TitlesOfParts>
    <vt:vector size="121" baseType="lpstr">
      <vt:lpstr>Calibri</vt:lpstr>
      <vt:lpstr>Gill Sans</vt:lpstr>
      <vt:lpstr>Gill Sans Light</vt:lpstr>
      <vt:lpstr>Helvetica</vt:lpstr>
      <vt:lpstr>ＭＳ Ｐゴシック</vt:lpstr>
      <vt:lpstr>Open Sans</vt:lpstr>
      <vt:lpstr>Roboto</vt:lpstr>
      <vt:lpstr>Times New Roman</vt:lpstr>
      <vt:lpstr>Wingdings</vt:lpstr>
      <vt:lpstr>游ゴシック</vt:lpstr>
      <vt:lpstr>Arial</vt:lpstr>
      <vt:lpstr>Office</vt:lpstr>
      <vt:lpstr>Aufbau eines tragfähigen Zahlverständnisses im Anfangsunterricht</vt:lpstr>
      <vt:lpstr>PowerPoint-Präsentation</vt:lpstr>
      <vt:lpstr>PowerPoint-Präsentation</vt:lpstr>
      <vt:lpstr>PowerPoint-Präsentation</vt:lpstr>
      <vt:lpstr>PowerPoint-Präsentation</vt:lpstr>
      <vt:lpstr>Gliederung</vt:lpstr>
      <vt:lpstr>PowerPoint-Präsentation</vt:lpstr>
      <vt:lpstr>1. Hintergrund des Moduls</vt:lpstr>
      <vt:lpstr>1. Hintergrund des Moduls</vt:lpstr>
      <vt:lpstr>1. Hintergrund des Moduls </vt:lpstr>
      <vt:lpstr>1. Hintergrund des Moduls </vt:lpstr>
      <vt:lpstr>1. Hintergrund des Moduls</vt:lpstr>
      <vt:lpstr>1. Hintergrund des Moduls</vt:lpstr>
      <vt:lpstr>1. Hintergrund des Moduls</vt:lpstr>
      <vt:lpstr>Gliederung</vt:lpstr>
      <vt:lpstr>PowerPoint-Präsentation</vt:lpstr>
      <vt:lpstr>2. Tragfähiges Zahlverständnis </vt:lpstr>
      <vt:lpstr>2. Tragfähiges Zahlverständnis</vt:lpstr>
      <vt:lpstr>2. Tragfähiges Zahlverständnis</vt:lpstr>
      <vt:lpstr>2. Tragfähiges Zahlverständnis</vt:lpstr>
      <vt:lpstr>2. Tragfähiges Zahlverständnis</vt:lpstr>
      <vt:lpstr>2. Tragfähiges Zahlverständnis</vt:lpstr>
      <vt:lpstr>2. Tragfähiges Zahlverständnis</vt:lpstr>
      <vt:lpstr>2. Tragfähiges Zahlverständnis</vt:lpstr>
      <vt:lpstr>Gliederung</vt:lpstr>
      <vt:lpstr>PowerPoint-Präsentation</vt:lpstr>
      <vt:lpstr>3. Bedeutung und Kompetenzerwartung</vt:lpstr>
      <vt:lpstr>3. Bedeutung und Kompetenzerwartung</vt:lpstr>
      <vt:lpstr>3. Bedeutung und Kompetenzerwartungen</vt:lpstr>
      <vt:lpstr>3. Bedeutung und Kompetenzerwartungen   </vt:lpstr>
      <vt:lpstr>3. Bedeutung und Kompetenzerwartungen   </vt:lpstr>
      <vt:lpstr>3. Bedeutung und Kompetenzerwartungen </vt:lpstr>
      <vt:lpstr>3. Bedeutung und Kompetenzerwartungen   </vt:lpstr>
      <vt:lpstr>3. Bedeutung und Kompetenzerwartungen </vt:lpstr>
      <vt:lpstr>3. Bedeutung und Kompetenzerwartungen </vt:lpstr>
      <vt:lpstr>3. Bedeutung und Kompetenzerwartungen </vt:lpstr>
      <vt:lpstr>3. Bedeutung und Kompetenzerwartungen  </vt:lpstr>
      <vt:lpstr>3. Bedeutung und Kompetenzerwartungen </vt:lpstr>
      <vt:lpstr>Gliederung</vt:lpstr>
      <vt:lpstr>PowerPoint-Präsentation</vt:lpstr>
      <vt:lpstr>4. Beobachtungsaspekte </vt:lpstr>
      <vt:lpstr>4. Beobachtungsaspekte </vt:lpstr>
      <vt:lpstr>4. Beobachtungsaspekte </vt:lpstr>
      <vt:lpstr>4. Beobachtungsaspekte </vt:lpstr>
      <vt:lpstr>4. Beobachtungsaspekte </vt:lpstr>
      <vt:lpstr>4. Beobachtungsaspekte </vt:lpstr>
      <vt:lpstr>4. Beobachtungsaspekte </vt:lpstr>
      <vt:lpstr>4. Beobachtungsaspekte </vt:lpstr>
      <vt:lpstr>4. Beobachtungsaspekte </vt:lpstr>
      <vt:lpstr>4. Beobachtungsaspekte </vt:lpstr>
      <vt:lpstr>4. Beobachtungsaspekte </vt:lpstr>
      <vt:lpstr>4. Beobachtungsaspekte</vt:lpstr>
      <vt:lpstr>4. Beobachtungsaspekte </vt:lpstr>
      <vt:lpstr>Gliederung</vt:lpstr>
      <vt:lpstr>PowerPoint-Präsentation</vt:lpstr>
      <vt:lpstr>PowerPoint-Präsentation</vt:lpstr>
      <vt:lpstr>PowerPoint-Präsentation</vt:lpstr>
      <vt:lpstr>5. Aufbau tragfähiges Zahlverständnis</vt:lpstr>
      <vt:lpstr>5. 1 Grundvorstellungen aufbauen</vt:lpstr>
      <vt:lpstr>5. 1 Grundvorstellungen aufbauen</vt:lpstr>
      <vt:lpstr>5.1 Grundvorstellungen aufbauen</vt:lpstr>
      <vt:lpstr>5.1 Grundvorstellungen aufbauen </vt:lpstr>
      <vt:lpstr>5.1 Grundvorstellungen aufbauen</vt:lpstr>
      <vt:lpstr>5.1 Grundvorstellungen aufbauen</vt:lpstr>
      <vt:lpstr>5.1 Grundvorstellungen aufbauen</vt:lpstr>
      <vt:lpstr>5.1 Grundvorstellungen aufbauen</vt:lpstr>
      <vt:lpstr>5.1 Grundvorstellungen aufbauen </vt:lpstr>
      <vt:lpstr>5.1 Grundvorstellungen aufbauen</vt:lpstr>
      <vt:lpstr>5.1 Grundvorstellungen aufbauen</vt:lpstr>
      <vt:lpstr>5.1 Grundvorstellungen aufbauen</vt:lpstr>
      <vt:lpstr>5.1 Grundvorstellungen aufbauen</vt:lpstr>
      <vt:lpstr>5.1 Grundvorstellungen aufbauen</vt:lpstr>
      <vt:lpstr>5.1 Grundvorstellungen aufbauen</vt:lpstr>
      <vt:lpstr>5.1 Grundvorstellungen aufbauen</vt:lpstr>
      <vt:lpstr>5.1 Grundvorstellungen aufbauen</vt:lpstr>
      <vt:lpstr>Gliederung</vt:lpstr>
      <vt:lpstr>PowerPoint-Präsentation</vt:lpstr>
      <vt:lpstr>5. Aufbau tragfähiges Zahlverständnis   </vt:lpstr>
      <vt:lpstr>5.2 Darstellungswechsel üben  </vt:lpstr>
      <vt:lpstr>5.2 Darstellungswechsel üben </vt:lpstr>
      <vt:lpstr>5.2 Darstellungswechsel üben </vt:lpstr>
      <vt:lpstr>5.2 Darstellungswechsel üben</vt:lpstr>
      <vt:lpstr>5.2 Darstellungswechsel üben </vt:lpstr>
      <vt:lpstr>5.2 Darstellungswechsel üben </vt:lpstr>
      <vt:lpstr>Gliederung</vt:lpstr>
      <vt:lpstr>PowerPoint-Präsentation</vt:lpstr>
      <vt:lpstr>5. Aufbau tragfähiges Zahlverständnis </vt:lpstr>
      <vt:lpstr>5.3 Zahlbeziehungen aufgreifen  </vt:lpstr>
      <vt:lpstr>5.3 Zahlbeziehungen aufgreifen  </vt:lpstr>
      <vt:lpstr>5.3 Zahlbeziehungen aufgreifen  </vt:lpstr>
      <vt:lpstr>5.3 Zahlbeziehungen aufgreifen  </vt:lpstr>
      <vt:lpstr>5.3 Zahlbeziehungen aufgreifen  </vt:lpstr>
      <vt:lpstr>5.3 Zahlbeziehungen aufgreifen </vt:lpstr>
      <vt:lpstr>5.3 Zahlbeziehungen aufgreifen  </vt:lpstr>
      <vt:lpstr>5.3 Zahlbeziehungen aufgreifen  </vt:lpstr>
      <vt:lpstr>Gliederung</vt:lpstr>
      <vt:lpstr>PowerPoint-Präsentation</vt:lpstr>
      <vt:lpstr>6.  Abschluss und Ausblick </vt:lpstr>
      <vt:lpstr>6.  Abschluss und Ausblick </vt:lpstr>
      <vt:lpstr>6.  Abschluss und Ausblick </vt:lpstr>
      <vt:lpstr>6. Abschluss und Ausblick </vt:lpstr>
      <vt:lpstr>6. Abschluss und Ausblick </vt:lpstr>
      <vt:lpstr>6.  Abschluss und Ausblick </vt:lpstr>
      <vt:lpstr>Abschluss und Ausblick  </vt:lpstr>
      <vt:lpstr>4.  Abschluss und Ausblick </vt:lpstr>
      <vt:lpstr>4.  Abschluss und Ausblick </vt:lpstr>
      <vt:lpstr>4.  Abschluss und Ausblick </vt:lpstr>
      <vt:lpstr>4.  Abschluss und Ausblick </vt:lpstr>
      <vt:lpstr>PowerPoint-Präsentation</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Microsoft Office-Anwender</cp:lastModifiedBy>
  <cp:revision>382</cp:revision>
  <dcterms:created xsi:type="dcterms:W3CDTF">2021-10-04T08:50:15Z</dcterms:created>
  <dcterms:modified xsi:type="dcterms:W3CDTF">2022-05-25T10:00:11Z</dcterms:modified>
</cp:coreProperties>
</file>