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43" r:id="rId1"/>
    <p:sldMasterId id="2147483751" r:id="rId2"/>
    <p:sldMasterId id="2147483747" r:id="rId3"/>
    <p:sldMasterId id="2147483756" r:id="rId4"/>
    <p:sldMasterId id="2147483760" r:id="rId5"/>
  </p:sldMasterIdLst>
  <p:notesMasterIdLst>
    <p:notesMasterId r:id="rId17"/>
  </p:notesMasterIdLst>
  <p:handoutMasterIdLst>
    <p:handoutMasterId r:id="rId18"/>
  </p:handoutMasterIdLst>
  <p:sldIdLst>
    <p:sldId id="2887" r:id="rId6"/>
    <p:sldId id="2724" r:id="rId7"/>
    <p:sldId id="258" r:id="rId8"/>
    <p:sldId id="2856" r:id="rId9"/>
    <p:sldId id="3492" r:id="rId10"/>
    <p:sldId id="3493" r:id="rId11"/>
    <p:sldId id="2861" r:id="rId12"/>
    <p:sldId id="3494" r:id="rId13"/>
    <p:sldId id="3495" r:id="rId14"/>
    <p:sldId id="3491" r:id="rId15"/>
    <p:sldId id="3499" r:id="rId16"/>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Standardabschnitt" id="{4A2690E9-2C12-A949-B59B-6B04F8004869}">
          <p14:sldIdLst>
            <p14:sldId id="2887"/>
            <p14:sldId id="2724"/>
            <p14:sldId id="258"/>
          </p14:sldIdLst>
        </p14:section>
        <p14:section name="Transferphase 1: Take-Home-Message" id="{B35C8CCB-B172-F844-9B96-5613C27C05F8}">
          <p14:sldIdLst>
            <p14:sldId id="2856"/>
            <p14:sldId id="3492"/>
            <p14:sldId id="3493"/>
          </p14:sldIdLst>
        </p14:section>
        <p14:section name="Transfer-Phase 2: Aktivierung" id="{9C08524E-24E5-3D47-9C00-CF9276A2C9F0}">
          <p14:sldIdLst>
            <p14:sldId id="2861"/>
            <p14:sldId id="3494"/>
            <p14:sldId id="3495"/>
          </p14:sldIdLst>
        </p14:section>
        <p14:section name="Transfer-Phase 3: Reflexion" id="{3C99E0EA-9B6F-6F4E-9D83-658BA893BEFB}">
          <p14:sldIdLst>
            <p14:sldId id="3491"/>
            <p14:sldId id="3499"/>
          </p14:sldIdLst>
        </p14:section>
      </p14:sectionLst>
    </p:ext>
    <p:ext uri="{EFAFB233-063F-42B5-8137-9DF3F51BA10A}">
      <p15:sldGuideLst xmlns:p15="http://schemas.microsoft.com/office/powerpoint/2012/main">
        <p15:guide id="8" pos="5760" userDrawn="1">
          <p15:clr>
            <a:srgbClr val="A4A3A4"/>
          </p15:clr>
        </p15:guide>
        <p15:guide id="9"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anna Kleinschmidt" initials="HK" lastIdx="26" clrIdx="6">
    <p:extLst>
      <p:ext uri="{19B8F6BF-5375-455C-9EA6-DF929625EA0E}">
        <p15:presenceInfo xmlns:p15="http://schemas.microsoft.com/office/powerpoint/2012/main" userId="S::hanna.kleinschmidt@study.tu-dortmund.de::9f914cb8-db78-413b-8bab-59795167b87f" providerId="AD"/>
      </p:ext>
    </p:extLst>
  </p:cmAuthor>
  <p:cmAuthor id="1" name="Peter Pancakes" initials="PP" lastIdx="1" clrIdx="0"/>
  <p:cmAuthor id="8" name="Johanna Brandt" initials="JB" lastIdx="31" clrIdx="7">
    <p:extLst>
      <p:ext uri="{19B8F6BF-5375-455C-9EA6-DF929625EA0E}">
        <p15:presenceInfo xmlns:p15="http://schemas.microsoft.com/office/powerpoint/2012/main" userId="Johanna Brandt" providerId="None"/>
      </p:ext>
    </p:extLst>
  </p:cmAuthor>
  <p:cmAuthor id="2" name="Regine Brandtner" initials="RB" lastIdx="2" clrIdx="1"/>
  <p:cmAuthor id="9" name="jojo.brandt@web.de" initials="j" lastIdx="4" clrIdx="8">
    <p:extLst>
      <p:ext uri="{19B8F6BF-5375-455C-9EA6-DF929625EA0E}">
        <p15:presenceInfo xmlns:p15="http://schemas.microsoft.com/office/powerpoint/2012/main" userId="d6f55873ed7f4da4" providerId="Windows Live"/>
      </p:ext>
    </p:extLst>
  </p:cmAuthor>
  <p:cmAuthor id="3" name="Raja Herold-Blasius" initials="RH" lastIdx="139" clrIdx="2">
    <p:extLst>
      <p:ext uri="{19B8F6BF-5375-455C-9EA6-DF929625EA0E}">
        <p15:presenceInfo xmlns:p15="http://schemas.microsoft.com/office/powerpoint/2012/main" userId="Raja Herold-Blasius" providerId="None"/>
      </p:ext>
    </p:extLst>
  </p:cmAuthor>
  <p:cmAuthor id="4" name="Microsoft Office User" initials="MOU" lastIdx="44" clrIdx="3">
    <p:extLst>
      <p:ext uri="{19B8F6BF-5375-455C-9EA6-DF929625EA0E}">
        <p15:presenceInfo xmlns:p15="http://schemas.microsoft.com/office/powerpoint/2012/main" userId="Microsoft Office User" providerId="None"/>
      </p:ext>
    </p:extLst>
  </p:cmAuthor>
  <p:cmAuthor id="5" name="esther-wensing@web.de" initials="e" lastIdx="21" clrIdx="4">
    <p:extLst>
      <p:ext uri="{19B8F6BF-5375-455C-9EA6-DF929625EA0E}">
        <p15:presenceInfo xmlns:p15="http://schemas.microsoft.com/office/powerpoint/2012/main" userId="446ac4049f5ab3fe" providerId="Windows Live"/>
      </p:ext>
    </p:extLst>
  </p:cmAuthor>
  <p:cmAuthor id="6" name="Katharina Knaudt" initials="KK" lastIdx="110" clrIdx="5">
    <p:extLst>
      <p:ext uri="{19B8F6BF-5375-455C-9EA6-DF929625EA0E}">
        <p15:presenceInfo xmlns:p15="http://schemas.microsoft.com/office/powerpoint/2012/main" userId="Katharina Knau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A86"/>
    <a:srgbClr val="EEECEA"/>
    <a:srgbClr val="4BACC7"/>
    <a:srgbClr val="F89645"/>
    <a:srgbClr val="00B14F"/>
    <a:srgbClr val="1EB3E3"/>
    <a:srgbClr val="7F7F7F"/>
    <a:srgbClr val="000000"/>
    <a:srgbClr val="A6A6A6"/>
    <a:srgbClr val="A44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56" autoAdjust="0"/>
    <p:restoredTop sz="84547" autoAdjust="0"/>
  </p:normalViewPr>
  <p:slideViewPr>
    <p:cSldViewPr snapToGrid="0">
      <p:cViewPr varScale="1">
        <p:scale>
          <a:sx n="134" d="100"/>
          <a:sy n="134" d="100"/>
        </p:scale>
        <p:origin x="688" y="184"/>
      </p:cViewPr>
      <p:guideLst>
        <p:guide pos="5760"/>
        <p:guide orient="horz" pos="216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6" d="100"/>
        <a:sy n="66"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latin typeface="Calibri Normal"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C42287-BBCD-194E-8FCC-4BC0753B332B}" type="datetimeFigureOut">
              <a:rPr lang="de-DE" smtClean="0">
                <a:latin typeface="Calibri Normal" charset="0"/>
              </a:rPr>
              <a:pPr/>
              <a:t>19.04.24</a:t>
            </a:fld>
            <a:endParaRPr lang="de-DE" dirty="0">
              <a:latin typeface="Calibri Normal"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latin typeface="Calibri Normal"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F6D5D-152F-9C4D-8D9D-F0D4C7E2218B}" type="slidenum">
              <a:rPr lang="de-DE" smtClean="0">
                <a:latin typeface="Calibri Normal" charset="0"/>
              </a:rPr>
              <a:pPr/>
              <a:t>‹Nr.›</a:t>
            </a:fld>
            <a:endParaRPr lang="de-DE" dirty="0">
              <a:latin typeface="Calibri Normal" charset="0"/>
            </a:endParaRPr>
          </a:p>
        </p:txBody>
      </p:sp>
    </p:spTree>
    <p:extLst>
      <p:ext uri="{BB962C8B-B14F-4D97-AF65-F5344CB8AC3E}">
        <p14:creationId xmlns:p14="http://schemas.microsoft.com/office/powerpoint/2010/main" val="4694026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i="0">
                <a:latin typeface="Calibri Normal" charset="0"/>
              </a:defRPr>
            </a:lvl1pPr>
          </a:lstStyle>
          <a:p>
            <a:endParaRPr lang="de-DE" dirty="0"/>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i="0">
                <a:latin typeface="Calibri Normal" charset="0"/>
              </a:defRPr>
            </a:lvl1pPr>
          </a:lstStyle>
          <a:p>
            <a:endParaRPr lang="de-DE" dirty="0"/>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i="0">
                <a:latin typeface="Calibri Normal" charset="0"/>
              </a:defRPr>
            </a:lvl1pPr>
          </a:lstStyle>
          <a:p>
            <a:endParaRPr lang="de-DE" dirty="0"/>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i="0">
                <a:latin typeface="Calibri Normal" charset="0"/>
              </a:defRPr>
            </a:lvl1pPr>
          </a:lstStyle>
          <a:p>
            <a:fld id="{FAF12454-57A3-5346-8AD1-8A7E704F94A5}" type="slidenum">
              <a:rPr lang="de-DE" smtClean="0"/>
              <a:pPr/>
              <a:t>‹Nr.›</a:t>
            </a:fld>
            <a:endParaRPr lang="de-DE" dirty="0"/>
          </a:p>
        </p:txBody>
      </p:sp>
    </p:spTree>
    <p:extLst>
      <p:ext uri="{BB962C8B-B14F-4D97-AF65-F5344CB8AC3E}">
        <p14:creationId xmlns:p14="http://schemas.microsoft.com/office/powerpoint/2010/main" val="229454030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b="0" i="0" kern="1200">
        <a:solidFill>
          <a:schemeClr val="tx1"/>
        </a:solidFill>
        <a:latin typeface="Calibri Normal" charset="0"/>
        <a:ea typeface="ＭＳ Ｐゴシック" charset="-128"/>
        <a:cs typeface="ＭＳ Ｐゴシック" charset="-128"/>
      </a:defRPr>
    </a:lvl1pPr>
    <a:lvl2pPr marL="457200" algn="l" rtl="0" fontAlgn="base">
      <a:spcBef>
        <a:spcPct val="30000"/>
      </a:spcBef>
      <a:spcAft>
        <a:spcPct val="0"/>
      </a:spcAft>
      <a:defRPr sz="1200" b="0" i="0" kern="1200">
        <a:solidFill>
          <a:schemeClr val="tx1"/>
        </a:solidFill>
        <a:latin typeface="Calibri Normal" charset="0"/>
        <a:ea typeface="ＭＳ Ｐゴシック" charset="-128"/>
        <a:cs typeface="+mn-cs"/>
      </a:defRPr>
    </a:lvl2pPr>
    <a:lvl3pPr marL="914400" algn="l" rtl="0" fontAlgn="base">
      <a:spcBef>
        <a:spcPct val="30000"/>
      </a:spcBef>
      <a:spcAft>
        <a:spcPct val="0"/>
      </a:spcAft>
      <a:defRPr sz="1200" b="0" i="0" kern="1200">
        <a:solidFill>
          <a:schemeClr val="tx1"/>
        </a:solidFill>
        <a:latin typeface="Calibri Normal" charset="0"/>
        <a:ea typeface="ＭＳ Ｐゴシック" charset="-128"/>
        <a:cs typeface="+mn-cs"/>
      </a:defRPr>
    </a:lvl3pPr>
    <a:lvl4pPr marL="1371600" algn="l" rtl="0" fontAlgn="base">
      <a:spcBef>
        <a:spcPct val="30000"/>
      </a:spcBef>
      <a:spcAft>
        <a:spcPct val="0"/>
      </a:spcAft>
      <a:defRPr sz="1200" b="0" i="0" kern="1200">
        <a:solidFill>
          <a:schemeClr val="tx1"/>
        </a:solidFill>
        <a:latin typeface="Calibri Normal" charset="0"/>
        <a:ea typeface="ＭＳ Ｐゴシック" charset="-128"/>
        <a:cs typeface="+mn-cs"/>
      </a:defRPr>
    </a:lvl4pPr>
    <a:lvl5pPr marL="1828800" algn="l" rtl="0" fontAlgn="base">
      <a:spcBef>
        <a:spcPct val="30000"/>
      </a:spcBef>
      <a:spcAft>
        <a:spcPct val="0"/>
      </a:spcAft>
      <a:defRPr sz="1200" b="0" i="0" kern="1200">
        <a:solidFill>
          <a:schemeClr val="tx1"/>
        </a:solidFill>
        <a:latin typeface="Calibri Norm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u="sng"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a:t>
            </a:fld>
            <a:endParaRPr lang="de-DE" dirty="0"/>
          </a:p>
        </p:txBody>
      </p:sp>
    </p:spTree>
    <p:extLst>
      <p:ext uri="{BB962C8B-B14F-4D97-AF65-F5344CB8AC3E}">
        <p14:creationId xmlns:p14="http://schemas.microsoft.com/office/powerpoint/2010/main" val="177948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4</a:t>
            </a:fld>
            <a:endParaRPr lang="de-DE" dirty="0"/>
          </a:p>
        </p:txBody>
      </p:sp>
    </p:spTree>
    <p:extLst>
      <p:ext uri="{BB962C8B-B14F-4D97-AF65-F5344CB8AC3E}">
        <p14:creationId xmlns:p14="http://schemas.microsoft.com/office/powerpoint/2010/main" val="357797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Bündel-Vorstellung und -Sprache der Multiplikation kann bei der Division nur in der Grundvorstellung Aufteilen angesprochen werden. </a:t>
            </a:r>
          </a:p>
          <a:p>
            <a:r>
              <a:rPr lang="de-DE" dirty="0"/>
              <a:t>Hier kann dann der sprachliche Fokus ‚passen in‘ angebahnt werden. Dieser ist dann auch hilfreich bei den halbschriftlichen Strategien </a:t>
            </a:r>
          </a:p>
          <a:p>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‘Passen in‘-Vorstellungen insbesondere mit Hilfe der Darstellungsvernetzung zu fördern. </a:t>
            </a:r>
          </a:p>
          <a:p>
            <a:endParaRPr lang="de-DE" dirty="0"/>
          </a:p>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5</a:t>
            </a:fld>
            <a:endParaRPr lang="de-DE" dirty="0"/>
          </a:p>
        </p:txBody>
      </p:sp>
    </p:spTree>
    <p:extLst>
      <p:ext uri="{BB962C8B-B14F-4D97-AF65-F5344CB8AC3E}">
        <p14:creationId xmlns:p14="http://schemas.microsoft.com/office/powerpoint/2010/main" val="158133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halbschriftliche Division (Strategie ‚schrittweise‘) kann mit Hilfe von 8ern und der Vorstellung ‚passen in‘ dargestellt werden. Sprachliche Begleitung kann dies unterstützen, indem wieder ‚passen in‘ genutzt wird. </a:t>
            </a:r>
          </a:p>
          <a:p>
            <a:r>
              <a:rPr lang="de-DE" dirty="0"/>
              <a:t>Ziel ist passende und aber auch große Teilaufgaben zu finden, um wenig fehleranfällig zum Ergebnis zu gelangen. </a:t>
            </a:r>
          </a:p>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6</a:t>
            </a:fld>
            <a:endParaRPr lang="de-DE" dirty="0"/>
          </a:p>
        </p:txBody>
      </p:sp>
    </p:spTree>
    <p:extLst>
      <p:ext uri="{BB962C8B-B14F-4D97-AF65-F5344CB8AC3E}">
        <p14:creationId xmlns:p14="http://schemas.microsoft.com/office/powerpoint/2010/main" val="40295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7</a:t>
            </a:fld>
            <a:endParaRPr lang="de-DE" dirty="0"/>
          </a:p>
        </p:txBody>
      </p:sp>
    </p:spTree>
    <p:extLst>
      <p:ext uri="{BB962C8B-B14F-4D97-AF65-F5344CB8AC3E}">
        <p14:creationId xmlns:p14="http://schemas.microsoft.com/office/powerpoint/2010/main" val="66615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8</a:t>
            </a:fld>
            <a:endParaRPr lang="de-DE" dirty="0"/>
          </a:p>
        </p:txBody>
      </p:sp>
    </p:spTree>
    <p:extLst>
      <p:ext uri="{BB962C8B-B14F-4D97-AF65-F5344CB8AC3E}">
        <p14:creationId xmlns:p14="http://schemas.microsoft.com/office/powerpoint/2010/main" val="416482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Betonen: </a:t>
            </a:r>
          </a:p>
          <a:p>
            <a:r>
              <a:rPr lang="de-DE" dirty="0"/>
              <a:t>Es handelt sich bei dem Material NICHT um eine „Hilfe“ zum Lösen von Divisionsaufgaben!!</a:t>
            </a:r>
          </a:p>
          <a:p>
            <a:r>
              <a:rPr lang="de-DE" dirty="0"/>
              <a:t>Das Material dient dem Aufbau von Vorstellungen zur halbschriftlichen Division</a:t>
            </a:r>
          </a:p>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9</a:t>
            </a:fld>
            <a:endParaRPr lang="de-DE" dirty="0"/>
          </a:p>
        </p:txBody>
      </p:sp>
    </p:spTree>
    <p:extLst>
      <p:ext uri="{BB962C8B-B14F-4D97-AF65-F5344CB8AC3E}">
        <p14:creationId xmlns:p14="http://schemas.microsoft.com/office/powerpoint/2010/main" val="322286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10</a:t>
            </a:fld>
            <a:endParaRPr lang="de-DE" dirty="0"/>
          </a:p>
        </p:txBody>
      </p:sp>
    </p:spTree>
    <p:extLst>
      <p:ext uri="{BB962C8B-B14F-4D97-AF65-F5344CB8AC3E}">
        <p14:creationId xmlns:p14="http://schemas.microsoft.com/office/powerpoint/2010/main" val="155285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rgbClr val="222222"/>
                </a:solidFill>
                <a:effectLst/>
                <a:latin typeface="Calibri" panose="020F0502020204030204" pitchFamily="34" charset="0"/>
                <a:ea typeface="Times New Roman" panose="02020603050405020304" pitchFamily="18" charset="0"/>
              </a:rPr>
              <a:t>Die verstehensorientierte Thematisierung der halbschriftlichen Division wird zudem durch folgende didaktische Aspekte unterstützt:</a:t>
            </a:r>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11</a:t>
            </a:fld>
            <a:endParaRPr lang="de-DE" dirty="0"/>
          </a:p>
        </p:txBody>
      </p:sp>
    </p:spTree>
    <p:extLst>
      <p:ext uri="{BB962C8B-B14F-4D97-AF65-F5344CB8AC3E}">
        <p14:creationId xmlns:p14="http://schemas.microsoft.com/office/powerpoint/2010/main" val="255091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899999"/>
            <a:ext cx="864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54794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liederun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4AB2695-0266-47F0-ADA8-71BA5E328EDC}"/>
              </a:ext>
            </a:extLst>
          </p:cNvPr>
          <p:cNvSpPr>
            <a:spLocks noGrp="1"/>
          </p:cNvSpPr>
          <p:nvPr>
            <p:ph type="body" sz="quarter" idx="10" hasCustomPrompt="1"/>
          </p:nvPr>
        </p:nvSpPr>
        <p:spPr>
          <a:xfrm>
            <a:off x="252000" y="1116000"/>
            <a:ext cx="8640000" cy="5415819"/>
          </a:xfrm>
          <a:prstGeom prst="rect">
            <a:avLst/>
          </a:prstGeom>
        </p:spPr>
        <p:txBody>
          <a:bodyPr lIns="0" tIns="0" rIns="0" bIns="0"/>
          <a:lstStyle>
            <a:lvl1pPr marL="0" indent="-720000">
              <a:spcAft>
                <a:spcPts val="1200"/>
              </a:spcAft>
              <a:buClr>
                <a:schemeClr val="tx2"/>
              </a:buClr>
              <a:buSzPct val="100000"/>
              <a:buAutoNum type="arabicPeriod"/>
              <a:defRPr sz="2200" b="1">
                <a:solidFill>
                  <a:schemeClr val="tx1"/>
                </a:solidFill>
                <a:latin typeface="+mj-lt"/>
              </a:defRPr>
            </a:lvl1pPr>
          </a:lstStyle>
          <a:p>
            <a:pPr lvl="0"/>
            <a:r>
              <a:rPr lang="de-DE" dirty="0"/>
              <a:t>Kapitel 1</a:t>
            </a:r>
          </a:p>
          <a:p>
            <a:pPr lvl="0"/>
            <a:r>
              <a:rPr lang="de-DE" dirty="0"/>
              <a:t>Kapitel 2</a:t>
            </a:r>
          </a:p>
          <a:p>
            <a:pPr lvl="0"/>
            <a:r>
              <a:rPr lang="de-DE" dirty="0"/>
              <a:t>Kapitel 3</a:t>
            </a:r>
          </a:p>
        </p:txBody>
      </p:sp>
      <p:sp>
        <p:nvSpPr>
          <p:cNvPr id="12" name="Textfeld 11">
            <a:extLst>
              <a:ext uri="{FF2B5EF4-FFF2-40B4-BE49-F238E27FC236}">
                <a16:creationId xmlns:a16="http://schemas.microsoft.com/office/drawing/2014/main" id="{05676AEE-8D32-4703-B4BE-A61DF5AB84C3}"/>
              </a:ext>
            </a:extLst>
          </p:cNvPr>
          <p:cNvSpPr txBox="1"/>
          <p:nvPr userDrawn="1"/>
        </p:nvSpPr>
        <p:spPr>
          <a:xfrm>
            <a:off x="252000" y="324000"/>
            <a:ext cx="8640000" cy="396000"/>
          </a:xfrm>
          <a:prstGeom prst="rect">
            <a:avLst/>
          </a:prstGeom>
          <a:noFill/>
        </p:spPr>
        <p:txBody>
          <a:bodyPr wrap="square" lIns="0" tIns="0" rIns="0" bIns="0" rtlCol="0">
            <a:noAutofit/>
          </a:bodyPr>
          <a:lstStyle/>
          <a:p>
            <a:pPr marL="0" indent="0">
              <a:spcBef>
                <a:spcPts val="0"/>
              </a:spcBef>
            </a:pPr>
            <a:r>
              <a:rPr lang="de-DE" sz="2200" b="1" dirty="0">
                <a:solidFill>
                  <a:schemeClr val="tx2"/>
                </a:solidFill>
                <a:latin typeface="+mj-lt"/>
              </a:rPr>
              <a:t>Gliederung</a:t>
            </a:r>
            <a:endParaRPr lang="de-DE" sz="2200" b="1" dirty="0">
              <a:solidFill>
                <a:schemeClr val="tx2"/>
              </a:solidFill>
              <a:latin typeface="+mj-lt"/>
              <a:cs typeface="Calibri"/>
            </a:endParaRPr>
          </a:p>
        </p:txBody>
      </p:sp>
    </p:spTree>
    <p:extLst>
      <p:ext uri="{BB962C8B-B14F-4D97-AF65-F5344CB8AC3E}">
        <p14:creationId xmlns:p14="http://schemas.microsoft.com/office/powerpoint/2010/main" val="299887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C41C1CD-F6D5-6A4D-8CCC-BD92E20A67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7" name="Objekt 6" hidden="1">
                        <a:extLst>
                          <a:ext uri="{FF2B5EF4-FFF2-40B4-BE49-F238E27FC236}">
                            <a16:creationId xmlns:a16="http://schemas.microsoft.com/office/drawing/2014/main" id="{5C41C1CD-F6D5-6A4D-8CCC-BD92E20A67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4D65D78-3947-403B-A6B2-521C5C3BD3F4}"/>
              </a:ext>
            </a:extLst>
          </p:cNvPr>
          <p:cNvSpPr>
            <a:spLocks noGrp="1"/>
          </p:cNvSpPr>
          <p:nvPr>
            <p:ph type="title"/>
          </p:nvPr>
        </p:nvSpPr>
        <p:spPr>
          <a:xfrm>
            <a:off x="35496" y="188640"/>
            <a:ext cx="8964488" cy="490861"/>
          </a:xfrm>
        </p:spPr>
        <p:txBody>
          <a:bodyPr/>
          <a:lstStyle/>
          <a:p>
            <a:r>
              <a:rPr lang="de-DE"/>
              <a:t>Mastertitelformat bearbeiten</a:t>
            </a:r>
          </a:p>
        </p:txBody>
      </p:sp>
      <p:sp>
        <p:nvSpPr>
          <p:cNvPr id="3" name="Inhaltsplatzhalter 2">
            <a:extLst>
              <a:ext uri="{FF2B5EF4-FFF2-40B4-BE49-F238E27FC236}">
                <a16:creationId xmlns:a16="http://schemas.microsoft.com/office/drawing/2014/main" id="{246472A9-5433-467B-9290-956CB7B251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46653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Überschrift + Conten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899999"/>
            <a:ext cx="864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22950"/>
            <a:ext cx="8928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95924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899999"/>
            <a:ext cx="864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277657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691200"/>
            <a:ext cx="9144000" cy="2952945"/>
          </a:xfrm>
          <a:prstGeom prst="rect">
            <a:avLst/>
          </a:prstGeom>
        </p:spPr>
        <p:txBody>
          <a:bodyPr/>
          <a:lstStyle>
            <a:lvl1pPr marL="0" indent="0" algn="ctr">
              <a:buFontTx/>
              <a:buNone/>
              <a:defRPr sz="1800"/>
            </a:lvl1pPr>
          </a:lstStyle>
          <a:p>
            <a:r>
              <a:rPr lang="de-DE" dirty="0"/>
              <a:t>Bild mit Klick auf das Symbol einfügen</a:t>
            </a:r>
          </a:p>
          <a:p>
            <a:r>
              <a:rPr lang="de-DE" dirty="0"/>
              <a:t>Eine Vorauswahl an Bildern liegt dem Material bei</a:t>
            </a:r>
          </a:p>
          <a:p>
            <a:r>
              <a:rPr lang="de-DE" dirty="0"/>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dirty="0"/>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dirty="0" err="1"/>
              <a:t>Subtitel</a:t>
            </a:r>
            <a:endParaRPr lang="de-DE" dirty="0"/>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148959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278443"/>
            <a:ext cx="6372000" cy="345263"/>
          </a:xfrm>
          <a:prstGeom prst="rect">
            <a:avLst/>
          </a:prstGeom>
        </p:spPr>
        <p:txBody>
          <a:bodyPr lIns="0" tIns="0" rIns="0" bIns="0"/>
          <a:lstStyle>
            <a:lvl1pPr marL="0" indent="0">
              <a:buNone/>
              <a:defRPr sz="2200" b="1">
                <a:solidFill>
                  <a:schemeClr val="tx2"/>
                </a:solidFill>
              </a:defRPr>
            </a:lvl1pPr>
          </a:lstStyle>
          <a:p>
            <a:pPr lvl="0"/>
            <a:r>
              <a:rPr lang="de-DE" dirty="0"/>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1885197"/>
            <a:ext cx="6372000" cy="345263"/>
          </a:xfrm>
          <a:prstGeom prst="rect">
            <a:avLst/>
          </a:prstGeom>
        </p:spPr>
        <p:txBody>
          <a:bodyPr lIns="0" tIns="0" rIns="0" bIns="0"/>
          <a:lstStyle>
            <a:lvl1pPr marL="0" indent="0">
              <a:buNone/>
              <a:defRPr sz="1800" b="0">
                <a:solidFill>
                  <a:schemeClr val="tx2"/>
                </a:solidFill>
              </a:defRPr>
            </a:lvl1pPr>
          </a:lstStyle>
          <a:p>
            <a:pPr lvl="0"/>
            <a:r>
              <a:rPr lang="de-DE" dirty="0" err="1"/>
              <a:t>Subtitel</a:t>
            </a:r>
            <a:endParaRPr lang="de-DE" dirty="0"/>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4142176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745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792000"/>
            <a:ext cx="9144000" cy="2849806"/>
          </a:xfrm>
          <a:prstGeom prst="rect">
            <a:avLst/>
          </a:prstGeom>
        </p:spPr>
        <p:txBody>
          <a:bodyPr/>
          <a:lstStyle>
            <a:lvl1pPr marL="0" indent="0" algn="ctr">
              <a:buFontTx/>
              <a:buNone/>
              <a:defRPr sz="1800"/>
            </a:lvl1pPr>
          </a:lstStyle>
          <a:p>
            <a:r>
              <a:rPr lang="de-DE" dirty="0"/>
              <a:t>Bild mit Klick auf das Symbol einfügen</a:t>
            </a:r>
          </a:p>
          <a:p>
            <a:r>
              <a:rPr lang="de-DE" dirty="0"/>
              <a:t>Eine Vorauswahl an Bildern liegt dem Material bei</a:t>
            </a:r>
          </a:p>
          <a:p>
            <a:r>
              <a:rPr lang="de-DE" dirty="0"/>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dirty="0"/>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dirty="0" err="1"/>
              <a:t>Subtitel</a:t>
            </a:r>
            <a:endParaRPr lang="de-DE" dirty="0"/>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51294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278443"/>
            <a:ext cx="6372000" cy="345263"/>
          </a:xfrm>
          <a:prstGeom prst="rect">
            <a:avLst/>
          </a:prstGeom>
        </p:spPr>
        <p:txBody>
          <a:bodyPr lIns="0" tIns="0" rIns="0" bIns="0"/>
          <a:lstStyle>
            <a:lvl1pPr marL="0" indent="0">
              <a:buNone/>
              <a:defRPr sz="2200" b="1">
                <a:solidFill>
                  <a:schemeClr val="tx2"/>
                </a:solidFill>
              </a:defRPr>
            </a:lvl1pPr>
          </a:lstStyle>
          <a:p>
            <a:pPr lvl="0"/>
            <a:r>
              <a:rPr lang="de-DE" dirty="0"/>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1885197"/>
            <a:ext cx="6372000" cy="345263"/>
          </a:xfrm>
          <a:prstGeom prst="rect">
            <a:avLst/>
          </a:prstGeom>
        </p:spPr>
        <p:txBody>
          <a:bodyPr lIns="0" tIns="0" rIns="0" bIns="0"/>
          <a:lstStyle>
            <a:lvl1pPr marL="0" indent="0">
              <a:buNone/>
              <a:defRPr sz="1800" b="0">
                <a:solidFill>
                  <a:schemeClr val="tx2"/>
                </a:solidFill>
              </a:defRPr>
            </a:lvl1pPr>
          </a:lstStyle>
          <a:p>
            <a:pPr lvl="0"/>
            <a:r>
              <a:rPr lang="de-DE" dirty="0" err="1"/>
              <a:t>Subtitel</a:t>
            </a:r>
            <a:endParaRPr lang="de-DE" dirty="0"/>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3211273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15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323999"/>
            <a:ext cx="8640000" cy="6156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485714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936000"/>
            <a:ext cx="9144000" cy="2707200"/>
          </a:xfrm>
          <a:prstGeom prst="rect">
            <a:avLst/>
          </a:prstGeom>
        </p:spPr>
        <p:txBody>
          <a:bodyPr/>
          <a:lstStyle>
            <a:lvl1pPr marL="0" indent="0" algn="ctr">
              <a:buFontTx/>
              <a:buNone/>
              <a:defRPr sz="1800"/>
            </a:lvl1pPr>
          </a:lstStyle>
          <a:p>
            <a:r>
              <a:rPr lang="de-DE" dirty="0"/>
              <a:t>Bild mit Klick auf das Symbol einfügen</a:t>
            </a:r>
          </a:p>
          <a:p>
            <a:r>
              <a:rPr lang="de-DE" dirty="0"/>
              <a:t>Eine Vorauswahl an Bildern liegt dem Material bei</a:t>
            </a:r>
          </a:p>
          <a:p>
            <a:r>
              <a:rPr lang="de-DE" dirty="0"/>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dirty="0"/>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dirty="0" err="1"/>
              <a:t>Subtitel</a:t>
            </a:r>
            <a:endParaRPr lang="de-DE" dirty="0"/>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2924555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422000"/>
            <a:ext cx="6372000" cy="345263"/>
          </a:xfrm>
          <a:prstGeom prst="rect">
            <a:avLst/>
          </a:prstGeom>
        </p:spPr>
        <p:txBody>
          <a:bodyPr lIns="0" tIns="0" rIns="0" bIns="0"/>
          <a:lstStyle>
            <a:lvl1pPr marL="0" indent="0">
              <a:buNone/>
              <a:defRPr sz="2200" b="1">
                <a:solidFill>
                  <a:schemeClr val="tx2"/>
                </a:solidFill>
              </a:defRPr>
            </a:lvl1pPr>
          </a:lstStyle>
          <a:p>
            <a:pPr lvl="0"/>
            <a:r>
              <a:rPr lang="de-DE" dirty="0"/>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2030400"/>
            <a:ext cx="6372000" cy="345263"/>
          </a:xfrm>
          <a:prstGeom prst="rect">
            <a:avLst/>
          </a:prstGeom>
        </p:spPr>
        <p:txBody>
          <a:bodyPr lIns="0" tIns="0" rIns="0" bIns="0"/>
          <a:lstStyle>
            <a:lvl1pPr marL="0" indent="0">
              <a:buNone/>
              <a:defRPr sz="1800" b="0">
                <a:solidFill>
                  <a:schemeClr val="tx2"/>
                </a:solidFill>
              </a:defRPr>
            </a:lvl1pPr>
          </a:lstStyle>
          <a:p>
            <a:pPr lvl="0"/>
            <a:r>
              <a:rPr lang="de-DE" dirty="0" err="1"/>
              <a:t>Subtitel</a:t>
            </a:r>
            <a:endParaRPr lang="de-DE" dirty="0"/>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3937153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3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eie Gestaltung">
    <p:spTree>
      <p:nvGrpSpPr>
        <p:cNvPr id="1" name=""/>
        <p:cNvGrpSpPr/>
        <p:nvPr/>
      </p:nvGrpSpPr>
      <p:grpSpPr>
        <a:xfrm>
          <a:off x="0" y="0"/>
          <a:ext cx="0" cy="0"/>
          <a:chOff x="0" y="0"/>
          <a:chExt cx="0" cy="0"/>
        </a:xfrm>
      </p:grpSpPr>
      <p:sp>
        <p:nvSpPr>
          <p:cNvPr id="5" name="Textplatzhalter 8">
            <a:extLst>
              <a:ext uri="{FF2B5EF4-FFF2-40B4-BE49-F238E27FC236}">
                <a16:creationId xmlns:a16="http://schemas.microsoft.com/office/drawing/2014/main" id="{6DAB521F-F3FC-4F5C-87F5-26BA84C7865D}"/>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97334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4AB2695-0266-47F0-ADA8-71BA5E328EDC}"/>
              </a:ext>
            </a:extLst>
          </p:cNvPr>
          <p:cNvSpPr>
            <a:spLocks noGrp="1"/>
          </p:cNvSpPr>
          <p:nvPr>
            <p:ph type="body" sz="quarter" idx="10" hasCustomPrompt="1"/>
          </p:nvPr>
        </p:nvSpPr>
        <p:spPr>
          <a:xfrm>
            <a:off x="252000" y="1116000"/>
            <a:ext cx="8640000" cy="5415819"/>
          </a:xfrm>
          <a:prstGeom prst="rect">
            <a:avLst/>
          </a:prstGeom>
        </p:spPr>
        <p:txBody>
          <a:bodyPr lIns="0" tIns="0" rIns="0" bIns="0"/>
          <a:lstStyle>
            <a:lvl1pPr marL="0" indent="-720000">
              <a:spcAft>
                <a:spcPts val="1200"/>
              </a:spcAft>
              <a:buClr>
                <a:schemeClr val="tx2"/>
              </a:buClr>
              <a:buSzPct val="100000"/>
              <a:buAutoNum type="arabicPeriod"/>
              <a:defRPr sz="2200" b="1">
                <a:solidFill>
                  <a:schemeClr val="tx1"/>
                </a:solidFill>
                <a:latin typeface="+mj-lt"/>
              </a:defRPr>
            </a:lvl1pPr>
          </a:lstStyle>
          <a:p>
            <a:pPr lvl="0"/>
            <a:r>
              <a:rPr lang="de-DE" dirty="0"/>
              <a:t>Kapitel 1</a:t>
            </a:r>
          </a:p>
          <a:p>
            <a:pPr lvl="0"/>
            <a:r>
              <a:rPr lang="de-DE" dirty="0"/>
              <a:t>Kapitel 2</a:t>
            </a:r>
          </a:p>
          <a:p>
            <a:pPr lvl="0"/>
            <a:r>
              <a:rPr lang="de-DE" dirty="0"/>
              <a:t>Kapitel 3</a:t>
            </a:r>
          </a:p>
        </p:txBody>
      </p:sp>
      <p:sp>
        <p:nvSpPr>
          <p:cNvPr id="12" name="Textfeld 11">
            <a:extLst>
              <a:ext uri="{FF2B5EF4-FFF2-40B4-BE49-F238E27FC236}">
                <a16:creationId xmlns:a16="http://schemas.microsoft.com/office/drawing/2014/main" id="{05676AEE-8D32-4703-B4BE-A61DF5AB84C3}"/>
              </a:ext>
            </a:extLst>
          </p:cNvPr>
          <p:cNvSpPr txBox="1"/>
          <p:nvPr userDrawn="1"/>
        </p:nvSpPr>
        <p:spPr>
          <a:xfrm>
            <a:off x="252000" y="324000"/>
            <a:ext cx="8640000" cy="396000"/>
          </a:xfrm>
          <a:prstGeom prst="rect">
            <a:avLst/>
          </a:prstGeom>
          <a:noFill/>
        </p:spPr>
        <p:txBody>
          <a:bodyPr wrap="square" lIns="0" tIns="0" rIns="0" bIns="0" rtlCol="0">
            <a:noAutofit/>
          </a:bodyPr>
          <a:lstStyle/>
          <a:p>
            <a:pPr marL="0" indent="0">
              <a:spcBef>
                <a:spcPts val="0"/>
              </a:spcBef>
            </a:pPr>
            <a:r>
              <a:rPr lang="de-DE" sz="2200" b="1" dirty="0">
                <a:solidFill>
                  <a:schemeClr val="tx2"/>
                </a:solidFill>
                <a:latin typeface="+mj-lt"/>
              </a:rPr>
              <a:t>Gliederung</a:t>
            </a:r>
            <a:endParaRPr lang="de-DE" sz="2200" b="1" dirty="0">
              <a:solidFill>
                <a:schemeClr val="tx2"/>
              </a:solidFill>
              <a:latin typeface="+mj-lt"/>
              <a:cs typeface="Calibri"/>
            </a:endParaRPr>
          </a:p>
        </p:txBody>
      </p:sp>
    </p:spTree>
    <p:extLst>
      <p:ext uri="{BB962C8B-B14F-4D97-AF65-F5344CB8AC3E}">
        <p14:creationId xmlns:p14="http://schemas.microsoft.com/office/powerpoint/2010/main" val="379129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Zwischenfolie Überschrift + Conten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252000" y="900000"/>
            <a:ext cx="8640000" cy="5796000"/>
          </a:xfrm>
          <a:prstGeom prst="rect">
            <a:avLst/>
          </a:prstGeom>
        </p:spPr>
        <p:txBody>
          <a:bodyPr vert="horz" wrap="square" lIns="0" tIns="0" rIns="0" bIns="0" rtlCol="0">
            <a:noAutofit/>
          </a:bodyPr>
          <a:lstStyle>
            <a:lvl1pPr marL="215899" indent="-215899">
              <a:spcAft>
                <a:spcPts val="600"/>
              </a:spcAft>
              <a:buClr>
                <a:schemeClr val="accent1"/>
              </a:buClr>
              <a:buSzPct val="85000"/>
              <a:buFont typeface="Wingdings"/>
              <a:buChar char="§"/>
              <a:defRPr sz="1800">
                <a:solidFill>
                  <a:schemeClr val="accent1"/>
                </a:solidFill>
              </a:defRPr>
            </a:lvl1pPr>
            <a:lvl2pPr marL="432000" indent="-216000">
              <a:spcAft>
                <a:spcPts val="600"/>
              </a:spcAft>
              <a:buClr>
                <a:schemeClr val="accent1"/>
              </a:buClr>
              <a:buSzPct val="85000"/>
              <a:buFont typeface="Wingdings"/>
              <a:buChar char="§"/>
              <a:defRPr sz="1600">
                <a:solidFill>
                  <a:schemeClr val="accent1"/>
                </a:solidFill>
              </a:defRPr>
            </a:lvl2pPr>
            <a:lvl3pPr marL="432000" indent="-216000">
              <a:spcAft>
                <a:spcPts val="600"/>
              </a:spcAft>
              <a:buClr>
                <a:schemeClr val="accent1"/>
              </a:buClr>
              <a:buSzPct val="85000"/>
              <a:buFont typeface="Wingdings"/>
              <a:buChar char="§"/>
              <a:defRPr sz="1600">
                <a:solidFill>
                  <a:schemeClr val="accent1"/>
                </a:solidFill>
              </a:defRPr>
            </a:lvl3pPr>
            <a:lvl4pPr marL="432000" indent="-216000">
              <a:spcAft>
                <a:spcPts val="600"/>
              </a:spcAft>
              <a:buClr>
                <a:schemeClr val="accent1"/>
              </a:buClr>
              <a:buSzPct val="85000"/>
              <a:buFont typeface="Wingdings"/>
              <a:buChar char="§"/>
              <a:defRPr sz="1600">
                <a:solidFill>
                  <a:schemeClr val="accent1"/>
                </a:solidFill>
              </a:defRPr>
            </a:lvl4pPr>
            <a:lvl5pPr marL="432000" indent="-216000">
              <a:buClr>
                <a:schemeClr val="accent1"/>
              </a:buClr>
              <a:buSzPct val="85000"/>
              <a:buFont typeface="Wingdings"/>
              <a:buChar char="§"/>
              <a:defRPr sz="1600">
                <a:solidFill>
                  <a:schemeClr val="accent1"/>
                </a:solidFil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itel 3"/>
          <p:cNvSpPr>
            <a:spLocks noGrp="1"/>
          </p:cNvSpPr>
          <p:nvPr>
            <p:ph type="title"/>
          </p:nvPr>
        </p:nvSpPr>
        <p:spPr bwMode="auto">
          <a:xfrm>
            <a:off x="252000" y="324000"/>
            <a:ext cx="8640000" cy="396000"/>
          </a:xfrm>
        </p:spPr>
        <p:txBody>
          <a:bodyPr anchor="t" anchorCtr="0"/>
          <a:lstStyle>
            <a:lvl1pPr>
              <a:defRPr sz="2200">
                <a:latin typeface="+mj-lt"/>
              </a:defRPr>
            </a:lvl1pPr>
          </a:lstStyle>
          <a:p>
            <a:pPr>
              <a:defRPr/>
            </a:pPr>
            <a:r>
              <a:rPr lang="de-DE"/>
              <a:t>Mastertitelformat bearbeiten</a:t>
            </a:r>
            <a:endParaRPr/>
          </a:p>
        </p:txBody>
      </p:sp>
    </p:spTree>
    <p:extLst>
      <p:ext uri="{BB962C8B-B14F-4D97-AF65-F5344CB8AC3E}">
        <p14:creationId xmlns:p14="http://schemas.microsoft.com/office/powerpoint/2010/main" val="232474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900000"/>
            <a:ext cx="8640000" cy="5796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dirty="0"/>
              <a:t>Mastertitelformat bearbeiten</a:t>
            </a:r>
          </a:p>
        </p:txBody>
      </p:sp>
    </p:spTree>
    <p:extLst>
      <p:ext uri="{BB962C8B-B14F-4D97-AF65-F5344CB8AC3E}">
        <p14:creationId xmlns:p14="http://schemas.microsoft.com/office/powerpoint/2010/main" val="280516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324000"/>
            <a:ext cx="8640000" cy="6372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4753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eie Gestalt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14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Freie Gestaltung">
    <p:spTree>
      <p:nvGrpSpPr>
        <p:cNvPr id="1" name=""/>
        <p:cNvGrpSpPr/>
        <p:nvPr/>
      </p:nvGrpSpPr>
      <p:grpSpPr>
        <a:xfrm>
          <a:off x="0" y="0"/>
          <a:ext cx="0" cy="0"/>
          <a:chOff x="0" y="0"/>
          <a:chExt cx="0" cy="0"/>
        </a:xfrm>
      </p:grpSpPr>
      <p:sp>
        <p:nvSpPr>
          <p:cNvPr id="5" name="Textplatzhalter 8">
            <a:extLst>
              <a:ext uri="{FF2B5EF4-FFF2-40B4-BE49-F238E27FC236}">
                <a16:creationId xmlns:a16="http://schemas.microsoft.com/office/drawing/2014/main" id="{6DAB521F-F3FC-4F5C-87F5-26BA84C7865D}"/>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16114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16.xml"/><Relationship Id="rId7"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19.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4.xml"/><Relationship Id="rId9"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5.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7">
            <a:extLst>
              <a:ext uri="{FF2B5EF4-FFF2-40B4-BE49-F238E27FC236}">
                <a16:creationId xmlns:a16="http://schemas.microsoft.com/office/drawing/2014/main" id="{F8507B4C-A618-42D3-8D77-B3C591413FED}"/>
              </a:ext>
            </a:extLst>
          </p:cNvPr>
          <p:cNvSpPr>
            <a:spLocks noChangeArrowheads="1"/>
          </p:cNvSpPr>
          <p:nvPr userDrawn="1"/>
        </p:nvSpPr>
        <p:spPr bwMode="auto">
          <a:xfrm>
            <a:off x="0" y="0"/>
            <a:ext cx="9144000" cy="144000"/>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latin typeface="Calibri Normal" charset="0"/>
            </a:endParaRPr>
          </a:p>
        </p:txBody>
      </p:sp>
      <p:sp>
        <p:nvSpPr>
          <p:cNvPr id="4" name="Titelplatzhalter 3">
            <a:extLst>
              <a:ext uri="{FF2B5EF4-FFF2-40B4-BE49-F238E27FC236}">
                <a16:creationId xmlns:a16="http://schemas.microsoft.com/office/drawing/2014/main" id="{7FA8522D-0AE8-4959-AA60-6A22BFE2DF88}"/>
              </a:ext>
            </a:extLst>
          </p:cNvPr>
          <p:cNvSpPr>
            <a:spLocks noGrp="1"/>
          </p:cNvSpPr>
          <p:nvPr>
            <p:ph type="title"/>
          </p:nvPr>
        </p:nvSpPr>
        <p:spPr>
          <a:xfrm>
            <a:off x="252000" y="324000"/>
            <a:ext cx="8640000" cy="396000"/>
          </a:xfrm>
          <a:prstGeom prst="rect">
            <a:avLst/>
          </a:prstGeom>
        </p:spPr>
        <p:txBody>
          <a:bodyPr vert="horz" lIns="0" tIns="0" rIns="0" bIns="0" rtlCol="0" anchor="t" anchorCtr="0">
            <a:noAutofit/>
          </a:bodyPr>
          <a:lstStyle/>
          <a:p>
            <a:r>
              <a:rPr lang="de-DE" dirty="0"/>
              <a:t>Mastertitelformat bearbeiten</a:t>
            </a:r>
          </a:p>
        </p:txBody>
      </p:sp>
    </p:spTree>
    <p:extLst>
      <p:ext uri="{BB962C8B-B14F-4D97-AF65-F5344CB8AC3E}">
        <p14:creationId xmlns:p14="http://schemas.microsoft.com/office/powerpoint/2010/main" val="25064501"/>
      </p:ext>
    </p:extLst>
  </p:cSld>
  <p:clrMap bg1="lt1" tx1="dk1" bg2="lt2" tx2="dk2" accent1="accent1" accent2="accent2" accent3="accent3" accent4="accent4" accent5="accent5" accent6="accent6" hlink="hlink" folHlink="folHlink"/>
  <p:sldLayoutIdLst>
    <p:sldLayoutId id="2147483745" r:id="rId1"/>
    <p:sldLayoutId id="2147483755" r:id="rId2"/>
    <p:sldLayoutId id="2147483744" r:id="rId3"/>
    <p:sldLayoutId id="2147483746" r:id="rId4"/>
    <p:sldLayoutId id="2147483772" r:id="rId5"/>
  </p:sldLayoutIdLst>
  <p:hf sldNum="0" hdr="0" dt="0"/>
  <p:txStyles>
    <p:titleStyle>
      <a:lvl1pPr algn="l" rtl="0" eaLnBrk="1" fontAlgn="base" hangingPunct="1">
        <a:spcBef>
          <a:spcPct val="0"/>
        </a:spcBef>
        <a:spcAft>
          <a:spcPct val="0"/>
        </a:spcAft>
        <a:defRPr sz="2200" b="1">
          <a:solidFill>
            <a:srgbClr val="327A86"/>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7"/>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8"/>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8"/>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8"/>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7">
            <a:extLst>
              <a:ext uri="{FF2B5EF4-FFF2-40B4-BE49-F238E27FC236}">
                <a16:creationId xmlns:a16="http://schemas.microsoft.com/office/drawing/2014/main" id="{F8507B4C-A618-42D3-8D77-B3C591413FED}"/>
              </a:ext>
            </a:extLst>
          </p:cNvPr>
          <p:cNvSpPr>
            <a:spLocks noChangeArrowheads="1"/>
          </p:cNvSpPr>
          <p:nvPr userDrawn="1"/>
        </p:nvSpPr>
        <p:spPr bwMode="auto">
          <a:xfrm>
            <a:off x="0" y="0"/>
            <a:ext cx="9144000" cy="144000"/>
          </a:xfrm>
          <a:prstGeom prst="rect">
            <a:avLst/>
          </a:prstGeom>
          <a:solidFill>
            <a:schemeClr val="accent1"/>
          </a:solidFill>
          <a:ln w="9525">
            <a:noFill/>
            <a:miter lim="800000"/>
            <a:headEnd/>
            <a:tailEnd/>
          </a:ln>
        </p:spPr>
        <p:txBody>
          <a:bodyPr wrap="none" anchor="ctr">
            <a:prstTxWarp prst="textNoShape">
              <a:avLst/>
            </a:prstTxWarp>
          </a:bodyPr>
          <a:lstStyle/>
          <a:p>
            <a:endParaRPr lang="de-DE" b="0" i="0" dirty="0">
              <a:latin typeface="Calibri Normal" charset="0"/>
            </a:endParaRPr>
          </a:p>
        </p:txBody>
      </p:sp>
      <p:sp>
        <p:nvSpPr>
          <p:cNvPr id="4" name="Titelplatzhalter 3">
            <a:extLst>
              <a:ext uri="{FF2B5EF4-FFF2-40B4-BE49-F238E27FC236}">
                <a16:creationId xmlns:a16="http://schemas.microsoft.com/office/drawing/2014/main" id="{7FA8522D-0AE8-4959-AA60-6A22BFE2DF88}"/>
              </a:ext>
            </a:extLst>
          </p:cNvPr>
          <p:cNvSpPr>
            <a:spLocks noGrp="1"/>
          </p:cNvSpPr>
          <p:nvPr>
            <p:ph type="title"/>
          </p:nvPr>
        </p:nvSpPr>
        <p:spPr>
          <a:xfrm>
            <a:off x="252000" y="324000"/>
            <a:ext cx="8640000" cy="396000"/>
          </a:xfrm>
          <a:prstGeom prst="rect">
            <a:avLst/>
          </a:prstGeom>
        </p:spPr>
        <p:txBody>
          <a:bodyPr vert="horz" lIns="0" tIns="0" rIns="0" bIns="0" rtlCol="0" anchor="t" anchorCtr="0">
            <a:noAutofit/>
          </a:bodyPr>
          <a:lstStyle/>
          <a:p>
            <a:r>
              <a:rPr lang="de-DE" dirty="0"/>
              <a:t>Mastertitelformat bearbeiten</a:t>
            </a:r>
          </a:p>
        </p:txBody>
      </p:sp>
      <p:sp>
        <p:nvSpPr>
          <p:cNvPr id="2" name="Textfeld 1">
            <a:extLst>
              <a:ext uri="{FF2B5EF4-FFF2-40B4-BE49-F238E27FC236}">
                <a16:creationId xmlns:a16="http://schemas.microsoft.com/office/drawing/2014/main" id="{FFFFA397-5075-4704-AC03-52FA84968699}"/>
              </a:ext>
            </a:extLst>
          </p:cNvPr>
          <p:cNvSpPr txBox="1"/>
          <p:nvPr userDrawn="1"/>
        </p:nvSpPr>
        <p:spPr>
          <a:xfrm>
            <a:off x="7153275" y="0"/>
            <a:ext cx="1738725" cy="138499"/>
          </a:xfrm>
          <a:prstGeom prst="rect">
            <a:avLst/>
          </a:prstGeom>
          <a:noFill/>
        </p:spPr>
        <p:txBody>
          <a:bodyPr wrap="square" lIns="0" tIns="0" rIns="0" bIns="0" rtlCol="0">
            <a:spAutoFit/>
          </a:bodyPr>
          <a:lstStyle/>
          <a:p>
            <a:pPr marL="342900" indent="-342900" algn="r">
              <a:spcBef>
                <a:spcPts val="400"/>
              </a:spcBef>
            </a:pPr>
            <a:r>
              <a:rPr lang="de-DE" sz="900" b="1" kern="1200" spc="0" baseline="0" dirty="0">
                <a:solidFill>
                  <a:schemeClr val="bg1"/>
                </a:solidFill>
                <a:latin typeface="Calibri"/>
                <a:cs typeface="Calibri"/>
              </a:rPr>
              <a:t>ZWISCHENFOLIE FÜR FORTBILDENDE</a:t>
            </a:r>
          </a:p>
        </p:txBody>
      </p:sp>
    </p:spTree>
    <p:extLst>
      <p:ext uri="{BB962C8B-B14F-4D97-AF65-F5344CB8AC3E}">
        <p14:creationId xmlns:p14="http://schemas.microsoft.com/office/powerpoint/2010/main" val="1198035203"/>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53" r:id="rId3"/>
    <p:sldLayoutId id="2147483764" r:id="rId4"/>
    <p:sldLayoutId id="2147483767" r:id="rId5"/>
    <p:sldLayoutId id="2147483771" r:id="rId6"/>
    <p:sldLayoutId id="2147483773" r:id="rId7"/>
    <p:sldLayoutId id="2147483774" r:id="rId8"/>
  </p:sldLayoutIdLst>
  <p:hf sldNum="0" hdr="0" dt="0"/>
  <p:txStyles>
    <p:titleStyle>
      <a:lvl1pPr algn="l" rtl="0" eaLnBrk="1" fontAlgn="base" hangingPunct="1">
        <a:spcBef>
          <a:spcPct val="0"/>
        </a:spcBef>
        <a:spcAft>
          <a:spcPct val="0"/>
        </a:spcAft>
        <a:defRPr sz="2200" b="1">
          <a:solidFill>
            <a:schemeClr val="accent1"/>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10"/>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11"/>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11"/>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11"/>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185B172-FBE3-4EA2-9C08-174A70147161}"/>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dirty="0">
              <a:solidFill>
                <a:prstClr val="black"/>
              </a:solidFill>
              <a:latin typeface="Calibri Normal" charset="0"/>
            </a:endParaRPr>
          </a:p>
        </p:txBody>
      </p:sp>
      <p:sp>
        <p:nvSpPr>
          <p:cNvPr id="13" name="Rechteck 12">
            <a:extLst>
              <a:ext uri="{FF2B5EF4-FFF2-40B4-BE49-F238E27FC236}">
                <a16:creationId xmlns:a16="http://schemas.microsoft.com/office/drawing/2014/main" id="{25A49143-C955-426A-9878-C1EEEA4EEC69}"/>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7" name="Rectangle 17">
            <a:extLst>
              <a:ext uri="{FF2B5EF4-FFF2-40B4-BE49-F238E27FC236}">
                <a16:creationId xmlns:a16="http://schemas.microsoft.com/office/drawing/2014/main" id="{AA64F385-97A8-4A4D-B566-C139951D389F}"/>
              </a:ext>
            </a:extLst>
          </p:cNvPr>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8" name="Rectangle 19">
            <a:extLst>
              <a:ext uri="{FF2B5EF4-FFF2-40B4-BE49-F238E27FC236}">
                <a16:creationId xmlns:a16="http://schemas.microsoft.com/office/drawing/2014/main" id="{04E81346-D59C-47B8-B2B9-FAA0FD2B5E0E}"/>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12" name="Textfeld 11">
            <a:extLst>
              <a:ext uri="{FF2B5EF4-FFF2-40B4-BE49-F238E27FC236}">
                <a16:creationId xmlns:a16="http://schemas.microsoft.com/office/drawing/2014/main" id="{63680BB3-DD9A-46F8-91B5-DA95B1555A75}"/>
              </a:ext>
            </a:extLst>
          </p:cNvPr>
          <p:cNvSpPr txBox="1"/>
          <p:nvPr userDrawn="1"/>
        </p:nvSpPr>
        <p:spPr>
          <a:xfrm>
            <a:off x="7257504" y="5072600"/>
            <a:ext cx="1269752" cy="129065"/>
          </a:xfrm>
          <a:prstGeom prst="rect">
            <a:avLst/>
          </a:prstGeom>
          <a:noFill/>
        </p:spPr>
        <p:txBody>
          <a:bodyPr wrap="square" lIns="0" tIns="0" rIns="0" bIns="0" rtlCol="0">
            <a:noAutofit/>
          </a:bodyPr>
          <a:lstStyle/>
          <a:p>
            <a:pPr algn="l"/>
            <a:r>
              <a:rPr lang="de-DE" sz="850" dirty="0">
                <a:solidFill>
                  <a:prstClr val="black"/>
                </a:solidFill>
                <a:latin typeface="+mn-lt"/>
              </a:rPr>
              <a:t>Seit 2021 ein Projekt des</a:t>
            </a:r>
          </a:p>
        </p:txBody>
      </p:sp>
      <p:sp>
        <p:nvSpPr>
          <p:cNvPr id="14" name="Rechteck 13">
            <a:extLst>
              <a:ext uri="{FF2B5EF4-FFF2-40B4-BE49-F238E27FC236}">
                <a16:creationId xmlns:a16="http://schemas.microsoft.com/office/drawing/2014/main" id="{86393A16-8CC6-459E-A439-595C42BC82D2}"/>
              </a:ext>
            </a:extLst>
          </p:cNvPr>
          <p:cNvSpPr/>
          <p:nvPr userDrawn="1"/>
        </p:nvSpPr>
        <p:spPr bwMode="auto">
          <a:xfrm>
            <a:off x="7257505" y="5296045"/>
            <a:ext cx="1980500" cy="590405"/>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dirty="0">
                <a:solidFill>
                  <a:prstClr val="black"/>
                </a:solidFill>
                <a:latin typeface="+mn-lt"/>
              </a:rPr>
              <a:t>Das DZLM wurde initiiert durch</a:t>
            </a:r>
          </a:p>
        </p:txBody>
      </p:sp>
      <p:pic>
        <p:nvPicPr>
          <p:cNvPr id="23" name="Grafik 22" descr="Ein Bild, das Zeichnung enthält.&#10;&#10;Automatisch generierte Beschreibung">
            <a:extLst>
              <a:ext uri="{FF2B5EF4-FFF2-40B4-BE49-F238E27FC236}">
                <a16:creationId xmlns:a16="http://schemas.microsoft.com/office/drawing/2014/main" id="{A244FC2D-389F-438A-BBC0-226D82B96114}"/>
              </a:ext>
            </a:extLst>
          </p:cNvPr>
          <p:cNvPicPr>
            <a:picLocks noChangeAspect="1"/>
          </p:cNvPicPr>
          <p:nvPr userDrawn="1"/>
        </p:nvPicPr>
        <p:blipFill>
          <a:blip r:embed="rId5"/>
          <a:stretch>
            <a:fillRect/>
          </a:stretch>
        </p:blipFill>
        <p:spPr>
          <a:xfrm>
            <a:off x="8259824" y="6249752"/>
            <a:ext cx="750217" cy="262483"/>
          </a:xfrm>
          <a:prstGeom prst="rect">
            <a:avLst/>
          </a:prstGeom>
        </p:spPr>
      </p:pic>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6"/>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7"/>
          <a:stretch>
            <a:fillRect/>
          </a:stretch>
        </p:blipFill>
        <p:spPr>
          <a:xfrm>
            <a:off x="7257504" y="4247646"/>
            <a:ext cx="1764000" cy="313277"/>
          </a:xfrm>
          <a:prstGeom prst="rect">
            <a:avLst/>
          </a:prstGeom>
        </p:spPr>
      </p:pic>
      <p:pic>
        <p:nvPicPr>
          <p:cNvPr id="45" name="Grafik 44" descr="Ein Bild, das Text enthält.&#10;&#10;Automatisch generierte Beschreibung">
            <a:extLst>
              <a:ext uri="{FF2B5EF4-FFF2-40B4-BE49-F238E27FC236}">
                <a16:creationId xmlns:a16="http://schemas.microsoft.com/office/drawing/2014/main" id="{4303B519-EA4B-4EA2-B6CA-F2B777F94655}"/>
              </a:ext>
            </a:extLst>
          </p:cNvPr>
          <p:cNvPicPr>
            <a:picLocks noChangeAspect="1"/>
          </p:cNvPicPr>
          <p:nvPr userDrawn="1"/>
        </p:nvPicPr>
        <p:blipFill>
          <a:blip r:embed="rId8"/>
          <a:stretch>
            <a:fillRect/>
          </a:stretch>
        </p:blipFill>
        <p:spPr>
          <a:xfrm>
            <a:off x="7278668" y="5340846"/>
            <a:ext cx="1720800" cy="503910"/>
          </a:xfrm>
          <a:prstGeom prst="rect">
            <a:avLst/>
          </a:prstGeom>
        </p:spPr>
      </p:pic>
    </p:spTree>
    <p:extLst>
      <p:ext uri="{BB962C8B-B14F-4D97-AF65-F5344CB8AC3E}">
        <p14:creationId xmlns:p14="http://schemas.microsoft.com/office/powerpoint/2010/main" val="30017476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2D288C3-76E7-407C-93DF-B1113D92C85D}"/>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dirty="0">
              <a:solidFill>
                <a:prstClr val="black"/>
              </a:solidFill>
              <a:latin typeface="Calibri Normal" charset="0"/>
            </a:endParaRPr>
          </a:p>
        </p:txBody>
      </p:sp>
      <p:sp>
        <p:nvSpPr>
          <p:cNvPr id="14" name="Rectangle 19">
            <a:extLst>
              <a:ext uri="{FF2B5EF4-FFF2-40B4-BE49-F238E27FC236}">
                <a16:creationId xmlns:a16="http://schemas.microsoft.com/office/drawing/2014/main" id="{D85768C5-BBB6-4ACD-A6A0-97D1C115FFC4}"/>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18" name="Rechteck 17">
            <a:extLst>
              <a:ext uri="{FF2B5EF4-FFF2-40B4-BE49-F238E27FC236}">
                <a16:creationId xmlns:a16="http://schemas.microsoft.com/office/drawing/2014/main" id="{25F497F7-8ECD-4FA3-AC9E-393670747EBE}"/>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dirty="0">
                <a:solidFill>
                  <a:prstClr val="black"/>
                </a:solidFill>
                <a:latin typeface="+mn-lt"/>
              </a:rPr>
              <a:t>Das DZLM wurde initiiert durch</a:t>
            </a:r>
          </a:p>
        </p:txBody>
      </p:sp>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5"/>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6"/>
          <a:stretch>
            <a:fillRect/>
          </a:stretch>
        </p:blipFill>
        <p:spPr>
          <a:xfrm>
            <a:off x="7257504" y="4247646"/>
            <a:ext cx="1764000" cy="313277"/>
          </a:xfrm>
          <a:prstGeom prst="rect">
            <a:avLst/>
          </a:prstGeom>
        </p:spPr>
      </p:pic>
      <p:grpSp>
        <p:nvGrpSpPr>
          <p:cNvPr id="13" name="Gruppieren 12">
            <a:extLst>
              <a:ext uri="{FF2B5EF4-FFF2-40B4-BE49-F238E27FC236}">
                <a16:creationId xmlns:a16="http://schemas.microsoft.com/office/drawing/2014/main" id="{7BD18C07-A9AC-4500-AE30-B941923EA9EE}"/>
              </a:ext>
            </a:extLst>
          </p:cNvPr>
          <p:cNvGrpSpPr>
            <a:grpSpLocks noChangeAspect="1"/>
          </p:cNvGrpSpPr>
          <p:nvPr userDrawn="1"/>
        </p:nvGrpSpPr>
        <p:grpSpPr>
          <a:xfrm>
            <a:off x="6109200" y="119813"/>
            <a:ext cx="2783442" cy="518450"/>
            <a:chOff x="5148064" y="468000"/>
            <a:chExt cx="3575602" cy="666000"/>
          </a:xfrm>
        </p:grpSpPr>
        <p:pic>
          <p:nvPicPr>
            <p:cNvPr id="15" name="Grafik 14">
              <a:extLst>
                <a:ext uri="{FF2B5EF4-FFF2-40B4-BE49-F238E27FC236}">
                  <a16:creationId xmlns:a16="http://schemas.microsoft.com/office/drawing/2014/main" id="{4BBEAAA8-F70F-4536-92FB-37C6B39FD89C}"/>
                </a:ext>
              </a:extLst>
            </p:cNvPr>
            <p:cNvPicPr>
              <a:picLocks noChangeAspect="1"/>
            </p:cNvPicPr>
            <p:nvPr userDrawn="1"/>
          </p:nvPicPr>
          <p:blipFill>
            <a:blip r:embed="rId7"/>
            <a:stretch>
              <a:fillRect/>
            </a:stretch>
          </p:blipFill>
          <p:spPr>
            <a:xfrm>
              <a:off x="6299446" y="469857"/>
              <a:ext cx="2424220" cy="659594"/>
            </a:xfrm>
            <a:prstGeom prst="rect">
              <a:avLst/>
            </a:prstGeom>
          </p:spPr>
        </p:pic>
        <p:pic>
          <p:nvPicPr>
            <p:cNvPr id="16" name="Grafik 15">
              <a:extLst>
                <a:ext uri="{FF2B5EF4-FFF2-40B4-BE49-F238E27FC236}">
                  <a16:creationId xmlns:a16="http://schemas.microsoft.com/office/drawing/2014/main" id="{88240224-7C0D-46FE-94EE-0B73986AE520}"/>
                </a:ext>
              </a:extLst>
            </p:cNvPr>
            <p:cNvPicPr>
              <a:picLocks noChangeAspect="1"/>
            </p:cNvPicPr>
            <p:nvPr userDrawn="1"/>
          </p:nvPicPr>
          <p:blipFill>
            <a:blip r:embed="rId8"/>
            <a:stretch>
              <a:fillRect/>
            </a:stretch>
          </p:blipFill>
          <p:spPr>
            <a:xfrm>
              <a:off x="5148064" y="468000"/>
              <a:ext cx="839245" cy="666000"/>
            </a:xfrm>
            <a:prstGeom prst="rect">
              <a:avLst/>
            </a:prstGeom>
          </p:spPr>
        </p:pic>
      </p:grpSp>
      <p:pic>
        <p:nvPicPr>
          <p:cNvPr id="3" name="Grafik 2" descr="Ein Bild, das Text enthält.&#10;&#10;Automatisch generierte Beschreibung">
            <a:extLst>
              <a:ext uri="{FF2B5EF4-FFF2-40B4-BE49-F238E27FC236}">
                <a16:creationId xmlns:a16="http://schemas.microsoft.com/office/drawing/2014/main" id="{35A958EA-A893-45A9-8A6C-0FE8B0B3DFF4}"/>
              </a:ext>
            </a:extLst>
          </p:cNvPr>
          <p:cNvPicPr>
            <a:picLocks noChangeAspect="1"/>
          </p:cNvPicPr>
          <p:nvPr userDrawn="1"/>
        </p:nvPicPr>
        <p:blipFill>
          <a:blip r:embed="rId9"/>
          <a:stretch>
            <a:fillRect/>
          </a:stretch>
        </p:blipFill>
        <p:spPr>
          <a:xfrm>
            <a:off x="251358" y="204511"/>
            <a:ext cx="2814542" cy="327600"/>
          </a:xfrm>
          <a:prstGeom prst="rect">
            <a:avLst/>
          </a:prstGeom>
        </p:spPr>
      </p:pic>
    </p:spTree>
    <p:extLst>
      <p:ext uri="{BB962C8B-B14F-4D97-AF65-F5344CB8AC3E}">
        <p14:creationId xmlns:p14="http://schemas.microsoft.com/office/powerpoint/2010/main" val="28032142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2D288C3-76E7-407C-93DF-B1113D92C85D}"/>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dirty="0">
              <a:solidFill>
                <a:prstClr val="black"/>
              </a:solidFill>
              <a:latin typeface="Calibri Normal" charset="0"/>
            </a:endParaRPr>
          </a:p>
        </p:txBody>
      </p:sp>
      <p:sp>
        <p:nvSpPr>
          <p:cNvPr id="14" name="Rectangle 19">
            <a:extLst>
              <a:ext uri="{FF2B5EF4-FFF2-40B4-BE49-F238E27FC236}">
                <a16:creationId xmlns:a16="http://schemas.microsoft.com/office/drawing/2014/main" id="{D85768C5-BBB6-4ACD-A6A0-97D1C115FFC4}"/>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18" name="Rechteck 17">
            <a:extLst>
              <a:ext uri="{FF2B5EF4-FFF2-40B4-BE49-F238E27FC236}">
                <a16:creationId xmlns:a16="http://schemas.microsoft.com/office/drawing/2014/main" id="{25F497F7-8ECD-4FA3-AC9E-393670747EBE}"/>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dirty="0">
                <a:solidFill>
                  <a:prstClr val="black"/>
                </a:solidFill>
                <a:latin typeface="+mn-lt"/>
              </a:rPr>
              <a:t>Das DZLM wurde initiiert durch</a:t>
            </a:r>
          </a:p>
        </p:txBody>
      </p:sp>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5"/>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6"/>
          <a:stretch>
            <a:fillRect/>
          </a:stretch>
        </p:blipFill>
        <p:spPr>
          <a:xfrm>
            <a:off x="7257504" y="4247646"/>
            <a:ext cx="1764000" cy="313277"/>
          </a:xfrm>
          <a:prstGeom prst="rect">
            <a:avLst/>
          </a:prstGeom>
        </p:spPr>
      </p:pic>
      <p:grpSp>
        <p:nvGrpSpPr>
          <p:cNvPr id="13" name="Gruppieren 12">
            <a:extLst>
              <a:ext uri="{FF2B5EF4-FFF2-40B4-BE49-F238E27FC236}">
                <a16:creationId xmlns:a16="http://schemas.microsoft.com/office/drawing/2014/main" id="{7BD18C07-A9AC-4500-AE30-B941923EA9EE}"/>
              </a:ext>
            </a:extLst>
          </p:cNvPr>
          <p:cNvGrpSpPr>
            <a:grpSpLocks noChangeAspect="1"/>
          </p:cNvGrpSpPr>
          <p:nvPr userDrawn="1"/>
        </p:nvGrpSpPr>
        <p:grpSpPr>
          <a:xfrm>
            <a:off x="6109200" y="262800"/>
            <a:ext cx="2783442" cy="518450"/>
            <a:chOff x="5148064" y="468000"/>
            <a:chExt cx="3575602" cy="666000"/>
          </a:xfrm>
        </p:grpSpPr>
        <p:pic>
          <p:nvPicPr>
            <p:cNvPr id="15" name="Grafik 14">
              <a:extLst>
                <a:ext uri="{FF2B5EF4-FFF2-40B4-BE49-F238E27FC236}">
                  <a16:creationId xmlns:a16="http://schemas.microsoft.com/office/drawing/2014/main" id="{4BBEAAA8-F70F-4536-92FB-37C6B39FD89C}"/>
                </a:ext>
              </a:extLst>
            </p:cNvPr>
            <p:cNvPicPr>
              <a:picLocks noChangeAspect="1"/>
            </p:cNvPicPr>
            <p:nvPr userDrawn="1"/>
          </p:nvPicPr>
          <p:blipFill>
            <a:blip r:embed="rId7"/>
            <a:stretch>
              <a:fillRect/>
            </a:stretch>
          </p:blipFill>
          <p:spPr>
            <a:xfrm>
              <a:off x="6299446" y="469857"/>
              <a:ext cx="2424220" cy="659594"/>
            </a:xfrm>
            <a:prstGeom prst="rect">
              <a:avLst/>
            </a:prstGeom>
          </p:spPr>
        </p:pic>
        <p:pic>
          <p:nvPicPr>
            <p:cNvPr id="16" name="Grafik 15">
              <a:extLst>
                <a:ext uri="{FF2B5EF4-FFF2-40B4-BE49-F238E27FC236}">
                  <a16:creationId xmlns:a16="http://schemas.microsoft.com/office/drawing/2014/main" id="{88240224-7C0D-46FE-94EE-0B73986AE520}"/>
                </a:ext>
              </a:extLst>
            </p:cNvPr>
            <p:cNvPicPr>
              <a:picLocks noChangeAspect="1"/>
            </p:cNvPicPr>
            <p:nvPr userDrawn="1"/>
          </p:nvPicPr>
          <p:blipFill>
            <a:blip r:embed="rId8"/>
            <a:stretch>
              <a:fillRect/>
            </a:stretch>
          </p:blipFill>
          <p:spPr>
            <a:xfrm>
              <a:off x="5148064" y="468000"/>
              <a:ext cx="839245" cy="666000"/>
            </a:xfrm>
            <a:prstGeom prst="rect">
              <a:avLst/>
            </a:prstGeom>
          </p:spPr>
        </p:pic>
      </p:grpSp>
      <p:pic>
        <p:nvPicPr>
          <p:cNvPr id="3" name="Grafik 2" descr="Ein Bild, das Text enthält.&#10;&#10;Automatisch generierte Beschreibung">
            <a:extLst>
              <a:ext uri="{FF2B5EF4-FFF2-40B4-BE49-F238E27FC236}">
                <a16:creationId xmlns:a16="http://schemas.microsoft.com/office/drawing/2014/main" id="{35A958EA-A893-45A9-8A6C-0FE8B0B3DFF4}"/>
              </a:ext>
            </a:extLst>
          </p:cNvPr>
          <p:cNvPicPr>
            <a:picLocks noChangeAspect="1"/>
          </p:cNvPicPr>
          <p:nvPr userDrawn="1"/>
        </p:nvPicPr>
        <p:blipFill>
          <a:blip r:embed="rId9"/>
          <a:stretch>
            <a:fillRect/>
          </a:stretch>
        </p:blipFill>
        <p:spPr>
          <a:xfrm>
            <a:off x="251358" y="349200"/>
            <a:ext cx="2814542" cy="327600"/>
          </a:xfrm>
          <a:prstGeom prst="rect">
            <a:avLst/>
          </a:prstGeom>
        </p:spPr>
      </p:pic>
      <p:sp>
        <p:nvSpPr>
          <p:cNvPr id="20" name="Rectangle 17">
            <a:extLst>
              <a:ext uri="{FF2B5EF4-FFF2-40B4-BE49-F238E27FC236}">
                <a16:creationId xmlns:a16="http://schemas.microsoft.com/office/drawing/2014/main" id="{CAA35721-7747-4232-99D4-AF0DD23682F7}"/>
              </a:ext>
            </a:extLst>
          </p:cNvPr>
          <p:cNvSpPr>
            <a:spLocks noChangeArrowheads="1"/>
          </p:cNvSpPr>
          <p:nvPr userDrawn="1"/>
        </p:nvSpPr>
        <p:spPr bwMode="auto">
          <a:xfrm>
            <a:off x="0" y="0"/>
            <a:ext cx="9144000" cy="144000"/>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latin typeface="Calibri Normal" charset="0"/>
            </a:endParaRPr>
          </a:p>
        </p:txBody>
      </p:sp>
    </p:spTree>
    <p:extLst>
      <p:ext uri="{BB962C8B-B14F-4D97-AF65-F5344CB8AC3E}">
        <p14:creationId xmlns:p14="http://schemas.microsoft.com/office/powerpoint/2010/main" val="142927661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15.jpeg"/><Relationship Id="rId4" Type="http://schemas.openxmlformats.org/officeDocument/2006/relationships/image" Target="../media/image12.jpg"/><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2" Type="http://schemas.openxmlformats.org/officeDocument/2006/relationships/hyperlink" Target="https://dzlm.d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2.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E8051AD-748C-7543-8A1C-5D334EE89DD9}"/>
              </a:ext>
            </a:extLst>
          </p:cNvPr>
          <p:cNvSpPr/>
          <p:nvPr/>
        </p:nvSpPr>
        <p:spPr bwMode="auto">
          <a:xfrm>
            <a:off x="0" y="1557869"/>
            <a:ext cx="9144000" cy="2269067"/>
          </a:xfrm>
          <a:prstGeom prst="rect">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pic>
        <p:nvPicPr>
          <p:cNvPr id="3" name="Grafik 2">
            <a:extLst>
              <a:ext uri="{FF2B5EF4-FFF2-40B4-BE49-F238E27FC236}">
                <a16:creationId xmlns:a16="http://schemas.microsoft.com/office/drawing/2014/main" id="{F01A7CF4-45E3-2C43-8132-A1A9DCC86406}"/>
              </a:ext>
            </a:extLst>
          </p:cNvPr>
          <p:cNvPicPr>
            <a:picLocks noChangeAspect="1"/>
          </p:cNvPicPr>
          <p:nvPr/>
        </p:nvPicPr>
        <p:blipFill>
          <a:blip r:embed="rId3"/>
          <a:stretch>
            <a:fillRect/>
          </a:stretch>
        </p:blipFill>
        <p:spPr>
          <a:xfrm>
            <a:off x="0" y="157238"/>
            <a:ext cx="1769104" cy="1255040"/>
          </a:xfrm>
          <a:prstGeom prst="rect">
            <a:avLst/>
          </a:prstGeom>
        </p:spPr>
      </p:pic>
      <p:pic>
        <p:nvPicPr>
          <p:cNvPr id="5" name="Grafik 4">
            <a:extLst>
              <a:ext uri="{FF2B5EF4-FFF2-40B4-BE49-F238E27FC236}">
                <a16:creationId xmlns:a16="http://schemas.microsoft.com/office/drawing/2014/main" id="{97C83A03-A14A-F14C-A691-1F66F5CE9ECC}"/>
              </a:ext>
            </a:extLst>
          </p:cNvPr>
          <p:cNvPicPr>
            <a:picLocks noChangeAspect="1"/>
          </p:cNvPicPr>
          <p:nvPr/>
        </p:nvPicPr>
        <p:blipFill>
          <a:blip r:embed="rId4"/>
          <a:stretch>
            <a:fillRect/>
          </a:stretch>
        </p:blipFill>
        <p:spPr>
          <a:xfrm>
            <a:off x="6856854" y="157238"/>
            <a:ext cx="2276843" cy="1255040"/>
          </a:xfrm>
          <a:prstGeom prst="rect">
            <a:avLst/>
          </a:prstGeom>
        </p:spPr>
      </p:pic>
      <p:grpSp>
        <p:nvGrpSpPr>
          <p:cNvPr id="14" name="Gruppieren 13">
            <a:extLst>
              <a:ext uri="{FF2B5EF4-FFF2-40B4-BE49-F238E27FC236}">
                <a16:creationId xmlns:a16="http://schemas.microsoft.com/office/drawing/2014/main" id="{997CD91C-5E6D-F54C-A6FD-2DB462442CE2}"/>
              </a:ext>
            </a:extLst>
          </p:cNvPr>
          <p:cNvGrpSpPr/>
          <p:nvPr/>
        </p:nvGrpSpPr>
        <p:grpSpPr>
          <a:xfrm>
            <a:off x="6403442" y="5822663"/>
            <a:ext cx="2520300" cy="885253"/>
            <a:chOff x="6403442" y="5822663"/>
            <a:chExt cx="2520300" cy="885253"/>
          </a:xfrm>
        </p:grpSpPr>
        <p:grpSp>
          <p:nvGrpSpPr>
            <p:cNvPr id="6" name="Gruppieren 5">
              <a:extLst>
                <a:ext uri="{FF2B5EF4-FFF2-40B4-BE49-F238E27FC236}">
                  <a16:creationId xmlns:a16="http://schemas.microsoft.com/office/drawing/2014/main" id="{B386FD01-7E84-6441-92E3-1CF70C5E580B}"/>
                </a:ext>
              </a:extLst>
            </p:cNvPr>
            <p:cNvGrpSpPr>
              <a:grpSpLocks noChangeAspect="1"/>
            </p:cNvGrpSpPr>
            <p:nvPr/>
          </p:nvGrpSpPr>
          <p:grpSpPr>
            <a:xfrm>
              <a:off x="6403442" y="6244272"/>
              <a:ext cx="2489200" cy="463644"/>
              <a:chOff x="5148064" y="468000"/>
              <a:chExt cx="3575602" cy="666000"/>
            </a:xfrm>
          </p:grpSpPr>
          <p:pic>
            <p:nvPicPr>
              <p:cNvPr id="7" name="Grafik 6">
                <a:extLst>
                  <a:ext uri="{FF2B5EF4-FFF2-40B4-BE49-F238E27FC236}">
                    <a16:creationId xmlns:a16="http://schemas.microsoft.com/office/drawing/2014/main" id="{E1F477DD-794F-A342-9ACB-66C4ED0A550E}"/>
                  </a:ext>
                </a:extLst>
              </p:cNvPr>
              <p:cNvPicPr>
                <a:picLocks noChangeAspect="1"/>
              </p:cNvPicPr>
              <p:nvPr userDrawn="1"/>
            </p:nvPicPr>
            <p:blipFill>
              <a:blip r:embed="rId5"/>
              <a:stretch>
                <a:fillRect/>
              </a:stretch>
            </p:blipFill>
            <p:spPr>
              <a:xfrm>
                <a:off x="6299446" y="469857"/>
                <a:ext cx="2424220" cy="659594"/>
              </a:xfrm>
              <a:prstGeom prst="rect">
                <a:avLst/>
              </a:prstGeom>
            </p:spPr>
          </p:pic>
          <p:pic>
            <p:nvPicPr>
              <p:cNvPr id="8" name="Grafik 7">
                <a:extLst>
                  <a:ext uri="{FF2B5EF4-FFF2-40B4-BE49-F238E27FC236}">
                    <a16:creationId xmlns:a16="http://schemas.microsoft.com/office/drawing/2014/main" id="{29D00FA6-C749-AE46-8E9D-93E6CE618822}"/>
                  </a:ext>
                </a:extLst>
              </p:cNvPr>
              <p:cNvPicPr>
                <a:picLocks noChangeAspect="1"/>
              </p:cNvPicPr>
              <p:nvPr userDrawn="1"/>
            </p:nvPicPr>
            <p:blipFill>
              <a:blip r:embed="rId6"/>
              <a:stretch>
                <a:fillRect/>
              </a:stretch>
            </p:blipFill>
            <p:spPr>
              <a:xfrm>
                <a:off x="5148064" y="468000"/>
                <a:ext cx="839245" cy="666000"/>
              </a:xfrm>
              <a:prstGeom prst="rect">
                <a:avLst/>
              </a:prstGeom>
            </p:spPr>
          </p:pic>
        </p:grpSp>
        <p:pic>
          <p:nvPicPr>
            <p:cNvPr id="9" name="Grafik 8" descr="Ein Bild, das Text enthält.&#10;&#10;Automatisch generierte Beschreibung">
              <a:extLst>
                <a:ext uri="{FF2B5EF4-FFF2-40B4-BE49-F238E27FC236}">
                  <a16:creationId xmlns:a16="http://schemas.microsoft.com/office/drawing/2014/main" id="{137A2F11-D202-4144-AA15-999F4B72A234}"/>
                </a:ext>
              </a:extLst>
            </p:cNvPr>
            <p:cNvPicPr>
              <a:picLocks noChangeAspect="1"/>
            </p:cNvPicPr>
            <p:nvPr/>
          </p:nvPicPr>
          <p:blipFill>
            <a:blip r:embed="rId7"/>
            <a:stretch>
              <a:fillRect/>
            </a:stretch>
          </p:blipFill>
          <p:spPr>
            <a:xfrm>
              <a:off x="6434542" y="5822663"/>
              <a:ext cx="2489200" cy="289732"/>
            </a:xfrm>
            <a:prstGeom prst="rect">
              <a:avLst/>
            </a:prstGeom>
          </p:spPr>
        </p:pic>
      </p:grpSp>
      <p:pic>
        <p:nvPicPr>
          <p:cNvPr id="1026" name="Picture 2" descr="Startseite2.0 | PIKAS">
            <a:extLst>
              <a:ext uri="{FF2B5EF4-FFF2-40B4-BE49-F238E27FC236}">
                <a16:creationId xmlns:a16="http://schemas.microsoft.com/office/drawing/2014/main" id="{EC26120C-EF3F-F549-A78F-3A28BF6BA1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000" y="5763934"/>
            <a:ext cx="2489200" cy="9606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A81C4177-703F-144C-A9EC-AA7C612215E3}"/>
              </a:ext>
            </a:extLst>
          </p:cNvPr>
          <p:cNvSpPr txBox="1"/>
          <p:nvPr/>
        </p:nvSpPr>
        <p:spPr>
          <a:xfrm>
            <a:off x="0" y="3966287"/>
            <a:ext cx="9144000" cy="1302921"/>
          </a:xfrm>
          <a:prstGeom prst="rect">
            <a:avLst/>
          </a:prstGeom>
          <a:noFill/>
        </p:spPr>
        <p:txBody>
          <a:bodyPr wrap="square" rtlCol="0">
            <a:spAutoFit/>
          </a:bodyPr>
          <a:lstStyle/>
          <a:p>
            <a:pPr marL="342900" indent="-342900" algn="ctr">
              <a:spcBef>
                <a:spcPts val="400"/>
              </a:spcBef>
            </a:pPr>
            <a:r>
              <a:rPr lang="de-DE" b="1" dirty="0">
                <a:latin typeface="Calibri"/>
                <a:cs typeface="Calibri"/>
              </a:rPr>
              <a:t>Arithmetik im Schuljahr 3 und 4</a:t>
            </a:r>
          </a:p>
          <a:p>
            <a:pPr marL="342900" indent="-342900" algn="ctr">
              <a:spcBef>
                <a:spcPts val="400"/>
              </a:spcBef>
            </a:pPr>
            <a:r>
              <a:rPr lang="de-DE" sz="2400" b="1" dirty="0">
                <a:latin typeface="Calibri"/>
                <a:cs typeface="Calibri"/>
              </a:rPr>
              <a:t>Fachnetzwerktreffen 6</a:t>
            </a:r>
          </a:p>
          <a:p>
            <a:pPr marL="342900" indent="-342900" algn="ctr">
              <a:spcBef>
                <a:spcPts val="400"/>
              </a:spcBef>
            </a:pPr>
            <a:r>
              <a:rPr lang="de-DE" sz="2400" b="1" dirty="0">
                <a:latin typeface="Calibri"/>
                <a:cs typeface="Calibri"/>
              </a:rPr>
              <a:t>Halbschriftliche Division</a:t>
            </a:r>
            <a:endParaRPr lang="de-DE" b="1" dirty="0">
              <a:latin typeface="Calibri"/>
              <a:cs typeface="Calibri"/>
            </a:endParaRPr>
          </a:p>
        </p:txBody>
      </p:sp>
      <p:sp>
        <p:nvSpPr>
          <p:cNvPr id="13" name="Textfeld 12">
            <a:extLst>
              <a:ext uri="{FF2B5EF4-FFF2-40B4-BE49-F238E27FC236}">
                <a16:creationId xmlns:a16="http://schemas.microsoft.com/office/drawing/2014/main" id="{9830BC7C-162A-304C-A5C9-E1E535EB94A8}"/>
              </a:ext>
            </a:extLst>
          </p:cNvPr>
          <p:cNvSpPr txBox="1"/>
          <p:nvPr/>
        </p:nvSpPr>
        <p:spPr>
          <a:xfrm>
            <a:off x="2254025" y="5378450"/>
            <a:ext cx="4635949" cy="369332"/>
          </a:xfrm>
          <a:prstGeom prst="rect">
            <a:avLst/>
          </a:prstGeom>
          <a:noFill/>
        </p:spPr>
        <p:txBody>
          <a:bodyPr wrap="square" rtlCol="0">
            <a:spAutoFit/>
          </a:bodyPr>
          <a:lstStyle/>
          <a:p>
            <a:pPr marL="342900" indent="-342900">
              <a:spcBef>
                <a:spcPts val="400"/>
              </a:spcBef>
            </a:pPr>
            <a:r>
              <a:rPr lang="de-DE" sz="1800" dirty="0" err="1">
                <a:latin typeface="Calibri"/>
                <a:cs typeface="Calibri"/>
              </a:rPr>
              <a:t>SchuMaS</a:t>
            </a:r>
            <a:r>
              <a:rPr lang="de-DE" sz="1800" dirty="0">
                <a:latin typeface="Calibri"/>
                <a:cs typeface="Calibri"/>
              </a:rPr>
              <a:t>-Mathematik-Team für die Primarstufe</a:t>
            </a:r>
          </a:p>
        </p:txBody>
      </p:sp>
      <p:sp>
        <p:nvSpPr>
          <p:cNvPr id="2" name="Rechteck 1">
            <a:extLst>
              <a:ext uri="{FF2B5EF4-FFF2-40B4-BE49-F238E27FC236}">
                <a16:creationId xmlns:a16="http://schemas.microsoft.com/office/drawing/2014/main" id="{CA64338B-78CA-B941-A409-9D5E95B8D19F}"/>
              </a:ext>
            </a:extLst>
          </p:cNvPr>
          <p:cNvSpPr/>
          <p:nvPr/>
        </p:nvSpPr>
        <p:spPr>
          <a:xfrm>
            <a:off x="4549344" y="3833189"/>
            <a:ext cx="4572000" cy="246221"/>
          </a:xfrm>
          <a:prstGeom prst="rect">
            <a:avLst/>
          </a:prstGeom>
        </p:spPr>
        <p:txBody>
          <a:bodyPr>
            <a:spAutoFit/>
          </a:bodyPr>
          <a:lstStyle/>
          <a:p>
            <a:pPr algn="r"/>
            <a:r>
              <a:rPr lang="de-DE" sz="1000" dirty="0">
                <a:solidFill>
                  <a:schemeClr val="bg1">
                    <a:lumMod val="50000"/>
                  </a:schemeClr>
                </a:solidFill>
                <a:latin typeface="Calibri" panose="020F0502020204030204" pitchFamily="34" charset="0"/>
                <a:cs typeface="Calibri" panose="020F0502020204030204" pitchFamily="34" charset="0"/>
              </a:rPr>
              <a:t>(Bildquelle: Vera Kleinschmidt, Hilfskraft im </a:t>
            </a:r>
            <a:r>
              <a:rPr lang="de-DE" sz="1000" dirty="0" err="1">
                <a:solidFill>
                  <a:schemeClr val="bg1">
                    <a:lumMod val="50000"/>
                  </a:schemeClr>
                </a:solidFill>
                <a:latin typeface="Calibri" panose="020F0502020204030204" pitchFamily="34" charset="0"/>
                <a:cs typeface="Calibri" panose="020F0502020204030204" pitchFamily="34" charset="0"/>
              </a:rPr>
              <a:t>SchuMaS</a:t>
            </a:r>
            <a:r>
              <a:rPr lang="de-DE" sz="1000" dirty="0">
                <a:solidFill>
                  <a:schemeClr val="bg1">
                    <a:lumMod val="50000"/>
                  </a:schemeClr>
                </a:solidFill>
                <a:latin typeface="Calibri" panose="020F0502020204030204" pitchFamily="34" charset="0"/>
                <a:cs typeface="Calibri" panose="020F0502020204030204" pitchFamily="34" charset="0"/>
              </a:rPr>
              <a:t>-Projekt)</a:t>
            </a:r>
          </a:p>
        </p:txBody>
      </p:sp>
      <p:pic>
        <p:nvPicPr>
          <p:cNvPr id="4" name="Grafik 3">
            <a:extLst>
              <a:ext uri="{FF2B5EF4-FFF2-40B4-BE49-F238E27FC236}">
                <a16:creationId xmlns:a16="http://schemas.microsoft.com/office/drawing/2014/main" id="{D08B5329-76B1-9658-1674-E1EE7D42EB9A}"/>
              </a:ext>
            </a:extLst>
          </p:cNvPr>
          <p:cNvPicPr>
            <a:picLocks noChangeAspect="1"/>
          </p:cNvPicPr>
          <p:nvPr/>
        </p:nvPicPr>
        <p:blipFill>
          <a:blip r:embed="rId9"/>
          <a:stretch>
            <a:fillRect/>
          </a:stretch>
        </p:blipFill>
        <p:spPr>
          <a:xfrm>
            <a:off x="1552261" y="1569048"/>
            <a:ext cx="2997082" cy="2247812"/>
          </a:xfrm>
          <a:prstGeom prst="rect">
            <a:avLst/>
          </a:prstGeom>
        </p:spPr>
      </p:pic>
      <p:pic>
        <p:nvPicPr>
          <p:cNvPr id="15" name="Grafik 14">
            <a:extLst>
              <a:ext uri="{FF2B5EF4-FFF2-40B4-BE49-F238E27FC236}">
                <a16:creationId xmlns:a16="http://schemas.microsoft.com/office/drawing/2014/main" id="{6B5B4302-AFC2-F88C-7054-03BE1EA1638C}"/>
              </a:ext>
            </a:extLst>
          </p:cNvPr>
          <p:cNvPicPr>
            <a:picLocks noChangeAspect="1"/>
          </p:cNvPicPr>
          <p:nvPr/>
        </p:nvPicPr>
        <p:blipFill>
          <a:blip r:embed="rId10"/>
          <a:stretch>
            <a:fillRect/>
          </a:stretch>
        </p:blipFill>
        <p:spPr>
          <a:xfrm>
            <a:off x="4549343" y="1570460"/>
            <a:ext cx="2995200" cy="2246400"/>
          </a:xfrm>
          <a:prstGeom prst="rect">
            <a:avLst/>
          </a:prstGeom>
        </p:spPr>
      </p:pic>
      <p:sp>
        <p:nvSpPr>
          <p:cNvPr id="10" name="Rechteck 9">
            <a:extLst>
              <a:ext uri="{FF2B5EF4-FFF2-40B4-BE49-F238E27FC236}">
                <a16:creationId xmlns:a16="http://schemas.microsoft.com/office/drawing/2014/main" id="{1FFB46A6-895A-91C8-B941-E8E8BE89A0D5}"/>
              </a:ext>
            </a:extLst>
          </p:cNvPr>
          <p:cNvSpPr/>
          <p:nvPr/>
        </p:nvSpPr>
        <p:spPr bwMode="auto">
          <a:xfrm rot="20902863">
            <a:off x="-32912" y="1575094"/>
            <a:ext cx="2801747" cy="996426"/>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800" dirty="0">
                <a:solidFill>
                  <a:schemeClr val="bg1"/>
                </a:solidFill>
                <a:latin typeface="Calibri Light" panose="020F0302020204030204" pitchFamily="34" charset="0"/>
                <a:cs typeface="Calibri Light" panose="020F0302020204030204" pitchFamily="34" charset="0"/>
              </a:rPr>
              <a:t>TRANSFER</a:t>
            </a:r>
            <a:r>
              <a:rPr kumimoji="0" lang="de-DE" sz="2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a:t>
            </a:r>
            <a:br>
              <a:rPr kumimoji="0" lang="de-DE" sz="2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br>
            <a:r>
              <a:rPr kumimoji="0" lang="de-DE" sz="2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ins Kollegium</a:t>
            </a:r>
          </a:p>
        </p:txBody>
      </p:sp>
    </p:spTree>
    <p:extLst>
      <p:ext uri="{BB962C8B-B14F-4D97-AF65-F5344CB8AC3E}">
        <p14:creationId xmlns:p14="http://schemas.microsoft.com/office/powerpoint/2010/main" val="2222561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F17DA15-8B9A-D181-2D1E-4B35311F5A30}"/>
              </a:ext>
            </a:extLst>
          </p:cNvPr>
          <p:cNvSpPr/>
          <p:nvPr/>
        </p:nvSpPr>
        <p:spPr bwMode="auto">
          <a:xfrm>
            <a:off x="0" y="3598732"/>
            <a:ext cx="9144000" cy="110177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5" name="Inhaltsplatzhalter 1">
            <a:extLst>
              <a:ext uri="{FF2B5EF4-FFF2-40B4-BE49-F238E27FC236}">
                <a16:creationId xmlns:a16="http://schemas.microsoft.com/office/drawing/2014/main" id="{2F470F9D-DA8F-054A-848A-44C1172838E1}"/>
              </a:ext>
            </a:extLst>
          </p:cNvPr>
          <p:cNvSpPr>
            <a:spLocks noGrp="1"/>
          </p:cNvSpPr>
          <p:nvPr>
            <p:ph idx="1"/>
          </p:nvPr>
        </p:nvSpPr>
        <p:spPr>
          <a:xfrm>
            <a:off x="252000" y="1875502"/>
            <a:ext cx="8640000" cy="4628438"/>
          </a:xfrm>
        </p:spPr>
        <p:txBody>
          <a:bodyPr/>
          <a:lstStyle/>
          <a:p>
            <a:r>
              <a:rPr lang="de-DE" dirty="0"/>
              <a:t>Die nächsten Folien dienen dazu:</a:t>
            </a:r>
          </a:p>
          <a:p>
            <a:pPr lvl="1"/>
            <a:r>
              <a:rPr lang="de-DE" dirty="0"/>
              <a:t>die Praxiserprobung in Hinblick auf die Take-Home-Message zu reflektieren.</a:t>
            </a:r>
          </a:p>
          <a:p>
            <a:pPr lvl="1"/>
            <a:r>
              <a:rPr lang="de-DE" dirty="0"/>
              <a:t>Potentiale der Praxiserprobung in Ergänzung zum eigenen Unterricht herausarbeiten.. </a:t>
            </a:r>
          </a:p>
          <a:p>
            <a:pPr>
              <a:spcAft>
                <a:spcPts val="0"/>
              </a:spcAft>
            </a:pPr>
            <a:r>
              <a:rPr lang="de-DE" dirty="0"/>
              <a:t>Didaktische Umsetzung:</a:t>
            </a:r>
            <a:br>
              <a:rPr lang="de-DE" dirty="0"/>
            </a:br>
            <a:r>
              <a:rPr lang="de-DE" dirty="0"/>
              <a:t>Diskutieren Sie mit Ihrem Kollegium die folgenden Reflexionsfragen:</a:t>
            </a:r>
          </a:p>
          <a:p>
            <a:pPr lvl="2">
              <a:spcAft>
                <a:spcPts val="0"/>
              </a:spcAft>
            </a:pPr>
            <a:r>
              <a:rPr lang="de-DE" i="1" dirty="0"/>
              <a:t>Inwiefern wird die Take-Home-Message in der Praxiserprobung ‚Wie viele … passen in …‘ berücksichtigt?</a:t>
            </a:r>
          </a:p>
          <a:p>
            <a:pPr lvl="2">
              <a:spcAft>
                <a:spcPts val="0"/>
              </a:spcAft>
            </a:pPr>
            <a:r>
              <a:rPr lang="de-DE" i="1" dirty="0"/>
              <a:t>Bei welchen Schwierigkeiten, die mir im Unterricht zur halbschriftlichen Division begegnen, kann das Material ‚Wie viele … passen in …‘ unterstützen?</a:t>
            </a:r>
          </a:p>
          <a:p>
            <a:pPr lvl="2">
              <a:spcAft>
                <a:spcPts val="0"/>
              </a:spcAft>
            </a:pPr>
            <a:endParaRPr lang="de-DE" i="1" dirty="0"/>
          </a:p>
          <a:p>
            <a:pPr lvl="1"/>
            <a:r>
              <a:rPr lang="de-DE" dirty="0"/>
              <a:t>Sammeln Sie zunächst die Ideen Ihrer </a:t>
            </a:r>
            <a:r>
              <a:rPr lang="de-DE" dirty="0" err="1"/>
              <a:t>Kolleg:innen</a:t>
            </a:r>
            <a:endParaRPr lang="de-DE" dirty="0"/>
          </a:p>
          <a:p>
            <a:pPr lvl="1"/>
            <a:r>
              <a:rPr lang="de-DE" dirty="0"/>
              <a:t>Die folgenden Folien können optional verwendet werden, um die wesentlichen Potentiale der Praxiserprobung zu bündeln. </a:t>
            </a:r>
          </a:p>
          <a:p>
            <a:pPr lvl="1"/>
            <a:endParaRPr lang="de-DE" dirty="0"/>
          </a:p>
        </p:txBody>
      </p:sp>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dirty="0"/>
              <a:t>Sinn des nächsten Inputs</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2191057883"/>
              </p:ext>
            </p:extLst>
          </p:nvPr>
        </p:nvGraphicFramePr>
        <p:xfrm>
          <a:off x="252827" y="898971"/>
          <a:ext cx="8639173" cy="74168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dirty="0">
                          <a:solidFill>
                            <a:schemeClr val="accent1"/>
                          </a:solidFill>
                        </a:rPr>
                        <a:t>3.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accent1"/>
                          </a:solidFill>
                        </a:rPr>
                        <a:t>Reflexion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dirty="0">
                        <a:solidFill>
                          <a:schemeClr val="accent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solidFill>
                            <a:schemeClr val="accent1"/>
                          </a:solidFill>
                        </a:rPr>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solidFill>
                            <a:schemeClr val="accent1"/>
                          </a:solidFill>
                        </a:rPr>
                        <a:t>Reflexion der Praxiserprobung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a:solidFill>
                            <a:schemeClr val="accent1"/>
                          </a:solidFill>
                        </a:rPr>
                        <a:t>1 </a:t>
                      </a:r>
                      <a:r>
                        <a:rPr lang="de-DE" sz="1100" dirty="0">
                          <a:solidFill>
                            <a:schemeClr val="accent1"/>
                          </a:solidFill>
                        </a:rPr>
                        <a:t>Folie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6" name="Rechteck 5">
            <a:extLst>
              <a:ext uri="{FF2B5EF4-FFF2-40B4-BE49-F238E27FC236}">
                <a16:creationId xmlns:a16="http://schemas.microsoft.com/office/drawing/2014/main" id="{4134667C-48CB-784B-9F7F-967DB341532C}"/>
              </a:ext>
            </a:extLst>
          </p:cNvPr>
          <p:cNvSpPr/>
          <p:nvPr/>
        </p:nvSpPr>
        <p:spPr bwMode="auto">
          <a:xfrm>
            <a:off x="0" y="6503940"/>
            <a:ext cx="1881809" cy="375891"/>
          </a:xfrm>
          <a:prstGeom prst="rect">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128"/>
                <a:cs typeface="Calibri Light" panose="020F0302020204030204" pitchFamily="34" charset="0"/>
              </a:rPr>
              <a:t>Phase 3: Reflexion</a:t>
            </a:r>
          </a:p>
        </p:txBody>
      </p:sp>
    </p:spTree>
    <p:extLst>
      <p:ext uri="{BB962C8B-B14F-4D97-AF65-F5344CB8AC3E}">
        <p14:creationId xmlns:p14="http://schemas.microsoft.com/office/powerpoint/2010/main" val="1074207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A054CD0E-8F3C-EDCB-CC07-41F955A2EDC7}"/>
              </a:ext>
            </a:extLst>
          </p:cNvPr>
          <p:cNvGrpSpPr>
            <a:grpSpLocks noChangeAspect="1"/>
          </p:cNvGrpSpPr>
          <p:nvPr/>
        </p:nvGrpSpPr>
        <p:grpSpPr>
          <a:xfrm>
            <a:off x="205277" y="269653"/>
            <a:ext cx="8719687" cy="1008000"/>
            <a:chOff x="0" y="-1"/>
            <a:chExt cx="6083982" cy="703311"/>
          </a:xfrm>
        </p:grpSpPr>
        <p:sp>
          <p:nvSpPr>
            <p:cNvPr id="28" name="Textfeld 25">
              <a:extLst>
                <a:ext uri="{FF2B5EF4-FFF2-40B4-BE49-F238E27FC236}">
                  <a16:creationId xmlns:a16="http://schemas.microsoft.com/office/drawing/2014/main" id="{5B8728B2-77AE-BC61-6415-872D2ED80F08}"/>
                </a:ext>
              </a:extLst>
            </p:cNvPr>
            <p:cNvSpPr txBox="1"/>
            <p:nvPr/>
          </p:nvSpPr>
          <p:spPr>
            <a:xfrm>
              <a:off x="563033" y="43745"/>
              <a:ext cx="5520949" cy="6504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Über eine materialgestützte Darstellung und die sprachliche Begleitung „passen in“ gebe ich Kindern die Gelegenheit, ihre Rechenwege zu durchdringen. </a:t>
              </a:r>
              <a:endParaRPr lang="de-DE" sz="1800" dirty="0">
                <a:effectLst/>
                <a:latin typeface="Times New Roman" panose="02020603050405020304" pitchFamily="18" charset="0"/>
                <a:ea typeface="Times New Roman" panose="02020603050405020304" pitchFamily="18" charset="0"/>
              </a:endParaRPr>
            </a:p>
          </p:txBody>
        </p:sp>
        <p:grpSp>
          <p:nvGrpSpPr>
            <p:cNvPr id="29" name="Gruppieren 28">
              <a:extLst>
                <a:ext uri="{FF2B5EF4-FFF2-40B4-BE49-F238E27FC236}">
                  <a16:creationId xmlns:a16="http://schemas.microsoft.com/office/drawing/2014/main" id="{165A08A0-5620-4F16-E652-CA2D74D51B67}"/>
                </a:ext>
              </a:extLst>
            </p:cNvPr>
            <p:cNvGrpSpPr/>
            <p:nvPr/>
          </p:nvGrpSpPr>
          <p:grpSpPr>
            <a:xfrm>
              <a:off x="0" y="-1"/>
              <a:ext cx="6083982" cy="703311"/>
              <a:chOff x="0" y="-1"/>
              <a:chExt cx="6083982" cy="703311"/>
            </a:xfrm>
          </p:grpSpPr>
          <p:sp>
            <p:nvSpPr>
              <p:cNvPr id="30" name="Gefaltete Ecke 29">
                <a:extLst>
                  <a:ext uri="{FF2B5EF4-FFF2-40B4-BE49-F238E27FC236}">
                    <a16:creationId xmlns:a16="http://schemas.microsoft.com/office/drawing/2014/main" id="{D4C39CA2-A3D2-8671-1772-181ABC549EA0}"/>
                  </a:ext>
                </a:extLst>
              </p:cNvPr>
              <p:cNvSpPr/>
              <p:nvPr/>
            </p:nvSpPr>
            <p:spPr>
              <a:xfrm>
                <a:off x="0" y="-1"/>
                <a:ext cx="6083982" cy="703311"/>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1" name="Grafik 30" descr="Zuhause">
                <a:extLst>
                  <a:ext uri="{FF2B5EF4-FFF2-40B4-BE49-F238E27FC236}">
                    <a16:creationId xmlns:a16="http://schemas.microsoft.com/office/drawing/2014/main" id="{7786045E-F6C2-C8D0-A834-0C086E5587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345" y="201789"/>
                <a:ext cx="366395" cy="366395"/>
              </a:xfrm>
              <a:prstGeom prst="rect">
                <a:avLst/>
              </a:prstGeom>
            </p:spPr>
          </p:pic>
        </p:grpSp>
      </p:grpSp>
      <p:sp>
        <p:nvSpPr>
          <p:cNvPr id="5" name="Textplatzhalter 4">
            <a:extLst>
              <a:ext uri="{FF2B5EF4-FFF2-40B4-BE49-F238E27FC236}">
                <a16:creationId xmlns:a16="http://schemas.microsoft.com/office/drawing/2014/main" id="{D0A2083B-0809-AAE1-BEB8-170050174D17}"/>
              </a:ext>
            </a:extLst>
          </p:cNvPr>
          <p:cNvSpPr>
            <a:spLocks noGrp="1"/>
          </p:cNvSpPr>
          <p:nvPr>
            <p:ph type="body" sz="quarter" idx="10"/>
          </p:nvPr>
        </p:nvSpPr>
        <p:spPr/>
        <p:txBody>
          <a:bodyPr/>
          <a:lstStyle/>
          <a:p>
            <a:endParaRPr lang="de-DE"/>
          </a:p>
        </p:txBody>
      </p:sp>
      <p:sp>
        <p:nvSpPr>
          <p:cNvPr id="3" name="Rechteck 2">
            <a:extLst>
              <a:ext uri="{FF2B5EF4-FFF2-40B4-BE49-F238E27FC236}">
                <a16:creationId xmlns:a16="http://schemas.microsoft.com/office/drawing/2014/main" id="{285AD60A-B33D-3D19-499B-FB09CB3901DE}"/>
              </a:ext>
            </a:extLst>
          </p:cNvPr>
          <p:cNvSpPr/>
          <p:nvPr/>
        </p:nvSpPr>
        <p:spPr bwMode="auto">
          <a:xfrm>
            <a:off x="0" y="6503940"/>
            <a:ext cx="188180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128"/>
                <a:cs typeface="Calibri Light" panose="020F0302020204030204" pitchFamily="34" charset="0"/>
              </a:rPr>
              <a:t>Phase 3: Reflexion</a:t>
            </a:r>
          </a:p>
        </p:txBody>
      </p:sp>
      <p:sp>
        <p:nvSpPr>
          <p:cNvPr id="11" name="Wolkenförmige Legende 10">
            <a:extLst>
              <a:ext uri="{FF2B5EF4-FFF2-40B4-BE49-F238E27FC236}">
                <a16:creationId xmlns:a16="http://schemas.microsoft.com/office/drawing/2014/main" id="{BB0625BE-4DA2-38AE-C590-D20805AAAB45}"/>
              </a:ext>
            </a:extLst>
          </p:cNvPr>
          <p:cNvSpPr/>
          <p:nvPr/>
        </p:nvSpPr>
        <p:spPr bwMode="auto">
          <a:xfrm>
            <a:off x="-548192" y="1439826"/>
            <a:ext cx="4860000" cy="2556192"/>
          </a:xfrm>
          <a:prstGeom prst="cloudCallout">
            <a:avLst>
              <a:gd name="adj1" fmla="val -49393"/>
              <a:gd name="adj2" fmla="val 64459"/>
            </a:avLst>
          </a:prstGeom>
          <a:solidFill>
            <a:schemeClr val="tx2">
              <a:lumMod val="20000"/>
              <a:lumOff val="80000"/>
            </a:schemeClr>
          </a:solidFill>
          <a:ln w="127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a:lnSpc>
                <a:spcPct val="115000"/>
              </a:lnSpc>
            </a:pPr>
            <a:r>
              <a:rPr lang="de-DE" sz="1800" dirty="0">
                <a:solidFill>
                  <a:srgbClr val="222222"/>
                </a:solidFill>
                <a:latin typeface="Calibri" panose="020F0502020204030204" pitchFamily="34" charset="0"/>
                <a:ea typeface="Times New Roman" panose="02020603050405020304" pitchFamily="18" charset="0"/>
              </a:rPr>
              <a:t>Das Zerlegen einer „schwierigen“ Divisionsaufgabe in „leichtere“ Teilaufgaben wird am Punktefeld </a:t>
            </a:r>
            <a:r>
              <a:rPr lang="de-DE" sz="1800" b="1" dirty="0">
                <a:solidFill>
                  <a:srgbClr val="222222"/>
                </a:solidFill>
                <a:latin typeface="Calibri" panose="020F0502020204030204" pitchFamily="34" charset="0"/>
                <a:ea typeface="Times New Roman" panose="02020603050405020304" pitchFamily="18" charset="0"/>
              </a:rPr>
              <a:t>materialgestützt</a:t>
            </a:r>
            <a:r>
              <a:rPr lang="de-DE" sz="1800" dirty="0">
                <a:solidFill>
                  <a:srgbClr val="222222"/>
                </a:solidFill>
                <a:latin typeface="Calibri" panose="020F0502020204030204" pitchFamily="34" charset="0"/>
                <a:ea typeface="Times New Roman" panose="02020603050405020304" pitchFamily="18" charset="0"/>
              </a:rPr>
              <a:t> veranschaulicht. </a:t>
            </a:r>
            <a:endParaRPr lang="de-DE" sz="1800" b="1" dirty="0">
              <a:latin typeface="Times New Roman" panose="02020603050405020304" pitchFamily="18" charset="0"/>
              <a:ea typeface="Times New Roman" panose="02020603050405020304" pitchFamily="18" charset="0"/>
            </a:endParaRPr>
          </a:p>
        </p:txBody>
      </p:sp>
      <p:sp>
        <p:nvSpPr>
          <p:cNvPr id="12" name="Wolkenförmige Legende 11">
            <a:extLst>
              <a:ext uri="{FF2B5EF4-FFF2-40B4-BE49-F238E27FC236}">
                <a16:creationId xmlns:a16="http://schemas.microsoft.com/office/drawing/2014/main" id="{B526FAD6-71AE-0A95-D101-0CE212D45D15}"/>
              </a:ext>
            </a:extLst>
          </p:cNvPr>
          <p:cNvSpPr/>
          <p:nvPr/>
        </p:nvSpPr>
        <p:spPr bwMode="auto">
          <a:xfrm>
            <a:off x="4020783" y="1588363"/>
            <a:ext cx="5672870" cy="2802696"/>
          </a:xfrm>
          <a:prstGeom prst="cloudCallout">
            <a:avLst>
              <a:gd name="adj1" fmla="val 77639"/>
              <a:gd name="adj2" fmla="val 30719"/>
            </a:avLst>
          </a:prstGeom>
          <a:solidFill>
            <a:schemeClr val="tx2">
              <a:lumMod val="20000"/>
              <a:lumOff val="80000"/>
            </a:schemeClr>
          </a:solidFill>
          <a:ln w="127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a:lnSpc>
                <a:spcPct val="115000"/>
              </a:lnSpc>
            </a:pPr>
            <a:r>
              <a:rPr lang="de-DE" sz="1800" dirty="0">
                <a:solidFill>
                  <a:srgbClr val="222222"/>
                </a:solidFill>
                <a:latin typeface="Calibri" panose="020F0502020204030204" pitchFamily="34" charset="0"/>
                <a:ea typeface="Times New Roman" panose="02020603050405020304" pitchFamily="18" charset="0"/>
              </a:rPr>
              <a:t>Die Division wird </a:t>
            </a:r>
            <a:r>
              <a:rPr lang="de-DE" sz="1800" b="1" dirty="0">
                <a:solidFill>
                  <a:srgbClr val="222222"/>
                </a:solidFill>
                <a:latin typeface="Calibri" panose="020F0502020204030204" pitchFamily="34" charset="0"/>
                <a:ea typeface="Times New Roman" panose="02020603050405020304" pitchFamily="18" charset="0"/>
              </a:rPr>
              <a:t>sprachlich</a:t>
            </a:r>
            <a:r>
              <a:rPr lang="de-DE" sz="1800" dirty="0">
                <a:solidFill>
                  <a:srgbClr val="222222"/>
                </a:solidFill>
                <a:latin typeface="Calibri" panose="020F0502020204030204" pitchFamily="34" charset="0"/>
                <a:ea typeface="Times New Roman" panose="02020603050405020304" pitchFamily="18" charset="0"/>
              </a:rPr>
              <a:t> durch das Aufgreifen der Gruppensprache (bekannt von der Multiplikation) sowie durch die vorstellungsunterstützende Formulierung „passen in“ begleitet. </a:t>
            </a:r>
            <a:endParaRPr lang="de-DE" sz="1800" b="1" dirty="0">
              <a:latin typeface="Times New Roman" panose="02020603050405020304" pitchFamily="18" charset="0"/>
              <a:ea typeface="Times New Roman" panose="02020603050405020304" pitchFamily="18" charset="0"/>
            </a:endParaRPr>
          </a:p>
        </p:txBody>
      </p:sp>
      <p:sp>
        <p:nvSpPr>
          <p:cNvPr id="13" name="Wolkenförmige Legende 12">
            <a:extLst>
              <a:ext uri="{FF2B5EF4-FFF2-40B4-BE49-F238E27FC236}">
                <a16:creationId xmlns:a16="http://schemas.microsoft.com/office/drawing/2014/main" id="{7B54B9DB-C631-605C-5A78-A0D45831294D}"/>
              </a:ext>
            </a:extLst>
          </p:cNvPr>
          <p:cNvSpPr/>
          <p:nvPr/>
        </p:nvSpPr>
        <p:spPr bwMode="auto">
          <a:xfrm>
            <a:off x="205277" y="4126190"/>
            <a:ext cx="3980237" cy="2151655"/>
          </a:xfrm>
          <a:prstGeom prst="cloudCallout">
            <a:avLst>
              <a:gd name="adj1" fmla="val 77639"/>
              <a:gd name="adj2" fmla="val 30719"/>
            </a:avLst>
          </a:prstGeom>
          <a:solidFill>
            <a:schemeClr val="tx2">
              <a:lumMod val="20000"/>
              <a:lumOff val="80000"/>
            </a:schemeClr>
          </a:solidFill>
          <a:ln w="127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de-DE" sz="1800" dirty="0">
                <a:solidFill>
                  <a:srgbClr val="222222"/>
                </a:solidFill>
                <a:latin typeface="Calibri" panose="020F0502020204030204" pitchFamily="34" charset="0"/>
                <a:ea typeface="Times New Roman" panose="02020603050405020304" pitchFamily="18" charset="0"/>
              </a:rPr>
              <a:t>Die bildliche </a:t>
            </a:r>
            <a:r>
              <a:rPr lang="de-DE" sz="1800" b="1" dirty="0">
                <a:solidFill>
                  <a:srgbClr val="222222"/>
                </a:solidFill>
                <a:latin typeface="Calibri" panose="020F0502020204030204" pitchFamily="34" charset="0"/>
                <a:ea typeface="Times New Roman" panose="02020603050405020304" pitchFamily="18" charset="0"/>
              </a:rPr>
              <a:t>Darstellung</a:t>
            </a:r>
            <a:r>
              <a:rPr lang="de-DE" sz="1800" dirty="0">
                <a:solidFill>
                  <a:srgbClr val="222222"/>
                </a:solidFill>
                <a:latin typeface="Calibri" panose="020F0502020204030204" pitchFamily="34" charset="0"/>
                <a:ea typeface="Times New Roman" panose="02020603050405020304" pitchFamily="18" charset="0"/>
              </a:rPr>
              <a:t> der Teilaufgaben am Punktefeld wird direkt mit der symbolischen Notation verknüpft. </a:t>
            </a:r>
            <a:endParaRPr lang="de-DE" sz="1800" b="1" dirty="0">
              <a:latin typeface="Times New Roman" panose="02020603050405020304" pitchFamily="18" charset="0"/>
              <a:ea typeface="Times New Roman" panose="02020603050405020304" pitchFamily="18" charset="0"/>
            </a:endParaRPr>
          </a:p>
        </p:txBody>
      </p:sp>
      <p:sp>
        <p:nvSpPr>
          <p:cNvPr id="14" name="Wolkenförmige Legende 13">
            <a:extLst>
              <a:ext uri="{FF2B5EF4-FFF2-40B4-BE49-F238E27FC236}">
                <a16:creationId xmlns:a16="http://schemas.microsoft.com/office/drawing/2014/main" id="{6C785146-AC17-2A5D-375A-62B1CBB33B1C}"/>
              </a:ext>
            </a:extLst>
          </p:cNvPr>
          <p:cNvSpPr/>
          <p:nvPr/>
        </p:nvSpPr>
        <p:spPr bwMode="auto">
          <a:xfrm>
            <a:off x="4157906" y="4391059"/>
            <a:ext cx="5112000" cy="2412000"/>
          </a:xfrm>
          <a:prstGeom prst="cloudCallout">
            <a:avLst>
              <a:gd name="adj1" fmla="val 77639"/>
              <a:gd name="adj2" fmla="val 30719"/>
            </a:avLst>
          </a:prstGeom>
          <a:solidFill>
            <a:schemeClr val="tx2">
              <a:lumMod val="20000"/>
              <a:lumOff val="80000"/>
            </a:schemeClr>
          </a:solidFill>
          <a:ln w="127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a:lnSpc>
                <a:spcPct val="115000"/>
              </a:lnSpc>
            </a:pPr>
            <a:r>
              <a:rPr lang="de-DE" sz="1800" b="1" dirty="0">
                <a:solidFill>
                  <a:srgbClr val="222222"/>
                </a:solidFill>
                <a:latin typeface="Calibri" panose="020F0502020204030204" pitchFamily="34" charset="0"/>
                <a:ea typeface="Times New Roman" panose="02020603050405020304" pitchFamily="18" charset="0"/>
              </a:rPr>
              <a:t>Verschiedene Möglichkeiten</a:t>
            </a:r>
            <a:r>
              <a:rPr lang="de-DE" sz="1800" dirty="0">
                <a:solidFill>
                  <a:srgbClr val="222222"/>
                </a:solidFill>
                <a:latin typeface="Calibri" panose="020F0502020204030204" pitchFamily="34" charset="0"/>
                <a:ea typeface="Times New Roman" panose="02020603050405020304" pitchFamily="18" charset="0"/>
              </a:rPr>
              <a:t>, Divisionsaufgaben in Teilaufgaben zu zerlegen, werden im gemeinsamen Austausch verglichen und besprochen.</a:t>
            </a:r>
            <a:endParaRPr lang="de-DE" sz="1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605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3C651E9E-2EE3-4BF3-9DD1-CFA8EC36B81B}"/>
              </a:ext>
            </a:extLst>
          </p:cNvPr>
          <p:cNvSpPr>
            <a:spLocks noGrp="1"/>
          </p:cNvSpPr>
          <p:nvPr>
            <p:ph idx="1"/>
          </p:nvPr>
        </p:nvSpPr>
        <p:spPr/>
        <p:txBody>
          <a:bodyPr/>
          <a:lstStyle/>
          <a:p>
            <a:pPr>
              <a:buNone/>
            </a:pPr>
            <a:r>
              <a:rPr lang="de-DE" dirty="0"/>
              <a:t>Diese Folie gehört mit zum Material und darf nicht entfernt werden.</a:t>
            </a:r>
          </a:p>
          <a:p>
            <a:pPr marL="285750" indent="-285750"/>
            <a:r>
              <a:rPr lang="de-DE" dirty="0"/>
              <a:t>Dieses Material wurde durch Christoph Selter und sein Team für das </a:t>
            </a:r>
            <a:r>
              <a:rPr lang="de-DE" dirty="0">
                <a:hlinkClick r:id="rId2"/>
              </a:rPr>
              <a:t>Deutsche Zentrum für Lehrerbildung Mathematik (DZLM)</a:t>
            </a:r>
            <a:r>
              <a:rPr lang="de-DE" dirty="0"/>
              <a:t> konzipiert und kann, soweit nicht anderweitig gekennzeichnet, unter der </a:t>
            </a:r>
            <a:r>
              <a:rPr lang="de-DE" dirty="0">
                <a:hlinkClick r:id="rId3"/>
              </a:rPr>
              <a:t>Creative Commons Lizenz BY-SA: Namensnennung – Weitergabe unter gleichen Bedingungen 4.0 International</a:t>
            </a:r>
            <a:r>
              <a:rPr lang="de-DE" dirty="0"/>
              <a:t> weiterverwendet werden.</a:t>
            </a:r>
          </a:p>
          <a:p>
            <a:pPr marL="285750" indent="-285750"/>
            <a:r>
              <a:rPr lang="de-DE" dirty="0"/>
              <a:t>Das bedeutet insbesondere: Alle Folien und Materialien können für Zwecke der Aus- und Fortbildung gerne genutzt werden – unter der Voraussetzung, dass immer die Quellenhinweise aufgeführt bleiben. </a:t>
            </a:r>
          </a:p>
          <a:p>
            <a:pPr marL="285750" indent="-285750"/>
            <a:r>
              <a:rPr lang="de-DE" dirty="0"/>
              <a:t>An der Erstellung des Materials haben mitgewirkt: Johanna Brandt, Stefanie </a:t>
            </a:r>
            <a:r>
              <a:rPr lang="de-DE" dirty="0" err="1"/>
              <a:t>Gatzka</a:t>
            </a:r>
            <a:r>
              <a:rPr lang="de-DE" dirty="0"/>
              <a:t>, Daniela Götze, Raja Herold-Blasius, Sarah Jaworek, Anja Kluge, Katharina </a:t>
            </a:r>
            <a:r>
              <a:rPr lang="de-DE" dirty="0" err="1"/>
              <a:t>Knaudt</a:t>
            </a:r>
            <a:r>
              <a:rPr lang="de-DE" dirty="0"/>
              <a:t>, Stefanie Menne, Christoph Selter, Esther Wensing</a:t>
            </a:r>
          </a:p>
          <a:p>
            <a:pPr marL="285750" indent="-285750"/>
            <a:r>
              <a:rPr lang="de-DE" dirty="0"/>
              <a:t>Dieses Material basiert auf Forschung und Entwicklung aus dem Projekt „</a:t>
            </a:r>
            <a:r>
              <a:rPr lang="de-DE" dirty="0" err="1"/>
              <a:t>SchuMaS</a:t>
            </a:r>
            <a:r>
              <a:rPr lang="de-DE" dirty="0"/>
              <a:t> – Schule macht stark“ (Projektnummer: SMS2101L). Das Modul ist angereichert durch Material aus den Projekten „</a:t>
            </a:r>
            <a:r>
              <a:rPr lang="de-DE" dirty="0" err="1"/>
              <a:t>Pikas</a:t>
            </a:r>
            <a:r>
              <a:rPr lang="de-DE" dirty="0"/>
              <a:t>“, „Kira – Kinder rechnen anders“, „MSK – Mathe sicher können“, „</a:t>
            </a:r>
            <a:r>
              <a:rPr lang="de-DE" dirty="0" err="1"/>
              <a:t>Mahiko</a:t>
            </a:r>
            <a:r>
              <a:rPr lang="de-DE" dirty="0"/>
              <a:t>“, „</a:t>
            </a:r>
            <a:r>
              <a:rPr lang="de-DE" dirty="0" err="1"/>
              <a:t>Faledia</a:t>
            </a:r>
            <a:r>
              <a:rPr lang="de-DE" dirty="0"/>
              <a:t>“ und „</a:t>
            </a:r>
            <a:r>
              <a:rPr lang="de-DE" dirty="0" err="1"/>
              <a:t>FöDiMa</a:t>
            </a:r>
            <a:r>
              <a:rPr lang="de-DE" dirty="0"/>
              <a:t> – Förderorientierte Diagnostik im inklusiven mathematischen Anfangsunterricht“ und „Mathematik aufholen nach Corona“.</a:t>
            </a:r>
          </a:p>
        </p:txBody>
      </p:sp>
      <p:sp>
        <p:nvSpPr>
          <p:cNvPr id="5" name="Titel 4">
            <a:extLst>
              <a:ext uri="{FF2B5EF4-FFF2-40B4-BE49-F238E27FC236}">
                <a16:creationId xmlns:a16="http://schemas.microsoft.com/office/drawing/2014/main" id="{83CA3021-DD12-498D-B5F0-BBA091376EB8}"/>
              </a:ext>
            </a:extLst>
          </p:cNvPr>
          <p:cNvSpPr>
            <a:spLocks noGrp="1"/>
          </p:cNvSpPr>
          <p:nvPr>
            <p:ph type="title"/>
          </p:nvPr>
        </p:nvSpPr>
        <p:spPr/>
        <p:txBody>
          <a:bodyPr/>
          <a:lstStyle/>
          <a:p>
            <a:r>
              <a:rPr lang="de-DE" dirty="0"/>
              <a:t>Hinweise zu den Lizenzbedingungen</a:t>
            </a:r>
          </a:p>
        </p:txBody>
      </p:sp>
    </p:spTree>
    <p:extLst>
      <p:ext uri="{BB962C8B-B14F-4D97-AF65-F5344CB8AC3E}">
        <p14:creationId xmlns:p14="http://schemas.microsoft.com/office/powerpoint/2010/main" val="261798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p:txBody>
          <a:bodyPr/>
          <a:lstStyle/>
          <a:p>
            <a:pPr marL="0" indent="0">
              <a:buNone/>
              <a:defRPr/>
            </a:pPr>
            <a:r>
              <a:rPr lang="de-DE"/>
              <a:t>Diese Folie gehört mit zum Material und darf nicht entfernt werden.</a:t>
            </a:r>
            <a:endParaRPr/>
          </a:p>
          <a:p>
            <a:pPr>
              <a:defRPr/>
            </a:pPr>
            <a:r>
              <a:rPr lang="de-DE"/>
              <a:t>Bildnachweise und Zitatquellen finden sich auf den jeweiligen Folien bzw. Zusatzmaterialien.</a:t>
            </a:r>
            <a:endParaRPr/>
          </a:p>
          <a:p>
            <a:pPr>
              <a:defRPr/>
            </a:pPr>
            <a:r>
              <a:rPr lang="de-DE"/>
              <a:t>Mit dem Download der Materialien wird kein Eigentum an den Videos/Fotos erworben, sondern nur die Nutzungsmöglichkeit wie folgt: Die Nutzung ist im Rahmen der Aus- und Fortbildung von Lehrkräften zulässig, die Videos und Fotos sollen nur auf Plattformen mit Registrierung verbreitet werden, nicht frei im Internet wie z.B. öffentlich zugänglichen Videoplattformen wie YouTube. Streaming auf Plattformen mit Registrierungsschranken sind erlaubt.</a:t>
            </a:r>
            <a:endParaRPr/>
          </a:p>
          <a:p>
            <a:pPr>
              <a:defRPr/>
            </a:pPr>
            <a:r>
              <a:rPr lang="de-DE"/>
              <a:t>Eine andere Nutzung der Videos als in Lehrkräfteaus- und -fortbildung ist nicht erlaubt.</a:t>
            </a:r>
            <a:endParaRPr/>
          </a:p>
          <a:p>
            <a:pPr>
              <a:defRPr/>
            </a:pPr>
            <a:endParaRPr lang="de-DE"/>
          </a:p>
          <a:p>
            <a:pPr>
              <a:defRPr/>
            </a:pPr>
            <a:endParaRPr lang="de-DE"/>
          </a:p>
        </p:txBody>
      </p:sp>
      <p:sp>
        <p:nvSpPr>
          <p:cNvPr id="316" name="Zum Bearbeiten doppelklicken"/>
          <p:cNvSpPr txBox="1">
            <a:spLocks noGrp="1"/>
          </p:cNvSpPr>
          <p:nvPr>
            <p:ph type="title"/>
          </p:nvPr>
        </p:nvSpPr>
        <p:spPr bwMode="auto">
          <a:prstGeom prst="rect">
            <a:avLst/>
          </a:prstGeom>
        </p:spPr>
        <p:txBody>
          <a:bodyPr/>
          <a:lstStyle/>
          <a:p>
            <a:pPr>
              <a:defRPr/>
            </a:pPr>
            <a:r>
              <a:rPr lang="de-DE"/>
              <a:t>Hinweis zur Nutzung der urheberrechtlich geschützten Bilder und Videos</a:t>
            </a:r>
            <a:endParaRPr/>
          </a:p>
        </p:txBody>
      </p:sp>
      <p:sp>
        <p:nvSpPr>
          <p:cNvPr id="317" name="Text"/>
          <p:cNvSpPr txBox="1"/>
          <p:nvPr/>
        </p:nvSpPr>
        <p:spPr bwMode="auto">
          <a:xfrm>
            <a:off x="4268187" y="3232765"/>
            <a:ext cx="607626" cy="392470"/>
          </a:xfrm>
          <a:prstGeom prst="rect">
            <a:avLst/>
          </a:prstGeom>
          <a:ln w="12700">
            <a:miter lim="400000"/>
          </a:ln>
        </p:spPr>
        <p:txBody>
          <a:bodyPr wrap="none" lIns="45719" rIns="45719">
            <a:spAutoFit/>
          </a:bodyPr>
          <a:lstStyle/>
          <a:p>
            <a:pPr marL="0" marR="0" lvl="0" indent="0" algn="l" defTabSz="914400">
              <a:lnSpc>
                <a:spcPct val="120000"/>
              </a:lnSpc>
              <a:spcBef>
                <a:spcPts val="0"/>
              </a:spcBef>
              <a:spcAft>
                <a:spcPts val="0"/>
              </a:spcAft>
              <a:buClrTx/>
              <a:buSzTx/>
              <a:buFontTx/>
              <a:buNone/>
              <a:defRPr/>
            </a:pPr>
            <a:endParaRPr sz="2400" b="0" i="0" u="none" strike="noStrike" cap="none" spc="0">
              <a:ln>
                <a:noFill/>
              </a:ln>
              <a:solidFill>
                <a:srgbClr val="000000"/>
              </a:solidFill>
              <a:latin typeface="Calibri"/>
              <a:ea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236072-4A52-C54D-9963-5319D1FFA5BC}"/>
              </a:ext>
            </a:extLst>
          </p:cNvPr>
          <p:cNvSpPr>
            <a:spLocks noGrp="1"/>
          </p:cNvSpPr>
          <p:nvPr>
            <p:ph idx="1"/>
          </p:nvPr>
        </p:nvSpPr>
        <p:spPr>
          <a:xfrm>
            <a:off x="252000" y="1916016"/>
            <a:ext cx="8640000" cy="4617983"/>
          </a:xfrm>
        </p:spPr>
        <p:txBody>
          <a:bodyPr/>
          <a:lstStyle/>
          <a:p>
            <a:r>
              <a:rPr lang="de-DE" dirty="0"/>
              <a:t>Die nächsten Folien dienen dazu:</a:t>
            </a:r>
          </a:p>
          <a:p>
            <a:pPr lvl="1"/>
            <a:r>
              <a:rPr lang="de-DE" dirty="0"/>
              <a:t>Voraussetzungen zur halbschriftlichen Division (Bündelung und Bündelsprache; Aufteilende Grundvorstellung der Division) aufzugreifen, </a:t>
            </a:r>
          </a:p>
          <a:p>
            <a:pPr lvl="1"/>
            <a:r>
              <a:rPr lang="de-DE" dirty="0"/>
              <a:t>die </a:t>
            </a:r>
            <a:r>
              <a:rPr lang="de-DE" dirty="0" err="1"/>
              <a:t>Verstehensgrundlagen</a:t>
            </a:r>
            <a:r>
              <a:rPr lang="de-DE" dirty="0"/>
              <a:t> zur halbschriftlichen Division zu identifizieren,</a:t>
            </a:r>
          </a:p>
          <a:p>
            <a:pPr lvl="1"/>
            <a:r>
              <a:rPr lang="de-DE" dirty="0"/>
              <a:t>und aufzuzeigen, wie diese materialgestützt und sprachlich begleitet werden können, um bei den Lernenden Vorstellungen zu halbschriftlichen Division zu aufzubauen</a:t>
            </a:r>
            <a:r>
              <a:rPr lang="de-DE" dirty="0">
                <a:sym typeface="Wingdings" pitchFamily="2" charset="2"/>
              </a:rPr>
              <a:t>.   </a:t>
            </a:r>
            <a:endParaRPr lang="de-DE" dirty="0"/>
          </a:p>
          <a:p>
            <a:r>
              <a:rPr lang="de-DE" dirty="0"/>
              <a:t>Didaktische Umsetzung:</a:t>
            </a:r>
          </a:p>
          <a:p>
            <a:pPr lvl="1"/>
            <a:r>
              <a:rPr lang="de-DE" dirty="0"/>
              <a:t>Falls Sie im Rahmen der Konferenz einen </a:t>
            </a:r>
            <a:r>
              <a:rPr lang="de-DE" dirty="0" err="1"/>
              <a:t>Beamer</a:t>
            </a:r>
            <a:r>
              <a:rPr lang="de-DE" dirty="0"/>
              <a:t> zur Verfügung haben, präsentieren Sie die Folien Ihrem Kollegium. </a:t>
            </a:r>
          </a:p>
          <a:p>
            <a:pPr lvl="1"/>
            <a:r>
              <a:rPr lang="de-DE" dirty="0"/>
              <a:t>Alternativ: Drucken Sie einzelne Folien aus und nutzen Sie diese zur Veranschaulichung Ihrer Ausführungen.</a:t>
            </a:r>
          </a:p>
        </p:txBody>
      </p:sp>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dirty="0"/>
              <a:t>Sinn des nächsten Inputs</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1982038670"/>
              </p:ext>
            </p:extLst>
          </p:nvPr>
        </p:nvGraphicFramePr>
        <p:xfrm>
          <a:off x="252827" y="898971"/>
          <a:ext cx="8639173" cy="79756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dirty="0">
                          <a:solidFill>
                            <a:schemeClr val="accent1"/>
                          </a:solidFill>
                        </a:rPr>
                        <a:t>1.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accent1"/>
                          </a:solidFill>
                        </a:rPr>
                        <a:t>Take-Home-Message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dirty="0">
                        <a:solidFill>
                          <a:schemeClr val="accent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solidFill>
                            <a:schemeClr val="accent1"/>
                          </a:solidFill>
                        </a:rPr>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de-DE" sz="1100" dirty="0">
                          <a:solidFill>
                            <a:srgbClr val="000000"/>
                          </a:solidFill>
                          <a:effectLst/>
                          <a:latin typeface="Calibri Light" panose="020F0302020204030204" pitchFamily="34" charset="0"/>
                          <a:ea typeface="Times New Roman" panose="02020603050405020304" pitchFamily="18" charset="0"/>
                        </a:rPr>
                        <a:t>Materialgestützte Darstellung und sprachliche Begleitung der halbschriftlichen Division mit der Vorstellung „passen in“ </a:t>
                      </a:r>
                      <a:endParaRPr lang="de-DE" sz="1100" kern="1200" dirty="0">
                        <a:solidFill>
                          <a:schemeClr val="accent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de-DE" sz="1100" kern="1200" dirty="0">
                          <a:solidFill>
                            <a:schemeClr val="accent1"/>
                          </a:solidFill>
                          <a:latin typeface="+mn-lt"/>
                          <a:ea typeface="+mn-ea"/>
                          <a:cs typeface="+mn-cs"/>
                        </a:rPr>
                        <a:t>2 Folien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Rechteck 4">
            <a:extLst>
              <a:ext uri="{FF2B5EF4-FFF2-40B4-BE49-F238E27FC236}">
                <a16:creationId xmlns:a16="http://schemas.microsoft.com/office/drawing/2014/main" id="{4B6419FE-682D-754C-B2D1-142EBE7E6B5A}"/>
              </a:ext>
            </a:extLst>
          </p:cNvPr>
          <p:cNvSpPr/>
          <p:nvPr/>
        </p:nvSpPr>
        <p:spPr bwMode="auto">
          <a:xfrm>
            <a:off x="0" y="6503940"/>
            <a:ext cx="2947388" cy="375891"/>
          </a:xfrm>
          <a:prstGeom prst="rect">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Take-Home-Message</a:t>
            </a:r>
          </a:p>
        </p:txBody>
      </p:sp>
    </p:spTree>
    <p:extLst>
      <p:ext uri="{BB962C8B-B14F-4D97-AF65-F5344CB8AC3E}">
        <p14:creationId xmlns:p14="http://schemas.microsoft.com/office/powerpoint/2010/main" val="78105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56337D-0130-8A19-2CBA-9264E2AD0961}"/>
              </a:ext>
            </a:extLst>
          </p:cNvPr>
          <p:cNvSpPr/>
          <p:nvPr/>
        </p:nvSpPr>
        <p:spPr bwMode="auto">
          <a:xfrm>
            <a:off x="0" y="6503940"/>
            <a:ext cx="2947388"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Take-Home-Message</a:t>
            </a:r>
          </a:p>
        </p:txBody>
      </p:sp>
      <p:grpSp>
        <p:nvGrpSpPr>
          <p:cNvPr id="27" name="Gruppieren 26">
            <a:extLst>
              <a:ext uri="{FF2B5EF4-FFF2-40B4-BE49-F238E27FC236}">
                <a16:creationId xmlns:a16="http://schemas.microsoft.com/office/drawing/2014/main" id="{A054CD0E-8F3C-EDCB-CC07-41F955A2EDC7}"/>
              </a:ext>
            </a:extLst>
          </p:cNvPr>
          <p:cNvGrpSpPr>
            <a:grpSpLocks noChangeAspect="1"/>
          </p:cNvGrpSpPr>
          <p:nvPr/>
        </p:nvGrpSpPr>
        <p:grpSpPr>
          <a:xfrm>
            <a:off x="205277" y="269653"/>
            <a:ext cx="8719687" cy="1008000"/>
            <a:chOff x="0" y="-1"/>
            <a:chExt cx="6083982" cy="703311"/>
          </a:xfrm>
        </p:grpSpPr>
        <p:sp>
          <p:nvSpPr>
            <p:cNvPr id="28" name="Textfeld 25">
              <a:extLst>
                <a:ext uri="{FF2B5EF4-FFF2-40B4-BE49-F238E27FC236}">
                  <a16:creationId xmlns:a16="http://schemas.microsoft.com/office/drawing/2014/main" id="{5B8728B2-77AE-BC61-6415-872D2ED80F08}"/>
                </a:ext>
              </a:extLst>
            </p:cNvPr>
            <p:cNvSpPr txBox="1"/>
            <p:nvPr/>
          </p:nvSpPr>
          <p:spPr>
            <a:xfrm>
              <a:off x="563033" y="43745"/>
              <a:ext cx="5520949" cy="6504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Über eine materialgestützte Darstellung und die sprachliche Begleitung „passen in“ gebe ich Kindern die Gelegenheit, ihre Rechenwege zu durchdringen. </a:t>
              </a:r>
              <a:endParaRPr lang="de-DE" sz="1800" dirty="0">
                <a:effectLst/>
                <a:latin typeface="Times New Roman" panose="02020603050405020304" pitchFamily="18" charset="0"/>
                <a:ea typeface="Times New Roman" panose="02020603050405020304" pitchFamily="18" charset="0"/>
              </a:endParaRPr>
            </a:p>
          </p:txBody>
        </p:sp>
        <p:grpSp>
          <p:nvGrpSpPr>
            <p:cNvPr id="29" name="Gruppieren 28">
              <a:extLst>
                <a:ext uri="{FF2B5EF4-FFF2-40B4-BE49-F238E27FC236}">
                  <a16:creationId xmlns:a16="http://schemas.microsoft.com/office/drawing/2014/main" id="{165A08A0-5620-4F16-E652-CA2D74D51B67}"/>
                </a:ext>
              </a:extLst>
            </p:cNvPr>
            <p:cNvGrpSpPr/>
            <p:nvPr/>
          </p:nvGrpSpPr>
          <p:grpSpPr>
            <a:xfrm>
              <a:off x="0" y="-1"/>
              <a:ext cx="6083982" cy="703311"/>
              <a:chOff x="0" y="-1"/>
              <a:chExt cx="6083982" cy="703311"/>
            </a:xfrm>
          </p:grpSpPr>
          <p:sp>
            <p:nvSpPr>
              <p:cNvPr id="30" name="Gefaltete Ecke 29">
                <a:extLst>
                  <a:ext uri="{FF2B5EF4-FFF2-40B4-BE49-F238E27FC236}">
                    <a16:creationId xmlns:a16="http://schemas.microsoft.com/office/drawing/2014/main" id="{D4C39CA2-A3D2-8671-1772-181ABC549EA0}"/>
                  </a:ext>
                </a:extLst>
              </p:cNvPr>
              <p:cNvSpPr/>
              <p:nvPr/>
            </p:nvSpPr>
            <p:spPr>
              <a:xfrm>
                <a:off x="0" y="-1"/>
                <a:ext cx="6083982" cy="703311"/>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1" name="Grafik 30" descr="Zuhause">
                <a:extLst>
                  <a:ext uri="{FF2B5EF4-FFF2-40B4-BE49-F238E27FC236}">
                    <a16:creationId xmlns:a16="http://schemas.microsoft.com/office/drawing/2014/main" id="{7786045E-F6C2-C8D0-A834-0C086E5587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345" y="201789"/>
                <a:ext cx="366395" cy="366395"/>
              </a:xfrm>
              <a:prstGeom prst="rect">
                <a:avLst/>
              </a:prstGeom>
            </p:spPr>
          </p:pic>
        </p:grpSp>
      </p:grpSp>
      <p:sp>
        <p:nvSpPr>
          <p:cNvPr id="2" name="Inhaltsplatzhalter 1">
            <a:extLst>
              <a:ext uri="{FF2B5EF4-FFF2-40B4-BE49-F238E27FC236}">
                <a16:creationId xmlns:a16="http://schemas.microsoft.com/office/drawing/2014/main" id="{EDCAB2ED-B7E7-7018-17FC-62C90DBFE2E2}"/>
              </a:ext>
            </a:extLst>
          </p:cNvPr>
          <p:cNvSpPr>
            <a:spLocks noGrp="1"/>
          </p:cNvSpPr>
          <p:nvPr>
            <p:ph idx="1"/>
          </p:nvPr>
        </p:nvSpPr>
        <p:spPr>
          <a:xfrm>
            <a:off x="252000" y="1542791"/>
            <a:ext cx="8640000" cy="5580000"/>
          </a:xfrm>
        </p:spPr>
        <p:txBody>
          <a:bodyPr/>
          <a:lstStyle/>
          <a:p>
            <a:pPr marL="0" indent="0">
              <a:buNone/>
            </a:pPr>
            <a:r>
              <a:rPr lang="de-DE" b="1" dirty="0"/>
              <a:t>Grundvorstellung Aufteilen</a:t>
            </a:r>
          </a:p>
          <a:p>
            <a:endParaRPr lang="de-DE" b="1" dirty="0"/>
          </a:p>
          <a:p>
            <a:endParaRPr lang="de-DE" b="1" dirty="0"/>
          </a:p>
          <a:p>
            <a:endParaRPr lang="de-DE" b="1" dirty="0"/>
          </a:p>
          <a:p>
            <a:endParaRPr lang="de-DE" b="1" dirty="0"/>
          </a:p>
          <a:p>
            <a:endParaRPr lang="de-DE" b="1" dirty="0"/>
          </a:p>
          <a:p>
            <a:endParaRPr lang="de-DE" b="1" dirty="0"/>
          </a:p>
          <a:p>
            <a:endParaRPr lang="de-DE" b="1" dirty="0"/>
          </a:p>
          <a:p>
            <a:pPr marL="0" indent="0">
              <a:buNone/>
            </a:pPr>
            <a:endParaRPr lang="de-DE" b="1" dirty="0"/>
          </a:p>
          <a:p>
            <a:pPr>
              <a:buFont typeface="Wingdings" pitchFamily="2" charset="2"/>
              <a:buChar char="à"/>
            </a:pPr>
            <a:r>
              <a:rPr lang="de-DE" dirty="0">
                <a:sym typeface="Wingdings" pitchFamily="2" charset="2"/>
              </a:rPr>
              <a:t>Idee: </a:t>
            </a:r>
            <a:r>
              <a:rPr lang="de-DE" b="1" dirty="0">
                <a:sym typeface="Wingdings" pitchFamily="2" charset="2"/>
              </a:rPr>
              <a:t>‚Passen in‘ </a:t>
            </a:r>
            <a:r>
              <a:rPr lang="de-DE" dirty="0">
                <a:sym typeface="Wingdings" pitchFamily="2" charset="2"/>
              </a:rPr>
              <a:t>kann durch die Grundvorstellung angesprochen werden</a:t>
            </a:r>
          </a:p>
          <a:p>
            <a:pPr>
              <a:buFont typeface="Wingdings" pitchFamily="2" charset="2"/>
              <a:buChar char="à"/>
            </a:pPr>
            <a:r>
              <a:rPr lang="de-DE" dirty="0">
                <a:sym typeface="Wingdings" pitchFamily="2" charset="2"/>
              </a:rPr>
              <a:t>‚Wie viele Zweier Paare passen in 8 Plättchen?‘</a:t>
            </a:r>
            <a:endParaRPr lang="de-DE" dirty="0"/>
          </a:p>
          <a:p>
            <a:endParaRPr lang="de-DE" dirty="0"/>
          </a:p>
          <a:p>
            <a:endParaRPr lang="de-DE" dirty="0"/>
          </a:p>
          <a:p>
            <a:endParaRPr lang="de-DE" dirty="0"/>
          </a:p>
          <a:p>
            <a:endParaRPr lang="de-DE" dirty="0"/>
          </a:p>
          <a:p>
            <a:endParaRPr lang="de-DE" dirty="0"/>
          </a:p>
          <a:p>
            <a:endParaRPr lang="de-DE" dirty="0"/>
          </a:p>
          <a:p>
            <a:endParaRPr lang="de-DE" dirty="0">
              <a:sym typeface="Wingdings" pitchFamily="2" charset="2"/>
            </a:endParaRPr>
          </a:p>
          <a:p>
            <a:endParaRPr lang="de-DE" dirty="0">
              <a:sym typeface="Wingdings" pitchFamily="2" charset="2"/>
            </a:endParaRPr>
          </a:p>
          <a:p>
            <a:endParaRPr lang="de-DE" dirty="0">
              <a:sym typeface="Wingdings" pitchFamily="2" charset="2"/>
            </a:endParaRPr>
          </a:p>
          <a:p>
            <a:endParaRPr lang="de-DE" dirty="0">
              <a:sym typeface="Wingdings" pitchFamily="2" charset="2"/>
            </a:endParaRPr>
          </a:p>
          <a:p>
            <a:endParaRPr lang="de-DE" dirty="0">
              <a:sym typeface="Wingdings" pitchFamily="2" charset="2"/>
            </a:endParaRPr>
          </a:p>
          <a:p>
            <a:endParaRPr lang="de-DE" dirty="0">
              <a:sym typeface="Wingdings" pitchFamily="2" charset="2"/>
            </a:endParaRPr>
          </a:p>
          <a:p>
            <a:endParaRPr lang="de-DE" dirty="0">
              <a:sym typeface="Wingdings" pitchFamily="2" charset="2"/>
            </a:endParaRPr>
          </a:p>
          <a:p>
            <a:endParaRPr lang="de-DE" dirty="0">
              <a:sym typeface="Wingdings" pitchFamily="2" charset="2"/>
            </a:endParaRPr>
          </a:p>
          <a:p>
            <a:pPr marL="0" indent="0">
              <a:buNone/>
            </a:pPr>
            <a:endParaRPr lang="de-DE" dirty="0">
              <a:sym typeface="Wingdings" pitchFamily="2" charset="2"/>
            </a:endParaRPr>
          </a:p>
          <a:p>
            <a:pPr lvl="1"/>
            <a:endParaRPr lang="de-DE" dirty="0">
              <a:sym typeface="Wingdings" pitchFamily="2" charset="2"/>
            </a:endParaRPr>
          </a:p>
          <a:p>
            <a:pPr lvl="1"/>
            <a:endParaRPr lang="de-DE" dirty="0">
              <a:sym typeface="Wingdings" pitchFamily="2" charset="2"/>
            </a:endParaRPr>
          </a:p>
          <a:p>
            <a:endParaRPr lang="de-DE" dirty="0"/>
          </a:p>
        </p:txBody>
      </p:sp>
      <p:sp>
        <p:nvSpPr>
          <p:cNvPr id="3" name="Textfeld 2">
            <a:extLst>
              <a:ext uri="{FF2B5EF4-FFF2-40B4-BE49-F238E27FC236}">
                <a16:creationId xmlns:a16="http://schemas.microsoft.com/office/drawing/2014/main" id="{61BB748F-F516-0FAA-068A-3BA2104AD005}"/>
              </a:ext>
            </a:extLst>
          </p:cNvPr>
          <p:cNvSpPr txBox="1"/>
          <p:nvPr/>
        </p:nvSpPr>
        <p:spPr>
          <a:xfrm>
            <a:off x="502529" y="2033052"/>
            <a:ext cx="225935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
                <a:srgbClr val="327A86"/>
              </a:buClr>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Ich teile 8 Plättchen in Zweiergruppen. Wie viele Gruppen?</a:t>
            </a:r>
          </a:p>
        </p:txBody>
      </p:sp>
      <p:pic>
        <p:nvPicPr>
          <p:cNvPr id="4" name="Grafik 3">
            <a:extLst>
              <a:ext uri="{FF2B5EF4-FFF2-40B4-BE49-F238E27FC236}">
                <a16:creationId xmlns:a16="http://schemas.microsoft.com/office/drawing/2014/main" id="{E9A9CDF1-E5EF-5B6E-9B6F-9848A31E39D0}"/>
              </a:ext>
            </a:extLst>
          </p:cNvPr>
          <p:cNvPicPr>
            <a:picLocks noChangeAspect="1"/>
          </p:cNvPicPr>
          <p:nvPr/>
        </p:nvPicPr>
        <p:blipFill>
          <a:blip r:embed="rId5"/>
          <a:stretch>
            <a:fillRect/>
          </a:stretch>
        </p:blipFill>
        <p:spPr>
          <a:xfrm>
            <a:off x="2969968" y="2603953"/>
            <a:ext cx="3378451" cy="2593838"/>
          </a:xfrm>
          <a:prstGeom prst="rect">
            <a:avLst/>
          </a:prstGeom>
        </p:spPr>
      </p:pic>
      <p:sp>
        <p:nvSpPr>
          <p:cNvPr id="5" name="Abgerundete rechteckige Legende 4">
            <a:extLst>
              <a:ext uri="{FF2B5EF4-FFF2-40B4-BE49-F238E27FC236}">
                <a16:creationId xmlns:a16="http://schemas.microsoft.com/office/drawing/2014/main" id="{3D2AB26E-C005-AF5A-F291-C562584A27BE}"/>
              </a:ext>
            </a:extLst>
          </p:cNvPr>
          <p:cNvSpPr/>
          <p:nvPr/>
        </p:nvSpPr>
        <p:spPr bwMode="auto">
          <a:xfrm>
            <a:off x="6011778" y="1694450"/>
            <a:ext cx="2880222" cy="1464231"/>
          </a:xfrm>
          <a:prstGeom prst="wedgeRoundRectCallout">
            <a:avLst>
              <a:gd name="adj1" fmla="val -62558"/>
              <a:gd name="adj2" fmla="val 44221"/>
              <a:gd name="adj3" fmla="val 16667"/>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rPr>
              <a:t>Ich</a:t>
            </a:r>
            <a:r>
              <a:rPr kumimoji="0" lang="de-DE" sz="1600" b="0" i="0" u="none" strike="noStrike" kern="1200" cap="none" spc="0" normalizeH="0" noProof="0" dirty="0">
                <a:ln>
                  <a:noFill/>
                </a:ln>
                <a:solidFill>
                  <a:prstClr val="black"/>
                </a:solidFill>
                <a:effectLst/>
                <a:uLnTx/>
                <a:uFillTx/>
                <a:latin typeface="Calibri" panose="020F0502020204030204" pitchFamily="34" charset="0"/>
                <a:ea typeface="ＭＳ Ｐゴシック" charset="-128"/>
              </a:rPr>
              <a:t> möchte </a:t>
            </a:r>
            <a:r>
              <a:rPr kumimoji="0" lang="de-DE" sz="1600" b="1" i="0" u="none" strike="noStrike" kern="1200" cap="none" spc="0" normalizeH="0" noProof="0" dirty="0">
                <a:ln>
                  <a:noFill/>
                </a:ln>
                <a:solidFill>
                  <a:prstClr val="black"/>
                </a:solidFill>
                <a:effectLst/>
                <a:uLnTx/>
                <a:uFillTx/>
                <a:latin typeface="Calibri" panose="020F0502020204030204" pitchFamily="34" charset="0"/>
                <a:ea typeface="ＭＳ Ｐゴシック" charset="-128"/>
              </a:rPr>
              <a:t>3er Türme </a:t>
            </a:r>
            <a:r>
              <a:rPr kumimoji="0" lang="de-DE" sz="1600" b="0" i="0" u="none" strike="noStrike" kern="1200" cap="none" spc="0" normalizeH="0" noProof="0" dirty="0">
                <a:ln>
                  <a:noFill/>
                </a:ln>
                <a:solidFill>
                  <a:prstClr val="black"/>
                </a:solidFill>
                <a:effectLst/>
                <a:uLnTx/>
                <a:uFillTx/>
                <a:latin typeface="Calibri" panose="020F0502020204030204" pitchFamily="34" charset="0"/>
                <a:ea typeface="ＭＳ Ｐゴシック" charset="-128"/>
              </a:rPr>
              <a:t>bauen. Wie viele Türme kann ich bauen, wenn ich insgesamt </a:t>
            </a:r>
            <a:r>
              <a:rPr kumimoji="0" lang="de-DE" sz="1600" b="1" i="0" u="none" strike="noStrike" kern="1200" cap="none" spc="0" normalizeH="0" noProof="0" dirty="0">
                <a:ln>
                  <a:noFill/>
                </a:ln>
                <a:solidFill>
                  <a:prstClr val="black"/>
                </a:solidFill>
                <a:effectLst/>
                <a:uLnTx/>
                <a:uFillTx/>
                <a:latin typeface="Calibri" panose="020F0502020204030204" pitchFamily="34" charset="0"/>
                <a:ea typeface="ＭＳ Ｐゴシック" charset="-128"/>
              </a:rPr>
              <a:t>12 Steine </a:t>
            </a:r>
            <a:r>
              <a:rPr kumimoji="0" lang="de-DE" sz="1600" b="0" i="0" u="none" strike="noStrike" kern="1200" cap="none" spc="0" normalizeH="0" noProof="0" dirty="0">
                <a:ln>
                  <a:noFill/>
                </a:ln>
                <a:solidFill>
                  <a:prstClr val="black"/>
                </a:solidFill>
                <a:effectLst/>
                <a:uLnTx/>
                <a:uFillTx/>
                <a:latin typeface="Calibri" panose="020F0502020204030204" pitchFamily="34" charset="0"/>
                <a:ea typeface="ＭＳ Ｐゴシック" charset="-128"/>
              </a:rPr>
              <a:t>habe?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1" u="none" strike="noStrike" kern="1200" cap="none" spc="0" normalizeH="0" noProof="0" dirty="0">
                <a:ln>
                  <a:noFill/>
                </a:ln>
                <a:solidFill>
                  <a:prstClr val="black"/>
                </a:solidFill>
                <a:effectLst/>
                <a:uLnTx/>
                <a:uFillTx/>
                <a:latin typeface="Calibri" panose="020F0502020204030204" pitchFamily="34" charset="0"/>
                <a:ea typeface="ＭＳ Ｐゴシック" charset="-128"/>
              </a:rPr>
              <a:t>Wie viele Dreier passen in 12?</a:t>
            </a:r>
            <a:endParaRPr kumimoji="0" lang="de-DE" sz="1600" b="1" i="1"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endParaRPr>
          </a:p>
        </p:txBody>
      </p:sp>
      <p:pic>
        <p:nvPicPr>
          <p:cNvPr id="6" name="Grafik 5">
            <a:extLst>
              <a:ext uri="{FF2B5EF4-FFF2-40B4-BE49-F238E27FC236}">
                <a16:creationId xmlns:a16="http://schemas.microsoft.com/office/drawing/2014/main" id="{5C54DAF8-7070-49CE-50F8-3536A89F5B8D}"/>
              </a:ext>
            </a:extLst>
          </p:cNvPr>
          <p:cNvPicPr>
            <a:picLocks noChangeAspect="1"/>
          </p:cNvPicPr>
          <p:nvPr/>
        </p:nvPicPr>
        <p:blipFill>
          <a:blip r:embed="rId6"/>
          <a:stretch>
            <a:fillRect/>
          </a:stretch>
        </p:blipFill>
        <p:spPr>
          <a:xfrm>
            <a:off x="785886" y="3136381"/>
            <a:ext cx="1060450" cy="1936474"/>
          </a:xfrm>
          <a:prstGeom prst="rect">
            <a:avLst/>
          </a:prstGeom>
        </p:spPr>
      </p:pic>
      <p:pic>
        <p:nvPicPr>
          <p:cNvPr id="8" name="Grafik 7" descr="Nach rechts zeigender Zeigefinger mit Handrücken">
            <a:extLst>
              <a:ext uri="{FF2B5EF4-FFF2-40B4-BE49-F238E27FC236}">
                <a16:creationId xmlns:a16="http://schemas.microsoft.com/office/drawing/2014/main" id="{346618BE-8673-ED73-0CB6-80B1FAED4A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bwMode="auto">
          <a:xfrm flipH="1">
            <a:off x="5625745" y="6240114"/>
            <a:ext cx="620688" cy="620688"/>
          </a:xfrm>
          <a:prstGeom prst="rect">
            <a:avLst/>
          </a:prstGeom>
        </p:spPr>
      </p:pic>
      <p:sp>
        <p:nvSpPr>
          <p:cNvPr id="10" name="Textfeld 9">
            <a:extLst>
              <a:ext uri="{FF2B5EF4-FFF2-40B4-BE49-F238E27FC236}">
                <a16:creationId xmlns:a16="http://schemas.microsoft.com/office/drawing/2014/main" id="{DF33791D-E61E-88E4-55FA-44AADD1B064B}"/>
              </a:ext>
            </a:extLst>
          </p:cNvPr>
          <p:cNvSpPr txBox="1"/>
          <p:nvPr/>
        </p:nvSpPr>
        <p:spPr bwMode="auto">
          <a:xfrm>
            <a:off x="6277291" y="6258953"/>
            <a:ext cx="3005370" cy="584775"/>
          </a:xfrm>
          <a:prstGeom prst="rect">
            <a:avLst/>
          </a:prstGeom>
          <a:noFill/>
        </p:spPr>
        <p:txBody>
          <a:bodyPr wrap="square" rtlCol="0">
            <a:spAutoFit/>
          </a:bodyPr>
          <a:lstStyle/>
          <a:p>
            <a:r>
              <a:rPr lang="de-DE" sz="1600" b="1" dirty="0">
                <a:latin typeface="+mn-lt"/>
              </a:rPr>
              <a:t>Rückblick: </a:t>
            </a:r>
          </a:p>
          <a:p>
            <a:r>
              <a:rPr lang="de-DE" sz="1600" b="1" dirty="0">
                <a:latin typeface="+mn-lt"/>
              </a:rPr>
              <a:t>Operationsverständnis Division</a:t>
            </a:r>
          </a:p>
        </p:txBody>
      </p:sp>
      <p:pic>
        <p:nvPicPr>
          <p:cNvPr id="11" name="Grafik 10">
            <a:extLst>
              <a:ext uri="{FF2B5EF4-FFF2-40B4-BE49-F238E27FC236}">
                <a16:creationId xmlns:a16="http://schemas.microsoft.com/office/drawing/2014/main" id="{3994AD28-D086-09B5-3D65-C7941280D701}"/>
              </a:ext>
            </a:extLst>
          </p:cNvPr>
          <p:cNvPicPr>
            <a:picLocks noChangeAspect="1"/>
          </p:cNvPicPr>
          <p:nvPr/>
        </p:nvPicPr>
        <p:blipFill rotWithShape="1">
          <a:blip r:embed="rId9"/>
          <a:srcRect r="12188"/>
          <a:stretch/>
        </p:blipFill>
        <p:spPr>
          <a:xfrm>
            <a:off x="6371068" y="3642209"/>
            <a:ext cx="2305721" cy="1381163"/>
          </a:xfrm>
          <a:prstGeom prst="rect">
            <a:avLst/>
          </a:prstGeom>
          <a:ln>
            <a:noFill/>
          </a:ln>
        </p:spPr>
      </p:pic>
    </p:spTree>
    <p:extLst>
      <p:ext uri="{BB962C8B-B14F-4D97-AF65-F5344CB8AC3E}">
        <p14:creationId xmlns:p14="http://schemas.microsoft.com/office/powerpoint/2010/main" val="117306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Inhaltsplatzhalter 1">
            <a:extLst>
              <a:ext uri="{FF2B5EF4-FFF2-40B4-BE49-F238E27FC236}">
                <a16:creationId xmlns:a16="http://schemas.microsoft.com/office/drawing/2014/main" id="{52E03FBC-5B50-3FDA-3DD6-DA004528DEBD}"/>
              </a:ext>
            </a:extLst>
          </p:cNvPr>
          <p:cNvSpPr>
            <a:spLocks noGrp="1"/>
          </p:cNvSpPr>
          <p:nvPr>
            <p:ph idx="1"/>
          </p:nvPr>
        </p:nvSpPr>
        <p:spPr>
          <a:xfrm>
            <a:off x="252000" y="1542791"/>
            <a:ext cx="8640000" cy="406933"/>
          </a:xfrm>
        </p:spPr>
        <p:txBody>
          <a:bodyPr/>
          <a:lstStyle/>
          <a:p>
            <a:pPr marL="0" indent="0">
              <a:buNone/>
            </a:pPr>
            <a:r>
              <a:rPr lang="de-DE" b="1" dirty="0"/>
              <a:t>Halbschriftliche Division</a:t>
            </a:r>
          </a:p>
          <a:p>
            <a:pPr marL="0" indent="0">
              <a:buNone/>
            </a:pPr>
            <a:endParaRPr lang="de-DE" b="1" dirty="0"/>
          </a:p>
          <a:p>
            <a:endParaRPr lang="de-DE" b="1" dirty="0"/>
          </a:p>
          <a:p>
            <a:endParaRPr lang="de-DE" b="1" dirty="0"/>
          </a:p>
          <a:p>
            <a:endParaRPr lang="de-DE" b="1" dirty="0"/>
          </a:p>
          <a:p>
            <a:pPr marL="0" indent="0">
              <a:buNone/>
            </a:pPr>
            <a:endParaRPr lang="de-DE" dirty="0"/>
          </a:p>
          <a:p>
            <a:endParaRPr lang="de-DE" dirty="0"/>
          </a:p>
          <a:p>
            <a:endParaRPr lang="de-DE" dirty="0"/>
          </a:p>
          <a:p>
            <a:endParaRPr lang="de-DE" dirty="0"/>
          </a:p>
          <a:p>
            <a:endParaRPr lang="de-DE" dirty="0"/>
          </a:p>
          <a:p>
            <a:endParaRPr lang="de-DE" dirty="0"/>
          </a:p>
          <a:p>
            <a:endParaRPr lang="de-DE" dirty="0">
              <a:sym typeface="Wingdings" pitchFamily="2" charset="2"/>
            </a:endParaRPr>
          </a:p>
          <a:p>
            <a:endParaRPr lang="de-DE" dirty="0">
              <a:sym typeface="Wingdings" pitchFamily="2" charset="2"/>
            </a:endParaRPr>
          </a:p>
          <a:p>
            <a:endParaRPr lang="de-DE" dirty="0">
              <a:sym typeface="Wingdings" pitchFamily="2" charset="2"/>
            </a:endParaRPr>
          </a:p>
          <a:p>
            <a:endParaRPr lang="de-DE" dirty="0">
              <a:sym typeface="Wingdings" pitchFamily="2" charset="2"/>
            </a:endParaRPr>
          </a:p>
          <a:p>
            <a:endParaRPr lang="de-DE" dirty="0">
              <a:sym typeface="Wingdings" pitchFamily="2" charset="2"/>
            </a:endParaRPr>
          </a:p>
          <a:p>
            <a:endParaRPr lang="de-DE" dirty="0">
              <a:sym typeface="Wingdings" pitchFamily="2" charset="2"/>
            </a:endParaRPr>
          </a:p>
          <a:p>
            <a:endParaRPr lang="de-DE" dirty="0">
              <a:sym typeface="Wingdings" pitchFamily="2" charset="2"/>
            </a:endParaRPr>
          </a:p>
          <a:p>
            <a:endParaRPr lang="de-DE" dirty="0">
              <a:sym typeface="Wingdings" pitchFamily="2" charset="2"/>
            </a:endParaRPr>
          </a:p>
          <a:p>
            <a:pPr marL="0" indent="0">
              <a:buNone/>
            </a:pPr>
            <a:endParaRPr lang="de-DE" dirty="0">
              <a:sym typeface="Wingdings" pitchFamily="2" charset="2"/>
            </a:endParaRPr>
          </a:p>
          <a:p>
            <a:pPr lvl="1"/>
            <a:endParaRPr lang="de-DE" dirty="0">
              <a:sym typeface="Wingdings" pitchFamily="2" charset="2"/>
            </a:endParaRPr>
          </a:p>
          <a:p>
            <a:pPr lvl="1"/>
            <a:endParaRPr lang="de-DE" dirty="0">
              <a:sym typeface="Wingdings" pitchFamily="2" charset="2"/>
            </a:endParaRPr>
          </a:p>
          <a:p>
            <a:endParaRPr lang="de-DE" dirty="0"/>
          </a:p>
        </p:txBody>
      </p:sp>
      <p:sp>
        <p:nvSpPr>
          <p:cNvPr id="7" name="Rechteck 6">
            <a:extLst>
              <a:ext uri="{FF2B5EF4-FFF2-40B4-BE49-F238E27FC236}">
                <a16:creationId xmlns:a16="http://schemas.microsoft.com/office/drawing/2014/main" id="{1B56337D-0130-8A19-2CBA-9264E2AD0961}"/>
              </a:ext>
            </a:extLst>
          </p:cNvPr>
          <p:cNvSpPr/>
          <p:nvPr/>
        </p:nvSpPr>
        <p:spPr bwMode="auto">
          <a:xfrm>
            <a:off x="0" y="6503940"/>
            <a:ext cx="2947388"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Take-Home-Message</a:t>
            </a:r>
          </a:p>
        </p:txBody>
      </p:sp>
      <p:grpSp>
        <p:nvGrpSpPr>
          <p:cNvPr id="27" name="Gruppieren 26">
            <a:extLst>
              <a:ext uri="{FF2B5EF4-FFF2-40B4-BE49-F238E27FC236}">
                <a16:creationId xmlns:a16="http://schemas.microsoft.com/office/drawing/2014/main" id="{A054CD0E-8F3C-EDCB-CC07-41F955A2EDC7}"/>
              </a:ext>
            </a:extLst>
          </p:cNvPr>
          <p:cNvGrpSpPr>
            <a:grpSpLocks noChangeAspect="1"/>
          </p:cNvGrpSpPr>
          <p:nvPr/>
        </p:nvGrpSpPr>
        <p:grpSpPr>
          <a:xfrm>
            <a:off x="205277" y="269653"/>
            <a:ext cx="8719687" cy="1008000"/>
            <a:chOff x="0" y="-1"/>
            <a:chExt cx="6083982" cy="703311"/>
          </a:xfrm>
        </p:grpSpPr>
        <p:sp>
          <p:nvSpPr>
            <p:cNvPr id="28" name="Textfeld 25">
              <a:extLst>
                <a:ext uri="{FF2B5EF4-FFF2-40B4-BE49-F238E27FC236}">
                  <a16:creationId xmlns:a16="http://schemas.microsoft.com/office/drawing/2014/main" id="{5B8728B2-77AE-BC61-6415-872D2ED80F08}"/>
                </a:ext>
              </a:extLst>
            </p:cNvPr>
            <p:cNvSpPr txBox="1"/>
            <p:nvPr/>
          </p:nvSpPr>
          <p:spPr>
            <a:xfrm>
              <a:off x="563033" y="43745"/>
              <a:ext cx="5520949" cy="6504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Über eine materialgestützte Darstellung und die sprachliche Begleitung „passen in“ gebe ich Kindern die Gelegenheit, ihre Rechenwege zu durchdringen. </a:t>
              </a:r>
              <a:endParaRPr lang="de-DE" sz="1800" dirty="0">
                <a:effectLst/>
                <a:latin typeface="Times New Roman" panose="02020603050405020304" pitchFamily="18" charset="0"/>
                <a:ea typeface="Times New Roman" panose="02020603050405020304" pitchFamily="18" charset="0"/>
              </a:endParaRPr>
            </a:p>
          </p:txBody>
        </p:sp>
        <p:grpSp>
          <p:nvGrpSpPr>
            <p:cNvPr id="29" name="Gruppieren 28">
              <a:extLst>
                <a:ext uri="{FF2B5EF4-FFF2-40B4-BE49-F238E27FC236}">
                  <a16:creationId xmlns:a16="http://schemas.microsoft.com/office/drawing/2014/main" id="{165A08A0-5620-4F16-E652-CA2D74D51B67}"/>
                </a:ext>
              </a:extLst>
            </p:cNvPr>
            <p:cNvGrpSpPr/>
            <p:nvPr/>
          </p:nvGrpSpPr>
          <p:grpSpPr>
            <a:xfrm>
              <a:off x="0" y="-1"/>
              <a:ext cx="6083982" cy="703311"/>
              <a:chOff x="0" y="-1"/>
              <a:chExt cx="6083982" cy="703311"/>
            </a:xfrm>
          </p:grpSpPr>
          <p:sp>
            <p:nvSpPr>
              <p:cNvPr id="30" name="Gefaltete Ecke 29">
                <a:extLst>
                  <a:ext uri="{FF2B5EF4-FFF2-40B4-BE49-F238E27FC236}">
                    <a16:creationId xmlns:a16="http://schemas.microsoft.com/office/drawing/2014/main" id="{D4C39CA2-A3D2-8671-1772-181ABC549EA0}"/>
                  </a:ext>
                </a:extLst>
              </p:cNvPr>
              <p:cNvSpPr/>
              <p:nvPr/>
            </p:nvSpPr>
            <p:spPr>
              <a:xfrm>
                <a:off x="0" y="-1"/>
                <a:ext cx="6083982" cy="703311"/>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1" name="Grafik 30" descr="Zuhause">
                <a:extLst>
                  <a:ext uri="{FF2B5EF4-FFF2-40B4-BE49-F238E27FC236}">
                    <a16:creationId xmlns:a16="http://schemas.microsoft.com/office/drawing/2014/main" id="{7786045E-F6C2-C8D0-A834-0C086E5587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345" y="201789"/>
                <a:ext cx="366395" cy="366395"/>
              </a:xfrm>
              <a:prstGeom prst="rect">
                <a:avLst/>
              </a:prstGeom>
            </p:spPr>
          </p:pic>
        </p:grpSp>
      </p:grpSp>
      <p:sp>
        <p:nvSpPr>
          <p:cNvPr id="2" name="Textfeld 1">
            <a:extLst>
              <a:ext uri="{FF2B5EF4-FFF2-40B4-BE49-F238E27FC236}">
                <a16:creationId xmlns:a16="http://schemas.microsoft.com/office/drawing/2014/main" id="{40C0D45C-27EA-F072-DC53-8B61E77C1272}"/>
              </a:ext>
            </a:extLst>
          </p:cNvPr>
          <p:cNvSpPr txBox="1"/>
          <p:nvPr/>
        </p:nvSpPr>
        <p:spPr>
          <a:xfrm>
            <a:off x="163800" y="1804811"/>
            <a:ext cx="2619788"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Schrittweise</a:t>
            </a:r>
          </a:p>
        </p:txBody>
      </p:sp>
      <p:graphicFrame>
        <p:nvGraphicFramePr>
          <p:cNvPr id="3" name="Tabelle 2">
            <a:extLst>
              <a:ext uri="{FF2B5EF4-FFF2-40B4-BE49-F238E27FC236}">
                <a16:creationId xmlns:a16="http://schemas.microsoft.com/office/drawing/2014/main" id="{9924A07F-B276-0BA8-200C-0DE6CCB39E32}"/>
              </a:ext>
            </a:extLst>
          </p:cNvPr>
          <p:cNvGraphicFramePr>
            <a:graphicFrameLocks noGrp="1"/>
          </p:cNvGraphicFramePr>
          <p:nvPr>
            <p:extLst>
              <p:ext uri="{D42A27DB-BD31-4B8C-83A1-F6EECF244321}">
                <p14:modId xmlns:p14="http://schemas.microsoft.com/office/powerpoint/2010/main" val="2435295533"/>
              </p:ext>
            </p:extLst>
          </p:nvPr>
        </p:nvGraphicFramePr>
        <p:xfrm>
          <a:off x="591847" y="2451615"/>
          <a:ext cx="1874520" cy="101975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653436609"/>
                    </a:ext>
                  </a:extLst>
                </a:gridCol>
                <a:gridCol w="208280">
                  <a:extLst>
                    <a:ext uri="{9D8B030D-6E8A-4147-A177-3AD203B41FA5}">
                      <a16:colId xmlns:a16="http://schemas.microsoft.com/office/drawing/2014/main" val="4290561088"/>
                    </a:ext>
                  </a:extLst>
                </a:gridCol>
                <a:gridCol w="208280">
                  <a:extLst>
                    <a:ext uri="{9D8B030D-6E8A-4147-A177-3AD203B41FA5}">
                      <a16:colId xmlns:a16="http://schemas.microsoft.com/office/drawing/2014/main" val="1167139470"/>
                    </a:ext>
                  </a:extLst>
                </a:gridCol>
                <a:gridCol w="208280">
                  <a:extLst>
                    <a:ext uri="{9D8B030D-6E8A-4147-A177-3AD203B41FA5}">
                      <a16:colId xmlns:a16="http://schemas.microsoft.com/office/drawing/2014/main" val="3384074462"/>
                    </a:ext>
                  </a:extLst>
                </a:gridCol>
                <a:gridCol w="208280">
                  <a:extLst>
                    <a:ext uri="{9D8B030D-6E8A-4147-A177-3AD203B41FA5}">
                      <a16:colId xmlns:a16="http://schemas.microsoft.com/office/drawing/2014/main" val="3421326527"/>
                    </a:ext>
                  </a:extLst>
                </a:gridCol>
                <a:gridCol w="208280">
                  <a:extLst>
                    <a:ext uri="{9D8B030D-6E8A-4147-A177-3AD203B41FA5}">
                      <a16:colId xmlns:a16="http://schemas.microsoft.com/office/drawing/2014/main" val="2301656916"/>
                    </a:ext>
                  </a:extLst>
                </a:gridCol>
                <a:gridCol w="208280">
                  <a:extLst>
                    <a:ext uri="{9D8B030D-6E8A-4147-A177-3AD203B41FA5}">
                      <a16:colId xmlns:a16="http://schemas.microsoft.com/office/drawing/2014/main" val="1457816065"/>
                    </a:ext>
                  </a:extLst>
                </a:gridCol>
                <a:gridCol w="208280">
                  <a:extLst>
                    <a:ext uri="{9D8B030D-6E8A-4147-A177-3AD203B41FA5}">
                      <a16:colId xmlns:a16="http://schemas.microsoft.com/office/drawing/2014/main" val="1597863454"/>
                    </a:ext>
                  </a:extLst>
                </a:gridCol>
                <a:gridCol w="208280">
                  <a:extLst>
                    <a:ext uri="{9D8B030D-6E8A-4147-A177-3AD203B41FA5}">
                      <a16:colId xmlns:a16="http://schemas.microsoft.com/office/drawing/2014/main" val="2696982765"/>
                    </a:ext>
                  </a:extLst>
                </a:gridCol>
              </a:tblGrid>
              <a:tr h="339918">
                <a:tc>
                  <a:txBody>
                    <a:bodyPr/>
                    <a:lstStyle/>
                    <a:p>
                      <a:pPr algn="ctr"/>
                      <a:r>
                        <a:rPr lang="de-DE" sz="1400" b="0" dirty="0">
                          <a:solidFill>
                            <a:schemeClr val="tx1"/>
                          </a:solidFill>
                          <a:latin typeface="Grundschrift" panose="03010100010101010101" pitchFamily="66" charset="0"/>
                        </a:rPr>
                        <a:t>1</a:t>
                      </a:r>
                    </a:p>
                  </a:txBody>
                  <a:tcPr anchor="ctr">
                    <a:lnL w="12700" cap="flat" cmpd="sng" algn="ctr">
                      <a:solidFill>
                        <a:schemeClr val="tx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de-DE" sz="1400" b="0" dirty="0">
                        <a:solidFill>
                          <a:schemeClr val="tx1"/>
                        </a:solidFill>
                        <a:latin typeface="Grundschrift" panose="03010100010101010101" pitchFamily="66"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6119003"/>
                  </a:ext>
                </a:extLst>
              </a:tr>
              <a:tr h="339918">
                <a:tc>
                  <a:txBody>
                    <a:bodyPr/>
                    <a:lstStyle/>
                    <a:p>
                      <a:pPr algn="ctr"/>
                      <a:endParaRPr lang="de-DE" sz="1400" b="0" dirty="0">
                        <a:solidFill>
                          <a:schemeClr val="tx1"/>
                        </a:solidFill>
                        <a:latin typeface="Grundschrift" panose="03010100010101010101" pitchFamily="66" charset="0"/>
                      </a:endParaRPr>
                    </a:p>
                  </a:txBody>
                  <a:tcPr anchor="ctr">
                    <a:lnL w="12700" cap="flat" cmpd="sng" algn="ctr">
                      <a:solidFill>
                        <a:schemeClr val="tx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de-DE" sz="1400" b="0" dirty="0">
                        <a:solidFill>
                          <a:schemeClr val="tx1"/>
                        </a:solidFill>
                        <a:latin typeface="Grundschrift" panose="03010100010101010101" pitchFamily="66"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5703839"/>
                  </a:ext>
                </a:extLst>
              </a:tr>
              <a:tr h="339918">
                <a:tc>
                  <a:txBody>
                    <a:bodyPr/>
                    <a:lstStyle/>
                    <a:p>
                      <a:pPr algn="ctr"/>
                      <a:endParaRPr lang="de-DE" sz="1400" b="0" dirty="0">
                        <a:solidFill>
                          <a:schemeClr val="tx1"/>
                        </a:solidFill>
                        <a:latin typeface="Grundschrift" panose="03010100010101010101" pitchFamily="66" charset="0"/>
                      </a:endParaRPr>
                    </a:p>
                  </a:txBody>
                  <a:tcPr anchor="ctr">
                    <a:lnL w="12700" cap="flat" cmpd="sng" algn="ctr">
                      <a:solidFill>
                        <a:schemeClr val="tx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de-DE" sz="1400" b="0" dirty="0">
                        <a:solidFill>
                          <a:schemeClr val="tx1"/>
                        </a:solidFill>
                        <a:latin typeface="Grundschrift" panose="03010100010101010101" pitchFamily="66"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de-DE" sz="1400" b="0" dirty="0">
                        <a:solidFill>
                          <a:schemeClr val="tx1"/>
                        </a:solidFill>
                        <a:latin typeface="Grundschrift" panose="03010100010101010101" pitchFamily="66"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de-DE" sz="1400" b="0" dirty="0">
                          <a:solidFill>
                            <a:schemeClr val="tx1"/>
                          </a:solidFill>
                          <a:latin typeface="Grundschrift" panose="03010100010101010101" pitchFamily="66" charset="0"/>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73046257"/>
                  </a:ext>
                </a:extLst>
              </a:tr>
            </a:tbl>
          </a:graphicData>
        </a:graphic>
      </p:graphicFrame>
      <p:sp>
        <p:nvSpPr>
          <p:cNvPr id="4" name="Abgerundete rechteckige Legende 3">
            <a:extLst>
              <a:ext uri="{FF2B5EF4-FFF2-40B4-BE49-F238E27FC236}">
                <a16:creationId xmlns:a16="http://schemas.microsoft.com/office/drawing/2014/main" id="{9515354D-63CB-C79A-0420-5323CB63F7C1}"/>
              </a:ext>
            </a:extLst>
          </p:cNvPr>
          <p:cNvSpPr/>
          <p:nvPr/>
        </p:nvSpPr>
        <p:spPr bwMode="auto">
          <a:xfrm>
            <a:off x="2581603" y="1837284"/>
            <a:ext cx="2180386" cy="666387"/>
          </a:xfrm>
          <a:prstGeom prst="wedgeRoundRectCallout">
            <a:avLst>
              <a:gd name="adj1" fmla="val -49862"/>
              <a:gd name="adj2" fmla="val 88762"/>
              <a:gd name="adj3" fmla="val 16667"/>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tx1"/>
                </a:solidFill>
                <a:effectLst/>
                <a:latin typeface="Calibri" panose="020F0502020204030204" pitchFamily="34" charset="0"/>
              </a:rPr>
              <a:t>Frage: </a:t>
            </a:r>
            <a:r>
              <a:rPr kumimoji="0" lang="de-DE" sz="1600" b="0" i="0" u="none" strike="noStrike" cap="none" normalizeH="0" baseline="0" dirty="0">
                <a:ln>
                  <a:noFill/>
                </a:ln>
                <a:solidFill>
                  <a:schemeClr val="tx1"/>
                </a:solidFill>
                <a:effectLst/>
                <a:latin typeface="Calibri" panose="020F0502020204030204" pitchFamily="34" charset="0"/>
              </a:rPr>
              <a:t>Wie viele Achter </a:t>
            </a:r>
            <a:r>
              <a:rPr kumimoji="0" lang="de-DE" sz="1600" b="0" i="0" u="sng" strike="noStrike" cap="none" normalizeH="0" baseline="0" dirty="0">
                <a:ln>
                  <a:noFill/>
                </a:ln>
                <a:solidFill>
                  <a:schemeClr val="tx1"/>
                </a:solidFill>
                <a:effectLst/>
                <a:latin typeface="Calibri" panose="020F0502020204030204" pitchFamily="34" charset="0"/>
              </a:rPr>
              <a:t>passen in </a:t>
            </a:r>
            <a:r>
              <a:rPr kumimoji="0" lang="de-DE" sz="1600" b="0" i="0" u="none" strike="noStrike" cap="none" normalizeH="0" baseline="0" dirty="0">
                <a:ln>
                  <a:noFill/>
                </a:ln>
                <a:solidFill>
                  <a:schemeClr val="tx1"/>
                </a:solidFill>
                <a:effectLst/>
                <a:latin typeface="Calibri" panose="020F0502020204030204" pitchFamily="34" charset="0"/>
              </a:rPr>
              <a:t>die 128?</a:t>
            </a:r>
          </a:p>
        </p:txBody>
      </p:sp>
      <p:sp>
        <p:nvSpPr>
          <p:cNvPr id="5" name="Abgerundete rechteckige Legende 4">
            <a:extLst>
              <a:ext uri="{FF2B5EF4-FFF2-40B4-BE49-F238E27FC236}">
                <a16:creationId xmlns:a16="http://schemas.microsoft.com/office/drawing/2014/main" id="{F582E79F-2A91-C064-2477-5A959DE50BFF}"/>
              </a:ext>
            </a:extLst>
          </p:cNvPr>
          <p:cNvSpPr/>
          <p:nvPr/>
        </p:nvSpPr>
        <p:spPr bwMode="auto">
          <a:xfrm>
            <a:off x="2911322" y="2932513"/>
            <a:ext cx="2618411" cy="1680746"/>
          </a:xfrm>
          <a:prstGeom prst="wedgeRoundRectCallout">
            <a:avLst>
              <a:gd name="adj1" fmla="val 59464"/>
              <a:gd name="adj2" fmla="val 3858"/>
              <a:gd name="adj3" fmla="val 16667"/>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tx1"/>
                </a:solidFill>
                <a:effectLst/>
                <a:latin typeface="Calibri" panose="020F0502020204030204" pitchFamily="34" charset="0"/>
              </a:rPr>
              <a:t>Erster Schritt: </a:t>
            </a:r>
          </a:p>
          <a:p>
            <a:pPr marL="0" marR="0" indent="0" algn="l" defTabSz="914400" rtl="0" eaLnBrk="0" fontAlgn="base" latinLnBrk="0" hangingPunct="0">
              <a:lnSpc>
                <a:spcPct val="100000"/>
              </a:lnSpc>
              <a:spcBef>
                <a:spcPct val="0"/>
              </a:spcBef>
              <a:spcAft>
                <a:spcPct val="0"/>
              </a:spcAft>
              <a:buClrTx/>
              <a:buSzTx/>
              <a:buFontTx/>
              <a:buNone/>
              <a:tabLst/>
            </a:pPr>
            <a:r>
              <a:rPr lang="de-DE" sz="1600" dirty="0">
                <a:latin typeface="Calibri" panose="020F0502020204030204" pitchFamily="34" charset="0"/>
              </a:rPr>
              <a:t>Ich weiß die 80 ist in der 128 enthalten. Wie viele Achter </a:t>
            </a:r>
            <a:r>
              <a:rPr lang="de-DE" sz="1600" u="sng" dirty="0">
                <a:latin typeface="Calibri" panose="020F0502020204030204" pitchFamily="34" charset="0"/>
              </a:rPr>
              <a:t>passen in</a:t>
            </a:r>
            <a:r>
              <a:rPr lang="de-DE" sz="1600" dirty="0">
                <a:latin typeface="Calibri" panose="020F0502020204030204" pitchFamily="34" charset="0"/>
              </a:rPr>
              <a:t> die 80 Genau 10. </a:t>
            </a:r>
            <a:r>
              <a:rPr lang="de-DE" sz="1600" i="1" dirty="0">
                <a:latin typeface="Calibri" panose="020F0502020204030204" pitchFamily="34" charset="0"/>
              </a:rPr>
              <a:t>10 · 8 = 80.</a:t>
            </a:r>
            <a:endParaRPr kumimoji="0" lang="de-DE" sz="1600" b="0" i="0" u="none" strike="noStrike" cap="none" normalizeH="0" baseline="0" dirty="0">
              <a:ln>
                <a:noFill/>
              </a:ln>
              <a:solidFill>
                <a:schemeClr val="tx1"/>
              </a:solidFill>
              <a:effectLst/>
              <a:latin typeface="Calibri" panose="020F0502020204030204" pitchFamily="34" charset="0"/>
            </a:endParaRPr>
          </a:p>
        </p:txBody>
      </p:sp>
      <p:sp>
        <p:nvSpPr>
          <p:cNvPr id="6" name="Abgerundete rechteckige Legende 5">
            <a:extLst>
              <a:ext uri="{FF2B5EF4-FFF2-40B4-BE49-F238E27FC236}">
                <a16:creationId xmlns:a16="http://schemas.microsoft.com/office/drawing/2014/main" id="{8CB621B0-1BEC-0F45-40A2-1354A65B5F53}"/>
              </a:ext>
            </a:extLst>
          </p:cNvPr>
          <p:cNvSpPr/>
          <p:nvPr/>
        </p:nvSpPr>
        <p:spPr bwMode="auto">
          <a:xfrm>
            <a:off x="3474548" y="4770343"/>
            <a:ext cx="2403833" cy="1680746"/>
          </a:xfrm>
          <a:prstGeom prst="wedgeRoundRectCallout">
            <a:avLst>
              <a:gd name="adj1" fmla="val 59190"/>
              <a:gd name="adj2" fmla="val 40"/>
              <a:gd name="adj3" fmla="val 16667"/>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sz="1600" b="1" dirty="0">
                <a:latin typeface="Calibri" panose="020F0502020204030204" pitchFamily="34" charset="0"/>
              </a:rPr>
              <a:t>Zweiter</a:t>
            </a:r>
            <a:r>
              <a:rPr kumimoji="0" lang="de-DE" sz="1600" b="1" i="0" u="none" strike="noStrike" cap="none" normalizeH="0" baseline="0" dirty="0">
                <a:ln>
                  <a:noFill/>
                </a:ln>
                <a:solidFill>
                  <a:schemeClr val="tx1"/>
                </a:solidFill>
                <a:effectLst/>
                <a:latin typeface="Calibri" panose="020F0502020204030204" pitchFamily="34" charset="0"/>
              </a:rPr>
              <a:t> Schritt: </a:t>
            </a:r>
          </a:p>
          <a:p>
            <a:pPr marL="0" marR="0" indent="0" algn="l" defTabSz="914400" rtl="0" eaLnBrk="0" fontAlgn="base" latinLnBrk="0" hangingPunct="0">
              <a:lnSpc>
                <a:spcPct val="100000"/>
              </a:lnSpc>
              <a:spcBef>
                <a:spcPct val="0"/>
              </a:spcBef>
              <a:spcAft>
                <a:spcPct val="0"/>
              </a:spcAft>
              <a:buClrTx/>
              <a:buSzTx/>
              <a:buFontTx/>
              <a:buNone/>
              <a:tabLst/>
            </a:pPr>
            <a:r>
              <a:rPr lang="de-DE" sz="1600" dirty="0">
                <a:latin typeface="Calibri" panose="020F0502020204030204" pitchFamily="34" charset="0"/>
              </a:rPr>
              <a:t>Es bleiben noch 48 bis zur 128 übrig. Wie viele Achter </a:t>
            </a:r>
            <a:r>
              <a:rPr lang="de-DE" sz="1600" u="sng" dirty="0">
                <a:latin typeface="Calibri" panose="020F0502020204030204" pitchFamily="34" charset="0"/>
              </a:rPr>
              <a:t>passen in</a:t>
            </a:r>
            <a:r>
              <a:rPr lang="de-DE" sz="1600" dirty="0">
                <a:latin typeface="Calibri" panose="020F0502020204030204" pitchFamily="34" charset="0"/>
              </a:rPr>
              <a:t> diesen Rest? Genau 6. </a:t>
            </a:r>
          </a:p>
          <a:p>
            <a:pPr marL="0" marR="0" indent="0" algn="l" defTabSz="914400" rtl="0" eaLnBrk="0" fontAlgn="base" latinLnBrk="0" hangingPunct="0">
              <a:lnSpc>
                <a:spcPct val="100000"/>
              </a:lnSpc>
              <a:spcBef>
                <a:spcPct val="0"/>
              </a:spcBef>
              <a:spcAft>
                <a:spcPct val="0"/>
              </a:spcAft>
              <a:buClrTx/>
              <a:buSzTx/>
              <a:buFontTx/>
              <a:buNone/>
              <a:tabLst/>
            </a:pPr>
            <a:r>
              <a:rPr lang="de-DE" sz="1600" i="1" dirty="0">
                <a:latin typeface="Calibri" panose="020F0502020204030204" pitchFamily="34" charset="0"/>
              </a:rPr>
              <a:t>6 · 8 = 46</a:t>
            </a:r>
            <a:endParaRPr kumimoji="0" lang="de-DE" sz="1600" b="0" i="0" u="none" strike="noStrike" cap="none" normalizeH="0" baseline="0" dirty="0">
              <a:ln>
                <a:noFill/>
              </a:ln>
              <a:solidFill>
                <a:schemeClr val="tx1"/>
              </a:solidFill>
              <a:effectLst/>
              <a:latin typeface="Calibri" panose="020F0502020204030204" pitchFamily="34" charset="0"/>
            </a:endParaRPr>
          </a:p>
        </p:txBody>
      </p:sp>
      <p:sp>
        <p:nvSpPr>
          <p:cNvPr id="8" name="Abgerundete rechteckige Legende 7">
            <a:extLst>
              <a:ext uri="{FF2B5EF4-FFF2-40B4-BE49-F238E27FC236}">
                <a16:creationId xmlns:a16="http://schemas.microsoft.com/office/drawing/2014/main" id="{D817A764-8917-546D-F446-F9F5732415F6}"/>
              </a:ext>
            </a:extLst>
          </p:cNvPr>
          <p:cNvSpPr/>
          <p:nvPr/>
        </p:nvSpPr>
        <p:spPr bwMode="auto">
          <a:xfrm>
            <a:off x="534229" y="4059972"/>
            <a:ext cx="1989756" cy="1982869"/>
          </a:xfrm>
          <a:prstGeom prst="wedgeRoundRectCallout">
            <a:avLst>
              <a:gd name="adj1" fmla="val 69447"/>
              <a:gd name="adj2" fmla="val 362"/>
              <a:gd name="adj3" fmla="val 16667"/>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sz="1600" b="1" dirty="0">
                <a:latin typeface="Calibri" panose="020F0502020204030204" pitchFamily="34" charset="0"/>
              </a:rPr>
              <a:t>Ergebnis</a:t>
            </a:r>
            <a:r>
              <a:rPr kumimoji="0" lang="de-DE" sz="1600" b="1" i="0" u="none" strike="noStrike" cap="none" normalizeH="0" baseline="0" dirty="0">
                <a:ln>
                  <a:noFill/>
                </a:ln>
                <a:solidFill>
                  <a:schemeClr val="tx1"/>
                </a:solidFill>
                <a:effectLst/>
                <a:latin typeface="Calibri" panose="020F0502020204030204" pitchFamily="34" charset="0"/>
              </a:rPr>
              <a:t>: </a:t>
            </a:r>
          </a:p>
          <a:p>
            <a:pPr marL="0" marR="0" indent="0" algn="l" defTabSz="914400" rtl="0" eaLnBrk="0" fontAlgn="base" latinLnBrk="0" hangingPunct="0">
              <a:lnSpc>
                <a:spcPct val="100000"/>
              </a:lnSpc>
              <a:spcBef>
                <a:spcPct val="0"/>
              </a:spcBef>
              <a:spcAft>
                <a:spcPct val="0"/>
              </a:spcAft>
              <a:buClrTx/>
              <a:buSzTx/>
              <a:buFontTx/>
              <a:buNone/>
              <a:tabLst/>
            </a:pPr>
            <a:r>
              <a:rPr lang="de-DE" sz="1600" dirty="0">
                <a:latin typeface="Calibri" panose="020F0502020204030204" pitchFamily="34" charset="0"/>
              </a:rPr>
              <a:t>Beides zusammen ist das Ergebnis. </a:t>
            </a:r>
            <a:br>
              <a:rPr lang="de-DE" sz="1600" dirty="0">
                <a:latin typeface="Calibri" panose="020F0502020204030204" pitchFamily="34" charset="0"/>
              </a:rPr>
            </a:br>
            <a:r>
              <a:rPr lang="de-DE" sz="1600" dirty="0">
                <a:latin typeface="Calibri" panose="020F0502020204030204" pitchFamily="34" charset="0"/>
              </a:rPr>
              <a:t>10 + 6. </a:t>
            </a:r>
            <a:br>
              <a:rPr lang="de-DE" sz="1600" dirty="0">
                <a:latin typeface="Calibri" panose="020F0502020204030204" pitchFamily="34" charset="0"/>
              </a:rPr>
            </a:br>
            <a:r>
              <a:rPr lang="de-DE" sz="1600" dirty="0">
                <a:latin typeface="Calibri" panose="020F0502020204030204" pitchFamily="34" charset="0"/>
              </a:rPr>
              <a:t>Es </a:t>
            </a:r>
            <a:r>
              <a:rPr lang="de-DE" sz="1600" u="sng" dirty="0">
                <a:latin typeface="Calibri" panose="020F0502020204030204" pitchFamily="34" charset="0"/>
              </a:rPr>
              <a:t>passen</a:t>
            </a:r>
            <a:r>
              <a:rPr lang="de-DE" sz="1600" dirty="0">
                <a:latin typeface="Calibri" panose="020F0502020204030204" pitchFamily="34" charset="0"/>
              </a:rPr>
              <a:t> 16 Achter </a:t>
            </a:r>
            <a:r>
              <a:rPr lang="de-DE" sz="1600" u="sng" dirty="0">
                <a:latin typeface="Calibri" panose="020F0502020204030204" pitchFamily="34" charset="0"/>
              </a:rPr>
              <a:t>in</a:t>
            </a:r>
            <a:r>
              <a:rPr lang="de-DE" sz="1600" dirty="0">
                <a:latin typeface="Calibri" panose="020F0502020204030204" pitchFamily="34" charset="0"/>
              </a:rPr>
              <a:t> die 128. </a:t>
            </a:r>
          </a:p>
          <a:p>
            <a:pPr marL="0" marR="0" indent="0" algn="l" defTabSz="914400" rtl="0" eaLnBrk="0" fontAlgn="base" latinLnBrk="0" hangingPunct="0">
              <a:lnSpc>
                <a:spcPct val="100000"/>
              </a:lnSpc>
              <a:spcBef>
                <a:spcPct val="0"/>
              </a:spcBef>
              <a:spcAft>
                <a:spcPct val="0"/>
              </a:spcAft>
              <a:buClrTx/>
              <a:buSzTx/>
              <a:buFontTx/>
              <a:buNone/>
              <a:tabLst/>
            </a:pPr>
            <a:r>
              <a:rPr lang="de-DE" sz="1600" i="1" dirty="0">
                <a:latin typeface="Calibri" panose="020F0502020204030204" pitchFamily="34" charset="0"/>
              </a:rPr>
              <a:t>16 · 8 = 128</a:t>
            </a:r>
            <a:endParaRPr kumimoji="0" lang="de-DE" sz="1600" b="0" i="0" u="none" strike="noStrike" cap="none" normalizeH="0" baseline="0" dirty="0">
              <a:ln>
                <a:noFill/>
              </a:ln>
              <a:solidFill>
                <a:schemeClr val="tx1"/>
              </a:solidFill>
              <a:effectLst/>
              <a:latin typeface="Calibri" panose="020F0502020204030204" pitchFamily="34" charset="0"/>
            </a:endParaRPr>
          </a:p>
        </p:txBody>
      </p:sp>
      <p:pic>
        <p:nvPicPr>
          <p:cNvPr id="10" name="Grafik 9">
            <a:extLst>
              <a:ext uri="{FF2B5EF4-FFF2-40B4-BE49-F238E27FC236}">
                <a16:creationId xmlns:a16="http://schemas.microsoft.com/office/drawing/2014/main" id="{2C0706FA-70C4-8F69-3B67-FEF8237B7FB6}"/>
              </a:ext>
            </a:extLst>
          </p:cNvPr>
          <p:cNvPicPr>
            <a:picLocks noChangeAspect="1"/>
          </p:cNvPicPr>
          <p:nvPr/>
        </p:nvPicPr>
        <p:blipFill rotWithShape="1">
          <a:blip r:embed="rId5"/>
          <a:srcRect r="21094" b="-3576"/>
          <a:stretch/>
        </p:blipFill>
        <p:spPr>
          <a:xfrm>
            <a:off x="6457765" y="2234586"/>
            <a:ext cx="1653401" cy="217029"/>
          </a:xfrm>
          <a:prstGeom prst="rect">
            <a:avLst/>
          </a:prstGeom>
        </p:spPr>
      </p:pic>
      <p:sp>
        <p:nvSpPr>
          <p:cNvPr id="11" name="Textfeld 10">
            <a:extLst>
              <a:ext uri="{FF2B5EF4-FFF2-40B4-BE49-F238E27FC236}">
                <a16:creationId xmlns:a16="http://schemas.microsoft.com/office/drawing/2014/main" id="{1A924C52-8C38-7A82-1D1B-A74214C6D7A6}"/>
              </a:ext>
            </a:extLst>
          </p:cNvPr>
          <p:cNvSpPr txBox="1"/>
          <p:nvPr/>
        </p:nvSpPr>
        <p:spPr>
          <a:xfrm>
            <a:off x="6039057" y="3290366"/>
            <a:ext cx="418704" cy="369332"/>
          </a:xfrm>
          <a:prstGeom prst="rect">
            <a:avLst/>
          </a:prstGeom>
          <a:noFill/>
        </p:spPr>
        <p:txBody>
          <a:bodyPr wrap="square" rtlCol="0">
            <a:spAutoFit/>
          </a:bodyPr>
          <a:lstStyle/>
          <a:p>
            <a:pPr marL="342900" indent="-342900">
              <a:spcBef>
                <a:spcPts val="400"/>
              </a:spcBef>
            </a:pPr>
            <a:r>
              <a:rPr lang="de-DE" sz="1800" dirty="0">
                <a:latin typeface="Calibri"/>
                <a:cs typeface="Calibri"/>
              </a:rPr>
              <a:t>10</a:t>
            </a:r>
          </a:p>
        </p:txBody>
      </p:sp>
      <p:pic>
        <p:nvPicPr>
          <p:cNvPr id="12" name="Grafik 11">
            <a:extLst>
              <a:ext uri="{FF2B5EF4-FFF2-40B4-BE49-F238E27FC236}">
                <a16:creationId xmlns:a16="http://schemas.microsoft.com/office/drawing/2014/main" id="{32B14A78-6CC0-C68F-49EA-E5B161C18689}"/>
              </a:ext>
            </a:extLst>
          </p:cNvPr>
          <p:cNvPicPr>
            <a:picLocks noChangeAspect="1"/>
          </p:cNvPicPr>
          <p:nvPr/>
        </p:nvPicPr>
        <p:blipFill rotWithShape="1">
          <a:blip r:embed="rId5"/>
          <a:srcRect r="21094" b="-3576"/>
          <a:stretch/>
        </p:blipFill>
        <p:spPr>
          <a:xfrm>
            <a:off x="6457764" y="2475502"/>
            <a:ext cx="1653401" cy="217029"/>
          </a:xfrm>
          <a:prstGeom prst="rect">
            <a:avLst/>
          </a:prstGeom>
        </p:spPr>
      </p:pic>
      <p:pic>
        <p:nvPicPr>
          <p:cNvPr id="13" name="Grafik 12">
            <a:extLst>
              <a:ext uri="{FF2B5EF4-FFF2-40B4-BE49-F238E27FC236}">
                <a16:creationId xmlns:a16="http://schemas.microsoft.com/office/drawing/2014/main" id="{C0929D88-5B08-65B6-50B2-39FA369C2B83}"/>
              </a:ext>
            </a:extLst>
          </p:cNvPr>
          <p:cNvPicPr>
            <a:picLocks noChangeAspect="1"/>
          </p:cNvPicPr>
          <p:nvPr/>
        </p:nvPicPr>
        <p:blipFill rotWithShape="1">
          <a:blip r:embed="rId5"/>
          <a:srcRect r="21094" b="-3576"/>
          <a:stretch/>
        </p:blipFill>
        <p:spPr>
          <a:xfrm>
            <a:off x="6457765" y="2719550"/>
            <a:ext cx="1653401" cy="217029"/>
          </a:xfrm>
          <a:prstGeom prst="rect">
            <a:avLst/>
          </a:prstGeom>
        </p:spPr>
      </p:pic>
      <p:pic>
        <p:nvPicPr>
          <p:cNvPr id="14" name="Grafik 13">
            <a:extLst>
              <a:ext uri="{FF2B5EF4-FFF2-40B4-BE49-F238E27FC236}">
                <a16:creationId xmlns:a16="http://schemas.microsoft.com/office/drawing/2014/main" id="{42D9F633-67A7-6F31-973F-E86FC44DFB06}"/>
              </a:ext>
            </a:extLst>
          </p:cNvPr>
          <p:cNvPicPr>
            <a:picLocks noChangeAspect="1"/>
          </p:cNvPicPr>
          <p:nvPr/>
        </p:nvPicPr>
        <p:blipFill rotWithShape="1">
          <a:blip r:embed="rId5"/>
          <a:srcRect r="21094" b="-3576"/>
          <a:stretch/>
        </p:blipFill>
        <p:spPr>
          <a:xfrm>
            <a:off x="6457764" y="2960466"/>
            <a:ext cx="1653401" cy="217029"/>
          </a:xfrm>
          <a:prstGeom prst="rect">
            <a:avLst/>
          </a:prstGeom>
        </p:spPr>
      </p:pic>
      <p:pic>
        <p:nvPicPr>
          <p:cNvPr id="15" name="Grafik 14">
            <a:extLst>
              <a:ext uri="{FF2B5EF4-FFF2-40B4-BE49-F238E27FC236}">
                <a16:creationId xmlns:a16="http://schemas.microsoft.com/office/drawing/2014/main" id="{9E18F951-EE12-0BEF-EABC-8D12C0200E06}"/>
              </a:ext>
            </a:extLst>
          </p:cNvPr>
          <p:cNvPicPr>
            <a:picLocks noChangeAspect="1"/>
          </p:cNvPicPr>
          <p:nvPr/>
        </p:nvPicPr>
        <p:blipFill rotWithShape="1">
          <a:blip r:embed="rId5"/>
          <a:srcRect r="21094" b="-3576"/>
          <a:stretch/>
        </p:blipFill>
        <p:spPr>
          <a:xfrm>
            <a:off x="6457764" y="3193488"/>
            <a:ext cx="1653401" cy="217029"/>
          </a:xfrm>
          <a:prstGeom prst="rect">
            <a:avLst/>
          </a:prstGeom>
        </p:spPr>
      </p:pic>
      <p:pic>
        <p:nvPicPr>
          <p:cNvPr id="16" name="Grafik 15">
            <a:extLst>
              <a:ext uri="{FF2B5EF4-FFF2-40B4-BE49-F238E27FC236}">
                <a16:creationId xmlns:a16="http://schemas.microsoft.com/office/drawing/2014/main" id="{1E31DE4E-C8F5-256C-36EF-8306AB29EF35}"/>
              </a:ext>
            </a:extLst>
          </p:cNvPr>
          <p:cNvPicPr>
            <a:picLocks noChangeAspect="1"/>
          </p:cNvPicPr>
          <p:nvPr/>
        </p:nvPicPr>
        <p:blipFill rotWithShape="1">
          <a:blip r:embed="rId5"/>
          <a:srcRect r="21094" b="-3576"/>
          <a:stretch/>
        </p:blipFill>
        <p:spPr>
          <a:xfrm>
            <a:off x="6457763" y="3434404"/>
            <a:ext cx="1653401" cy="217029"/>
          </a:xfrm>
          <a:prstGeom prst="rect">
            <a:avLst/>
          </a:prstGeom>
        </p:spPr>
      </p:pic>
      <p:pic>
        <p:nvPicPr>
          <p:cNvPr id="17" name="Grafik 16">
            <a:extLst>
              <a:ext uri="{FF2B5EF4-FFF2-40B4-BE49-F238E27FC236}">
                <a16:creationId xmlns:a16="http://schemas.microsoft.com/office/drawing/2014/main" id="{C64901FB-1A99-BB51-58C7-5340F04382CD}"/>
              </a:ext>
            </a:extLst>
          </p:cNvPr>
          <p:cNvPicPr>
            <a:picLocks noChangeAspect="1"/>
          </p:cNvPicPr>
          <p:nvPr/>
        </p:nvPicPr>
        <p:blipFill rotWithShape="1">
          <a:blip r:embed="rId5"/>
          <a:srcRect r="21094" b="-3576"/>
          <a:stretch/>
        </p:blipFill>
        <p:spPr>
          <a:xfrm>
            <a:off x="6457764" y="3678452"/>
            <a:ext cx="1653401" cy="217029"/>
          </a:xfrm>
          <a:prstGeom prst="rect">
            <a:avLst/>
          </a:prstGeom>
        </p:spPr>
      </p:pic>
      <p:pic>
        <p:nvPicPr>
          <p:cNvPr id="18" name="Grafik 17">
            <a:extLst>
              <a:ext uri="{FF2B5EF4-FFF2-40B4-BE49-F238E27FC236}">
                <a16:creationId xmlns:a16="http://schemas.microsoft.com/office/drawing/2014/main" id="{5C332749-6DCE-E405-7492-BBC6652472E5}"/>
              </a:ext>
            </a:extLst>
          </p:cNvPr>
          <p:cNvPicPr>
            <a:picLocks noChangeAspect="1"/>
          </p:cNvPicPr>
          <p:nvPr/>
        </p:nvPicPr>
        <p:blipFill rotWithShape="1">
          <a:blip r:embed="rId5"/>
          <a:srcRect r="21094" b="-3576"/>
          <a:stretch/>
        </p:blipFill>
        <p:spPr>
          <a:xfrm>
            <a:off x="6457763" y="3919368"/>
            <a:ext cx="1653401" cy="217029"/>
          </a:xfrm>
          <a:prstGeom prst="rect">
            <a:avLst/>
          </a:prstGeom>
        </p:spPr>
      </p:pic>
      <p:pic>
        <p:nvPicPr>
          <p:cNvPr id="19" name="Grafik 18">
            <a:extLst>
              <a:ext uri="{FF2B5EF4-FFF2-40B4-BE49-F238E27FC236}">
                <a16:creationId xmlns:a16="http://schemas.microsoft.com/office/drawing/2014/main" id="{BEA6DC2B-BE3D-AEBB-FD68-8EEE61735EC3}"/>
              </a:ext>
            </a:extLst>
          </p:cNvPr>
          <p:cNvPicPr>
            <a:picLocks noChangeAspect="1"/>
          </p:cNvPicPr>
          <p:nvPr/>
        </p:nvPicPr>
        <p:blipFill rotWithShape="1">
          <a:blip r:embed="rId5"/>
          <a:srcRect r="21094" b="-3576"/>
          <a:stretch/>
        </p:blipFill>
        <p:spPr>
          <a:xfrm>
            <a:off x="6457765" y="4166850"/>
            <a:ext cx="1653401" cy="217029"/>
          </a:xfrm>
          <a:prstGeom prst="rect">
            <a:avLst/>
          </a:prstGeom>
        </p:spPr>
      </p:pic>
      <p:pic>
        <p:nvPicPr>
          <p:cNvPr id="20" name="Grafik 19">
            <a:extLst>
              <a:ext uri="{FF2B5EF4-FFF2-40B4-BE49-F238E27FC236}">
                <a16:creationId xmlns:a16="http://schemas.microsoft.com/office/drawing/2014/main" id="{3E14FB18-5C6D-A47D-2A23-A2254F3650F8}"/>
              </a:ext>
            </a:extLst>
          </p:cNvPr>
          <p:cNvPicPr>
            <a:picLocks noChangeAspect="1"/>
          </p:cNvPicPr>
          <p:nvPr/>
        </p:nvPicPr>
        <p:blipFill rotWithShape="1">
          <a:blip r:embed="rId5"/>
          <a:srcRect r="21094" b="-3576"/>
          <a:stretch/>
        </p:blipFill>
        <p:spPr>
          <a:xfrm>
            <a:off x="6457764" y="4407766"/>
            <a:ext cx="1653401" cy="217029"/>
          </a:xfrm>
          <a:prstGeom prst="rect">
            <a:avLst/>
          </a:prstGeom>
        </p:spPr>
      </p:pic>
      <p:pic>
        <p:nvPicPr>
          <p:cNvPr id="21" name="Grafik 20">
            <a:extLst>
              <a:ext uri="{FF2B5EF4-FFF2-40B4-BE49-F238E27FC236}">
                <a16:creationId xmlns:a16="http://schemas.microsoft.com/office/drawing/2014/main" id="{2C643A91-92DB-D0B1-74C1-935E74831602}"/>
              </a:ext>
            </a:extLst>
          </p:cNvPr>
          <p:cNvPicPr>
            <a:picLocks noChangeAspect="1"/>
          </p:cNvPicPr>
          <p:nvPr/>
        </p:nvPicPr>
        <p:blipFill rotWithShape="1">
          <a:blip r:embed="rId5"/>
          <a:srcRect r="21094" b="-3576"/>
          <a:stretch/>
        </p:blipFill>
        <p:spPr>
          <a:xfrm>
            <a:off x="6457765" y="4651814"/>
            <a:ext cx="1653401" cy="217029"/>
          </a:xfrm>
          <a:prstGeom prst="rect">
            <a:avLst/>
          </a:prstGeom>
        </p:spPr>
      </p:pic>
      <p:pic>
        <p:nvPicPr>
          <p:cNvPr id="22" name="Grafik 21">
            <a:extLst>
              <a:ext uri="{FF2B5EF4-FFF2-40B4-BE49-F238E27FC236}">
                <a16:creationId xmlns:a16="http://schemas.microsoft.com/office/drawing/2014/main" id="{32125443-5657-0E03-1C63-B01B4F7C4F88}"/>
              </a:ext>
            </a:extLst>
          </p:cNvPr>
          <p:cNvPicPr>
            <a:picLocks noChangeAspect="1"/>
          </p:cNvPicPr>
          <p:nvPr/>
        </p:nvPicPr>
        <p:blipFill rotWithShape="1">
          <a:blip r:embed="rId5"/>
          <a:srcRect r="21094" b="-3576"/>
          <a:stretch/>
        </p:blipFill>
        <p:spPr>
          <a:xfrm>
            <a:off x="6457764" y="4892730"/>
            <a:ext cx="1653401" cy="217029"/>
          </a:xfrm>
          <a:prstGeom prst="rect">
            <a:avLst/>
          </a:prstGeom>
        </p:spPr>
      </p:pic>
      <p:pic>
        <p:nvPicPr>
          <p:cNvPr id="23" name="Grafik 22">
            <a:extLst>
              <a:ext uri="{FF2B5EF4-FFF2-40B4-BE49-F238E27FC236}">
                <a16:creationId xmlns:a16="http://schemas.microsoft.com/office/drawing/2014/main" id="{FE8DB6EA-8CA3-0A68-DC10-C52C22D82307}"/>
              </a:ext>
            </a:extLst>
          </p:cNvPr>
          <p:cNvPicPr>
            <a:picLocks noChangeAspect="1"/>
          </p:cNvPicPr>
          <p:nvPr/>
        </p:nvPicPr>
        <p:blipFill rotWithShape="1">
          <a:blip r:embed="rId5"/>
          <a:srcRect r="21094" b="-3576"/>
          <a:stretch/>
        </p:blipFill>
        <p:spPr>
          <a:xfrm>
            <a:off x="6457764" y="5125752"/>
            <a:ext cx="1653401" cy="217029"/>
          </a:xfrm>
          <a:prstGeom prst="rect">
            <a:avLst/>
          </a:prstGeom>
        </p:spPr>
      </p:pic>
      <p:pic>
        <p:nvPicPr>
          <p:cNvPr id="24" name="Grafik 23">
            <a:extLst>
              <a:ext uri="{FF2B5EF4-FFF2-40B4-BE49-F238E27FC236}">
                <a16:creationId xmlns:a16="http://schemas.microsoft.com/office/drawing/2014/main" id="{057599ED-0E8B-743B-E4AF-2301CE899802}"/>
              </a:ext>
            </a:extLst>
          </p:cNvPr>
          <p:cNvPicPr>
            <a:picLocks noChangeAspect="1"/>
          </p:cNvPicPr>
          <p:nvPr/>
        </p:nvPicPr>
        <p:blipFill rotWithShape="1">
          <a:blip r:embed="rId5"/>
          <a:srcRect r="21094" b="-3576"/>
          <a:stretch/>
        </p:blipFill>
        <p:spPr>
          <a:xfrm>
            <a:off x="6457763" y="5366668"/>
            <a:ext cx="1653401" cy="217029"/>
          </a:xfrm>
          <a:prstGeom prst="rect">
            <a:avLst/>
          </a:prstGeom>
        </p:spPr>
      </p:pic>
      <p:pic>
        <p:nvPicPr>
          <p:cNvPr id="25" name="Grafik 24">
            <a:extLst>
              <a:ext uri="{FF2B5EF4-FFF2-40B4-BE49-F238E27FC236}">
                <a16:creationId xmlns:a16="http://schemas.microsoft.com/office/drawing/2014/main" id="{CE44C821-B059-CAB6-E481-2F0734CBA43E}"/>
              </a:ext>
            </a:extLst>
          </p:cNvPr>
          <p:cNvPicPr>
            <a:picLocks noChangeAspect="1"/>
          </p:cNvPicPr>
          <p:nvPr/>
        </p:nvPicPr>
        <p:blipFill rotWithShape="1">
          <a:blip r:embed="rId5"/>
          <a:srcRect r="21094" b="-3576"/>
          <a:stretch/>
        </p:blipFill>
        <p:spPr>
          <a:xfrm>
            <a:off x="6457764" y="5610716"/>
            <a:ext cx="1653401" cy="217029"/>
          </a:xfrm>
          <a:prstGeom prst="rect">
            <a:avLst/>
          </a:prstGeom>
        </p:spPr>
      </p:pic>
      <p:pic>
        <p:nvPicPr>
          <p:cNvPr id="26" name="Grafik 25">
            <a:extLst>
              <a:ext uri="{FF2B5EF4-FFF2-40B4-BE49-F238E27FC236}">
                <a16:creationId xmlns:a16="http://schemas.microsoft.com/office/drawing/2014/main" id="{84E2CD1F-2F4C-2DC2-09A3-BE4812192CE6}"/>
              </a:ext>
            </a:extLst>
          </p:cNvPr>
          <p:cNvPicPr>
            <a:picLocks noChangeAspect="1"/>
          </p:cNvPicPr>
          <p:nvPr/>
        </p:nvPicPr>
        <p:blipFill rotWithShape="1">
          <a:blip r:embed="rId5"/>
          <a:srcRect r="21094" b="-3576"/>
          <a:stretch/>
        </p:blipFill>
        <p:spPr>
          <a:xfrm>
            <a:off x="6457763" y="5851632"/>
            <a:ext cx="1653401" cy="217029"/>
          </a:xfrm>
          <a:prstGeom prst="rect">
            <a:avLst/>
          </a:prstGeom>
        </p:spPr>
      </p:pic>
      <p:sp>
        <p:nvSpPr>
          <p:cNvPr id="32" name="Abgerundetes Rechteck 37">
            <a:extLst>
              <a:ext uri="{FF2B5EF4-FFF2-40B4-BE49-F238E27FC236}">
                <a16:creationId xmlns:a16="http://schemas.microsoft.com/office/drawing/2014/main" id="{45A4B2A5-C61D-C6E2-08FD-598ED2DA4DA2}"/>
              </a:ext>
            </a:extLst>
          </p:cNvPr>
          <p:cNvSpPr/>
          <p:nvPr/>
        </p:nvSpPr>
        <p:spPr bwMode="auto">
          <a:xfrm>
            <a:off x="6467258" y="2164287"/>
            <a:ext cx="1653401" cy="2460508"/>
          </a:xfrm>
          <a:prstGeom prst="roundRect">
            <a:avLst>
              <a:gd name="adj" fmla="val 3790"/>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bg2"/>
              </a:solidFill>
              <a:effectLst/>
              <a:latin typeface="Calibri" panose="020F0502020204030204" pitchFamily="34" charset="0"/>
            </a:endParaRPr>
          </a:p>
        </p:txBody>
      </p:sp>
      <p:sp>
        <p:nvSpPr>
          <p:cNvPr id="33" name="Textfeld 32">
            <a:extLst>
              <a:ext uri="{FF2B5EF4-FFF2-40B4-BE49-F238E27FC236}">
                <a16:creationId xmlns:a16="http://schemas.microsoft.com/office/drawing/2014/main" id="{7D869945-AE04-6BC5-292B-354A9034C5A1}"/>
              </a:ext>
            </a:extLst>
          </p:cNvPr>
          <p:cNvSpPr txBox="1"/>
          <p:nvPr/>
        </p:nvSpPr>
        <p:spPr>
          <a:xfrm>
            <a:off x="6156075" y="5162788"/>
            <a:ext cx="301686" cy="369332"/>
          </a:xfrm>
          <a:prstGeom prst="rect">
            <a:avLst/>
          </a:prstGeom>
          <a:noFill/>
        </p:spPr>
        <p:txBody>
          <a:bodyPr wrap="square" rtlCol="0">
            <a:spAutoFit/>
          </a:bodyPr>
          <a:lstStyle/>
          <a:p>
            <a:pPr marL="342900" indent="-342900">
              <a:spcBef>
                <a:spcPts val="400"/>
              </a:spcBef>
            </a:pPr>
            <a:r>
              <a:rPr lang="de-DE" sz="1800" dirty="0">
                <a:latin typeface="Calibri"/>
                <a:cs typeface="Calibri"/>
              </a:rPr>
              <a:t>6</a:t>
            </a:r>
          </a:p>
        </p:txBody>
      </p:sp>
      <p:sp>
        <p:nvSpPr>
          <p:cNvPr id="34" name="Textfeld 33">
            <a:extLst>
              <a:ext uri="{FF2B5EF4-FFF2-40B4-BE49-F238E27FC236}">
                <a16:creationId xmlns:a16="http://schemas.microsoft.com/office/drawing/2014/main" id="{30617C4C-ECCC-944F-0342-B962D79626BB}"/>
              </a:ext>
            </a:extLst>
          </p:cNvPr>
          <p:cNvSpPr txBox="1"/>
          <p:nvPr/>
        </p:nvSpPr>
        <p:spPr>
          <a:xfrm>
            <a:off x="7133620" y="1835850"/>
            <a:ext cx="301686" cy="369332"/>
          </a:xfrm>
          <a:prstGeom prst="rect">
            <a:avLst/>
          </a:prstGeom>
          <a:noFill/>
        </p:spPr>
        <p:txBody>
          <a:bodyPr wrap="square" rtlCol="0">
            <a:spAutoFit/>
          </a:bodyPr>
          <a:lstStyle/>
          <a:p>
            <a:pPr marL="342900" indent="-342900">
              <a:spcBef>
                <a:spcPts val="400"/>
              </a:spcBef>
            </a:pPr>
            <a:r>
              <a:rPr lang="de-DE" sz="1800" dirty="0">
                <a:latin typeface="Calibri"/>
                <a:cs typeface="Calibri"/>
              </a:rPr>
              <a:t>8</a:t>
            </a:r>
          </a:p>
        </p:txBody>
      </p:sp>
    </p:spTree>
    <p:extLst>
      <p:ext uri="{BB962C8B-B14F-4D97-AF65-F5344CB8AC3E}">
        <p14:creationId xmlns:p14="http://schemas.microsoft.com/office/powerpoint/2010/main" val="40777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4"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2" presetClass="entr" presetSubtype="4"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 presetClass="entr" presetSubtype="4"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ppt_x"/>
                                          </p:val>
                                        </p:tav>
                                        <p:tav tm="100000">
                                          <p:val>
                                            <p:strVal val="#ppt_x"/>
                                          </p:val>
                                        </p:tav>
                                      </p:tavLst>
                                    </p:anim>
                                    <p:anim calcmode="lin" valueType="num">
                                      <p:cBhvr additive="base">
                                        <p:cTn id="79" dur="500" fill="hold"/>
                                        <p:tgtEl>
                                          <p:spTgt spid="21"/>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 presetClass="entr" presetSubtype="4"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1000"/>
                            </p:stCondLst>
                            <p:childTnLst>
                              <p:par>
                                <p:cTn id="86" presetID="2" presetClass="entr" presetSubtype="4"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fill="hold"/>
                                        <p:tgtEl>
                                          <p:spTgt spid="23"/>
                                        </p:tgtEl>
                                        <p:attrNameLst>
                                          <p:attrName>ppt_x</p:attrName>
                                        </p:attrNameLst>
                                      </p:cBhvr>
                                      <p:tavLst>
                                        <p:tav tm="0">
                                          <p:val>
                                            <p:strVal val="#ppt_x"/>
                                          </p:val>
                                        </p:tav>
                                        <p:tav tm="100000">
                                          <p:val>
                                            <p:strVal val="#ppt_x"/>
                                          </p:val>
                                        </p:tav>
                                      </p:tavLst>
                                    </p:anim>
                                    <p:anim calcmode="lin" valueType="num">
                                      <p:cBhvr additive="base">
                                        <p:cTn id="89" dur="500" fill="hold"/>
                                        <p:tgtEl>
                                          <p:spTgt spid="23"/>
                                        </p:tgtEl>
                                        <p:attrNameLst>
                                          <p:attrName>ppt_y</p:attrName>
                                        </p:attrNameLst>
                                      </p:cBhvr>
                                      <p:tavLst>
                                        <p:tav tm="0">
                                          <p:val>
                                            <p:strVal val="1+#ppt_h/2"/>
                                          </p:val>
                                        </p:tav>
                                        <p:tav tm="100000">
                                          <p:val>
                                            <p:strVal val="#ppt_y"/>
                                          </p:val>
                                        </p:tav>
                                      </p:tavLst>
                                    </p:anim>
                                  </p:childTnLst>
                                </p:cTn>
                              </p:par>
                            </p:childTnLst>
                          </p:cTn>
                        </p:par>
                        <p:par>
                          <p:cTn id="90" fill="hold">
                            <p:stCondLst>
                              <p:cond delay="1500"/>
                            </p:stCondLst>
                            <p:childTnLst>
                              <p:par>
                                <p:cTn id="91" presetID="2" presetClass="entr" presetSubtype="4" fill="hold" nodeType="after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fill="hold"/>
                                        <p:tgtEl>
                                          <p:spTgt spid="24"/>
                                        </p:tgtEl>
                                        <p:attrNameLst>
                                          <p:attrName>ppt_x</p:attrName>
                                        </p:attrNameLst>
                                      </p:cBhvr>
                                      <p:tavLst>
                                        <p:tav tm="0">
                                          <p:val>
                                            <p:strVal val="#ppt_x"/>
                                          </p:val>
                                        </p:tav>
                                        <p:tav tm="100000">
                                          <p:val>
                                            <p:strVal val="#ppt_x"/>
                                          </p:val>
                                        </p:tav>
                                      </p:tavLst>
                                    </p:anim>
                                    <p:anim calcmode="lin" valueType="num">
                                      <p:cBhvr additive="base">
                                        <p:cTn id="94" dur="500" fill="hold"/>
                                        <p:tgtEl>
                                          <p:spTgt spid="24"/>
                                        </p:tgtEl>
                                        <p:attrNameLst>
                                          <p:attrName>ppt_y</p:attrName>
                                        </p:attrNameLst>
                                      </p:cBhvr>
                                      <p:tavLst>
                                        <p:tav tm="0">
                                          <p:val>
                                            <p:strVal val="1+#ppt_h/2"/>
                                          </p:val>
                                        </p:tav>
                                        <p:tav tm="100000">
                                          <p:val>
                                            <p:strVal val="#ppt_y"/>
                                          </p:val>
                                        </p:tav>
                                      </p:tavLst>
                                    </p:anim>
                                  </p:childTnLst>
                                </p:cTn>
                              </p:par>
                            </p:childTnLst>
                          </p:cTn>
                        </p:par>
                        <p:par>
                          <p:cTn id="95" fill="hold">
                            <p:stCondLst>
                              <p:cond delay="2000"/>
                            </p:stCondLst>
                            <p:childTnLst>
                              <p:par>
                                <p:cTn id="96" presetID="2" presetClass="entr" presetSubtype="4"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500" fill="hold"/>
                                        <p:tgtEl>
                                          <p:spTgt spid="25"/>
                                        </p:tgtEl>
                                        <p:attrNameLst>
                                          <p:attrName>ppt_x</p:attrName>
                                        </p:attrNameLst>
                                      </p:cBhvr>
                                      <p:tavLst>
                                        <p:tav tm="0">
                                          <p:val>
                                            <p:strVal val="#ppt_x"/>
                                          </p:val>
                                        </p:tav>
                                        <p:tav tm="100000">
                                          <p:val>
                                            <p:strVal val="#ppt_x"/>
                                          </p:val>
                                        </p:tav>
                                      </p:tavLst>
                                    </p:anim>
                                    <p:anim calcmode="lin" valueType="num">
                                      <p:cBhvr additive="base">
                                        <p:cTn id="99" dur="500" fill="hold"/>
                                        <p:tgtEl>
                                          <p:spTgt spid="25"/>
                                        </p:tgtEl>
                                        <p:attrNameLst>
                                          <p:attrName>ppt_y</p:attrName>
                                        </p:attrNameLst>
                                      </p:cBhvr>
                                      <p:tavLst>
                                        <p:tav tm="0">
                                          <p:val>
                                            <p:strVal val="1+#ppt_h/2"/>
                                          </p:val>
                                        </p:tav>
                                        <p:tav tm="100000">
                                          <p:val>
                                            <p:strVal val="#ppt_y"/>
                                          </p:val>
                                        </p:tav>
                                      </p:tavLst>
                                    </p:anim>
                                  </p:childTnLst>
                                </p:cTn>
                              </p:par>
                            </p:childTnLst>
                          </p:cTn>
                        </p:par>
                        <p:par>
                          <p:cTn id="100" fill="hold">
                            <p:stCondLst>
                              <p:cond delay="2500"/>
                            </p:stCondLst>
                            <p:childTnLst>
                              <p:par>
                                <p:cTn id="101" presetID="2" presetClass="entr" presetSubtype="4" fill="hold"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ppt_x"/>
                                          </p:val>
                                        </p:tav>
                                        <p:tav tm="100000">
                                          <p:val>
                                            <p:strVal val="#ppt_x"/>
                                          </p:val>
                                        </p:tav>
                                      </p:tavLst>
                                    </p:anim>
                                    <p:anim calcmode="lin" valueType="num">
                                      <p:cBhvr additive="base">
                                        <p:cTn id="10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1" grpId="0"/>
      <p:bldP spid="32" grpId="0" animBg="1"/>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dirty="0"/>
              <a:t>Sinn der nächsten Aktivität</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3602641443"/>
              </p:ext>
            </p:extLst>
          </p:nvPr>
        </p:nvGraphicFramePr>
        <p:xfrm>
          <a:off x="252827" y="898971"/>
          <a:ext cx="8639173" cy="79756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3702561">
                  <a:extLst>
                    <a:ext uri="{9D8B030D-6E8A-4147-A177-3AD203B41FA5}">
                      <a16:colId xmlns:a16="http://schemas.microsoft.com/office/drawing/2014/main" val="3781056649"/>
                    </a:ext>
                  </a:extLst>
                </a:gridCol>
                <a:gridCol w="4088772">
                  <a:extLst>
                    <a:ext uri="{9D8B030D-6E8A-4147-A177-3AD203B41FA5}">
                      <a16:colId xmlns:a16="http://schemas.microsoft.com/office/drawing/2014/main" val="3727531856"/>
                    </a:ext>
                  </a:extLst>
                </a:gridCol>
              </a:tblGrid>
              <a:tr h="370840">
                <a:tc>
                  <a:txBody>
                    <a:bodyPr/>
                    <a:lstStyle/>
                    <a:p>
                      <a:r>
                        <a:rPr lang="de-DE" sz="1100" b="1" dirty="0">
                          <a:solidFill>
                            <a:schemeClr val="accent1"/>
                          </a:solidFill>
                        </a:rPr>
                        <a:t>2.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accent1"/>
                          </a:solidFill>
                        </a:rPr>
                        <a:t>Aktivierung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dirty="0">
                        <a:solidFill>
                          <a:schemeClr val="accent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solidFill>
                            <a:schemeClr val="accent1"/>
                          </a:solidFill>
                        </a:rPr>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solidFill>
                            <a:schemeClr val="accent1"/>
                          </a:solidFill>
                        </a:rPr>
                        <a:t>Erkundung des Praxiserprobung </a:t>
                      </a:r>
                      <a:br>
                        <a:rPr lang="de-DE" sz="1100" dirty="0">
                          <a:solidFill>
                            <a:schemeClr val="accent1"/>
                          </a:solidFill>
                        </a:rPr>
                      </a:br>
                      <a:r>
                        <a:rPr lang="de-DE" sz="1100" dirty="0">
                          <a:solidFill>
                            <a:schemeClr val="accent1"/>
                          </a:solidFill>
                        </a:rPr>
                        <a:t>‚Wie viele … passen in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solidFill>
                            <a:schemeClr val="accent1"/>
                          </a:solidFill>
                        </a:rPr>
                        <a:t>2 Folien</a:t>
                      </a:r>
                    </a:p>
                    <a:p>
                      <a:r>
                        <a:rPr lang="de-DE" sz="1100" dirty="0">
                          <a:solidFill>
                            <a:schemeClr val="accent1"/>
                          </a:solidFill>
                        </a:rPr>
                        <a:t>Material: Arbeitsblätter aus der Praxiserprobung, bunte Stifte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Inhaltsplatzhalter 1">
            <a:extLst>
              <a:ext uri="{FF2B5EF4-FFF2-40B4-BE49-F238E27FC236}">
                <a16:creationId xmlns:a16="http://schemas.microsoft.com/office/drawing/2014/main" id="{5C65D83D-16B8-824C-AD1A-8831AC2486F6}"/>
              </a:ext>
            </a:extLst>
          </p:cNvPr>
          <p:cNvSpPr>
            <a:spLocks noGrp="1"/>
          </p:cNvSpPr>
          <p:nvPr>
            <p:ph idx="1"/>
          </p:nvPr>
        </p:nvSpPr>
        <p:spPr>
          <a:xfrm>
            <a:off x="252000" y="2043142"/>
            <a:ext cx="8640000" cy="4368436"/>
          </a:xfrm>
        </p:spPr>
        <p:txBody>
          <a:bodyPr/>
          <a:lstStyle/>
          <a:p>
            <a:r>
              <a:rPr lang="de-DE" dirty="0"/>
              <a:t>Die nächste Aktivierung dient dazu: </a:t>
            </a:r>
            <a:endParaRPr lang="de-DE" sz="1600" dirty="0"/>
          </a:p>
          <a:p>
            <a:pPr lvl="2"/>
            <a:r>
              <a:rPr lang="de-DE" dirty="0"/>
              <a:t>sich aktiv mit der Praxiserprobung ‚Wie viele … passen in …‘ auseinanderzusetzen und deren zugrundeliegenden mathematischen Strukturen zu erkunden.</a:t>
            </a:r>
          </a:p>
          <a:p>
            <a:pPr lvl="2"/>
            <a:r>
              <a:rPr lang="de-DE" dirty="0"/>
              <a:t>das Potential der Praxiserprobung hinsichtlich des Aufbauens von Vorstellungen zur halbschriftlichen Division zu reflektieren. </a:t>
            </a:r>
          </a:p>
          <a:p>
            <a:r>
              <a:rPr lang="de-DE" dirty="0"/>
              <a:t>Didaktische Umsetzung:</a:t>
            </a:r>
          </a:p>
          <a:p>
            <a:pPr lvl="2"/>
            <a:r>
              <a:rPr lang="de-DE" dirty="0"/>
              <a:t>Zunächst wird die Praxiserprobung sowie die begleitende Mathesprache vorgestellt.</a:t>
            </a:r>
          </a:p>
          <a:p>
            <a:pPr lvl="4"/>
            <a:r>
              <a:rPr lang="de-DE" dirty="0"/>
              <a:t>Anschließend setzen sich die </a:t>
            </a:r>
            <a:r>
              <a:rPr lang="de-DE" dirty="0" err="1"/>
              <a:t>Kolleg:innen</a:t>
            </a:r>
            <a:r>
              <a:rPr lang="de-DE" dirty="0"/>
              <a:t> in Tandems/Kleingruppen zusammen und erproben an einer Beispielaufgabe aus der Praxiserprobung, wie sie „schwierige“ Divisionsaufgabe am Punktefeld in „einfachere“ Teilaufgaben flexibel zerlegen können und dies sprachlich begleiten</a:t>
            </a:r>
          </a:p>
          <a:p>
            <a:r>
              <a:rPr lang="de-DE" b="1" dirty="0"/>
              <a:t>Wichtig!!</a:t>
            </a:r>
          </a:p>
          <a:p>
            <a:pPr lvl="1"/>
            <a:r>
              <a:rPr lang="de-DE" dirty="0"/>
              <a:t>Es handelt sich bei dem Material NICHT um eine „</a:t>
            </a:r>
            <a:r>
              <a:rPr lang="de-DE" b="1" i="1" dirty="0"/>
              <a:t>Hilfe</a:t>
            </a:r>
            <a:r>
              <a:rPr lang="de-DE" dirty="0"/>
              <a:t>“ zum Lösen von Divisionsaufgaben!!</a:t>
            </a:r>
          </a:p>
          <a:p>
            <a:pPr lvl="1"/>
            <a:r>
              <a:rPr lang="de-DE" dirty="0"/>
              <a:t>Das Material dient dem Aufbau von Vorstellungen zur halbschriftlichen Division</a:t>
            </a:r>
          </a:p>
          <a:p>
            <a:pPr lvl="1"/>
            <a:endParaRPr lang="de-DE" dirty="0"/>
          </a:p>
          <a:p>
            <a:pPr lvl="1"/>
            <a:endParaRPr lang="de-DE" dirty="0"/>
          </a:p>
        </p:txBody>
      </p:sp>
      <p:sp>
        <p:nvSpPr>
          <p:cNvPr id="7" name="Rechteck 6">
            <a:extLst>
              <a:ext uri="{FF2B5EF4-FFF2-40B4-BE49-F238E27FC236}">
                <a16:creationId xmlns:a16="http://schemas.microsoft.com/office/drawing/2014/main" id="{44FF7D19-A3C8-6541-842B-ED8BDDC137A8}"/>
              </a:ext>
            </a:extLst>
          </p:cNvPr>
          <p:cNvSpPr/>
          <p:nvPr/>
        </p:nvSpPr>
        <p:spPr bwMode="auto">
          <a:xfrm>
            <a:off x="0" y="6503940"/>
            <a:ext cx="2067339" cy="375891"/>
          </a:xfrm>
          <a:prstGeom prst="rect">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128"/>
                <a:cs typeface="Calibri Light" panose="020F0302020204030204" pitchFamily="34" charset="0"/>
              </a:rPr>
              <a:t>Phase 2: Aktivierung</a:t>
            </a:r>
          </a:p>
        </p:txBody>
      </p:sp>
    </p:spTree>
    <p:extLst>
      <p:ext uri="{BB962C8B-B14F-4D97-AF65-F5344CB8AC3E}">
        <p14:creationId xmlns:p14="http://schemas.microsoft.com/office/powerpoint/2010/main" val="186321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A054CD0E-8F3C-EDCB-CC07-41F955A2EDC7}"/>
              </a:ext>
            </a:extLst>
          </p:cNvPr>
          <p:cNvGrpSpPr>
            <a:grpSpLocks noChangeAspect="1"/>
          </p:cNvGrpSpPr>
          <p:nvPr/>
        </p:nvGrpSpPr>
        <p:grpSpPr>
          <a:xfrm>
            <a:off x="205277" y="269653"/>
            <a:ext cx="8719687" cy="1008000"/>
            <a:chOff x="0" y="-1"/>
            <a:chExt cx="6083982" cy="703311"/>
          </a:xfrm>
        </p:grpSpPr>
        <p:sp>
          <p:nvSpPr>
            <p:cNvPr id="28" name="Textfeld 25">
              <a:extLst>
                <a:ext uri="{FF2B5EF4-FFF2-40B4-BE49-F238E27FC236}">
                  <a16:creationId xmlns:a16="http://schemas.microsoft.com/office/drawing/2014/main" id="{5B8728B2-77AE-BC61-6415-872D2ED80F08}"/>
                </a:ext>
              </a:extLst>
            </p:cNvPr>
            <p:cNvSpPr txBox="1"/>
            <p:nvPr/>
          </p:nvSpPr>
          <p:spPr>
            <a:xfrm>
              <a:off x="563033" y="43745"/>
              <a:ext cx="5520949" cy="6504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Über eine materialgestützte Darstellung und die sprachliche Begleitung „passen in“ gebe ich Kindern die Gelegenheit, ihre Rechenwege zu durchdringen. </a:t>
              </a:r>
              <a:endParaRPr lang="de-DE" sz="1800" dirty="0">
                <a:effectLst/>
                <a:latin typeface="Times New Roman" panose="02020603050405020304" pitchFamily="18" charset="0"/>
                <a:ea typeface="Times New Roman" panose="02020603050405020304" pitchFamily="18" charset="0"/>
              </a:endParaRPr>
            </a:p>
          </p:txBody>
        </p:sp>
        <p:grpSp>
          <p:nvGrpSpPr>
            <p:cNvPr id="29" name="Gruppieren 28">
              <a:extLst>
                <a:ext uri="{FF2B5EF4-FFF2-40B4-BE49-F238E27FC236}">
                  <a16:creationId xmlns:a16="http://schemas.microsoft.com/office/drawing/2014/main" id="{165A08A0-5620-4F16-E652-CA2D74D51B67}"/>
                </a:ext>
              </a:extLst>
            </p:cNvPr>
            <p:cNvGrpSpPr/>
            <p:nvPr/>
          </p:nvGrpSpPr>
          <p:grpSpPr>
            <a:xfrm>
              <a:off x="0" y="-1"/>
              <a:ext cx="6083982" cy="703311"/>
              <a:chOff x="0" y="-1"/>
              <a:chExt cx="6083982" cy="703311"/>
            </a:xfrm>
          </p:grpSpPr>
          <p:sp>
            <p:nvSpPr>
              <p:cNvPr id="30" name="Gefaltete Ecke 29">
                <a:extLst>
                  <a:ext uri="{FF2B5EF4-FFF2-40B4-BE49-F238E27FC236}">
                    <a16:creationId xmlns:a16="http://schemas.microsoft.com/office/drawing/2014/main" id="{D4C39CA2-A3D2-8671-1772-181ABC549EA0}"/>
                  </a:ext>
                </a:extLst>
              </p:cNvPr>
              <p:cNvSpPr/>
              <p:nvPr/>
            </p:nvSpPr>
            <p:spPr>
              <a:xfrm>
                <a:off x="0" y="-1"/>
                <a:ext cx="6083982" cy="703311"/>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1" name="Grafik 30" descr="Zuhause">
                <a:extLst>
                  <a:ext uri="{FF2B5EF4-FFF2-40B4-BE49-F238E27FC236}">
                    <a16:creationId xmlns:a16="http://schemas.microsoft.com/office/drawing/2014/main" id="{7786045E-F6C2-C8D0-A834-0C086E5587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345" y="201789"/>
                <a:ext cx="366395" cy="366395"/>
              </a:xfrm>
              <a:prstGeom prst="rect">
                <a:avLst/>
              </a:prstGeom>
            </p:spPr>
          </p:pic>
        </p:grpSp>
      </p:grpSp>
      <p:sp>
        <p:nvSpPr>
          <p:cNvPr id="5" name="Textplatzhalter 4">
            <a:extLst>
              <a:ext uri="{FF2B5EF4-FFF2-40B4-BE49-F238E27FC236}">
                <a16:creationId xmlns:a16="http://schemas.microsoft.com/office/drawing/2014/main" id="{1F3E16E9-D872-6FD3-E893-EC791DB0FBEE}"/>
              </a:ext>
            </a:extLst>
          </p:cNvPr>
          <p:cNvSpPr>
            <a:spLocks noGrp="1"/>
          </p:cNvSpPr>
          <p:nvPr>
            <p:ph type="body" sz="quarter" idx="10"/>
          </p:nvPr>
        </p:nvSpPr>
        <p:spPr/>
        <p:txBody>
          <a:bodyPr/>
          <a:lstStyle/>
          <a:p>
            <a:endParaRPr lang="de-DE"/>
          </a:p>
        </p:txBody>
      </p:sp>
      <p:sp>
        <p:nvSpPr>
          <p:cNvPr id="2" name="Rechteck 1">
            <a:extLst>
              <a:ext uri="{FF2B5EF4-FFF2-40B4-BE49-F238E27FC236}">
                <a16:creationId xmlns:a16="http://schemas.microsoft.com/office/drawing/2014/main" id="{BFE6522C-B041-4E3D-0011-7DEF5A3C40F8}"/>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2: Aktivierung</a:t>
            </a:r>
          </a:p>
        </p:txBody>
      </p:sp>
      <p:pic>
        <p:nvPicPr>
          <p:cNvPr id="6" name="Inhaltsplatzhalter 6">
            <a:extLst>
              <a:ext uri="{FF2B5EF4-FFF2-40B4-BE49-F238E27FC236}">
                <a16:creationId xmlns:a16="http://schemas.microsoft.com/office/drawing/2014/main" id="{5E7CC7DC-8E0F-AC5D-47E3-B757601A666B}"/>
              </a:ext>
            </a:extLst>
          </p:cNvPr>
          <p:cNvPicPr>
            <a:picLocks noChangeAspect="1"/>
          </p:cNvPicPr>
          <p:nvPr/>
        </p:nvPicPr>
        <p:blipFill>
          <a:blip r:embed="rId5"/>
          <a:stretch>
            <a:fillRect/>
          </a:stretch>
        </p:blipFill>
        <p:spPr>
          <a:xfrm>
            <a:off x="1443566" y="1346941"/>
            <a:ext cx="7053879" cy="5004394"/>
          </a:xfrm>
          <a:prstGeom prst="rect">
            <a:avLst/>
          </a:prstGeom>
        </p:spPr>
      </p:pic>
    </p:spTree>
    <p:extLst>
      <p:ext uri="{BB962C8B-B14F-4D97-AF65-F5344CB8AC3E}">
        <p14:creationId xmlns:p14="http://schemas.microsoft.com/office/powerpoint/2010/main" val="132719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A054CD0E-8F3C-EDCB-CC07-41F955A2EDC7}"/>
              </a:ext>
            </a:extLst>
          </p:cNvPr>
          <p:cNvGrpSpPr>
            <a:grpSpLocks noChangeAspect="1"/>
          </p:cNvGrpSpPr>
          <p:nvPr/>
        </p:nvGrpSpPr>
        <p:grpSpPr>
          <a:xfrm>
            <a:off x="205277" y="269653"/>
            <a:ext cx="8719687" cy="1008000"/>
            <a:chOff x="0" y="-1"/>
            <a:chExt cx="6083982" cy="703311"/>
          </a:xfrm>
        </p:grpSpPr>
        <p:sp>
          <p:nvSpPr>
            <p:cNvPr id="28" name="Textfeld 25">
              <a:extLst>
                <a:ext uri="{FF2B5EF4-FFF2-40B4-BE49-F238E27FC236}">
                  <a16:creationId xmlns:a16="http://schemas.microsoft.com/office/drawing/2014/main" id="{5B8728B2-77AE-BC61-6415-872D2ED80F08}"/>
                </a:ext>
              </a:extLst>
            </p:cNvPr>
            <p:cNvSpPr txBox="1"/>
            <p:nvPr/>
          </p:nvSpPr>
          <p:spPr>
            <a:xfrm>
              <a:off x="563033" y="43745"/>
              <a:ext cx="5520949" cy="6504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Über eine materialgestützte Darstellung und die sprachliche Begleitung „passen in“ gebe ich Kindern die Gelegenheit, ihre Rechenwege zu durchdringen. </a:t>
              </a:r>
              <a:endParaRPr lang="de-DE" sz="1800" dirty="0">
                <a:effectLst/>
                <a:latin typeface="Times New Roman" panose="02020603050405020304" pitchFamily="18" charset="0"/>
                <a:ea typeface="Times New Roman" panose="02020603050405020304" pitchFamily="18" charset="0"/>
              </a:endParaRPr>
            </a:p>
          </p:txBody>
        </p:sp>
        <p:grpSp>
          <p:nvGrpSpPr>
            <p:cNvPr id="29" name="Gruppieren 28">
              <a:extLst>
                <a:ext uri="{FF2B5EF4-FFF2-40B4-BE49-F238E27FC236}">
                  <a16:creationId xmlns:a16="http://schemas.microsoft.com/office/drawing/2014/main" id="{165A08A0-5620-4F16-E652-CA2D74D51B67}"/>
                </a:ext>
              </a:extLst>
            </p:cNvPr>
            <p:cNvGrpSpPr/>
            <p:nvPr/>
          </p:nvGrpSpPr>
          <p:grpSpPr>
            <a:xfrm>
              <a:off x="0" y="-1"/>
              <a:ext cx="6083982" cy="703311"/>
              <a:chOff x="0" y="-1"/>
              <a:chExt cx="6083982" cy="703311"/>
            </a:xfrm>
          </p:grpSpPr>
          <p:sp>
            <p:nvSpPr>
              <p:cNvPr id="30" name="Gefaltete Ecke 29">
                <a:extLst>
                  <a:ext uri="{FF2B5EF4-FFF2-40B4-BE49-F238E27FC236}">
                    <a16:creationId xmlns:a16="http://schemas.microsoft.com/office/drawing/2014/main" id="{D4C39CA2-A3D2-8671-1772-181ABC549EA0}"/>
                  </a:ext>
                </a:extLst>
              </p:cNvPr>
              <p:cNvSpPr/>
              <p:nvPr/>
            </p:nvSpPr>
            <p:spPr>
              <a:xfrm>
                <a:off x="0" y="-1"/>
                <a:ext cx="6083982" cy="703311"/>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1" name="Grafik 30" descr="Zuhause">
                <a:extLst>
                  <a:ext uri="{FF2B5EF4-FFF2-40B4-BE49-F238E27FC236}">
                    <a16:creationId xmlns:a16="http://schemas.microsoft.com/office/drawing/2014/main" id="{7786045E-F6C2-C8D0-A834-0C086E5587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345" y="201789"/>
                <a:ext cx="366395" cy="366395"/>
              </a:xfrm>
              <a:prstGeom prst="rect">
                <a:avLst/>
              </a:prstGeom>
            </p:spPr>
          </p:pic>
        </p:grpSp>
      </p:grpSp>
      <p:sp>
        <p:nvSpPr>
          <p:cNvPr id="5" name="Textplatzhalter 4">
            <a:extLst>
              <a:ext uri="{FF2B5EF4-FFF2-40B4-BE49-F238E27FC236}">
                <a16:creationId xmlns:a16="http://schemas.microsoft.com/office/drawing/2014/main" id="{B7E428C8-7A20-776B-BBB3-7548BAF55EDA}"/>
              </a:ext>
            </a:extLst>
          </p:cNvPr>
          <p:cNvSpPr>
            <a:spLocks noGrp="1"/>
          </p:cNvSpPr>
          <p:nvPr>
            <p:ph type="body" sz="quarter" idx="10"/>
          </p:nvPr>
        </p:nvSpPr>
        <p:spPr/>
        <p:txBody>
          <a:bodyPr/>
          <a:lstStyle/>
          <a:p>
            <a:endParaRPr lang="de-DE"/>
          </a:p>
        </p:txBody>
      </p:sp>
      <p:sp>
        <p:nvSpPr>
          <p:cNvPr id="2" name="Rechteck 1">
            <a:extLst>
              <a:ext uri="{FF2B5EF4-FFF2-40B4-BE49-F238E27FC236}">
                <a16:creationId xmlns:a16="http://schemas.microsoft.com/office/drawing/2014/main" id="{BFE6522C-B041-4E3D-0011-7DEF5A3C40F8}"/>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2: Aktivierung</a:t>
            </a:r>
          </a:p>
        </p:txBody>
      </p:sp>
      <p:pic>
        <p:nvPicPr>
          <p:cNvPr id="6" name="Grafik 5">
            <a:extLst>
              <a:ext uri="{FF2B5EF4-FFF2-40B4-BE49-F238E27FC236}">
                <a16:creationId xmlns:a16="http://schemas.microsoft.com/office/drawing/2014/main" id="{FB277018-E781-A04E-0652-80597649DB0C}"/>
              </a:ext>
            </a:extLst>
          </p:cNvPr>
          <p:cNvPicPr>
            <a:picLocks noChangeAspect="1"/>
          </p:cNvPicPr>
          <p:nvPr/>
        </p:nvPicPr>
        <p:blipFill>
          <a:blip r:embed="rId5"/>
          <a:stretch>
            <a:fillRect/>
          </a:stretch>
        </p:blipFill>
        <p:spPr>
          <a:xfrm>
            <a:off x="1061122" y="1415713"/>
            <a:ext cx="7007995" cy="4971841"/>
          </a:xfrm>
          <a:prstGeom prst="rect">
            <a:avLst/>
          </a:prstGeom>
        </p:spPr>
      </p:pic>
    </p:spTree>
    <p:extLst>
      <p:ext uri="{BB962C8B-B14F-4D97-AF65-F5344CB8AC3E}">
        <p14:creationId xmlns:p14="http://schemas.microsoft.com/office/powerpoint/2010/main" val="35284911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haltsfoli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2" id="{336AD2A7-7271-1648-A128-D9B4289F9F2E}" vid="{D9358B8D-09F5-054A-8BCF-17C2C2EF5762}"/>
    </a:ext>
  </a:extLst>
</a:theme>
</file>

<file path=ppt/theme/theme2.xml><?xml version="1.0" encoding="utf-8"?>
<a:theme xmlns:a="http://schemas.openxmlformats.org/drawingml/2006/main" name="Zwischenfolien für Fortbildende">
  <a:themeElements>
    <a:clrScheme name="DZLM">
      <a:dk1>
        <a:sysClr val="windowText" lastClr="000000"/>
      </a:dk1>
      <a:lt1>
        <a:srgbClr val="FFFFFF"/>
      </a:lt1>
      <a:dk2>
        <a:srgbClr val="327A86"/>
      </a:dk2>
      <a:lt2>
        <a:srgbClr val="F8B44F"/>
      </a:lt2>
      <a:accent1>
        <a:srgbClr val="737373"/>
      </a:accent1>
      <a:accent2>
        <a:srgbClr val="C8D2D8"/>
      </a:accent2>
      <a:accent3>
        <a:srgbClr val="A44168"/>
      </a:accent3>
      <a:accent4>
        <a:srgbClr val="CCDEE1"/>
      </a:accent4>
      <a:accent5>
        <a:srgbClr val="FDECD3"/>
      </a:accent5>
      <a:accent6>
        <a:srgbClr val="CDB987"/>
      </a:accent6>
      <a:hlink>
        <a:srgbClr val="327A86"/>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2" id="{336AD2A7-7271-1648-A128-D9B4289F9F2E}" vid="{53B5120C-6402-A94B-B51A-6846CF7BCE9A}"/>
    </a:ext>
  </a:extLst>
</a:theme>
</file>

<file path=ppt/theme/theme3.xml><?xml version="1.0" encoding="utf-8"?>
<a:theme xmlns:a="http://schemas.openxmlformats.org/drawingml/2006/main" name="Start- und Endfoli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AD50C85F-74FA-F248-BD2E-7B40B469646A}"/>
    </a:ext>
  </a:extLst>
</a:theme>
</file>

<file path=ppt/theme/theme4.xml><?xml version="1.0" encoding="utf-8"?>
<a:theme xmlns:a="http://schemas.openxmlformats.org/drawingml/2006/main" name="IPN-Kontext">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5C9DF1BE-03CD-C944-94D6-3E060F04A4F6}"/>
    </a:ext>
  </a:extLst>
</a:theme>
</file>

<file path=ppt/theme/theme5.xml><?xml version="1.0" encoding="utf-8"?>
<a:theme xmlns:a="http://schemas.openxmlformats.org/drawingml/2006/main" name="IPN-Kontext mit Balk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B277896F-B328-6344-82FC-8198A6CE5E31}"/>
    </a:ext>
  </a:extLst>
</a:theme>
</file>

<file path=ppt/theme/theme6.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Inhaltsfolien</Template>
  <TotalTime>0</TotalTime>
  <Words>1342</Words>
  <Application>Microsoft Macintosh PowerPoint</Application>
  <PresentationFormat>Bildschirmpräsentation (4:3)</PresentationFormat>
  <Paragraphs>189</Paragraphs>
  <Slides>11</Slides>
  <Notes>9</Notes>
  <HiddenSlides>5</HiddenSlides>
  <MMClips>0</MMClips>
  <ScaleCrop>false</ScaleCrop>
  <HeadingPairs>
    <vt:vector size="8" baseType="variant">
      <vt:variant>
        <vt:lpstr>Verwendete Schriftarten</vt:lpstr>
      </vt:variant>
      <vt:variant>
        <vt:i4>7</vt:i4>
      </vt:variant>
      <vt:variant>
        <vt:lpstr>Design</vt:lpstr>
      </vt:variant>
      <vt:variant>
        <vt:i4>5</vt:i4>
      </vt:variant>
      <vt:variant>
        <vt:lpstr>Eingebettete OLE-Server</vt:lpstr>
      </vt:variant>
      <vt:variant>
        <vt:i4>1</vt:i4>
      </vt:variant>
      <vt:variant>
        <vt:lpstr>Folientitel</vt:lpstr>
      </vt:variant>
      <vt:variant>
        <vt:i4>11</vt:i4>
      </vt:variant>
    </vt:vector>
  </HeadingPairs>
  <TitlesOfParts>
    <vt:vector size="24" baseType="lpstr">
      <vt:lpstr>Arial</vt:lpstr>
      <vt:lpstr>Calibri</vt:lpstr>
      <vt:lpstr>Calibri Light</vt:lpstr>
      <vt:lpstr>Calibri Normal</vt:lpstr>
      <vt:lpstr>Grundschrift</vt:lpstr>
      <vt:lpstr>Times New Roman</vt:lpstr>
      <vt:lpstr>Wingdings</vt:lpstr>
      <vt:lpstr>Inhaltsfolien</vt:lpstr>
      <vt:lpstr>Zwischenfolien für Fortbildende</vt:lpstr>
      <vt:lpstr>Start- und Endfolien</vt:lpstr>
      <vt:lpstr>IPN-Kontext</vt:lpstr>
      <vt:lpstr>IPN-Kontext mit Balken</vt:lpstr>
      <vt:lpstr>think-cell Folie</vt:lpstr>
      <vt:lpstr>PowerPoint-Präsentation</vt:lpstr>
      <vt:lpstr>Hinweise zu den Lizenzbedingungen</vt:lpstr>
      <vt:lpstr>Hinweis zur Nutzung der urheberrechtlich geschützten Bilder und Videos</vt:lpstr>
      <vt:lpstr>Sinn des nächsten Inputs</vt:lpstr>
      <vt:lpstr>PowerPoint-Präsentation</vt:lpstr>
      <vt:lpstr>PowerPoint-Präsentation</vt:lpstr>
      <vt:lpstr>Sinn der nächsten Aktivität</vt:lpstr>
      <vt:lpstr>PowerPoint-Präsentation</vt:lpstr>
      <vt:lpstr>PowerPoint-Präsentation</vt:lpstr>
      <vt:lpstr>Sinn des nächsten Inputs</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Microsoft Office User</dc:creator>
  <cp:keywords/>
  <dc:description/>
  <cp:lastModifiedBy>Johanna Brandt</cp:lastModifiedBy>
  <cp:revision>775</cp:revision>
  <cp:lastPrinted>2017-05-16T11:48:33Z</cp:lastPrinted>
  <dcterms:created xsi:type="dcterms:W3CDTF">2021-04-08T06:27:02Z</dcterms:created>
  <dcterms:modified xsi:type="dcterms:W3CDTF">2024-04-19T15:06:31Z</dcterms:modified>
  <cp:category/>
</cp:coreProperties>
</file>