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42"/>
  </p:notesMasterIdLst>
  <p:handoutMasterIdLst>
    <p:handoutMasterId r:id="rId43"/>
  </p:handoutMasterIdLst>
  <p:sldIdLst>
    <p:sldId id="307" r:id="rId2"/>
    <p:sldId id="306" r:id="rId3"/>
    <p:sldId id="326" r:id="rId4"/>
    <p:sldId id="401" r:id="rId5"/>
    <p:sldId id="372" r:id="rId6"/>
    <p:sldId id="403" r:id="rId7"/>
    <p:sldId id="366" r:id="rId8"/>
    <p:sldId id="369" r:id="rId9"/>
    <p:sldId id="386" r:id="rId10"/>
    <p:sldId id="309" r:id="rId11"/>
    <p:sldId id="405" r:id="rId12"/>
    <p:sldId id="404" r:id="rId13"/>
    <p:sldId id="368" r:id="rId14"/>
    <p:sldId id="393" r:id="rId15"/>
    <p:sldId id="359" r:id="rId16"/>
    <p:sldId id="406" r:id="rId17"/>
    <p:sldId id="360" r:id="rId18"/>
    <p:sldId id="381" r:id="rId19"/>
    <p:sldId id="409" r:id="rId20"/>
    <p:sldId id="387" r:id="rId21"/>
    <p:sldId id="407" r:id="rId22"/>
    <p:sldId id="388" r:id="rId23"/>
    <p:sldId id="410" r:id="rId24"/>
    <p:sldId id="398" r:id="rId25"/>
    <p:sldId id="399" r:id="rId26"/>
    <p:sldId id="394" r:id="rId27"/>
    <p:sldId id="356" r:id="rId28"/>
    <p:sldId id="363" r:id="rId29"/>
    <p:sldId id="374" r:id="rId30"/>
    <p:sldId id="375" r:id="rId31"/>
    <p:sldId id="392" r:id="rId32"/>
    <p:sldId id="396" r:id="rId33"/>
    <p:sldId id="364" r:id="rId34"/>
    <p:sldId id="384" r:id="rId35"/>
    <p:sldId id="379" r:id="rId36"/>
    <p:sldId id="380" r:id="rId37"/>
    <p:sldId id="324" r:id="rId38"/>
    <p:sldId id="395" r:id="rId39"/>
    <p:sldId id="316" r:id="rId40"/>
    <p:sldId id="32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Giesen" initials="AG" lastIdx="8" clrIdx="0">
    <p:extLst>
      <p:ext uri="{19B8F6BF-5375-455C-9EA6-DF929625EA0E}">
        <p15:presenceInfo xmlns:p15="http://schemas.microsoft.com/office/powerpoint/2012/main" userId="Antonia Giesen" providerId="None"/>
      </p:ext>
    </p:extLst>
  </p:cmAuthor>
  <p:cmAuthor id="2" name="Microsoft Office User" initials="MOU" lastIdx="70" clrIdx="1">
    <p:extLst>
      <p:ext uri="{19B8F6BF-5375-455C-9EA6-DF929625EA0E}">
        <p15:presenceInfo xmlns:p15="http://schemas.microsoft.com/office/powerpoint/2012/main" userId="Microsoft Office User" providerId="None"/>
      </p:ext>
    </p:extLst>
  </p:cmAuthor>
  <p:cmAuthor id="3" name="Pia Haeger" initials="PH" lastIdx="4" clrIdx="2">
    <p:extLst>
      <p:ext uri="{19B8F6BF-5375-455C-9EA6-DF929625EA0E}">
        <p15:presenceInfo xmlns:p15="http://schemas.microsoft.com/office/powerpoint/2012/main" userId="Pia Hae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D9D9D9"/>
    <a:srgbClr val="E1ECF7"/>
    <a:srgbClr val="CEE0E2"/>
    <a:srgbClr val="89C3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128"/>
    <p:restoredTop sz="68902"/>
  </p:normalViewPr>
  <p:slideViewPr>
    <p:cSldViewPr snapToGrid="0" snapToObjects="1">
      <p:cViewPr varScale="1">
        <p:scale>
          <a:sx n="53" d="100"/>
          <a:sy n="53" d="100"/>
        </p:scale>
        <p:origin x="168" y="576"/>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10.08.23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10.08.23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41042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2741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In der zur Verfügung gestellten Kompetenzübersicht (https://</a:t>
            </a:r>
            <a:r>
              <a:rPr lang="de-DE" dirty="0" err="1"/>
              <a:t>pikas.dzlm.de</a:t>
            </a:r>
            <a:r>
              <a:rPr lang="de-DE" dirty="0"/>
              <a:t>/</a:t>
            </a:r>
            <a:r>
              <a:rPr lang="de-DE" dirty="0" err="1"/>
              <a:t>node</a:t>
            </a:r>
            <a:r>
              <a:rPr lang="de-DE" dirty="0"/>
              <a:t>/2315 </a:t>
            </a:r>
            <a:r>
              <a:rPr lang="de-DE" dirty="0">
                <a:sym typeface="Wingdings" pitchFamily="2" charset="2"/>
              </a:rPr>
              <a:t> Material für Lehrkräfte) </a:t>
            </a:r>
            <a:r>
              <a:rPr lang="de-DE" dirty="0"/>
              <a:t>werden die Lernziele und die geförderten Kompetenzen aufgeführt. Neben den Teilkompetenzen des Lehrplans werden auch durch die Übung angesprochene Vorläuferfähigkeiten und grundlegenden Kompetenzen aufgeführt. Diese Übersicht erleichtert damit die gezielte Auswahl von Übungen im Hinblick auf die Förderung einzelner Kompetenz(</a:t>
            </a:r>
            <a:r>
              <a:rPr lang="de-DE" dirty="0" err="1"/>
              <a:t>bereiche</a:t>
            </a:r>
            <a:r>
              <a:rPr lang="de-DE" dirty="0"/>
              <a: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84121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Alle benötigten Arbeitsblätter und Materialien, wie die Karten mit verschiedenen Zahldarstellungen, die auf der PIKAS-Seite zur Verfügung gestellt werden, sind über den QR-Code abrufbar. Die Materialien findet man in der Regel im Ordner „Material für die Lernenden“. Alternativ können die Materialien über die digitale Pinnwand heruntergeladen werden. Wie auch bei der bereits veröffentlichten Mathekartei, werden benötigte Materialien auf der PIKAS-Seite zur Verfügung gestellt.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Bei den Übungen wurde darauf geachtet, dass wenige Materialien benötigt werden oder diese vielfältig für verschiedene Übungen eingesetzt werden können, wie beispielsweise Karten mit verschiedenen Zahldarstellungen. Viele Materialien, wie Plättchen, finden sich häufig auch in den Schulen.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164031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1381799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der Rückseite der Karten werden verschiedene Anregungen zur Adaption sowie zur Erweiterung und Reduktion der Basisaufgabe gegeben, sodass möglichst alle Kinder einer Lerngruppe (gemeinsam) an den Aufgaben arbeiten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Beobachtungsfragen geben Anregungen zur fokussierten Beobachtung während der Bearbeitung der Aufgaben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Förderhinweise enthalten Anregungen zur Weiterarbeit sowie teilweise auch konkrete Verweise zu anderen Übungen der Kartei oder zu Materialien unserer Partnerprojektwebsites, beispielsweise Mahiko</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108042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88352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Über den Link im Ordner „Material für die Lehrkräfte“ unter https://pikas.dzlm.de/</a:t>
            </a:r>
            <a:r>
              <a:rPr lang="de-DE" dirty="0" err="1"/>
              <a:t>node</a:t>
            </a:r>
            <a:r>
              <a:rPr lang="de-DE" dirty="0"/>
              <a:t>/2315 oder den QR-Code gelangen Sie direkt zur digitalen Pinnwand.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244550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Alternativ zum Bildschirmvideo können Sie die </a:t>
            </a:r>
            <a:r>
              <a:rPr lang="de-DE" dirty="0" err="1"/>
              <a:t>Taskcard</a:t>
            </a:r>
            <a:r>
              <a:rPr lang="de-DE" dirty="0"/>
              <a:t> auch direkt live zeigen.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Über den Link im Ordner „Material für die Lehrkräfte“ unter https://pikas.dzlm.de/</a:t>
            </a:r>
            <a:r>
              <a:rPr lang="de-DE" dirty="0" err="1"/>
              <a:t>node</a:t>
            </a:r>
            <a:r>
              <a:rPr lang="de-DE" dirty="0"/>
              <a:t>/2315 oder den QR-Code gelangen Sie direkt zur digitalen Pinnwand.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251781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werden einige konkrete Umsetzungs- und Einsatzmöglichkeiten der Übungen der Kartei „Mathematik am Schulanfang“ näher vorgestellt. Ein besonderer Fokus liegt dabei auf der Ritualisierung bzw. dem ritualisierten Einsatz der Übungen im Mathematikunterricht.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1536933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Die drei Fragen sollen im weiteren Verlauf der Präsentation beantwortet helfen bzw. führen sie durch die folgenden Folien.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53074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dieser Veranstaltung werden zunächst kurz die mathematischen Basiskompetenzen und deren Relevanz für das weitere Mathematiklernen vorgestellt. Anschließend werden der Aufbau der Kartei sowie die dazugehörige digitale Pinnwand „Mathematik am Schulanfang“ vorgestellt. An konkreten Übungen und Spielen wird veranschaulicht, wie diese, unter anderem als Mathestarter oder Bewegungsspiel ritualisiert in den Unterricht integriert werden können.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299541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Rituale bieten den Kindern, insbesondere am Schulanfang, wo vieles neu und ungewohnt ist, Struktur, Orientierung und damit auch Sicherheit</a:t>
            </a:r>
            <a:endParaRPr lang="de-DE" dirty="0">
              <a:sym typeface="Wingdings" pitchFamily="2" charset="2"/>
            </a:endParaRPr>
          </a:p>
          <a:p>
            <a:pPr marL="171450" indent="-171450">
              <a:buFont typeface="Arial" panose="020B0604020202020204" pitchFamily="34" charset="0"/>
              <a:buChar char="•"/>
            </a:pPr>
            <a:r>
              <a:rPr lang="de-DE" dirty="0">
                <a:sym typeface="Wingdings" pitchFamily="2" charset="2"/>
              </a:rPr>
              <a:t>Möglichkeiten für Rituale, die direkt in den ersten Schultagen etabliert werden könnten, sind beispielsweise ein Morgenkreis zum Start in den Schultag oder Mathestarter zum Beginn der Mathestunde (Beispiele folgen auf den nächsten Folien)</a:t>
            </a:r>
          </a:p>
          <a:p>
            <a:pPr marL="171450" indent="-171450">
              <a:buFont typeface="Arial" panose="020B0604020202020204" pitchFamily="34" charset="0"/>
              <a:buChar char="•"/>
            </a:pPr>
            <a:r>
              <a:rPr lang="de-DE" dirty="0">
                <a:sym typeface="Wingdings" pitchFamily="2" charset="2"/>
              </a:rPr>
              <a:t>Hierfür bietet es sich an, Übungen immer wiederkehrend einzusetzen, sodass den Kindern die Abläufe bekannt sind, wodurch die Lehrkraft gewisse Freiräume, beispielsweise zur gezielten Beobachtung, während der Durchführung der Übungen bekommen kann</a:t>
            </a:r>
          </a:p>
          <a:p>
            <a:pPr marL="171450" indent="-171450">
              <a:buFont typeface="Arial" panose="020B0604020202020204" pitchFamily="34" charset="0"/>
              <a:buChar char="•"/>
            </a:pPr>
            <a:r>
              <a:rPr lang="de-DE" dirty="0"/>
              <a:t>Da viele Kinder in den ersten Schulwochen noch Schwierigkeiten haben sich länger zu konzentrieren, bietet es sich an, regelmäßige Bewegungspausen in den Schulalltag zu integrieren. Diese können vielfach mit mathematischen Inhalten kombiniert werden (Beispiele folgen auf den nächsten Folien)</a:t>
            </a:r>
          </a:p>
          <a:p>
            <a:pPr marL="171450" indent="-171450">
              <a:buFont typeface="Arial" panose="020B0604020202020204" pitchFamily="34" charset="0"/>
              <a:buChar char="•"/>
            </a:pPr>
            <a:r>
              <a:rPr lang="de-DE" dirty="0"/>
              <a:t>Eine Übersicht, welche Übungen sich gut für den ritualisierten Einsatz im Morgenkreis/als Mathestarter eignen sowie Anregungen für Bewegungsspiele finden Sie auf den </a:t>
            </a:r>
            <a:r>
              <a:rPr lang="de-DE" dirty="0">
                <a:solidFill>
                  <a:srgbClr val="FF0000"/>
                </a:solidFill>
              </a:rPr>
              <a:t>folgenden Folien.</a:t>
            </a:r>
            <a:endParaRPr lang="de-DE" u="sng" dirty="0">
              <a:solidFill>
                <a:srgbClr val="FF0000"/>
              </a:solidFill>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16143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i="1" dirty="0">
                <a:solidFill>
                  <a:schemeClr val="tx1"/>
                </a:solidFill>
              </a:rPr>
              <a:t>Hinweis: Die Karte dreht sich in der Animation um, sodass die Rückseite sichtbar wird.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indent="-171450">
              <a:buFont typeface="Arial" panose="020B0604020202020204" pitchFamily="34" charset="0"/>
              <a:buChar char="•"/>
            </a:pPr>
            <a:r>
              <a:rPr lang="de-DE" dirty="0"/>
              <a:t>„Zählen im Morgenkreis“ als mögliche Übung für den (täglichen) Morgenkreis, die auch über die ersten Schulwochen hinaus ritualisiert eingesetzt werden kann.</a:t>
            </a:r>
          </a:p>
          <a:p>
            <a:pPr marL="171450" indent="-171450">
              <a:buFont typeface="Arial" panose="020B0604020202020204" pitchFamily="34" charset="0"/>
              <a:buChar char="•"/>
            </a:pPr>
            <a:r>
              <a:rPr lang="de-DE" dirty="0"/>
              <a:t>Teilweise kennen die Kinder ähnliche Übungen bereits aus dem Morgenkreis in der KiTa.</a:t>
            </a:r>
          </a:p>
          <a:p>
            <a:pPr marL="171450" indent="-171450">
              <a:buFont typeface="Arial" panose="020B0604020202020204" pitchFamily="34" charset="0"/>
              <a:buChar char="•"/>
            </a:pPr>
            <a:r>
              <a:rPr lang="de-DE" dirty="0"/>
              <a:t>Hierbei sind verschiedene Varianten je nach Kompetenzen der Lernenden denkbar:</a:t>
            </a:r>
          </a:p>
          <a:p>
            <a:pPr marL="628650" lvl="1" indent="-171450">
              <a:buFont typeface="Arial" panose="020B0604020202020204" pitchFamily="34" charset="0"/>
              <a:buChar char="•"/>
            </a:pPr>
            <a:r>
              <a:rPr lang="de-DE" dirty="0"/>
              <a:t>Alle Kinder zählen gemeinsam</a:t>
            </a:r>
          </a:p>
          <a:p>
            <a:pPr marL="628650" lvl="1" indent="-171450">
              <a:buFont typeface="Arial" panose="020B0604020202020204" pitchFamily="34" charset="0"/>
              <a:buChar char="•"/>
            </a:pPr>
            <a:r>
              <a:rPr lang="de-DE" dirty="0"/>
              <a:t>Ein Kind zählt alle Kinder oder so weit, wie es bereits zählen kann. Hierbei kann es auch im Kreis umhergehen, was die Eins-zu-eins-Zuordnung beim Zählen vereinfacht.</a:t>
            </a:r>
          </a:p>
          <a:p>
            <a:pPr marL="628650" lvl="1" indent="-171450">
              <a:buFont typeface="Arial" panose="020B0604020202020204" pitchFamily="34" charset="0"/>
              <a:buChar char="•"/>
            </a:pPr>
            <a:r>
              <a:rPr lang="de-DE" dirty="0"/>
              <a:t>Es werden zunächst die Kinder am eigenen Gruppentisch gezählt.</a:t>
            </a:r>
          </a:p>
          <a:p>
            <a:pPr marL="628650" lvl="1" indent="-171450">
              <a:buFont typeface="Arial" panose="020B0604020202020204" pitchFamily="34" charset="0"/>
              <a:buChar char="•"/>
            </a:pPr>
            <a:r>
              <a:rPr lang="de-DE" dirty="0"/>
              <a:t>Später kann auch ermittelt werden, wie viele Kinder fehlen.</a:t>
            </a:r>
          </a:p>
          <a:p>
            <a:pPr marL="628650" lvl="1" indent="-171450">
              <a:buFont typeface="Arial" panose="020B0604020202020204" pitchFamily="34" charset="0"/>
              <a:buChar char="•"/>
            </a:pPr>
            <a:r>
              <a:rPr lang="de-DE" dirty="0"/>
              <a:t>Die Kinder zählen in ihrer Muttersprache.</a:t>
            </a:r>
          </a:p>
          <a:p>
            <a:pPr marL="171450" lvl="0" indent="-171450">
              <a:buFont typeface="Arial" panose="020B0604020202020204" pitchFamily="34" charset="0"/>
              <a:buChar char="•"/>
            </a:pPr>
            <a:r>
              <a:rPr lang="de-DE" dirty="0"/>
              <a:t>Die Übung kann zudem mit weiteren Ritualen kombiniert werden, indem die Kinder beispielsweise morgens, wenn sie in die Klasse kommen, ihren Namen in eine Liste eintragen. Mit Hilfe der Liste kann so überprüft werden kann, ob die Anzahl der eingetragenen Namen mit der Anzahl der Kinder im Sitzkreis übereinstimmt. Fehlen Kinder in der Liste, können diese von einem Kind nachgetragen werden. So können gleichzeitig die schriftsprachlichen Kompetenzen der Lernenden gefördert werden. </a:t>
            </a:r>
          </a:p>
          <a:p>
            <a:pPr marL="171450" lvl="0" indent="-171450">
              <a:buFont typeface="Arial" panose="020B0604020202020204" pitchFamily="34" charset="0"/>
              <a:buChar char="•"/>
            </a:pPr>
            <a:r>
              <a:rPr lang="de-DE" dirty="0"/>
              <a:t>Ist das Ritual bereits fester Bestandteil des Morgenkreises, kann es im weiteren Verlauf des Schuljahres auch von den Kindern selbst angeleitet werden, sodass auch in Vertretungssituationen der ritualisierte Start in den Tag gewährleistet ist und den Kindern in einer solchen, etwas ungewohnten, Situation mit einer anderen Lehrkraft, die sie ggf. noch nicht kennen, Struktur geben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412724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Der wiederkehrende Einsatz von Darstellungsmitteln ermöglicht es den Kindern immer selbstständiger Übungen zu bearbeiten, insbesondere, wenn auch die Übungen mit der Zeit wiederholt eingesetzt werden.</a:t>
            </a:r>
          </a:p>
          <a:p>
            <a:pPr marL="171450" indent="-171450">
              <a:buFont typeface="Arial" panose="020B0604020202020204" pitchFamily="34" charset="0"/>
              <a:buChar char="•"/>
            </a:pPr>
            <a:r>
              <a:rPr lang="de-DE" dirty="0"/>
              <a:t>In den ersten Wochen sollten bewusst nur wenige verschiedene Materialien ausgewählt werden, die immer wieder für verschiedene Übungen eingesetzt werden können.</a:t>
            </a:r>
          </a:p>
          <a:p>
            <a:pPr marL="171450" indent="-171450">
              <a:buFont typeface="Arial" panose="020B0604020202020204" pitchFamily="34" charset="0"/>
              <a:buChar char="•"/>
            </a:pPr>
            <a:r>
              <a:rPr lang="de-DE" dirty="0"/>
              <a:t>Es bietet sich an, dass die Kinder unabhängig von den konkreten Übungen Zugang zu den eingeführten Darstellungsmitteln haben und diese nach Bedarf selbstständig, zur Bearbeitung anderer Aufgaben, einsetzen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1135760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Übungen, die sich gut für den Einsatz im Morgenkreis oder als Mathestarter eignen</a:t>
            </a:r>
          </a:p>
          <a:p>
            <a:pPr marL="171450" indent="-171450">
              <a:buFont typeface="Arial" panose="020B0604020202020204" pitchFamily="34" charset="0"/>
              <a:buChar char="•"/>
            </a:pPr>
            <a:r>
              <a:rPr lang="de-DE" dirty="0"/>
              <a:t>Die gewählte Übung sollte zur Klasse und zum Setting der Klasse passen </a:t>
            </a:r>
            <a:r>
              <a:rPr lang="de-DE" dirty="0">
                <a:sym typeface="Wingdings" pitchFamily="2" charset="2"/>
              </a:rPr>
              <a:t> Findet der Mathestarter im Sitzkreis auf dem Boden, im </a:t>
            </a:r>
            <a:r>
              <a:rPr lang="de-DE" dirty="0" err="1">
                <a:sym typeface="Wingdings" pitchFamily="2" charset="2"/>
              </a:rPr>
              <a:t>Bänkekreis</a:t>
            </a:r>
            <a:r>
              <a:rPr lang="de-DE" dirty="0">
                <a:sym typeface="Wingdings" pitchFamily="2" charset="2"/>
              </a:rPr>
              <a:t> oder an den Gruppentischen statt?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87091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Übungen, die sich gut als Bewegungspause eignen</a:t>
            </a:r>
          </a:p>
          <a:p>
            <a:pPr marL="171450" indent="-171450">
              <a:buFont typeface="Arial" panose="020B0604020202020204" pitchFamily="34" charset="0"/>
              <a:buChar char="•"/>
            </a:pPr>
            <a:r>
              <a:rPr lang="de-DE" dirty="0"/>
              <a:t>Einige Übungen eignen sich eher für die Durchführung auf dem Schulhof oder im Sportunterricht, einige können gut im Klassenraum durchgeführt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134004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buFont typeface="Arial" panose="020B0604020202020204" pitchFamily="34" charset="0"/>
              <a:buNone/>
            </a:pPr>
            <a:r>
              <a:rPr lang="de-DE" sz="1200" i="1" dirty="0">
                <a:solidFill>
                  <a:schemeClr val="tx1"/>
                </a:solidFill>
              </a:rPr>
              <a:t>Hinweis: Die Karte dreht sich in der Animation um, sodass die Rückseite sichtbar wird.</a:t>
            </a:r>
          </a:p>
          <a:p>
            <a:pPr marL="0" indent="0">
              <a:lnSpc>
                <a:spcPct val="114000"/>
              </a:lnSpc>
              <a:buFont typeface="Arial" panose="020B0604020202020204" pitchFamily="34" charset="0"/>
              <a:buNone/>
            </a:pPr>
            <a:endParaRPr lang="de-DE" sz="1200" dirty="0">
              <a:solidFill>
                <a:schemeClr val="tx1"/>
              </a:solidFill>
            </a:endParaRPr>
          </a:p>
          <a:p>
            <a:pPr marL="285750" indent="-285750">
              <a:lnSpc>
                <a:spcPct val="114000"/>
              </a:lnSpc>
              <a:buFont typeface="Arial" panose="020B0604020202020204" pitchFamily="34" charset="0"/>
              <a:buChar char="•"/>
            </a:pPr>
            <a:r>
              <a:rPr lang="de-DE" sz="1200" dirty="0">
                <a:solidFill>
                  <a:schemeClr val="tx1"/>
                </a:solidFill>
              </a:rPr>
              <a:t>Viele Übungen können mir schnell Aufschluss über den individuellen Kompetenzstand der Lernenden geben.</a:t>
            </a:r>
          </a:p>
          <a:p>
            <a:pPr marL="285750" indent="-285750">
              <a:lnSpc>
                <a:spcPct val="114000"/>
              </a:lnSpc>
              <a:buFont typeface="Arial" panose="020B0604020202020204" pitchFamily="34" charset="0"/>
              <a:buChar char="•"/>
            </a:pPr>
            <a:r>
              <a:rPr lang="de-DE" sz="1200" dirty="0">
                <a:solidFill>
                  <a:schemeClr val="tx1"/>
                </a:solidFill>
              </a:rPr>
              <a:t>Übungen wie „Schnelles Sehen“ können, auch ganz spontan, mit einzelnen Kindern durchgeführt werden.</a:t>
            </a:r>
          </a:p>
          <a:p>
            <a:pPr marL="285750" indent="-285750">
              <a:lnSpc>
                <a:spcPct val="114000"/>
              </a:lnSpc>
              <a:buFont typeface="Arial" panose="020B0604020202020204" pitchFamily="34" charset="0"/>
              <a:buChar char="•"/>
            </a:pPr>
            <a:r>
              <a:rPr lang="de-DE" sz="1200" dirty="0">
                <a:solidFill>
                  <a:schemeClr val="tx1"/>
                </a:solidFill>
              </a:rPr>
              <a:t>Wird die Übung mit der ganzen Klasse durchgeführt, können die Kinder die Zahlen auf Mini-Whiteboards (s. Folie 34) oder Zettel aufschreiben oder eine passende Zahlenkarte hochhalten. </a:t>
            </a:r>
          </a:p>
          <a:p>
            <a:pPr marL="285750" indent="-285750">
              <a:lnSpc>
                <a:spcPct val="114000"/>
              </a:lnSpc>
              <a:buFont typeface="Arial" panose="020B0604020202020204" pitchFamily="34" charset="0"/>
              <a:buChar cha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165822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14000"/>
              </a:lnSpc>
              <a:buFont typeface="Arial" panose="020B0604020202020204" pitchFamily="34" charset="0"/>
              <a:buChar char="•"/>
            </a:pPr>
            <a:r>
              <a:rPr lang="de-DE" sz="1200" dirty="0">
                <a:solidFill>
                  <a:schemeClr val="tx1"/>
                </a:solidFill>
              </a:rPr>
              <a:t>Der ritualisierte Einsatz der Aktivitäten einzelner Übungen aus der Kartei „Mathematik am Schulanfang“ kann Freiräume zur gezielten Beobachtung einzelner Kinder ermöglichen</a:t>
            </a:r>
          </a:p>
          <a:p>
            <a:pPr marL="285750" indent="-285750">
              <a:lnSpc>
                <a:spcPct val="114000"/>
              </a:lnSpc>
              <a:buFont typeface="Arial" panose="020B0604020202020204" pitchFamily="34" charset="0"/>
              <a:buChar char="•"/>
            </a:pPr>
            <a:r>
              <a:rPr lang="de-DE" sz="1200" dirty="0">
                <a:solidFill>
                  <a:schemeClr val="tx1"/>
                </a:solidFill>
              </a:rPr>
              <a:t>Daumenabfrage: Die Kinder zeigen mit dem Daumen nach oben oder nach unten, ob beispielsweise eine Aussage stimmt oder nicht stimmt.</a:t>
            </a:r>
          </a:p>
          <a:p>
            <a:pPr marL="285750" indent="-285750">
              <a:lnSpc>
                <a:spcPct val="114000"/>
              </a:lnSpc>
              <a:buFont typeface="Arial" panose="020B0604020202020204" pitchFamily="34" charset="0"/>
              <a:buChar char="•"/>
            </a:pPr>
            <a:r>
              <a:rPr lang="de-DE" sz="1200" dirty="0">
                <a:solidFill>
                  <a:schemeClr val="tx1"/>
                </a:solidFill>
              </a:rPr>
              <a:t>Mini-Whiteboard (s. Bild): </a:t>
            </a:r>
            <a:r>
              <a:rPr lang="de-DE" sz="1200" dirty="0">
                <a:solidFill>
                  <a:schemeClr val="tx1"/>
                </a:solidFill>
                <a:sym typeface="Wingdings" pitchFamily="2" charset="2"/>
              </a:rPr>
              <a:t>einlaminierter Zettel in A5 oder A6 auf den die Kinder Lösungen mit einem Folienstift notieren können, ggf. können auch die Namen der Kinder auf die Zettel gedruckt werden, sodass die Lösungen auch beispielsweise in einem Mathebriefkasten gesammelt werden können</a:t>
            </a:r>
          </a:p>
          <a:p>
            <a:pPr marL="285750" indent="-285750">
              <a:lnSpc>
                <a:spcPct val="114000"/>
              </a:lnSpc>
              <a:buFont typeface="Arial" panose="020B0604020202020204" pitchFamily="34" charset="0"/>
              <a:buChar char="•"/>
            </a:pPr>
            <a:r>
              <a:rPr lang="de-DE" sz="1200" dirty="0">
                <a:solidFill>
                  <a:schemeClr val="tx1"/>
                </a:solidFill>
                <a:sym typeface="Wingdings" pitchFamily="2" charset="2"/>
              </a:rPr>
              <a:t>Mathebriefkasten: Die Kinder bearbeiten eine mündlich oder schriftlich gestellte Aufgabe in Einzelarbeit und werfen diesen in den Mathebriefkasten. Die Lehrkraft kann sich die Bearbeitungen im Nachgang ansehen und sich so einen Überblick über die aktuellen Kompetenzen der Lernenden machen. Die Aufgabe sollte in maximal 5-10 Min bearbeitet werden können. Weitere Informationen unter: https://pikas.dzlm.de/</a:t>
            </a:r>
            <a:r>
              <a:rPr lang="de-DE" sz="1200" dirty="0" err="1">
                <a:solidFill>
                  <a:schemeClr val="tx1"/>
                </a:solidFill>
                <a:sym typeface="Wingdings" pitchFamily="2" charset="2"/>
              </a:rPr>
              <a:t>node</a:t>
            </a:r>
            <a:r>
              <a:rPr lang="de-DE" sz="1200" dirty="0">
                <a:solidFill>
                  <a:schemeClr val="tx1"/>
                </a:solidFill>
                <a:sym typeface="Wingdings" pitchFamily="2" charset="2"/>
              </a:rPr>
              <a:t>/807 und https://pikas.dzlm.de/</a:t>
            </a:r>
            <a:r>
              <a:rPr lang="de-DE" sz="1200" dirty="0" err="1">
                <a:solidFill>
                  <a:schemeClr val="tx1"/>
                </a:solidFill>
                <a:sym typeface="Wingdings" pitchFamily="2" charset="2"/>
              </a:rPr>
              <a:t>node</a:t>
            </a:r>
            <a:r>
              <a:rPr lang="de-DE" sz="1200" dirty="0">
                <a:solidFill>
                  <a:schemeClr val="tx1"/>
                </a:solidFill>
                <a:sym typeface="Wingdings" pitchFamily="2" charset="2"/>
              </a:rPr>
              <a:t>/1137</a:t>
            </a:r>
          </a:p>
          <a:p>
            <a:pPr marL="285750" indent="-285750">
              <a:lnSpc>
                <a:spcPct val="114000"/>
              </a:lnSpc>
              <a:buFont typeface="Arial" panose="020B0604020202020204" pitchFamily="34" charset="0"/>
              <a:buChar char="•"/>
            </a:pPr>
            <a:r>
              <a:rPr lang="de-DE" sz="1200" dirty="0">
                <a:solidFill>
                  <a:schemeClr val="tx1"/>
                </a:solidFill>
                <a:sym typeface="Wingdings" pitchFamily="2" charset="2"/>
              </a:rPr>
              <a:t>Beobachtungsbogen: Enthält Kompetenzen/Kriterien zur Einschätzung der individuellen Kompetenzen der Lernenden. Je nach Umfang des Beobachtungsbogens, der Aufgabe und der zu beobachtenden Kompetenzen können mehrere Kinder gleichzeitig beobachtet werden oder gezielt einzelne Kinder. Weitere Informationen unter: https://pikas.dzlm.de/</a:t>
            </a:r>
            <a:r>
              <a:rPr lang="de-DE" sz="1200" dirty="0" err="1">
                <a:solidFill>
                  <a:schemeClr val="tx1"/>
                </a:solidFill>
                <a:sym typeface="Wingdings" pitchFamily="2" charset="2"/>
              </a:rPr>
              <a:t>node</a:t>
            </a:r>
            <a:r>
              <a:rPr lang="de-DE" sz="1200" dirty="0">
                <a:solidFill>
                  <a:schemeClr val="tx1"/>
                </a:solidFill>
                <a:sym typeface="Wingdings" pitchFamily="2" charset="2"/>
              </a:rPr>
              <a:t>/810 </a:t>
            </a:r>
            <a:endParaRPr lang="de-DE" sz="1200" dirty="0">
              <a:solidFill>
                <a:schemeClr val="tx1"/>
              </a:solidFill>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262730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i="1" dirty="0">
                <a:solidFill>
                  <a:schemeClr val="tx1"/>
                </a:solidFill>
              </a:rPr>
              <a:t>Hinweis: Die Karte dreht sich in der Animation um, sodass die Rückseite sichtbar wird.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chemeClr val="tx1"/>
              </a:solidFill>
            </a:endParaRPr>
          </a:p>
          <a:p>
            <a:pPr marL="171450" indent="-171450">
              <a:buFont typeface="Arial" panose="020B0604020202020204" pitchFamily="34" charset="0"/>
              <a:buChar char="•"/>
            </a:pPr>
            <a:r>
              <a:rPr lang="de-DE" dirty="0"/>
              <a:t>Bei vielen Übungen sind verschiedene Durchführungsvarianten denkbar (s. Rückseite der Karteikarte).</a:t>
            </a:r>
          </a:p>
          <a:p>
            <a:pPr marL="171450" lvl="0" indent="-171450">
              <a:buFont typeface="Arial" panose="020B0604020202020204" pitchFamily="34" charset="0"/>
              <a:buChar char="•"/>
            </a:pPr>
            <a:r>
              <a:rPr lang="de-DE" dirty="0"/>
              <a:t>Je nach Lernstand können die Kinder verschieden komplexe Strukturen und Zahlen im Klassenraum erkennen</a:t>
            </a:r>
          </a:p>
          <a:p>
            <a:pPr marL="171450" lvl="0" indent="-171450">
              <a:buFont typeface="Arial" panose="020B0604020202020204" pitchFamily="34" charset="0"/>
              <a:buChar char="•"/>
            </a:pPr>
            <a:r>
              <a:rPr lang="de-DE" dirty="0">
                <a:sym typeface="Wingdings" pitchFamily="2" charset="2"/>
              </a:rPr>
              <a:t>Zur Dokumentation können verschiedene Gegenstände zur Zahl 4 in den Sitzkreis gelegt und sortiert werden oder Fotos mit dem Tablet gemacht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150369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rPr>
              <a:t>Hinweis: Die Karte dreht sich in der Animation um, sodass die Rückseite sichtbar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indent="-171450">
              <a:buFont typeface="Arial" panose="020B0604020202020204" pitchFamily="34" charset="0"/>
              <a:buChar char="•"/>
            </a:pPr>
            <a:r>
              <a:rPr lang="de-DE" dirty="0"/>
              <a:t>Zur Differenzierung können Gläser mit verschieden großen Gegenständen genutzt werden.</a:t>
            </a:r>
          </a:p>
          <a:p>
            <a:pPr marL="171450" indent="-171450">
              <a:buFont typeface="Arial" panose="020B0604020202020204" pitchFamily="34" charset="0"/>
              <a:buChar char="•"/>
            </a:pPr>
            <a:r>
              <a:rPr lang="de-DE" dirty="0"/>
              <a:t>Die Gegenstände können zunehmend kleiner werden, sodass die zu zählende Menge größer wird.</a:t>
            </a:r>
          </a:p>
          <a:p>
            <a:pPr marL="171450" indent="-171450">
              <a:buFontTx/>
              <a:buChar cha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154163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den </a:t>
            </a:r>
            <a:r>
              <a:rPr lang="de-DE" dirty="0" err="1"/>
              <a:t>Social</a:t>
            </a:r>
            <a:r>
              <a:rPr lang="de-DE" dirty="0"/>
              <a:t>-Media Kanälen von PIKAS werden immer wieder verschiedene Übungen und Adaptionsmöglichkeiten vorstellt.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84135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i="0" u="none" strike="noStrike" dirty="0">
                <a:solidFill>
                  <a:srgbClr val="222222"/>
                </a:solidFill>
                <a:effectLst/>
                <a:latin typeface="Open Sans" panose="020F0502020204030204" pitchFamily="34" charset="0"/>
              </a:rPr>
              <a:t>Die Abbildung zeigt den Arithmetik-Plan Primarstufe. In diesem werden die verschiedenen Zusammenhänge der im Lehrplan verorteten sieben Schwerpunkte des Bereichs „Zahlen und Operationen“ veranschaulicht. Durch die Vernetzung der einzelnen Inhalte soll verdeutlicht werden, welche Inhalte Voraussetzung sind, sodass Kinder weitere Inhalte verständnisbasiert erlernen können und welche Inhalte sich hieran wiederum anschließen. </a:t>
            </a:r>
          </a:p>
          <a:p>
            <a:pPr marL="0" indent="0">
              <a:buFont typeface="Arial" panose="020B0604020202020204" pitchFamily="34" charset="0"/>
              <a:buNone/>
            </a:pPr>
            <a:r>
              <a:rPr lang="de-DE" b="0" i="0" u="none" strike="noStrike" dirty="0">
                <a:solidFill>
                  <a:srgbClr val="222222"/>
                </a:solidFill>
                <a:effectLst/>
                <a:latin typeface="Open Sans" panose="020F0502020204030204" pitchFamily="34" charset="0"/>
              </a:rPr>
              <a:t>Detailliertere Informationen zum Arithmetik-Plan Primastufe finden Sie unter https://</a:t>
            </a:r>
            <a:r>
              <a:rPr lang="de-DE" b="0" i="0" u="none" strike="noStrike" dirty="0" err="1">
                <a:solidFill>
                  <a:srgbClr val="222222"/>
                </a:solidFill>
                <a:effectLst/>
                <a:latin typeface="Open Sans" panose="020F0502020204030204" pitchFamily="34" charset="0"/>
              </a:rPr>
              <a:t>mahiko.dzlm.de</a:t>
            </a:r>
            <a:r>
              <a:rPr lang="de-DE" b="0" i="0" u="none" strike="noStrike" dirty="0">
                <a:solidFill>
                  <a:srgbClr val="222222"/>
                </a:solidFill>
                <a:effectLst/>
                <a:latin typeface="Open Sans" panose="020F0502020204030204" pitchFamily="34" charset="0"/>
              </a:rPr>
              <a:t>/</a:t>
            </a:r>
            <a:r>
              <a:rPr lang="de-DE" b="0" i="0" u="none" strike="noStrike" dirty="0" err="1">
                <a:solidFill>
                  <a:srgbClr val="222222"/>
                </a:solidFill>
                <a:effectLst/>
                <a:latin typeface="Open Sans" panose="020F0502020204030204" pitchFamily="34" charset="0"/>
              </a:rPr>
              <a:t>node</a:t>
            </a:r>
            <a:r>
              <a:rPr lang="de-DE" b="0" i="0" u="none" strike="noStrike" dirty="0">
                <a:solidFill>
                  <a:srgbClr val="222222"/>
                </a:solidFill>
                <a:effectLst/>
                <a:latin typeface="Open Sans" panose="020F0502020204030204" pitchFamily="34" charset="0"/>
              </a:rPr>
              <a:t>/334.</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3539239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997295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246960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92920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Mit Hilfe der Übungen der Mathekartei können, ggf. durch Adaption, verschiedene Basiskompetenzen gefördert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Die Übungen können zur (informellen) Diagnose herangezogen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Die Übungen können über die Schuljahre hinweg eingesetzt werden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t>Link zur Kartei und zum benötigten Material: </a:t>
            </a:r>
            <a:r>
              <a:rPr lang="de-DE" sz="1200" dirty="0" err="1"/>
              <a:t>pikas.dzlm.de</a:t>
            </a:r>
            <a:r>
              <a:rPr lang="de-DE" sz="1200" dirty="0"/>
              <a:t>/</a:t>
            </a:r>
            <a:r>
              <a:rPr lang="de-DE" sz="1200" dirty="0" err="1"/>
              <a:t>node</a:t>
            </a:r>
            <a:r>
              <a:rPr lang="de-DE" sz="1200" dirty="0"/>
              <a:t>/1632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sym typeface="Wingdings" pitchFamily="2" charset="2"/>
              </a:rPr>
              <a:t>Eine digitale Pinnwand mit einer Übersicht aller Übungen sowie den dafür jeweils benötigten Materialien finden Sie ebenfalls unter dem oben angegebenen Link.</a:t>
            </a:r>
            <a:endParaRPr lang="de-DE"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ym typeface="Wingdings" pitchFamily="2" charset="2"/>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03724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Die Kinder kommen mit verschiedenen Voraussetzungen in die Schule.</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Es ist wichtig die Erwartungen und Bedarfe der Lehrkräfte zu kennen und diesen zu begegnen, wobei diese sehr unterschiedlich sein können:</a:t>
            </a:r>
          </a:p>
          <a:p>
            <a:pPr marL="742950" lvl="1"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Grundsätzlich: Das mathematische Rad wird mit der Kartei nicht neu erfunden</a:t>
            </a:r>
          </a:p>
          <a:p>
            <a:pPr marL="742950" lvl="1"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Stattdessen soll die Kartei eine Sammlung an guten Aufgaben mit verschiedenen Adaptionsmöglichkeiten bieten, mit dem Fokus, im Kontext des Spielens Mathematik zu betreiben</a:t>
            </a:r>
          </a:p>
          <a:p>
            <a:pPr marL="742950" lvl="1"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Die Übungen sollten so ausgewählt werden, dass die Lehrkraft die Möglichkeit hat, die Kinder zielgerichtet zu beobachten.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Voraussetzungen der Lernenden am Schulanfang unterscheiden sich zum Teil deutlich.</a:t>
            </a:r>
          </a:p>
          <a:p>
            <a:pPr marL="171450" indent="-171450">
              <a:buFont typeface="Arial" panose="020B0604020202020204" pitchFamily="34" charset="0"/>
              <a:buChar char="•"/>
            </a:pPr>
            <a:r>
              <a:rPr lang="de-DE" dirty="0"/>
              <a:t>Gleichzeitig werden im LP NRW (MSB 2021, S. 81) zahlreiche sogenannte Vorläuferfähigkeiten aufgeführt, über die Kinder idealerweise zum Zeitpunkt der Einschulung verfügen sollten.</a:t>
            </a:r>
          </a:p>
          <a:p>
            <a:pPr marL="171450" indent="-171450">
              <a:buFont typeface="Arial" panose="020B0604020202020204" pitchFamily="34" charset="0"/>
              <a:buChar char="•"/>
            </a:pPr>
            <a:r>
              <a:rPr lang="de-DE" dirty="0"/>
              <a:t>Hierbei zeigen sich teilweise Diskrepanzen, weshalb insbesondere in den ersten Schulwochen, diese vorschulischen mathematischen Basiskompetenzen gefördert werden sollten.</a:t>
            </a:r>
          </a:p>
          <a:p>
            <a:pPr marL="171450" indent="-171450">
              <a:buFont typeface="Arial" panose="020B0604020202020204" pitchFamily="34" charset="0"/>
              <a:buChar char="•"/>
            </a:pPr>
            <a:r>
              <a:rPr lang="de-DE" dirty="0"/>
              <a:t>Hierzu wurden in der Kartei „Mathematik am Schulanfang“ verschiedene, oft auch spielerische Übungen, zusammengestellt, die im Folgenden vorgestellt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19043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762651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solidFill>
                  <a:schemeClr val="tx1"/>
                </a:solidFill>
              </a:rPr>
              <a:t>Hinweis: Die Karte dreht sich in der Animation um, sodass das Inhaltsverzeichnis sichtbar wird</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Die Kartei „Mathematik am Schulanfang“ ist ab sofort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Im Unterschied zur Mathekartei liegt der Fokus stärker auf dem Mathematikunterricht der ersten Schulwochen, wobei viele Übungen auch darüber hinaus, ggf. durch Adaptionen, eingesetzt werden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Es gibt Übungen zu allen vier Inhaltsbereichen des Lehrplans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Zusätzlich gibt es Übungen, die grundlegende Kompetenzen fokussierter in den Blick nehmen, insbesondere Motorik, Konzentration und Aufmerksamkeit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Im Folgenden werden der Aufbau der Karten, einige Beispielübungen und verschiedene Einsatzmöglichkeiten im Unterricht vorgestellt.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297162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2"/>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
        <p:nvSpPr>
          <p:cNvPr id="4" name="Datumsplatzhalter 18">
            <a:extLst>
              <a:ext uri="{FF2B5EF4-FFF2-40B4-BE49-F238E27FC236}">
                <a16:creationId xmlns:a16="http://schemas.microsoft.com/office/drawing/2014/main" id="{AAD9825B-D1E2-2714-F070-B791620303B7}"/>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49756EC9-9970-BFAE-8F26-DC81E6D81563}"/>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98701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79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99995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5356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31293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
        <p:nvSpPr>
          <p:cNvPr id="5" name="Datumsplatzhalter 18">
            <a:extLst>
              <a:ext uri="{FF2B5EF4-FFF2-40B4-BE49-F238E27FC236}">
                <a16:creationId xmlns:a16="http://schemas.microsoft.com/office/drawing/2014/main" id="{C6F8F788-3496-68B9-1ED3-FD78A63CD735}"/>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475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198574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t>… den </a:t>
            </a:r>
            <a:r>
              <a:rPr lang="de-DE" sz="1400" i="1" dirty="0"/>
              <a:t>gesamten Foliensatz</a:t>
            </a:r>
            <a:r>
              <a:rPr lang="de-DE" sz="1400" dirty="0"/>
              <a:t>, verweisen Sie entweder zu Beginn oder am Ende des Foliensatzes mit einer Folie auf die entsprechende PIKAS-Seite, von der der Foliensatz entnommen wurde („Quelle: https://pikas.dzlm.de/</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Einzelfolien aus dem Foliensatz</a:t>
            </a:r>
            <a:r>
              <a:rPr lang="de-DE" sz="1400" dirty="0"/>
              <a:t>, setzen Sie den Verweis auf jede der entnommenen Folien (z. B. unten an den Folienrand „Quelle: https://</a:t>
            </a:r>
            <a:r>
              <a:rPr lang="de-DE" sz="1400" dirty="0" err="1"/>
              <a:t>pikas.dzlm.de</a:t>
            </a:r>
            <a:r>
              <a:rPr lang="de-DE" sz="1400" dirty="0"/>
              <a:t>/</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Teile einer Folie</a:t>
            </a:r>
            <a:r>
              <a:rPr lang="de-DE" sz="1400" dirty="0"/>
              <a:t>, setzen Sie den Verweis auf der neu erstellten Folie unter den entnommenen Teil der Originalfolie (z. B. unter ein Bild/ einen Absatz „Quelle: https://</a:t>
            </a:r>
            <a:r>
              <a:rPr lang="de-DE" sz="1400" dirty="0" err="1"/>
              <a:t>pikas.dzlm.de</a:t>
            </a:r>
            <a:r>
              <a:rPr lang="de-DE" sz="1400" dirty="0"/>
              <a:t>/</a:t>
            </a:r>
            <a:r>
              <a:rPr lang="de-DE" sz="1400" dirty="0" err="1"/>
              <a:t>node</a:t>
            </a:r>
            <a:r>
              <a:rPr lang="de-DE" sz="1400" dirty="0"/>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172319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76204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6ACBF385-D993-E261-2D2F-D6E181C064B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8" name="Foliennummernplatzhalter 20">
            <a:extLst>
              <a:ext uri="{FF2B5EF4-FFF2-40B4-BE49-F238E27FC236}">
                <a16:creationId xmlns:a16="http://schemas.microsoft.com/office/drawing/2014/main" id="{C92AB3B9-A844-92A7-AD92-9A3925F38E8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1" name="Grafik 10">
            <a:extLst>
              <a:ext uri="{FF2B5EF4-FFF2-40B4-BE49-F238E27FC236}">
                <a16:creationId xmlns:a16="http://schemas.microsoft.com/office/drawing/2014/main" id="{7184DD34-0074-2AE9-B907-D34A2967C80A}"/>
              </a:ext>
            </a:extLst>
          </p:cNvPr>
          <p:cNvPicPr>
            <a:picLocks noChangeAspect="1"/>
          </p:cNvPicPr>
          <p:nvPr userDrawn="1"/>
        </p:nvPicPr>
        <p:blipFill>
          <a:blip r:embed="rId2"/>
          <a:stretch>
            <a:fillRect/>
          </a:stretch>
        </p:blipFill>
        <p:spPr>
          <a:xfrm>
            <a:off x="3039755" y="1562720"/>
            <a:ext cx="4491874" cy="4328533"/>
          </a:xfrm>
          <a:prstGeom prst="rect">
            <a:avLst/>
          </a:prstGeom>
        </p:spPr>
      </p:pic>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245687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6C39A722-D6DB-44FE-4C11-33BF24192D9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
        <p:nvSpPr>
          <p:cNvPr id="4" name="Datumsplatzhalter 18">
            <a:extLst>
              <a:ext uri="{FF2B5EF4-FFF2-40B4-BE49-F238E27FC236}">
                <a16:creationId xmlns:a16="http://schemas.microsoft.com/office/drawing/2014/main" id="{4587F590-B6CA-8B86-4EFE-DB97635339E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86" r:id="rId6"/>
    <p:sldLayoutId id="2147483699" r:id="rId7"/>
    <p:sldLayoutId id="2147483688" r:id="rId8"/>
    <p:sldLayoutId id="2147483661" r:id="rId9"/>
    <p:sldLayoutId id="2147483696" r:id="rId10"/>
    <p:sldLayoutId id="2147483692" r:id="rId11"/>
    <p:sldLayoutId id="2147483693" r:id="rId12"/>
    <p:sldLayoutId id="2147483694" r:id="rId13"/>
    <p:sldLayoutId id="2147483695" r:id="rId14"/>
    <p:sldLayoutId id="2147483666" r:id="rId15"/>
    <p:sldLayoutId id="2147483669" r:id="rId16"/>
    <p:sldLayoutId id="2147483652" r:id="rId17"/>
    <p:sldLayoutId id="2147483668" r:id="rId18"/>
    <p:sldLayoutId id="2147483662" r:id="rId19"/>
    <p:sldLayoutId id="2147483698" r:id="rId20"/>
    <p:sldLayoutId id="2147483697" r:id="rId21"/>
    <p:sldLayoutId id="2147483700" r:id="rId22"/>
    <p:sldLayoutId id="2147483701"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AB5ED8-2781-CFC0-C3D2-3B0483F896F2}"/>
              </a:ext>
            </a:extLst>
          </p:cNvPr>
          <p:cNvPicPr>
            <a:picLocks/>
          </p:cNvPicPr>
          <p:nvPr/>
        </p:nvPicPr>
        <p:blipFill rotWithShape="1">
          <a:blip r:embed="rId3"/>
          <a:srcRect l="8630" r="6956"/>
          <a:stretch/>
        </p:blipFill>
        <p:spPr>
          <a:xfrm>
            <a:off x="0" y="1347370"/>
            <a:ext cx="9144000" cy="2488673"/>
          </a:xfrm>
          <a:prstGeom prst="rect">
            <a:avLst/>
          </a:prstGeom>
        </p:spPr>
      </p:pic>
      <p:sp>
        <p:nvSpPr>
          <p:cNvPr id="8" name="Rechteck 7">
            <a:extLst>
              <a:ext uri="{FF2B5EF4-FFF2-40B4-BE49-F238E27FC236}">
                <a16:creationId xmlns:a16="http://schemas.microsoft.com/office/drawing/2014/main" id="{AFD423A1-F8AD-A5BF-18E1-E2C75CA65720}"/>
              </a:ext>
            </a:extLst>
          </p:cNvPr>
          <p:cNvSpPr/>
          <p:nvPr/>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Kartei „Mathematik am Schulanfang“</a:t>
            </a:r>
          </a:p>
        </p:txBody>
      </p:sp>
      <p:pic>
        <p:nvPicPr>
          <p:cNvPr id="6" name="Grafik 5">
            <a:extLst>
              <a:ext uri="{FF2B5EF4-FFF2-40B4-BE49-F238E27FC236}">
                <a16:creationId xmlns:a16="http://schemas.microsoft.com/office/drawing/2014/main" id="{58351233-E27C-F07F-E493-C8C810F8FFC5}"/>
              </a:ext>
            </a:extLst>
          </p:cNvPr>
          <p:cNvPicPr>
            <a:picLocks noChangeAspect="1"/>
          </p:cNvPicPr>
          <p:nvPr/>
        </p:nvPicPr>
        <p:blipFill>
          <a:blip r:embed="rId4"/>
          <a:stretch>
            <a:fillRect/>
          </a:stretch>
        </p:blipFill>
        <p:spPr>
          <a:xfrm>
            <a:off x="3236987" y="3907716"/>
            <a:ext cx="2612721" cy="1905750"/>
          </a:xfrm>
          <a:prstGeom prst="rect">
            <a:avLst/>
          </a:prstGeom>
        </p:spPr>
      </p:pic>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9BF3FCD-2E98-E59B-1F9D-7A567ED1D36E}"/>
              </a:ext>
            </a:extLst>
          </p:cNvPr>
          <p:cNvPicPr>
            <a:picLocks noChangeAspect="1"/>
          </p:cNvPicPr>
          <p:nvPr/>
        </p:nvPicPr>
        <p:blipFill>
          <a:blip r:embed="rId3"/>
          <a:stretch>
            <a:fillRect/>
          </a:stretch>
        </p:blipFill>
        <p:spPr>
          <a:xfrm>
            <a:off x="2800350" y="2405827"/>
            <a:ext cx="3543300" cy="2654300"/>
          </a:xfrm>
          <a:prstGeom prst="rect">
            <a:avLst/>
          </a:prstGeom>
        </p:spPr>
      </p:pic>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7" name="Titel 1">
            <a:extLst>
              <a:ext uri="{FF2B5EF4-FFF2-40B4-BE49-F238E27FC236}">
                <a16:creationId xmlns:a16="http://schemas.microsoft.com/office/drawing/2014/main" id="{0A497BA3-0532-B2FD-640C-E8EB6D33400E}"/>
              </a:ext>
            </a:extLst>
          </p:cNvPr>
          <p:cNvSpPr>
            <a:spLocks noGrp="1"/>
          </p:cNvSpPr>
          <p:nvPr>
            <p:ph type="title"/>
          </p:nvPr>
        </p:nvSpPr>
        <p:spPr>
          <a:xfrm>
            <a:off x="1096423" y="205454"/>
            <a:ext cx="8047577" cy="766957"/>
          </a:xfrm>
        </p:spPr>
        <p:txBody>
          <a:bodyPr>
            <a:noAutofit/>
          </a:bodyPr>
          <a:lstStyle/>
          <a:p>
            <a:r>
              <a:rPr lang="de-DE" sz="2500" dirty="0"/>
              <a:t>Mathematische Basiskompetenzen</a:t>
            </a:r>
            <a:br>
              <a:rPr lang="de-DE" sz="2500" dirty="0"/>
            </a:br>
            <a:r>
              <a:rPr lang="de-DE" sz="2500" b="0" dirty="0"/>
              <a:t>Blick in den Schulalltag</a:t>
            </a:r>
          </a:p>
        </p:txBody>
      </p:sp>
      <p:sp>
        <p:nvSpPr>
          <p:cNvPr id="11" name="Rechteckige Legende 10">
            <a:extLst>
              <a:ext uri="{FF2B5EF4-FFF2-40B4-BE49-F238E27FC236}">
                <a16:creationId xmlns:a16="http://schemas.microsoft.com/office/drawing/2014/main" id="{8A1C498E-EBBA-F405-CEC1-9808EE2A6280}"/>
              </a:ext>
            </a:extLst>
          </p:cNvPr>
          <p:cNvSpPr/>
          <p:nvPr/>
        </p:nvSpPr>
        <p:spPr>
          <a:xfrm>
            <a:off x="719052" y="1294933"/>
            <a:ext cx="2848738" cy="1507335"/>
          </a:xfrm>
          <a:prstGeom prst="wedgeRectCallout">
            <a:avLst>
              <a:gd name="adj1" fmla="val 39272"/>
              <a:gd name="adj2" fmla="val 837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Die Kinder wissen nicht, wie sie den Stift halten müssen und haben Schwierigkeiten sich zu konzentrieren.</a:t>
            </a:r>
          </a:p>
        </p:txBody>
      </p:sp>
      <p:sp>
        <p:nvSpPr>
          <p:cNvPr id="12" name="Rechteckige Legende 11">
            <a:extLst>
              <a:ext uri="{FF2B5EF4-FFF2-40B4-BE49-F238E27FC236}">
                <a16:creationId xmlns:a16="http://schemas.microsoft.com/office/drawing/2014/main" id="{9D6033FB-1D9E-63DA-D337-3616DB8E0692}"/>
              </a:ext>
            </a:extLst>
          </p:cNvPr>
          <p:cNvSpPr/>
          <p:nvPr/>
        </p:nvSpPr>
        <p:spPr>
          <a:xfrm>
            <a:off x="5821137" y="1435680"/>
            <a:ext cx="3008070" cy="1507335"/>
          </a:xfrm>
          <a:prstGeom prst="wedgeRectCallout">
            <a:avLst>
              <a:gd name="adj1" fmla="val -55033"/>
              <a:gd name="adj2" fmla="val 786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Viele Kinder wissen bei Schuleintritt schon mehr über Mathematik, als man ihnen zutraut. Aber wie kann ich das herausfinden?</a:t>
            </a:r>
          </a:p>
        </p:txBody>
      </p:sp>
      <p:sp>
        <p:nvSpPr>
          <p:cNvPr id="15" name="Rechteckige Legende 14">
            <a:extLst>
              <a:ext uri="{FF2B5EF4-FFF2-40B4-BE49-F238E27FC236}">
                <a16:creationId xmlns:a16="http://schemas.microsoft.com/office/drawing/2014/main" id="{24168ED0-7D7D-F78D-5F01-E631316DAF31}"/>
              </a:ext>
            </a:extLst>
          </p:cNvPr>
          <p:cNvSpPr/>
          <p:nvPr/>
        </p:nvSpPr>
        <p:spPr>
          <a:xfrm>
            <a:off x="6139544" y="4060617"/>
            <a:ext cx="2848739" cy="1969657"/>
          </a:xfrm>
          <a:prstGeom prst="wedgeRectCallout">
            <a:avLst>
              <a:gd name="adj1" fmla="val -63058"/>
              <a:gd name="adj2" fmla="val -348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Das Vorwissen der Kinder ist recht unterschiedlich. Manche Kinder haben, vielleicht auch durch die Schließungen kaum Vorwissen in vielen Bereichen </a:t>
            </a:r>
          </a:p>
        </p:txBody>
      </p:sp>
      <p:sp>
        <p:nvSpPr>
          <p:cNvPr id="16" name="Rechteckige Legende 15">
            <a:extLst>
              <a:ext uri="{FF2B5EF4-FFF2-40B4-BE49-F238E27FC236}">
                <a16:creationId xmlns:a16="http://schemas.microsoft.com/office/drawing/2014/main" id="{62A4038E-20FD-3CB5-FC30-EE123C9346AF}"/>
              </a:ext>
            </a:extLst>
          </p:cNvPr>
          <p:cNvSpPr/>
          <p:nvPr/>
        </p:nvSpPr>
        <p:spPr>
          <a:xfrm>
            <a:off x="198430" y="4408713"/>
            <a:ext cx="3122543" cy="1621561"/>
          </a:xfrm>
          <a:prstGeom prst="wedgeRectCallout">
            <a:avLst>
              <a:gd name="adj1" fmla="val 46562"/>
              <a:gd name="adj2" fmla="val -689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Für manche Kinder sind die Materialien für den Schulanfang noch zu anspruchsvoll.</a:t>
            </a:r>
          </a:p>
        </p:txBody>
      </p:sp>
    </p:spTree>
    <p:extLst>
      <p:ext uri="{BB962C8B-B14F-4D97-AF65-F5344CB8AC3E}">
        <p14:creationId xmlns:p14="http://schemas.microsoft.com/office/powerpoint/2010/main" val="729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MATHEMATISCHE VORLÄUFERFÄHIGKEITEN</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p:txBody>
          <a:bodyPr/>
          <a:lstStyle/>
          <a:p>
            <a:pPr>
              <a:lnSpc>
                <a:spcPct val="114000"/>
              </a:lnSpc>
            </a:pPr>
            <a:r>
              <a:rPr lang="de-DE" sz="1500" dirty="0"/>
              <a:t>Bei den sogenannten Vorläuferfähigkeiten, handelt es sich um Kompetenzen, über die </a:t>
            </a:r>
            <a:r>
              <a:rPr lang="de-DE" sz="1500"/>
              <a:t>Lernende bei </a:t>
            </a:r>
            <a:r>
              <a:rPr lang="de-DE" sz="1500" dirty="0"/>
              <a:t>oder kurz nach Schuleintritt verfügen sollten. Diese werden im Lehrplan des Landes Nordrhein-Westfalen ausgewiesen (MSB 2021, S. 81) und stellen die Voraussetzung für den Erwerb der anknüpfenden mathematischen Basiskompetenzen dar, die im Verlauf der gesamten Grundschulzeit angebahnt und gefördert werden sollten. </a:t>
            </a:r>
          </a:p>
        </p:txBody>
      </p:sp>
    </p:spTree>
    <p:extLst>
      <p:ext uri="{BB962C8B-B14F-4D97-AF65-F5344CB8AC3E}">
        <p14:creationId xmlns:p14="http://schemas.microsoft.com/office/powerpoint/2010/main" val="4053366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GRUNDLEGENDE KOMPETENZEN</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p:txBody>
          <a:bodyPr/>
          <a:lstStyle/>
          <a:p>
            <a:pPr>
              <a:lnSpc>
                <a:spcPct val="114000"/>
              </a:lnSpc>
            </a:pPr>
            <a:r>
              <a:rPr lang="de-DE" sz="1500" dirty="0"/>
              <a:t>Neben den mathematischen Kompetenzen sollten auch grundlegende Kompetenzbereiche, d. h. allgemeine Fähigkeiten, die für das gesamte Mathematiklernen von fundamentaler Bedeutung sind, gefördert werden. Hierzu zählen unter anderem die Koordination von Seheindrücken und Handbewegungen, die Förderung der Aufmerksamkeit und Konzentration, die Wahrnehmung von Unterschieden und Ähnlichkeiten, aber auch die Förderung weiterer fein- und grobmotorischer Bewegungsabläufe.</a:t>
            </a:r>
          </a:p>
        </p:txBody>
      </p:sp>
    </p:spTree>
    <p:extLst>
      <p:ext uri="{BB962C8B-B14F-4D97-AF65-F5344CB8AC3E}">
        <p14:creationId xmlns:p14="http://schemas.microsoft.com/office/powerpoint/2010/main" val="155133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8706E-8FE8-6A68-53DB-297FAFDF105C}"/>
              </a:ext>
            </a:extLst>
          </p:cNvPr>
          <p:cNvSpPr>
            <a:spLocks noGrp="1"/>
          </p:cNvSpPr>
          <p:nvPr>
            <p:ph type="title"/>
          </p:nvPr>
        </p:nvSpPr>
        <p:spPr>
          <a:xfrm>
            <a:off x="1096423" y="198331"/>
            <a:ext cx="7009509" cy="776029"/>
          </a:xfrm>
        </p:spPr>
        <p:txBody>
          <a:bodyPr>
            <a:noAutofit/>
          </a:bodyPr>
          <a:lstStyle/>
          <a:p>
            <a:r>
              <a:rPr lang="de-DE" sz="2500" dirty="0"/>
              <a:t>Mathematische Basiskompetenzen</a:t>
            </a:r>
            <a:br>
              <a:rPr lang="de-DE" sz="2500" dirty="0"/>
            </a:br>
            <a:r>
              <a:rPr lang="de-DE" sz="2500" b="0" dirty="0"/>
              <a:t>Schulanfang</a:t>
            </a:r>
          </a:p>
        </p:txBody>
      </p:sp>
      <p:sp>
        <p:nvSpPr>
          <p:cNvPr id="3" name="Textplatzhalter 2">
            <a:extLst>
              <a:ext uri="{FF2B5EF4-FFF2-40B4-BE49-F238E27FC236}">
                <a16:creationId xmlns:a16="http://schemas.microsoft.com/office/drawing/2014/main" id="{929F2E0C-2ACA-D80A-50E0-EB6A84E06C90}"/>
              </a:ext>
            </a:extLst>
          </p:cNvPr>
          <p:cNvSpPr>
            <a:spLocks noGrp="1"/>
          </p:cNvSpPr>
          <p:nvPr>
            <p:ph type="body" sz="quarter" idx="13"/>
          </p:nvPr>
        </p:nvSpPr>
        <p:spPr>
          <a:xfrm>
            <a:off x="580260" y="1239000"/>
            <a:ext cx="7009509" cy="445628"/>
          </a:xfrm>
        </p:spPr>
        <p:txBody>
          <a:bodyPr/>
          <a:lstStyle/>
          <a:p>
            <a:r>
              <a:rPr lang="de-DE" dirty="0"/>
              <a:t>LEHRPLAN NRW (MSB 2021, S. 81)</a:t>
            </a:r>
          </a:p>
        </p:txBody>
      </p:sp>
      <p:sp>
        <p:nvSpPr>
          <p:cNvPr id="4" name="Inhaltsplatzhalter 3">
            <a:extLst>
              <a:ext uri="{FF2B5EF4-FFF2-40B4-BE49-F238E27FC236}">
                <a16:creationId xmlns:a16="http://schemas.microsoft.com/office/drawing/2014/main" id="{20E8EA41-78CB-B1DD-8826-774109968388}"/>
              </a:ext>
            </a:extLst>
          </p:cNvPr>
          <p:cNvSpPr>
            <a:spLocks noGrp="1"/>
          </p:cNvSpPr>
          <p:nvPr>
            <p:ph idx="1"/>
          </p:nvPr>
        </p:nvSpPr>
        <p:spPr>
          <a:xfrm>
            <a:off x="580417" y="1684628"/>
            <a:ext cx="7703020" cy="4527819"/>
          </a:xfrm>
        </p:spPr>
        <p:txBody>
          <a:bodyPr/>
          <a:lstStyle/>
          <a:p>
            <a:pPr>
              <a:lnSpc>
                <a:spcPct val="100000"/>
              </a:lnSpc>
              <a:spcBef>
                <a:spcPts val="400"/>
              </a:spcBef>
            </a:pPr>
            <a:r>
              <a:rPr lang="de-DE" sz="1600" dirty="0"/>
              <a:t>„Mathematik im Alltag entdecken und erforschen,</a:t>
            </a:r>
          </a:p>
          <a:p>
            <a:pPr>
              <a:lnSpc>
                <a:spcPct val="100000"/>
              </a:lnSpc>
              <a:spcBef>
                <a:spcPts val="400"/>
              </a:spcBef>
            </a:pPr>
            <a:r>
              <a:rPr lang="de-DE" sz="1600" dirty="0"/>
              <a:t>mathematische Situationen darstellen und darüber sprechen,</a:t>
            </a:r>
          </a:p>
          <a:p>
            <a:pPr>
              <a:lnSpc>
                <a:spcPct val="100000"/>
              </a:lnSpc>
              <a:spcBef>
                <a:spcPts val="400"/>
              </a:spcBef>
            </a:pPr>
            <a:r>
              <a:rPr lang="de-DE" sz="1600" dirty="0"/>
              <a:t>kreativ sein und Probleme mithilfe der Mathematik lösen sowie</a:t>
            </a:r>
          </a:p>
          <a:p>
            <a:pPr>
              <a:lnSpc>
                <a:spcPct val="100000"/>
              </a:lnSpc>
              <a:spcBef>
                <a:spcPts val="400"/>
              </a:spcBef>
            </a:pPr>
            <a:r>
              <a:rPr lang="de-DE" sz="1600" dirty="0"/>
              <a:t>Anzahlen bis 4 simultan erfassen,</a:t>
            </a:r>
          </a:p>
          <a:p>
            <a:pPr>
              <a:lnSpc>
                <a:spcPct val="100000"/>
              </a:lnSpc>
              <a:spcBef>
                <a:spcPts val="400"/>
              </a:spcBef>
            </a:pPr>
            <a:r>
              <a:rPr lang="de-DE" sz="1600" dirty="0"/>
              <a:t>unstrukturierte Anzahlen durch Abzählen ermitteln,</a:t>
            </a:r>
          </a:p>
          <a:p>
            <a:pPr>
              <a:lnSpc>
                <a:spcPct val="100000"/>
              </a:lnSpc>
              <a:spcBef>
                <a:spcPts val="400"/>
              </a:spcBef>
            </a:pPr>
            <a:r>
              <a:rPr lang="de-DE" sz="1600" dirty="0"/>
              <a:t>Mengen vergleichen (mehr, weniger, größer, kleiner, gleich), Mengeninvarianz, Eins-zu-Eins-Zuordnung,</a:t>
            </a:r>
          </a:p>
          <a:p>
            <a:pPr>
              <a:lnSpc>
                <a:spcPct val="100000"/>
              </a:lnSpc>
              <a:spcBef>
                <a:spcPts val="400"/>
              </a:spcBef>
            </a:pPr>
            <a:r>
              <a:rPr lang="de-DE" sz="1600" dirty="0"/>
              <a:t>die Zahlenwortreihe bis 10 vorwärts aufsagen, den Richtungsbegriff rückwärts erkennen,</a:t>
            </a:r>
          </a:p>
          <a:p>
            <a:pPr>
              <a:lnSpc>
                <a:spcPct val="100000"/>
              </a:lnSpc>
              <a:spcBef>
                <a:spcPts val="400"/>
              </a:spcBef>
            </a:pPr>
            <a:r>
              <a:rPr lang="de-DE" sz="1600" dirty="0"/>
              <a:t>räumliche Beziehungen benennen (u. a. oben, unten, vorne, hinten),</a:t>
            </a:r>
          </a:p>
          <a:p>
            <a:pPr>
              <a:lnSpc>
                <a:spcPct val="100000"/>
              </a:lnSpc>
              <a:spcBef>
                <a:spcPts val="400"/>
              </a:spcBef>
            </a:pPr>
            <a:r>
              <a:rPr lang="de-DE" sz="1600" dirty="0"/>
              <a:t>Unterschiede oder Ähnlichkeiten wahrnehmen, klassifizieren, sortieren, Muster erkennen,</a:t>
            </a:r>
          </a:p>
          <a:p>
            <a:pPr>
              <a:lnSpc>
                <a:spcPct val="100000"/>
              </a:lnSpc>
              <a:spcBef>
                <a:spcPts val="400"/>
              </a:spcBef>
            </a:pPr>
            <a:r>
              <a:rPr lang="de-DE" sz="1600" dirty="0"/>
              <a:t>einfache geometrische Formen (Kreis, Dreieck, Viereck) erkennen,</a:t>
            </a:r>
          </a:p>
          <a:p>
            <a:pPr>
              <a:lnSpc>
                <a:spcPct val="100000"/>
              </a:lnSpc>
              <a:spcBef>
                <a:spcPts val="400"/>
              </a:spcBef>
            </a:pPr>
            <a:r>
              <a:rPr lang="de-DE" sz="1600" dirty="0"/>
              <a:t>Teilfiguren in einem komplexen Hintergrund erkennen und isolieren (Figur-Grund-Wahrnehmung) sowie</a:t>
            </a:r>
          </a:p>
          <a:p>
            <a:pPr>
              <a:lnSpc>
                <a:spcPct val="100000"/>
              </a:lnSpc>
              <a:spcBef>
                <a:spcPts val="400"/>
              </a:spcBef>
            </a:pPr>
            <a:r>
              <a:rPr lang="de-DE" sz="1600" dirty="0"/>
              <a:t>Seheindrücke und Handbewegungen koordinieren (Auge-Hand-Koordination)“ </a:t>
            </a:r>
          </a:p>
          <a:p>
            <a:pPr>
              <a:lnSpc>
                <a:spcPct val="100000"/>
              </a:lnSpc>
              <a:spcBef>
                <a:spcPts val="400"/>
              </a:spcBef>
            </a:pPr>
            <a:endParaRPr lang="de-DE" dirty="0"/>
          </a:p>
          <a:p>
            <a:endParaRPr lang="de-DE" dirty="0"/>
          </a:p>
        </p:txBody>
      </p:sp>
      <p:sp>
        <p:nvSpPr>
          <p:cNvPr id="6" name="Foliennummernplatzhalter 5">
            <a:extLst>
              <a:ext uri="{FF2B5EF4-FFF2-40B4-BE49-F238E27FC236}">
                <a16:creationId xmlns:a16="http://schemas.microsoft.com/office/drawing/2014/main" id="{44C288D1-A239-E8F0-E74F-BB35B050BCF3}"/>
              </a:ext>
            </a:extLst>
          </p:cNvPr>
          <p:cNvSpPr>
            <a:spLocks noGrp="1"/>
          </p:cNvSpPr>
          <p:nvPr>
            <p:ph type="sldNum" sz="quarter" idx="12"/>
          </p:nvPr>
        </p:nvSpPr>
        <p:spPr/>
        <p:txBody>
          <a:bodyPr/>
          <a:lstStyle/>
          <a:p>
            <a:fld id="{C3752B7C-18A9-864D-BBCB-54A9F41B5594}" type="slidenum">
              <a:rPr lang="de-DE" smtClean="0"/>
              <a:pPr/>
              <a:t>13</a:t>
            </a:fld>
            <a:endParaRPr lang="de-DE" dirty="0"/>
          </a:p>
        </p:txBody>
      </p:sp>
      <p:pic>
        <p:nvPicPr>
          <p:cNvPr id="5" name="Grafik 4">
            <a:extLst>
              <a:ext uri="{FF2B5EF4-FFF2-40B4-BE49-F238E27FC236}">
                <a16:creationId xmlns:a16="http://schemas.microsoft.com/office/drawing/2014/main" id="{44DE142C-9860-A8C7-B6A2-A04E2B1E6571}"/>
              </a:ext>
            </a:extLst>
          </p:cNvPr>
          <p:cNvPicPr>
            <a:picLocks noChangeAspect="1"/>
          </p:cNvPicPr>
          <p:nvPr/>
        </p:nvPicPr>
        <p:blipFill>
          <a:blip r:embed="rId3"/>
          <a:stretch>
            <a:fillRect/>
          </a:stretch>
        </p:blipFill>
        <p:spPr>
          <a:xfrm>
            <a:off x="7230750" y="379862"/>
            <a:ext cx="1754224" cy="2319255"/>
          </a:xfrm>
          <a:prstGeom prst="rect">
            <a:avLst/>
          </a:prstGeom>
        </p:spPr>
      </p:pic>
    </p:spTree>
    <p:extLst>
      <p:ext uri="{BB962C8B-B14F-4D97-AF65-F5344CB8AC3E}">
        <p14:creationId xmlns:p14="http://schemas.microsoft.com/office/powerpoint/2010/main" val="1396162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1785347"/>
            <a:ext cx="9263270" cy="360000"/>
          </a:xfrm>
          <a:prstGeom prst="rect">
            <a:avLst/>
          </a:prstGeom>
          <a:solidFill>
            <a:srgbClr val="327D87">
              <a:alpha val="24717"/>
            </a:srgbClr>
          </a:solidFill>
        </p:spPr>
        <p:txBody>
          <a:bodyPr wrap="square" rtlCol="0">
            <a:spAutoFit/>
          </a:bodyPr>
          <a:lstStyle/>
          <a:p>
            <a:endParaRPr lang="de-DE" dirty="0"/>
          </a:p>
        </p:txBody>
      </p:sp>
      <p:sp>
        <p:nvSpPr>
          <p:cNvPr id="10" name="Inhaltsplatzhalter 1">
            <a:extLst>
              <a:ext uri="{FF2B5EF4-FFF2-40B4-BE49-F238E27FC236}">
                <a16:creationId xmlns:a16="http://schemas.microsoft.com/office/drawing/2014/main" id="{592528DD-BD3A-C03E-1FC7-E041512A050D}"/>
              </a:ext>
            </a:extLst>
          </p:cNvPr>
          <p:cNvSpPr>
            <a:spLocks noGrp="1"/>
          </p:cNvSpPr>
          <p:nvPr>
            <p:ph idx="1"/>
          </p:nvPr>
        </p:nvSpPr>
        <p:spPr>
          <a:xfrm>
            <a:off x="1096423" y="1146655"/>
            <a:ext cx="7606706" cy="5031449"/>
          </a:xfrm>
        </p:spPr>
        <p:txBody>
          <a:bodyPr/>
          <a:lstStyle/>
          <a:p>
            <a:r>
              <a:rPr lang="de-DE" dirty="0"/>
              <a:t>Mathematische Basiskompetenzen </a:t>
            </a:r>
          </a:p>
          <a:p>
            <a:r>
              <a:rPr lang="de-DE" dirty="0"/>
              <a:t>Kartei „Mathematik am Schulanfang“</a:t>
            </a:r>
          </a:p>
          <a:p>
            <a:r>
              <a:rPr lang="de-DE" dirty="0"/>
              <a:t>Einsatz der Kartei im Anfangsunterricht</a:t>
            </a:r>
          </a:p>
          <a:p>
            <a:r>
              <a:rPr lang="de-DE" dirty="0"/>
              <a:t>Austausch</a:t>
            </a:r>
          </a:p>
          <a:p>
            <a:endParaRPr lang="de-DE" dirty="0"/>
          </a:p>
          <a:p>
            <a:endParaRPr lang="de-DE" dirty="0"/>
          </a:p>
        </p:txBody>
      </p:sp>
    </p:spTree>
    <p:extLst>
      <p:ext uri="{BB962C8B-B14F-4D97-AF65-F5344CB8AC3E}">
        <p14:creationId xmlns:p14="http://schemas.microsoft.com/office/powerpoint/2010/main" val="32016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pic>
        <p:nvPicPr>
          <p:cNvPr id="3" name="Grafik 2">
            <a:extLst>
              <a:ext uri="{FF2B5EF4-FFF2-40B4-BE49-F238E27FC236}">
                <a16:creationId xmlns:a16="http://schemas.microsoft.com/office/drawing/2014/main" id="{A5BC3B76-456E-5138-E806-A8F5BBD8FEFE}"/>
              </a:ext>
            </a:extLst>
          </p:cNvPr>
          <p:cNvPicPr>
            <a:picLocks noChangeAspect="1"/>
          </p:cNvPicPr>
          <p:nvPr/>
        </p:nvPicPr>
        <p:blipFill>
          <a:blip r:embed="rId3"/>
          <a:stretch>
            <a:fillRect/>
          </a:stretch>
        </p:blipFill>
        <p:spPr>
          <a:xfrm>
            <a:off x="854430" y="1725119"/>
            <a:ext cx="5099184" cy="3607200"/>
          </a:xfrm>
          <a:prstGeom prst="rect">
            <a:avLst/>
          </a:prstGeom>
        </p:spPr>
      </p:pic>
      <p:pic>
        <p:nvPicPr>
          <p:cNvPr id="4" name="Grafik 3">
            <a:extLst>
              <a:ext uri="{FF2B5EF4-FFF2-40B4-BE49-F238E27FC236}">
                <a16:creationId xmlns:a16="http://schemas.microsoft.com/office/drawing/2014/main" id="{BA2BEA6D-E132-6538-A801-0075C6483A7D}"/>
              </a:ext>
            </a:extLst>
          </p:cNvPr>
          <p:cNvPicPr>
            <a:picLocks noChangeAspect="1"/>
          </p:cNvPicPr>
          <p:nvPr/>
        </p:nvPicPr>
        <p:blipFill>
          <a:blip r:embed="rId3"/>
          <a:stretch>
            <a:fillRect/>
          </a:stretch>
        </p:blipFill>
        <p:spPr>
          <a:xfrm>
            <a:off x="824543" y="1753176"/>
            <a:ext cx="5099184" cy="3607200"/>
          </a:xfrm>
          <a:prstGeom prst="rect">
            <a:avLst/>
          </a:prstGeom>
        </p:spPr>
      </p:pic>
      <p:pic>
        <p:nvPicPr>
          <p:cNvPr id="8" name="Grafik 7">
            <a:extLst>
              <a:ext uri="{FF2B5EF4-FFF2-40B4-BE49-F238E27FC236}">
                <a16:creationId xmlns:a16="http://schemas.microsoft.com/office/drawing/2014/main" id="{80C7525C-1380-A0E3-559F-46BB2155F51E}"/>
              </a:ext>
            </a:extLst>
          </p:cNvPr>
          <p:cNvPicPr>
            <a:picLocks noChangeAspect="1"/>
          </p:cNvPicPr>
          <p:nvPr/>
        </p:nvPicPr>
        <p:blipFill>
          <a:blip r:embed="rId3"/>
          <a:stretch>
            <a:fillRect/>
          </a:stretch>
        </p:blipFill>
        <p:spPr>
          <a:xfrm>
            <a:off x="794656" y="1781233"/>
            <a:ext cx="5099184" cy="3607200"/>
          </a:xfrm>
          <a:prstGeom prst="rect">
            <a:avLst/>
          </a:prstGeom>
        </p:spPr>
      </p:pic>
      <p:pic>
        <p:nvPicPr>
          <p:cNvPr id="9" name="Grafik 8">
            <a:extLst>
              <a:ext uri="{FF2B5EF4-FFF2-40B4-BE49-F238E27FC236}">
                <a16:creationId xmlns:a16="http://schemas.microsoft.com/office/drawing/2014/main" id="{A94DDDDB-81A3-4756-80CD-AB5948404A55}"/>
              </a:ext>
            </a:extLst>
          </p:cNvPr>
          <p:cNvPicPr>
            <a:picLocks noChangeAspect="1"/>
          </p:cNvPicPr>
          <p:nvPr/>
        </p:nvPicPr>
        <p:blipFill>
          <a:blip r:embed="rId3"/>
          <a:stretch>
            <a:fillRect/>
          </a:stretch>
        </p:blipFill>
        <p:spPr>
          <a:xfrm>
            <a:off x="763040" y="1809290"/>
            <a:ext cx="5099184" cy="3607200"/>
          </a:xfrm>
          <a:prstGeom prst="rect">
            <a:avLst/>
          </a:prstGeom>
        </p:spPr>
      </p:pic>
      <p:pic>
        <p:nvPicPr>
          <p:cNvPr id="10" name="Grafik 9">
            <a:extLst>
              <a:ext uri="{FF2B5EF4-FFF2-40B4-BE49-F238E27FC236}">
                <a16:creationId xmlns:a16="http://schemas.microsoft.com/office/drawing/2014/main" id="{F3A30451-D2BD-F570-5D6B-9BF0D83DA05F}"/>
              </a:ext>
            </a:extLst>
          </p:cNvPr>
          <p:cNvPicPr>
            <a:picLocks noChangeAspect="1"/>
          </p:cNvPicPr>
          <p:nvPr/>
        </p:nvPicPr>
        <p:blipFill>
          <a:blip r:embed="rId3"/>
          <a:stretch>
            <a:fillRect/>
          </a:stretch>
        </p:blipFill>
        <p:spPr>
          <a:xfrm>
            <a:off x="733153" y="1837347"/>
            <a:ext cx="5099184" cy="3607200"/>
          </a:xfrm>
          <a:prstGeom prst="rect">
            <a:avLst/>
          </a:prstGeom>
        </p:spPr>
      </p:pic>
      <p:pic>
        <p:nvPicPr>
          <p:cNvPr id="11" name="Grafik 10">
            <a:extLst>
              <a:ext uri="{FF2B5EF4-FFF2-40B4-BE49-F238E27FC236}">
                <a16:creationId xmlns:a16="http://schemas.microsoft.com/office/drawing/2014/main" id="{325DA805-67CA-89DD-C8BD-482488347BB7}"/>
              </a:ext>
            </a:extLst>
          </p:cNvPr>
          <p:cNvPicPr>
            <a:picLocks noChangeAspect="1"/>
          </p:cNvPicPr>
          <p:nvPr/>
        </p:nvPicPr>
        <p:blipFill>
          <a:blip r:embed="rId3"/>
          <a:stretch>
            <a:fillRect/>
          </a:stretch>
        </p:blipFill>
        <p:spPr>
          <a:xfrm>
            <a:off x="703266" y="1865404"/>
            <a:ext cx="5099184" cy="3607200"/>
          </a:xfrm>
          <a:prstGeom prst="rect">
            <a:avLst/>
          </a:prstGeom>
        </p:spPr>
      </p:pic>
      <p:pic>
        <p:nvPicPr>
          <p:cNvPr id="12" name="Grafik 11">
            <a:extLst>
              <a:ext uri="{FF2B5EF4-FFF2-40B4-BE49-F238E27FC236}">
                <a16:creationId xmlns:a16="http://schemas.microsoft.com/office/drawing/2014/main" id="{ACAC4DD4-FF7F-A122-34EC-471C2821EAAB}"/>
              </a:ext>
            </a:extLst>
          </p:cNvPr>
          <p:cNvPicPr>
            <a:picLocks noChangeAspect="1"/>
          </p:cNvPicPr>
          <p:nvPr/>
        </p:nvPicPr>
        <p:blipFill>
          <a:blip r:embed="rId3"/>
          <a:stretch>
            <a:fillRect/>
          </a:stretch>
        </p:blipFill>
        <p:spPr>
          <a:xfrm>
            <a:off x="673379" y="1893461"/>
            <a:ext cx="5099184" cy="3607200"/>
          </a:xfrm>
          <a:prstGeom prst="rect">
            <a:avLst/>
          </a:prstGeom>
        </p:spPr>
      </p:pic>
      <p:pic>
        <p:nvPicPr>
          <p:cNvPr id="13" name="Grafik 12">
            <a:extLst>
              <a:ext uri="{FF2B5EF4-FFF2-40B4-BE49-F238E27FC236}">
                <a16:creationId xmlns:a16="http://schemas.microsoft.com/office/drawing/2014/main" id="{5F44D3C4-17B9-D020-2EC6-E0008C4B85A2}"/>
              </a:ext>
            </a:extLst>
          </p:cNvPr>
          <p:cNvPicPr>
            <a:picLocks noChangeAspect="1"/>
          </p:cNvPicPr>
          <p:nvPr/>
        </p:nvPicPr>
        <p:blipFill>
          <a:blip r:embed="rId3"/>
          <a:stretch>
            <a:fillRect/>
          </a:stretch>
        </p:blipFill>
        <p:spPr>
          <a:xfrm>
            <a:off x="641763" y="1921518"/>
            <a:ext cx="5099184" cy="3607200"/>
          </a:xfrm>
          <a:prstGeom prst="rect">
            <a:avLst/>
          </a:prstGeom>
        </p:spPr>
      </p:pic>
      <p:pic>
        <p:nvPicPr>
          <p:cNvPr id="14" name="Grafik 13">
            <a:extLst>
              <a:ext uri="{FF2B5EF4-FFF2-40B4-BE49-F238E27FC236}">
                <a16:creationId xmlns:a16="http://schemas.microsoft.com/office/drawing/2014/main" id="{33F71255-6D57-87FC-F462-9EF31DDA1EF3}"/>
              </a:ext>
            </a:extLst>
          </p:cNvPr>
          <p:cNvPicPr>
            <a:picLocks noChangeAspect="1"/>
          </p:cNvPicPr>
          <p:nvPr/>
        </p:nvPicPr>
        <p:blipFill>
          <a:blip r:embed="rId4"/>
          <a:stretch>
            <a:fillRect/>
          </a:stretch>
        </p:blipFill>
        <p:spPr>
          <a:xfrm>
            <a:off x="580260" y="1949575"/>
            <a:ext cx="5123362" cy="3607200"/>
          </a:xfrm>
          <a:prstGeom prst="rect">
            <a:avLst/>
          </a:prstGeom>
        </p:spPr>
      </p:pic>
      <p:pic>
        <p:nvPicPr>
          <p:cNvPr id="15" name="Inhaltsplatzhalter 11">
            <a:extLst>
              <a:ext uri="{FF2B5EF4-FFF2-40B4-BE49-F238E27FC236}">
                <a16:creationId xmlns:a16="http://schemas.microsoft.com/office/drawing/2014/main" id="{6C5EF66F-D422-36EE-1C47-D335721379E7}"/>
              </a:ext>
            </a:extLst>
          </p:cNvPr>
          <p:cNvPicPr>
            <a:picLocks noChangeAspect="1"/>
          </p:cNvPicPr>
          <p:nvPr/>
        </p:nvPicPr>
        <p:blipFill rotWithShape="1">
          <a:blip r:embed="rId5"/>
          <a:srcRect l="1293" t="1615" r="1051" b="1343"/>
          <a:stretch/>
        </p:blipFill>
        <p:spPr>
          <a:xfrm>
            <a:off x="580260" y="1949975"/>
            <a:ext cx="5130800" cy="3606800"/>
          </a:xfrm>
          <a:prstGeom prst="rect">
            <a:avLst/>
          </a:prstGeom>
          <a:ln>
            <a:solidFill>
              <a:schemeClr val="bg1">
                <a:lumMod val="75000"/>
              </a:schemeClr>
            </a:solidFill>
          </a:ln>
          <a:effectLst>
            <a:outerShdw blurRad="50800" dist="55513" dir="3540000" algn="tl" rotWithShape="0">
              <a:prstClr val="black">
                <a:alpha val="28066"/>
              </a:prstClr>
            </a:outerShdw>
          </a:effectLst>
        </p:spPr>
      </p:pic>
      <p:pic>
        <p:nvPicPr>
          <p:cNvPr id="5" name="Picture 2">
            <a:extLst>
              <a:ext uri="{FF2B5EF4-FFF2-40B4-BE49-F238E27FC236}">
                <a16:creationId xmlns:a16="http://schemas.microsoft.com/office/drawing/2014/main" id="{6290C3A2-7A78-8CAE-FBE4-73FFCAEB6ECC}"/>
              </a:ext>
            </a:extLst>
          </p:cNvPr>
          <p:cNvPicPr>
            <a:picLocks noChangeAspect="1" noChangeArrowheads="1"/>
          </p:cNvPicPr>
          <p:nvPr/>
        </p:nvPicPr>
        <p:blipFill>
          <a:blip r:embed="rId6"/>
          <a:srcRect t="306" b="306"/>
          <a:stretch/>
        </p:blipFill>
        <p:spPr bwMode="auto">
          <a:xfrm>
            <a:off x="6457950" y="2560212"/>
            <a:ext cx="2241948" cy="22282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platzhalter 2">
            <a:extLst>
              <a:ext uri="{FF2B5EF4-FFF2-40B4-BE49-F238E27FC236}">
                <a16:creationId xmlns:a16="http://schemas.microsoft.com/office/drawing/2014/main" id="{E8A01C18-B3FC-BCE3-A0BC-DC36DB7EB14E}"/>
              </a:ext>
            </a:extLst>
          </p:cNvPr>
          <p:cNvSpPr>
            <a:spLocks noGrp="1"/>
          </p:cNvSpPr>
          <p:nvPr>
            <p:ph type="body" sz="quarter" idx="13"/>
          </p:nvPr>
        </p:nvSpPr>
        <p:spPr>
          <a:xfrm>
            <a:off x="6457950" y="4948362"/>
            <a:ext cx="2207004" cy="258547"/>
          </a:xfrm>
        </p:spPr>
        <p:txBody>
          <a:bodyPr/>
          <a:lstStyle/>
          <a:p>
            <a:pPr algn="ctr">
              <a:lnSpc>
                <a:spcPct val="100000"/>
              </a:lnSpc>
            </a:pPr>
            <a:r>
              <a:rPr lang="de-DE" sz="1100" dirty="0" err="1"/>
              <a:t>pikas.dzlm.de</a:t>
            </a:r>
            <a:r>
              <a:rPr lang="de-DE" sz="1100" dirty="0"/>
              <a:t>/</a:t>
            </a:r>
            <a:r>
              <a:rPr lang="de-DE" sz="1100" dirty="0" err="1"/>
              <a:t>node</a:t>
            </a:r>
            <a:r>
              <a:rPr lang="de-DE" sz="1100" dirty="0"/>
              <a:t>/2315</a:t>
            </a:r>
          </a:p>
        </p:txBody>
      </p:sp>
    </p:spTree>
    <p:extLst>
      <p:ext uri="{BB962C8B-B14F-4D97-AF65-F5344CB8AC3E}">
        <p14:creationId xmlns:p14="http://schemas.microsoft.com/office/powerpoint/2010/main" val="10045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1CB1B-1605-0B99-9370-561D5AE1F260}"/>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4AF70BA9-4D69-E09D-BD1C-3508E409BB3D}"/>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5" name="Textplatzhalter 4">
            <a:extLst>
              <a:ext uri="{FF2B5EF4-FFF2-40B4-BE49-F238E27FC236}">
                <a16:creationId xmlns:a16="http://schemas.microsoft.com/office/drawing/2014/main" id="{37C3E7F2-A932-4C7F-401C-E65FF1427622}"/>
              </a:ext>
            </a:extLst>
          </p:cNvPr>
          <p:cNvSpPr>
            <a:spLocks noGrp="1"/>
          </p:cNvSpPr>
          <p:nvPr>
            <p:ph type="body" sz="quarter" idx="13"/>
          </p:nvPr>
        </p:nvSpPr>
        <p:spPr/>
        <p:txBody>
          <a:bodyPr/>
          <a:lstStyle/>
          <a:p>
            <a:r>
              <a:rPr lang="de-DE" dirty="0"/>
              <a:t>ANMERKUNGEN ZUM AUFBAU DER KARTEIKARTEN – VORDERSEITE </a:t>
            </a:r>
          </a:p>
        </p:txBody>
      </p:sp>
      <p:sp>
        <p:nvSpPr>
          <p:cNvPr id="6" name="Inhaltsplatzhalter 5">
            <a:extLst>
              <a:ext uri="{FF2B5EF4-FFF2-40B4-BE49-F238E27FC236}">
                <a16:creationId xmlns:a16="http://schemas.microsoft.com/office/drawing/2014/main" id="{8D811586-5972-9334-54B0-8623B9E41851}"/>
              </a:ext>
            </a:extLst>
          </p:cNvPr>
          <p:cNvSpPr>
            <a:spLocks noGrp="1"/>
          </p:cNvSpPr>
          <p:nvPr>
            <p:ph idx="1"/>
          </p:nvPr>
        </p:nvSpPr>
        <p:spPr/>
        <p:txBody>
          <a:bodyPr/>
          <a:lstStyle/>
          <a:p>
            <a:pPr marL="538163" indent="-1588">
              <a:lnSpc>
                <a:spcPct val="114000"/>
              </a:lnSpc>
            </a:pPr>
            <a:r>
              <a:rPr lang="de-DE" sz="1500" dirty="0">
                <a:latin typeface="+mn-lt"/>
                <a:ea typeface="Roboto" panose="02000000000000000000" pitchFamily="2" charset="0"/>
              </a:rPr>
              <a:t>Diese Aktivitäten sprechen besonders die sog. Vorläuferfähigkeiten an, die in den ersten Schulwochen gesichert und weiterentwickelt werden sollen und orientieren sich an den im Lehrplan aufgeführten Vorläuferfähigkeiten</a:t>
            </a:r>
          </a:p>
          <a:p>
            <a:pPr marL="538163" indent="-1588">
              <a:lnSpc>
                <a:spcPct val="114000"/>
              </a:lnSpc>
            </a:pPr>
            <a:r>
              <a:rPr lang="de-DE" sz="1500" dirty="0">
                <a:latin typeface="+mn-lt"/>
                <a:ea typeface="Roboto" panose="02000000000000000000" pitchFamily="2" charset="0"/>
              </a:rPr>
              <a:t>Diese Aktivitäten sprechen eher Kompetenzen an, die im Laufe der ersten Schulmonate erworben werden sollen. Da die Kinder hierzu aber meist bereits Vorerfahrungen gesammelt haben, sind diese Aktivitäten auch Teil der Kartei. </a:t>
            </a:r>
          </a:p>
          <a:p>
            <a:pPr marL="538163" indent="-1588">
              <a:lnSpc>
                <a:spcPct val="114000"/>
              </a:lnSpc>
            </a:pPr>
            <a:r>
              <a:rPr lang="de-DE" sz="1500" dirty="0">
                <a:latin typeface="+mn-lt"/>
                <a:ea typeface="Roboto" panose="02000000000000000000" pitchFamily="2" charset="0"/>
              </a:rPr>
              <a:t>Auf den Karteikarten sind in der Regel zwei Kompetenzen angegeben, die durch die Übung angesprochen werden: links eine sog. Vorläuferfähigkeit und rechts daneben eine anknüpfende Kompetenz, die im Laufe der ersten Schulmonate erworben werden sollte. Die Schriftfärbung gibt zusätzlich zur Färbung des Hauses an, ob die Förderung der Vorläuferfähigkeiten oder der anknüpfenden Kompetenzen im Mittelpunkt der Übung steht. </a:t>
            </a:r>
            <a:endParaRPr lang="de-DE" sz="1500" dirty="0">
              <a:latin typeface="+mn-lt"/>
            </a:endParaRPr>
          </a:p>
        </p:txBody>
      </p:sp>
      <p:grpSp>
        <p:nvGrpSpPr>
          <p:cNvPr id="10" name="Gruppieren 9">
            <a:extLst>
              <a:ext uri="{FF2B5EF4-FFF2-40B4-BE49-F238E27FC236}">
                <a16:creationId xmlns:a16="http://schemas.microsoft.com/office/drawing/2014/main" id="{8586DC99-A1FC-9E0F-C03D-AB1CF9A20E54}"/>
              </a:ext>
            </a:extLst>
          </p:cNvPr>
          <p:cNvGrpSpPr/>
          <p:nvPr/>
        </p:nvGrpSpPr>
        <p:grpSpPr>
          <a:xfrm>
            <a:off x="1166900" y="2615644"/>
            <a:ext cx="485537" cy="485537"/>
            <a:chOff x="3745263" y="1983109"/>
            <a:chExt cx="485537" cy="485537"/>
          </a:xfrm>
        </p:grpSpPr>
        <p:sp>
          <p:nvSpPr>
            <p:cNvPr id="7" name="Oval 6">
              <a:extLst>
                <a:ext uri="{FF2B5EF4-FFF2-40B4-BE49-F238E27FC236}">
                  <a16:creationId xmlns:a16="http://schemas.microsoft.com/office/drawing/2014/main" id="{F6D6BE59-FCFF-BD48-955B-F410786C10B7}"/>
                </a:ext>
              </a:extLst>
            </p:cNvPr>
            <p:cNvSpPr/>
            <p:nvPr/>
          </p:nvSpPr>
          <p:spPr>
            <a:xfrm>
              <a:off x="3745263" y="1983109"/>
              <a:ext cx="485537" cy="485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A23BE181-C2FA-9520-D78C-5B22E85E4974}"/>
                </a:ext>
              </a:extLst>
            </p:cNvPr>
            <p:cNvSpPr/>
            <p:nvPr/>
          </p:nvSpPr>
          <p:spPr>
            <a:xfrm>
              <a:off x="3880343" y="2174708"/>
              <a:ext cx="215379" cy="167558"/>
            </a:xfrm>
            <a:prstGeom prst="rect">
              <a:avLst/>
            </a:prstGeom>
            <a:noFill/>
            <a:ln>
              <a:solidFill>
                <a:srgbClr val="C4D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Dreieck 8">
              <a:extLst>
                <a:ext uri="{FF2B5EF4-FFF2-40B4-BE49-F238E27FC236}">
                  <a16:creationId xmlns:a16="http://schemas.microsoft.com/office/drawing/2014/main" id="{5F0C20AC-4781-97DA-1FC7-1622B8C6665C}"/>
                </a:ext>
              </a:extLst>
            </p:cNvPr>
            <p:cNvSpPr/>
            <p:nvPr/>
          </p:nvSpPr>
          <p:spPr>
            <a:xfrm>
              <a:off x="3865844" y="2035259"/>
              <a:ext cx="244377" cy="139448"/>
            </a:xfrm>
            <a:prstGeom prst="triangle">
              <a:avLst/>
            </a:prstGeom>
            <a:solidFill>
              <a:srgbClr val="C4DAF0"/>
            </a:solidFill>
            <a:ln>
              <a:solidFill>
                <a:srgbClr val="C4D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5" name="Gruppieren 14">
            <a:extLst>
              <a:ext uri="{FF2B5EF4-FFF2-40B4-BE49-F238E27FC236}">
                <a16:creationId xmlns:a16="http://schemas.microsoft.com/office/drawing/2014/main" id="{23E5802A-B8A8-AA84-B8E3-5901E7307418}"/>
              </a:ext>
            </a:extLst>
          </p:cNvPr>
          <p:cNvGrpSpPr/>
          <p:nvPr/>
        </p:nvGrpSpPr>
        <p:grpSpPr>
          <a:xfrm>
            <a:off x="1166900" y="1766831"/>
            <a:ext cx="485537" cy="485537"/>
            <a:chOff x="3754794" y="826589"/>
            <a:chExt cx="485537" cy="485537"/>
          </a:xfrm>
        </p:grpSpPr>
        <p:sp>
          <p:nvSpPr>
            <p:cNvPr id="11" name="Oval 10">
              <a:extLst>
                <a:ext uri="{FF2B5EF4-FFF2-40B4-BE49-F238E27FC236}">
                  <a16:creationId xmlns:a16="http://schemas.microsoft.com/office/drawing/2014/main" id="{B5A6C93C-AA57-62F5-DA4D-3FFFB8F1C751}"/>
                </a:ext>
              </a:extLst>
            </p:cNvPr>
            <p:cNvSpPr/>
            <p:nvPr/>
          </p:nvSpPr>
          <p:spPr>
            <a:xfrm>
              <a:off x="3754794" y="826589"/>
              <a:ext cx="485537" cy="4855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grpSp>
          <p:nvGrpSpPr>
            <p:cNvPr id="12" name="Gruppieren 11">
              <a:extLst>
                <a:ext uri="{FF2B5EF4-FFF2-40B4-BE49-F238E27FC236}">
                  <a16:creationId xmlns:a16="http://schemas.microsoft.com/office/drawing/2014/main" id="{578BF7F1-F5B5-D80E-B93E-E8EE261D8D4D}"/>
                </a:ext>
              </a:extLst>
            </p:cNvPr>
            <p:cNvGrpSpPr/>
            <p:nvPr/>
          </p:nvGrpSpPr>
          <p:grpSpPr>
            <a:xfrm>
              <a:off x="3875374" y="900690"/>
              <a:ext cx="244377" cy="307007"/>
              <a:chOff x="3875374" y="900690"/>
              <a:chExt cx="244377" cy="307007"/>
            </a:xfrm>
          </p:grpSpPr>
          <p:sp>
            <p:nvSpPr>
              <p:cNvPr id="13" name="Rechteck 12">
                <a:extLst>
                  <a:ext uri="{FF2B5EF4-FFF2-40B4-BE49-F238E27FC236}">
                    <a16:creationId xmlns:a16="http://schemas.microsoft.com/office/drawing/2014/main" id="{1EB605B9-5F4F-F86B-18B1-38091C398BC3}"/>
                  </a:ext>
                </a:extLst>
              </p:cNvPr>
              <p:cNvSpPr/>
              <p:nvPr/>
            </p:nvSpPr>
            <p:spPr>
              <a:xfrm>
                <a:off x="3889873" y="1040139"/>
                <a:ext cx="215379" cy="167558"/>
              </a:xfrm>
              <a:prstGeom prst="rect">
                <a:avLst/>
              </a:prstGeom>
              <a:solidFill>
                <a:srgbClr val="C4DAF0"/>
              </a:solidFill>
              <a:ln>
                <a:solidFill>
                  <a:srgbClr val="C4D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Dreieck 13">
                <a:extLst>
                  <a:ext uri="{FF2B5EF4-FFF2-40B4-BE49-F238E27FC236}">
                    <a16:creationId xmlns:a16="http://schemas.microsoft.com/office/drawing/2014/main" id="{27A88187-4652-4DDF-98AC-B7E9E0AC4216}"/>
                  </a:ext>
                </a:extLst>
              </p:cNvPr>
              <p:cNvSpPr/>
              <p:nvPr/>
            </p:nvSpPr>
            <p:spPr>
              <a:xfrm>
                <a:off x="3875374" y="900690"/>
                <a:ext cx="244377" cy="139448"/>
              </a:xfrm>
              <a:prstGeom prst="triangle">
                <a:avLst/>
              </a:prstGeom>
              <a:noFill/>
              <a:ln>
                <a:solidFill>
                  <a:srgbClr val="C4D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4" name="Grafik 23">
            <a:extLst>
              <a:ext uri="{FF2B5EF4-FFF2-40B4-BE49-F238E27FC236}">
                <a16:creationId xmlns:a16="http://schemas.microsoft.com/office/drawing/2014/main" id="{EFD85CD1-A525-743C-C6DD-92261C97205F}"/>
              </a:ext>
            </a:extLst>
          </p:cNvPr>
          <p:cNvPicPr>
            <a:picLocks noChangeAspect="1"/>
          </p:cNvPicPr>
          <p:nvPr/>
        </p:nvPicPr>
        <p:blipFill>
          <a:blip r:embed="rId2"/>
          <a:stretch>
            <a:fillRect/>
          </a:stretch>
        </p:blipFill>
        <p:spPr>
          <a:xfrm>
            <a:off x="98912" y="3871592"/>
            <a:ext cx="1553523" cy="313692"/>
          </a:xfrm>
          <a:prstGeom prst="rect">
            <a:avLst/>
          </a:prstGeom>
        </p:spPr>
      </p:pic>
    </p:spTree>
    <p:extLst>
      <p:ext uri="{BB962C8B-B14F-4D97-AF65-F5344CB8AC3E}">
        <p14:creationId xmlns:p14="http://schemas.microsoft.com/office/powerpoint/2010/main" val="3446709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pic>
        <p:nvPicPr>
          <p:cNvPr id="28" name="Grafik 27">
            <a:extLst>
              <a:ext uri="{FF2B5EF4-FFF2-40B4-BE49-F238E27FC236}">
                <a16:creationId xmlns:a16="http://schemas.microsoft.com/office/drawing/2014/main" id="{511659B0-3B04-8189-AA41-F822D86E47BD}"/>
              </a:ext>
            </a:extLst>
          </p:cNvPr>
          <p:cNvPicPr>
            <a:picLocks noChangeAspect="1"/>
          </p:cNvPicPr>
          <p:nvPr/>
        </p:nvPicPr>
        <p:blipFill rotWithShape="1">
          <a:blip r:embed="rId3"/>
          <a:srcRect l="626" t="1418"/>
          <a:stretch/>
        </p:blipFill>
        <p:spPr>
          <a:xfrm>
            <a:off x="2132195" y="1893197"/>
            <a:ext cx="5321012" cy="3726418"/>
          </a:xfrm>
          <a:prstGeom prst="rect">
            <a:avLst/>
          </a:prstGeom>
        </p:spPr>
      </p:pic>
      <p:grpSp>
        <p:nvGrpSpPr>
          <p:cNvPr id="3" name="Gruppieren 2">
            <a:extLst>
              <a:ext uri="{FF2B5EF4-FFF2-40B4-BE49-F238E27FC236}">
                <a16:creationId xmlns:a16="http://schemas.microsoft.com/office/drawing/2014/main" id="{1C2DC8B7-B9A8-64BC-1724-0F5EA7051DB5}"/>
              </a:ext>
            </a:extLst>
          </p:cNvPr>
          <p:cNvGrpSpPr/>
          <p:nvPr/>
        </p:nvGrpSpPr>
        <p:grpSpPr>
          <a:xfrm>
            <a:off x="516390" y="1163047"/>
            <a:ext cx="2505771" cy="784810"/>
            <a:chOff x="516390" y="1163047"/>
            <a:chExt cx="2505771" cy="784810"/>
          </a:xfrm>
        </p:grpSpPr>
        <p:sp>
          <p:nvSpPr>
            <p:cNvPr id="8" name="Textfeld 7">
              <a:extLst>
                <a:ext uri="{FF2B5EF4-FFF2-40B4-BE49-F238E27FC236}">
                  <a16:creationId xmlns:a16="http://schemas.microsoft.com/office/drawing/2014/main" id="{D7C43828-41DD-CC0F-C5F3-6DA20E43D784}"/>
                </a:ext>
              </a:extLst>
            </p:cNvPr>
            <p:cNvSpPr txBox="1"/>
            <p:nvPr/>
          </p:nvSpPr>
          <p:spPr>
            <a:xfrm>
              <a:off x="516390" y="1163047"/>
              <a:ext cx="2505771" cy="553581"/>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Inhaltsbereich laut Lehrplan/ </a:t>
              </a:r>
            </a:p>
            <a:p>
              <a:pPr algn="ctr"/>
              <a:r>
                <a:rPr lang="de-DE" sz="1400" dirty="0"/>
                <a:t>grundlegende Kompetenz</a:t>
              </a:r>
            </a:p>
          </p:txBody>
        </p:sp>
        <p:cxnSp>
          <p:nvCxnSpPr>
            <p:cNvPr id="14" name="Gerade Verbindung mit Pfeil 13">
              <a:extLst>
                <a:ext uri="{FF2B5EF4-FFF2-40B4-BE49-F238E27FC236}">
                  <a16:creationId xmlns:a16="http://schemas.microsoft.com/office/drawing/2014/main" id="{B91E67FF-2247-1B4E-C9BE-B561C7EA12B3}"/>
                </a:ext>
              </a:extLst>
            </p:cNvPr>
            <p:cNvCxnSpPr>
              <a:cxnSpLocks/>
            </p:cNvCxnSpPr>
            <p:nvPr/>
          </p:nvCxnSpPr>
          <p:spPr>
            <a:xfrm>
              <a:off x="1690793" y="1712767"/>
              <a:ext cx="519512" cy="23509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DCBE1839-9991-9AC5-F6EC-25985AC25689}"/>
              </a:ext>
            </a:extLst>
          </p:cNvPr>
          <p:cNvGrpSpPr/>
          <p:nvPr/>
        </p:nvGrpSpPr>
        <p:grpSpPr>
          <a:xfrm>
            <a:off x="260279" y="2044331"/>
            <a:ext cx="1927448" cy="325636"/>
            <a:chOff x="260279" y="2044331"/>
            <a:chExt cx="1927448" cy="325636"/>
          </a:xfrm>
        </p:grpSpPr>
        <p:sp>
          <p:nvSpPr>
            <p:cNvPr id="21" name="Textfeld 20">
              <a:extLst>
                <a:ext uri="{FF2B5EF4-FFF2-40B4-BE49-F238E27FC236}">
                  <a16:creationId xmlns:a16="http://schemas.microsoft.com/office/drawing/2014/main" id="{AF8C9E2E-6F63-ACBB-6697-096578CCE752}"/>
                </a:ext>
              </a:extLst>
            </p:cNvPr>
            <p:cNvSpPr txBox="1"/>
            <p:nvPr/>
          </p:nvSpPr>
          <p:spPr>
            <a:xfrm>
              <a:off x="260279" y="2044331"/>
              <a:ext cx="1414639" cy="325636"/>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Titel der Übung</a:t>
              </a:r>
            </a:p>
          </p:txBody>
        </p:sp>
        <p:cxnSp>
          <p:nvCxnSpPr>
            <p:cNvPr id="22" name="Gerade Verbindung mit Pfeil 21">
              <a:extLst>
                <a:ext uri="{FF2B5EF4-FFF2-40B4-BE49-F238E27FC236}">
                  <a16:creationId xmlns:a16="http://schemas.microsoft.com/office/drawing/2014/main" id="{5C5EB26E-7C05-47BB-A646-1990CADEFA79}"/>
                </a:ext>
              </a:extLst>
            </p:cNvPr>
            <p:cNvCxnSpPr>
              <a:cxnSpLocks/>
            </p:cNvCxnSpPr>
            <p:nvPr/>
          </p:nvCxnSpPr>
          <p:spPr>
            <a:xfrm flipV="1">
              <a:off x="1669616" y="2163464"/>
              <a:ext cx="518111" cy="36041"/>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FB216C86-1BE4-76B4-EA34-5B9D05BBBB84}"/>
              </a:ext>
            </a:extLst>
          </p:cNvPr>
          <p:cNvGrpSpPr/>
          <p:nvPr/>
        </p:nvGrpSpPr>
        <p:grpSpPr>
          <a:xfrm>
            <a:off x="4720545" y="1182232"/>
            <a:ext cx="1583223" cy="710965"/>
            <a:chOff x="4720545" y="1182232"/>
            <a:chExt cx="1583223" cy="710965"/>
          </a:xfrm>
        </p:grpSpPr>
        <p:sp>
          <p:nvSpPr>
            <p:cNvPr id="31" name="Textfeld 30">
              <a:extLst>
                <a:ext uri="{FF2B5EF4-FFF2-40B4-BE49-F238E27FC236}">
                  <a16:creationId xmlns:a16="http://schemas.microsoft.com/office/drawing/2014/main" id="{E77A0CE3-668D-C660-7520-53818339CE51}"/>
                </a:ext>
              </a:extLst>
            </p:cNvPr>
            <p:cNvSpPr txBox="1"/>
            <p:nvPr/>
          </p:nvSpPr>
          <p:spPr>
            <a:xfrm>
              <a:off x="4720545" y="1182232"/>
              <a:ext cx="1583223" cy="325636"/>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Vorläuferfähigkeit</a:t>
              </a:r>
            </a:p>
          </p:txBody>
        </p:sp>
        <p:cxnSp>
          <p:nvCxnSpPr>
            <p:cNvPr id="32" name="Gerade Verbindung mit Pfeil 31">
              <a:extLst>
                <a:ext uri="{FF2B5EF4-FFF2-40B4-BE49-F238E27FC236}">
                  <a16:creationId xmlns:a16="http://schemas.microsoft.com/office/drawing/2014/main" id="{C21D7E3F-30C4-4F49-458B-F16BA99A589A}"/>
                </a:ext>
              </a:extLst>
            </p:cNvPr>
            <p:cNvCxnSpPr>
              <a:cxnSpLocks/>
              <a:stCxn id="31" idx="2"/>
            </p:cNvCxnSpPr>
            <p:nvPr/>
          </p:nvCxnSpPr>
          <p:spPr>
            <a:xfrm>
              <a:off x="5512157" y="1507868"/>
              <a:ext cx="161892" cy="385329"/>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AA690131-762F-F2E4-32B6-8CF31F6AEF0B}"/>
              </a:ext>
            </a:extLst>
          </p:cNvPr>
          <p:cNvGrpSpPr/>
          <p:nvPr/>
        </p:nvGrpSpPr>
        <p:grpSpPr>
          <a:xfrm>
            <a:off x="6465662" y="1182232"/>
            <a:ext cx="2328102" cy="710965"/>
            <a:chOff x="6465662" y="1182232"/>
            <a:chExt cx="2328102" cy="710965"/>
          </a:xfrm>
        </p:grpSpPr>
        <p:sp>
          <p:nvSpPr>
            <p:cNvPr id="36" name="Textfeld 35">
              <a:extLst>
                <a:ext uri="{FF2B5EF4-FFF2-40B4-BE49-F238E27FC236}">
                  <a16:creationId xmlns:a16="http://schemas.microsoft.com/office/drawing/2014/main" id="{0AF18AF6-612F-0857-1BF9-78870B084D8D}"/>
                </a:ext>
              </a:extLst>
            </p:cNvPr>
            <p:cNvSpPr txBox="1"/>
            <p:nvPr/>
          </p:nvSpPr>
          <p:spPr>
            <a:xfrm>
              <a:off x="6465662" y="1182232"/>
              <a:ext cx="2328102" cy="32563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anknüpfende Kompetenz</a:t>
              </a:r>
            </a:p>
          </p:txBody>
        </p:sp>
        <p:cxnSp>
          <p:nvCxnSpPr>
            <p:cNvPr id="37" name="Gerade Verbindung mit Pfeil 36">
              <a:extLst>
                <a:ext uri="{FF2B5EF4-FFF2-40B4-BE49-F238E27FC236}">
                  <a16:creationId xmlns:a16="http://schemas.microsoft.com/office/drawing/2014/main" id="{9D405A1D-9A08-C8C8-4EE4-35E81CEC7D6B}"/>
                </a:ext>
              </a:extLst>
            </p:cNvPr>
            <p:cNvCxnSpPr>
              <a:cxnSpLocks/>
              <a:stCxn id="36" idx="2"/>
            </p:cNvCxnSpPr>
            <p:nvPr/>
          </p:nvCxnSpPr>
          <p:spPr>
            <a:xfrm flipH="1">
              <a:off x="6742922" y="1507868"/>
              <a:ext cx="886791" cy="385329"/>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20E8EA41-78CB-B1DD-8826-774109968388}"/>
              </a:ext>
            </a:extLst>
          </p:cNvPr>
          <p:cNvSpPr>
            <a:spLocks noGrp="1"/>
          </p:cNvSpPr>
          <p:nvPr>
            <p:ph idx="1"/>
          </p:nvPr>
        </p:nvSpPr>
        <p:spPr>
          <a:xfrm>
            <a:off x="1096423" y="1639658"/>
            <a:ext cx="7703020" cy="4527819"/>
          </a:xfrm>
        </p:spPr>
        <p:txBody>
          <a:bodyPr/>
          <a:lstStyle/>
          <a:p>
            <a:pPr>
              <a:lnSpc>
                <a:spcPct val="100000"/>
              </a:lnSpc>
              <a:spcBef>
                <a:spcPts val="400"/>
              </a:spcBef>
            </a:pPr>
            <a:endParaRPr lang="de-DE" dirty="0"/>
          </a:p>
          <a:p>
            <a:endParaRPr lang="de-DE" dirty="0"/>
          </a:p>
        </p:txBody>
      </p:sp>
      <p:sp>
        <p:nvSpPr>
          <p:cNvPr id="6" name="Foliennummernplatzhalter 5">
            <a:extLst>
              <a:ext uri="{FF2B5EF4-FFF2-40B4-BE49-F238E27FC236}">
                <a16:creationId xmlns:a16="http://schemas.microsoft.com/office/drawing/2014/main" id="{44C288D1-A239-E8F0-E74F-BB35B050BCF3}"/>
              </a:ext>
            </a:extLst>
          </p:cNvPr>
          <p:cNvSpPr>
            <a:spLocks noGrp="1"/>
          </p:cNvSpPr>
          <p:nvPr>
            <p:ph type="sldNum" sz="quarter" idx="12"/>
          </p:nvPr>
        </p:nvSpPr>
        <p:spPr/>
        <p:txBody>
          <a:bodyPr/>
          <a:lstStyle/>
          <a:p>
            <a:fld id="{C3752B7C-18A9-864D-BBCB-54A9F41B5594}" type="slidenum">
              <a:rPr lang="de-DE" smtClean="0"/>
              <a:pPr/>
              <a:t>18</a:t>
            </a:fld>
            <a:endParaRPr lang="de-DE" dirty="0"/>
          </a:p>
        </p:txBody>
      </p:sp>
      <p:pic>
        <p:nvPicPr>
          <p:cNvPr id="7" name="Grafik 6">
            <a:extLst>
              <a:ext uri="{FF2B5EF4-FFF2-40B4-BE49-F238E27FC236}">
                <a16:creationId xmlns:a16="http://schemas.microsoft.com/office/drawing/2014/main" id="{FFE2EC3B-37E9-8BC3-1327-788A9F7FF67E}"/>
              </a:ext>
            </a:extLst>
          </p:cNvPr>
          <p:cNvPicPr>
            <a:picLocks noChangeAspect="1"/>
          </p:cNvPicPr>
          <p:nvPr/>
        </p:nvPicPr>
        <p:blipFill>
          <a:blip r:embed="rId3"/>
          <a:srcRect/>
          <a:stretch/>
        </p:blipFill>
        <p:spPr>
          <a:xfrm>
            <a:off x="969878" y="1175573"/>
            <a:ext cx="7204243" cy="4894550"/>
          </a:xfrm>
          <a:prstGeom prst="rect">
            <a:avLst/>
          </a:prstGeom>
        </p:spPr>
      </p:pic>
      <p:sp>
        <p:nvSpPr>
          <p:cNvPr id="12" name="Titel 1">
            <a:extLst>
              <a:ext uri="{FF2B5EF4-FFF2-40B4-BE49-F238E27FC236}">
                <a16:creationId xmlns:a16="http://schemas.microsoft.com/office/drawing/2014/main" id="{77C1BF5C-9A07-E1C0-FE9D-311DF6CC2EE8}"/>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sp>
        <p:nvSpPr>
          <p:cNvPr id="2" name="Abgerundetes Rechteck 1">
            <a:extLst>
              <a:ext uri="{FF2B5EF4-FFF2-40B4-BE49-F238E27FC236}">
                <a16:creationId xmlns:a16="http://schemas.microsoft.com/office/drawing/2014/main" id="{E2CBDB2C-A3E2-F6B1-DA34-19834C67A8F4}"/>
              </a:ext>
            </a:extLst>
          </p:cNvPr>
          <p:cNvSpPr/>
          <p:nvPr/>
        </p:nvSpPr>
        <p:spPr>
          <a:xfrm>
            <a:off x="969878" y="4274038"/>
            <a:ext cx="7204243" cy="786477"/>
          </a:xfrm>
          <a:prstGeom prst="roundRect">
            <a:avLst>
              <a:gd name="adj" fmla="val 9599"/>
            </a:avLst>
          </a:prstGeom>
          <a:noFill/>
          <a:ln w="3810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8701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ANMERKUNGEN ZUM AUFBAU DER KARTEIKARTEN – VORDERSEITE </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p:txBody>
          <a:bodyPr/>
          <a:lstStyle/>
          <a:p>
            <a:pPr>
              <a:lnSpc>
                <a:spcPct val="114000"/>
              </a:lnSpc>
            </a:pPr>
            <a:r>
              <a:rPr lang="de-DE" sz="1500" dirty="0"/>
              <a:t>Neben den bereits erläuterten übergeordneten Angaben, wie dem Titel der Übung sowie die durch die Übung zentralen geförderten Kompetenzen, wird in der Sprechblase immer die Aufgabenstellung in Kindersprache vorgestellt. Sie geben eine Orientierung, wie die Aufgabe den Kindern verständlich vermittelt werden kann. Da es sich hierbei um die Basisvariante der Aufgabe handelt, muss die Aufgabenstellung unter Umständen noch an die gewählten Variationen/Erweiterungen/Reduktionen angepasst werden. Anregungen hierzu sind auf der Rückseite angegeben. </a:t>
            </a:r>
          </a:p>
          <a:p>
            <a:pPr>
              <a:lnSpc>
                <a:spcPct val="114000"/>
              </a:lnSpc>
            </a:pPr>
            <a:r>
              <a:rPr lang="de-DE" sz="1500" dirty="0"/>
              <a:t>Im Materialkasten werden alle benötigten Materialien aufgeführt. Sind Materialien als Kopiervorlagen auf PIKAS verfügbar, gelangt man über den QR-Code direkt zur Seite, auf der das entsprechende Material, in der Regel im Ordner „Material für Lernende“ zu finden ist. Alternativ kann das Material auch direkt über die digitale Pinnwand heruntergeladen werden (s. Folie 24 &amp; 25 dieser Präsentation). Weitere (ggf.) benötigte Materialien wie Perlen, Plättchen o.ä. werden ebenfalls aufgeführt. Hierbei wurde darauf geachtet, dass es sich um gängige Materialien handelt, die in vielen Klassen vorhanden sind. </a:t>
            </a:r>
          </a:p>
        </p:txBody>
      </p:sp>
    </p:spTree>
    <p:extLst>
      <p:ext uri="{BB962C8B-B14F-4D97-AF65-F5344CB8AC3E}">
        <p14:creationId xmlns:p14="http://schemas.microsoft.com/office/powerpoint/2010/main" val="276675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20</a:t>
            </a:fld>
            <a:endParaRPr lang="de-DE" dirty="0"/>
          </a:p>
        </p:txBody>
      </p:sp>
      <p:pic>
        <p:nvPicPr>
          <p:cNvPr id="27" name="Grafik 26">
            <a:extLst>
              <a:ext uri="{FF2B5EF4-FFF2-40B4-BE49-F238E27FC236}">
                <a16:creationId xmlns:a16="http://schemas.microsoft.com/office/drawing/2014/main" id="{3A1CE2BE-3925-25F1-AE3D-2241E8E83284}"/>
              </a:ext>
            </a:extLst>
          </p:cNvPr>
          <p:cNvPicPr>
            <a:picLocks noChangeAspect="1"/>
          </p:cNvPicPr>
          <p:nvPr/>
        </p:nvPicPr>
        <p:blipFill>
          <a:blip r:embed="rId3"/>
          <a:stretch>
            <a:fillRect/>
          </a:stretch>
        </p:blipFill>
        <p:spPr>
          <a:xfrm>
            <a:off x="2154670" y="1870715"/>
            <a:ext cx="5274690" cy="3726000"/>
          </a:xfrm>
          <a:prstGeom prst="rect">
            <a:avLst/>
          </a:prstGeom>
        </p:spPr>
      </p:pic>
      <p:pic>
        <p:nvPicPr>
          <p:cNvPr id="28" name="Grafik 27">
            <a:extLst>
              <a:ext uri="{FF2B5EF4-FFF2-40B4-BE49-F238E27FC236}">
                <a16:creationId xmlns:a16="http://schemas.microsoft.com/office/drawing/2014/main" id="{511659B0-3B04-8189-AA41-F822D86E47BD}"/>
              </a:ext>
            </a:extLst>
          </p:cNvPr>
          <p:cNvPicPr>
            <a:picLocks noChangeAspect="1"/>
          </p:cNvPicPr>
          <p:nvPr/>
        </p:nvPicPr>
        <p:blipFill rotWithShape="1">
          <a:blip r:embed="rId4"/>
          <a:srcRect l="626" t="1418"/>
          <a:stretch/>
        </p:blipFill>
        <p:spPr>
          <a:xfrm>
            <a:off x="2132195" y="1893197"/>
            <a:ext cx="5321012" cy="3726418"/>
          </a:xfrm>
          <a:prstGeom prst="rect">
            <a:avLst/>
          </a:prstGeom>
        </p:spPr>
      </p:pic>
      <p:grpSp>
        <p:nvGrpSpPr>
          <p:cNvPr id="3" name="Gruppieren 2">
            <a:extLst>
              <a:ext uri="{FF2B5EF4-FFF2-40B4-BE49-F238E27FC236}">
                <a16:creationId xmlns:a16="http://schemas.microsoft.com/office/drawing/2014/main" id="{7EB2C5F8-0349-08CC-4AA6-2FCD41DEEB29}"/>
              </a:ext>
            </a:extLst>
          </p:cNvPr>
          <p:cNvGrpSpPr/>
          <p:nvPr/>
        </p:nvGrpSpPr>
        <p:grpSpPr>
          <a:xfrm>
            <a:off x="211536" y="3106224"/>
            <a:ext cx="2308926" cy="553581"/>
            <a:chOff x="211536" y="3106224"/>
            <a:chExt cx="2308926" cy="553581"/>
          </a:xfrm>
          <a:solidFill>
            <a:schemeClr val="bg1"/>
          </a:solidFill>
        </p:grpSpPr>
        <p:sp>
          <p:nvSpPr>
            <p:cNvPr id="24" name="Textfeld 23">
              <a:extLst>
                <a:ext uri="{FF2B5EF4-FFF2-40B4-BE49-F238E27FC236}">
                  <a16:creationId xmlns:a16="http://schemas.microsoft.com/office/drawing/2014/main" id="{FCD52913-AA30-F0B5-5B7A-4031A2F08ED3}"/>
                </a:ext>
              </a:extLst>
            </p:cNvPr>
            <p:cNvSpPr txBox="1"/>
            <p:nvPr/>
          </p:nvSpPr>
          <p:spPr>
            <a:xfrm>
              <a:off x="211536" y="3106224"/>
              <a:ext cx="1598388" cy="553581"/>
            </a:xfrm>
            <a:prstGeom prst="roundRect">
              <a:avLst>
                <a:gd name="adj" fmla="val 10275"/>
              </a:avLst>
            </a:prstGeom>
            <a:grpFill/>
            <a:ln w="19050">
              <a:solidFill>
                <a:srgbClr val="327D87"/>
              </a:solidFill>
            </a:ln>
          </p:spPr>
          <p:txBody>
            <a:bodyPr wrap="none" rtlCol="0">
              <a:spAutoFit/>
            </a:bodyPr>
            <a:lstStyle/>
            <a:p>
              <a:r>
                <a:rPr lang="de-DE" sz="1400" dirty="0"/>
                <a:t>Aufgabenstellung</a:t>
              </a:r>
            </a:p>
            <a:p>
              <a:r>
                <a:rPr lang="de-DE" sz="1400" dirty="0"/>
                <a:t>in Kindersprache</a:t>
              </a:r>
            </a:p>
          </p:txBody>
        </p:sp>
        <p:cxnSp>
          <p:nvCxnSpPr>
            <p:cNvPr id="25" name="Gerade Verbindung mit Pfeil 24">
              <a:extLst>
                <a:ext uri="{FF2B5EF4-FFF2-40B4-BE49-F238E27FC236}">
                  <a16:creationId xmlns:a16="http://schemas.microsoft.com/office/drawing/2014/main" id="{171F093A-9F37-9944-B087-AA2832515E39}"/>
                </a:ext>
              </a:extLst>
            </p:cNvPr>
            <p:cNvCxnSpPr>
              <a:cxnSpLocks/>
            </p:cNvCxnSpPr>
            <p:nvPr/>
          </p:nvCxnSpPr>
          <p:spPr>
            <a:xfrm flipV="1">
              <a:off x="1809924" y="3269298"/>
              <a:ext cx="710538" cy="131736"/>
            </a:xfrm>
            <a:prstGeom prst="straightConnector1">
              <a:avLst/>
            </a:prstGeom>
            <a:grpFill/>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19642DFA-75FE-D105-37D3-B4D12BC930FD}"/>
              </a:ext>
            </a:extLst>
          </p:cNvPr>
          <p:cNvGrpSpPr/>
          <p:nvPr/>
        </p:nvGrpSpPr>
        <p:grpSpPr>
          <a:xfrm>
            <a:off x="130407" y="5145233"/>
            <a:ext cx="2057261" cy="1003576"/>
            <a:chOff x="130407" y="5145233"/>
            <a:chExt cx="2057261" cy="1003576"/>
          </a:xfrm>
        </p:grpSpPr>
        <p:sp>
          <p:nvSpPr>
            <p:cNvPr id="45" name="Textfeld 44">
              <a:extLst>
                <a:ext uri="{FF2B5EF4-FFF2-40B4-BE49-F238E27FC236}">
                  <a16:creationId xmlns:a16="http://schemas.microsoft.com/office/drawing/2014/main" id="{B9FE4352-6BF3-7F1F-3A2A-BDB04EB0D971}"/>
                </a:ext>
              </a:extLst>
            </p:cNvPr>
            <p:cNvSpPr txBox="1"/>
            <p:nvPr/>
          </p:nvSpPr>
          <p:spPr>
            <a:xfrm>
              <a:off x="130407" y="5595228"/>
              <a:ext cx="2034786" cy="553581"/>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Benötigte Materialien </a:t>
              </a:r>
            </a:p>
            <a:p>
              <a:r>
                <a:rPr lang="de-DE" sz="1400" dirty="0"/>
                <a:t>QR-Code zum Material</a:t>
              </a:r>
            </a:p>
          </p:txBody>
        </p:sp>
        <p:cxnSp>
          <p:nvCxnSpPr>
            <p:cNvPr id="46" name="Gerade Verbindung mit Pfeil 45">
              <a:extLst>
                <a:ext uri="{FF2B5EF4-FFF2-40B4-BE49-F238E27FC236}">
                  <a16:creationId xmlns:a16="http://schemas.microsoft.com/office/drawing/2014/main" id="{7596056F-6D84-5F95-BDB1-D9592AB87625}"/>
                </a:ext>
              </a:extLst>
            </p:cNvPr>
            <p:cNvCxnSpPr>
              <a:cxnSpLocks/>
            </p:cNvCxnSpPr>
            <p:nvPr/>
          </p:nvCxnSpPr>
          <p:spPr>
            <a:xfrm flipV="1">
              <a:off x="1578700" y="5145233"/>
              <a:ext cx="608968" cy="44999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el 1">
            <a:extLst>
              <a:ext uri="{FF2B5EF4-FFF2-40B4-BE49-F238E27FC236}">
                <a16:creationId xmlns:a16="http://schemas.microsoft.com/office/drawing/2014/main" id="{AF5E6138-DBD6-355C-FEC1-65ACDF8CDAD5}"/>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sp>
        <p:nvSpPr>
          <p:cNvPr id="5" name="Textfeld 4">
            <a:extLst>
              <a:ext uri="{FF2B5EF4-FFF2-40B4-BE49-F238E27FC236}">
                <a16:creationId xmlns:a16="http://schemas.microsoft.com/office/drawing/2014/main" id="{6D238A08-C4A2-89E2-7147-A9C941322B1C}"/>
              </a:ext>
            </a:extLst>
          </p:cNvPr>
          <p:cNvSpPr txBox="1"/>
          <p:nvPr/>
        </p:nvSpPr>
        <p:spPr>
          <a:xfrm>
            <a:off x="516390" y="1163047"/>
            <a:ext cx="2505771" cy="553581"/>
          </a:xfrm>
          <a:prstGeom prst="roundRect">
            <a:avLst>
              <a:gd name="adj" fmla="val 10275"/>
            </a:avLst>
          </a:prstGeom>
          <a:solidFill>
            <a:schemeClr val="bg1"/>
          </a:solidFill>
          <a:ln w="19050">
            <a:solidFill>
              <a:srgbClr val="327D87">
                <a:alpha val="19000"/>
              </a:srgbClr>
            </a:solidFill>
          </a:ln>
        </p:spPr>
        <p:txBody>
          <a:bodyPr wrap="none" rtlCol="0">
            <a:spAutoFit/>
          </a:bodyPr>
          <a:lstStyle/>
          <a:p>
            <a:r>
              <a:rPr lang="de-DE" sz="1400" dirty="0">
                <a:solidFill>
                  <a:schemeClr val="bg1">
                    <a:lumMod val="65000"/>
                  </a:schemeClr>
                </a:solidFill>
              </a:rPr>
              <a:t>Inhaltsbereich laut Lehrplan/ </a:t>
            </a:r>
          </a:p>
          <a:p>
            <a:pPr algn="ctr"/>
            <a:r>
              <a:rPr lang="de-DE" sz="1400" dirty="0">
                <a:solidFill>
                  <a:schemeClr val="bg1">
                    <a:lumMod val="65000"/>
                  </a:schemeClr>
                </a:solidFill>
              </a:rPr>
              <a:t>grundlegende Kompetenz</a:t>
            </a:r>
          </a:p>
        </p:txBody>
      </p:sp>
      <p:cxnSp>
        <p:nvCxnSpPr>
          <p:cNvPr id="7" name="Gerade Verbindung mit Pfeil 6">
            <a:extLst>
              <a:ext uri="{FF2B5EF4-FFF2-40B4-BE49-F238E27FC236}">
                <a16:creationId xmlns:a16="http://schemas.microsoft.com/office/drawing/2014/main" id="{F6B13989-7F54-5D66-397C-958616810E87}"/>
              </a:ext>
            </a:extLst>
          </p:cNvPr>
          <p:cNvCxnSpPr>
            <a:cxnSpLocks/>
          </p:cNvCxnSpPr>
          <p:nvPr/>
        </p:nvCxnSpPr>
        <p:spPr>
          <a:xfrm>
            <a:off x="1690793" y="1712767"/>
            <a:ext cx="519512" cy="235090"/>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5480755E-01BA-684E-4F28-83D1E03D5903}"/>
              </a:ext>
            </a:extLst>
          </p:cNvPr>
          <p:cNvSpPr txBox="1"/>
          <p:nvPr/>
        </p:nvSpPr>
        <p:spPr>
          <a:xfrm>
            <a:off x="260279" y="2044331"/>
            <a:ext cx="1414639" cy="325636"/>
          </a:xfrm>
          <a:prstGeom prst="roundRect">
            <a:avLst>
              <a:gd name="adj" fmla="val 10275"/>
            </a:avLst>
          </a:prstGeom>
          <a:solidFill>
            <a:schemeClr val="bg1"/>
          </a:solidFill>
          <a:ln w="19050">
            <a:solidFill>
              <a:srgbClr val="327D87">
                <a:alpha val="19000"/>
              </a:srgbClr>
            </a:solidFill>
          </a:ln>
        </p:spPr>
        <p:txBody>
          <a:bodyPr wrap="none" rtlCol="0">
            <a:spAutoFit/>
          </a:bodyPr>
          <a:lstStyle/>
          <a:p>
            <a:r>
              <a:rPr lang="de-DE" sz="1400" dirty="0">
                <a:solidFill>
                  <a:schemeClr val="bg1">
                    <a:lumMod val="65000"/>
                  </a:schemeClr>
                </a:solidFill>
              </a:rPr>
              <a:t>Titel der Übung</a:t>
            </a:r>
          </a:p>
        </p:txBody>
      </p:sp>
      <p:cxnSp>
        <p:nvCxnSpPr>
          <p:cNvPr id="10" name="Gerade Verbindung mit Pfeil 9">
            <a:extLst>
              <a:ext uri="{FF2B5EF4-FFF2-40B4-BE49-F238E27FC236}">
                <a16:creationId xmlns:a16="http://schemas.microsoft.com/office/drawing/2014/main" id="{D5F6B1F9-0C45-B61E-411C-51E7C2CD82B1}"/>
              </a:ext>
            </a:extLst>
          </p:cNvPr>
          <p:cNvCxnSpPr>
            <a:cxnSpLocks/>
          </p:cNvCxnSpPr>
          <p:nvPr/>
        </p:nvCxnSpPr>
        <p:spPr>
          <a:xfrm flipV="1">
            <a:off x="1669616" y="2163464"/>
            <a:ext cx="518111" cy="36041"/>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9CBF16D-DFD0-5C9F-3F50-06AC2DB083D6}"/>
              </a:ext>
            </a:extLst>
          </p:cNvPr>
          <p:cNvSpPr txBox="1"/>
          <p:nvPr/>
        </p:nvSpPr>
        <p:spPr>
          <a:xfrm>
            <a:off x="4720545" y="1182232"/>
            <a:ext cx="1583223" cy="325636"/>
          </a:xfrm>
          <a:prstGeom prst="roundRect">
            <a:avLst>
              <a:gd name="adj" fmla="val 10275"/>
            </a:avLst>
          </a:prstGeom>
          <a:solidFill>
            <a:schemeClr val="bg1"/>
          </a:solidFill>
          <a:ln w="19050">
            <a:solidFill>
              <a:srgbClr val="327D87">
                <a:alpha val="19000"/>
              </a:srgbClr>
            </a:solidFill>
          </a:ln>
        </p:spPr>
        <p:txBody>
          <a:bodyPr wrap="none" rtlCol="0">
            <a:spAutoFit/>
          </a:bodyPr>
          <a:lstStyle/>
          <a:p>
            <a:r>
              <a:rPr lang="de-DE" sz="1400" dirty="0">
                <a:solidFill>
                  <a:schemeClr val="bg1">
                    <a:lumMod val="65000"/>
                  </a:schemeClr>
                </a:solidFill>
              </a:rPr>
              <a:t>Vorläuferfähigkeit</a:t>
            </a:r>
          </a:p>
        </p:txBody>
      </p:sp>
      <p:cxnSp>
        <p:nvCxnSpPr>
          <p:cNvPr id="12" name="Gerade Verbindung mit Pfeil 11">
            <a:extLst>
              <a:ext uri="{FF2B5EF4-FFF2-40B4-BE49-F238E27FC236}">
                <a16:creationId xmlns:a16="http://schemas.microsoft.com/office/drawing/2014/main" id="{1439CC76-27AE-78FC-EF4B-FA83438C7E54}"/>
              </a:ext>
            </a:extLst>
          </p:cNvPr>
          <p:cNvCxnSpPr>
            <a:cxnSpLocks/>
            <a:stCxn id="11" idx="2"/>
          </p:cNvCxnSpPr>
          <p:nvPr/>
        </p:nvCxnSpPr>
        <p:spPr>
          <a:xfrm>
            <a:off x="5512157" y="1507868"/>
            <a:ext cx="161892" cy="385329"/>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3817D9A-7988-A7AB-99F3-ACF5423E576A}"/>
              </a:ext>
            </a:extLst>
          </p:cNvPr>
          <p:cNvSpPr txBox="1"/>
          <p:nvPr/>
        </p:nvSpPr>
        <p:spPr>
          <a:xfrm>
            <a:off x="6465662" y="1182232"/>
            <a:ext cx="2328102" cy="325636"/>
          </a:xfrm>
          <a:prstGeom prst="roundRect">
            <a:avLst>
              <a:gd name="adj" fmla="val 10275"/>
            </a:avLst>
          </a:prstGeom>
          <a:solidFill>
            <a:schemeClr val="bg1"/>
          </a:solidFill>
          <a:ln w="19050">
            <a:solidFill>
              <a:srgbClr val="327D87">
                <a:alpha val="19000"/>
              </a:srgbClr>
            </a:solidFill>
          </a:ln>
        </p:spPr>
        <p:txBody>
          <a:bodyPr wrap="square" rtlCol="0">
            <a:spAutoFit/>
          </a:bodyPr>
          <a:lstStyle/>
          <a:p>
            <a:pPr algn="ctr"/>
            <a:r>
              <a:rPr lang="de-DE" sz="1400" dirty="0">
                <a:solidFill>
                  <a:schemeClr val="bg1">
                    <a:lumMod val="65000"/>
                  </a:schemeClr>
                </a:solidFill>
              </a:rPr>
              <a:t>anknüpfende Kompetenz</a:t>
            </a:r>
          </a:p>
        </p:txBody>
      </p:sp>
      <p:cxnSp>
        <p:nvCxnSpPr>
          <p:cNvPr id="14" name="Gerade Verbindung mit Pfeil 13">
            <a:extLst>
              <a:ext uri="{FF2B5EF4-FFF2-40B4-BE49-F238E27FC236}">
                <a16:creationId xmlns:a16="http://schemas.microsoft.com/office/drawing/2014/main" id="{8410B4FF-4237-E644-452F-4AEEC6D4BFCB}"/>
              </a:ext>
            </a:extLst>
          </p:cNvPr>
          <p:cNvCxnSpPr>
            <a:cxnSpLocks/>
            <a:stCxn id="13" idx="2"/>
          </p:cNvCxnSpPr>
          <p:nvPr/>
        </p:nvCxnSpPr>
        <p:spPr>
          <a:xfrm flipH="1">
            <a:off x="6742922" y="1507868"/>
            <a:ext cx="886791" cy="385329"/>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7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ANMERKUNGEN ZUM AUFBAU DER KARTEIKARTEN – RÜCKSEITE </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a:xfrm>
            <a:off x="1096424" y="1582508"/>
            <a:ext cx="7418926" cy="4527819"/>
          </a:xfrm>
        </p:spPr>
        <p:txBody>
          <a:bodyPr/>
          <a:lstStyle/>
          <a:p>
            <a:pPr>
              <a:lnSpc>
                <a:spcPct val="114000"/>
              </a:lnSpc>
              <a:spcBef>
                <a:spcPts val="0"/>
              </a:spcBef>
            </a:pPr>
            <a:r>
              <a:rPr lang="de-DE" sz="1500" dirty="0"/>
              <a:t>Der Aufbau der Rückseite der Karteikarten ist immer gleich strukturiert.</a:t>
            </a:r>
          </a:p>
          <a:p>
            <a:pPr>
              <a:lnSpc>
                <a:spcPct val="114000"/>
              </a:lnSpc>
              <a:spcBef>
                <a:spcPts val="0"/>
              </a:spcBef>
            </a:pPr>
            <a:r>
              <a:rPr lang="de-DE" sz="1500" dirty="0"/>
              <a:t>Übergeordnet wird das Lernziel der Übung aufgeführt, welche sich an den primär geförderten Vorläuferfähigkeiten und Kompetenzen des Lehrplans orientiert. Die Durchführung der Übung wird schrittweise beschrieben, sodass der Ablauf der Übung deutlich wird. Teilweise werden weitere Variationsmöglichkeiten aufgeführt, die unter anderem Anregungen zur Adaption an andere Inhaltsbereiche oder alternative Materialien geben. Auf der rechten Seite der Rückseite werden immer Anregungen zur Reduktion und Erweiterung der Übung gegeben, die sich neben Kindern die noch weitere Unterstützung benötigen oder noch nicht über die benötigten Vorkenntnisse verfügen bzw. leistungsstärkere Kinder, welche die Aufgaben bereits auf einem höheren Anforderungsniveau bearbeiten können, auch für eine Adaption der Übung im vorschulischen Bereich oder im weiteren Verlauf des ersten Schuljahres genutzt werden können. Unten auf der Karte werden konkrete Beobachtungshinweise in Form von Beobachtungsfragen formuliert. Passend hierzu werden Anregungen zur weiteren Förderung gegeben. Hierbei kann es sich um weitere Übungen der Kartei „Mathematik am Schulanfang“, Übungen auf der PIKAS-/Mahiko-Website sowie weitere Anregungen handeln. Die Beobachtungsfragen beziehen sich auf mathematische oder grundlegende Kompetenzen.</a:t>
            </a:r>
          </a:p>
        </p:txBody>
      </p:sp>
    </p:spTree>
    <p:extLst>
      <p:ext uri="{BB962C8B-B14F-4D97-AF65-F5344CB8AC3E}">
        <p14:creationId xmlns:p14="http://schemas.microsoft.com/office/powerpoint/2010/main" val="2721282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3A1CE2BE-3925-25F1-AE3D-2241E8E83284}"/>
              </a:ext>
            </a:extLst>
          </p:cNvPr>
          <p:cNvPicPr>
            <a:picLocks noChangeAspect="1"/>
          </p:cNvPicPr>
          <p:nvPr/>
        </p:nvPicPr>
        <p:blipFill>
          <a:blip r:embed="rId3"/>
          <a:stretch>
            <a:fillRect/>
          </a:stretch>
        </p:blipFill>
        <p:spPr>
          <a:xfrm>
            <a:off x="2154670" y="1870715"/>
            <a:ext cx="5274690" cy="3726000"/>
          </a:xfrm>
          <a:prstGeom prst="rect">
            <a:avLst/>
          </a:prstGeom>
        </p:spPr>
      </p:pic>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8" name="Textfeld 7">
            <a:extLst>
              <a:ext uri="{FF2B5EF4-FFF2-40B4-BE49-F238E27FC236}">
                <a16:creationId xmlns:a16="http://schemas.microsoft.com/office/drawing/2014/main" id="{D7C43828-41DD-CC0F-C5F3-6DA20E43D784}"/>
              </a:ext>
            </a:extLst>
          </p:cNvPr>
          <p:cNvSpPr txBox="1"/>
          <p:nvPr/>
        </p:nvSpPr>
        <p:spPr>
          <a:xfrm>
            <a:off x="516390" y="1163047"/>
            <a:ext cx="2505771" cy="553581"/>
          </a:xfrm>
          <a:prstGeom prst="roundRect">
            <a:avLst>
              <a:gd name="adj" fmla="val 10275"/>
            </a:avLst>
          </a:prstGeom>
          <a:noFill/>
          <a:ln w="19050">
            <a:solidFill>
              <a:srgbClr val="327D87">
                <a:alpha val="19000"/>
              </a:srgbClr>
            </a:solidFill>
          </a:ln>
        </p:spPr>
        <p:txBody>
          <a:bodyPr wrap="none" rtlCol="0">
            <a:spAutoFit/>
          </a:bodyPr>
          <a:lstStyle/>
          <a:p>
            <a:r>
              <a:rPr lang="de-DE" sz="1400" dirty="0">
                <a:solidFill>
                  <a:schemeClr val="bg1">
                    <a:lumMod val="65000"/>
                  </a:schemeClr>
                </a:solidFill>
              </a:rPr>
              <a:t>Inhaltsbereich laut Lehrplan/ </a:t>
            </a:r>
          </a:p>
          <a:p>
            <a:pPr algn="ctr"/>
            <a:r>
              <a:rPr lang="de-DE" sz="1400" dirty="0">
                <a:solidFill>
                  <a:schemeClr val="bg1">
                    <a:lumMod val="65000"/>
                  </a:schemeClr>
                </a:solidFill>
              </a:rPr>
              <a:t>grundlegende Kompetenz</a:t>
            </a:r>
          </a:p>
        </p:txBody>
      </p:sp>
      <p:cxnSp>
        <p:nvCxnSpPr>
          <p:cNvPr id="14" name="Gerade Verbindung mit Pfeil 13">
            <a:extLst>
              <a:ext uri="{FF2B5EF4-FFF2-40B4-BE49-F238E27FC236}">
                <a16:creationId xmlns:a16="http://schemas.microsoft.com/office/drawing/2014/main" id="{B91E67FF-2247-1B4E-C9BE-B561C7EA12B3}"/>
              </a:ext>
            </a:extLst>
          </p:cNvPr>
          <p:cNvCxnSpPr>
            <a:cxnSpLocks/>
          </p:cNvCxnSpPr>
          <p:nvPr/>
        </p:nvCxnSpPr>
        <p:spPr>
          <a:xfrm>
            <a:off x="1690793" y="1712767"/>
            <a:ext cx="519512" cy="235090"/>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AF8C9E2E-6F63-ACBB-6697-096578CCE752}"/>
              </a:ext>
            </a:extLst>
          </p:cNvPr>
          <p:cNvSpPr txBox="1"/>
          <p:nvPr/>
        </p:nvSpPr>
        <p:spPr>
          <a:xfrm>
            <a:off x="260279" y="2044331"/>
            <a:ext cx="1414639" cy="325636"/>
          </a:xfrm>
          <a:prstGeom prst="roundRect">
            <a:avLst>
              <a:gd name="adj" fmla="val 10275"/>
            </a:avLst>
          </a:prstGeom>
          <a:noFill/>
          <a:ln w="19050">
            <a:solidFill>
              <a:srgbClr val="327D87">
                <a:alpha val="19000"/>
              </a:srgbClr>
            </a:solidFill>
          </a:ln>
        </p:spPr>
        <p:txBody>
          <a:bodyPr wrap="none" rtlCol="0">
            <a:spAutoFit/>
          </a:bodyPr>
          <a:lstStyle/>
          <a:p>
            <a:r>
              <a:rPr lang="de-DE" sz="1400" dirty="0">
                <a:solidFill>
                  <a:schemeClr val="bg1">
                    <a:lumMod val="65000"/>
                  </a:schemeClr>
                </a:solidFill>
              </a:rPr>
              <a:t>Titel der Übung</a:t>
            </a:r>
          </a:p>
        </p:txBody>
      </p:sp>
      <p:cxnSp>
        <p:nvCxnSpPr>
          <p:cNvPr id="22" name="Gerade Verbindung mit Pfeil 21">
            <a:extLst>
              <a:ext uri="{FF2B5EF4-FFF2-40B4-BE49-F238E27FC236}">
                <a16:creationId xmlns:a16="http://schemas.microsoft.com/office/drawing/2014/main" id="{5C5EB26E-7C05-47BB-A646-1990CADEFA79}"/>
              </a:ext>
            </a:extLst>
          </p:cNvPr>
          <p:cNvCxnSpPr>
            <a:cxnSpLocks/>
          </p:cNvCxnSpPr>
          <p:nvPr/>
        </p:nvCxnSpPr>
        <p:spPr>
          <a:xfrm flipV="1">
            <a:off x="1669616" y="2163464"/>
            <a:ext cx="518111" cy="36041"/>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04098824-49AE-BEF3-2FAC-06D4344C8A4F}"/>
              </a:ext>
            </a:extLst>
          </p:cNvPr>
          <p:cNvGrpSpPr/>
          <p:nvPr/>
        </p:nvGrpSpPr>
        <p:grpSpPr>
          <a:xfrm>
            <a:off x="28641" y="2879509"/>
            <a:ext cx="2181664" cy="789941"/>
            <a:chOff x="28641" y="2879509"/>
            <a:chExt cx="2181664" cy="789941"/>
          </a:xfrm>
        </p:grpSpPr>
        <p:sp>
          <p:nvSpPr>
            <p:cNvPr id="24" name="Textfeld 23">
              <a:extLst>
                <a:ext uri="{FF2B5EF4-FFF2-40B4-BE49-F238E27FC236}">
                  <a16:creationId xmlns:a16="http://schemas.microsoft.com/office/drawing/2014/main" id="{FCD52913-AA30-F0B5-5B7A-4031A2F08ED3}"/>
                </a:ext>
              </a:extLst>
            </p:cNvPr>
            <p:cNvSpPr txBox="1"/>
            <p:nvPr/>
          </p:nvSpPr>
          <p:spPr>
            <a:xfrm>
              <a:off x="28641" y="2879509"/>
              <a:ext cx="1953656" cy="789941"/>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Hinweise zum Ablauf </a:t>
              </a:r>
            </a:p>
            <a:p>
              <a:pPr algn="ctr"/>
              <a:r>
                <a:rPr lang="de-DE" sz="1400" dirty="0"/>
                <a:t>und zur Durchführung</a:t>
              </a:r>
            </a:p>
            <a:p>
              <a:pPr algn="ctr"/>
              <a:r>
                <a:rPr lang="de-DE" sz="1400" dirty="0"/>
                <a:t>der Basisaufgabe</a:t>
              </a:r>
            </a:p>
          </p:txBody>
        </p:sp>
        <p:cxnSp>
          <p:nvCxnSpPr>
            <p:cNvPr id="25" name="Gerade Verbindung mit Pfeil 24">
              <a:extLst>
                <a:ext uri="{FF2B5EF4-FFF2-40B4-BE49-F238E27FC236}">
                  <a16:creationId xmlns:a16="http://schemas.microsoft.com/office/drawing/2014/main" id="{171F093A-9F37-9944-B087-AA2832515E39}"/>
                </a:ext>
              </a:extLst>
            </p:cNvPr>
            <p:cNvCxnSpPr>
              <a:cxnSpLocks/>
              <a:stCxn id="24" idx="3"/>
            </p:cNvCxnSpPr>
            <p:nvPr/>
          </p:nvCxnSpPr>
          <p:spPr>
            <a:xfrm flipV="1">
              <a:off x="1982297" y="3041809"/>
              <a:ext cx="228008" cy="232671"/>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feld 30">
            <a:extLst>
              <a:ext uri="{FF2B5EF4-FFF2-40B4-BE49-F238E27FC236}">
                <a16:creationId xmlns:a16="http://schemas.microsoft.com/office/drawing/2014/main" id="{E77A0CE3-668D-C660-7520-53818339CE51}"/>
              </a:ext>
            </a:extLst>
          </p:cNvPr>
          <p:cNvSpPr txBox="1"/>
          <p:nvPr/>
        </p:nvSpPr>
        <p:spPr>
          <a:xfrm>
            <a:off x="4720545" y="1182232"/>
            <a:ext cx="1583223" cy="325636"/>
          </a:xfrm>
          <a:prstGeom prst="roundRect">
            <a:avLst>
              <a:gd name="adj" fmla="val 10275"/>
            </a:avLst>
          </a:prstGeom>
          <a:noFill/>
          <a:ln w="19050">
            <a:solidFill>
              <a:srgbClr val="327D87">
                <a:alpha val="19000"/>
              </a:srgbClr>
            </a:solidFill>
          </a:ln>
        </p:spPr>
        <p:txBody>
          <a:bodyPr wrap="none" rtlCol="0">
            <a:spAutoFit/>
          </a:bodyPr>
          <a:lstStyle/>
          <a:p>
            <a:r>
              <a:rPr lang="de-DE" sz="1400" dirty="0">
                <a:solidFill>
                  <a:schemeClr val="bg1">
                    <a:lumMod val="65000"/>
                  </a:schemeClr>
                </a:solidFill>
              </a:rPr>
              <a:t>Vorläuferfähigkeit</a:t>
            </a:r>
          </a:p>
        </p:txBody>
      </p:sp>
      <p:cxnSp>
        <p:nvCxnSpPr>
          <p:cNvPr id="32" name="Gerade Verbindung mit Pfeil 31">
            <a:extLst>
              <a:ext uri="{FF2B5EF4-FFF2-40B4-BE49-F238E27FC236}">
                <a16:creationId xmlns:a16="http://schemas.microsoft.com/office/drawing/2014/main" id="{C21D7E3F-30C4-4F49-458B-F16BA99A589A}"/>
              </a:ext>
            </a:extLst>
          </p:cNvPr>
          <p:cNvCxnSpPr>
            <a:cxnSpLocks/>
            <a:stCxn id="31" idx="2"/>
          </p:cNvCxnSpPr>
          <p:nvPr/>
        </p:nvCxnSpPr>
        <p:spPr>
          <a:xfrm>
            <a:off x="5512157" y="1507868"/>
            <a:ext cx="161892" cy="385329"/>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0AF18AF6-612F-0857-1BF9-78870B084D8D}"/>
              </a:ext>
            </a:extLst>
          </p:cNvPr>
          <p:cNvSpPr txBox="1"/>
          <p:nvPr/>
        </p:nvSpPr>
        <p:spPr>
          <a:xfrm>
            <a:off x="6465662" y="1182232"/>
            <a:ext cx="2328102" cy="325636"/>
          </a:xfrm>
          <a:prstGeom prst="roundRect">
            <a:avLst>
              <a:gd name="adj" fmla="val 10275"/>
            </a:avLst>
          </a:prstGeom>
          <a:noFill/>
          <a:ln w="19050">
            <a:solidFill>
              <a:srgbClr val="327D87">
                <a:alpha val="19000"/>
              </a:srgbClr>
            </a:solidFill>
          </a:ln>
        </p:spPr>
        <p:txBody>
          <a:bodyPr wrap="square" rtlCol="0">
            <a:spAutoFit/>
          </a:bodyPr>
          <a:lstStyle/>
          <a:p>
            <a:pPr algn="ctr"/>
            <a:r>
              <a:rPr lang="de-DE" sz="1400" dirty="0">
                <a:solidFill>
                  <a:schemeClr val="bg1">
                    <a:lumMod val="65000"/>
                  </a:schemeClr>
                </a:solidFill>
              </a:rPr>
              <a:t>anknüpfende Kompetenz</a:t>
            </a:r>
          </a:p>
        </p:txBody>
      </p:sp>
      <p:cxnSp>
        <p:nvCxnSpPr>
          <p:cNvPr id="37" name="Gerade Verbindung mit Pfeil 36">
            <a:extLst>
              <a:ext uri="{FF2B5EF4-FFF2-40B4-BE49-F238E27FC236}">
                <a16:creationId xmlns:a16="http://schemas.microsoft.com/office/drawing/2014/main" id="{9D405A1D-9A08-C8C8-4EE4-35E81CEC7D6B}"/>
              </a:ext>
            </a:extLst>
          </p:cNvPr>
          <p:cNvCxnSpPr>
            <a:cxnSpLocks/>
            <a:stCxn id="36" idx="2"/>
          </p:cNvCxnSpPr>
          <p:nvPr/>
        </p:nvCxnSpPr>
        <p:spPr>
          <a:xfrm flipH="1">
            <a:off x="6742922" y="1507868"/>
            <a:ext cx="886791" cy="385329"/>
          </a:xfrm>
          <a:prstGeom prst="straightConnector1">
            <a:avLst/>
          </a:prstGeom>
          <a:ln w="19050">
            <a:solidFill>
              <a:srgbClr val="327D87">
                <a:alpha val="19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53D1EE13-B5C4-74EE-9E5D-F6F8AD2A6094}"/>
              </a:ext>
            </a:extLst>
          </p:cNvPr>
          <p:cNvGrpSpPr/>
          <p:nvPr/>
        </p:nvGrpSpPr>
        <p:grpSpPr>
          <a:xfrm>
            <a:off x="140593" y="4690714"/>
            <a:ext cx="3257364" cy="1560711"/>
            <a:chOff x="140593" y="4690714"/>
            <a:chExt cx="3257364" cy="1560711"/>
          </a:xfrm>
        </p:grpSpPr>
        <p:sp>
          <p:nvSpPr>
            <p:cNvPr id="45" name="Textfeld 44">
              <a:extLst>
                <a:ext uri="{FF2B5EF4-FFF2-40B4-BE49-F238E27FC236}">
                  <a16:creationId xmlns:a16="http://schemas.microsoft.com/office/drawing/2014/main" id="{B9FE4352-6BF3-7F1F-3A2A-BDB04EB0D971}"/>
                </a:ext>
              </a:extLst>
            </p:cNvPr>
            <p:cNvSpPr txBox="1"/>
            <p:nvPr/>
          </p:nvSpPr>
          <p:spPr>
            <a:xfrm>
              <a:off x="140593" y="5469899"/>
              <a:ext cx="3257364" cy="78152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Beobachtungs- und Förderhinweise</a:t>
              </a:r>
            </a:p>
            <a:p>
              <a:pPr algn="ctr"/>
              <a:r>
                <a:rPr lang="de-DE" sz="1400" dirty="0"/>
                <a:t>bezogen auf mathematische Kompetenzen</a:t>
              </a:r>
            </a:p>
          </p:txBody>
        </p:sp>
        <p:cxnSp>
          <p:nvCxnSpPr>
            <p:cNvPr id="46" name="Gerade Verbindung mit Pfeil 45">
              <a:extLst>
                <a:ext uri="{FF2B5EF4-FFF2-40B4-BE49-F238E27FC236}">
                  <a16:creationId xmlns:a16="http://schemas.microsoft.com/office/drawing/2014/main" id="{7596056F-6D84-5F95-BDB1-D9592AB87625}"/>
                </a:ext>
              </a:extLst>
            </p:cNvPr>
            <p:cNvCxnSpPr>
              <a:cxnSpLocks/>
            </p:cNvCxnSpPr>
            <p:nvPr/>
          </p:nvCxnSpPr>
          <p:spPr>
            <a:xfrm flipV="1">
              <a:off x="2096301" y="4690714"/>
              <a:ext cx="321435" cy="774392"/>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7B7E6D37-62C1-6C30-04C3-D886AC7F2F77}"/>
              </a:ext>
            </a:extLst>
          </p:cNvPr>
          <p:cNvGrpSpPr/>
          <p:nvPr/>
        </p:nvGrpSpPr>
        <p:grpSpPr>
          <a:xfrm>
            <a:off x="201480" y="3900773"/>
            <a:ext cx="2008825" cy="789941"/>
            <a:chOff x="201480" y="3900773"/>
            <a:chExt cx="2008825" cy="789941"/>
          </a:xfrm>
        </p:grpSpPr>
        <p:sp>
          <p:nvSpPr>
            <p:cNvPr id="9" name="Textfeld 8">
              <a:extLst>
                <a:ext uri="{FF2B5EF4-FFF2-40B4-BE49-F238E27FC236}">
                  <a16:creationId xmlns:a16="http://schemas.microsoft.com/office/drawing/2014/main" id="{B27E2B95-F094-ED59-F6FA-B579E49EF3EB}"/>
                </a:ext>
              </a:extLst>
            </p:cNvPr>
            <p:cNvSpPr txBox="1"/>
            <p:nvPr/>
          </p:nvSpPr>
          <p:spPr>
            <a:xfrm>
              <a:off x="201480" y="3900773"/>
              <a:ext cx="1599071" cy="789941"/>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Anregungen zur </a:t>
              </a:r>
            </a:p>
            <a:p>
              <a:pPr algn="ctr"/>
              <a:r>
                <a:rPr lang="de-DE" sz="1400" dirty="0"/>
                <a:t>Variation der Basisaufgabe</a:t>
              </a:r>
            </a:p>
          </p:txBody>
        </p:sp>
        <p:cxnSp>
          <p:nvCxnSpPr>
            <p:cNvPr id="10" name="Gerade Verbindung mit Pfeil 9">
              <a:extLst>
                <a:ext uri="{FF2B5EF4-FFF2-40B4-BE49-F238E27FC236}">
                  <a16:creationId xmlns:a16="http://schemas.microsoft.com/office/drawing/2014/main" id="{3BD9D9ED-A3F9-32E0-ABF1-5AD4A81B69B3}"/>
                </a:ext>
              </a:extLst>
            </p:cNvPr>
            <p:cNvCxnSpPr>
              <a:cxnSpLocks/>
              <a:stCxn id="9" idx="3"/>
            </p:cNvCxnSpPr>
            <p:nvPr/>
          </p:nvCxnSpPr>
          <p:spPr>
            <a:xfrm flipV="1">
              <a:off x="1800551" y="4123969"/>
              <a:ext cx="409754" cy="17177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2AD7165E-6359-FBAB-EE5F-5A996ACE1A6E}"/>
              </a:ext>
            </a:extLst>
          </p:cNvPr>
          <p:cNvGrpSpPr/>
          <p:nvPr/>
        </p:nvGrpSpPr>
        <p:grpSpPr>
          <a:xfrm>
            <a:off x="6036404" y="5107052"/>
            <a:ext cx="3130658" cy="1144373"/>
            <a:chOff x="6036404" y="5107052"/>
            <a:chExt cx="3130658" cy="1144373"/>
          </a:xfrm>
        </p:grpSpPr>
        <p:sp>
          <p:nvSpPr>
            <p:cNvPr id="19" name="Textfeld 18">
              <a:extLst>
                <a:ext uri="{FF2B5EF4-FFF2-40B4-BE49-F238E27FC236}">
                  <a16:creationId xmlns:a16="http://schemas.microsoft.com/office/drawing/2014/main" id="{BEB42EFF-D0A1-C308-EC56-8ED22DF256FA}"/>
                </a:ext>
              </a:extLst>
            </p:cNvPr>
            <p:cNvSpPr txBox="1"/>
            <p:nvPr/>
          </p:nvSpPr>
          <p:spPr>
            <a:xfrm>
              <a:off x="6036404" y="5469899"/>
              <a:ext cx="3130658" cy="78152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Beobachtungs- und Förderhinweise</a:t>
              </a:r>
            </a:p>
            <a:p>
              <a:pPr algn="ctr"/>
              <a:r>
                <a:rPr lang="de-DE" sz="1400" dirty="0"/>
                <a:t>bezogen auf grundlegende </a:t>
              </a:r>
            </a:p>
            <a:p>
              <a:pPr algn="ctr"/>
              <a:r>
                <a:rPr lang="de-DE" sz="1400" dirty="0"/>
                <a:t>Kompetenzen</a:t>
              </a:r>
            </a:p>
          </p:txBody>
        </p:sp>
        <p:cxnSp>
          <p:nvCxnSpPr>
            <p:cNvPr id="20" name="Gerade Verbindung mit Pfeil 19">
              <a:extLst>
                <a:ext uri="{FF2B5EF4-FFF2-40B4-BE49-F238E27FC236}">
                  <a16:creationId xmlns:a16="http://schemas.microsoft.com/office/drawing/2014/main" id="{80D13022-7784-5C06-7672-40768B38D2E9}"/>
                </a:ext>
              </a:extLst>
            </p:cNvPr>
            <p:cNvCxnSpPr>
              <a:cxnSpLocks/>
            </p:cNvCxnSpPr>
            <p:nvPr/>
          </p:nvCxnSpPr>
          <p:spPr>
            <a:xfrm flipH="1" flipV="1">
              <a:off x="7192954" y="5107052"/>
              <a:ext cx="912978" cy="362847"/>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467A4792-60B2-E695-A652-318D5C6DF1C5}"/>
              </a:ext>
            </a:extLst>
          </p:cNvPr>
          <p:cNvGrpSpPr/>
          <p:nvPr/>
        </p:nvGrpSpPr>
        <p:grpSpPr>
          <a:xfrm>
            <a:off x="7186317" y="3342952"/>
            <a:ext cx="1921478" cy="781526"/>
            <a:chOff x="7186317" y="3342952"/>
            <a:chExt cx="1921478" cy="781526"/>
          </a:xfrm>
        </p:grpSpPr>
        <p:sp>
          <p:nvSpPr>
            <p:cNvPr id="34" name="Textfeld 33">
              <a:extLst>
                <a:ext uri="{FF2B5EF4-FFF2-40B4-BE49-F238E27FC236}">
                  <a16:creationId xmlns:a16="http://schemas.microsoft.com/office/drawing/2014/main" id="{669B76AF-BF38-F2A3-4C36-BAEF83EA26DB}"/>
                </a:ext>
              </a:extLst>
            </p:cNvPr>
            <p:cNvSpPr txBox="1"/>
            <p:nvPr/>
          </p:nvSpPr>
          <p:spPr>
            <a:xfrm>
              <a:off x="7486650" y="3342952"/>
              <a:ext cx="1621145" cy="78152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Anregungen zur </a:t>
              </a:r>
            </a:p>
            <a:p>
              <a:pPr algn="ctr"/>
              <a:r>
                <a:rPr lang="de-DE" sz="1400" dirty="0"/>
                <a:t>Erweiterung </a:t>
              </a:r>
            </a:p>
            <a:p>
              <a:pPr algn="ctr"/>
              <a:r>
                <a:rPr lang="de-DE" sz="1400" dirty="0"/>
                <a:t>und Reduktion</a:t>
              </a:r>
            </a:p>
          </p:txBody>
        </p:sp>
        <p:cxnSp>
          <p:nvCxnSpPr>
            <p:cNvPr id="35" name="Gerade Verbindung mit Pfeil 34">
              <a:extLst>
                <a:ext uri="{FF2B5EF4-FFF2-40B4-BE49-F238E27FC236}">
                  <a16:creationId xmlns:a16="http://schemas.microsoft.com/office/drawing/2014/main" id="{A1261ECA-00C4-D239-8B8A-7C307FB63690}"/>
                </a:ext>
              </a:extLst>
            </p:cNvPr>
            <p:cNvCxnSpPr>
              <a:cxnSpLocks/>
            </p:cNvCxnSpPr>
            <p:nvPr/>
          </p:nvCxnSpPr>
          <p:spPr>
            <a:xfrm flipH="1" flipV="1">
              <a:off x="7186317" y="3669450"/>
              <a:ext cx="297166" cy="5822"/>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el 1">
            <a:extLst>
              <a:ext uri="{FF2B5EF4-FFF2-40B4-BE49-F238E27FC236}">
                <a16:creationId xmlns:a16="http://schemas.microsoft.com/office/drawing/2014/main" id="{1EA884B9-7D3F-40A5-30DA-1C7BE053BF3D}"/>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spTree>
    <p:extLst>
      <p:ext uri="{BB962C8B-B14F-4D97-AF65-F5344CB8AC3E}">
        <p14:creationId xmlns:p14="http://schemas.microsoft.com/office/powerpoint/2010/main" val="386527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a:xfrm>
            <a:off x="1096266" y="1194030"/>
            <a:ext cx="7784263" cy="445628"/>
          </a:xfrm>
        </p:spPr>
        <p:txBody>
          <a:bodyPr/>
          <a:lstStyle/>
          <a:p>
            <a:r>
              <a:rPr lang="de-DE" dirty="0"/>
              <a:t>ANMERKUNGEN ZUM AUFBAU DER DIGITALEN PINNWAND ZUR KARTEI</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p:txBody>
          <a:bodyPr/>
          <a:lstStyle/>
          <a:p>
            <a:pPr>
              <a:lnSpc>
                <a:spcPct val="114000"/>
              </a:lnSpc>
            </a:pPr>
            <a:r>
              <a:rPr lang="de-DE" sz="1500" dirty="0"/>
              <a:t>In der digitalen Pinnwand sind alle Übungen der Kartei „Mathematik am Schulanfang“ aufgeführt. Um einen schnellen Überblick über die Kompetenzschwerpunkte zu bekommen, sind diese immer oberhalb der Karte aufgeführt. Beim Klick auf die Abbildung der Karteikarte wird das zugehörige PDF-Dokument geladen und die Vorder- und Rückseite der Karteikarte angezeigt. Eine Auflistung aller benötigten Materialien findet sich unterhalb der Karteikarte. Materialien, die zum Download auf PIKAS verfügbar sind, können direkt über die digitale Pinnwand heruntergeladen werden. Es ist geplant zu einzelnen Übungen weitere Informationen und Anregungen in Form von Dokumenten und Videos zur konkreten Umsetzung der Übung im Unterricht oder Adaptionen der Übungen auf der digitalen Pinnwand zur Verfügung zu stellen. </a:t>
            </a:r>
          </a:p>
          <a:p>
            <a:pPr>
              <a:lnSpc>
                <a:spcPct val="114000"/>
              </a:lnSpc>
            </a:pPr>
            <a:r>
              <a:rPr lang="de-DE" sz="1500" dirty="0"/>
              <a:t>Über den QR-Code auf der nächsten Folie, sowie den Link im Ordner „Material für Lehrkräfte unter https://pikas.dzlm.de/</a:t>
            </a:r>
            <a:r>
              <a:rPr lang="de-DE" sz="1500" dirty="0" err="1"/>
              <a:t>node</a:t>
            </a:r>
            <a:r>
              <a:rPr lang="de-DE" sz="1500" dirty="0"/>
              <a:t>/2315 gelangen Sie zur digitalen Pinnwand. </a:t>
            </a:r>
          </a:p>
        </p:txBody>
      </p:sp>
    </p:spTree>
    <p:extLst>
      <p:ext uri="{BB962C8B-B14F-4D97-AF65-F5344CB8AC3E}">
        <p14:creationId xmlns:p14="http://schemas.microsoft.com/office/powerpoint/2010/main" val="309047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17" name="Titel 1">
            <a:extLst>
              <a:ext uri="{FF2B5EF4-FFF2-40B4-BE49-F238E27FC236}">
                <a16:creationId xmlns:a16="http://schemas.microsoft.com/office/drawing/2014/main" id="{1EA884B9-7D3F-40A5-30DA-1C7BE053BF3D}"/>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sp>
        <p:nvSpPr>
          <p:cNvPr id="13" name="Textplatzhalter 2">
            <a:extLst>
              <a:ext uri="{FF2B5EF4-FFF2-40B4-BE49-F238E27FC236}">
                <a16:creationId xmlns:a16="http://schemas.microsoft.com/office/drawing/2014/main" id="{A41E13CB-84AD-AB2E-E9D8-BF3F666E37D9}"/>
              </a:ext>
            </a:extLst>
          </p:cNvPr>
          <p:cNvSpPr>
            <a:spLocks noGrp="1"/>
          </p:cNvSpPr>
          <p:nvPr>
            <p:ph type="body" sz="quarter" idx="13"/>
          </p:nvPr>
        </p:nvSpPr>
        <p:spPr>
          <a:xfrm>
            <a:off x="580103" y="1175880"/>
            <a:ext cx="8111924" cy="445628"/>
          </a:xfrm>
        </p:spPr>
        <p:txBody>
          <a:bodyPr/>
          <a:lstStyle/>
          <a:p>
            <a:r>
              <a:rPr lang="de-DE" sz="2000" dirty="0"/>
              <a:t>Digitale Pinnwand mit Übersicht über alle Übungen und Materialien</a:t>
            </a:r>
          </a:p>
          <a:p>
            <a:endParaRPr lang="de-DE" dirty="0"/>
          </a:p>
        </p:txBody>
      </p:sp>
      <p:pic>
        <p:nvPicPr>
          <p:cNvPr id="2" name="Bildschirmaufnahme 2023-06-01 um 10.15.05">
            <a:hlinkClick r:id="" action="ppaction://media"/>
            <a:extLst>
              <a:ext uri="{FF2B5EF4-FFF2-40B4-BE49-F238E27FC236}">
                <a16:creationId xmlns:a16="http://schemas.microsoft.com/office/drawing/2014/main" id="{9B3571D3-128A-05D6-4C40-32B164B2A3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9942" y="1736513"/>
            <a:ext cx="5798523" cy="4473146"/>
          </a:xfrm>
          <a:prstGeom prst="rect">
            <a:avLst/>
          </a:prstGeom>
        </p:spPr>
      </p:pic>
      <p:pic>
        <p:nvPicPr>
          <p:cNvPr id="3" name="Grafik 2">
            <a:extLst>
              <a:ext uri="{FF2B5EF4-FFF2-40B4-BE49-F238E27FC236}">
                <a16:creationId xmlns:a16="http://schemas.microsoft.com/office/drawing/2014/main" id="{A894D212-90E5-1D39-451D-17F614EE31CB}"/>
              </a:ext>
            </a:extLst>
          </p:cNvPr>
          <p:cNvPicPr>
            <a:picLocks noChangeAspect="1"/>
          </p:cNvPicPr>
          <p:nvPr/>
        </p:nvPicPr>
        <p:blipFill>
          <a:blip r:embed="rId6"/>
          <a:stretch>
            <a:fillRect/>
          </a:stretch>
        </p:blipFill>
        <p:spPr>
          <a:xfrm>
            <a:off x="6731517" y="2994211"/>
            <a:ext cx="1960510" cy="1960510"/>
          </a:xfrm>
          <a:prstGeom prst="rect">
            <a:avLst/>
          </a:prstGeom>
        </p:spPr>
      </p:pic>
    </p:spTree>
    <p:extLst>
      <p:ext uri="{BB962C8B-B14F-4D97-AF65-F5344CB8AC3E}">
        <p14:creationId xmlns:p14="http://schemas.microsoft.com/office/powerpoint/2010/main" val="1233833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17" name="Titel 1">
            <a:extLst>
              <a:ext uri="{FF2B5EF4-FFF2-40B4-BE49-F238E27FC236}">
                <a16:creationId xmlns:a16="http://schemas.microsoft.com/office/drawing/2014/main" id="{1EA884B9-7D3F-40A5-30DA-1C7BE053BF3D}"/>
              </a:ext>
            </a:extLst>
          </p:cNvPr>
          <p:cNvSpPr>
            <a:spLocks noGrp="1"/>
          </p:cNvSpPr>
          <p:nvPr>
            <p:ph type="title"/>
          </p:nvPr>
        </p:nvSpPr>
        <p:spPr>
          <a:xfrm>
            <a:off x="1096423" y="382774"/>
            <a:ext cx="7009509" cy="603704"/>
          </a:xfrm>
        </p:spPr>
        <p:txBody>
          <a:bodyPr>
            <a:normAutofit/>
          </a:bodyPr>
          <a:lstStyle/>
          <a:p>
            <a:r>
              <a:rPr lang="de-DE" sz="2500" dirty="0"/>
              <a:t>Kartei „Mathematik am Schulanfang“</a:t>
            </a:r>
          </a:p>
        </p:txBody>
      </p:sp>
      <p:sp>
        <p:nvSpPr>
          <p:cNvPr id="13" name="Textplatzhalter 2">
            <a:extLst>
              <a:ext uri="{FF2B5EF4-FFF2-40B4-BE49-F238E27FC236}">
                <a16:creationId xmlns:a16="http://schemas.microsoft.com/office/drawing/2014/main" id="{A41E13CB-84AD-AB2E-E9D8-BF3F666E37D9}"/>
              </a:ext>
            </a:extLst>
          </p:cNvPr>
          <p:cNvSpPr>
            <a:spLocks noGrp="1"/>
          </p:cNvSpPr>
          <p:nvPr>
            <p:ph type="body" sz="quarter" idx="13"/>
          </p:nvPr>
        </p:nvSpPr>
        <p:spPr>
          <a:xfrm>
            <a:off x="580103" y="1175880"/>
            <a:ext cx="8111924" cy="445628"/>
          </a:xfrm>
        </p:spPr>
        <p:txBody>
          <a:bodyPr/>
          <a:lstStyle/>
          <a:p>
            <a:r>
              <a:rPr lang="de-DE" sz="2000" dirty="0"/>
              <a:t>Digitale Pinnwand mit Übersicht über alle Übungen und Materialien</a:t>
            </a:r>
          </a:p>
          <a:p>
            <a:endParaRPr lang="de-DE" dirty="0"/>
          </a:p>
        </p:txBody>
      </p:sp>
      <p:pic>
        <p:nvPicPr>
          <p:cNvPr id="4" name="Grafik 3">
            <a:extLst>
              <a:ext uri="{FF2B5EF4-FFF2-40B4-BE49-F238E27FC236}">
                <a16:creationId xmlns:a16="http://schemas.microsoft.com/office/drawing/2014/main" id="{1B5F8ACE-FFD6-46E3-4312-73CDA9A2DA0B}"/>
              </a:ext>
            </a:extLst>
          </p:cNvPr>
          <p:cNvPicPr>
            <a:picLocks noChangeAspect="1"/>
          </p:cNvPicPr>
          <p:nvPr/>
        </p:nvPicPr>
        <p:blipFill>
          <a:blip r:embed="rId3"/>
          <a:stretch>
            <a:fillRect/>
          </a:stretch>
        </p:blipFill>
        <p:spPr>
          <a:xfrm>
            <a:off x="654050" y="1731536"/>
            <a:ext cx="5803900" cy="4483100"/>
          </a:xfrm>
          <a:prstGeom prst="rect">
            <a:avLst/>
          </a:prstGeom>
        </p:spPr>
      </p:pic>
      <p:pic>
        <p:nvPicPr>
          <p:cNvPr id="5" name="Grafik 4">
            <a:extLst>
              <a:ext uri="{FF2B5EF4-FFF2-40B4-BE49-F238E27FC236}">
                <a16:creationId xmlns:a16="http://schemas.microsoft.com/office/drawing/2014/main" id="{6BBE3F12-39CE-AB6F-65C3-CD7086F9F510}"/>
              </a:ext>
            </a:extLst>
          </p:cNvPr>
          <p:cNvPicPr>
            <a:picLocks noChangeAspect="1"/>
          </p:cNvPicPr>
          <p:nvPr/>
        </p:nvPicPr>
        <p:blipFill>
          <a:blip r:embed="rId4"/>
          <a:stretch>
            <a:fillRect/>
          </a:stretch>
        </p:blipFill>
        <p:spPr>
          <a:xfrm>
            <a:off x="6731517" y="2994211"/>
            <a:ext cx="1960510" cy="1960510"/>
          </a:xfrm>
          <a:prstGeom prst="rect">
            <a:avLst/>
          </a:prstGeom>
        </p:spPr>
      </p:pic>
    </p:spTree>
    <p:extLst>
      <p:ext uri="{BB962C8B-B14F-4D97-AF65-F5344CB8AC3E}">
        <p14:creationId xmlns:p14="http://schemas.microsoft.com/office/powerpoint/2010/main" val="2583116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Mathematische Basiskompetenzen </a:t>
            </a:r>
          </a:p>
          <a:p>
            <a:r>
              <a:rPr lang="de-DE" dirty="0"/>
              <a:t>Kartei „Mathematik am Schulanfang“</a:t>
            </a:r>
          </a:p>
          <a:p>
            <a:r>
              <a:rPr lang="de-DE" dirty="0"/>
              <a:t>Einsatz der Kartei im Anfangsunterricht</a:t>
            </a:r>
          </a:p>
          <a:p>
            <a:r>
              <a:rPr lang="de-DE" dirty="0"/>
              <a:t>Austausch</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2310002"/>
            <a:ext cx="9263270" cy="356400"/>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166638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580103" y="1175880"/>
            <a:ext cx="8111924" cy="445628"/>
          </a:xfrm>
        </p:spPr>
        <p:txBody>
          <a:bodyPr/>
          <a:lstStyle/>
          <a:p>
            <a:r>
              <a:rPr lang="de-DE" sz="2000" dirty="0"/>
              <a:t>Kartei zum Gegenstand des Anfangsunterrichts machen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580260" y="1730710"/>
            <a:ext cx="7009509" cy="4418617"/>
          </a:xfrm>
        </p:spPr>
        <p:txBody>
          <a:bodyPr/>
          <a:lstStyle/>
          <a:p>
            <a:pPr marL="285750" indent="-285750">
              <a:lnSpc>
                <a:spcPct val="114000"/>
              </a:lnSpc>
              <a:buFont typeface="Arial" panose="020B0604020202020204" pitchFamily="34" charset="0"/>
              <a:buChar char="•"/>
            </a:pPr>
            <a:r>
              <a:rPr lang="de-DE" dirty="0"/>
              <a:t>Wie können Rituale und der Einsatz von Darstellungsmitteln im Anfangsunterricht etabliert werden?                                      Welche Rolle kann die Kartei „Mathematik am Schulanfang“ hierbei spielen?</a:t>
            </a:r>
          </a:p>
          <a:p>
            <a:pPr marL="285750" indent="-285750">
              <a:lnSpc>
                <a:spcPct val="114000"/>
              </a:lnSpc>
              <a:buFont typeface="Arial" panose="020B0604020202020204" pitchFamily="34" charset="0"/>
              <a:buChar char="•"/>
            </a:pPr>
            <a:r>
              <a:rPr lang="de-DE" dirty="0"/>
              <a:t>Welches diagnostische Potential bieten die Aktivitäten? </a:t>
            </a:r>
          </a:p>
          <a:p>
            <a:pPr marL="285750" indent="-285750">
              <a:lnSpc>
                <a:spcPct val="114000"/>
              </a:lnSpc>
              <a:buFont typeface="Arial" panose="020B0604020202020204" pitchFamily="34" charset="0"/>
              <a:buChar char="•"/>
            </a:pPr>
            <a:r>
              <a:rPr lang="de-DE" dirty="0"/>
              <a:t>Welche Adaptionsmöglichkeiten bieten sich an?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8" name="Grafik 7">
            <a:extLst>
              <a:ext uri="{FF2B5EF4-FFF2-40B4-BE49-F238E27FC236}">
                <a16:creationId xmlns:a16="http://schemas.microsoft.com/office/drawing/2014/main" id="{E97CF831-5375-6324-6BFB-9F4F1D9A88F9}"/>
              </a:ext>
            </a:extLst>
          </p:cNvPr>
          <p:cNvPicPr>
            <a:picLocks noChangeAspect="1"/>
          </p:cNvPicPr>
          <p:nvPr/>
        </p:nvPicPr>
        <p:blipFill>
          <a:blip r:embed="rId3"/>
          <a:stretch>
            <a:fillRect/>
          </a:stretch>
        </p:blipFill>
        <p:spPr>
          <a:xfrm>
            <a:off x="5767679" y="3752325"/>
            <a:ext cx="3268593" cy="2384150"/>
          </a:xfrm>
          <a:prstGeom prst="rect">
            <a:avLst/>
          </a:prstGeom>
        </p:spPr>
      </p:pic>
    </p:spTree>
    <p:extLst>
      <p:ext uri="{BB962C8B-B14F-4D97-AF65-F5344CB8AC3E}">
        <p14:creationId xmlns:p14="http://schemas.microsoft.com/office/powerpoint/2010/main" val="13532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580260" y="1175880"/>
            <a:ext cx="8111924" cy="445628"/>
          </a:xfrm>
        </p:spPr>
        <p:txBody>
          <a:bodyPr/>
          <a:lstStyle/>
          <a:p>
            <a:r>
              <a:rPr lang="de-DE" sz="2000" dirty="0"/>
              <a:t>Rituale im Anfangsunterricht</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580416" y="1730710"/>
            <a:ext cx="8668359" cy="4418617"/>
          </a:xfrm>
        </p:spPr>
        <p:txBody>
          <a:bodyPr/>
          <a:lstStyle/>
          <a:p>
            <a:pPr marL="285750" indent="-285750">
              <a:lnSpc>
                <a:spcPct val="114000"/>
              </a:lnSpc>
              <a:buFont typeface="Arial" panose="020B0604020202020204" pitchFamily="34" charset="0"/>
              <a:buChar char="•"/>
            </a:pPr>
            <a:r>
              <a:rPr lang="de-DE" dirty="0"/>
              <a:t>Verbindliche Strukturen im Schulalltag bieten den Kindern Orientierung</a:t>
            </a:r>
          </a:p>
          <a:p>
            <a:pPr marL="742950" lvl="2" indent="-285750">
              <a:lnSpc>
                <a:spcPct val="114000"/>
              </a:lnSpc>
              <a:spcBef>
                <a:spcPts val="400"/>
              </a:spcBef>
              <a:buFont typeface="Courier New" panose="02070309020205020404" pitchFamily="49" charset="0"/>
              <a:buChar char="o"/>
            </a:pPr>
            <a:r>
              <a:rPr lang="de-DE" dirty="0"/>
              <a:t>Gemeinsamer Start in den Schultag bzw. die Unterrichtsstunde</a:t>
            </a:r>
          </a:p>
          <a:p>
            <a:pPr marL="742950" lvl="2" indent="-285750">
              <a:lnSpc>
                <a:spcPct val="114000"/>
              </a:lnSpc>
              <a:spcBef>
                <a:spcPts val="400"/>
              </a:spcBef>
              <a:buFont typeface="Courier New" panose="02070309020205020404" pitchFamily="49" charset="0"/>
              <a:buChar char="o"/>
            </a:pPr>
            <a:r>
              <a:rPr lang="de-DE" dirty="0"/>
              <a:t>Festgelegte Zeichen und Abläufe </a:t>
            </a:r>
          </a:p>
          <a:p>
            <a:pPr marL="742950" lvl="2" indent="-285750">
              <a:lnSpc>
                <a:spcPct val="114000"/>
              </a:lnSpc>
              <a:spcBef>
                <a:spcPts val="400"/>
              </a:spcBef>
              <a:buFont typeface="Courier New" panose="02070309020205020404" pitchFamily="49" charset="0"/>
              <a:buChar char="o"/>
            </a:pPr>
            <a:r>
              <a:rPr lang="de-DE" dirty="0"/>
              <a:t>Wiederkehrende Übungen und Materialien</a:t>
            </a:r>
          </a:p>
          <a:p>
            <a:pPr marL="285750" indent="-285750">
              <a:lnSpc>
                <a:spcPct val="114000"/>
              </a:lnSpc>
              <a:buFont typeface="Arial" panose="020B0604020202020204" pitchFamily="34" charset="0"/>
              <a:buChar char="•"/>
            </a:pPr>
            <a:r>
              <a:rPr lang="de-DE" dirty="0"/>
              <a:t>Bewegungspausen zur spielerischen Förderungen von Basiskompetenzen</a:t>
            </a:r>
          </a:p>
          <a:p>
            <a:endParaRPr lang="de-DE" sz="1800" dirty="0"/>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graphicFrame>
        <p:nvGraphicFramePr>
          <p:cNvPr id="9" name="Tabelle 9">
            <a:extLst>
              <a:ext uri="{FF2B5EF4-FFF2-40B4-BE49-F238E27FC236}">
                <a16:creationId xmlns:a16="http://schemas.microsoft.com/office/drawing/2014/main" id="{85924F07-7840-7070-522A-1BCBD9DCCB09}"/>
              </a:ext>
            </a:extLst>
          </p:cNvPr>
          <p:cNvGraphicFramePr>
            <a:graphicFrameLocks noGrp="1"/>
          </p:cNvGraphicFramePr>
          <p:nvPr>
            <p:extLst>
              <p:ext uri="{D42A27DB-BD31-4B8C-83A1-F6EECF244321}">
                <p14:modId xmlns:p14="http://schemas.microsoft.com/office/powerpoint/2010/main" val="3649902222"/>
              </p:ext>
            </p:extLst>
          </p:nvPr>
        </p:nvGraphicFramePr>
        <p:xfrm>
          <a:off x="4572000" y="4140197"/>
          <a:ext cx="2282210" cy="1872000"/>
        </p:xfrm>
        <a:graphic>
          <a:graphicData uri="http://schemas.openxmlformats.org/drawingml/2006/table">
            <a:tbl>
              <a:tblPr firstRow="1" bandRow="1">
                <a:tableStyleId>{5C22544A-7EE6-4342-B048-85BDC9FD1C3A}</a:tableStyleId>
              </a:tblPr>
              <a:tblGrid>
                <a:gridCol w="2282210">
                  <a:extLst>
                    <a:ext uri="{9D8B030D-6E8A-4147-A177-3AD203B41FA5}">
                      <a16:colId xmlns:a16="http://schemas.microsoft.com/office/drawing/2014/main" val="1024467266"/>
                    </a:ext>
                  </a:extLst>
                </a:gridCol>
              </a:tblGrid>
              <a:tr h="1872000">
                <a:tc>
                  <a:txBody>
                    <a:bodyPr/>
                    <a:lstStyle/>
                    <a:p>
                      <a:pPr algn="ctr"/>
                      <a:r>
                        <a:rPr lang="de-DE" dirty="0">
                          <a:solidFill>
                            <a:schemeClr val="tx1"/>
                          </a:solidFill>
                          <a:latin typeface="Grundschrift" panose="03010100010101010101" pitchFamily="66" charset="0"/>
                        </a:rPr>
                        <a:t>Mathestarter heute:</a:t>
                      </a:r>
                    </a:p>
                    <a:p>
                      <a:pPr algn="ctr"/>
                      <a:endParaRPr lang="de-DE" dirty="0">
                        <a:solidFill>
                          <a:schemeClr val="tx1"/>
                        </a:solidFill>
                      </a:endParaRPr>
                    </a:p>
                    <a:p>
                      <a:pPr algn="ctr"/>
                      <a:endParaRPr lang="de-DE"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1ECF7"/>
                    </a:solidFill>
                  </a:tcPr>
                </a:tc>
                <a:extLst>
                  <a:ext uri="{0D108BD9-81ED-4DB2-BD59-A6C34878D82A}">
                    <a16:rowId xmlns:a16="http://schemas.microsoft.com/office/drawing/2014/main" val="1845615903"/>
                  </a:ext>
                </a:extLst>
              </a:tr>
            </a:tbl>
          </a:graphicData>
        </a:graphic>
      </p:graphicFrame>
      <p:pic>
        <p:nvPicPr>
          <p:cNvPr id="21" name="Grafik 20">
            <a:extLst>
              <a:ext uri="{FF2B5EF4-FFF2-40B4-BE49-F238E27FC236}">
                <a16:creationId xmlns:a16="http://schemas.microsoft.com/office/drawing/2014/main" id="{67B60232-67EF-8F8C-5207-1001DE799EBB}"/>
              </a:ext>
            </a:extLst>
          </p:cNvPr>
          <p:cNvPicPr>
            <a:picLocks noChangeAspect="1"/>
          </p:cNvPicPr>
          <p:nvPr/>
        </p:nvPicPr>
        <p:blipFill>
          <a:blip r:embed="rId3"/>
          <a:stretch>
            <a:fillRect/>
          </a:stretch>
        </p:blipFill>
        <p:spPr>
          <a:xfrm>
            <a:off x="4933940" y="4494668"/>
            <a:ext cx="1509452" cy="1445447"/>
          </a:xfrm>
          <a:prstGeom prst="rect">
            <a:avLst/>
          </a:prstGeom>
        </p:spPr>
      </p:pic>
      <p:graphicFrame>
        <p:nvGraphicFramePr>
          <p:cNvPr id="24" name="Tabelle 9">
            <a:extLst>
              <a:ext uri="{FF2B5EF4-FFF2-40B4-BE49-F238E27FC236}">
                <a16:creationId xmlns:a16="http://schemas.microsoft.com/office/drawing/2014/main" id="{13547485-CDAD-77FF-CEF7-2DF0D4596817}"/>
              </a:ext>
            </a:extLst>
          </p:cNvPr>
          <p:cNvGraphicFramePr>
            <a:graphicFrameLocks noGrp="1"/>
          </p:cNvGraphicFramePr>
          <p:nvPr>
            <p:extLst>
              <p:ext uri="{D42A27DB-BD31-4B8C-83A1-F6EECF244321}">
                <p14:modId xmlns:p14="http://schemas.microsoft.com/office/powerpoint/2010/main" val="3220527741"/>
              </p:ext>
            </p:extLst>
          </p:nvPr>
        </p:nvGraphicFramePr>
        <p:xfrm>
          <a:off x="1603628" y="4140197"/>
          <a:ext cx="2282210" cy="1872000"/>
        </p:xfrm>
        <a:graphic>
          <a:graphicData uri="http://schemas.openxmlformats.org/drawingml/2006/table">
            <a:tbl>
              <a:tblPr firstRow="1" bandRow="1">
                <a:tableStyleId>{5C22544A-7EE6-4342-B048-85BDC9FD1C3A}</a:tableStyleId>
              </a:tblPr>
              <a:tblGrid>
                <a:gridCol w="2282210">
                  <a:extLst>
                    <a:ext uri="{9D8B030D-6E8A-4147-A177-3AD203B41FA5}">
                      <a16:colId xmlns:a16="http://schemas.microsoft.com/office/drawing/2014/main" val="1024467266"/>
                    </a:ext>
                  </a:extLst>
                </a:gridCol>
              </a:tblGrid>
              <a:tr h="1872000">
                <a:tc>
                  <a:txBody>
                    <a:bodyPr/>
                    <a:lstStyle/>
                    <a:p>
                      <a:pPr algn="ctr"/>
                      <a:r>
                        <a:rPr lang="de-DE" dirty="0">
                          <a:solidFill>
                            <a:schemeClr val="tx1"/>
                          </a:solidFill>
                          <a:latin typeface="Grundschrift" panose="03010100010101010101" pitchFamily="66" charset="0"/>
                        </a:rPr>
                        <a:t>Morgenkreis:</a:t>
                      </a:r>
                    </a:p>
                    <a:p>
                      <a:pPr algn="ctr"/>
                      <a:endParaRPr lang="de-DE" dirty="0"/>
                    </a:p>
                    <a:p>
                      <a:pPr algn="ctr"/>
                      <a:endParaRPr lang="de-DE"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1ECF7"/>
                    </a:solidFill>
                  </a:tcPr>
                </a:tc>
                <a:extLst>
                  <a:ext uri="{0D108BD9-81ED-4DB2-BD59-A6C34878D82A}">
                    <a16:rowId xmlns:a16="http://schemas.microsoft.com/office/drawing/2014/main" val="1845615903"/>
                  </a:ext>
                </a:extLst>
              </a:tr>
            </a:tbl>
          </a:graphicData>
        </a:graphic>
      </p:graphicFrame>
      <p:pic>
        <p:nvPicPr>
          <p:cNvPr id="45" name="Grafik 44">
            <a:extLst>
              <a:ext uri="{FF2B5EF4-FFF2-40B4-BE49-F238E27FC236}">
                <a16:creationId xmlns:a16="http://schemas.microsoft.com/office/drawing/2014/main" id="{A1181CD4-BFE6-82B6-4BF0-1D6BF27F6E00}"/>
              </a:ext>
            </a:extLst>
          </p:cNvPr>
          <p:cNvPicPr>
            <a:picLocks noChangeAspect="1"/>
          </p:cNvPicPr>
          <p:nvPr/>
        </p:nvPicPr>
        <p:blipFill>
          <a:blip r:embed="rId4"/>
          <a:stretch>
            <a:fillRect/>
          </a:stretch>
        </p:blipFill>
        <p:spPr>
          <a:xfrm>
            <a:off x="1686778" y="4615015"/>
            <a:ext cx="2051646" cy="1325100"/>
          </a:xfrm>
          <a:prstGeom prst="rect">
            <a:avLst/>
          </a:prstGeom>
        </p:spPr>
      </p:pic>
    </p:spTree>
    <p:extLst>
      <p:ext uri="{BB962C8B-B14F-4D97-AF65-F5344CB8AC3E}">
        <p14:creationId xmlns:p14="http://schemas.microsoft.com/office/powerpoint/2010/main" val="3949827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8111924" cy="445628"/>
          </a:xfrm>
        </p:spPr>
        <p:txBody>
          <a:bodyPr/>
          <a:lstStyle/>
          <a:p>
            <a:r>
              <a:rPr lang="de-DE" sz="2000" dirty="0"/>
              <a:t>Rituale im Anfangsunterricht</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7" y="1730710"/>
            <a:ext cx="8668359" cy="4418617"/>
          </a:xfrm>
        </p:spPr>
        <p:txBody>
          <a:bodyPr/>
          <a:lstStyle/>
          <a:p>
            <a:endParaRPr lang="de-DE" sz="1800" dirty="0"/>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2" name="Grafik 1">
            <a:extLst>
              <a:ext uri="{FF2B5EF4-FFF2-40B4-BE49-F238E27FC236}">
                <a16:creationId xmlns:a16="http://schemas.microsoft.com/office/drawing/2014/main" id="{72792FC8-82ED-E04D-E447-5EBDEC0B5F88}"/>
              </a:ext>
            </a:extLst>
          </p:cNvPr>
          <p:cNvPicPr>
            <a:picLocks noChangeAspect="1"/>
          </p:cNvPicPr>
          <p:nvPr/>
        </p:nvPicPr>
        <p:blipFill>
          <a:blip r:embed="rId3"/>
          <a:srcRect/>
          <a:stretch/>
        </p:blipFill>
        <p:spPr>
          <a:xfrm>
            <a:off x="2019347" y="2011722"/>
            <a:ext cx="5102075" cy="3607200"/>
          </a:xfrm>
          <a:prstGeom prst="rect">
            <a:avLst/>
          </a:prstGeom>
        </p:spPr>
      </p:pic>
      <p:pic>
        <p:nvPicPr>
          <p:cNvPr id="7" name="Grafik 6">
            <a:extLst>
              <a:ext uri="{FF2B5EF4-FFF2-40B4-BE49-F238E27FC236}">
                <a16:creationId xmlns:a16="http://schemas.microsoft.com/office/drawing/2014/main" id="{F4AF71BC-7723-16AF-ED25-580DEB4B3B75}"/>
              </a:ext>
            </a:extLst>
          </p:cNvPr>
          <p:cNvPicPr>
            <a:picLocks noChangeAspect="1"/>
          </p:cNvPicPr>
          <p:nvPr/>
        </p:nvPicPr>
        <p:blipFill>
          <a:blip r:embed="rId4"/>
          <a:srcRect/>
          <a:stretch/>
        </p:blipFill>
        <p:spPr>
          <a:xfrm>
            <a:off x="2017130" y="2014747"/>
            <a:ext cx="5109740" cy="3601150"/>
          </a:xfrm>
          <a:prstGeom prst="rect">
            <a:avLst/>
          </a:prstGeom>
        </p:spPr>
      </p:pic>
    </p:spTree>
    <p:extLst>
      <p:ext uri="{BB962C8B-B14F-4D97-AF65-F5344CB8AC3E}">
        <p14:creationId xmlns:p14="http://schemas.microsoft.com/office/powerpoint/2010/main" val="1435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76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21871" y="1175880"/>
            <a:ext cx="8111924" cy="445628"/>
          </a:xfrm>
        </p:spPr>
        <p:txBody>
          <a:bodyPr/>
          <a:lstStyle/>
          <a:p>
            <a:r>
              <a:rPr lang="de-DE" sz="2000" dirty="0"/>
              <a:t>Wiederkehrender Einsatz von Darstellungsmitteln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7" y="1730710"/>
            <a:ext cx="8668359" cy="4418617"/>
          </a:xfrm>
        </p:spPr>
        <p:txBody>
          <a:bodyPr/>
          <a:lstStyle/>
          <a:p>
            <a:endParaRPr lang="de-DE" sz="1800" dirty="0"/>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8" name="Grafik 7">
            <a:extLst>
              <a:ext uri="{FF2B5EF4-FFF2-40B4-BE49-F238E27FC236}">
                <a16:creationId xmlns:a16="http://schemas.microsoft.com/office/drawing/2014/main" id="{CCEE48C5-2FBB-96B0-4236-746437171B1A}"/>
              </a:ext>
            </a:extLst>
          </p:cNvPr>
          <p:cNvPicPr>
            <a:picLocks noChangeAspect="1"/>
          </p:cNvPicPr>
          <p:nvPr/>
        </p:nvPicPr>
        <p:blipFill>
          <a:blip r:embed="rId3"/>
          <a:stretch>
            <a:fillRect/>
          </a:stretch>
        </p:blipFill>
        <p:spPr>
          <a:xfrm>
            <a:off x="735973" y="3214350"/>
            <a:ext cx="3803373" cy="2676862"/>
          </a:xfrm>
          <a:prstGeom prst="rect">
            <a:avLst/>
          </a:prstGeom>
        </p:spPr>
      </p:pic>
      <p:pic>
        <p:nvPicPr>
          <p:cNvPr id="32" name="Grafik 31">
            <a:extLst>
              <a:ext uri="{FF2B5EF4-FFF2-40B4-BE49-F238E27FC236}">
                <a16:creationId xmlns:a16="http://schemas.microsoft.com/office/drawing/2014/main" id="{25002F0C-82FB-915C-D59E-C404BCC2AE56}"/>
              </a:ext>
            </a:extLst>
          </p:cNvPr>
          <p:cNvPicPr>
            <a:picLocks noChangeAspect="1"/>
          </p:cNvPicPr>
          <p:nvPr/>
        </p:nvPicPr>
        <p:blipFill>
          <a:blip r:embed="rId4"/>
          <a:stretch>
            <a:fillRect/>
          </a:stretch>
        </p:blipFill>
        <p:spPr>
          <a:xfrm>
            <a:off x="5075582" y="3214350"/>
            <a:ext cx="3803374" cy="2670940"/>
          </a:xfrm>
          <a:prstGeom prst="rect">
            <a:avLst/>
          </a:prstGeom>
        </p:spPr>
      </p:pic>
      <p:pic>
        <p:nvPicPr>
          <p:cNvPr id="5" name="Grafik 4">
            <a:extLst>
              <a:ext uri="{FF2B5EF4-FFF2-40B4-BE49-F238E27FC236}">
                <a16:creationId xmlns:a16="http://schemas.microsoft.com/office/drawing/2014/main" id="{D3D8830E-9B74-A30D-6505-8B943E70F7A5}"/>
              </a:ext>
            </a:extLst>
          </p:cNvPr>
          <p:cNvPicPr>
            <a:picLocks noChangeAspect="1"/>
          </p:cNvPicPr>
          <p:nvPr/>
        </p:nvPicPr>
        <p:blipFill>
          <a:blip r:embed="rId5"/>
          <a:stretch>
            <a:fillRect/>
          </a:stretch>
        </p:blipFill>
        <p:spPr>
          <a:xfrm>
            <a:off x="580260" y="1724257"/>
            <a:ext cx="1873679" cy="1286625"/>
          </a:xfrm>
          <a:prstGeom prst="rect">
            <a:avLst/>
          </a:prstGeom>
        </p:spPr>
      </p:pic>
      <p:pic>
        <p:nvPicPr>
          <p:cNvPr id="9" name="Grafik 8">
            <a:extLst>
              <a:ext uri="{FF2B5EF4-FFF2-40B4-BE49-F238E27FC236}">
                <a16:creationId xmlns:a16="http://schemas.microsoft.com/office/drawing/2014/main" id="{D6538C12-857D-387F-9799-269A2760500B}"/>
              </a:ext>
            </a:extLst>
          </p:cNvPr>
          <p:cNvPicPr>
            <a:picLocks noChangeAspect="1"/>
          </p:cNvPicPr>
          <p:nvPr/>
        </p:nvPicPr>
        <p:blipFill>
          <a:blip r:embed="rId6"/>
          <a:stretch>
            <a:fillRect/>
          </a:stretch>
        </p:blipFill>
        <p:spPr>
          <a:xfrm>
            <a:off x="6977269" y="1266528"/>
            <a:ext cx="1873680" cy="1296397"/>
          </a:xfrm>
          <a:prstGeom prst="rect">
            <a:avLst/>
          </a:prstGeom>
        </p:spPr>
      </p:pic>
      <p:pic>
        <p:nvPicPr>
          <p:cNvPr id="12" name="Grafik 11">
            <a:extLst>
              <a:ext uri="{FF2B5EF4-FFF2-40B4-BE49-F238E27FC236}">
                <a16:creationId xmlns:a16="http://schemas.microsoft.com/office/drawing/2014/main" id="{7BB2F037-E390-44E3-CDDA-4494E791DAFB}"/>
              </a:ext>
            </a:extLst>
          </p:cNvPr>
          <p:cNvPicPr>
            <a:picLocks noChangeAspect="1"/>
          </p:cNvPicPr>
          <p:nvPr/>
        </p:nvPicPr>
        <p:blipFill>
          <a:blip r:embed="rId7"/>
          <a:stretch>
            <a:fillRect/>
          </a:stretch>
        </p:blipFill>
        <p:spPr>
          <a:xfrm>
            <a:off x="5407204" y="1825990"/>
            <a:ext cx="1878178" cy="1286626"/>
          </a:xfrm>
          <a:prstGeom prst="rect">
            <a:avLst/>
          </a:prstGeom>
        </p:spPr>
      </p:pic>
      <p:pic>
        <p:nvPicPr>
          <p:cNvPr id="14" name="Grafik 13">
            <a:extLst>
              <a:ext uri="{FF2B5EF4-FFF2-40B4-BE49-F238E27FC236}">
                <a16:creationId xmlns:a16="http://schemas.microsoft.com/office/drawing/2014/main" id="{8BCABFE1-3089-7F38-24A2-7B3E40ABE6E3}"/>
              </a:ext>
            </a:extLst>
          </p:cNvPr>
          <p:cNvPicPr>
            <a:picLocks noChangeAspect="1"/>
          </p:cNvPicPr>
          <p:nvPr/>
        </p:nvPicPr>
        <p:blipFill>
          <a:blip r:embed="rId8"/>
          <a:stretch>
            <a:fillRect/>
          </a:stretch>
        </p:blipFill>
        <p:spPr>
          <a:xfrm>
            <a:off x="2189553" y="1889496"/>
            <a:ext cx="1878178" cy="1298371"/>
          </a:xfrm>
          <a:prstGeom prst="rect">
            <a:avLst/>
          </a:prstGeom>
        </p:spPr>
      </p:pic>
      <p:pic>
        <p:nvPicPr>
          <p:cNvPr id="16" name="Grafik 15">
            <a:extLst>
              <a:ext uri="{FF2B5EF4-FFF2-40B4-BE49-F238E27FC236}">
                <a16:creationId xmlns:a16="http://schemas.microsoft.com/office/drawing/2014/main" id="{7B5916A9-FA48-2ECA-C2F7-BBA2AA1588F7}"/>
              </a:ext>
            </a:extLst>
          </p:cNvPr>
          <p:cNvPicPr>
            <a:picLocks noChangeAspect="1"/>
          </p:cNvPicPr>
          <p:nvPr/>
        </p:nvPicPr>
        <p:blipFill>
          <a:blip r:embed="rId9"/>
          <a:stretch>
            <a:fillRect/>
          </a:stretch>
        </p:blipFill>
        <p:spPr>
          <a:xfrm>
            <a:off x="3927930" y="1661601"/>
            <a:ext cx="1878376" cy="1286626"/>
          </a:xfrm>
          <a:prstGeom prst="rect">
            <a:avLst/>
          </a:prstGeom>
        </p:spPr>
      </p:pic>
    </p:spTree>
    <p:extLst>
      <p:ext uri="{BB962C8B-B14F-4D97-AF65-F5344CB8AC3E}">
        <p14:creationId xmlns:p14="http://schemas.microsoft.com/office/powerpoint/2010/main" val="104985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8474528" cy="603704"/>
          </a:xfrm>
        </p:spPr>
        <p:txBody>
          <a:bodyPr>
            <a:normAutofit/>
          </a:bodyPr>
          <a:lstStyle/>
          <a:p>
            <a:r>
              <a:rPr lang="de-DE" sz="2500" dirty="0"/>
              <a:t>Einsatz der Kartei im Anfangsunterricht</a:t>
            </a:r>
          </a:p>
        </p:txBody>
      </p:sp>
      <p:sp>
        <p:nvSpPr>
          <p:cNvPr id="5" name="Textplatzhalter 2">
            <a:extLst>
              <a:ext uri="{FF2B5EF4-FFF2-40B4-BE49-F238E27FC236}">
                <a16:creationId xmlns:a16="http://schemas.microsoft.com/office/drawing/2014/main" id="{FCA3188F-782F-6B1D-4F29-B1BD657531ED}"/>
              </a:ext>
            </a:extLst>
          </p:cNvPr>
          <p:cNvSpPr>
            <a:spLocks noGrp="1"/>
          </p:cNvSpPr>
          <p:nvPr>
            <p:ph type="body" sz="quarter" idx="13"/>
          </p:nvPr>
        </p:nvSpPr>
        <p:spPr>
          <a:xfrm>
            <a:off x="221871" y="1175880"/>
            <a:ext cx="8111924" cy="445628"/>
          </a:xfrm>
        </p:spPr>
        <p:txBody>
          <a:bodyPr/>
          <a:lstStyle/>
          <a:p>
            <a:r>
              <a:rPr lang="de-DE" sz="2000" dirty="0"/>
              <a:t>Übungen für den Morgenkreis oder als Mathestarter</a:t>
            </a:r>
          </a:p>
          <a:p>
            <a:endParaRPr lang="de-DE" dirty="0"/>
          </a:p>
        </p:txBody>
      </p:sp>
      <p:pic>
        <p:nvPicPr>
          <p:cNvPr id="3" name="Grafik 2">
            <a:extLst>
              <a:ext uri="{FF2B5EF4-FFF2-40B4-BE49-F238E27FC236}">
                <a16:creationId xmlns:a16="http://schemas.microsoft.com/office/drawing/2014/main" id="{335C9DA8-ADFC-FD19-CE57-0AE8281A6427}"/>
              </a:ext>
            </a:extLst>
          </p:cNvPr>
          <p:cNvPicPr>
            <a:picLocks noChangeAspect="1"/>
          </p:cNvPicPr>
          <p:nvPr/>
        </p:nvPicPr>
        <p:blipFill>
          <a:blip r:embed="rId3"/>
          <a:stretch>
            <a:fillRect/>
          </a:stretch>
        </p:blipFill>
        <p:spPr>
          <a:xfrm>
            <a:off x="1386000" y="1723157"/>
            <a:ext cx="6372000" cy="4499857"/>
          </a:xfrm>
          <a:prstGeom prst="rect">
            <a:avLst/>
          </a:prstGeom>
        </p:spPr>
      </p:pic>
    </p:spTree>
    <p:extLst>
      <p:ext uri="{BB962C8B-B14F-4D97-AF65-F5344CB8AC3E}">
        <p14:creationId xmlns:p14="http://schemas.microsoft.com/office/powerpoint/2010/main" val="1710455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8474528" cy="603704"/>
          </a:xfrm>
        </p:spPr>
        <p:txBody>
          <a:bodyPr>
            <a:normAutofit/>
          </a:bodyPr>
          <a:lstStyle/>
          <a:p>
            <a:r>
              <a:rPr lang="de-DE" sz="2500" dirty="0"/>
              <a:t>Einsatz der Kartei im Anfangsunterricht</a:t>
            </a:r>
          </a:p>
        </p:txBody>
      </p:sp>
      <p:sp>
        <p:nvSpPr>
          <p:cNvPr id="5" name="Textplatzhalter 2">
            <a:extLst>
              <a:ext uri="{FF2B5EF4-FFF2-40B4-BE49-F238E27FC236}">
                <a16:creationId xmlns:a16="http://schemas.microsoft.com/office/drawing/2014/main" id="{FCA3188F-782F-6B1D-4F29-B1BD657531ED}"/>
              </a:ext>
            </a:extLst>
          </p:cNvPr>
          <p:cNvSpPr>
            <a:spLocks noGrp="1"/>
          </p:cNvSpPr>
          <p:nvPr>
            <p:ph type="body" sz="quarter" idx="13"/>
          </p:nvPr>
        </p:nvSpPr>
        <p:spPr>
          <a:xfrm>
            <a:off x="221871" y="1175880"/>
            <a:ext cx="8111924" cy="445628"/>
          </a:xfrm>
        </p:spPr>
        <p:txBody>
          <a:bodyPr/>
          <a:lstStyle/>
          <a:p>
            <a:r>
              <a:rPr lang="de-DE" sz="2000" dirty="0"/>
              <a:t>Übungen für Bewegungspausen</a:t>
            </a:r>
          </a:p>
          <a:p>
            <a:endParaRPr lang="de-DE" dirty="0"/>
          </a:p>
        </p:txBody>
      </p:sp>
      <p:pic>
        <p:nvPicPr>
          <p:cNvPr id="2" name="Grafik 1">
            <a:extLst>
              <a:ext uri="{FF2B5EF4-FFF2-40B4-BE49-F238E27FC236}">
                <a16:creationId xmlns:a16="http://schemas.microsoft.com/office/drawing/2014/main" id="{E755DE1E-835A-B19B-FB83-D688DF8E8F3B}"/>
              </a:ext>
            </a:extLst>
          </p:cNvPr>
          <p:cNvPicPr>
            <a:picLocks noChangeAspect="1"/>
          </p:cNvPicPr>
          <p:nvPr/>
        </p:nvPicPr>
        <p:blipFill>
          <a:blip r:embed="rId3"/>
          <a:stretch>
            <a:fillRect/>
          </a:stretch>
        </p:blipFill>
        <p:spPr>
          <a:xfrm>
            <a:off x="1386000" y="1723157"/>
            <a:ext cx="6372000" cy="4499857"/>
          </a:xfrm>
          <a:prstGeom prst="rect">
            <a:avLst/>
          </a:prstGeom>
        </p:spPr>
      </p:pic>
    </p:spTree>
    <p:extLst>
      <p:ext uri="{BB962C8B-B14F-4D97-AF65-F5344CB8AC3E}">
        <p14:creationId xmlns:p14="http://schemas.microsoft.com/office/powerpoint/2010/main" val="837067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8111924" cy="445628"/>
          </a:xfrm>
        </p:spPr>
        <p:txBody>
          <a:bodyPr/>
          <a:lstStyle/>
          <a:p>
            <a:r>
              <a:rPr lang="de-DE" sz="2000" dirty="0"/>
              <a:t>Diagnostisches Potential</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9" name="Grafik 8">
            <a:extLst>
              <a:ext uri="{FF2B5EF4-FFF2-40B4-BE49-F238E27FC236}">
                <a16:creationId xmlns:a16="http://schemas.microsoft.com/office/drawing/2014/main" id="{7CD46038-5208-7E0F-6CAF-03D47A91CDC6}"/>
              </a:ext>
            </a:extLst>
          </p:cNvPr>
          <p:cNvPicPr>
            <a:picLocks noChangeAspect="1"/>
          </p:cNvPicPr>
          <p:nvPr/>
        </p:nvPicPr>
        <p:blipFill>
          <a:blip r:embed="rId3"/>
          <a:srcRect/>
          <a:stretch/>
        </p:blipFill>
        <p:spPr>
          <a:xfrm>
            <a:off x="1608613" y="1821697"/>
            <a:ext cx="5922305" cy="4156345"/>
          </a:xfrm>
          <a:prstGeom prst="rect">
            <a:avLst/>
          </a:prstGeom>
        </p:spPr>
      </p:pic>
      <p:pic>
        <p:nvPicPr>
          <p:cNvPr id="10" name="Grafik 9">
            <a:extLst>
              <a:ext uri="{FF2B5EF4-FFF2-40B4-BE49-F238E27FC236}">
                <a16:creationId xmlns:a16="http://schemas.microsoft.com/office/drawing/2014/main" id="{8DD32D2F-6146-11A5-8B60-256DA23F6B8E}"/>
              </a:ext>
            </a:extLst>
          </p:cNvPr>
          <p:cNvPicPr>
            <a:picLocks noChangeAspect="1"/>
          </p:cNvPicPr>
          <p:nvPr/>
        </p:nvPicPr>
        <p:blipFill>
          <a:blip r:embed="rId4"/>
          <a:srcRect/>
          <a:stretch/>
        </p:blipFill>
        <p:spPr>
          <a:xfrm>
            <a:off x="1613978" y="1821697"/>
            <a:ext cx="5911573" cy="4175171"/>
          </a:xfrm>
          <a:prstGeom prst="rect">
            <a:avLst/>
          </a:prstGeom>
        </p:spPr>
      </p:pic>
    </p:spTree>
    <p:extLst>
      <p:ext uri="{BB962C8B-B14F-4D97-AF65-F5344CB8AC3E}">
        <p14:creationId xmlns:p14="http://schemas.microsoft.com/office/powerpoint/2010/main" val="24568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strVal val="ppt_h"/>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8632193" cy="603704"/>
          </a:xfrm>
        </p:spPr>
        <p:txBody>
          <a:bodyPr>
            <a:normAutofit/>
          </a:bodyPr>
          <a:lstStyle/>
          <a:p>
            <a:r>
              <a:rPr lang="de-DE" sz="2500" dirty="0"/>
              <a:t>Einsatz der Kartei im Anfangsunterricht</a:t>
            </a:r>
          </a:p>
        </p:txBody>
      </p:sp>
      <p:sp>
        <p:nvSpPr>
          <p:cNvPr id="3" name="Textfeld 2">
            <a:extLst>
              <a:ext uri="{FF2B5EF4-FFF2-40B4-BE49-F238E27FC236}">
                <a16:creationId xmlns:a16="http://schemas.microsoft.com/office/drawing/2014/main" id="{0201C179-CAD0-809C-B78E-31898A09D839}"/>
              </a:ext>
            </a:extLst>
          </p:cNvPr>
          <p:cNvSpPr txBox="1"/>
          <p:nvPr/>
        </p:nvSpPr>
        <p:spPr>
          <a:xfrm>
            <a:off x="580260" y="1384851"/>
            <a:ext cx="8474528" cy="2191497"/>
          </a:xfrm>
          <a:prstGeom prst="rect">
            <a:avLst/>
          </a:prstGeom>
          <a:noFill/>
        </p:spPr>
        <p:txBody>
          <a:bodyPr wrap="square" rtlCol="0">
            <a:spAutoFit/>
          </a:bodyPr>
          <a:lstStyle/>
          <a:p>
            <a:pPr indent="-285750" defTabSz="914400">
              <a:lnSpc>
                <a:spcPct val="114000"/>
              </a:lnSpc>
            </a:pPr>
            <a:r>
              <a:rPr lang="de-DE" dirty="0">
                <a:latin typeface="Arial" panose="020B0604020202020204" pitchFamily="34" charset="0"/>
                <a:cs typeface="Arial" panose="020B0604020202020204" pitchFamily="34" charset="0"/>
              </a:rPr>
              <a:t>Es können verschiedene Methoden eingesetzt werden, um diagnostische Informationen zu erheben:</a:t>
            </a:r>
          </a:p>
          <a:p>
            <a:pPr marL="914400" lvl="1" indent="-285750" defTabSz="914400">
              <a:lnSpc>
                <a:spcPct val="114000"/>
              </a:lnSpc>
              <a:spcAft>
                <a:spcPts val="600"/>
              </a:spcAft>
              <a:buFont typeface="Arial" panose="020B0604020202020204" pitchFamily="34" charset="0"/>
              <a:buChar char="•"/>
            </a:pPr>
            <a:r>
              <a:rPr lang="de-DE" dirty="0">
                <a:latin typeface="Arial" panose="020B0604020202020204" pitchFamily="34" charset="0"/>
                <a:cs typeface="Arial" panose="020B0604020202020204" pitchFamily="34" charset="0"/>
              </a:rPr>
              <a:t>Daumenabfrage</a:t>
            </a:r>
          </a:p>
          <a:p>
            <a:pPr marL="914400" lvl="1" indent="-285750" defTabSz="914400">
              <a:lnSpc>
                <a:spcPct val="114000"/>
              </a:lnSpc>
              <a:spcAft>
                <a:spcPts val="600"/>
              </a:spcAft>
              <a:buFont typeface="Arial" panose="020B0604020202020204" pitchFamily="34" charset="0"/>
              <a:buChar char="•"/>
            </a:pPr>
            <a:r>
              <a:rPr lang="de-DE" dirty="0">
                <a:latin typeface="Arial" panose="020B0604020202020204" pitchFamily="34" charset="0"/>
                <a:cs typeface="Arial" panose="020B0604020202020204" pitchFamily="34" charset="0"/>
              </a:rPr>
              <a:t>Mini-White-Board</a:t>
            </a:r>
          </a:p>
          <a:p>
            <a:pPr marL="914400" lvl="1" indent="-285750" defTabSz="914400">
              <a:lnSpc>
                <a:spcPct val="114000"/>
              </a:lnSpc>
              <a:spcAft>
                <a:spcPts val="600"/>
              </a:spcAft>
              <a:buFont typeface="Arial" panose="020B0604020202020204" pitchFamily="34" charset="0"/>
              <a:buChar char="•"/>
            </a:pPr>
            <a:r>
              <a:rPr lang="de-DE" dirty="0">
                <a:latin typeface="Arial" panose="020B0604020202020204" pitchFamily="34" charset="0"/>
                <a:cs typeface="Arial" panose="020B0604020202020204" pitchFamily="34" charset="0"/>
              </a:rPr>
              <a:t>Mathebriefkasten</a:t>
            </a:r>
          </a:p>
          <a:p>
            <a:pPr marL="914400" lvl="1" indent="-285750" defTabSz="914400">
              <a:lnSpc>
                <a:spcPct val="114000"/>
              </a:lnSpc>
              <a:spcAft>
                <a:spcPts val="600"/>
              </a:spcAft>
              <a:buFont typeface="Arial" panose="020B0604020202020204" pitchFamily="34" charset="0"/>
              <a:buChar char="•"/>
            </a:pPr>
            <a:r>
              <a:rPr lang="de-DE" dirty="0">
                <a:latin typeface="Arial" panose="020B0604020202020204" pitchFamily="34" charset="0"/>
                <a:cs typeface="Arial" panose="020B0604020202020204" pitchFamily="34" charset="0"/>
              </a:rPr>
              <a:t>Beobachtungsbogen</a:t>
            </a:r>
          </a:p>
        </p:txBody>
      </p:sp>
      <p:pic>
        <p:nvPicPr>
          <p:cNvPr id="4" name="Grafik 3">
            <a:extLst>
              <a:ext uri="{FF2B5EF4-FFF2-40B4-BE49-F238E27FC236}">
                <a16:creationId xmlns:a16="http://schemas.microsoft.com/office/drawing/2014/main" id="{5BE4A691-BE62-2929-4B30-6FD7E89D978A}"/>
              </a:ext>
            </a:extLst>
          </p:cNvPr>
          <p:cNvPicPr>
            <a:picLocks noChangeAspect="1"/>
          </p:cNvPicPr>
          <p:nvPr/>
        </p:nvPicPr>
        <p:blipFill rotWithShape="1">
          <a:blip r:embed="rId3"/>
          <a:srcRect t="64076"/>
          <a:stretch/>
        </p:blipFill>
        <p:spPr>
          <a:xfrm>
            <a:off x="225853" y="3974721"/>
            <a:ext cx="8692293" cy="2191496"/>
          </a:xfrm>
          <a:prstGeom prst="rect">
            <a:avLst/>
          </a:prstGeom>
        </p:spPr>
      </p:pic>
      <p:pic>
        <p:nvPicPr>
          <p:cNvPr id="8" name="Grafik 7">
            <a:extLst>
              <a:ext uri="{FF2B5EF4-FFF2-40B4-BE49-F238E27FC236}">
                <a16:creationId xmlns:a16="http://schemas.microsoft.com/office/drawing/2014/main" id="{42D4545A-BD5E-E6B1-9689-ACFD06D82016}"/>
              </a:ext>
            </a:extLst>
          </p:cNvPr>
          <p:cNvPicPr>
            <a:picLocks noChangeAspect="1"/>
          </p:cNvPicPr>
          <p:nvPr/>
        </p:nvPicPr>
        <p:blipFill>
          <a:blip r:embed="rId4"/>
          <a:stretch>
            <a:fillRect/>
          </a:stretch>
        </p:blipFill>
        <p:spPr>
          <a:xfrm>
            <a:off x="5089940" y="1899965"/>
            <a:ext cx="2736020" cy="1966627"/>
          </a:xfrm>
          <a:prstGeom prst="rect">
            <a:avLst/>
          </a:prstGeom>
        </p:spPr>
      </p:pic>
    </p:spTree>
    <p:extLst>
      <p:ext uri="{BB962C8B-B14F-4D97-AF65-F5344CB8AC3E}">
        <p14:creationId xmlns:p14="http://schemas.microsoft.com/office/powerpoint/2010/main" val="123828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8111924" cy="445628"/>
          </a:xfrm>
        </p:spPr>
        <p:txBody>
          <a:bodyPr/>
          <a:lstStyle/>
          <a:p>
            <a:r>
              <a:rPr lang="de-DE" sz="2000" dirty="0"/>
              <a:t>Adaptionsmöglichkeiten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2" name="Grafik 1">
            <a:extLst>
              <a:ext uri="{FF2B5EF4-FFF2-40B4-BE49-F238E27FC236}">
                <a16:creationId xmlns:a16="http://schemas.microsoft.com/office/drawing/2014/main" id="{4874019A-B79E-EECA-72B0-904F9FD239AF}"/>
              </a:ext>
            </a:extLst>
          </p:cNvPr>
          <p:cNvPicPr>
            <a:picLocks noChangeAspect="1"/>
          </p:cNvPicPr>
          <p:nvPr/>
        </p:nvPicPr>
        <p:blipFill>
          <a:blip r:embed="rId3"/>
          <a:srcRect/>
          <a:stretch/>
        </p:blipFill>
        <p:spPr>
          <a:xfrm>
            <a:off x="1608613" y="1820012"/>
            <a:ext cx="5922305" cy="4159714"/>
          </a:xfrm>
          <a:prstGeom prst="rect">
            <a:avLst/>
          </a:prstGeom>
          <a:ln w="3175">
            <a:solidFill>
              <a:srgbClr val="D9D9D9"/>
            </a:solidFill>
          </a:ln>
        </p:spPr>
      </p:pic>
      <p:pic>
        <p:nvPicPr>
          <p:cNvPr id="7" name="Grafik 6">
            <a:extLst>
              <a:ext uri="{FF2B5EF4-FFF2-40B4-BE49-F238E27FC236}">
                <a16:creationId xmlns:a16="http://schemas.microsoft.com/office/drawing/2014/main" id="{3DF928B0-E3C6-93D6-6578-0A8B763C313B}"/>
              </a:ext>
            </a:extLst>
          </p:cNvPr>
          <p:cNvPicPr>
            <a:picLocks noChangeAspect="1"/>
          </p:cNvPicPr>
          <p:nvPr/>
        </p:nvPicPr>
        <p:blipFill>
          <a:blip r:embed="rId4"/>
          <a:srcRect/>
          <a:stretch/>
        </p:blipFill>
        <p:spPr>
          <a:xfrm>
            <a:off x="1608975" y="1819956"/>
            <a:ext cx="5926049" cy="4157079"/>
          </a:xfrm>
          <a:prstGeom prst="rect">
            <a:avLst/>
          </a:prstGeom>
        </p:spPr>
      </p:pic>
    </p:spTree>
    <p:extLst>
      <p:ext uri="{BB962C8B-B14F-4D97-AF65-F5344CB8AC3E}">
        <p14:creationId xmlns:p14="http://schemas.microsoft.com/office/powerpoint/2010/main" val="75288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8111924" cy="445628"/>
          </a:xfrm>
        </p:spPr>
        <p:txBody>
          <a:bodyPr/>
          <a:lstStyle/>
          <a:p>
            <a:r>
              <a:rPr lang="de-DE" sz="2000" dirty="0"/>
              <a:t>Adaptionsmöglichkeiten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1" name="Titel 1">
            <a:extLst>
              <a:ext uri="{FF2B5EF4-FFF2-40B4-BE49-F238E27FC236}">
                <a16:creationId xmlns:a16="http://schemas.microsoft.com/office/drawing/2014/main" id="{40C02FA9-F5F1-A4DA-A9D2-6652EAD514D7}"/>
              </a:ext>
            </a:extLst>
          </p:cNvPr>
          <p:cNvSpPr>
            <a:spLocks noGrp="1"/>
          </p:cNvSpPr>
          <p:nvPr>
            <p:ph type="title"/>
          </p:nvPr>
        </p:nvSpPr>
        <p:spPr>
          <a:xfrm>
            <a:off x="1096423" y="382774"/>
            <a:ext cx="7009509" cy="603704"/>
          </a:xfrm>
        </p:spPr>
        <p:txBody>
          <a:bodyPr>
            <a:normAutofit/>
          </a:bodyPr>
          <a:lstStyle/>
          <a:p>
            <a:r>
              <a:rPr lang="de-DE" sz="2500" dirty="0"/>
              <a:t>Einsatz der Kartei im Anfangsunterricht</a:t>
            </a:r>
          </a:p>
        </p:txBody>
      </p:sp>
      <p:pic>
        <p:nvPicPr>
          <p:cNvPr id="2" name="Grafik 1">
            <a:extLst>
              <a:ext uri="{FF2B5EF4-FFF2-40B4-BE49-F238E27FC236}">
                <a16:creationId xmlns:a16="http://schemas.microsoft.com/office/drawing/2014/main" id="{4874019A-B79E-EECA-72B0-904F9FD239AF}"/>
              </a:ext>
            </a:extLst>
          </p:cNvPr>
          <p:cNvPicPr>
            <a:picLocks noChangeAspect="1"/>
          </p:cNvPicPr>
          <p:nvPr/>
        </p:nvPicPr>
        <p:blipFill>
          <a:blip r:embed="rId3"/>
          <a:srcRect/>
          <a:stretch/>
        </p:blipFill>
        <p:spPr>
          <a:xfrm>
            <a:off x="1608613" y="1828825"/>
            <a:ext cx="5922305" cy="4142088"/>
          </a:xfrm>
          <a:prstGeom prst="rect">
            <a:avLst/>
          </a:prstGeom>
        </p:spPr>
      </p:pic>
      <p:pic>
        <p:nvPicPr>
          <p:cNvPr id="7" name="Grafik 6">
            <a:extLst>
              <a:ext uri="{FF2B5EF4-FFF2-40B4-BE49-F238E27FC236}">
                <a16:creationId xmlns:a16="http://schemas.microsoft.com/office/drawing/2014/main" id="{3DF928B0-E3C6-93D6-6578-0A8B763C313B}"/>
              </a:ext>
            </a:extLst>
          </p:cNvPr>
          <p:cNvPicPr>
            <a:picLocks noChangeAspect="1"/>
          </p:cNvPicPr>
          <p:nvPr/>
        </p:nvPicPr>
        <p:blipFill>
          <a:blip r:embed="rId4"/>
          <a:srcRect/>
          <a:stretch/>
        </p:blipFill>
        <p:spPr>
          <a:xfrm>
            <a:off x="1621530" y="1819956"/>
            <a:ext cx="5900938" cy="4157079"/>
          </a:xfrm>
          <a:prstGeom prst="rect">
            <a:avLst/>
          </a:prstGeom>
        </p:spPr>
      </p:pic>
    </p:spTree>
    <p:extLst>
      <p:ext uri="{BB962C8B-B14F-4D97-AF65-F5344CB8AC3E}">
        <p14:creationId xmlns:p14="http://schemas.microsoft.com/office/powerpoint/2010/main" val="18673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950E91B-0580-14F1-A958-298F76A4DC8C}"/>
              </a:ext>
            </a:extLst>
          </p:cNvPr>
          <p:cNvSpPr txBox="1"/>
          <p:nvPr/>
        </p:nvSpPr>
        <p:spPr>
          <a:xfrm>
            <a:off x="749508" y="584617"/>
            <a:ext cx="3492708" cy="1631216"/>
          </a:xfrm>
          <a:prstGeom prst="rect">
            <a:avLst/>
          </a:prstGeom>
          <a:solidFill>
            <a:schemeClr val="bg1"/>
          </a:solidFill>
        </p:spPr>
        <p:txBody>
          <a:bodyPr wrap="square" rtlCol="0">
            <a:spAutoFit/>
          </a:bodyPr>
          <a:lstStyle/>
          <a:p>
            <a:pPr algn="ctr"/>
            <a:r>
              <a:rPr lang="de-DE" sz="2000" dirty="0"/>
              <a:t>Hier werden wir immer wieder verschiedene Übungen und deren Einsatzmöglichkeiten der Kartei vorstellen!</a:t>
            </a:r>
          </a:p>
        </p:txBody>
      </p:sp>
    </p:spTree>
    <p:extLst>
      <p:ext uri="{BB962C8B-B14F-4D97-AF65-F5344CB8AC3E}">
        <p14:creationId xmlns:p14="http://schemas.microsoft.com/office/powerpoint/2010/main" val="2497708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2866855"/>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E7B7442D-E742-DBDA-F972-94BE9B07DFD9}"/>
              </a:ext>
            </a:extLst>
          </p:cNvPr>
          <p:cNvSpPr>
            <a:spLocks noGrp="1"/>
          </p:cNvSpPr>
          <p:nvPr>
            <p:ph idx="1"/>
          </p:nvPr>
        </p:nvSpPr>
        <p:spPr/>
        <p:txBody>
          <a:bodyPr/>
          <a:lstStyle/>
          <a:p>
            <a:r>
              <a:rPr lang="de-DE" dirty="0"/>
              <a:t>Mathematische Basiskompetenzen </a:t>
            </a:r>
          </a:p>
          <a:p>
            <a:r>
              <a:rPr lang="de-DE" dirty="0"/>
              <a:t>Kartei „Mathematik am Schulanfang“</a:t>
            </a:r>
          </a:p>
          <a:p>
            <a:r>
              <a:rPr lang="de-DE" dirty="0"/>
              <a:t>Einsatz der Kartei im Anfangsunterricht</a:t>
            </a:r>
          </a:p>
          <a:p>
            <a:r>
              <a:rPr lang="de-DE" dirty="0"/>
              <a:t>Austausch</a:t>
            </a:r>
          </a:p>
          <a:p>
            <a:endParaRPr lang="de-DE" dirty="0"/>
          </a:p>
          <a:p>
            <a:endParaRPr lang="de-DE" dirty="0"/>
          </a:p>
        </p:txBody>
      </p:sp>
    </p:spTree>
    <p:extLst>
      <p:ext uri="{BB962C8B-B14F-4D97-AF65-F5344CB8AC3E}">
        <p14:creationId xmlns:p14="http://schemas.microsoft.com/office/powerpoint/2010/main" val="386807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89354-D4F2-27F8-437B-95D7408EEAE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7C782238-9E9B-1B2F-F625-9D453F32006F}"/>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5" name="Textplatzhalter 4">
            <a:extLst>
              <a:ext uri="{FF2B5EF4-FFF2-40B4-BE49-F238E27FC236}">
                <a16:creationId xmlns:a16="http://schemas.microsoft.com/office/drawing/2014/main" id="{6AE1FB38-209D-ABDF-2D38-22C7BE42E3DE}"/>
              </a:ext>
            </a:extLst>
          </p:cNvPr>
          <p:cNvSpPr>
            <a:spLocks noGrp="1"/>
          </p:cNvSpPr>
          <p:nvPr>
            <p:ph type="body" sz="quarter" idx="13"/>
          </p:nvPr>
        </p:nvSpPr>
        <p:spPr/>
        <p:txBody>
          <a:bodyPr/>
          <a:lstStyle/>
          <a:p>
            <a:r>
              <a:rPr lang="de-DE" dirty="0"/>
              <a:t>GRUNDIDEE</a:t>
            </a:r>
          </a:p>
        </p:txBody>
      </p:sp>
      <p:sp>
        <p:nvSpPr>
          <p:cNvPr id="6" name="Inhaltsplatzhalter 5">
            <a:extLst>
              <a:ext uri="{FF2B5EF4-FFF2-40B4-BE49-F238E27FC236}">
                <a16:creationId xmlns:a16="http://schemas.microsoft.com/office/drawing/2014/main" id="{50C3B791-D875-195A-E331-46A230C714F1}"/>
              </a:ext>
            </a:extLst>
          </p:cNvPr>
          <p:cNvSpPr>
            <a:spLocks noGrp="1"/>
          </p:cNvSpPr>
          <p:nvPr>
            <p:ph idx="1"/>
          </p:nvPr>
        </p:nvSpPr>
        <p:spPr/>
        <p:txBody>
          <a:bodyPr/>
          <a:lstStyle/>
          <a:p>
            <a:pPr>
              <a:lnSpc>
                <a:spcPct val="114000"/>
              </a:lnSpc>
            </a:pPr>
            <a:r>
              <a:rPr lang="de-DE" sz="1500" dirty="0"/>
              <a:t>Die Kartei “Mathematik am Schulanfang“ beinhaltet 58 Kurzaktivitäten und Spiele zur (ritualisierten) Diagnose und Förderung mathematischer Basiskompetenzen sowie grundlegender Fähigkeiten, insbesondere in den ersten Schulwochen. </a:t>
            </a:r>
          </a:p>
          <a:p>
            <a:pPr>
              <a:lnSpc>
                <a:spcPct val="114000"/>
              </a:lnSpc>
            </a:pPr>
            <a:r>
              <a:rPr lang="de-DE" sz="1500" dirty="0"/>
              <a:t>Neben einem Einblick in die Kartei werden in diesem Modul vor allem konkrete Einsatzmöglichkeiten der Übungen im Anfangsunterricht aufgezeigt und Anregungen zur ritualisierten Implementation im Unterricht gegeben. </a:t>
            </a:r>
          </a:p>
        </p:txBody>
      </p:sp>
    </p:spTree>
    <p:extLst>
      <p:ext uri="{BB962C8B-B14F-4D97-AF65-F5344CB8AC3E}">
        <p14:creationId xmlns:p14="http://schemas.microsoft.com/office/powerpoint/2010/main" val="3984744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1245703"/>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Mathematische Basiskompetenzen </a:t>
            </a:r>
          </a:p>
          <a:p>
            <a:r>
              <a:rPr lang="de-DE" dirty="0"/>
              <a:t>Kartei „Mathematik am Schulanfang“</a:t>
            </a:r>
          </a:p>
          <a:p>
            <a:r>
              <a:rPr lang="de-DE" dirty="0"/>
              <a:t>Einsatz der Kartei im Anfangsunterricht</a:t>
            </a:r>
          </a:p>
          <a:p>
            <a:r>
              <a:rPr lang="de-DE" dirty="0"/>
              <a:t>Austausch</a:t>
            </a:r>
          </a:p>
          <a:p>
            <a:endParaRPr lang="de-DE" dirty="0"/>
          </a:p>
          <a:p>
            <a:endParaRPr lang="de-DE" dirty="0"/>
          </a:p>
        </p:txBody>
      </p:sp>
    </p:spTree>
    <p:extLst>
      <p:ext uri="{BB962C8B-B14F-4D97-AF65-F5344CB8AC3E}">
        <p14:creationId xmlns:p14="http://schemas.microsoft.com/office/powerpoint/2010/main" val="756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MATHEMATISCHE BASISKOMPETENZEN</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p:txBody>
          <a:bodyPr/>
          <a:lstStyle/>
          <a:p>
            <a:pPr>
              <a:lnSpc>
                <a:spcPct val="114000"/>
              </a:lnSpc>
            </a:pPr>
            <a:r>
              <a:rPr lang="de-DE" sz="1500" dirty="0"/>
              <a:t>Die Förderung mathematischer Basiskompetenzen steht im Verlauf der gesamten Grundschulzeit im Mittelpunkt des Mathematikunterrichts. </a:t>
            </a:r>
          </a:p>
          <a:p>
            <a:pPr>
              <a:lnSpc>
                <a:spcPct val="114000"/>
              </a:lnSpc>
            </a:pPr>
            <a:r>
              <a:rPr lang="de-DE" sz="1500" dirty="0"/>
              <a:t>Bei den sogenannten Vorläuferfähigkeiten, handelt es sich um Kompetenzen, über die Lernende bei oder kurz nach Schuleintritt verfügen sollten. Diese werden im Lehrplan des Landes Nordrhein-Westfalen ausgewiesen (MSB 2021, S. 81) und stellen die Voraussetzung für den Erwerb der anknüpfenden mathematischen Basiskompetenzen dar, die im Verlauf der gesamten Grundschulzeit angebahnt und gefördert werden sollten. </a:t>
            </a:r>
          </a:p>
        </p:txBody>
      </p:sp>
    </p:spTree>
    <p:extLst>
      <p:ext uri="{BB962C8B-B14F-4D97-AF65-F5344CB8AC3E}">
        <p14:creationId xmlns:p14="http://schemas.microsoft.com/office/powerpoint/2010/main" val="367376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8706E-8FE8-6A68-53DB-297FAFDF105C}"/>
              </a:ext>
            </a:extLst>
          </p:cNvPr>
          <p:cNvSpPr>
            <a:spLocks noGrp="1"/>
          </p:cNvSpPr>
          <p:nvPr>
            <p:ph type="title"/>
          </p:nvPr>
        </p:nvSpPr>
        <p:spPr>
          <a:xfrm>
            <a:off x="1096423" y="303262"/>
            <a:ext cx="7009509" cy="603704"/>
          </a:xfrm>
        </p:spPr>
        <p:txBody>
          <a:bodyPr>
            <a:normAutofit/>
          </a:bodyPr>
          <a:lstStyle/>
          <a:p>
            <a:r>
              <a:rPr lang="de-DE" sz="2500" dirty="0"/>
              <a:t>Mathematische Basiskompetenzen</a:t>
            </a:r>
          </a:p>
        </p:txBody>
      </p:sp>
      <p:sp>
        <p:nvSpPr>
          <p:cNvPr id="4" name="Inhaltsplatzhalter 3">
            <a:extLst>
              <a:ext uri="{FF2B5EF4-FFF2-40B4-BE49-F238E27FC236}">
                <a16:creationId xmlns:a16="http://schemas.microsoft.com/office/drawing/2014/main" id="{20E8EA41-78CB-B1DD-8826-774109968388}"/>
              </a:ext>
            </a:extLst>
          </p:cNvPr>
          <p:cNvSpPr>
            <a:spLocks noGrp="1"/>
          </p:cNvSpPr>
          <p:nvPr>
            <p:ph idx="1"/>
          </p:nvPr>
        </p:nvSpPr>
        <p:spPr>
          <a:xfrm>
            <a:off x="1096423" y="1228178"/>
            <a:ext cx="3922341" cy="4527819"/>
          </a:xfrm>
        </p:spPr>
        <p:txBody>
          <a:bodyPr/>
          <a:lstStyle/>
          <a:p>
            <a:pPr marL="0" indent="0">
              <a:buNone/>
            </a:pPr>
            <a:r>
              <a:rPr lang="de-DE" dirty="0">
                <a:solidFill>
                  <a:srgbClr val="000000"/>
                </a:solidFill>
                <a:effectLst/>
                <a:latin typeface="Arial" panose="020B0604020202020204" pitchFamily="34" charset="0"/>
              </a:rPr>
              <a:t>Basiskompetenzen sind für das erfolgreiche Weiterlernen in den Fächern ebenso entscheidend wie für die Bewältigung der in den Bildungsstandards definierten Anforderungen, einschließlich der Mindeststandards. </a:t>
            </a:r>
          </a:p>
        </p:txBody>
      </p:sp>
      <p:sp>
        <p:nvSpPr>
          <p:cNvPr id="6" name="Foliennummernplatzhalter 5">
            <a:extLst>
              <a:ext uri="{FF2B5EF4-FFF2-40B4-BE49-F238E27FC236}">
                <a16:creationId xmlns:a16="http://schemas.microsoft.com/office/drawing/2014/main" id="{44C288D1-A239-E8F0-E74F-BB35B050BCF3}"/>
              </a:ext>
            </a:extLst>
          </p:cNvPr>
          <p:cNvSpPr>
            <a:spLocks noGrp="1"/>
          </p:cNvSpPr>
          <p:nvPr>
            <p:ph type="sldNum" sz="quarter" idx="12"/>
          </p:nvPr>
        </p:nvSpPr>
        <p:spPr/>
        <p:txBody>
          <a:bodyPr/>
          <a:lstStyle/>
          <a:p>
            <a:fld id="{C3752B7C-18A9-864D-BBCB-54A9F41B5594}" type="slidenum">
              <a:rPr lang="de-DE" smtClean="0"/>
              <a:pPr/>
              <a:t>7</a:t>
            </a:fld>
            <a:endParaRPr lang="de-DE" dirty="0"/>
          </a:p>
        </p:txBody>
      </p:sp>
      <p:pic>
        <p:nvPicPr>
          <p:cNvPr id="3" name="Grafik 2">
            <a:extLst>
              <a:ext uri="{FF2B5EF4-FFF2-40B4-BE49-F238E27FC236}">
                <a16:creationId xmlns:a16="http://schemas.microsoft.com/office/drawing/2014/main" id="{32AFC1B1-5D36-67BD-54A0-3BA9220A3D83}"/>
              </a:ext>
            </a:extLst>
          </p:cNvPr>
          <p:cNvPicPr>
            <a:picLocks noChangeAspect="1"/>
          </p:cNvPicPr>
          <p:nvPr/>
        </p:nvPicPr>
        <p:blipFill>
          <a:blip r:embed="rId3"/>
          <a:stretch>
            <a:fillRect/>
          </a:stretch>
        </p:blipFill>
        <p:spPr>
          <a:xfrm>
            <a:off x="4976737" y="1066491"/>
            <a:ext cx="3706525" cy="5146774"/>
          </a:xfrm>
          <a:prstGeom prst="rect">
            <a:avLst/>
          </a:prstGeom>
        </p:spPr>
      </p:pic>
      <p:sp>
        <p:nvSpPr>
          <p:cNvPr id="7" name="Textfeld 6">
            <a:extLst>
              <a:ext uri="{FF2B5EF4-FFF2-40B4-BE49-F238E27FC236}">
                <a16:creationId xmlns:a16="http://schemas.microsoft.com/office/drawing/2014/main" id="{98A2F775-E943-5C0F-2B3B-A1E14ABB5343}"/>
              </a:ext>
            </a:extLst>
          </p:cNvPr>
          <p:cNvSpPr txBox="1"/>
          <p:nvPr/>
        </p:nvSpPr>
        <p:spPr>
          <a:xfrm>
            <a:off x="6228606" y="6038603"/>
            <a:ext cx="4382577" cy="230832"/>
          </a:xfrm>
          <a:prstGeom prst="rect">
            <a:avLst/>
          </a:prstGeom>
          <a:solidFill>
            <a:schemeClr val="bg1"/>
          </a:solidFill>
        </p:spPr>
        <p:txBody>
          <a:bodyPr wrap="square">
            <a:spAutoFit/>
          </a:bodyPr>
          <a:lstStyle/>
          <a:p>
            <a:pPr marL="0" indent="0">
              <a:buFont typeface="Arial" panose="020B0604020202020204" pitchFamily="34" charset="0"/>
              <a:buNone/>
            </a:pPr>
            <a:r>
              <a:rPr lang="de-DE" sz="900" b="0" i="0" u="none" strike="noStrike" dirty="0">
                <a:solidFill>
                  <a:srgbClr val="327D87"/>
                </a:solidFill>
                <a:effectLst/>
              </a:rPr>
              <a:t>https://</a:t>
            </a:r>
            <a:r>
              <a:rPr lang="de-DE" sz="900" b="0" i="0" u="none" strike="noStrike" dirty="0" err="1">
                <a:solidFill>
                  <a:srgbClr val="327D87"/>
                </a:solidFill>
                <a:effectLst/>
              </a:rPr>
              <a:t>mahiko.dzlm.de</a:t>
            </a:r>
            <a:r>
              <a:rPr lang="de-DE" sz="900" b="0" i="0" u="none" strike="noStrike" dirty="0">
                <a:solidFill>
                  <a:srgbClr val="327D87"/>
                </a:solidFill>
                <a:effectLst/>
              </a:rPr>
              <a:t>/</a:t>
            </a:r>
            <a:r>
              <a:rPr lang="de-DE" sz="900" b="0" i="0" u="none" strike="noStrike" dirty="0" err="1">
                <a:solidFill>
                  <a:srgbClr val="327D87"/>
                </a:solidFill>
                <a:effectLst/>
              </a:rPr>
              <a:t>node</a:t>
            </a:r>
            <a:r>
              <a:rPr lang="de-DE" sz="900" b="0" i="0" u="none" strike="noStrike" dirty="0">
                <a:solidFill>
                  <a:srgbClr val="327D87"/>
                </a:solidFill>
                <a:effectLst/>
              </a:rPr>
              <a:t>/334</a:t>
            </a:r>
          </a:p>
        </p:txBody>
      </p:sp>
    </p:spTree>
    <p:extLst>
      <p:ext uri="{BB962C8B-B14F-4D97-AF65-F5344CB8AC3E}">
        <p14:creationId xmlns:p14="http://schemas.microsoft.com/office/powerpoint/2010/main" val="197125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8706E-8FE8-6A68-53DB-297FAFDF105C}"/>
              </a:ext>
            </a:extLst>
          </p:cNvPr>
          <p:cNvSpPr>
            <a:spLocks noGrp="1"/>
          </p:cNvSpPr>
          <p:nvPr>
            <p:ph type="title"/>
          </p:nvPr>
        </p:nvSpPr>
        <p:spPr>
          <a:xfrm>
            <a:off x="1096423" y="303262"/>
            <a:ext cx="7009509" cy="603704"/>
          </a:xfrm>
        </p:spPr>
        <p:txBody>
          <a:bodyPr>
            <a:normAutofit/>
          </a:bodyPr>
          <a:lstStyle/>
          <a:p>
            <a:r>
              <a:rPr lang="de-DE" sz="2500" dirty="0"/>
              <a:t>Mathematische Basiskompetenzen</a:t>
            </a:r>
          </a:p>
        </p:txBody>
      </p:sp>
      <p:sp>
        <p:nvSpPr>
          <p:cNvPr id="3" name="Textplatzhalter 2">
            <a:extLst>
              <a:ext uri="{FF2B5EF4-FFF2-40B4-BE49-F238E27FC236}">
                <a16:creationId xmlns:a16="http://schemas.microsoft.com/office/drawing/2014/main" id="{929F2E0C-2ACA-D80A-50E0-EB6A84E06C90}"/>
              </a:ext>
            </a:extLst>
          </p:cNvPr>
          <p:cNvSpPr>
            <a:spLocks noGrp="1"/>
          </p:cNvSpPr>
          <p:nvPr>
            <p:ph type="body" sz="quarter" idx="13"/>
          </p:nvPr>
        </p:nvSpPr>
        <p:spPr>
          <a:xfrm>
            <a:off x="580260" y="1174492"/>
            <a:ext cx="8047734" cy="445628"/>
          </a:xfrm>
        </p:spPr>
        <p:txBody>
          <a:bodyPr/>
          <a:lstStyle/>
          <a:p>
            <a:pPr>
              <a:lnSpc>
                <a:spcPct val="100000"/>
              </a:lnSpc>
            </a:pPr>
            <a:r>
              <a:rPr lang="de-DE" dirty="0"/>
              <a:t>ERGEBNISSE GUTACHTEN STÄNDIGE WISSENSCHAFTLICHE KOMMISSION</a:t>
            </a:r>
          </a:p>
        </p:txBody>
      </p:sp>
      <p:sp>
        <p:nvSpPr>
          <p:cNvPr id="4" name="Inhaltsplatzhalter 3">
            <a:extLst>
              <a:ext uri="{FF2B5EF4-FFF2-40B4-BE49-F238E27FC236}">
                <a16:creationId xmlns:a16="http://schemas.microsoft.com/office/drawing/2014/main" id="{20E8EA41-78CB-B1DD-8826-774109968388}"/>
              </a:ext>
            </a:extLst>
          </p:cNvPr>
          <p:cNvSpPr>
            <a:spLocks noGrp="1"/>
          </p:cNvSpPr>
          <p:nvPr>
            <p:ph idx="1"/>
          </p:nvPr>
        </p:nvSpPr>
        <p:spPr>
          <a:xfrm>
            <a:off x="580417" y="1513928"/>
            <a:ext cx="6110315" cy="4527819"/>
          </a:xfrm>
        </p:spPr>
        <p:txBody>
          <a:bodyPr/>
          <a:lstStyle/>
          <a:p>
            <a:pPr>
              <a:lnSpc>
                <a:spcPct val="114000"/>
              </a:lnSpc>
            </a:pPr>
            <a:r>
              <a:rPr lang="de-DE" dirty="0"/>
              <a:t>Befunde nationaler Bildungstrends und Ergebnisse der internationalen Vergleichsstudien zeigen, dass 22% der </a:t>
            </a:r>
            <a:r>
              <a:rPr lang="de-DE" dirty="0" err="1"/>
              <a:t>Grundschüler:innen</a:t>
            </a:r>
            <a:r>
              <a:rPr lang="de-DE" dirty="0"/>
              <a:t> die Mindeststandards nicht erreichen,</a:t>
            </a:r>
          </a:p>
          <a:p>
            <a:pPr>
              <a:lnSpc>
                <a:spcPct val="114000"/>
              </a:lnSpc>
            </a:pPr>
            <a:r>
              <a:rPr lang="de-DE" dirty="0"/>
              <a:t>weitere 23% erreichen die Regelstandards nicht.</a:t>
            </a:r>
          </a:p>
          <a:p>
            <a:pPr>
              <a:lnSpc>
                <a:spcPct val="114000"/>
              </a:lnSpc>
            </a:pPr>
            <a:r>
              <a:rPr lang="de-DE" dirty="0"/>
              <a:t>IQB-Bildungstrend zeigt einen deutlichen Rückgang der durchschnittlich erreichten Kompetenzen seit 2011.</a:t>
            </a:r>
          </a:p>
        </p:txBody>
      </p:sp>
      <p:sp>
        <p:nvSpPr>
          <p:cNvPr id="6" name="Foliennummernplatzhalter 5">
            <a:extLst>
              <a:ext uri="{FF2B5EF4-FFF2-40B4-BE49-F238E27FC236}">
                <a16:creationId xmlns:a16="http://schemas.microsoft.com/office/drawing/2014/main" id="{44C288D1-A239-E8F0-E74F-BB35B050BCF3}"/>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7" name="Textfeld 6">
            <a:extLst>
              <a:ext uri="{FF2B5EF4-FFF2-40B4-BE49-F238E27FC236}">
                <a16:creationId xmlns:a16="http://schemas.microsoft.com/office/drawing/2014/main" id="{828F50C5-FFFE-1635-4FDF-FEE6F717A73D}"/>
              </a:ext>
            </a:extLst>
          </p:cNvPr>
          <p:cNvSpPr txBox="1"/>
          <p:nvPr/>
        </p:nvSpPr>
        <p:spPr>
          <a:xfrm>
            <a:off x="145773" y="4585251"/>
            <a:ext cx="8905461" cy="1608729"/>
          </a:xfrm>
          <a:prstGeom prst="roundRect">
            <a:avLst>
              <a:gd name="adj" fmla="val 5624"/>
            </a:avLst>
          </a:prstGeom>
          <a:solidFill>
            <a:srgbClr val="CEE0E2"/>
          </a:solidFill>
        </p:spPr>
        <p:txBody>
          <a:bodyPr wrap="square" rtlCol="0" anchor="ctr" anchorCtr="0">
            <a:noAutofit/>
          </a:bodyPr>
          <a:lstStyle/>
          <a:p>
            <a:pPr algn="ctr"/>
            <a:r>
              <a:rPr lang="de-DE" b="1" dirty="0"/>
              <a:t>Empfehlung der SWK umfasst:</a:t>
            </a:r>
          </a:p>
          <a:p>
            <a:pPr algn="ctr"/>
            <a:r>
              <a:rPr lang="de-DE" dirty="0"/>
              <a:t>„Den </a:t>
            </a:r>
            <a:r>
              <a:rPr lang="de-DE" dirty="0">
                <a:solidFill>
                  <a:srgbClr val="327D87"/>
                </a:solidFill>
              </a:rPr>
              <a:t>Einsatz erprobter, informeller und unterrichtsnaher Verfahren</a:t>
            </a:r>
            <a:r>
              <a:rPr lang="de-DE" dirty="0"/>
              <a:t>, die jede Lehrkraft zur </a:t>
            </a:r>
            <a:r>
              <a:rPr lang="de-DE" dirty="0">
                <a:solidFill>
                  <a:srgbClr val="327D87"/>
                </a:solidFill>
              </a:rPr>
              <a:t>tiefenscharfen Diagnose</a:t>
            </a:r>
            <a:r>
              <a:rPr lang="de-DE" dirty="0"/>
              <a:t> des Lernstands aller </a:t>
            </a:r>
            <a:r>
              <a:rPr lang="de-DE" dirty="0" err="1"/>
              <a:t>Schüler:innen</a:t>
            </a:r>
            <a:r>
              <a:rPr lang="de-DE" dirty="0"/>
              <a:t> in Bezug auf die basalen Kompetenzen </a:t>
            </a:r>
            <a:r>
              <a:rPr lang="de-DE" dirty="0" err="1">
                <a:solidFill>
                  <a:srgbClr val="327D87"/>
                </a:solidFill>
              </a:rPr>
              <a:t>regelmäßig</a:t>
            </a:r>
            <a:r>
              <a:rPr lang="de-DE" dirty="0">
                <a:solidFill>
                  <a:srgbClr val="327D87"/>
                </a:solidFill>
              </a:rPr>
              <a:t> </a:t>
            </a:r>
            <a:r>
              <a:rPr lang="de-DE" dirty="0" err="1"/>
              <a:t>durchführt</a:t>
            </a:r>
            <a:r>
              <a:rPr lang="de-DE" dirty="0"/>
              <a:t>, die </a:t>
            </a:r>
            <a:r>
              <a:rPr lang="de-DE" dirty="0" err="1"/>
              <a:t>für</a:t>
            </a:r>
            <a:r>
              <a:rPr lang="de-DE" dirty="0"/>
              <a:t> das Erreichen der Mindeststandards grundlegend sind.“</a:t>
            </a:r>
          </a:p>
          <a:p>
            <a:pPr algn="r"/>
            <a:r>
              <a:rPr lang="de-DE" sz="1300" dirty="0"/>
              <a:t>(SWK 2022, S. 62)</a:t>
            </a:r>
          </a:p>
        </p:txBody>
      </p:sp>
      <p:pic>
        <p:nvPicPr>
          <p:cNvPr id="5" name="Grafik 4">
            <a:extLst>
              <a:ext uri="{FF2B5EF4-FFF2-40B4-BE49-F238E27FC236}">
                <a16:creationId xmlns:a16="http://schemas.microsoft.com/office/drawing/2014/main" id="{9DEC6B45-C068-4CA1-BC4F-E51F5F00D281}"/>
              </a:ext>
            </a:extLst>
          </p:cNvPr>
          <p:cNvPicPr>
            <a:picLocks noChangeAspect="1"/>
          </p:cNvPicPr>
          <p:nvPr/>
        </p:nvPicPr>
        <p:blipFill>
          <a:blip r:embed="rId3"/>
          <a:stretch>
            <a:fillRect/>
          </a:stretch>
        </p:blipFill>
        <p:spPr>
          <a:xfrm>
            <a:off x="6955437" y="1513928"/>
            <a:ext cx="2095798" cy="3005374"/>
          </a:xfrm>
          <a:prstGeom prst="rect">
            <a:avLst/>
          </a:prstGeom>
        </p:spPr>
      </p:pic>
    </p:spTree>
    <p:extLst>
      <p:ext uri="{BB962C8B-B14F-4D97-AF65-F5344CB8AC3E}">
        <p14:creationId xmlns:p14="http://schemas.microsoft.com/office/powerpoint/2010/main" val="19755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9</a:t>
            </a:fld>
            <a:endParaRPr lang="de-DE" dirty="0"/>
          </a:p>
        </p:txBody>
      </p:sp>
      <p:pic>
        <p:nvPicPr>
          <p:cNvPr id="1026" name="Picture 2">
            <a:extLst>
              <a:ext uri="{FF2B5EF4-FFF2-40B4-BE49-F238E27FC236}">
                <a16:creationId xmlns:a16="http://schemas.microsoft.com/office/drawing/2014/main" id="{B04A963A-5FF7-8F5F-2D03-12FAA8735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t="10880" r="10700" b="11300"/>
          <a:stretch/>
        </p:blipFill>
        <p:spPr bwMode="auto">
          <a:xfrm>
            <a:off x="6457950" y="2560212"/>
            <a:ext cx="2241948" cy="2228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052D881B-6D89-90BC-EA57-C45B34A843E5}"/>
              </a:ext>
            </a:extLst>
          </p:cNvPr>
          <p:cNvSpPr>
            <a:spLocks noGrp="1"/>
          </p:cNvSpPr>
          <p:nvPr>
            <p:ph type="body" sz="quarter" idx="13"/>
          </p:nvPr>
        </p:nvSpPr>
        <p:spPr>
          <a:xfrm>
            <a:off x="6457950" y="4948362"/>
            <a:ext cx="2207004" cy="258547"/>
          </a:xfrm>
        </p:spPr>
        <p:txBody>
          <a:bodyPr/>
          <a:lstStyle/>
          <a:p>
            <a:pPr algn="ctr">
              <a:lnSpc>
                <a:spcPct val="100000"/>
              </a:lnSpc>
            </a:pPr>
            <a:r>
              <a:rPr lang="de-DE" sz="1100" dirty="0" err="1"/>
              <a:t>pikas.dzlm.de</a:t>
            </a:r>
            <a:r>
              <a:rPr lang="de-DE" sz="1100" dirty="0"/>
              <a:t>/</a:t>
            </a:r>
            <a:r>
              <a:rPr lang="de-DE" sz="1100" dirty="0" err="1"/>
              <a:t>node</a:t>
            </a:r>
            <a:r>
              <a:rPr lang="de-DE" sz="1100" dirty="0"/>
              <a:t>/1632</a:t>
            </a:r>
          </a:p>
        </p:txBody>
      </p:sp>
      <p:pic>
        <p:nvPicPr>
          <p:cNvPr id="5" name="Grafik 4">
            <a:extLst>
              <a:ext uri="{FF2B5EF4-FFF2-40B4-BE49-F238E27FC236}">
                <a16:creationId xmlns:a16="http://schemas.microsoft.com/office/drawing/2014/main" id="{2342918F-2D03-792B-FE96-2600F6858199}"/>
              </a:ext>
            </a:extLst>
          </p:cNvPr>
          <p:cNvPicPr>
            <a:picLocks noChangeAspect="1"/>
          </p:cNvPicPr>
          <p:nvPr/>
        </p:nvPicPr>
        <p:blipFill>
          <a:blip r:embed="rId4"/>
          <a:stretch>
            <a:fillRect/>
          </a:stretch>
        </p:blipFill>
        <p:spPr>
          <a:xfrm>
            <a:off x="580260" y="1592268"/>
            <a:ext cx="5672260" cy="4164106"/>
          </a:xfrm>
          <a:prstGeom prst="rect">
            <a:avLst/>
          </a:prstGeom>
        </p:spPr>
      </p:pic>
      <p:sp>
        <p:nvSpPr>
          <p:cNvPr id="12" name="Titel 1">
            <a:extLst>
              <a:ext uri="{FF2B5EF4-FFF2-40B4-BE49-F238E27FC236}">
                <a16:creationId xmlns:a16="http://schemas.microsoft.com/office/drawing/2014/main" id="{D705B642-EAE5-2BD0-1ABF-A3172FD06BEC}"/>
              </a:ext>
            </a:extLst>
          </p:cNvPr>
          <p:cNvSpPr>
            <a:spLocks noGrp="1"/>
          </p:cNvSpPr>
          <p:nvPr>
            <p:ph type="title"/>
          </p:nvPr>
        </p:nvSpPr>
        <p:spPr>
          <a:xfrm>
            <a:off x="1096423" y="205454"/>
            <a:ext cx="8047577" cy="766957"/>
          </a:xfrm>
        </p:spPr>
        <p:txBody>
          <a:bodyPr>
            <a:noAutofit/>
          </a:bodyPr>
          <a:lstStyle/>
          <a:p>
            <a:r>
              <a:rPr lang="de-DE" sz="2500" dirty="0"/>
              <a:t>Mathematische Basiskompetenzen</a:t>
            </a:r>
            <a:br>
              <a:rPr lang="de-DE" sz="2500" dirty="0"/>
            </a:br>
            <a:r>
              <a:rPr lang="de-DE" sz="2500" b="0" dirty="0"/>
              <a:t>kontinuierlich fördern</a:t>
            </a:r>
          </a:p>
        </p:txBody>
      </p:sp>
    </p:spTree>
    <p:extLst>
      <p:ext uri="{BB962C8B-B14F-4D97-AF65-F5344CB8AC3E}">
        <p14:creationId xmlns:p14="http://schemas.microsoft.com/office/powerpoint/2010/main" val="60859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4049</Words>
  <Application>Microsoft Macintosh PowerPoint</Application>
  <PresentationFormat>Bildschirmpräsentation (4:3)</PresentationFormat>
  <Paragraphs>369</Paragraphs>
  <Slides>40</Slides>
  <Notes>31</Notes>
  <HiddenSlides>10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40</vt:i4>
      </vt:variant>
    </vt:vector>
  </HeadingPairs>
  <TitlesOfParts>
    <vt:vector size="46" baseType="lpstr">
      <vt:lpstr>Arial</vt:lpstr>
      <vt:lpstr>Calibri</vt:lpstr>
      <vt:lpstr>Courier New</vt:lpstr>
      <vt:lpstr>Grundschrift</vt:lpstr>
      <vt:lpstr>Open Sans</vt:lpstr>
      <vt:lpstr>Office</vt:lpstr>
      <vt:lpstr>Kartei „Mathematik am Schulanfang“</vt:lpstr>
      <vt:lpstr>PowerPoint-Präsentation</vt:lpstr>
      <vt:lpstr>PowerPoint-Präsentation</vt:lpstr>
      <vt:lpstr>Hintergrundinfos</vt:lpstr>
      <vt:lpstr>Gliederung</vt:lpstr>
      <vt:lpstr>Hintergrundinfos</vt:lpstr>
      <vt:lpstr>Mathematische Basiskompetenzen</vt:lpstr>
      <vt:lpstr>Mathematische Basiskompetenzen</vt:lpstr>
      <vt:lpstr>Mathematische Basiskompetenzen kontinuierlich fördern</vt:lpstr>
      <vt:lpstr>Mathematische Basiskompetenzen Blick in den Schulalltag</vt:lpstr>
      <vt:lpstr>Hintergrundinfos</vt:lpstr>
      <vt:lpstr>Hintergrundinfos</vt:lpstr>
      <vt:lpstr>Mathematische Basiskompetenzen Schulanfang</vt:lpstr>
      <vt:lpstr>Gliederung</vt:lpstr>
      <vt:lpstr>Kartei „Mathematik am Schulanfang“</vt:lpstr>
      <vt:lpstr>Hintergrundinfos</vt:lpstr>
      <vt:lpstr>Kartei „Mathematik am Schulanfang“</vt:lpstr>
      <vt:lpstr>Kartei „Mathematik am Schulanfang“</vt:lpstr>
      <vt:lpstr>Hintergrundinfos</vt:lpstr>
      <vt:lpstr>Kartei „Mathematik am Schulanfang“</vt:lpstr>
      <vt:lpstr>Hintergrundinfos</vt:lpstr>
      <vt:lpstr>Kartei „Mathematik am Schulanfang“</vt:lpstr>
      <vt:lpstr>Hintergrundinfos</vt:lpstr>
      <vt:lpstr>Kartei „Mathematik am Schulanfang“</vt:lpstr>
      <vt:lpstr>Kartei „Mathematik am Schulanfang“</vt:lpstr>
      <vt:lpstr>Gliederung</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Einsatz der Kartei im Anfangsunterricht</vt:lpstr>
      <vt:lpstr>PowerPoint-Präsentation</vt:lpstr>
      <vt:lpstr>Gliederung</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Pia Haeger</cp:lastModifiedBy>
  <cp:revision>169</cp:revision>
  <dcterms:created xsi:type="dcterms:W3CDTF">2021-10-04T08:50:15Z</dcterms:created>
  <dcterms:modified xsi:type="dcterms:W3CDTF">2023-08-10T13:58:00Z</dcterms:modified>
</cp:coreProperties>
</file>