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47"/>
  </p:notesMasterIdLst>
  <p:handoutMasterIdLst>
    <p:handoutMasterId r:id="rId48"/>
  </p:handoutMasterIdLst>
  <p:sldIdLst>
    <p:sldId id="371" r:id="rId2"/>
    <p:sldId id="370" r:id="rId3"/>
    <p:sldId id="326" r:id="rId4"/>
    <p:sldId id="401" r:id="rId5"/>
    <p:sldId id="308" r:id="rId6"/>
    <p:sldId id="386" r:id="rId7"/>
    <p:sldId id="409" r:id="rId8"/>
    <p:sldId id="416" r:id="rId9"/>
    <p:sldId id="407" r:id="rId10"/>
    <p:sldId id="410" r:id="rId11"/>
    <p:sldId id="388" r:id="rId12"/>
    <p:sldId id="411" r:id="rId13"/>
    <p:sldId id="399" r:id="rId14"/>
    <p:sldId id="412" r:id="rId15"/>
    <p:sldId id="309" r:id="rId16"/>
    <p:sldId id="369" r:id="rId17"/>
    <p:sldId id="413" r:id="rId18"/>
    <p:sldId id="317" r:id="rId19"/>
    <p:sldId id="340" r:id="rId20"/>
    <p:sldId id="341" r:id="rId21"/>
    <p:sldId id="342" r:id="rId22"/>
    <p:sldId id="343" r:id="rId23"/>
    <p:sldId id="344" r:id="rId24"/>
    <p:sldId id="345" r:id="rId25"/>
    <p:sldId id="346" r:id="rId26"/>
    <p:sldId id="347" r:id="rId27"/>
    <p:sldId id="414" r:id="rId28"/>
    <p:sldId id="348" r:id="rId29"/>
    <p:sldId id="355" r:id="rId30"/>
    <p:sldId id="356" r:id="rId31"/>
    <p:sldId id="357" r:id="rId32"/>
    <p:sldId id="358" r:id="rId33"/>
    <p:sldId id="359" r:id="rId34"/>
    <p:sldId id="360" r:id="rId35"/>
    <p:sldId id="361" r:id="rId36"/>
    <p:sldId id="362" r:id="rId37"/>
    <p:sldId id="363" r:id="rId38"/>
    <p:sldId id="364" r:id="rId39"/>
    <p:sldId id="367" r:id="rId40"/>
    <p:sldId id="368" r:id="rId41"/>
    <p:sldId id="415" r:id="rId42"/>
    <p:sldId id="366" r:id="rId43"/>
    <p:sldId id="316" r:id="rId44"/>
    <p:sldId id="324" r:id="rId45"/>
    <p:sldId id="325"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ia Haeger" initials="PH" lastIdx="2" clrIdx="0">
    <p:extLst>
      <p:ext uri="{19B8F6BF-5375-455C-9EA6-DF929625EA0E}">
        <p15:presenceInfo xmlns:p15="http://schemas.microsoft.com/office/powerpoint/2012/main" userId="Pia Haeg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27D87"/>
    <a:srgbClr val="FFFFFF"/>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5"/>
    <p:restoredTop sz="79027"/>
  </p:normalViewPr>
  <p:slideViewPr>
    <p:cSldViewPr snapToGrid="0" snapToObjects="1">
      <p:cViewPr>
        <p:scale>
          <a:sx n="72" d="100"/>
          <a:sy n="72" d="100"/>
        </p:scale>
        <p:origin x="1824" y="352"/>
      </p:cViewPr>
      <p:guideLst>
        <p:guide orient="horz" pos="2160"/>
        <p:guide pos="2880"/>
      </p:guideLst>
    </p:cSldViewPr>
  </p:slideViewPr>
  <p:outlineViewPr>
    <p:cViewPr>
      <p:scale>
        <a:sx n="33" d="100"/>
        <a:sy n="33" d="100"/>
      </p:scale>
      <p:origin x="0" y="-339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22.04.24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22.04.24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kas.dzlm.de/node/162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kas.dzlm.de/node/162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410425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Lehrkräfte haben unterschiedliche Erwartungen an die Mathekartei. </a:t>
            </a:r>
          </a:p>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Das mathematische Rad wird mit der Kartei nicht neu erfunden. </a:t>
            </a:r>
          </a:p>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Stattdessen geht es bei einer vorhandenen Fülle an Materialien in Büchern, Internet &amp; Co darum, eine Sammlung guter Aufgaben mit dem Fokus auf Mathematik anzubieten, d.h. nicht nur “zu spielen”, sondern im Kontext des Spiels Mathematik zu betreiben, d.h. Übungen zielgerichtet auszuwählen und die Lernenden in der Durchführung zu beobachten und zu fördern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2490395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Lehrkräfte haben unterschiedliche Erwartungen an die Mathekartei. </a:t>
            </a:r>
          </a:p>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Das mathematische Rad wird mit der Kartei nicht neu erfunden. </a:t>
            </a:r>
          </a:p>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Stattdessen geht es bei einer vorhandenen Fülle an Materialien in Büchern, Internet &amp; Co darum, eine Sammlung guter Aufgaben mit dem Fokus auf Mathematik anzubieten, d.h. nicht nur “zu spielen”, sondern im Kontext des Spiels Mathematik zu betreiben, d.h. Übungen zielgerichtet auszuwählen und die Lernenden in der Durchführung zu beobachten und zu fördern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4125859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Folgenden wird anhand konkreter Übungen vorgestellt, wie Aktivitäten der Mathekartei ritualisiert in den Unterricht eingebunden werden können. </a:t>
            </a:r>
          </a:p>
          <a:p>
            <a:pPr marL="171450" indent="-171450">
              <a:buFont typeface="Arial" panose="020B0604020202020204" pitchFamily="34" charset="0"/>
              <a:buChar char="•"/>
            </a:pPr>
            <a:r>
              <a:rPr lang="de-DE" dirty="0"/>
              <a:t>Zunächst werden hierbei konkrete Übungen in den Blick genommen, die auch unabhängig vom aktuellen Thema des Mathematikunterrichts ritualisiert, beispielsweise als Mathestarter oder im Morgenkreis immer wieder aufgegriffen werden können. </a:t>
            </a:r>
          </a:p>
          <a:p>
            <a:pPr marL="171450" indent="-171450">
              <a:buFont typeface="Arial" panose="020B0604020202020204" pitchFamily="34" charset="0"/>
              <a:buChar char="•"/>
            </a:pPr>
            <a:r>
              <a:rPr lang="de-DE" dirty="0"/>
              <a:t>Diese Rituale können auch klassen- und jahrgangsübergreifend etabliert werden. Wenn das Vorgehen allen Lehrkräften der Schule bekannt ist und in allen Klassen ritualisiert ist, bietet das für die Kinder den Vorteil, dass diese struktur- und </a:t>
            </a:r>
            <a:r>
              <a:rPr lang="de-DE" dirty="0" err="1"/>
              <a:t>orientierunggebenden</a:t>
            </a:r>
            <a:r>
              <a:rPr lang="de-DE" dirty="0"/>
              <a:t> Rituale jederzeit, auch in Vertretungssituationen umgesetzt werden können</a:t>
            </a:r>
          </a:p>
          <a:p>
            <a:pPr marL="171450" indent="-171450">
              <a:buFont typeface="Arial" panose="020B0604020202020204" pitchFamily="34" charset="0"/>
              <a:buChar char="•"/>
            </a:pPr>
            <a:r>
              <a:rPr lang="de-DE" dirty="0"/>
              <a:t>Eine Möglichkeit Rituale zu etablieren ist die Planung und Organisation durch Fachkonferenzleitende bzw. Jahrgangsstufenvertretende</a:t>
            </a:r>
          </a:p>
          <a:p>
            <a:pPr marL="628650" lvl="1" indent="-171450">
              <a:buFont typeface="Arial" panose="020B0604020202020204" pitchFamily="34" charset="0"/>
              <a:buChar char="•"/>
            </a:pPr>
            <a:r>
              <a:rPr lang="de-DE" dirty="0"/>
              <a:t>Die Fachkonferenzleitenden überlegen sich, wie das Ritual in den Schulalltag integriert werden kann </a:t>
            </a:r>
            <a:r>
              <a:rPr lang="de-DE" dirty="0">
                <a:sym typeface="Wingdings" pitchFamily="2" charset="2"/>
              </a:rPr>
              <a:t> z. B. immer 5 Min zu Beginn einer Mathestunde</a:t>
            </a:r>
          </a:p>
          <a:p>
            <a:pPr marL="628650" lvl="1" indent="-171450">
              <a:buFont typeface="Arial" panose="020B0604020202020204" pitchFamily="34" charset="0"/>
              <a:buChar char="•"/>
            </a:pPr>
            <a:r>
              <a:rPr lang="de-DE" dirty="0">
                <a:sym typeface="Wingdings" pitchFamily="2" charset="2"/>
              </a:rPr>
              <a:t>Die Fachkonferenzleitenden wählen zu Beginn 5 Übungen aus, die sich für einen themenunabhängigen Einsatz beispielsweise als Mathestarter eigenen. Je nach ausgewählter Übung unterscheidet sich die Auswahl in den verschiedenen Jahrgangsstufen bzw. müssen die gewählten Übungen für die verschiedenen Jahrgangsstufen adaptiert werden (z.B. Anpassung des Zahlraums)</a:t>
            </a:r>
          </a:p>
          <a:p>
            <a:pPr marL="628650" lvl="1" indent="-171450">
              <a:buFont typeface="Arial" panose="020B0604020202020204" pitchFamily="34" charset="0"/>
              <a:buChar char="•"/>
            </a:pPr>
            <a:r>
              <a:rPr lang="de-DE" dirty="0">
                <a:sym typeface="Wingdings" pitchFamily="2" charset="2"/>
              </a:rPr>
              <a:t>Im Folgenden wird dies exemplarisch anhand der Übung Zahl unter dem Tuch erläutert.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2051281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der Übung Zahl unter dem Tuch werden in der Basisvariante eine Zahl mit Würfelmaterial unter ein Tuch gelegt. Ein Kind nennt die gelegte Zahl. Durch Hinzulegen oder Wegnahmen von Material werden immer neue Zahlen gelegt, die von den Kindern (reihum) benannt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2739341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Weiteren werden die folgenden drei Fragen in Bezug auf die Übung „Zahl unter dem Tuch“ beantwortet.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886369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101498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Durch verschiedene Adaptionen kann die Übung an individuelle Lernvoraussetzungen angepasst werden. Grundsätzlich können auch andere Materialien, wie Zehnerstreifen und Plättchen genutzt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Das handlungsbegleitete Legen mit eigenem Material erleichtert den Kindern durch die eigene Handlung und die damit verbundene Sicht auf das Material häufig, die Bestimmung der gelegten Zahl. Auch Kindern mit Konzentrationsschwierigkeiten oder Schwierigkeiten beim Merken mehrerer Prozesse kann diese Variante helfen.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Dasselbe gilt auch für das handlungsbegleitete Zeichnen des gelegten Materials, wobei die Zeichenkonventionen den Kindern hierbei geläufig sein müssen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Der Austausch über das Gelegte bzw. das handlungsbegleitete Sprechen kann den Kindern helfen sich besser merken zu können, welche Zahl zuvor gelegt wurde und welche Auswirkungen die Veränderung auf die gelegte Zahl 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Insbesondere wenn es Kindern noch schwer fällt mit Material gelegte Zahlen zu bestimmen, kann die Sicht auf das Material helfen, die Prozesse des Hinzulegens bzw. Wegnehmens nachzuvollziehen und die neue Zahl zu bestimmen.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4232627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Beobachtungsfragen können helfen die Handlungen, Lösungswege, Aussagen… der Kinder bewusst im Hinblick auf zentrale Kompetenzanforderungen oder typische Schwierigkeiten in den Blick zu nehmen.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3241568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Beobachtungsfragen sind so formuliert, dass sie unabhängig vom konkreten verwendeten Material oder der gelegten Zahl/Handlung genutzt werden können.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Damit sich die Lehrkraft einen möglichst umfassenden Überblick über die individuellen Leistungen der Kinder machen kann, bietet es sich beim Einsatz der Übung im Plenum an, dass die Kinder die Zahl zunächst auf einen Zettel/ein Mini-Whiteboard (einlaminierter wiederverwendbarer Zettel)/das Tablet schreiben und dies auf ein Signal hin hoch halten.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Eine weitere Möglichkeit einen Gesamtüberblick zu bekommen ist die Daumenabfrage, bei der alle Kinder mit dem Daumen nach oben oder nach unten zeigen, ob sie einer Aussage zustimmen oder nicht.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Um auch komplexere Lösungen oder antworten aller Kinder zur Diagnose nutzen zu können bietet es sich an, dass die Kinder ihre Lösungen auf einen Zettel schreiben und diesen in den Mathebriefkasten legen. So hat die Lehrkraft die Möglichkeit die Lösungen im Nachgang zu genauer zu analysieren und sich einen Überblick über die individuellen Leistungen der Kinder zu verschaffen.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1859499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Durch verschiedene Adaptionen der Übung verändern sich auch die geförderten Schwerpunkte. Eine erste Adaption ist, dass die Zahlen unter dem Tuch nicht verändert werden. Die Kinder müssen sich also „nur“ merken, welche Zahl unter dem Tuch liegt. Der Anspruch, dass diese mental verändert werden, entfällt.</a:t>
            </a:r>
          </a:p>
          <a:p>
            <a:pPr marL="171450" indent="-171450">
              <a:buFont typeface="Arial" panose="020B0604020202020204" pitchFamily="34" charset="0"/>
              <a:buChar char="•"/>
            </a:pPr>
            <a:r>
              <a:rPr lang="de-DE" dirty="0"/>
              <a:t>Werden immer neue Zahlen unter das Tuch gelegt und kein Material hinzugelegt oder weggenommen liegt der Fokus auf der reinen Zahldarstellung und nicht auf der Anbahnung/Förderung von Operationsvorstellungen, die durch die Handlungen veranschaulicht </a:t>
            </a:r>
            <a:r>
              <a:rPr lang="de-DE" i="0" dirty="0"/>
              <a:t>werden</a:t>
            </a:r>
          </a:p>
          <a:p>
            <a:pPr marL="171450" indent="-171450">
              <a:buFont typeface="Arial" panose="020B0604020202020204" pitchFamily="34" charset="0"/>
              <a:buChar char="•"/>
            </a:pPr>
            <a:r>
              <a:rPr lang="de-DE" i="0" dirty="0"/>
              <a:t>Die </a:t>
            </a:r>
            <a:r>
              <a:rPr lang="de-DE" sz="1200" i="0" dirty="0"/>
              <a:t>Würfelmaterialien</a:t>
            </a:r>
            <a:r>
              <a:rPr lang="de-DE" i="0" dirty="0"/>
              <a:t> werden nicht stellengerecht unter das Tuch gelegt, z. B. erst Z, dann E, dann H. Dadurch kann vertiefend über Bedeutung des Stellenwertes gesprochen werden.  </a:t>
            </a:r>
          </a:p>
          <a:p>
            <a:pPr marL="171450" indent="-171450">
              <a:buFont typeface="Arial" panose="020B0604020202020204" pitchFamily="34" charset="0"/>
              <a:buChar char="•"/>
            </a:pPr>
            <a:r>
              <a:rPr lang="de-DE" i="0" dirty="0"/>
              <a:t>Bei der Nutzung von Zahlenkarten anstelle von Würfelmaterial wird das Stellenwertverständnis und insbesondere das stellengerechte Zerlegen und Zusammensetzen von Zahlen gefördert. Dazu werden die Zahlenkarten nacheinander unter das Tuch gelegt: 300, 50 und 8. Anschließend wird gefragt, welche Zahl ich nun unter dem Tuch „zusammenbauen“ kann.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1245884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Allgemeiner Umgang (2 pro Schule)</a:t>
            </a:r>
          </a:p>
          <a:p>
            <a:r>
              <a:rPr lang="de-DE" dirty="0"/>
              <a:t>Auftrag an FK-Leitende: welche Mathestarter ritualisieren?</a:t>
            </a:r>
          </a:p>
          <a:p>
            <a:pPr marL="171450" indent="-171450">
              <a:buFont typeface="Wingdings" pitchFamily="2" charset="2"/>
              <a:buChar char="à"/>
            </a:pPr>
            <a:r>
              <a:rPr lang="de-DE" dirty="0">
                <a:sym typeface="Wingdings" pitchFamily="2" charset="2"/>
              </a:rPr>
              <a:t>5 Übungen raussuchen und planen, wie man einsetzen kann</a:t>
            </a:r>
          </a:p>
          <a:p>
            <a:pPr marL="171450" indent="-171450">
              <a:buFont typeface="Wingdings" pitchFamily="2" charset="2"/>
              <a:buChar char="à"/>
            </a:pPr>
            <a:r>
              <a:rPr lang="de-DE" dirty="0">
                <a:sym typeface="Wingdings" pitchFamily="2" charset="2"/>
              </a:rPr>
              <a:t>Differenzierung für Klassenstufen/für unterschiedliche Schwerpunkte</a:t>
            </a:r>
          </a:p>
          <a:p>
            <a:pPr marL="171450" indent="-171450">
              <a:buFont typeface="Wingdings" pitchFamily="2" charset="2"/>
              <a:buChar char="à"/>
            </a:pPr>
            <a:r>
              <a:rPr lang="de-DE" dirty="0">
                <a:sym typeface="Wingdings" pitchFamily="2" charset="2"/>
              </a:rPr>
              <a:t>Rechenstrich unter dem Tuch</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3008038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Durch verschiedene Adaptionen der Übung verändern sich auch die geförderten Schwerpunkte. </a:t>
            </a:r>
          </a:p>
          <a:p>
            <a:pPr marL="171450" indent="-171450">
              <a:buFont typeface="Arial" panose="020B0604020202020204" pitchFamily="34" charset="0"/>
              <a:buChar char="•"/>
            </a:pPr>
            <a:r>
              <a:rPr lang="de-DE" dirty="0"/>
              <a:t>Durch Handlungen am Zahlenstrahl wird insbesondere das Begriffsverständnis von Begriffen wie „Vorgänger“ oder „Nachfolger“ geübt. Außerdem wird der Aufbau mentaler Vorstellungsbilder des Zahlenstrahls gefördert.</a:t>
            </a:r>
          </a:p>
          <a:p>
            <a:pPr marL="171450" indent="-171450">
              <a:buFont typeface="Arial" panose="020B0604020202020204" pitchFamily="34" charset="0"/>
              <a:buChar char="•"/>
            </a:pPr>
            <a:r>
              <a:rPr lang="de-DE" dirty="0"/>
              <a:t>Dasselbe gilt auch für den den Aufbau mentaler Vorstellungen am Rechenstrich bei der Beschreibung von Rechenwegen am Rechenstrich.</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2755269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Durch verschiedene Adaptionen der Übung verändern sich auch die geförderten Schwerpunkte. </a:t>
            </a:r>
          </a:p>
          <a:p>
            <a:r>
              <a:rPr lang="de-DE" dirty="0"/>
              <a:t>Neben Zahlen, Anzahlen und Operationen können auch geometrische Formen und Körper unter das Tuch gelegt und beschreiben werden. Hierdurch werden sowohl der Fachwortschatz (hierbei kann der Einsatz von Sprachspeichern zur Unterstützung hilfreich sein) als auch die Raumvorstellung und Eigenschaften geometrischer Körper/Formen geübt und gefördert.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6635061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Folgenden wird anhand konkreter Übungen vorgestellt, wie Aktivitäten der Mathekartei ritualisiert in den Unterricht eingebunden werden können. </a:t>
            </a:r>
          </a:p>
          <a:p>
            <a:pPr marL="171450" indent="-171450">
              <a:buFont typeface="Arial" panose="020B0604020202020204" pitchFamily="34" charset="0"/>
              <a:buChar char="•"/>
            </a:pPr>
            <a:r>
              <a:rPr lang="de-DE" dirty="0"/>
              <a:t>Nun wird am Beispiel konkreter Übungen veranschaulicht, wie die Übungen der Mathekartei themenspezifisch ritualisiert in den Unterricht eingebunden werden können. </a:t>
            </a:r>
          </a:p>
          <a:p>
            <a:pPr marL="171450" indent="-171450">
              <a:buFont typeface="Arial" panose="020B0604020202020204" pitchFamily="34" charset="0"/>
              <a:buChar char="•"/>
            </a:pPr>
            <a:r>
              <a:rPr lang="de-DE" dirty="0"/>
              <a:t>Auch hierfür bieten sich insbesondere der Morgenkreis oder der Beginn einer Mathestunde an.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3818331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Insbesondere die Förderung mentaler Vorstellungbilder sollte ritualisiert erfolgen, da diese die Grundlage für alle mathematischen Inhalte bilden. Durch komplexer werdende Operationen oder größere Zahlräume müssen diese Vorstellungsbilder zudem im Lernprozess immer wieder erweitert werden.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483374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Eine gute Orientierung bei der Auswahl geeigneter Übungen zum aktuellen Unterrichtsinhalt bieten die Angaben zu den Inhaltsbereichen und Schwerpunkten laut Lehrplan.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Werden beispielsweise beim Bingo nicht nur die Zahlen genannt, sondern stattdessen mit den Fingern gezeigt oder andere Zahldarstellungen, wie eine Strichliste, Darstellungen im Zehnerfeld o.ä. genutzt, wird die quasi-simultane Anzahlerfassung gefördert bzw. kann die Beobachtung der Kinder bei der Bearbeitung der Übung Aufschluss über die individuellen Kompetenzen und eventuell bestehende Schwierigkeiten bieten (Wird das Feld schnelle abgedeckt? Wird erst abgewartet, was der/die </a:t>
            </a:r>
            <a:r>
              <a:rPr lang="de-DE" dirty="0" err="1"/>
              <a:t>Sitznachbar:in</a:t>
            </a:r>
            <a:r>
              <a:rPr lang="de-DE" dirty="0"/>
              <a:t> macht? Wird das Fingerbild mit den eigenen Händen „nachgelegt“ und werden die Finger einzeln gezählt?...)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Damit unterstützt die Aktivität „Zahlenbingo“ die </a:t>
            </a:r>
            <a:r>
              <a:rPr lang="de-DE" dirty="0" err="1"/>
              <a:t>Verstehensgrundlage</a:t>
            </a:r>
            <a:r>
              <a:rPr lang="de-DE" dirty="0"/>
              <a:t>.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10491316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Eine gute Orientierung bei der Auswahl geeigneter Übungen zum aktuellen Unterrichtsinhalt bieten die Angaben zu den Inhaltsbereichen und Schwerpunkten laut Lehrplan.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Werden beispielsweise beim Bingo nicht nur die Zahlen genannt, sondern stattdessen mit den Fingern gezeigt oder andere Zahldarstellungen, wie eine Strichliste, Darstellungen im Zehnerfeld o.ä. genutzt, wird die quasi-simultane Anzahlerfassung gefördert bzw. kann die Beobachtung der Kinder bei der Bearbeitung der Übung Aufschluss über die individuellen Kompetenzen und eventuell bestehende Schwierigkeiten bieten (Wird das Feld schnelle abgedeckt? Wird erst abgewartet, was der/die </a:t>
            </a:r>
            <a:r>
              <a:rPr lang="de-DE" dirty="0" err="1"/>
              <a:t>Sitznachbar:in</a:t>
            </a:r>
            <a:r>
              <a:rPr lang="de-DE" dirty="0"/>
              <a:t> macht? Wird das Fingerbild mit den eigenen Händen „nachgelegt“ und werden die Finger einzeln gezählt?...)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Damit unterstützt die Aktivität „Zahlenbingo“ die </a:t>
            </a:r>
            <a:r>
              <a:rPr lang="de-DE" dirty="0" err="1"/>
              <a:t>Verstehensgrundlage</a:t>
            </a:r>
            <a:r>
              <a:rPr lang="de-DE" dirty="0"/>
              <a:t>.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2638201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Als Vorbereitung der Übung Zahlenbingo mit Fingerbildern kann die Übung „Wie viele Finger“ eingesetzt werden. Hierbei üben die Kinder bereits die quasi-simultane Anzahlerfassung. Insbesondere der Austausch, warum schnell erkannt wurde, wie viele Finger gezeigt wurden (v.a. bei „ungewöhnlichen“ Fingerbildern) fördert die Einsicht in Strukturen zur quasi-simultanen Anzahlerfassung.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41211192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Zentral ist insbesondere darüber zu sprechen, wie man herausfinden kann, wie viele Finger es sind (Zählen), aber dass es INSGESAMT 7 Finger sind (alle Finger umfahren oder mit allen Fingern wackeln). Die Verknüpfung findet zwischen Fingerbild und Zahlwort statt. Auch der Einbezug „</a:t>
            </a:r>
            <a:r>
              <a:rPr lang="de-DE" dirty="0" err="1"/>
              <a:t>ungewöhlicher</a:t>
            </a:r>
            <a:r>
              <a:rPr lang="de-DE" dirty="0"/>
              <a:t>“ Fingerbilder ist dabei sinnvoll, um auch verschiedene Zahlzerlegungen bzw. Strategien zur quasi-simultanen Anzahlerfassung zu üben.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3750590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Bei dieser Aktivität wird der Wechsel zwischen Zahlsymbol, Fingerbild und ggf. Zahlwort angeregt, wodurch eine Vernetzung verschiedener Zahldarstellungen einer Zahl gefördert wird.</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16714992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Auch hierbei ist der Einbezug verschiedener Fingerbilder die zu derselben Zahl passen sinnvoll, da ein Austausch über verschiedene Darstellungen einer Zahl angeregt werden kann. </a:t>
            </a:r>
            <a:r>
              <a:rPr lang="de-DE" dirty="0">
                <a:sym typeface="Wingdings" pitchFamily="2" charset="2"/>
              </a:rPr>
              <a:t> </a:t>
            </a:r>
            <a:r>
              <a:rPr lang="de-DE" dirty="0"/>
              <a:t>Warum sind das alles 8 Finger? Wie kannst 8 Finger noch anders darstellen?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3711557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i="1" dirty="0">
                <a:solidFill>
                  <a:schemeClr val="tx1"/>
                </a:solidFill>
              </a:rPr>
              <a:t>Hinweis: Die Karte dreht sich in der Animation um, sodass das Inhaltsverzeichnis sichtbar wird.</a:t>
            </a:r>
            <a:endParaRPr lang="de-DE"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sym typeface="Wingdings" pitchFamily="2" charset="2"/>
              </a:rPr>
              <a:t>Die Folgenden Aspekte werden im Verlauf der Präsentation noch weiter ausgeführt.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ym typeface="Wingdings" pitchFamily="2" charset="2"/>
              </a:rPr>
              <a:t>Mit Hilfe der Übungen der Mathekartei können, ggf. durch Adaption, verschiedene Basiskompetenzen gefördert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ym typeface="Wingdings" pitchFamily="2" charset="2"/>
              </a:rPr>
              <a:t>Die Übungen können zur (informellen) Diagnose herangezogen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sym typeface="Wingdings" pitchFamily="2" charset="2"/>
              </a:rPr>
              <a:t>Die Übungen können (durch Adaption) über die Schuljahre hinweg eingesetzt werden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dirty="0"/>
              <a:t>Link zur Kartei und zum benötigten Material: </a:t>
            </a:r>
            <a:r>
              <a:rPr lang="de-DE" sz="1200" dirty="0">
                <a:hlinkClick r:id="rId3"/>
              </a:rPr>
              <a:t>https://pikas.dzlm.de/node/1623</a:t>
            </a:r>
            <a:r>
              <a:rPr lang="de-DE" sz="1200" dirty="0"/>
              <a:t> (abrufbar über den QR-Code auf der Folie)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dirty="0">
                <a:sym typeface="Wingdings" pitchFamily="2" charset="2"/>
              </a:rPr>
              <a:t>Eine digitale Pinnwand mit einer Übersicht aller Übungen sowie den dafür jeweils benötigten Materialien finden Sie ebenfalls unter dem oben angegebenen Link.</a:t>
            </a:r>
            <a:endParaRPr lang="de-DE"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sym typeface="Wingdings" pitchFamily="2" charset="2"/>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a:p>
        </p:txBody>
      </p:sp>
    </p:spTree>
    <p:extLst>
      <p:ext uri="{BB962C8B-B14F-4D97-AF65-F5344CB8AC3E}">
        <p14:creationId xmlns:p14="http://schemas.microsoft.com/office/powerpoint/2010/main" val="3037248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 Variante, eine Zahl auf verschiedene Art und Weise mit den Fingern zu zeigen, wird bei dieser Übung schwerpunktmäßig in den Blick genommen und gefördert.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36564298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Wenn die Kinder Fingerbilder flexibel in andere Zahldarstellungen übersetzen können bzw. eine Zahl auf verschiedene Art und Weise mit Fingern darstellen können, verfügen sie in der Regel über die notwendigen Lernvoraussetzungen, um Zahlenbingo mit Fingerbildern zu spielen.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13767046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Neben Fingerbildern sollte, insbesondere in größeren Zahlräumen, der Aufbau mentaler Vorstellungsbilder mit Hilfe didaktischer Materialien wie </a:t>
            </a:r>
            <a:r>
              <a:rPr lang="de-DE" dirty="0" err="1"/>
              <a:t>Plättchenmaterial</a:t>
            </a:r>
            <a:r>
              <a:rPr lang="de-DE" dirty="0"/>
              <a:t> (Hunderterfelder, Zehnerstreifen, Plättchen) oder Würfelmaterial gefördert werden.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3743949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Neben der Nutzung von Würfelmaterial insbesondere im Zahlraum 100 und 1000, kann diese Übung für den Zahlraum 20 adaptiert werden, indem ein Zwanzigerfeld, Zehner-/Fünferstreifen und einzelne Plättchen genutzt werden. </a:t>
            </a:r>
            <a:r>
              <a:rPr lang="de-DE" dirty="0">
                <a:sym typeface="Wingdings" pitchFamily="2" charset="2"/>
              </a:rPr>
              <a:t></a:t>
            </a:r>
            <a:r>
              <a:rPr lang="de-DE" dirty="0"/>
              <a:t> „Ich lege einen Fünfer und drei Plättchen in das Zwanzigerfeld. Welche Zahl habe ich gelegt?“ Bei Problemen dürfen die Kinder die Zahl ebenfalls selbst  ins Zwanzigerfeld legen.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Weiterführend können auch Fragen gestellt werden wie: „Ich lege einen Fünfer und 5 einzelne Plättchen in das Zwanzigerfeld. Welche Zahl habe ich gelegt? Wie hätte ich die Zahl schneller/kürzer legen können?“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716318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Quatschgeschichten können zu jedem Unterrichtsinhalt themenspezifisch, aber auch themenunabhängig zum Einsatz kommen.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Wichtig bei Quatschgeschichten ist, dass sie die Kinder zum Nachdenken und insbesondere zum Abrufen mentaler Vorstellungsbilder anregen oder eine Irritation durch den erzählten Quatsch erzeugen.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39</a:t>
            </a:fld>
            <a:endParaRPr lang="de-DE"/>
          </a:p>
        </p:txBody>
      </p:sp>
    </p:spTree>
    <p:extLst>
      <p:ext uri="{BB962C8B-B14F-4D97-AF65-F5344CB8AC3E}">
        <p14:creationId xmlns:p14="http://schemas.microsoft.com/office/powerpoint/2010/main" val="4005035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Sollen Quatschgeschichten für die Zahlvorstellung nutzbar gemacht werden, können Geschichten zu gelegten Zahlen erzählt werden </a:t>
            </a:r>
            <a:r>
              <a:rPr lang="de-DE" dirty="0">
                <a:sym typeface="Wingdings" pitchFamily="2" charset="2"/>
              </a:rPr>
              <a:t> „</a:t>
            </a:r>
            <a:r>
              <a:rPr lang="de-DE" dirty="0"/>
              <a:t>Ich lege einen Fünfer und drei Plättchen in das Zwanzigerfeld. Jetzt habe ich 10 Plättchen gelegt. Quatsch oder nicht?“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 können Quatschgeschichten aber auch zu Handlungen oder Operationen erzählt werden </a:t>
            </a:r>
            <a:r>
              <a:rPr lang="de-DE" dirty="0">
                <a:sym typeface="Wingdings" pitchFamily="2" charset="2"/>
              </a:rPr>
              <a:t> „</a:t>
            </a:r>
            <a:r>
              <a:rPr lang="de-DE" dirty="0"/>
              <a:t>Ein Zehner liegt im Zwanzigerfeld. Ich lege noch zwei Plättchen dazu. Jetzt liegen 11 Plättchen im Zwanzigerfeld? Quatsch oder nicht?“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Darüber hinaus bieten sie auch Potenzial, die Formulierungen „mehr“ und „weniger“ mathematisch zu erklären </a:t>
            </a:r>
            <a:r>
              <a:rPr lang="de-DE" dirty="0">
                <a:sym typeface="Wingdings" pitchFamily="2" charset="2"/>
              </a:rPr>
              <a:t> „</a:t>
            </a:r>
            <a:r>
              <a:rPr lang="de-DE" dirty="0"/>
              <a:t>Wenn da schon ein Zehnerstreifen liegt und du noch zwei Plättchen dazulegst, dann sind es zwei Plättchen mehr als 10 Plättchen. Also 12 Plättchen.“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3763849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41</a:t>
            </a:fld>
            <a:endParaRPr lang="de-DE"/>
          </a:p>
        </p:txBody>
      </p:sp>
    </p:spTree>
    <p:extLst>
      <p:ext uri="{BB962C8B-B14F-4D97-AF65-F5344CB8AC3E}">
        <p14:creationId xmlns:p14="http://schemas.microsoft.com/office/powerpoint/2010/main" val="2561135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Wichtig ist vor allem, dass die Kinder zum Mitdenken und zum Aufbau bzw. zum Abruf mentaler Vorstellungsbilder immer wieder angeregt werden, was durch einen ritualisierten Einsatz der Übung erfolgen kann.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Um dies schulintern zu etablieren sollte ein klassenübergreifendes Konzept zunächst mit einer Auswahl geeigneter Übungen entwickelt werden. Dann ist es auch nicht erforderlich, dass die Kartei in jeder Klasse steht, da ich als Lehrkraft auf Grundlage der Aktivitäten der Kartei und ihrer zahlreichen Adaptionsmöglichkeiten über ein Übungsrepertoire verfüge, dass ich flexibel an die individuellen Kompetenzen und aktuellen Inhalte des Unterrichts anpassen kann.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42</a:t>
            </a:fld>
            <a:endParaRPr lang="de-DE"/>
          </a:p>
        </p:txBody>
      </p:sp>
    </p:spTree>
    <p:extLst>
      <p:ext uri="{BB962C8B-B14F-4D97-AF65-F5344CB8AC3E}">
        <p14:creationId xmlns:p14="http://schemas.microsoft.com/office/powerpoint/2010/main" val="256602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Alle benötigten Kopiervorlagen für Arbeitsblätter und Materialien, die auf der PIKAS-Seite zur Verfügung gestellt werden, sind über den QR-Code abrufbar. Die Materialien findet man in der Regel im Ordner „Material für die Lernenden“. Alternativ können die Materialien über die im Materialordner „Material für Lehrkräfte“ verlinkte digitale Pinnwand heruntergeladen werden.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Teilweise werden Arbeitsblätter oder Materialien exemplarisch für einen Zahlraum, eine Operation o.ä. zum Download angeboten und dienen damit als Anregung zur Adaption in andere Zahlräume o.ä.</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Bei den Übungen wurde darauf geachtet, dass wenige Materialien benötigt werden oder diese vielfältig für verschiedene Übungen eingesetzt werden können, wie beispielsweise Karten mit verschiedenen Zahldarstellungen. Viele Materialien, wie Plättchen, Würfelmaterial oder auch Alltagsgegenstände finden sich meist in jedem Klassenraum.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12741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1381799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Auf der Rückseite der Karten werden verschiedene Anregungen zur Adaption sowie zur Erweiterung und Reduktion der Basisaufgabe gegeben, sodass möglichst alle Kinder einer Lerngruppe (gemeinsam) an den Aufgaben arbeiten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Beobachtungsfragen geben Anregungen zur fokussierten Beobachtung während der Bearbeitung der Aufgaben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Die Förderhinweise enthalten Anregungen zur Weiterarbeit sowie teilweise auch konkrete Verweise zu anderen Übungen der Kartei oder zu Materialien unserer Partnerprojektwebsites, beispielsweise Mahiko</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1080423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Beriets</a:t>
            </a:r>
            <a:r>
              <a:rPr lang="de-DE" dirty="0"/>
              <a:t> angepasst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2883527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Alternativ kann die digitale Pinnwand auch direkt live gezeigt werden.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Über den Link im Ordner „Material für die Lehrkräfte“ unter </a:t>
            </a:r>
            <a:r>
              <a:rPr lang="de-DE" sz="1200" dirty="0">
                <a:hlinkClick r:id="rId3"/>
              </a:rPr>
              <a:t>https://pikas.dzlm.de/node/1623</a:t>
            </a:r>
            <a:r>
              <a:rPr lang="de-DE" sz="1200" dirty="0"/>
              <a:t> </a:t>
            </a:r>
            <a:r>
              <a:rPr lang="de-DE" dirty="0"/>
              <a:t>oder den QR-Code gelangen Sie direkt zur digitalen Pinnwand.</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2517812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Folgenden soll der allgemeine Umgang im eigenen Unterricht mit der Mathekartei thematisiert werden. Dabei werden zudem Anregungen zum schulinternen Umgang mit der Kartei gegeben und wie die Übungen in allen Jahrgangsstufen ritualisiert eingesetzt werden können.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16699905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2.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2"/>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3"/>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4"/>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5"/>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F64D3765-2FF9-26CD-C4BF-FE7729F9D0C3}"/>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dirty="0"/>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19" name="Grafik 18">
            <a:extLst>
              <a:ext uri="{FF2B5EF4-FFF2-40B4-BE49-F238E27FC236}">
                <a16:creationId xmlns:a16="http://schemas.microsoft.com/office/drawing/2014/main" id="{A3E145AD-D002-6DE7-D593-B10994ABFB43}"/>
              </a:ext>
            </a:extLst>
          </p:cNvPr>
          <p:cNvPicPr>
            <a:picLocks/>
          </p:cNvPicPr>
          <p:nvPr userDrawn="1"/>
        </p:nvPicPr>
        <p:blipFill>
          <a:blip r:embed="rId3"/>
          <a:stretch>
            <a:fillRect/>
          </a:stretch>
        </p:blipFill>
        <p:spPr>
          <a:xfrm>
            <a:off x="121429" y="260617"/>
            <a:ext cx="855317" cy="732691"/>
          </a:xfrm>
          <a:prstGeom prst="rect">
            <a:avLst/>
          </a:prstGeom>
        </p:spPr>
      </p:pic>
      <p:sp>
        <p:nvSpPr>
          <p:cNvPr id="3" name="Datumsplatzhalter 18">
            <a:extLst>
              <a:ext uri="{FF2B5EF4-FFF2-40B4-BE49-F238E27FC236}">
                <a16:creationId xmlns:a16="http://schemas.microsoft.com/office/drawing/2014/main" id="{8C26EB81-7FFB-D061-65D4-1042CDEE03E9}"/>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
        <p:nvSpPr>
          <p:cNvPr id="4" name="Datumsplatzhalter 18">
            <a:extLst>
              <a:ext uri="{FF2B5EF4-FFF2-40B4-BE49-F238E27FC236}">
                <a16:creationId xmlns:a16="http://schemas.microsoft.com/office/drawing/2014/main" id="{AAD9825B-D1E2-2714-F070-B791620303B7}"/>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Tree>
    <p:extLst>
      <p:ext uri="{BB962C8B-B14F-4D97-AF65-F5344CB8AC3E}">
        <p14:creationId xmlns:p14="http://schemas.microsoft.com/office/powerpoint/2010/main" val="3987019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
        <p:nvSpPr>
          <p:cNvPr id="2" name="Datumsplatzhalter 18">
            <a:extLst>
              <a:ext uri="{FF2B5EF4-FFF2-40B4-BE49-F238E27FC236}">
                <a16:creationId xmlns:a16="http://schemas.microsoft.com/office/drawing/2014/main" id="{5841548C-F2B5-57D3-734F-11DCE9C4A8D4}"/>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1792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
        <p:nvSpPr>
          <p:cNvPr id="2" name="Datumsplatzhalter 18">
            <a:extLst>
              <a:ext uri="{FF2B5EF4-FFF2-40B4-BE49-F238E27FC236}">
                <a16:creationId xmlns:a16="http://schemas.microsoft.com/office/drawing/2014/main" id="{16A8BF23-24B0-8A1B-F502-6FE8627CE257}"/>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999951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4C8F76DB-3760-07F1-2FD7-713DFBC6F10C}"/>
              </a:ext>
            </a:extLst>
          </p:cNvPr>
          <p:cNvPicPr>
            <a:picLocks noChangeAspect="1"/>
          </p:cNvPicPr>
          <p:nvPr userDrawn="1"/>
        </p:nvPicPr>
        <p:blipFill>
          <a:blip r:embed="rId2"/>
          <a:stretch>
            <a:fillRect/>
          </a:stretch>
        </p:blipFill>
        <p:spPr>
          <a:xfrm>
            <a:off x="145901" y="250352"/>
            <a:ext cx="853010" cy="723600"/>
          </a:xfrm>
          <a:prstGeom prst="rect">
            <a:avLst/>
          </a:prstGeom>
        </p:spPr>
      </p:pic>
      <p:pic>
        <p:nvPicPr>
          <p:cNvPr id="5" name="Grafik 4">
            <a:extLst>
              <a:ext uri="{FF2B5EF4-FFF2-40B4-BE49-F238E27FC236}">
                <a16:creationId xmlns:a16="http://schemas.microsoft.com/office/drawing/2014/main" id="{A86E42F6-4042-A737-7AF2-2EA9F4610F91}"/>
              </a:ext>
            </a:extLst>
          </p:cNvPr>
          <p:cNvPicPr>
            <a:picLocks noChangeAspect="1"/>
          </p:cNvPicPr>
          <p:nvPr userDrawn="1"/>
        </p:nvPicPr>
        <p:blipFill>
          <a:blip r:embed="rId3"/>
          <a:stretch>
            <a:fillRect/>
          </a:stretch>
        </p:blipFill>
        <p:spPr>
          <a:xfrm>
            <a:off x="572406" y="1302155"/>
            <a:ext cx="936000" cy="675669"/>
          </a:xfrm>
          <a:prstGeom prst="rect">
            <a:avLst/>
          </a:prstGeom>
        </p:spPr>
      </p:pic>
      <p:sp>
        <p:nvSpPr>
          <p:cNvPr id="2" name="Datumsplatzhalter 18">
            <a:extLst>
              <a:ext uri="{FF2B5EF4-FFF2-40B4-BE49-F238E27FC236}">
                <a16:creationId xmlns:a16="http://schemas.microsoft.com/office/drawing/2014/main" id="{D0DAFB53-A39B-4243-1130-EFF13F2665C9}"/>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53561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
        <p:nvSpPr>
          <p:cNvPr id="2" name="Datumsplatzhalter 18">
            <a:extLst>
              <a:ext uri="{FF2B5EF4-FFF2-40B4-BE49-F238E27FC236}">
                <a16:creationId xmlns:a16="http://schemas.microsoft.com/office/drawing/2014/main" id="{1B0AB44E-EFD3-9570-45AC-BA22E31549FD}"/>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312933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EB98936B-0E8B-2487-737B-4C150D0A6303}"/>
              </a:ext>
            </a:extLst>
          </p:cNvPr>
          <p:cNvPicPr>
            <a:picLocks noChangeAspect="1"/>
          </p:cNvPicPr>
          <p:nvPr userDrawn="1"/>
        </p:nvPicPr>
        <p:blipFill>
          <a:blip r:embed="rId3"/>
          <a:stretch>
            <a:fillRect/>
          </a:stretch>
        </p:blipFill>
        <p:spPr>
          <a:xfrm>
            <a:off x="43592" y="141145"/>
            <a:ext cx="1054210" cy="798706"/>
          </a:xfrm>
          <a:prstGeom prst="rect">
            <a:avLst/>
          </a:prstGeom>
        </p:spPr>
      </p:pic>
      <p:sp>
        <p:nvSpPr>
          <p:cNvPr id="2" name="Datumsplatzhalter 18">
            <a:extLst>
              <a:ext uri="{FF2B5EF4-FFF2-40B4-BE49-F238E27FC236}">
                <a16:creationId xmlns:a16="http://schemas.microsoft.com/office/drawing/2014/main" id="{C20BA8A0-6573-1746-DF8E-5E53C3D0C9E0}"/>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1" name="Grafik 20">
            <a:extLst>
              <a:ext uri="{FF2B5EF4-FFF2-40B4-BE49-F238E27FC236}">
                <a16:creationId xmlns:a16="http://schemas.microsoft.com/office/drawing/2014/main" id="{66989DA8-5097-1759-5A78-429D950FEB55}"/>
              </a:ext>
            </a:extLst>
          </p:cNvPr>
          <p:cNvPicPr>
            <a:picLocks noChangeAspect="1"/>
          </p:cNvPicPr>
          <p:nvPr userDrawn="1"/>
        </p:nvPicPr>
        <p:blipFill>
          <a:blip r:embed="rId3"/>
          <a:stretch>
            <a:fillRect/>
          </a:stretch>
        </p:blipFill>
        <p:spPr>
          <a:xfrm>
            <a:off x="174068" y="234857"/>
            <a:ext cx="864000" cy="731077"/>
          </a:xfrm>
          <a:prstGeom prst="rect">
            <a:avLst/>
          </a:prstGeom>
        </p:spPr>
      </p:pic>
      <p:sp>
        <p:nvSpPr>
          <p:cNvPr id="2" name="Datumsplatzhalter 18">
            <a:extLst>
              <a:ext uri="{FF2B5EF4-FFF2-40B4-BE49-F238E27FC236}">
                <a16:creationId xmlns:a16="http://schemas.microsoft.com/office/drawing/2014/main" id="{510DC686-A844-580A-8809-5526FD8AE19A}"/>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0" name="Grafik 19">
            <a:extLst>
              <a:ext uri="{FF2B5EF4-FFF2-40B4-BE49-F238E27FC236}">
                <a16:creationId xmlns:a16="http://schemas.microsoft.com/office/drawing/2014/main" id="{F1E687E9-24B0-FF0E-65AE-BCA1A86E2939}"/>
              </a:ext>
            </a:extLst>
          </p:cNvPr>
          <p:cNvPicPr>
            <a:picLocks/>
          </p:cNvPicPr>
          <p:nvPr userDrawn="1"/>
        </p:nvPicPr>
        <p:blipFill>
          <a:blip r:embed="rId2"/>
          <a:stretch>
            <a:fillRect/>
          </a:stretch>
        </p:blipFill>
        <p:spPr>
          <a:xfrm>
            <a:off x="121429" y="260617"/>
            <a:ext cx="855317" cy="732691"/>
          </a:xfrm>
          <a:prstGeom prst="rect">
            <a:avLst/>
          </a:prstGeom>
        </p:spPr>
      </p:pic>
      <p:sp>
        <p:nvSpPr>
          <p:cNvPr id="2" name="Datumsplatzhalter 18">
            <a:extLst>
              <a:ext uri="{FF2B5EF4-FFF2-40B4-BE49-F238E27FC236}">
                <a16:creationId xmlns:a16="http://schemas.microsoft.com/office/drawing/2014/main" id="{0876B68A-762B-340E-5CD4-B32A2FEB6E0A}"/>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2" name="Grafik 11">
            <a:extLst>
              <a:ext uri="{FF2B5EF4-FFF2-40B4-BE49-F238E27FC236}">
                <a16:creationId xmlns:a16="http://schemas.microsoft.com/office/drawing/2014/main" id="{962A6D5C-B5DF-BBFE-11D5-D22B42789A64}"/>
              </a:ext>
            </a:extLst>
          </p:cNvPr>
          <p:cNvPicPr>
            <a:picLocks/>
          </p:cNvPicPr>
          <p:nvPr userDrawn="1"/>
        </p:nvPicPr>
        <p:blipFill>
          <a:blip r:embed="rId2"/>
          <a:stretch>
            <a:fillRect/>
          </a:stretch>
        </p:blipFill>
        <p:spPr>
          <a:xfrm>
            <a:off x="121429" y="260617"/>
            <a:ext cx="855317" cy="732691"/>
          </a:xfrm>
          <a:prstGeom prst="rect">
            <a:avLst/>
          </a:prstGeom>
        </p:spPr>
      </p:pic>
      <p:sp>
        <p:nvSpPr>
          <p:cNvPr id="2" name="Datumsplatzhalter 18">
            <a:extLst>
              <a:ext uri="{FF2B5EF4-FFF2-40B4-BE49-F238E27FC236}">
                <a16:creationId xmlns:a16="http://schemas.microsoft.com/office/drawing/2014/main" id="{2620C6A3-9546-02AB-B9EE-5E4302B6BFE3}"/>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2"/>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3"/>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4"/>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5"/>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6"/>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16" name="Grafik 15">
            <a:extLst>
              <a:ext uri="{FF2B5EF4-FFF2-40B4-BE49-F238E27FC236}">
                <a16:creationId xmlns:a16="http://schemas.microsoft.com/office/drawing/2014/main" id="{272135E0-5499-62F1-4071-402B17708C75}"/>
              </a:ext>
            </a:extLst>
          </p:cNvPr>
          <p:cNvPicPr>
            <a:picLocks/>
          </p:cNvPicPr>
          <p:nvPr userDrawn="1"/>
        </p:nvPicPr>
        <p:blipFill>
          <a:blip r:embed="rId7"/>
          <a:stretch>
            <a:fillRect/>
          </a:stretch>
        </p:blipFill>
        <p:spPr>
          <a:xfrm>
            <a:off x="4689083" y="1641402"/>
            <a:ext cx="3704400" cy="3873573"/>
          </a:xfrm>
          <a:prstGeom prst="rect">
            <a:avLst/>
          </a:prstGeom>
        </p:spPr>
      </p:pic>
    </p:spTree>
    <p:extLst>
      <p:ext uri="{BB962C8B-B14F-4D97-AF65-F5344CB8AC3E}">
        <p14:creationId xmlns:p14="http://schemas.microsoft.com/office/powerpoint/2010/main" val="4172986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693FEAEE-6B37-CE2A-74D3-B4F91BC9BA02}"/>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cialmediakanä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9475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jektseiten">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1985741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2396699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t>… den </a:t>
            </a:r>
            <a:r>
              <a:rPr lang="de-DE" sz="1400" i="1" dirty="0"/>
              <a:t>gesamten Foliensatz</a:t>
            </a:r>
            <a:r>
              <a:rPr lang="de-DE" sz="1400" dirty="0"/>
              <a:t>, verweisen Sie entweder zu Beginn oder am Ende des Foliensatzes mit einer Folie auf die entsprechende PIKAS-Seite, von der der Foliensatz entnommen wurde („Quelle: https://pikas.dzlm.de/</a:t>
            </a:r>
            <a:r>
              <a:rPr lang="de-DE" sz="1400" dirty="0" err="1"/>
              <a:t>node</a:t>
            </a:r>
            <a:r>
              <a:rPr lang="de-DE" sz="1400" dirty="0"/>
              <a:t>/588“)</a:t>
            </a:r>
          </a:p>
          <a:p>
            <a:pPr marL="285750" indent="-285750">
              <a:lnSpc>
                <a:spcPct val="120000"/>
              </a:lnSpc>
              <a:spcBef>
                <a:spcPts val="600"/>
              </a:spcBef>
              <a:buFont typeface="Arial" panose="020B0604020202020204" pitchFamily="34" charset="0"/>
              <a:buChar char="•"/>
            </a:pPr>
            <a:r>
              <a:rPr lang="de-DE" sz="1400" dirty="0"/>
              <a:t>… nur </a:t>
            </a:r>
            <a:r>
              <a:rPr lang="de-DE" sz="1400" i="1" dirty="0"/>
              <a:t>Einzelfolien aus dem Foliensatz</a:t>
            </a:r>
            <a:r>
              <a:rPr lang="de-DE" sz="1400" dirty="0"/>
              <a:t>, setzen Sie den Verweis auf jede der entnommenen Folien (z. B. unten an den Folienrand „Quelle: https://</a:t>
            </a:r>
            <a:r>
              <a:rPr lang="de-DE" sz="1400" dirty="0" err="1"/>
              <a:t>pikas.dzlm.de</a:t>
            </a:r>
            <a:r>
              <a:rPr lang="de-DE" sz="1400" dirty="0"/>
              <a:t>/</a:t>
            </a:r>
            <a:r>
              <a:rPr lang="de-DE" sz="1400" dirty="0" err="1"/>
              <a:t>node</a:t>
            </a:r>
            <a:r>
              <a:rPr lang="de-DE" sz="1400" dirty="0"/>
              <a:t>/588“).</a:t>
            </a:r>
          </a:p>
          <a:p>
            <a:pPr marL="285750" indent="-285750">
              <a:lnSpc>
                <a:spcPct val="120000"/>
              </a:lnSpc>
              <a:spcBef>
                <a:spcPts val="600"/>
              </a:spcBef>
              <a:buFont typeface="Arial" panose="020B0604020202020204" pitchFamily="34" charset="0"/>
              <a:buChar char="•"/>
            </a:pPr>
            <a:r>
              <a:rPr lang="de-DE" sz="1400" dirty="0"/>
              <a:t>… nur </a:t>
            </a:r>
            <a:r>
              <a:rPr lang="de-DE" sz="1400" i="1" dirty="0"/>
              <a:t>Teile einer Folie</a:t>
            </a:r>
            <a:r>
              <a:rPr lang="de-DE" sz="1400" dirty="0"/>
              <a:t>, setzen Sie den Verweis auf der neu erstellten Folie unter den entnommenen Teil der Originalfolie (z. B. unter ein Bild/ einen Absatz „Quelle: https://</a:t>
            </a:r>
            <a:r>
              <a:rPr lang="de-DE" sz="1400" dirty="0" err="1"/>
              <a:t>pikas.dzlm.de</a:t>
            </a:r>
            <a:r>
              <a:rPr lang="de-DE" sz="1400" dirty="0"/>
              <a:t>/</a:t>
            </a:r>
            <a:r>
              <a:rPr lang="de-DE" sz="1400" dirty="0" err="1"/>
              <a:t>node</a:t>
            </a:r>
            <a:r>
              <a:rPr lang="de-DE" sz="1400" dirty="0"/>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434729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Fachoffensive Mathematik NRW mit PIKAS</a:t>
            </a:r>
            <a:endParaRPr lang="de-DE" dirty="0">
              <a:solidFill>
                <a:schemeClr val="bg2">
                  <a:lumMod val="50000"/>
                </a:schemeClr>
              </a:solidFill>
            </a:endParaRPr>
          </a:p>
        </p:txBody>
      </p:sp>
      <p:pic>
        <p:nvPicPr>
          <p:cNvPr id="11" name="Grafik 10">
            <a:extLst>
              <a:ext uri="{FF2B5EF4-FFF2-40B4-BE49-F238E27FC236}">
                <a16:creationId xmlns:a16="http://schemas.microsoft.com/office/drawing/2014/main" id="{B96EB093-6204-3DBD-0F93-7B106D7E0A32}"/>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4276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p:cNvPicPr>
          <p:nvPr userDrawn="1"/>
        </p:nvPicPr>
        <p:blipFill>
          <a:blip r:embed="rId2"/>
          <a:stretch>
            <a:fillRect/>
          </a:stretch>
        </p:blipFill>
        <p:spPr>
          <a:xfrm>
            <a:off x="121429" y="260617"/>
            <a:ext cx="855317" cy="732691"/>
          </a:xfrm>
          <a:prstGeom prst="rect">
            <a:avLst/>
          </a:prstGeom>
        </p:spPr>
      </p:pic>
      <p:sp>
        <p:nvSpPr>
          <p:cNvPr id="2" name="Datumsplatzhalter 18">
            <a:extLst>
              <a:ext uri="{FF2B5EF4-FFF2-40B4-BE49-F238E27FC236}">
                <a16:creationId xmlns:a16="http://schemas.microsoft.com/office/drawing/2014/main" id="{DD89504C-E701-E07C-F8DD-D02C1FEA2FB9}"/>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19109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
        <p:nvSpPr>
          <p:cNvPr id="2" name="Datumsplatzhalter 18">
            <a:extLst>
              <a:ext uri="{FF2B5EF4-FFF2-40B4-BE49-F238E27FC236}">
                <a16:creationId xmlns:a16="http://schemas.microsoft.com/office/drawing/2014/main" id="{E8106E88-0526-9B33-99B0-495824A02CD7}"/>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018175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
        <p:nvSpPr>
          <p:cNvPr id="2" name="Datumsplatzhalter 18">
            <a:extLst>
              <a:ext uri="{FF2B5EF4-FFF2-40B4-BE49-F238E27FC236}">
                <a16:creationId xmlns:a16="http://schemas.microsoft.com/office/drawing/2014/main" id="{5B10AD33-28A4-91B6-D98A-FADA6DE811F9}"/>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695853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3" name="Abgerundete rechteckige Legende 2">
            <a:extLst>
              <a:ext uri="{FF2B5EF4-FFF2-40B4-BE49-F238E27FC236}">
                <a16:creationId xmlns:a16="http://schemas.microsoft.com/office/drawing/2014/main" id="{F3F98F59-DAD1-62F9-C6FD-8EBA49190C8C}"/>
              </a:ext>
            </a:extLst>
          </p:cNvPr>
          <p:cNvSpPr/>
          <p:nvPr userDrawn="1"/>
        </p:nvSpPr>
        <p:spPr>
          <a:xfrm>
            <a:off x="1080655" y="696190"/>
            <a:ext cx="3108573" cy="1504750"/>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Textfeld 3">
            <a:extLst>
              <a:ext uri="{FF2B5EF4-FFF2-40B4-BE49-F238E27FC236}">
                <a16:creationId xmlns:a16="http://schemas.microsoft.com/office/drawing/2014/main" id="{83AC9575-5CF4-1E49-CE9A-7A07BA54ADC3}"/>
              </a:ext>
            </a:extLst>
          </p:cNvPr>
          <p:cNvSpPr txBox="1"/>
          <p:nvPr userDrawn="1"/>
        </p:nvSpPr>
        <p:spPr>
          <a:xfrm>
            <a:off x="1285119" y="966747"/>
            <a:ext cx="2699644"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Zeit für eine Pause!</a:t>
            </a:r>
          </a:p>
        </p:txBody>
      </p:sp>
      <p:sp>
        <p:nvSpPr>
          <p:cNvPr id="5" name="Rechteck 4">
            <a:extLst>
              <a:ext uri="{FF2B5EF4-FFF2-40B4-BE49-F238E27FC236}">
                <a16:creationId xmlns:a16="http://schemas.microsoft.com/office/drawing/2014/main" id="{B459D2B5-9423-7036-95BB-4C05E02997BE}"/>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Rechteck 5">
            <a:extLst>
              <a:ext uri="{FF2B5EF4-FFF2-40B4-BE49-F238E27FC236}">
                <a16:creationId xmlns:a16="http://schemas.microsoft.com/office/drawing/2014/main" id="{36413BD1-26D2-0D57-8B5E-C1A6258C6837}"/>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8" name="Foliennummernplatzhalter 20">
            <a:extLst>
              <a:ext uri="{FF2B5EF4-FFF2-40B4-BE49-F238E27FC236}">
                <a16:creationId xmlns:a16="http://schemas.microsoft.com/office/drawing/2014/main" id="{C92AB3B9-A844-92A7-AD92-9A3925F38E8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9" name="Datumsplatzhalter 18">
            <a:extLst>
              <a:ext uri="{FF2B5EF4-FFF2-40B4-BE49-F238E27FC236}">
                <a16:creationId xmlns:a16="http://schemas.microsoft.com/office/drawing/2014/main" id="{51017C17-B420-F84F-C368-ADD1FE015E3F}"/>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Fachoffensive Mathematik NRW mit PIKAS</a:t>
            </a:r>
            <a:endParaRPr lang="de-DE" dirty="0">
              <a:solidFill>
                <a:schemeClr val="bg2">
                  <a:lumMod val="50000"/>
                </a:schemeClr>
              </a:solidFill>
            </a:endParaRPr>
          </a:p>
        </p:txBody>
      </p:sp>
      <p:pic>
        <p:nvPicPr>
          <p:cNvPr id="11" name="Grafik 10">
            <a:extLst>
              <a:ext uri="{FF2B5EF4-FFF2-40B4-BE49-F238E27FC236}">
                <a16:creationId xmlns:a16="http://schemas.microsoft.com/office/drawing/2014/main" id="{7184DD34-0074-2AE9-B907-D34A2967C80A}"/>
              </a:ext>
            </a:extLst>
          </p:cNvPr>
          <p:cNvPicPr>
            <a:picLocks noChangeAspect="1"/>
          </p:cNvPicPr>
          <p:nvPr userDrawn="1"/>
        </p:nvPicPr>
        <p:blipFill>
          <a:blip r:embed="rId2"/>
          <a:stretch>
            <a:fillRect/>
          </a:stretch>
        </p:blipFill>
        <p:spPr>
          <a:xfrm>
            <a:off x="3039755" y="1562720"/>
            <a:ext cx="4491874" cy="4328533"/>
          </a:xfrm>
          <a:prstGeom prst="rect">
            <a:avLst/>
          </a:prstGeom>
        </p:spPr>
      </p:pic>
    </p:spTree>
    <p:extLst>
      <p:ext uri="{BB962C8B-B14F-4D97-AF65-F5344CB8AC3E}">
        <p14:creationId xmlns:p14="http://schemas.microsoft.com/office/powerpoint/2010/main" val="2456870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7" name="Grafik 16">
            <a:extLst>
              <a:ext uri="{FF2B5EF4-FFF2-40B4-BE49-F238E27FC236}">
                <a16:creationId xmlns:a16="http://schemas.microsoft.com/office/drawing/2014/main" id="{CD322BB7-D544-AC10-C3E0-60DBA3548AAC}"/>
              </a:ext>
            </a:extLst>
          </p:cNvPr>
          <p:cNvPicPr>
            <a:picLocks/>
          </p:cNvPicPr>
          <p:nvPr userDrawn="1"/>
        </p:nvPicPr>
        <p:blipFill>
          <a:blip r:embed="rId2"/>
          <a:stretch>
            <a:fillRect/>
          </a:stretch>
        </p:blipFill>
        <p:spPr>
          <a:xfrm>
            <a:off x="121429" y="260617"/>
            <a:ext cx="855317" cy="732691"/>
          </a:xfrm>
          <a:prstGeom prst="rect">
            <a:avLst/>
          </a:prstGeom>
        </p:spPr>
      </p:pic>
      <p:sp>
        <p:nvSpPr>
          <p:cNvPr id="2" name="Datumsplatzhalter 18">
            <a:extLst>
              <a:ext uri="{FF2B5EF4-FFF2-40B4-BE49-F238E27FC236}">
                <a16:creationId xmlns:a16="http://schemas.microsoft.com/office/drawing/2014/main" id="{0C4779EF-D648-FE02-38F1-974C66C427CD}"/>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 Seite)</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2C128F3D-AE66-153A-4155-E0E4A80EFCE0}"/>
              </a:ext>
            </a:extLst>
          </p:cNvPr>
          <p:cNvPicPr>
            <a:picLocks noChangeAspect="1"/>
          </p:cNvPicPr>
          <p:nvPr userDrawn="1"/>
        </p:nvPicPr>
        <p:blipFill>
          <a:blip r:embed="rId3"/>
          <a:stretch>
            <a:fillRect/>
          </a:stretch>
        </p:blipFill>
        <p:spPr>
          <a:xfrm>
            <a:off x="181950" y="255678"/>
            <a:ext cx="863673" cy="730800"/>
          </a:xfrm>
          <a:prstGeom prst="rect">
            <a:avLst/>
          </a:prstGeom>
        </p:spPr>
      </p:pic>
      <p:sp>
        <p:nvSpPr>
          <p:cNvPr id="2" name="Datumsplatzhalter 18">
            <a:extLst>
              <a:ext uri="{FF2B5EF4-FFF2-40B4-BE49-F238E27FC236}">
                <a16:creationId xmlns:a16="http://schemas.microsoft.com/office/drawing/2014/main" id="{47658BCE-742F-9B5A-FE51-6C48D3A748DA}"/>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84" r:id="rId3"/>
    <p:sldLayoutId id="2147483691" r:id="rId4"/>
    <p:sldLayoutId id="2147483689" r:id="rId5"/>
    <p:sldLayoutId id="2147483686" r:id="rId6"/>
    <p:sldLayoutId id="2147483699" r:id="rId7"/>
    <p:sldLayoutId id="2147483688" r:id="rId8"/>
    <p:sldLayoutId id="2147483661" r:id="rId9"/>
    <p:sldLayoutId id="2147483696" r:id="rId10"/>
    <p:sldLayoutId id="2147483692" r:id="rId11"/>
    <p:sldLayoutId id="2147483693" r:id="rId12"/>
    <p:sldLayoutId id="2147483694" r:id="rId13"/>
    <p:sldLayoutId id="2147483695" r:id="rId14"/>
    <p:sldLayoutId id="2147483666" r:id="rId15"/>
    <p:sldLayoutId id="2147483669" r:id="rId16"/>
    <p:sldLayoutId id="2147483652" r:id="rId17"/>
    <p:sldLayoutId id="2147483668" r:id="rId18"/>
    <p:sldLayoutId id="2147483662" r:id="rId19"/>
    <p:sldLayoutId id="2147483698" r:id="rId20"/>
    <p:sldLayoutId id="2147483697" r:id="rId21"/>
    <p:sldLayoutId id="2147483700" r:id="rId22"/>
    <p:sldLayoutId id="2147483701" r:id="rId23"/>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pikas.dzlm.de/node/1623"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AB5ED8-2781-CFC0-C3D2-3B0483F896F2}"/>
              </a:ext>
            </a:extLst>
          </p:cNvPr>
          <p:cNvPicPr>
            <a:picLocks/>
          </p:cNvPicPr>
          <p:nvPr/>
        </p:nvPicPr>
        <p:blipFill rotWithShape="1">
          <a:blip r:embed="rId3"/>
          <a:srcRect l="8630" r="6956"/>
          <a:stretch/>
        </p:blipFill>
        <p:spPr>
          <a:xfrm>
            <a:off x="0" y="1347370"/>
            <a:ext cx="9144000" cy="2488673"/>
          </a:xfrm>
          <a:prstGeom prst="rect">
            <a:avLst/>
          </a:prstGeom>
        </p:spPr>
      </p:pic>
      <p:sp>
        <p:nvSpPr>
          <p:cNvPr id="8" name="Rechteck 7">
            <a:extLst>
              <a:ext uri="{FF2B5EF4-FFF2-40B4-BE49-F238E27FC236}">
                <a16:creationId xmlns:a16="http://schemas.microsoft.com/office/drawing/2014/main" id="{AFD423A1-F8AD-A5BF-18E1-E2C75CA65720}"/>
              </a:ext>
            </a:extLst>
          </p:cNvPr>
          <p:cNvSpPr/>
          <p:nvPr/>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Arbeit mit der Mathekartei</a:t>
            </a:r>
          </a:p>
        </p:txBody>
      </p:sp>
      <p:pic>
        <p:nvPicPr>
          <p:cNvPr id="2" name="Grafik 1">
            <a:extLst>
              <a:ext uri="{FF2B5EF4-FFF2-40B4-BE49-F238E27FC236}">
                <a16:creationId xmlns:a16="http://schemas.microsoft.com/office/drawing/2014/main" id="{944B2E02-40A9-0669-9237-F001F3905073}"/>
              </a:ext>
            </a:extLst>
          </p:cNvPr>
          <p:cNvPicPr>
            <a:picLocks noChangeAspect="1"/>
          </p:cNvPicPr>
          <p:nvPr/>
        </p:nvPicPr>
        <p:blipFill>
          <a:blip r:embed="rId4"/>
          <a:stretch>
            <a:fillRect/>
          </a:stretch>
        </p:blipFill>
        <p:spPr>
          <a:xfrm>
            <a:off x="3236987" y="3907716"/>
            <a:ext cx="2619209" cy="1922807"/>
          </a:xfrm>
          <a:prstGeom prst="rect">
            <a:avLst/>
          </a:prstGeom>
        </p:spPr>
      </p:pic>
    </p:spTree>
    <p:extLst>
      <p:ext uri="{BB962C8B-B14F-4D97-AF65-F5344CB8AC3E}">
        <p14:creationId xmlns:p14="http://schemas.microsoft.com/office/powerpoint/2010/main" val="1220100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17261-CD7A-8887-46D9-CC1B38F6AF09}"/>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20526398-A1DF-B1A8-692B-091B2D555EA2}"/>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5" name="Textplatzhalter 4">
            <a:extLst>
              <a:ext uri="{FF2B5EF4-FFF2-40B4-BE49-F238E27FC236}">
                <a16:creationId xmlns:a16="http://schemas.microsoft.com/office/drawing/2014/main" id="{AA327E73-B5B6-23DA-F550-A4ACAAA45BC8}"/>
              </a:ext>
            </a:extLst>
          </p:cNvPr>
          <p:cNvSpPr>
            <a:spLocks noGrp="1"/>
          </p:cNvSpPr>
          <p:nvPr>
            <p:ph type="body" sz="quarter" idx="13"/>
          </p:nvPr>
        </p:nvSpPr>
        <p:spPr/>
        <p:txBody>
          <a:bodyPr/>
          <a:lstStyle/>
          <a:p>
            <a:r>
              <a:rPr lang="de-DE" dirty="0"/>
              <a:t>ANMERKUNGEN ZUM AUFBAU DER KARTEIKARTEN – RÜCKSEITE </a:t>
            </a:r>
          </a:p>
        </p:txBody>
      </p:sp>
      <p:sp>
        <p:nvSpPr>
          <p:cNvPr id="6" name="Inhaltsplatzhalter 5">
            <a:extLst>
              <a:ext uri="{FF2B5EF4-FFF2-40B4-BE49-F238E27FC236}">
                <a16:creationId xmlns:a16="http://schemas.microsoft.com/office/drawing/2014/main" id="{B40E3CFC-CE52-2D18-1A54-0A0C75B0C92C}"/>
              </a:ext>
            </a:extLst>
          </p:cNvPr>
          <p:cNvSpPr>
            <a:spLocks noGrp="1"/>
          </p:cNvSpPr>
          <p:nvPr>
            <p:ph idx="1"/>
          </p:nvPr>
        </p:nvSpPr>
        <p:spPr>
          <a:xfrm>
            <a:off x="1096424" y="1582508"/>
            <a:ext cx="7645240" cy="4527819"/>
          </a:xfrm>
        </p:spPr>
        <p:txBody>
          <a:bodyPr/>
          <a:lstStyle/>
          <a:p>
            <a:pPr>
              <a:lnSpc>
                <a:spcPct val="114000"/>
              </a:lnSpc>
              <a:spcBef>
                <a:spcPts val="0"/>
              </a:spcBef>
            </a:pPr>
            <a:r>
              <a:rPr lang="de-DE" sz="1500" dirty="0"/>
              <a:t>Auf der Vorderseite der Karteikarten finden Sie folgende Angaben:</a:t>
            </a:r>
          </a:p>
          <a:p>
            <a:pPr marL="285750" indent="-285750">
              <a:lnSpc>
                <a:spcPct val="114000"/>
              </a:lnSpc>
              <a:spcBef>
                <a:spcPts val="0"/>
              </a:spcBef>
              <a:buFont typeface="Arial" panose="020B0604020202020204" pitchFamily="34" charset="0"/>
              <a:buChar char="•"/>
            </a:pPr>
            <a:r>
              <a:rPr lang="de-DE" sz="1500" b="1" dirty="0"/>
              <a:t>Ziel der Übung</a:t>
            </a:r>
            <a:r>
              <a:rPr lang="de-DE" sz="1500" dirty="0"/>
              <a:t>: orientiert sich an den primär geförderten inhalts- und prozessbezogenen Kompetenzen des Lehrplans. </a:t>
            </a:r>
          </a:p>
          <a:p>
            <a:pPr marL="285750" indent="-285750">
              <a:lnSpc>
                <a:spcPct val="114000"/>
              </a:lnSpc>
              <a:spcBef>
                <a:spcPts val="0"/>
              </a:spcBef>
              <a:buFont typeface="Arial" panose="020B0604020202020204" pitchFamily="34" charset="0"/>
              <a:buChar char="•"/>
            </a:pPr>
            <a:r>
              <a:rPr lang="de-DE" sz="1500" b="1" dirty="0"/>
              <a:t>Durchführung der Übung</a:t>
            </a:r>
            <a:r>
              <a:rPr lang="de-DE" sz="1500" dirty="0"/>
              <a:t>: Schrittweise Beschreibung des konkreten Ablaufs der Aktivität und zusätzliche Hinweise zur Durchführung. Teilweise werden hier konkrete Fragen/ Impulse/ Aufgabenstellungen in Kindersprache angeboten. </a:t>
            </a:r>
          </a:p>
          <a:p>
            <a:pPr marL="285750" indent="-285750">
              <a:lnSpc>
                <a:spcPct val="114000"/>
              </a:lnSpc>
              <a:spcBef>
                <a:spcPts val="0"/>
              </a:spcBef>
              <a:buFont typeface="Arial" panose="020B0604020202020204" pitchFamily="34" charset="0"/>
              <a:buChar char="•"/>
            </a:pPr>
            <a:r>
              <a:rPr lang="de-DE" sz="1500" b="1" dirty="0"/>
              <a:t>Variationen</a:t>
            </a:r>
            <a:r>
              <a:rPr lang="de-DE" sz="1500" dirty="0"/>
              <a:t>: Anregungen zur Reduktion und Erweiterung der Übung zur Adaption an die individuellen Lernvoraussetzungen der Lernenden sowie Anregungen zur Adaption an andere Inhaltsbereiche, andere Jahrgangsstufen oder alternative Materialien </a:t>
            </a:r>
          </a:p>
          <a:p>
            <a:pPr marL="285750" indent="-285750">
              <a:lnSpc>
                <a:spcPct val="114000"/>
              </a:lnSpc>
              <a:spcBef>
                <a:spcPts val="0"/>
              </a:spcBef>
              <a:buFont typeface="Arial" panose="020B0604020202020204" pitchFamily="34" charset="0"/>
              <a:buChar char="•"/>
            </a:pPr>
            <a:r>
              <a:rPr lang="de-DE" sz="1500" b="1" dirty="0"/>
              <a:t>Beobachtungshinweise</a:t>
            </a:r>
            <a:r>
              <a:rPr lang="de-DE" sz="1500" dirty="0"/>
              <a:t>: Beobachtungsfragen zur individuellen, lernprozessbegleitenden Diagnose. Die Beantwortung dieser Fragen kann bei der Planung der weiterführenden/ anschließenden Planung von Unterricht und (individueller) Förderung helfen. </a:t>
            </a:r>
          </a:p>
        </p:txBody>
      </p:sp>
    </p:spTree>
    <p:extLst>
      <p:ext uri="{BB962C8B-B14F-4D97-AF65-F5344CB8AC3E}">
        <p14:creationId xmlns:p14="http://schemas.microsoft.com/office/powerpoint/2010/main" val="2721282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3A1CE2BE-3925-25F1-AE3D-2241E8E83284}"/>
              </a:ext>
            </a:extLst>
          </p:cNvPr>
          <p:cNvPicPr>
            <a:picLocks noChangeAspect="1"/>
          </p:cNvPicPr>
          <p:nvPr/>
        </p:nvPicPr>
        <p:blipFill>
          <a:blip r:embed="rId3"/>
          <a:srcRect/>
          <a:stretch/>
        </p:blipFill>
        <p:spPr>
          <a:xfrm>
            <a:off x="2154670" y="1874498"/>
            <a:ext cx="5274690" cy="371843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11</a:t>
            </a:fld>
            <a:endParaRPr lang="de-DE" dirty="0"/>
          </a:p>
        </p:txBody>
      </p:sp>
      <p:grpSp>
        <p:nvGrpSpPr>
          <p:cNvPr id="2" name="Gruppieren 1">
            <a:extLst>
              <a:ext uri="{FF2B5EF4-FFF2-40B4-BE49-F238E27FC236}">
                <a16:creationId xmlns:a16="http://schemas.microsoft.com/office/drawing/2014/main" id="{04098824-49AE-BEF3-2FAC-06D4344C8A4F}"/>
              </a:ext>
            </a:extLst>
          </p:cNvPr>
          <p:cNvGrpSpPr/>
          <p:nvPr/>
        </p:nvGrpSpPr>
        <p:grpSpPr>
          <a:xfrm>
            <a:off x="383225" y="2489365"/>
            <a:ext cx="1825216" cy="325636"/>
            <a:chOff x="383225" y="2879509"/>
            <a:chExt cx="1825216" cy="325636"/>
          </a:xfrm>
        </p:grpSpPr>
        <p:sp>
          <p:nvSpPr>
            <p:cNvPr id="24" name="Textfeld 23">
              <a:extLst>
                <a:ext uri="{FF2B5EF4-FFF2-40B4-BE49-F238E27FC236}">
                  <a16:creationId xmlns:a16="http://schemas.microsoft.com/office/drawing/2014/main" id="{FCD52913-AA30-F0B5-5B7A-4031A2F08ED3}"/>
                </a:ext>
              </a:extLst>
            </p:cNvPr>
            <p:cNvSpPr txBox="1"/>
            <p:nvPr/>
          </p:nvSpPr>
          <p:spPr>
            <a:xfrm>
              <a:off x="383225" y="2879509"/>
              <a:ext cx="1599071" cy="325636"/>
            </a:xfrm>
            <a:prstGeom prst="roundRect">
              <a:avLst>
                <a:gd name="adj" fmla="val 10275"/>
              </a:avLst>
            </a:prstGeom>
            <a:solidFill>
              <a:schemeClr val="bg1"/>
            </a:solidFill>
            <a:ln w="19050">
              <a:solidFill>
                <a:srgbClr val="327D87"/>
              </a:solidFill>
            </a:ln>
          </p:spPr>
          <p:txBody>
            <a:bodyPr wrap="square" rtlCol="0">
              <a:spAutoFit/>
            </a:bodyPr>
            <a:lstStyle/>
            <a:p>
              <a:pPr algn="ctr"/>
              <a:r>
                <a:rPr lang="de-DE" sz="1400" dirty="0"/>
                <a:t>Ziel der Übung</a:t>
              </a:r>
            </a:p>
          </p:txBody>
        </p:sp>
        <p:cxnSp>
          <p:nvCxnSpPr>
            <p:cNvPr id="25" name="Gerade Verbindung mit Pfeil 24">
              <a:extLst>
                <a:ext uri="{FF2B5EF4-FFF2-40B4-BE49-F238E27FC236}">
                  <a16:creationId xmlns:a16="http://schemas.microsoft.com/office/drawing/2014/main" id="{171F093A-9F37-9944-B087-AA2832515E39}"/>
                </a:ext>
              </a:extLst>
            </p:cNvPr>
            <p:cNvCxnSpPr>
              <a:cxnSpLocks/>
              <a:stCxn id="24" idx="3"/>
            </p:cNvCxnSpPr>
            <p:nvPr/>
          </p:nvCxnSpPr>
          <p:spPr>
            <a:xfrm>
              <a:off x="1982296" y="3042327"/>
              <a:ext cx="226145" cy="0"/>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uppieren 4">
            <a:extLst>
              <a:ext uri="{FF2B5EF4-FFF2-40B4-BE49-F238E27FC236}">
                <a16:creationId xmlns:a16="http://schemas.microsoft.com/office/drawing/2014/main" id="{53D1EE13-B5C4-74EE-9E5D-F6F8AD2A6094}"/>
              </a:ext>
            </a:extLst>
          </p:cNvPr>
          <p:cNvGrpSpPr/>
          <p:nvPr/>
        </p:nvGrpSpPr>
        <p:grpSpPr>
          <a:xfrm>
            <a:off x="140593" y="5144451"/>
            <a:ext cx="2492879" cy="1082590"/>
            <a:chOff x="140593" y="5144451"/>
            <a:chExt cx="3257364" cy="1082590"/>
          </a:xfrm>
        </p:grpSpPr>
        <p:sp>
          <p:nvSpPr>
            <p:cNvPr id="45" name="Textfeld 44">
              <a:extLst>
                <a:ext uri="{FF2B5EF4-FFF2-40B4-BE49-F238E27FC236}">
                  <a16:creationId xmlns:a16="http://schemas.microsoft.com/office/drawing/2014/main" id="{B9FE4352-6BF3-7F1F-3A2A-BDB04EB0D971}"/>
                </a:ext>
              </a:extLst>
            </p:cNvPr>
            <p:cNvSpPr txBox="1"/>
            <p:nvPr/>
          </p:nvSpPr>
          <p:spPr>
            <a:xfrm>
              <a:off x="140593" y="5445515"/>
              <a:ext cx="3257364" cy="781526"/>
            </a:xfrm>
            <a:prstGeom prst="roundRect">
              <a:avLst>
                <a:gd name="adj" fmla="val 10275"/>
              </a:avLst>
            </a:prstGeom>
            <a:solidFill>
              <a:schemeClr val="bg1"/>
            </a:solidFill>
            <a:ln w="19050">
              <a:solidFill>
                <a:srgbClr val="327D87"/>
              </a:solidFill>
            </a:ln>
          </p:spPr>
          <p:txBody>
            <a:bodyPr wrap="square" rtlCol="0">
              <a:spAutoFit/>
            </a:bodyPr>
            <a:lstStyle/>
            <a:p>
              <a:pPr algn="ctr"/>
              <a:r>
                <a:rPr lang="de-DE" sz="1400" dirty="0"/>
                <a:t>Beobachtungshinweise </a:t>
              </a:r>
            </a:p>
            <a:p>
              <a:pPr algn="ctr"/>
              <a:r>
                <a:rPr lang="de-DE" sz="1400" dirty="0"/>
                <a:t>bezogen auf mathematische Kompetenzen</a:t>
              </a:r>
            </a:p>
          </p:txBody>
        </p:sp>
        <p:cxnSp>
          <p:nvCxnSpPr>
            <p:cNvPr id="46" name="Gerade Verbindung mit Pfeil 45">
              <a:extLst>
                <a:ext uri="{FF2B5EF4-FFF2-40B4-BE49-F238E27FC236}">
                  <a16:creationId xmlns:a16="http://schemas.microsoft.com/office/drawing/2014/main" id="{7596056F-6D84-5F95-BDB1-D9592AB87625}"/>
                </a:ext>
              </a:extLst>
            </p:cNvPr>
            <p:cNvCxnSpPr>
              <a:cxnSpLocks/>
            </p:cNvCxnSpPr>
            <p:nvPr/>
          </p:nvCxnSpPr>
          <p:spPr>
            <a:xfrm flipV="1">
              <a:off x="2096301" y="5144451"/>
              <a:ext cx="746282" cy="320655"/>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uppieren 2">
            <a:extLst>
              <a:ext uri="{FF2B5EF4-FFF2-40B4-BE49-F238E27FC236}">
                <a16:creationId xmlns:a16="http://schemas.microsoft.com/office/drawing/2014/main" id="{7B7E6D37-62C1-6C30-04C3-D886AC7F2F77}"/>
              </a:ext>
            </a:extLst>
          </p:cNvPr>
          <p:cNvGrpSpPr/>
          <p:nvPr/>
        </p:nvGrpSpPr>
        <p:grpSpPr>
          <a:xfrm>
            <a:off x="140594" y="3246368"/>
            <a:ext cx="2199958" cy="1009471"/>
            <a:chOff x="140594" y="3246368"/>
            <a:chExt cx="2199958" cy="1009471"/>
          </a:xfrm>
        </p:grpSpPr>
        <p:sp>
          <p:nvSpPr>
            <p:cNvPr id="9" name="Textfeld 8">
              <a:extLst>
                <a:ext uri="{FF2B5EF4-FFF2-40B4-BE49-F238E27FC236}">
                  <a16:creationId xmlns:a16="http://schemas.microsoft.com/office/drawing/2014/main" id="{B27E2B95-F094-ED59-F6FA-B579E49EF3EB}"/>
                </a:ext>
              </a:extLst>
            </p:cNvPr>
            <p:cNvSpPr txBox="1"/>
            <p:nvPr/>
          </p:nvSpPr>
          <p:spPr>
            <a:xfrm>
              <a:off x="140594" y="3246368"/>
              <a:ext cx="1659958" cy="1009471"/>
            </a:xfrm>
            <a:prstGeom prst="roundRect">
              <a:avLst>
                <a:gd name="adj" fmla="val 10275"/>
              </a:avLst>
            </a:prstGeom>
            <a:solidFill>
              <a:schemeClr val="bg1"/>
            </a:solidFill>
            <a:ln w="19050">
              <a:solidFill>
                <a:srgbClr val="327D87"/>
              </a:solidFill>
            </a:ln>
          </p:spPr>
          <p:txBody>
            <a:bodyPr wrap="square" rtlCol="0">
              <a:spAutoFit/>
            </a:bodyPr>
            <a:lstStyle/>
            <a:p>
              <a:pPr algn="ctr"/>
              <a:r>
                <a:rPr lang="de-DE" sz="1400" dirty="0"/>
                <a:t>Hinweise zum Ablauf und zur Durchführung der Basisaufgabe</a:t>
              </a:r>
            </a:p>
          </p:txBody>
        </p:sp>
        <p:cxnSp>
          <p:nvCxnSpPr>
            <p:cNvPr id="10" name="Gerade Verbindung mit Pfeil 9">
              <a:extLst>
                <a:ext uri="{FF2B5EF4-FFF2-40B4-BE49-F238E27FC236}">
                  <a16:creationId xmlns:a16="http://schemas.microsoft.com/office/drawing/2014/main" id="{3BD9D9ED-A3F9-32E0-ABF1-5AD4A81B69B3}"/>
                </a:ext>
              </a:extLst>
            </p:cNvPr>
            <p:cNvCxnSpPr>
              <a:cxnSpLocks/>
              <a:stCxn id="9" idx="3"/>
            </p:cNvCxnSpPr>
            <p:nvPr/>
          </p:nvCxnSpPr>
          <p:spPr>
            <a:xfrm flipV="1">
              <a:off x="1800552" y="3732185"/>
              <a:ext cx="540000" cy="0"/>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uppieren 11">
            <a:extLst>
              <a:ext uri="{FF2B5EF4-FFF2-40B4-BE49-F238E27FC236}">
                <a16:creationId xmlns:a16="http://schemas.microsoft.com/office/drawing/2014/main" id="{467A4792-60B2-E695-A652-318D5C6DF1C5}"/>
              </a:ext>
            </a:extLst>
          </p:cNvPr>
          <p:cNvGrpSpPr/>
          <p:nvPr/>
        </p:nvGrpSpPr>
        <p:grpSpPr>
          <a:xfrm>
            <a:off x="7186317" y="3147880"/>
            <a:ext cx="1921478" cy="1009471"/>
            <a:chOff x="7186317" y="3342952"/>
            <a:chExt cx="1921478" cy="1009471"/>
          </a:xfrm>
        </p:grpSpPr>
        <p:sp>
          <p:nvSpPr>
            <p:cNvPr id="34" name="Textfeld 33">
              <a:extLst>
                <a:ext uri="{FF2B5EF4-FFF2-40B4-BE49-F238E27FC236}">
                  <a16:creationId xmlns:a16="http://schemas.microsoft.com/office/drawing/2014/main" id="{669B76AF-BF38-F2A3-4C36-BAEF83EA26DB}"/>
                </a:ext>
              </a:extLst>
            </p:cNvPr>
            <p:cNvSpPr txBox="1"/>
            <p:nvPr/>
          </p:nvSpPr>
          <p:spPr>
            <a:xfrm>
              <a:off x="7486650" y="3342952"/>
              <a:ext cx="1621145" cy="1009471"/>
            </a:xfrm>
            <a:prstGeom prst="roundRect">
              <a:avLst>
                <a:gd name="adj" fmla="val 10275"/>
              </a:avLst>
            </a:prstGeom>
            <a:solidFill>
              <a:schemeClr val="bg1"/>
            </a:solidFill>
            <a:ln w="19050">
              <a:solidFill>
                <a:srgbClr val="327D87"/>
              </a:solidFill>
            </a:ln>
          </p:spPr>
          <p:txBody>
            <a:bodyPr wrap="square" rtlCol="0">
              <a:spAutoFit/>
            </a:bodyPr>
            <a:lstStyle/>
            <a:p>
              <a:pPr algn="ctr"/>
              <a:r>
                <a:rPr lang="de-DE" sz="1400" dirty="0"/>
                <a:t>Anregungen zur, Variation,  </a:t>
              </a:r>
            </a:p>
            <a:p>
              <a:pPr algn="ctr"/>
              <a:r>
                <a:rPr lang="de-DE" sz="1400" dirty="0"/>
                <a:t>Erweiterung </a:t>
              </a:r>
            </a:p>
            <a:p>
              <a:pPr algn="ctr"/>
              <a:r>
                <a:rPr lang="de-DE" sz="1400" dirty="0"/>
                <a:t>und Reduktion</a:t>
              </a:r>
            </a:p>
          </p:txBody>
        </p:sp>
        <p:cxnSp>
          <p:nvCxnSpPr>
            <p:cNvPr id="35" name="Gerade Verbindung mit Pfeil 34">
              <a:extLst>
                <a:ext uri="{FF2B5EF4-FFF2-40B4-BE49-F238E27FC236}">
                  <a16:creationId xmlns:a16="http://schemas.microsoft.com/office/drawing/2014/main" id="{A1261ECA-00C4-D239-8B8A-7C307FB63690}"/>
                </a:ext>
              </a:extLst>
            </p:cNvPr>
            <p:cNvCxnSpPr>
              <a:cxnSpLocks/>
            </p:cNvCxnSpPr>
            <p:nvPr/>
          </p:nvCxnSpPr>
          <p:spPr>
            <a:xfrm flipH="1" flipV="1">
              <a:off x="7186317" y="3852330"/>
              <a:ext cx="297166" cy="0"/>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itel 1">
            <a:extLst>
              <a:ext uri="{FF2B5EF4-FFF2-40B4-BE49-F238E27FC236}">
                <a16:creationId xmlns:a16="http://schemas.microsoft.com/office/drawing/2014/main" id="{1EA884B9-7D3F-40A5-30DA-1C7BE053BF3D}"/>
              </a:ext>
            </a:extLst>
          </p:cNvPr>
          <p:cNvSpPr>
            <a:spLocks noGrp="1"/>
          </p:cNvSpPr>
          <p:nvPr>
            <p:ph type="title"/>
          </p:nvPr>
        </p:nvSpPr>
        <p:spPr>
          <a:xfrm>
            <a:off x="1096423" y="382774"/>
            <a:ext cx="7009509" cy="603704"/>
          </a:xfrm>
        </p:spPr>
        <p:txBody>
          <a:bodyPr>
            <a:normAutofit/>
          </a:bodyPr>
          <a:lstStyle/>
          <a:p>
            <a:r>
              <a:rPr lang="de-DE" sz="2400" dirty="0"/>
              <a:t>Mathekartei</a:t>
            </a:r>
            <a:endParaRPr lang="de-DE" sz="2500" dirty="0"/>
          </a:p>
        </p:txBody>
      </p:sp>
      <p:grpSp>
        <p:nvGrpSpPr>
          <p:cNvPr id="4" name="Gruppieren 3">
            <a:extLst>
              <a:ext uri="{FF2B5EF4-FFF2-40B4-BE49-F238E27FC236}">
                <a16:creationId xmlns:a16="http://schemas.microsoft.com/office/drawing/2014/main" id="{F0C8560D-8E4B-AA17-AE44-B704FCD21081}"/>
              </a:ext>
            </a:extLst>
          </p:cNvPr>
          <p:cNvGrpSpPr/>
          <p:nvPr/>
        </p:nvGrpSpPr>
        <p:grpSpPr>
          <a:xfrm>
            <a:off x="5909909" y="1158304"/>
            <a:ext cx="2758258" cy="802626"/>
            <a:chOff x="516390" y="1163047"/>
            <a:chExt cx="2758258" cy="802626"/>
          </a:xfrm>
        </p:grpSpPr>
        <p:sp>
          <p:nvSpPr>
            <p:cNvPr id="7" name="Textfeld 6">
              <a:extLst>
                <a:ext uri="{FF2B5EF4-FFF2-40B4-BE49-F238E27FC236}">
                  <a16:creationId xmlns:a16="http://schemas.microsoft.com/office/drawing/2014/main" id="{32A1D908-05F2-F293-A84A-03F1724CCFDD}"/>
                </a:ext>
              </a:extLst>
            </p:cNvPr>
            <p:cNvSpPr txBox="1"/>
            <p:nvPr/>
          </p:nvSpPr>
          <p:spPr>
            <a:xfrm>
              <a:off x="516390" y="1163047"/>
              <a:ext cx="2758258" cy="553581"/>
            </a:xfrm>
            <a:prstGeom prst="roundRect">
              <a:avLst>
                <a:gd name="adj" fmla="val 10275"/>
              </a:avLst>
            </a:prstGeom>
            <a:solidFill>
              <a:schemeClr val="bg1"/>
            </a:solidFill>
            <a:ln w="19050">
              <a:solidFill>
                <a:srgbClr val="327D87">
                  <a:alpha val="50147"/>
                </a:srgbClr>
              </a:solidFill>
            </a:ln>
          </p:spPr>
          <p:txBody>
            <a:bodyPr wrap="none" rtlCol="0">
              <a:spAutoFit/>
            </a:bodyPr>
            <a:lstStyle/>
            <a:p>
              <a:pPr algn="ctr"/>
              <a:r>
                <a:rPr lang="de-DE" sz="1400" dirty="0">
                  <a:solidFill>
                    <a:schemeClr val="bg1">
                      <a:lumMod val="65000"/>
                    </a:schemeClr>
                  </a:solidFill>
                </a:rPr>
                <a:t>Inhaltsbereich und Schwerpunkt</a:t>
              </a:r>
            </a:p>
            <a:p>
              <a:pPr algn="ctr"/>
              <a:r>
                <a:rPr lang="de-DE" sz="1400" dirty="0">
                  <a:solidFill>
                    <a:schemeClr val="bg1">
                      <a:lumMod val="65000"/>
                    </a:schemeClr>
                  </a:solidFill>
                </a:rPr>
                <a:t>laut Lehrplan</a:t>
              </a:r>
            </a:p>
          </p:txBody>
        </p:sp>
        <p:cxnSp>
          <p:nvCxnSpPr>
            <p:cNvPr id="13" name="Gerade Verbindung mit Pfeil 12">
              <a:extLst>
                <a:ext uri="{FF2B5EF4-FFF2-40B4-BE49-F238E27FC236}">
                  <a16:creationId xmlns:a16="http://schemas.microsoft.com/office/drawing/2014/main" id="{2B2BC967-5169-5372-766A-28B327100556}"/>
                </a:ext>
              </a:extLst>
            </p:cNvPr>
            <p:cNvCxnSpPr>
              <a:cxnSpLocks/>
            </p:cNvCxnSpPr>
            <p:nvPr/>
          </p:nvCxnSpPr>
          <p:spPr>
            <a:xfrm flipH="1">
              <a:off x="836593" y="1712767"/>
              <a:ext cx="854200" cy="252906"/>
            </a:xfrm>
            <a:prstGeom prst="straightConnector1">
              <a:avLst/>
            </a:prstGeom>
            <a:ln w="19050">
              <a:solidFill>
                <a:srgbClr val="327D87">
                  <a:alpha val="50147"/>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uppieren 14">
            <a:extLst>
              <a:ext uri="{FF2B5EF4-FFF2-40B4-BE49-F238E27FC236}">
                <a16:creationId xmlns:a16="http://schemas.microsoft.com/office/drawing/2014/main" id="{637E71B8-6E8A-2D9C-4DB1-A600BF86C0BE}"/>
              </a:ext>
            </a:extLst>
          </p:cNvPr>
          <p:cNvGrpSpPr/>
          <p:nvPr/>
        </p:nvGrpSpPr>
        <p:grpSpPr>
          <a:xfrm>
            <a:off x="1487028" y="1409363"/>
            <a:ext cx="1414639" cy="651085"/>
            <a:chOff x="692315" y="1382388"/>
            <a:chExt cx="1414639" cy="651085"/>
          </a:xfrm>
        </p:grpSpPr>
        <p:sp>
          <p:nvSpPr>
            <p:cNvPr id="16" name="Textfeld 15">
              <a:extLst>
                <a:ext uri="{FF2B5EF4-FFF2-40B4-BE49-F238E27FC236}">
                  <a16:creationId xmlns:a16="http://schemas.microsoft.com/office/drawing/2014/main" id="{686C79BB-FE48-36B3-C521-4339B5B956B8}"/>
                </a:ext>
              </a:extLst>
            </p:cNvPr>
            <p:cNvSpPr txBox="1"/>
            <p:nvPr/>
          </p:nvSpPr>
          <p:spPr>
            <a:xfrm>
              <a:off x="692315" y="1382388"/>
              <a:ext cx="1414639" cy="325636"/>
            </a:xfrm>
            <a:prstGeom prst="roundRect">
              <a:avLst>
                <a:gd name="adj" fmla="val 10275"/>
              </a:avLst>
            </a:prstGeom>
            <a:solidFill>
              <a:schemeClr val="bg1"/>
            </a:solidFill>
            <a:ln w="19050">
              <a:solidFill>
                <a:srgbClr val="327D87">
                  <a:alpha val="50147"/>
                </a:srgbClr>
              </a:solidFill>
            </a:ln>
          </p:spPr>
          <p:txBody>
            <a:bodyPr wrap="none" rtlCol="0">
              <a:spAutoFit/>
            </a:bodyPr>
            <a:lstStyle/>
            <a:p>
              <a:r>
                <a:rPr lang="de-DE" sz="1400" dirty="0">
                  <a:solidFill>
                    <a:schemeClr val="bg1">
                      <a:lumMod val="65000"/>
                    </a:schemeClr>
                  </a:solidFill>
                </a:rPr>
                <a:t>Titel der Übung</a:t>
              </a:r>
            </a:p>
          </p:txBody>
        </p:sp>
        <p:cxnSp>
          <p:nvCxnSpPr>
            <p:cNvPr id="18" name="Gerade Verbindung mit Pfeil 17">
              <a:extLst>
                <a:ext uri="{FF2B5EF4-FFF2-40B4-BE49-F238E27FC236}">
                  <a16:creationId xmlns:a16="http://schemas.microsoft.com/office/drawing/2014/main" id="{E0C22233-529E-6546-AAFE-44F973491A6E}"/>
                </a:ext>
              </a:extLst>
            </p:cNvPr>
            <p:cNvCxnSpPr>
              <a:cxnSpLocks/>
              <a:stCxn id="16" idx="2"/>
            </p:cNvCxnSpPr>
            <p:nvPr/>
          </p:nvCxnSpPr>
          <p:spPr>
            <a:xfrm>
              <a:off x="1399635" y="1708024"/>
              <a:ext cx="179588" cy="325449"/>
            </a:xfrm>
            <a:prstGeom prst="straightConnector1">
              <a:avLst/>
            </a:prstGeom>
            <a:ln w="19050">
              <a:solidFill>
                <a:srgbClr val="327D87">
                  <a:alpha val="50147"/>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ieren 22">
            <a:extLst>
              <a:ext uri="{FF2B5EF4-FFF2-40B4-BE49-F238E27FC236}">
                <a16:creationId xmlns:a16="http://schemas.microsoft.com/office/drawing/2014/main" id="{2005B2A2-3326-3687-36F6-4922B069A0B3}"/>
              </a:ext>
            </a:extLst>
          </p:cNvPr>
          <p:cNvGrpSpPr/>
          <p:nvPr/>
        </p:nvGrpSpPr>
        <p:grpSpPr>
          <a:xfrm>
            <a:off x="4229863" y="1181959"/>
            <a:ext cx="1234003" cy="778971"/>
            <a:chOff x="4337788" y="1181454"/>
            <a:chExt cx="1234003" cy="778971"/>
          </a:xfrm>
        </p:grpSpPr>
        <p:sp>
          <p:nvSpPr>
            <p:cNvPr id="26" name="Textfeld 25">
              <a:extLst>
                <a:ext uri="{FF2B5EF4-FFF2-40B4-BE49-F238E27FC236}">
                  <a16:creationId xmlns:a16="http://schemas.microsoft.com/office/drawing/2014/main" id="{6DDF148B-87E1-835D-BE8E-C134BE9D051D}"/>
                </a:ext>
              </a:extLst>
            </p:cNvPr>
            <p:cNvSpPr txBox="1"/>
            <p:nvPr/>
          </p:nvSpPr>
          <p:spPr>
            <a:xfrm>
              <a:off x="4337788" y="1181454"/>
              <a:ext cx="1234003" cy="553581"/>
            </a:xfrm>
            <a:prstGeom prst="roundRect">
              <a:avLst>
                <a:gd name="adj" fmla="val 10275"/>
              </a:avLst>
            </a:prstGeom>
            <a:solidFill>
              <a:schemeClr val="bg1"/>
            </a:solidFill>
            <a:ln w="19050">
              <a:solidFill>
                <a:srgbClr val="327D87">
                  <a:alpha val="50147"/>
                </a:srgbClr>
              </a:solidFill>
            </a:ln>
          </p:spPr>
          <p:txBody>
            <a:bodyPr wrap="none" rtlCol="0">
              <a:spAutoFit/>
            </a:bodyPr>
            <a:lstStyle/>
            <a:p>
              <a:pPr algn="ctr"/>
              <a:r>
                <a:rPr lang="de-DE" sz="1400" dirty="0">
                  <a:solidFill>
                    <a:schemeClr val="bg1">
                      <a:lumMod val="65000"/>
                    </a:schemeClr>
                  </a:solidFill>
                </a:rPr>
                <a:t>empfohlene </a:t>
              </a:r>
            </a:p>
            <a:p>
              <a:pPr algn="ctr"/>
              <a:r>
                <a:rPr lang="de-DE" sz="1400" dirty="0">
                  <a:solidFill>
                    <a:schemeClr val="bg1">
                      <a:lumMod val="65000"/>
                    </a:schemeClr>
                  </a:solidFill>
                </a:rPr>
                <a:t>Klassenstufe</a:t>
              </a:r>
            </a:p>
          </p:txBody>
        </p:sp>
        <p:cxnSp>
          <p:nvCxnSpPr>
            <p:cNvPr id="28" name="Gerade Verbindung mit Pfeil 27">
              <a:extLst>
                <a:ext uri="{FF2B5EF4-FFF2-40B4-BE49-F238E27FC236}">
                  <a16:creationId xmlns:a16="http://schemas.microsoft.com/office/drawing/2014/main" id="{6F1FA52C-F9EF-CFB9-D40D-1AD266013397}"/>
                </a:ext>
              </a:extLst>
            </p:cNvPr>
            <p:cNvCxnSpPr>
              <a:cxnSpLocks/>
              <a:stCxn id="26" idx="2"/>
            </p:cNvCxnSpPr>
            <p:nvPr/>
          </p:nvCxnSpPr>
          <p:spPr>
            <a:xfrm>
              <a:off x="4954790" y="1735035"/>
              <a:ext cx="254458" cy="225390"/>
            </a:xfrm>
            <a:prstGeom prst="straightConnector1">
              <a:avLst/>
            </a:prstGeom>
            <a:ln w="19050">
              <a:solidFill>
                <a:srgbClr val="327D87">
                  <a:alpha val="50147"/>
                </a:srgb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uppieren 28">
            <a:extLst>
              <a:ext uri="{FF2B5EF4-FFF2-40B4-BE49-F238E27FC236}">
                <a16:creationId xmlns:a16="http://schemas.microsoft.com/office/drawing/2014/main" id="{961EE9B1-3DF2-A753-1A74-EC2C0657D3FE}"/>
              </a:ext>
            </a:extLst>
          </p:cNvPr>
          <p:cNvGrpSpPr/>
          <p:nvPr/>
        </p:nvGrpSpPr>
        <p:grpSpPr>
          <a:xfrm>
            <a:off x="7453207" y="2137417"/>
            <a:ext cx="1494606" cy="553581"/>
            <a:chOff x="6679314" y="1769482"/>
            <a:chExt cx="1494606" cy="553581"/>
          </a:xfrm>
        </p:grpSpPr>
        <p:sp>
          <p:nvSpPr>
            <p:cNvPr id="30" name="Textfeld 29">
              <a:extLst>
                <a:ext uri="{FF2B5EF4-FFF2-40B4-BE49-F238E27FC236}">
                  <a16:creationId xmlns:a16="http://schemas.microsoft.com/office/drawing/2014/main" id="{E360F4A3-C03C-49C6-17EF-247D0FF05B6D}"/>
                </a:ext>
              </a:extLst>
            </p:cNvPr>
            <p:cNvSpPr txBox="1"/>
            <p:nvPr/>
          </p:nvSpPr>
          <p:spPr>
            <a:xfrm>
              <a:off x="6999517" y="1769482"/>
              <a:ext cx="1174403" cy="553581"/>
            </a:xfrm>
            <a:prstGeom prst="roundRect">
              <a:avLst>
                <a:gd name="adj" fmla="val 10275"/>
              </a:avLst>
            </a:prstGeom>
            <a:solidFill>
              <a:schemeClr val="bg1"/>
            </a:solidFill>
            <a:ln w="19050">
              <a:solidFill>
                <a:srgbClr val="327D87">
                  <a:alpha val="50147"/>
                </a:srgbClr>
              </a:solidFill>
            </a:ln>
          </p:spPr>
          <p:txBody>
            <a:bodyPr wrap="square" rtlCol="0">
              <a:spAutoFit/>
            </a:bodyPr>
            <a:lstStyle/>
            <a:p>
              <a:pPr algn="ctr"/>
              <a:r>
                <a:rPr lang="de-DE" sz="1400" dirty="0">
                  <a:solidFill>
                    <a:schemeClr val="bg1">
                      <a:lumMod val="65000"/>
                    </a:schemeClr>
                  </a:solidFill>
                </a:rPr>
                <a:t>zeitlicher Umfang</a:t>
              </a:r>
            </a:p>
          </p:txBody>
        </p:sp>
        <p:cxnSp>
          <p:nvCxnSpPr>
            <p:cNvPr id="33" name="Gerade Verbindung mit Pfeil 32">
              <a:extLst>
                <a:ext uri="{FF2B5EF4-FFF2-40B4-BE49-F238E27FC236}">
                  <a16:creationId xmlns:a16="http://schemas.microsoft.com/office/drawing/2014/main" id="{79F0C255-CDE0-DF98-5452-4FFF3E57EA84}"/>
                </a:ext>
              </a:extLst>
            </p:cNvPr>
            <p:cNvCxnSpPr>
              <a:cxnSpLocks/>
            </p:cNvCxnSpPr>
            <p:nvPr/>
          </p:nvCxnSpPr>
          <p:spPr>
            <a:xfrm flipH="1" flipV="1">
              <a:off x="6679314" y="1863201"/>
              <a:ext cx="311015" cy="115635"/>
            </a:xfrm>
            <a:prstGeom prst="straightConnector1">
              <a:avLst/>
            </a:prstGeom>
            <a:ln w="19050">
              <a:solidFill>
                <a:srgbClr val="327D87">
                  <a:alpha val="50147"/>
                </a:srgb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5276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17261-CD7A-8887-46D9-CC1B38F6AF09}"/>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20526398-A1DF-B1A8-692B-091B2D555EA2}"/>
              </a:ext>
            </a:extLst>
          </p:cNvPr>
          <p:cNvSpPr>
            <a:spLocks noGrp="1"/>
          </p:cNvSpPr>
          <p:nvPr>
            <p:ph type="sldNum" sz="quarter" idx="12"/>
          </p:nvPr>
        </p:nvSpPr>
        <p:spPr/>
        <p:txBody>
          <a:bodyPr/>
          <a:lstStyle/>
          <a:p>
            <a:fld id="{C3752B7C-18A9-864D-BBCB-54A9F41B5594}" type="slidenum">
              <a:rPr lang="de-DE" smtClean="0"/>
              <a:pPr/>
              <a:t>12</a:t>
            </a:fld>
            <a:endParaRPr lang="de-DE" dirty="0"/>
          </a:p>
        </p:txBody>
      </p:sp>
      <p:sp>
        <p:nvSpPr>
          <p:cNvPr id="5" name="Textplatzhalter 4">
            <a:extLst>
              <a:ext uri="{FF2B5EF4-FFF2-40B4-BE49-F238E27FC236}">
                <a16:creationId xmlns:a16="http://schemas.microsoft.com/office/drawing/2014/main" id="{AA327E73-B5B6-23DA-F550-A4ACAAA45BC8}"/>
              </a:ext>
            </a:extLst>
          </p:cNvPr>
          <p:cNvSpPr>
            <a:spLocks noGrp="1"/>
          </p:cNvSpPr>
          <p:nvPr>
            <p:ph type="body" sz="quarter" idx="13"/>
          </p:nvPr>
        </p:nvSpPr>
        <p:spPr>
          <a:xfrm>
            <a:off x="1096266" y="1194030"/>
            <a:ext cx="7784263" cy="445628"/>
          </a:xfrm>
        </p:spPr>
        <p:txBody>
          <a:bodyPr/>
          <a:lstStyle/>
          <a:p>
            <a:r>
              <a:rPr lang="de-DE" dirty="0"/>
              <a:t>ANMERKUNGEN ZUM AUFBAU DER DIGITALEN PINNWAND ZUR KARTEI</a:t>
            </a:r>
          </a:p>
        </p:txBody>
      </p:sp>
      <p:sp>
        <p:nvSpPr>
          <p:cNvPr id="6" name="Inhaltsplatzhalter 5">
            <a:extLst>
              <a:ext uri="{FF2B5EF4-FFF2-40B4-BE49-F238E27FC236}">
                <a16:creationId xmlns:a16="http://schemas.microsoft.com/office/drawing/2014/main" id="{B40E3CFC-CE52-2D18-1A54-0A0C75B0C92C}"/>
              </a:ext>
            </a:extLst>
          </p:cNvPr>
          <p:cNvSpPr>
            <a:spLocks noGrp="1"/>
          </p:cNvSpPr>
          <p:nvPr>
            <p:ph idx="1"/>
          </p:nvPr>
        </p:nvSpPr>
        <p:spPr>
          <a:xfrm>
            <a:off x="1096423" y="1639658"/>
            <a:ext cx="7645241" cy="4527819"/>
          </a:xfrm>
        </p:spPr>
        <p:txBody>
          <a:bodyPr/>
          <a:lstStyle/>
          <a:p>
            <a:pPr>
              <a:lnSpc>
                <a:spcPct val="114000"/>
              </a:lnSpc>
            </a:pPr>
            <a:r>
              <a:rPr lang="de-DE" sz="1500" dirty="0"/>
              <a:t>In der digitalen Pinnwand sind alle Übungen der „Mathekartei“ aufgeführt. Um einen schnellen Überblick über die Kompetenzschwerpunkte zu bekommen, sind diese immer oberhalb der Karteikarte aufgeführt. Beim Klick auf die Abbildung der Karteikarte wird das zugehörige PDF-Dokument geladen und die Vorder- und Rückseite der Karteikarte angezeigt. Eine Auflistung aller benötigten Materialien findet sich unterhalb der Karteikarte. Materialien, die zum Download auf PIKAS verfügbar sind, können direkt über die digitale Pinnwand heruntergeladen werden. Es ist geplant zu einzelnen Übungen weitere Informationen und Anregungen in Form von Dokumenten und Videos zur konkreten Umsetzung der Übung im Unterricht oder Adaptionen der Übungen auf der digitalen Pinnwand zur Verfügung zu stellen. </a:t>
            </a:r>
          </a:p>
          <a:p>
            <a:pPr>
              <a:lnSpc>
                <a:spcPct val="114000"/>
              </a:lnSpc>
            </a:pPr>
            <a:r>
              <a:rPr lang="de-DE" sz="1500" dirty="0"/>
              <a:t>Über den QR-Code auf der nächsten Folie, sowie den Link im Ordner „Material für Lehrkräfte unter </a:t>
            </a:r>
            <a:r>
              <a:rPr lang="de-DE" sz="1500" dirty="0">
                <a:hlinkClick r:id="rId3"/>
              </a:rPr>
              <a:t>https://pikas.dzlm.de/node/1623</a:t>
            </a:r>
            <a:r>
              <a:rPr lang="de-DE" sz="1500" dirty="0"/>
              <a:t> gelangen Sie zur digitalen Pinnwand. </a:t>
            </a:r>
          </a:p>
        </p:txBody>
      </p:sp>
    </p:spTree>
    <p:extLst>
      <p:ext uri="{BB962C8B-B14F-4D97-AF65-F5344CB8AC3E}">
        <p14:creationId xmlns:p14="http://schemas.microsoft.com/office/powerpoint/2010/main" val="3090470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17" name="Titel 1">
            <a:extLst>
              <a:ext uri="{FF2B5EF4-FFF2-40B4-BE49-F238E27FC236}">
                <a16:creationId xmlns:a16="http://schemas.microsoft.com/office/drawing/2014/main" id="{1EA884B9-7D3F-40A5-30DA-1C7BE053BF3D}"/>
              </a:ext>
            </a:extLst>
          </p:cNvPr>
          <p:cNvSpPr>
            <a:spLocks noGrp="1"/>
          </p:cNvSpPr>
          <p:nvPr>
            <p:ph type="title"/>
          </p:nvPr>
        </p:nvSpPr>
        <p:spPr>
          <a:xfrm>
            <a:off x="1096423" y="382774"/>
            <a:ext cx="7009509" cy="603704"/>
          </a:xfrm>
        </p:spPr>
        <p:txBody>
          <a:bodyPr>
            <a:normAutofit/>
          </a:bodyPr>
          <a:lstStyle/>
          <a:p>
            <a:r>
              <a:rPr lang="de-DE" sz="2400" dirty="0"/>
              <a:t>Mathekartei</a:t>
            </a:r>
            <a:endParaRPr lang="de-DE" sz="2500" dirty="0"/>
          </a:p>
        </p:txBody>
      </p:sp>
      <p:sp>
        <p:nvSpPr>
          <p:cNvPr id="13" name="Textplatzhalter 2">
            <a:extLst>
              <a:ext uri="{FF2B5EF4-FFF2-40B4-BE49-F238E27FC236}">
                <a16:creationId xmlns:a16="http://schemas.microsoft.com/office/drawing/2014/main" id="{A41E13CB-84AD-AB2E-E9D8-BF3F666E37D9}"/>
              </a:ext>
            </a:extLst>
          </p:cNvPr>
          <p:cNvSpPr>
            <a:spLocks noGrp="1"/>
          </p:cNvSpPr>
          <p:nvPr>
            <p:ph type="body" sz="quarter" idx="13"/>
          </p:nvPr>
        </p:nvSpPr>
        <p:spPr>
          <a:xfrm>
            <a:off x="580103" y="1175880"/>
            <a:ext cx="8111924" cy="445628"/>
          </a:xfrm>
        </p:spPr>
        <p:txBody>
          <a:bodyPr/>
          <a:lstStyle/>
          <a:p>
            <a:r>
              <a:rPr lang="de-DE" sz="2000" dirty="0"/>
              <a:t>Digitale Pinnwand mit Übersicht über alle Übungen und Materialien</a:t>
            </a:r>
          </a:p>
          <a:p>
            <a:endParaRPr lang="de-DE" dirty="0"/>
          </a:p>
        </p:txBody>
      </p:sp>
      <p:pic>
        <p:nvPicPr>
          <p:cNvPr id="4" name="Grafik 3">
            <a:extLst>
              <a:ext uri="{FF2B5EF4-FFF2-40B4-BE49-F238E27FC236}">
                <a16:creationId xmlns:a16="http://schemas.microsoft.com/office/drawing/2014/main" id="{1B5F8ACE-FFD6-46E3-4312-73CDA9A2DA0B}"/>
              </a:ext>
            </a:extLst>
          </p:cNvPr>
          <p:cNvPicPr>
            <a:picLocks noChangeAspect="1"/>
          </p:cNvPicPr>
          <p:nvPr/>
        </p:nvPicPr>
        <p:blipFill>
          <a:blip r:embed="rId3"/>
          <a:srcRect/>
          <a:stretch/>
        </p:blipFill>
        <p:spPr>
          <a:xfrm>
            <a:off x="451973" y="1607422"/>
            <a:ext cx="6178459" cy="4838298"/>
          </a:xfrm>
          <a:prstGeom prst="rect">
            <a:avLst/>
          </a:prstGeom>
          <a:effectLst/>
        </p:spPr>
      </p:pic>
      <p:pic>
        <p:nvPicPr>
          <p:cNvPr id="5" name="Grafik 4">
            <a:extLst>
              <a:ext uri="{FF2B5EF4-FFF2-40B4-BE49-F238E27FC236}">
                <a16:creationId xmlns:a16="http://schemas.microsoft.com/office/drawing/2014/main" id="{6BBE3F12-39CE-AB6F-65C3-CD7086F9F510}"/>
              </a:ext>
            </a:extLst>
          </p:cNvPr>
          <p:cNvPicPr>
            <a:picLocks noChangeAspect="1"/>
          </p:cNvPicPr>
          <p:nvPr/>
        </p:nvPicPr>
        <p:blipFill>
          <a:blip r:embed="rId4"/>
          <a:srcRect/>
          <a:stretch/>
        </p:blipFill>
        <p:spPr>
          <a:xfrm>
            <a:off x="6731517" y="2994211"/>
            <a:ext cx="1960510" cy="1960510"/>
          </a:xfrm>
          <a:prstGeom prst="rect">
            <a:avLst/>
          </a:prstGeom>
        </p:spPr>
      </p:pic>
    </p:spTree>
    <p:extLst>
      <p:ext uri="{BB962C8B-B14F-4D97-AF65-F5344CB8AC3E}">
        <p14:creationId xmlns:p14="http://schemas.microsoft.com/office/powerpoint/2010/main" val="2583116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146655"/>
            <a:ext cx="7606706" cy="5031449"/>
          </a:xfrm>
        </p:spPr>
        <p:txBody>
          <a:bodyPr/>
          <a:lstStyle/>
          <a:p>
            <a:r>
              <a:rPr lang="de-DE" dirty="0"/>
              <a:t>Aufbau der Mathekartei</a:t>
            </a:r>
          </a:p>
          <a:p>
            <a:r>
              <a:rPr lang="de-DE" dirty="0"/>
              <a:t>Die Mathekartei im Schulalltag</a:t>
            </a:r>
          </a:p>
          <a:p>
            <a:r>
              <a:rPr lang="de-DE" dirty="0"/>
              <a:t>Ritualisierte Unterrichtseinstiege themenunabhängig planen</a:t>
            </a:r>
          </a:p>
          <a:p>
            <a:r>
              <a:rPr lang="de-DE" dirty="0"/>
              <a:t>Ritualisierte Unterrichtseinstiege themenspezifisch planen</a:t>
            </a:r>
          </a:p>
          <a:p>
            <a:r>
              <a:rPr lang="de-DE" dirty="0"/>
              <a:t>Fazit</a:t>
            </a:r>
          </a:p>
          <a:p>
            <a:endParaRPr lang="de-DE" dirty="0"/>
          </a:p>
          <a:p>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14</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0" y="1756252"/>
            <a:ext cx="9263270" cy="371061"/>
          </a:xfrm>
          <a:prstGeom prst="rect">
            <a:avLst/>
          </a:prstGeom>
          <a:solidFill>
            <a:srgbClr val="327D87">
              <a:alpha val="24717"/>
            </a:srgbClr>
          </a:solidFill>
        </p:spPr>
        <p:txBody>
          <a:bodyPr wrap="square" rtlCol="0">
            <a:spAutoFit/>
          </a:bodyPr>
          <a:lstStyle/>
          <a:p>
            <a:endParaRPr lang="de-DE" dirty="0"/>
          </a:p>
        </p:txBody>
      </p:sp>
    </p:spTree>
    <p:extLst>
      <p:ext uri="{BB962C8B-B14F-4D97-AF65-F5344CB8AC3E}">
        <p14:creationId xmlns:p14="http://schemas.microsoft.com/office/powerpoint/2010/main" val="361031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15</a:t>
            </a:fld>
            <a:endParaRPr lang="de-DE" dirty="0"/>
          </a:p>
        </p:txBody>
      </p:sp>
      <p:sp>
        <p:nvSpPr>
          <p:cNvPr id="7" name="Titel 1">
            <a:extLst>
              <a:ext uri="{FF2B5EF4-FFF2-40B4-BE49-F238E27FC236}">
                <a16:creationId xmlns:a16="http://schemas.microsoft.com/office/drawing/2014/main" id="{0A497BA3-0532-B2FD-640C-E8EB6D33400E}"/>
              </a:ext>
            </a:extLst>
          </p:cNvPr>
          <p:cNvSpPr>
            <a:spLocks noGrp="1"/>
          </p:cNvSpPr>
          <p:nvPr>
            <p:ph type="title"/>
          </p:nvPr>
        </p:nvSpPr>
        <p:spPr>
          <a:xfrm>
            <a:off x="1096423" y="382774"/>
            <a:ext cx="8047577" cy="603704"/>
          </a:xfrm>
        </p:spPr>
        <p:txBody>
          <a:bodyPr>
            <a:noAutofit/>
          </a:bodyPr>
          <a:lstStyle/>
          <a:p>
            <a:r>
              <a:rPr lang="de-DE" dirty="0"/>
              <a:t>Die Mathekartei im Schulalltag</a:t>
            </a:r>
          </a:p>
        </p:txBody>
      </p:sp>
      <p:sp>
        <p:nvSpPr>
          <p:cNvPr id="11" name="Rechteckige Legende 10">
            <a:extLst>
              <a:ext uri="{FF2B5EF4-FFF2-40B4-BE49-F238E27FC236}">
                <a16:creationId xmlns:a16="http://schemas.microsoft.com/office/drawing/2014/main" id="{8A1C498E-EBBA-F405-CEC1-9808EE2A6280}"/>
              </a:ext>
            </a:extLst>
          </p:cNvPr>
          <p:cNvSpPr/>
          <p:nvPr/>
        </p:nvSpPr>
        <p:spPr>
          <a:xfrm>
            <a:off x="179418" y="1237567"/>
            <a:ext cx="3382263" cy="1451617"/>
          </a:xfrm>
          <a:prstGeom prst="wedgeRectCallout">
            <a:avLst>
              <a:gd name="adj1" fmla="val 42421"/>
              <a:gd name="adj2" fmla="val 97406"/>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Was ist eigentlich das Besondere an der Mathekartei? </a:t>
            </a:r>
          </a:p>
        </p:txBody>
      </p:sp>
      <p:pic>
        <p:nvPicPr>
          <p:cNvPr id="3" name="Grafik 2">
            <a:extLst>
              <a:ext uri="{FF2B5EF4-FFF2-40B4-BE49-F238E27FC236}">
                <a16:creationId xmlns:a16="http://schemas.microsoft.com/office/drawing/2014/main" id="{B243B150-8033-B958-CABF-8BD5B1C89DBC}"/>
              </a:ext>
            </a:extLst>
          </p:cNvPr>
          <p:cNvPicPr>
            <a:picLocks noChangeAspect="1"/>
          </p:cNvPicPr>
          <p:nvPr/>
        </p:nvPicPr>
        <p:blipFill>
          <a:blip r:embed="rId3"/>
          <a:stretch>
            <a:fillRect/>
          </a:stretch>
        </p:blipFill>
        <p:spPr>
          <a:xfrm>
            <a:off x="3321799" y="2689184"/>
            <a:ext cx="2055746" cy="3479702"/>
          </a:xfrm>
          <a:prstGeom prst="rect">
            <a:avLst/>
          </a:prstGeom>
        </p:spPr>
      </p:pic>
      <p:sp>
        <p:nvSpPr>
          <p:cNvPr id="4" name="Rechteckige Legende 3">
            <a:extLst>
              <a:ext uri="{FF2B5EF4-FFF2-40B4-BE49-F238E27FC236}">
                <a16:creationId xmlns:a16="http://schemas.microsoft.com/office/drawing/2014/main" id="{252F48C2-1E91-2109-B725-E9FEAF2096D4}"/>
              </a:ext>
            </a:extLst>
          </p:cNvPr>
          <p:cNvSpPr/>
          <p:nvPr/>
        </p:nvSpPr>
        <p:spPr>
          <a:xfrm>
            <a:off x="5582321" y="1237567"/>
            <a:ext cx="3286891" cy="1621561"/>
          </a:xfrm>
          <a:prstGeom prst="wedgeRectCallout">
            <a:avLst>
              <a:gd name="adj1" fmla="val -58690"/>
              <a:gd name="adj2" fmla="val 741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Viele Aktivitäten fordern die Kinder auf, mentale Bilder zu Zahlen oder Rechenwegen aufzubauen</a:t>
            </a:r>
            <a:r>
              <a:rPr lang="de-DE"/>
              <a:t>. </a:t>
            </a:r>
          </a:p>
          <a:p>
            <a:pPr algn="ctr"/>
            <a:r>
              <a:rPr lang="de-DE"/>
              <a:t>Sie </a:t>
            </a:r>
            <a:r>
              <a:rPr lang="de-DE" dirty="0"/>
              <a:t>fördern </a:t>
            </a:r>
            <a:r>
              <a:rPr lang="de-DE"/>
              <a:t>das Verstehen. </a:t>
            </a:r>
            <a:endParaRPr lang="de-DE" dirty="0"/>
          </a:p>
        </p:txBody>
      </p:sp>
    </p:spTree>
    <p:extLst>
      <p:ext uri="{BB962C8B-B14F-4D97-AF65-F5344CB8AC3E}">
        <p14:creationId xmlns:p14="http://schemas.microsoft.com/office/powerpoint/2010/main" val="7293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16</a:t>
            </a:fld>
            <a:endParaRPr lang="de-DE" dirty="0"/>
          </a:p>
        </p:txBody>
      </p:sp>
      <p:sp>
        <p:nvSpPr>
          <p:cNvPr id="11" name="Rechteckige Legende 10">
            <a:extLst>
              <a:ext uri="{FF2B5EF4-FFF2-40B4-BE49-F238E27FC236}">
                <a16:creationId xmlns:a16="http://schemas.microsoft.com/office/drawing/2014/main" id="{8A1C498E-EBBA-F405-CEC1-9808EE2A6280}"/>
              </a:ext>
            </a:extLst>
          </p:cNvPr>
          <p:cNvSpPr/>
          <p:nvPr/>
        </p:nvSpPr>
        <p:spPr>
          <a:xfrm>
            <a:off x="179418" y="1237567"/>
            <a:ext cx="3382263" cy="1451617"/>
          </a:xfrm>
          <a:prstGeom prst="wedgeRectCallout">
            <a:avLst>
              <a:gd name="adj1" fmla="val 42421"/>
              <a:gd name="adj2" fmla="val 97406"/>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Wir haben uns im Kollegium überlegt, welche Mathestarter wir für möglichst viele Inhalt nutzen und damit langfristig ritualisieren können.</a:t>
            </a:r>
          </a:p>
        </p:txBody>
      </p:sp>
      <p:pic>
        <p:nvPicPr>
          <p:cNvPr id="3" name="Grafik 2">
            <a:extLst>
              <a:ext uri="{FF2B5EF4-FFF2-40B4-BE49-F238E27FC236}">
                <a16:creationId xmlns:a16="http://schemas.microsoft.com/office/drawing/2014/main" id="{B243B150-8033-B958-CABF-8BD5B1C89DBC}"/>
              </a:ext>
            </a:extLst>
          </p:cNvPr>
          <p:cNvPicPr>
            <a:picLocks noChangeAspect="1"/>
          </p:cNvPicPr>
          <p:nvPr/>
        </p:nvPicPr>
        <p:blipFill>
          <a:blip r:embed="rId3"/>
          <a:stretch>
            <a:fillRect/>
          </a:stretch>
        </p:blipFill>
        <p:spPr>
          <a:xfrm>
            <a:off x="3321799" y="2689184"/>
            <a:ext cx="2055746" cy="3479702"/>
          </a:xfrm>
          <a:prstGeom prst="rect">
            <a:avLst/>
          </a:prstGeom>
        </p:spPr>
      </p:pic>
      <p:sp>
        <p:nvSpPr>
          <p:cNvPr id="4" name="Rechteckige Legende 3">
            <a:extLst>
              <a:ext uri="{FF2B5EF4-FFF2-40B4-BE49-F238E27FC236}">
                <a16:creationId xmlns:a16="http://schemas.microsoft.com/office/drawing/2014/main" id="{252F48C2-1E91-2109-B725-E9FEAF2096D4}"/>
              </a:ext>
            </a:extLst>
          </p:cNvPr>
          <p:cNvSpPr/>
          <p:nvPr/>
        </p:nvSpPr>
        <p:spPr>
          <a:xfrm>
            <a:off x="5582321" y="1237567"/>
            <a:ext cx="3286891" cy="1621561"/>
          </a:xfrm>
          <a:prstGeom prst="wedgeRectCallout">
            <a:avLst>
              <a:gd name="adj1" fmla="val -58690"/>
              <a:gd name="adj2" fmla="val 741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Wir haben im Jahrgangsteam alle Aktivitäten in den Blick genommen, die zum aktuellen Unterrichtsthema passen.</a:t>
            </a:r>
          </a:p>
        </p:txBody>
      </p:sp>
      <p:sp>
        <p:nvSpPr>
          <p:cNvPr id="9" name="Titel 1">
            <a:extLst>
              <a:ext uri="{FF2B5EF4-FFF2-40B4-BE49-F238E27FC236}">
                <a16:creationId xmlns:a16="http://schemas.microsoft.com/office/drawing/2014/main" id="{81C2E007-9E35-5F05-3453-C3A3DC212479}"/>
              </a:ext>
            </a:extLst>
          </p:cNvPr>
          <p:cNvSpPr>
            <a:spLocks noGrp="1"/>
          </p:cNvSpPr>
          <p:nvPr>
            <p:ph type="title"/>
          </p:nvPr>
        </p:nvSpPr>
        <p:spPr>
          <a:xfrm>
            <a:off x="1096423" y="387262"/>
            <a:ext cx="8047577" cy="603704"/>
          </a:xfrm>
        </p:spPr>
        <p:txBody>
          <a:bodyPr>
            <a:noAutofit/>
          </a:bodyPr>
          <a:lstStyle/>
          <a:p>
            <a:r>
              <a:rPr lang="de-DE" dirty="0"/>
              <a:t>Die Mathekartei im Schulalltag</a:t>
            </a:r>
          </a:p>
        </p:txBody>
      </p:sp>
    </p:spTree>
    <p:extLst>
      <p:ext uri="{BB962C8B-B14F-4D97-AF65-F5344CB8AC3E}">
        <p14:creationId xmlns:p14="http://schemas.microsoft.com/office/powerpoint/2010/main" val="31075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146655"/>
            <a:ext cx="7606706" cy="5031449"/>
          </a:xfrm>
        </p:spPr>
        <p:txBody>
          <a:bodyPr/>
          <a:lstStyle/>
          <a:p>
            <a:r>
              <a:rPr lang="de-DE" dirty="0"/>
              <a:t>Aufbau der Mathekartei</a:t>
            </a:r>
          </a:p>
          <a:p>
            <a:r>
              <a:rPr lang="de-DE" dirty="0"/>
              <a:t>Die Mathekartei im Schulalltag</a:t>
            </a:r>
          </a:p>
          <a:p>
            <a:r>
              <a:rPr lang="de-DE" dirty="0"/>
              <a:t>Ritualisierte Unterrichtseinstiege themenunabhängig planen</a:t>
            </a:r>
          </a:p>
          <a:p>
            <a:r>
              <a:rPr lang="de-DE" dirty="0"/>
              <a:t>Ritualisierte Unterrichtseinstiege themenspezifisch planen</a:t>
            </a:r>
          </a:p>
          <a:p>
            <a:r>
              <a:rPr lang="de-DE" dirty="0"/>
              <a:t>Fazit</a:t>
            </a:r>
          </a:p>
          <a:p>
            <a:endParaRPr lang="de-DE" dirty="0"/>
          </a:p>
          <a:p>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0" y="2315050"/>
            <a:ext cx="9263270" cy="371061"/>
          </a:xfrm>
          <a:prstGeom prst="rect">
            <a:avLst/>
          </a:prstGeom>
          <a:solidFill>
            <a:srgbClr val="327D87">
              <a:alpha val="24717"/>
            </a:srgbClr>
          </a:solidFill>
        </p:spPr>
        <p:txBody>
          <a:bodyPr wrap="square" rtlCol="0">
            <a:spAutoFit/>
          </a:bodyPr>
          <a:lstStyle/>
          <a:p>
            <a:endParaRPr lang="de-DE" dirty="0"/>
          </a:p>
        </p:txBody>
      </p:sp>
    </p:spTree>
    <p:extLst>
      <p:ext uri="{BB962C8B-B14F-4D97-AF65-F5344CB8AC3E}">
        <p14:creationId xmlns:p14="http://schemas.microsoft.com/office/powerpoint/2010/main" val="238613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18</a:t>
            </a:fld>
            <a:endParaRPr lang="de-DE" dirty="0"/>
          </a:p>
        </p:txBody>
      </p:sp>
      <p:sp>
        <p:nvSpPr>
          <p:cNvPr id="7" name="Titel 1">
            <a:extLst>
              <a:ext uri="{FF2B5EF4-FFF2-40B4-BE49-F238E27FC236}">
                <a16:creationId xmlns:a16="http://schemas.microsoft.com/office/drawing/2014/main" id="{9EABE572-0DC2-4B9E-2D3D-AE26CF09576E}"/>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themenunabhängig planen</a:t>
            </a:r>
          </a:p>
        </p:txBody>
      </p:sp>
      <p:pic>
        <p:nvPicPr>
          <p:cNvPr id="2" name="Grafik 1">
            <a:extLst>
              <a:ext uri="{FF2B5EF4-FFF2-40B4-BE49-F238E27FC236}">
                <a16:creationId xmlns:a16="http://schemas.microsoft.com/office/drawing/2014/main" id="{E9962FE6-8124-558E-B4CE-28C7A5EAA294}"/>
              </a:ext>
            </a:extLst>
          </p:cNvPr>
          <p:cNvPicPr>
            <a:picLocks noChangeAspect="1"/>
          </p:cNvPicPr>
          <p:nvPr/>
        </p:nvPicPr>
        <p:blipFill rotWithShape="1">
          <a:blip r:embed="rId3"/>
          <a:srcRect l="593" r="593"/>
          <a:stretch/>
        </p:blipFill>
        <p:spPr>
          <a:xfrm>
            <a:off x="1545773" y="1269000"/>
            <a:ext cx="6052453" cy="432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Textfeld 2">
            <a:extLst>
              <a:ext uri="{FF2B5EF4-FFF2-40B4-BE49-F238E27FC236}">
                <a16:creationId xmlns:a16="http://schemas.microsoft.com/office/drawing/2014/main" id="{B6F607B1-330A-F47D-99BA-508BD395EDE9}"/>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2390860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85E36F62-CBED-4133-98D7-39B312B4122A}"/>
              </a:ext>
            </a:extLst>
          </p:cNvPr>
          <p:cNvSpPr>
            <a:spLocks noGrp="1"/>
          </p:cNvSpPr>
          <p:nvPr>
            <p:ph idx="1"/>
          </p:nvPr>
        </p:nvSpPr>
        <p:spPr>
          <a:xfrm>
            <a:off x="276859" y="1319621"/>
            <a:ext cx="7009509" cy="4418617"/>
          </a:xfrm>
        </p:spPr>
        <p:txBody>
          <a:bodyPr/>
          <a:lstStyle/>
          <a:p>
            <a:pPr marL="285750" indent="-285750">
              <a:buFont typeface="Wingdings" pitchFamily="2" charset="2"/>
              <a:buChar char="§"/>
            </a:pPr>
            <a:r>
              <a:rPr lang="de-DE" sz="1800" dirty="0"/>
              <a:t>Wie kann die Aktivität differenziert werden?</a:t>
            </a:r>
          </a:p>
          <a:p>
            <a:pPr marL="285750" indent="-285750">
              <a:buFont typeface="Wingdings" pitchFamily="2" charset="2"/>
              <a:buChar char="§"/>
            </a:pPr>
            <a:r>
              <a:rPr lang="de-DE" sz="1800" dirty="0"/>
              <a:t>Welche Möglichkeiten zur Diagnose bestehen?</a:t>
            </a:r>
          </a:p>
          <a:p>
            <a:pPr marL="285750" indent="-285750">
              <a:buFont typeface="Wingdings" pitchFamily="2" charset="2"/>
              <a:buChar char="§"/>
            </a:pPr>
            <a:r>
              <a:rPr lang="de-DE" sz="1800" dirty="0"/>
              <a:t>Welche Adaptionsmöglichkeiten bieten sich an?</a:t>
            </a:r>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19</a:t>
            </a:fld>
            <a:endParaRPr lang="de-DE" dirty="0"/>
          </a:p>
        </p:txBody>
      </p:sp>
      <p:pic>
        <p:nvPicPr>
          <p:cNvPr id="7" name="Grafik 6">
            <a:extLst>
              <a:ext uri="{FF2B5EF4-FFF2-40B4-BE49-F238E27FC236}">
                <a16:creationId xmlns:a16="http://schemas.microsoft.com/office/drawing/2014/main" id="{20D09818-DADB-0413-2C3F-CA5EA43D9EFA}"/>
              </a:ext>
            </a:extLst>
          </p:cNvPr>
          <p:cNvPicPr>
            <a:picLocks noChangeAspect="1"/>
          </p:cNvPicPr>
          <p:nvPr/>
        </p:nvPicPr>
        <p:blipFill>
          <a:blip r:embed="rId3"/>
          <a:srcRect/>
          <a:stretch/>
        </p:blipFill>
        <p:spPr>
          <a:xfrm>
            <a:off x="5031034" y="3247312"/>
            <a:ext cx="3667599" cy="2586719"/>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 name="Titel 1">
            <a:extLst>
              <a:ext uri="{FF2B5EF4-FFF2-40B4-BE49-F238E27FC236}">
                <a16:creationId xmlns:a16="http://schemas.microsoft.com/office/drawing/2014/main" id="{ADC45E92-FD16-9CF3-FE46-40F8DB6C285C}"/>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themenunabhängig planen</a:t>
            </a:r>
          </a:p>
        </p:txBody>
      </p:sp>
      <p:sp>
        <p:nvSpPr>
          <p:cNvPr id="2" name="Textfeld 1">
            <a:extLst>
              <a:ext uri="{FF2B5EF4-FFF2-40B4-BE49-F238E27FC236}">
                <a16:creationId xmlns:a16="http://schemas.microsoft.com/office/drawing/2014/main" id="{CCF56BC1-2D7B-10F2-0213-17165DE599D4}"/>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2311698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07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210441" y="1175880"/>
            <a:ext cx="7009509" cy="445628"/>
          </a:xfrm>
        </p:spPr>
        <p:txBody>
          <a:bodyPr/>
          <a:lstStyle/>
          <a:p>
            <a:r>
              <a:rPr lang="de-DE" sz="2000" dirty="0"/>
              <a:t>Wie kann die Aktivität differenziert werden?</a:t>
            </a:r>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20</a:t>
            </a:fld>
            <a:endParaRPr lang="de-DE" dirty="0"/>
          </a:p>
        </p:txBody>
      </p:sp>
      <p:sp>
        <p:nvSpPr>
          <p:cNvPr id="8" name="Textfeld 7">
            <a:extLst>
              <a:ext uri="{FF2B5EF4-FFF2-40B4-BE49-F238E27FC236}">
                <a16:creationId xmlns:a16="http://schemas.microsoft.com/office/drawing/2014/main" id="{08A86E6F-C333-7605-944D-793A3EC11B8C}"/>
              </a:ext>
            </a:extLst>
          </p:cNvPr>
          <p:cNvSpPr txBox="1"/>
          <p:nvPr/>
        </p:nvSpPr>
        <p:spPr>
          <a:xfrm>
            <a:off x="93850" y="1566654"/>
            <a:ext cx="1286898" cy="4524315"/>
          </a:xfrm>
          <a:prstGeom prst="rect">
            <a:avLst/>
          </a:prstGeom>
          <a:solidFill>
            <a:schemeClr val="bg1"/>
          </a:solidFill>
        </p:spPr>
        <p:txBody>
          <a:bodyPr wrap="square" rtlCol="0">
            <a:spAutoFit/>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pic>
        <p:nvPicPr>
          <p:cNvPr id="9" name="Grafik 8">
            <a:extLst>
              <a:ext uri="{FF2B5EF4-FFF2-40B4-BE49-F238E27FC236}">
                <a16:creationId xmlns:a16="http://schemas.microsoft.com/office/drawing/2014/main" id="{FC4241DD-7CCF-4277-4956-ACFD72E24E76}"/>
              </a:ext>
            </a:extLst>
          </p:cNvPr>
          <p:cNvPicPr>
            <a:picLocks noChangeAspect="1"/>
          </p:cNvPicPr>
          <p:nvPr/>
        </p:nvPicPr>
        <p:blipFill>
          <a:blip r:embed="rId3"/>
          <a:srcRect/>
          <a:stretch/>
        </p:blipFill>
        <p:spPr>
          <a:xfrm>
            <a:off x="329709" y="1690243"/>
            <a:ext cx="6418680" cy="4524897"/>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2" name="Titel 1">
            <a:extLst>
              <a:ext uri="{FF2B5EF4-FFF2-40B4-BE49-F238E27FC236}">
                <a16:creationId xmlns:a16="http://schemas.microsoft.com/office/drawing/2014/main" id="{7A8A8150-01CC-495B-244E-ABD99D57D30B}"/>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themenunabhängig planen</a:t>
            </a:r>
          </a:p>
        </p:txBody>
      </p:sp>
      <p:sp>
        <p:nvSpPr>
          <p:cNvPr id="2" name="Textfeld 1">
            <a:extLst>
              <a:ext uri="{FF2B5EF4-FFF2-40B4-BE49-F238E27FC236}">
                <a16:creationId xmlns:a16="http://schemas.microsoft.com/office/drawing/2014/main" id="{7506E658-19F8-E5AD-BF1E-4CC14C5DBD90}"/>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3339358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210441" y="1175880"/>
            <a:ext cx="7009509" cy="445628"/>
          </a:xfrm>
        </p:spPr>
        <p:txBody>
          <a:bodyPr/>
          <a:lstStyle/>
          <a:p>
            <a:r>
              <a:rPr lang="de-DE" sz="2000" dirty="0"/>
              <a:t>Wie kann die Aktivität differenziert werden?</a:t>
            </a:r>
          </a:p>
          <a:p>
            <a:endParaRPr lang="de-DE" dirty="0"/>
          </a:p>
        </p:txBody>
      </p:sp>
      <p:sp>
        <p:nvSpPr>
          <p:cNvPr id="4" name="Inhaltsplatzhalter 3">
            <a:extLst>
              <a:ext uri="{FF2B5EF4-FFF2-40B4-BE49-F238E27FC236}">
                <a16:creationId xmlns:a16="http://schemas.microsoft.com/office/drawing/2014/main" id="{85E36F62-CBED-4133-98D7-39B312B4122A}"/>
              </a:ext>
            </a:extLst>
          </p:cNvPr>
          <p:cNvSpPr>
            <a:spLocks noGrp="1"/>
          </p:cNvSpPr>
          <p:nvPr>
            <p:ph idx="1"/>
          </p:nvPr>
        </p:nvSpPr>
        <p:spPr>
          <a:xfrm>
            <a:off x="210598" y="1730710"/>
            <a:ext cx="7009509" cy="4418617"/>
          </a:xfrm>
        </p:spPr>
        <p:txBody>
          <a:bodyPr/>
          <a:lstStyle/>
          <a:p>
            <a:r>
              <a:rPr lang="de-DE" dirty="0"/>
              <a:t>Kinder mit Schwierigkeiten…</a:t>
            </a:r>
          </a:p>
          <a:p>
            <a:pPr marL="285750" lvl="1" indent="-285750">
              <a:spcBef>
                <a:spcPts val="1000"/>
              </a:spcBef>
              <a:buFont typeface="Wingdings" pitchFamily="2" charset="2"/>
              <a:buChar char="§"/>
            </a:pPr>
            <a:r>
              <a:rPr lang="de-DE" sz="1800" dirty="0"/>
              <a:t> legen handlungsbegleitend mit eigenem Material.</a:t>
            </a:r>
          </a:p>
          <a:p>
            <a:pPr marL="285750" lvl="1" indent="-285750">
              <a:spcBef>
                <a:spcPts val="1000"/>
              </a:spcBef>
              <a:buFont typeface="Wingdings" pitchFamily="2" charset="2"/>
              <a:buChar char="§"/>
            </a:pPr>
            <a:r>
              <a:rPr lang="de-DE" sz="1800" dirty="0"/>
              <a:t> zeichnen das gelegte Material auf einen Zettel.</a:t>
            </a:r>
          </a:p>
          <a:p>
            <a:pPr marL="285750" lvl="1" indent="-285750">
              <a:spcBef>
                <a:spcPts val="1000"/>
              </a:spcBef>
              <a:buFont typeface="Wingdings" pitchFamily="2" charset="2"/>
              <a:buChar char="§"/>
            </a:pPr>
            <a:r>
              <a:rPr lang="de-DE" sz="1800" dirty="0"/>
              <a:t> besprechen sich mit einem anderen Kind.</a:t>
            </a:r>
          </a:p>
          <a:p>
            <a:pPr marL="285750" lvl="1" indent="-285750">
              <a:spcBef>
                <a:spcPts val="1000"/>
              </a:spcBef>
              <a:buFont typeface="Wingdings" pitchFamily="2" charset="2"/>
              <a:buChar char="§"/>
            </a:pPr>
            <a:r>
              <a:rPr lang="de-DE" sz="1800" dirty="0"/>
              <a:t> dürfen unter das Tuch schauen bzw. der Lehrkraft assistieren.</a:t>
            </a:r>
          </a:p>
          <a:p>
            <a:pPr marL="285750" lvl="1" indent="-285750">
              <a:spcBef>
                <a:spcPts val="1000"/>
              </a:spcBef>
              <a:buFont typeface="Wingdings" pitchFamily="2" charset="2"/>
              <a:buChar char="§"/>
            </a:pPr>
            <a:r>
              <a:rPr lang="de-DE" sz="1800" dirty="0"/>
              <a:t> (…) </a:t>
            </a:r>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21</a:t>
            </a:fld>
            <a:endParaRPr lang="de-DE" dirty="0"/>
          </a:p>
        </p:txBody>
      </p:sp>
      <p:pic>
        <p:nvPicPr>
          <p:cNvPr id="9" name="Grafik 8">
            <a:extLst>
              <a:ext uri="{FF2B5EF4-FFF2-40B4-BE49-F238E27FC236}">
                <a16:creationId xmlns:a16="http://schemas.microsoft.com/office/drawing/2014/main" id="{FC4241DD-7CCF-4277-4956-ACFD72E24E76}"/>
              </a:ext>
            </a:extLst>
          </p:cNvPr>
          <p:cNvPicPr>
            <a:picLocks noChangeAspect="1"/>
          </p:cNvPicPr>
          <p:nvPr/>
        </p:nvPicPr>
        <p:blipFill rotWithShape="1">
          <a:blip r:embed="rId3"/>
          <a:srcRect l="50243" t="30417" r="1930" b="31433"/>
          <a:stretch/>
        </p:blipFill>
        <p:spPr>
          <a:xfrm>
            <a:off x="5696995" y="1763502"/>
            <a:ext cx="3346989" cy="1906134"/>
          </a:xfrm>
          <a:prstGeom prst="rect">
            <a:avLst/>
          </a:prstGeom>
        </p:spPr>
      </p:pic>
      <p:sp>
        <p:nvSpPr>
          <p:cNvPr id="10" name="Titel 1">
            <a:extLst>
              <a:ext uri="{FF2B5EF4-FFF2-40B4-BE49-F238E27FC236}">
                <a16:creationId xmlns:a16="http://schemas.microsoft.com/office/drawing/2014/main" id="{2A0F7DE9-39B1-3ED8-924C-EFC368E69166}"/>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themenunabhängig planen</a:t>
            </a:r>
          </a:p>
        </p:txBody>
      </p:sp>
      <p:sp>
        <p:nvSpPr>
          <p:cNvPr id="2" name="Textfeld 1">
            <a:extLst>
              <a:ext uri="{FF2B5EF4-FFF2-40B4-BE49-F238E27FC236}">
                <a16:creationId xmlns:a16="http://schemas.microsoft.com/office/drawing/2014/main" id="{9C9C399A-7370-0AD1-D409-30A2E1770783}"/>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531206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210441" y="1175880"/>
            <a:ext cx="7009509" cy="445628"/>
          </a:xfrm>
        </p:spPr>
        <p:txBody>
          <a:bodyPr/>
          <a:lstStyle/>
          <a:p>
            <a:r>
              <a:rPr lang="de-DE" sz="2000" dirty="0"/>
              <a:t>Welche Möglichkeiten zur Diagnose bestehen?</a:t>
            </a:r>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22</a:t>
            </a:fld>
            <a:endParaRPr lang="de-DE" dirty="0"/>
          </a:p>
        </p:txBody>
      </p:sp>
      <p:sp>
        <p:nvSpPr>
          <p:cNvPr id="13" name="Titel 1">
            <a:extLst>
              <a:ext uri="{FF2B5EF4-FFF2-40B4-BE49-F238E27FC236}">
                <a16:creationId xmlns:a16="http://schemas.microsoft.com/office/drawing/2014/main" id="{60C8CBBC-4C37-0018-1FA8-95DE9A00C191}"/>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themenunabhängig planen</a:t>
            </a:r>
          </a:p>
        </p:txBody>
      </p:sp>
      <p:sp>
        <p:nvSpPr>
          <p:cNvPr id="2" name="Textfeld 1">
            <a:extLst>
              <a:ext uri="{FF2B5EF4-FFF2-40B4-BE49-F238E27FC236}">
                <a16:creationId xmlns:a16="http://schemas.microsoft.com/office/drawing/2014/main" id="{B0308613-8E24-8CAA-C951-E59FCBF0F2D1}"/>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pic>
        <p:nvPicPr>
          <p:cNvPr id="11" name="Grafik 10">
            <a:extLst>
              <a:ext uri="{FF2B5EF4-FFF2-40B4-BE49-F238E27FC236}">
                <a16:creationId xmlns:a16="http://schemas.microsoft.com/office/drawing/2014/main" id="{96DC76D8-4749-FB7E-E3B8-F67A44E81624}"/>
              </a:ext>
            </a:extLst>
          </p:cNvPr>
          <p:cNvPicPr>
            <a:picLocks noChangeAspect="1"/>
          </p:cNvPicPr>
          <p:nvPr/>
        </p:nvPicPr>
        <p:blipFill>
          <a:blip r:embed="rId3"/>
          <a:srcRect/>
          <a:stretch/>
        </p:blipFill>
        <p:spPr>
          <a:xfrm>
            <a:off x="329709" y="1690243"/>
            <a:ext cx="6418680" cy="4524897"/>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5067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210441" y="1175880"/>
            <a:ext cx="7009509" cy="445628"/>
          </a:xfrm>
        </p:spPr>
        <p:txBody>
          <a:bodyPr/>
          <a:lstStyle/>
          <a:p>
            <a:r>
              <a:rPr lang="de-DE" sz="2000" dirty="0"/>
              <a:t>Welche Möglichkeiten zur Diagnose bestehen?</a:t>
            </a:r>
          </a:p>
          <a:p>
            <a:endParaRPr lang="de-DE" dirty="0"/>
          </a:p>
        </p:txBody>
      </p:sp>
      <p:sp>
        <p:nvSpPr>
          <p:cNvPr id="4" name="Inhaltsplatzhalter 3">
            <a:extLst>
              <a:ext uri="{FF2B5EF4-FFF2-40B4-BE49-F238E27FC236}">
                <a16:creationId xmlns:a16="http://schemas.microsoft.com/office/drawing/2014/main" id="{85E36F62-CBED-4133-98D7-39B312B4122A}"/>
              </a:ext>
            </a:extLst>
          </p:cNvPr>
          <p:cNvSpPr>
            <a:spLocks noGrp="1"/>
          </p:cNvSpPr>
          <p:nvPr>
            <p:ph idx="1"/>
          </p:nvPr>
        </p:nvSpPr>
        <p:spPr>
          <a:xfrm>
            <a:off x="210598" y="1730710"/>
            <a:ext cx="8539863" cy="4418617"/>
          </a:xfrm>
        </p:spPr>
        <p:txBody>
          <a:bodyPr/>
          <a:lstStyle/>
          <a:p>
            <a:pPr marL="0" indent="0">
              <a:buFont typeface="Arial" panose="020B0604020202020204" pitchFamily="34" charset="0"/>
              <a:buNone/>
            </a:pPr>
            <a:r>
              <a:rPr lang="de-DE" dirty="0"/>
              <a:t>Die Lehrkraft …</a:t>
            </a:r>
          </a:p>
          <a:p>
            <a:pPr marL="742950" lvl="1" indent="-285750">
              <a:spcBef>
                <a:spcPts val="1000"/>
              </a:spcBef>
              <a:buFont typeface="Arial" panose="020B0604020202020204" pitchFamily="34" charset="0"/>
              <a:buChar char="•"/>
            </a:pPr>
            <a:r>
              <a:rPr lang="de-DE" sz="1800" dirty="0"/>
              <a:t>lässt die Kinder ihre Lösung auf einen Zettel schreiben. Nach einem bestimmten Signal halten diese ihren Zettel hoch.</a:t>
            </a:r>
          </a:p>
          <a:p>
            <a:pPr marL="742950" lvl="1" indent="-285750">
              <a:spcBef>
                <a:spcPts val="1000"/>
              </a:spcBef>
              <a:buFont typeface="Arial" panose="020B0604020202020204" pitchFamily="34" charset="0"/>
              <a:buChar char="•"/>
            </a:pPr>
            <a:r>
              <a:rPr lang="de-DE" sz="1800" dirty="0"/>
              <a:t>schreibt drei mögliche Lösungszahlen an. Per Daumenabfrage (Daumen hoch, Daumen runter) wird die richtige Lösungszahl ermittelt.</a:t>
            </a:r>
          </a:p>
          <a:p>
            <a:pPr marL="742950" lvl="1" indent="-285750">
              <a:spcBef>
                <a:spcPts val="1000"/>
              </a:spcBef>
              <a:buFont typeface="Arial" panose="020B0604020202020204" pitchFamily="34" charset="0"/>
              <a:buChar char="•"/>
            </a:pPr>
            <a:r>
              <a:rPr lang="de-DE" sz="1800" dirty="0"/>
              <a:t>lässt die Lösungen aufschreiben und in den Mathebriefkasten werfen.</a:t>
            </a:r>
          </a:p>
          <a:p>
            <a:pPr marL="742950" lvl="1" indent="-285750">
              <a:spcBef>
                <a:spcPts val="1000"/>
              </a:spcBef>
              <a:buFont typeface="Arial" panose="020B0604020202020204" pitchFamily="34" charset="0"/>
              <a:buChar char="•"/>
            </a:pPr>
            <a:r>
              <a:rPr lang="de-DE" sz="1800" dirty="0"/>
              <a:t>(…)</a:t>
            </a:r>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23</a:t>
            </a:fld>
            <a:endParaRPr lang="de-DE" dirty="0"/>
          </a:p>
        </p:txBody>
      </p:sp>
      <p:pic>
        <p:nvPicPr>
          <p:cNvPr id="9" name="Grafik 8">
            <a:extLst>
              <a:ext uri="{FF2B5EF4-FFF2-40B4-BE49-F238E27FC236}">
                <a16:creationId xmlns:a16="http://schemas.microsoft.com/office/drawing/2014/main" id="{FC4241DD-7CCF-4277-4956-ACFD72E24E76}"/>
              </a:ext>
            </a:extLst>
          </p:cNvPr>
          <p:cNvPicPr>
            <a:picLocks noChangeAspect="1"/>
          </p:cNvPicPr>
          <p:nvPr/>
        </p:nvPicPr>
        <p:blipFill rotWithShape="1">
          <a:blip r:embed="rId3"/>
          <a:srcRect l="2235" t="70038" r="2205" b="11815"/>
          <a:stretch/>
        </p:blipFill>
        <p:spPr>
          <a:xfrm>
            <a:off x="2384385" y="5097839"/>
            <a:ext cx="6366076" cy="863124"/>
          </a:xfrm>
          <a:prstGeom prst="rect">
            <a:avLst/>
          </a:prstGeom>
        </p:spPr>
      </p:pic>
      <p:sp>
        <p:nvSpPr>
          <p:cNvPr id="10" name="Titel 1">
            <a:extLst>
              <a:ext uri="{FF2B5EF4-FFF2-40B4-BE49-F238E27FC236}">
                <a16:creationId xmlns:a16="http://schemas.microsoft.com/office/drawing/2014/main" id="{2588F552-015C-D94E-DB73-9948EA77C69D}"/>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themenunabhängig planen</a:t>
            </a:r>
          </a:p>
        </p:txBody>
      </p:sp>
      <p:sp>
        <p:nvSpPr>
          <p:cNvPr id="2" name="Textfeld 1">
            <a:extLst>
              <a:ext uri="{FF2B5EF4-FFF2-40B4-BE49-F238E27FC236}">
                <a16:creationId xmlns:a16="http://schemas.microsoft.com/office/drawing/2014/main" id="{CD3BB5B6-1DF6-E92D-2A72-DCABE52C03D1}"/>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137791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210441" y="1175880"/>
            <a:ext cx="7009509" cy="445628"/>
          </a:xfrm>
        </p:spPr>
        <p:txBody>
          <a:bodyPr/>
          <a:lstStyle/>
          <a:p>
            <a:r>
              <a:rPr lang="de-DE" sz="2000" dirty="0"/>
              <a:t>Welche Adaptionsmöglichkeiten bieten sich an?</a:t>
            </a:r>
          </a:p>
          <a:p>
            <a:endParaRPr lang="de-DE" dirty="0"/>
          </a:p>
        </p:txBody>
      </p:sp>
      <p:sp>
        <p:nvSpPr>
          <p:cNvPr id="4" name="Inhaltsplatzhalter 3">
            <a:extLst>
              <a:ext uri="{FF2B5EF4-FFF2-40B4-BE49-F238E27FC236}">
                <a16:creationId xmlns:a16="http://schemas.microsoft.com/office/drawing/2014/main" id="{85E36F62-CBED-4133-98D7-39B312B4122A}"/>
              </a:ext>
            </a:extLst>
          </p:cNvPr>
          <p:cNvSpPr>
            <a:spLocks noGrp="1"/>
          </p:cNvSpPr>
          <p:nvPr>
            <p:ph idx="1"/>
          </p:nvPr>
        </p:nvSpPr>
        <p:spPr>
          <a:xfrm>
            <a:off x="210599" y="1611442"/>
            <a:ext cx="5564980" cy="4418617"/>
          </a:xfrm>
        </p:spPr>
        <p:txBody>
          <a:bodyPr/>
          <a:lstStyle/>
          <a:p>
            <a:pPr marL="0" indent="0">
              <a:buFont typeface="Arial" panose="020B0604020202020204" pitchFamily="34" charset="0"/>
              <a:buNone/>
            </a:pPr>
            <a:r>
              <a:rPr lang="de-DE" dirty="0"/>
              <a:t>Es werden…</a:t>
            </a:r>
          </a:p>
          <a:p>
            <a:pPr marL="742950" lvl="1" indent="-285750">
              <a:spcBef>
                <a:spcPts val="1000"/>
              </a:spcBef>
              <a:buFont typeface="Wingdings" pitchFamily="2" charset="2"/>
              <a:buChar char="§"/>
            </a:pPr>
            <a:r>
              <a:rPr lang="de-DE" sz="1800" dirty="0"/>
              <a:t>Würfelmaterialien oder Zahlen im 20er-Feld unter das Tuch gelegt. </a:t>
            </a:r>
            <a:br>
              <a:rPr lang="de-DE" sz="1800" dirty="0"/>
            </a:br>
            <a:r>
              <a:rPr lang="de-DE" sz="1800" dirty="0"/>
              <a:t>Es wird aber nichts hinzugelegt.</a:t>
            </a:r>
          </a:p>
          <a:p>
            <a:pPr marL="742950" lvl="1" indent="-285750">
              <a:spcBef>
                <a:spcPts val="1000"/>
              </a:spcBef>
              <a:buFont typeface="Wingdings" pitchFamily="2" charset="2"/>
              <a:buChar char="§"/>
            </a:pPr>
            <a:r>
              <a:rPr lang="de-DE" sz="1800" dirty="0"/>
              <a:t>Würfelmaterialien nicht stellengerecht unter das Tuch gelegt (erst Z, dann E, dann H). </a:t>
            </a:r>
          </a:p>
          <a:p>
            <a:pPr marL="742950" lvl="1" indent="-285750">
              <a:spcBef>
                <a:spcPts val="1000"/>
              </a:spcBef>
              <a:buFont typeface="Wingdings" pitchFamily="2" charset="2"/>
              <a:buChar char="§"/>
            </a:pPr>
            <a:r>
              <a:rPr lang="de-DE" sz="1800" dirty="0"/>
              <a:t>Zahlenkarten unter das Tuch gelegt.</a:t>
            </a:r>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24</a:t>
            </a:fld>
            <a:endParaRPr lang="de-DE" dirty="0"/>
          </a:p>
        </p:txBody>
      </p:sp>
      <p:pic>
        <p:nvPicPr>
          <p:cNvPr id="7" name="Grafik 6">
            <a:extLst>
              <a:ext uri="{FF2B5EF4-FFF2-40B4-BE49-F238E27FC236}">
                <a16:creationId xmlns:a16="http://schemas.microsoft.com/office/drawing/2014/main" id="{6B572603-B85E-CEFA-1B10-E24DA426B509}"/>
              </a:ext>
            </a:extLst>
          </p:cNvPr>
          <p:cNvPicPr>
            <a:picLocks noChangeAspect="1"/>
          </p:cNvPicPr>
          <p:nvPr/>
        </p:nvPicPr>
        <p:blipFill>
          <a:blip r:embed="rId3"/>
          <a:stretch>
            <a:fillRect/>
          </a:stretch>
        </p:blipFill>
        <p:spPr>
          <a:xfrm>
            <a:off x="1214673" y="5086715"/>
            <a:ext cx="2248798" cy="886790"/>
          </a:xfrm>
          <a:prstGeom prst="rect">
            <a:avLst/>
          </a:prstGeom>
        </p:spPr>
      </p:pic>
      <p:pic>
        <p:nvPicPr>
          <p:cNvPr id="8" name="Grafik 7">
            <a:extLst>
              <a:ext uri="{FF2B5EF4-FFF2-40B4-BE49-F238E27FC236}">
                <a16:creationId xmlns:a16="http://schemas.microsoft.com/office/drawing/2014/main" id="{981E088F-0E58-CA8D-A1B7-2DBC71EC64C1}"/>
              </a:ext>
            </a:extLst>
          </p:cNvPr>
          <p:cNvPicPr>
            <a:picLocks noChangeAspect="1"/>
          </p:cNvPicPr>
          <p:nvPr/>
        </p:nvPicPr>
        <p:blipFill>
          <a:blip r:embed="rId4"/>
          <a:stretch>
            <a:fillRect/>
          </a:stretch>
        </p:blipFill>
        <p:spPr>
          <a:xfrm>
            <a:off x="3397423" y="5127837"/>
            <a:ext cx="469848" cy="795780"/>
          </a:xfrm>
          <a:prstGeom prst="rect">
            <a:avLst/>
          </a:prstGeom>
        </p:spPr>
      </p:pic>
      <p:pic>
        <p:nvPicPr>
          <p:cNvPr id="10" name="Grafik 9">
            <a:extLst>
              <a:ext uri="{FF2B5EF4-FFF2-40B4-BE49-F238E27FC236}">
                <a16:creationId xmlns:a16="http://schemas.microsoft.com/office/drawing/2014/main" id="{46102693-BBA7-29BD-B6D8-9681924BAE09}"/>
              </a:ext>
            </a:extLst>
          </p:cNvPr>
          <p:cNvPicPr>
            <a:picLocks noChangeAspect="1"/>
          </p:cNvPicPr>
          <p:nvPr/>
        </p:nvPicPr>
        <p:blipFill rotWithShape="1">
          <a:blip r:embed="rId3"/>
          <a:srcRect r="42140"/>
          <a:stretch/>
        </p:blipFill>
        <p:spPr>
          <a:xfrm>
            <a:off x="5002861" y="5112339"/>
            <a:ext cx="1301166" cy="886790"/>
          </a:xfrm>
          <a:prstGeom prst="rect">
            <a:avLst/>
          </a:prstGeom>
        </p:spPr>
      </p:pic>
      <p:pic>
        <p:nvPicPr>
          <p:cNvPr id="11" name="Grafik 10">
            <a:extLst>
              <a:ext uri="{FF2B5EF4-FFF2-40B4-BE49-F238E27FC236}">
                <a16:creationId xmlns:a16="http://schemas.microsoft.com/office/drawing/2014/main" id="{84018163-F320-0604-0FB3-2FF76C4BEF74}"/>
              </a:ext>
            </a:extLst>
          </p:cNvPr>
          <p:cNvPicPr>
            <a:picLocks noChangeAspect="1"/>
          </p:cNvPicPr>
          <p:nvPr/>
        </p:nvPicPr>
        <p:blipFill rotWithShape="1">
          <a:blip r:embed="rId3"/>
          <a:srcRect l="57861"/>
          <a:stretch/>
        </p:blipFill>
        <p:spPr>
          <a:xfrm>
            <a:off x="5435477" y="5112339"/>
            <a:ext cx="947632" cy="886790"/>
          </a:xfrm>
          <a:prstGeom prst="rect">
            <a:avLst/>
          </a:prstGeom>
        </p:spPr>
      </p:pic>
      <p:pic>
        <p:nvPicPr>
          <p:cNvPr id="12" name="Grafik 11">
            <a:extLst>
              <a:ext uri="{FF2B5EF4-FFF2-40B4-BE49-F238E27FC236}">
                <a16:creationId xmlns:a16="http://schemas.microsoft.com/office/drawing/2014/main" id="{0867C1AC-061D-3C6C-B6C4-D8AA03447E05}"/>
              </a:ext>
            </a:extLst>
          </p:cNvPr>
          <p:cNvPicPr>
            <a:picLocks noChangeAspect="1"/>
          </p:cNvPicPr>
          <p:nvPr/>
        </p:nvPicPr>
        <p:blipFill>
          <a:blip r:embed="rId4"/>
          <a:stretch>
            <a:fillRect/>
          </a:stretch>
        </p:blipFill>
        <p:spPr>
          <a:xfrm>
            <a:off x="5872253" y="5152979"/>
            <a:ext cx="469848" cy="795780"/>
          </a:xfrm>
          <a:prstGeom prst="rect">
            <a:avLst/>
          </a:prstGeom>
        </p:spPr>
      </p:pic>
      <p:pic>
        <p:nvPicPr>
          <p:cNvPr id="14" name="Grafik 13">
            <a:extLst>
              <a:ext uri="{FF2B5EF4-FFF2-40B4-BE49-F238E27FC236}">
                <a16:creationId xmlns:a16="http://schemas.microsoft.com/office/drawing/2014/main" id="{29287ECF-325F-C3C6-B788-5B207457C0EF}"/>
              </a:ext>
            </a:extLst>
          </p:cNvPr>
          <p:cNvPicPr>
            <a:picLocks noChangeAspect="1"/>
          </p:cNvPicPr>
          <p:nvPr/>
        </p:nvPicPr>
        <p:blipFill>
          <a:blip r:embed="rId5"/>
          <a:srcRect/>
          <a:stretch/>
        </p:blipFill>
        <p:spPr>
          <a:xfrm>
            <a:off x="5656881" y="2201924"/>
            <a:ext cx="3384000" cy="238670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15" name="Titel 1">
            <a:extLst>
              <a:ext uri="{FF2B5EF4-FFF2-40B4-BE49-F238E27FC236}">
                <a16:creationId xmlns:a16="http://schemas.microsoft.com/office/drawing/2014/main" id="{A698909B-279C-904C-F4EF-0DA628B92769}"/>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themenunabhängig planen</a:t>
            </a:r>
          </a:p>
        </p:txBody>
      </p:sp>
      <p:sp>
        <p:nvSpPr>
          <p:cNvPr id="2" name="Textfeld 1">
            <a:extLst>
              <a:ext uri="{FF2B5EF4-FFF2-40B4-BE49-F238E27FC236}">
                <a16:creationId xmlns:a16="http://schemas.microsoft.com/office/drawing/2014/main" id="{ED1A0A98-790F-D30B-C745-C05853DF5489}"/>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219683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210441" y="1175880"/>
            <a:ext cx="7009509" cy="445628"/>
          </a:xfrm>
        </p:spPr>
        <p:txBody>
          <a:bodyPr/>
          <a:lstStyle/>
          <a:p>
            <a:r>
              <a:rPr lang="de-DE" sz="2000" dirty="0"/>
              <a:t>Welche Adaptionsmöglichkeiten bieten sich an?</a:t>
            </a:r>
          </a:p>
          <a:p>
            <a:endParaRPr lang="de-DE" dirty="0"/>
          </a:p>
        </p:txBody>
      </p:sp>
      <p:sp>
        <p:nvSpPr>
          <p:cNvPr id="4" name="Inhaltsplatzhalter 3">
            <a:extLst>
              <a:ext uri="{FF2B5EF4-FFF2-40B4-BE49-F238E27FC236}">
                <a16:creationId xmlns:a16="http://schemas.microsoft.com/office/drawing/2014/main" id="{85E36F62-CBED-4133-98D7-39B312B4122A}"/>
              </a:ext>
            </a:extLst>
          </p:cNvPr>
          <p:cNvSpPr>
            <a:spLocks noGrp="1"/>
          </p:cNvSpPr>
          <p:nvPr>
            <p:ph idx="1"/>
          </p:nvPr>
        </p:nvSpPr>
        <p:spPr>
          <a:xfrm>
            <a:off x="210599" y="1730710"/>
            <a:ext cx="5564980" cy="4418617"/>
          </a:xfrm>
        </p:spPr>
        <p:txBody>
          <a:bodyPr/>
          <a:lstStyle/>
          <a:p>
            <a:pPr marL="0" indent="0">
              <a:buNone/>
            </a:pPr>
            <a:r>
              <a:rPr lang="de-DE" dirty="0"/>
              <a:t>Es wird ein Zahlenstrahl unter das Tuch gelegt und…</a:t>
            </a:r>
          </a:p>
          <a:p>
            <a:pPr marL="742950" lvl="1" indent="-285750">
              <a:spcBef>
                <a:spcPts val="1000"/>
              </a:spcBef>
              <a:buFont typeface="Wingdings" pitchFamily="2" charset="2"/>
              <a:buChar char="§"/>
            </a:pPr>
            <a:r>
              <a:rPr lang="de-DE" sz="1800" dirty="0"/>
              <a:t>Begriffe wie „Vorgänger“, „Nachfolger“, „Nachbarzehner“ und „Nachbarhunderter“ geübt: „Ich starte bei 43 und springe mit meinem Finger zum Vorgänger. Wo lande ich?“</a:t>
            </a:r>
          </a:p>
          <a:p>
            <a:pPr marL="742950" lvl="1" indent="-285750">
              <a:spcBef>
                <a:spcPts val="1000"/>
              </a:spcBef>
              <a:buFont typeface="Wingdings" pitchFamily="2" charset="2"/>
              <a:buChar char="§"/>
            </a:pPr>
            <a:r>
              <a:rPr lang="de-DE" sz="1800" dirty="0"/>
              <a:t>Rechenwege am Rechenstrich beschrieben: „Ich starte bei 643. Ich gehe 2 Zehnerschritte weiter. Wo lande ich mit meinem Finger?“</a:t>
            </a:r>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9" name="Titel 1">
            <a:extLst>
              <a:ext uri="{FF2B5EF4-FFF2-40B4-BE49-F238E27FC236}">
                <a16:creationId xmlns:a16="http://schemas.microsoft.com/office/drawing/2014/main" id="{871D7C7B-2869-7C2C-0345-2D0EBB7CB785}"/>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themenunabhängig planen</a:t>
            </a:r>
          </a:p>
        </p:txBody>
      </p:sp>
      <p:sp>
        <p:nvSpPr>
          <p:cNvPr id="2" name="Textfeld 1">
            <a:extLst>
              <a:ext uri="{FF2B5EF4-FFF2-40B4-BE49-F238E27FC236}">
                <a16:creationId xmlns:a16="http://schemas.microsoft.com/office/drawing/2014/main" id="{12A13608-35D6-C677-55D5-FE4ADA0F6B8D}"/>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pic>
        <p:nvPicPr>
          <p:cNvPr id="7" name="Grafik 6">
            <a:extLst>
              <a:ext uri="{FF2B5EF4-FFF2-40B4-BE49-F238E27FC236}">
                <a16:creationId xmlns:a16="http://schemas.microsoft.com/office/drawing/2014/main" id="{3AC41AA8-8051-411C-4C33-96169BE46819}"/>
              </a:ext>
            </a:extLst>
          </p:cNvPr>
          <p:cNvPicPr>
            <a:picLocks noChangeAspect="1"/>
          </p:cNvPicPr>
          <p:nvPr/>
        </p:nvPicPr>
        <p:blipFill>
          <a:blip r:embed="rId3"/>
          <a:srcRect/>
          <a:stretch/>
        </p:blipFill>
        <p:spPr>
          <a:xfrm>
            <a:off x="5656881" y="2201924"/>
            <a:ext cx="3384000" cy="2386701"/>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424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27F3B01C-432C-5751-5995-2EBB64CCA199}"/>
              </a:ext>
            </a:extLst>
          </p:cNvPr>
          <p:cNvSpPr>
            <a:spLocks noGrp="1"/>
          </p:cNvSpPr>
          <p:nvPr>
            <p:ph type="body" sz="quarter" idx="13"/>
          </p:nvPr>
        </p:nvSpPr>
        <p:spPr>
          <a:xfrm>
            <a:off x="210441" y="1175880"/>
            <a:ext cx="7009509" cy="445628"/>
          </a:xfrm>
        </p:spPr>
        <p:txBody>
          <a:bodyPr/>
          <a:lstStyle/>
          <a:p>
            <a:r>
              <a:rPr lang="de-DE" sz="2000" dirty="0"/>
              <a:t>Welche Adaptionsmöglichkeiten bieten sich an?</a:t>
            </a:r>
          </a:p>
          <a:p>
            <a:endParaRPr lang="de-DE" dirty="0"/>
          </a:p>
        </p:txBody>
      </p:sp>
      <p:sp>
        <p:nvSpPr>
          <p:cNvPr id="4" name="Inhaltsplatzhalter 3">
            <a:extLst>
              <a:ext uri="{FF2B5EF4-FFF2-40B4-BE49-F238E27FC236}">
                <a16:creationId xmlns:a16="http://schemas.microsoft.com/office/drawing/2014/main" id="{85E36F62-CBED-4133-98D7-39B312B4122A}"/>
              </a:ext>
            </a:extLst>
          </p:cNvPr>
          <p:cNvSpPr>
            <a:spLocks noGrp="1"/>
          </p:cNvSpPr>
          <p:nvPr>
            <p:ph idx="1"/>
          </p:nvPr>
        </p:nvSpPr>
        <p:spPr>
          <a:xfrm>
            <a:off x="210599" y="1730710"/>
            <a:ext cx="5564980" cy="4418617"/>
          </a:xfrm>
        </p:spPr>
        <p:txBody>
          <a:bodyPr/>
          <a:lstStyle/>
          <a:p>
            <a:pPr marL="0" indent="0">
              <a:buNone/>
            </a:pPr>
            <a:r>
              <a:rPr lang="de-DE" dirty="0"/>
              <a:t>Es können auch geometrische Formen oder Körper unter das Tuch gelegt werden. </a:t>
            </a:r>
          </a:p>
          <a:p>
            <a:pPr marL="800100" lvl="1" indent="-342900">
              <a:spcBef>
                <a:spcPts val="1000"/>
              </a:spcBef>
              <a:buFont typeface="Wingdings" pitchFamily="2" charset="2"/>
              <a:buChar char="§"/>
            </a:pPr>
            <a:r>
              <a:rPr lang="de-DE" sz="1800" dirty="0"/>
              <a:t>„Die Form unter dem Tuch hat vier Seiten, alle Seiten sind gleich lang.“</a:t>
            </a:r>
          </a:p>
          <a:p>
            <a:pPr marL="800100" lvl="1" indent="-342900">
              <a:spcBef>
                <a:spcPts val="1000"/>
              </a:spcBef>
              <a:buFont typeface="Wingdings" pitchFamily="2" charset="2"/>
              <a:buChar char="§"/>
            </a:pPr>
            <a:r>
              <a:rPr lang="de-DE" sz="1800" dirty="0"/>
              <a:t>„Der Körper unter dem Tuch hat 6 Flächen, alle Flächen sind Rechtecke. Die Rechtecke sind nicht gleich groß.“ (unterstützt durch entsprechende Körperplakate)</a:t>
            </a:r>
          </a:p>
          <a:p>
            <a:endParaRPr lang="de-DE" dirty="0"/>
          </a:p>
        </p:txBody>
      </p:sp>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26</a:t>
            </a:fld>
            <a:endParaRPr lang="de-DE" dirty="0"/>
          </a:p>
        </p:txBody>
      </p:sp>
      <p:sp>
        <p:nvSpPr>
          <p:cNvPr id="9" name="Titel 1">
            <a:extLst>
              <a:ext uri="{FF2B5EF4-FFF2-40B4-BE49-F238E27FC236}">
                <a16:creationId xmlns:a16="http://schemas.microsoft.com/office/drawing/2014/main" id="{80F006E1-593C-3B85-D79D-5068787A97F2}"/>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themenunabhängig planen</a:t>
            </a:r>
          </a:p>
        </p:txBody>
      </p:sp>
      <p:sp>
        <p:nvSpPr>
          <p:cNvPr id="2" name="Textfeld 1">
            <a:extLst>
              <a:ext uri="{FF2B5EF4-FFF2-40B4-BE49-F238E27FC236}">
                <a16:creationId xmlns:a16="http://schemas.microsoft.com/office/drawing/2014/main" id="{4262EBB9-A815-7139-E6C2-B4E387F0A3A6}"/>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pic>
        <p:nvPicPr>
          <p:cNvPr id="7" name="Grafik 6">
            <a:extLst>
              <a:ext uri="{FF2B5EF4-FFF2-40B4-BE49-F238E27FC236}">
                <a16:creationId xmlns:a16="http://schemas.microsoft.com/office/drawing/2014/main" id="{5CF23643-1ACC-AAD1-7310-D8D988FAF7E4}"/>
              </a:ext>
            </a:extLst>
          </p:cNvPr>
          <p:cNvPicPr>
            <a:picLocks noChangeAspect="1"/>
          </p:cNvPicPr>
          <p:nvPr/>
        </p:nvPicPr>
        <p:blipFill>
          <a:blip r:embed="rId3"/>
          <a:srcRect/>
          <a:stretch/>
        </p:blipFill>
        <p:spPr>
          <a:xfrm>
            <a:off x="5656881" y="2201924"/>
            <a:ext cx="3384000" cy="2386701"/>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01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146655"/>
            <a:ext cx="7606706" cy="5031449"/>
          </a:xfrm>
        </p:spPr>
        <p:txBody>
          <a:bodyPr/>
          <a:lstStyle/>
          <a:p>
            <a:r>
              <a:rPr lang="de-DE" dirty="0"/>
              <a:t>Aufbau der Mathekartei</a:t>
            </a:r>
          </a:p>
          <a:p>
            <a:r>
              <a:rPr lang="de-DE" dirty="0"/>
              <a:t>Die Mathekartei im Schulalltag</a:t>
            </a:r>
          </a:p>
          <a:p>
            <a:r>
              <a:rPr lang="de-DE" dirty="0"/>
              <a:t>Ritualisierte Unterrichtseinstiege themenunabhängig planen</a:t>
            </a:r>
          </a:p>
          <a:p>
            <a:r>
              <a:rPr lang="de-DE" dirty="0"/>
              <a:t>Ritualisierte Unterrichtseinstiege themenspezifisch planen</a:t>
            </a:r>
          </a:p>
          <a:p>
            <a:r>
              <a:rPr lang="de-DE" dirty="0"/>
              <a:t>Fazit</a:t>
            </a:r>
          </a:p>
          <a:p>
            <a:endParaRPr lang="de-DE" dirty="0"/>
          </a:p>
          <a:p>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0" y="2839981"/>
            <a:ext cx="9263270" cy="371061"/>
          </a:xfrm>
          <a:prstGeom prst="rect">
            <a:avLst/>
          </a:prstGeom>
          <a:solidFill>
            <a:srgbClr val="327D87">
              <a:alpha val="24717"/>
            </a:srgbClr>
          </a:solidFill>
        </p:spPr>
        <p:txBody>
          <a:bodyPr wrap="square" rtlCol="0">
            <a:spAutoFit/>
          </a:bodyPr>
          <a:lstStyle/>
          <a:p>
            <a:endParaRPr lang="de-DE" dirty="0"/>
          </a:p>
        </p:txBody>
      </p:sp>
    </p:spTree>
    <p:extLst>
      <p:ext uri="{BB962C8B-B14F-4D97-AF65-F5344CB8AC3E}">
        <p14:creationId xmlns:p14="http://schemas.microsoft.com/office/powerpoint/2010/main" val="14352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themenspezifisch planen</a:t>
            </a:r>
          </a:p>
        </p:txBody>
      </p:sp>
      <p:pic>
        <p:nvPicPr>
          <p:cNvPr id="9" name="Grafik 8">
            <a:extLst>
              <a:ext uri="{FF2B5EF4-FFF2-40B4-BE49-F238E27FC236}">
                <a16:creationId xmlns:a16="http://schemas.microsoft.com/office/drawing/2014/main" id="{61C1330E-A41C-BA93-9740-4CB3F674CC6B}"/>
              </a:ext>
            </a:extLst>
          </p:cNvPr>
          <p:cNvPicPr>
            <a:picLocks noChangeAspect="1"/>
          </p:cNvPicPr>
          <p:nvPr/>
        </p:nvPicPr>
        <p:blipFill>
          <a:blip r:embed="rId3"/>
          <a:stretch>
            <a:fillRect/>
          </a:stretch>
        </p:blipFill>
        <p:spPr>
          <a:xfrm>
            <a:off x="3321799" y="2689184"/>
            <a:ext cx="2055746" cy="3479702"/>
          </a:xfrm>
          <a:prstGeom prst="rect">
            <a:avLst/>
          </a:prstGeom>
        </p:spPr>
      </p:pic>
      <p:sp>
        <p:nvSpPr>
          <p:cNvPr id="10" name="Rechteckige Legende 9">
            <a:extLst>
              <a:ext uri="{FF2B5EF4-FFF2-40B4-BE49-F238E27FC236}">
                <a16:creationId xmlns:a16="http://schemas.microsoft.com/office/drawing/2014/main" id="{8FD0A6CC-A64E-5E39-B4F6-DDAE33CF9EA7}"/>
              </a:ext>
            </a:extLst>
          </p:cNvPr>
          <p:cNvSpPr/>
          <p:nvPr/>
        </p:nvSpPr>
        <p:spPr>
          <a:xfrm>
            <a:off x="179418" y="1237567"/>
            <a:ext cx="3382263" cy="1451617"/>
          </a:xfrm>
          <a:prstGeom prst="wedgeRectCallout">
            <a:avLst>
              <a:gd name="adj1" fmla="val 42421"/>
              <a:gd name="adj2" fmla="val 97406"/>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Ich suche Unterrichtseinstiege, um bei meinen </a:t>
            </a:r>
            <a:r>
              <a:rPr lang="de-DE" dirty="0" err="1"/>
              <a:t>Erstklässler:innen</a:t>
            </a:r>
            <a:r>
              <a:rPr lang="de-DE" dirty="0"/>
              <a:t> kardinale Zahlvorstellungen zu fördern. </a:t>
            </a:r>
          </a:p>
        </p:txBody>
      </p:sp>
      <p:sp>
        <p:nvSpPr>
          <p:cNvPr id="11" name="Rechteckige Legende 10">
            <a:extLst>
              <a:ext uri="{FF2B5EF4-FFF2-40B4-BE49-F238E27FC236}">
                <a16:creationId xmlns:a16="http://schemas.microsoft.com/office/drawing/2014/main" id="{4A431909-6E7E-A79C-D670-B9BE65FEEC38}"/>
              </a:ext>
            </a:extLst>
          </p:cNvPr>
          <p:cNvSpPr/>
          <p:nvPr/>
        </p:nvSpPr>
        <p:spPr>
          <a:xfrm>
            <a:off x="5582319" y="1242682"/>
            <a:ext cx="3382263" cy="1451617"/>
          </a:xfrm>
          <a:prstGeom prst="wedgeRectCallout">
            <a:avLst>
              <a:gd name="adj1" fmla="val -53965"/>
              <a:gd name="adj2" fmla="val 87364"/>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Achte auf Einstiege, die mentale Vorstellungsbilder unterstützen. </a:t>
            </a:r>
          </a:p>
        </p:txBody>
      </p:sp>
    </p:spTree>
    <p:extLst>
      <p:ext uri="{BB962C8B-B14F-4D97-AF65-F5344CB8AC3E}">
        <p14:creationId xmlns:p14="http://schemas.microsoft.com/office/powerpoint/2010/main" val="44264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29</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themenspezifisch planen</a:t>
            </a:r>
          </a:p>
        </p:txBody>
      </p:sp>
      <p:pic>
        <p:nvPicPr>
          <p:cNvPr id="3" name="Grafik 2">
            <a:extLst>
              <a:ext uri="{FF2B5EF4-FFF2-40B4-BE49-F238E27FC236}">
                <a16:creationId xmlns:a16="http://schemas.microsoft.com/office/drawing/2014/main" id="{436687FD-6730-19DD-0A1B-561D0EFD6D5D}"/>
              </a:ext>
            </a:extLst>
          </p:cNvPr>
          <p:cNvPicPr>
            <a:picLocks noChangeAspect="1"/>
          </p:cNvPicPr>
          <p:nvPr/>
        </p:nvPicPr>
        <p:blipFill>
          <a:blip r:embed="rId3"/>
          <a:srcRect/>
          <a:stretch/>
        </p:blipFill>
        <p:spPr>
          <a:xfrm>
            <a:off x="1535499" y="1197619"/>
            <a:ext cx="6513041" cy="4593581"/>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extfeld 1">
            <a:extLst>
              <a:ext uri="{FF2B5EF4-FFF2-40B4-BE49-F238E27FC236}">
                <a16:creationId xmlns:a16="http://schemas.microsoft.com/office/drawing/2014/main" id="{4E7AF580-3EC7-7E82-2076-8B4B81983B47}"/>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4000343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763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30</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themenspezifisch planen</a:t>
            </a:r>
          </a:p>
        </p:txBody>
      </p:sp>
      <p:pic>
        <p:nvPicPr>
          <p:cNvPr id="3" name="Grafik 2">
            <a:extLst>
              <a:ext uri="{FF2B5EF4-FFF2-40B4-BE49-F238E27FC236}">
                <a16:creationId xmlns:a16="http://schemas.microsoft.com/office/drawing/2014/main" id="{436687FD-6730-19DD-0A1B-561D0EFD6D5D}"/>
              </a:ext>
            </a:extLst>
          </p:cNvPr>
          <p:cNvPicPr>
            <a:picLocks noChangeAspect="1"/>
          </p:cNvPicPr>
          <p:nvPr/>
        </p:nvPicPr>
        <p:blipFill>
          <a:blip r:embed="rId3"/>
          <a:srcRect/>
          <a:stretch/>
        </p:blipFill>
        <p:spPr>
          <a:xfrm>
            <a:off x="222810" y="1183084"/>
            <a:ext cx="2041714" cy="144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4" name="Grafik 3">
            <a:extLst>
              <a:ext uri="{FF2B5EF4-FFF2-40B4-BE49-F238E27FC236}">
                <a16:creationId xmlns:a16="http://schemas.microsoft.com/office/drawing/2014/main" id="{ECEA31AA-0241-B19B-DB96-8071D64EDE8A}"/>
              </a:ext>
            </a:extLst>
          </p:cNvPr>
          <p:cNvPicPr>
            <a:picLocks noChangeAspect="1"/>
          </p:cNvPicPr>
          <p:nvPr/>
        </p:nvPicPr>
        <p:blipFill>
          <a:blip r:embed="rId4"/>
          <a:srcRect/>
          <a:stretch/>
        </p:blipFill>
        <p:spPr>
          <a:xfrm>
            <a:off x="2597056" y="1630017"/>
            <a:ext cx="6481052" cy="456886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extfeld 1">
            <a:extLst>
              <a:ext uri="{FF2B5EF4-FFF2-40B4-BE49-F238E27FC236}">
                <a16:creationId xmlns:a16="http://schemas.microsoft.com/office/drawing/2014/main" id="{FCFB47E8-CBC7-4895-1B38-308F13CA4314}"/>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242957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themenspezifisch planen</a:t>
            </a:r>
          </a:p>
        </p:txBody>
      </p:sp>
      <p:pic>
        <p:nvPicPr>
          <p:cNvPr id="2" name="Grafik 1">
            <a:extLst>
              <a:ext uri="{FF2B5EF4-FFF2-40B4-BE49-F238E27FC236}">
                <a16:creationId xmlns:a16="http://schemas.microsoft.com/office/drawing/2014/main" id="{665DD54B-299A-AFBF-CAE8-0698446C4708}"/>
              </a:ext>
            </a:extLst>
          </p:cNvPr>
          <p:cNvPicPr>
            <a:picLocks noChangeAspect="1"/>
          </p:cNvPicPr>
          <p:nvPr/>
        </p:nvPicPr>
        <p:blipFill>
          <a:blip r:embed="rId3"/>
          <a:srcRect/>
          <a:stretch/>
        </p:blipFill>
        <p:spPr>
          <a:xfrm>
            <a:off x="1262247" y="1332180"/>
            <a:ext cx="6619504" cy="466866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Textfeld 2">
            <a:extLst>
              <a:ext uri="{FF2B5EF4-FFF2-40B4-BE49-F238E27FC236}">
                <a16:creationId xmlns:a16="http://schemas.microsoft.com/office/drawing/2014/main" id="{C3883533-3813-E318-1A32-4F5A18EF9298}"/>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4005648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32</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themenspezifisch planen</a:t>
            </a:r>
          </a:p>
        </p:txBody>
      </p:sp>
      <p:pic>
        <p:nvPicPr>
          <p:cNvPr id="2" name="Grafik 1">
            <a:extLst>
              <a:ext uri="{FF2B5EF4-FFF2-40B4-BE49-F238E27FC236}">
                <a16:creationId xmlns:a16="http://schemas.microsoft.com/office/drawing/2014/main" id="{665DD54B-299A-AFBF-CAE8-0698446C4708}"/>
              </a:ext>
            </a:extLst>
          </p:cNvPr>
          <p:cNvPicPr>
            <a:picLocks noChangeAspect="1"/>
          </p:cNvPicPr>
          <p:nvPr/>
        </p:nvPicPr>
        <p:blipFill>
          <a:blip r:embed="rId3"/>
          <a:srcRect/>
          <a:stretch/>
        </p:blipFill>
        <p:spPr>
          <a:xfrm>
            <a:off x="199320" y="1147675"/>
            <a:ext cx="2041714" cy="144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Grafik 2">
            <a:extLst>
              <a:ext uri="{FF2B5EF4-FFF2-40B4-BE49-F238E27FC236}">
                <a16:creationId xmlns:a16="http://schemas.microsoft.com/office/drawing/2014/main" id="{53AD3231-DE8E-52F2-3FF2-2642BC05976E}"/>
              </a:ext>
            </a:extLst>
          </p:cNvPr>
          <p:cNvPicPr>
            <a:picLocks noChangeAspect="1"/>
          </p:cNvPicPr>
          <p:nvPr/>
        </p:nvPicPr>
        <p:blipFill>
          <a:blip r:embed="rId4"/>
          <a:srcRect/>
          <a:stretch/>
        </p:blipFill>
        <p:spPr>
          <a:xfrm>
            <a:off x="2387563" y="1531389"/>
            <a:ext cx="6638696" cy="468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757E039E-E045-ACF2-2499-960FDEC2F0C7}"/>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10175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themenspezifisch planen</a:t>
            </a:r>
          </a:p>
        </p:txBody>
      </p:sp>
      <p:pic>
        <p:nvPicPr>
          <p:cNvPr id="4" name="Grafik 3">
            <a:extLst>
              <a:ext uri="{FF2B5EF4-FFF2-40B4-BE49-F238E27FC236}">
                <a16:creationId xmlns:a16="http://schemas.microsoft.com/office/drawing/2014/main" id="{4C7A3DDA-0D34-B01D-6F3B-0127D198A392}"/>
              </a:ext>
            </a:extLst>
          </p:cNvPr>
          <p:cNvPicPr>
            <a:picLocks noChangeAspect="1"/>
          </p:cNvPicPr>
          <p:nvPr/>
        </p:nvPicPr>
        <p:blipFill>
          <a:blip r:embed="rId3"/>
          <a:srcRect/>
          <a:stretch/>
        </p:blipFill>
        <p:spPr>
          <a:xfrm>
            <a:off x="1153362" y="1298713"/>
            <a:ext cx="6668482" cy="470321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extfeld 1">
            <a:extLst>
              <a:ext uri="{FF2B5EF4-FFF2-40B4-BE49-F238E27FC236}">
                <a16:creationId xmlns:a16="http://schemas.microsoft.com/office/drawing/2014/main" id="{78C253D9-44D4-5416-0744-AAF61C3F4AE2}"/>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2677797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themenspezifisch planen</a:t>
            </a:r>
          </a:p>
        </p:txBody>
      </p:sp>
      <p:pic>
        <p:nvPicPr>
          <p:cNvPr id="4" name="Grafik 3">
            <a:extLst>
              <a:ext uri="{FF2B5EF4-FFF2-40B4-BE49-F238E27FC236}">
                <a16:creationId xmlns:a16="http://schemas.microsoft.com/office/drawing/2014/main" id="{4C7A3DDA-0D34-B01D-6F3B-0127D198A392}"/>
              </a:ext>
            </a:extLst>
          </p:cNvPr>
          <p:cNvPicPr>
            <a:picLocks noChangeAspect="1"/>
          </p:cNvPicPr>
          <p:nvPr/>
        </p:nvPicPr>
        <p:blipFill>
          <a:blip r:embed="rId3"/>
          <a:srcRect/>
          <a:stretch/>
        </p:blipFill>
        <p:spPr>
          <a:xfrm>
            <a:off x="212159" y="1249673"/>
            <a:ext cx="2041714" cy="144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 name="Grafik 1">
            <a:extLst>
              <a:ext uri="{FF2B5EF4-FFF2-40B4-BE49-F238E27FC236}">
                <a16:creationId xmlns:a16="http://schemas.microsoft.com/office/drawing/2014/main" id="{362B8074-9D81-414A-C476-DF74C3EC0848}"/>
              </a:ext>
            </a:extLst>
          </p:cNvPr>
          <p:cNvPicPr>
            <a:picLocks noChangeAspect="1"/>
          </p:cNvPicPr>
          <p:nvPr/>
        </p:nvPicPr>
        <p:blipFill>
          <a:blip r:embed="rId4"/>
          <a:srcRect/>
          <a:stretch/>
        </p:blipFill>
        <p:spPr>
          <a:xfrm>
            <a:off x="2356906" y="1585358"/>
            <a:ext cx="6638696" cy="468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Textfeld 2">
            <a:extLst>
              <a:ext uri="{FF2B5EF4-FFF2-40B4-BE49-F238E27FC236}">
                <a16:creationId xmlns:a16="http://schemas.microsoft.com/office/drawing/2014/main" id="{2FC7792D-CF43-4804-698D-967BB0A7455F}"/>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1187566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themenspezifisch planen</a:t>
            </a:r>
          </a:p>
        </p:txBody>
      </p:sp>
      <p:pic>
        <p:nvPicPr>
          <p:cNvPr id="3" name="Grafik 2">
            <a:extLst>
              <a:ext uri="{FF2B5EF4-FFF2-40B4-BE49-F238E27FC236}">
                <a16:creationId xmlns:a16="http://schemas.microsoft.com/office/drawing/2014/main" id="{DC058D64-4A13-7BE2-654A-4FB08C280EC9}"/>
              </a:ext>
            </a:extLst>
          </p:cNvPr>
          <p:cNvPicPr>
            <a:picLocks noChangeAspect="1"/>
          </p:cNvPicPr>
          <p:nvPr/>
        </p:nvPicPr>
        <p:blipFill>
          <a:blip r:embed="rId3"/>
          <a:srcRect/>
          <a:stretch/>
        </p:blipFill>
        <p:spPr>
          <a:xfrm>
            <a:off x="1202680" y="1189012"/>
            <a:ext cx="6980493" cy="492327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extfeld 1">
            <a:extLst>
              <a:ext uri="{FF2B5EF4-FFF2-40B4-BE49-F238E27FC236}">
                <a16:creationId xmlns:a16="http://schemas.microsoft.com/office/drawing/2014/main" id="{3EA99212-3B96-84AC-7207-5FDA1DD79956}"/>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3066532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36</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themenspezifisch planen</a:t>
            </a:r>
          </a:p>
        </p:txBody>
      </p:sp>
      <p:pic>
        <p:nvPicPr>
          <p:cNvPr id="3" name="Grafik 2">
            <a:extLst>
              <a:ext uri="{FF2B5EF4-FFF2-40B4-BE49-F238E27FC236}">
                <a16:creationId xmlns:a16="http://schemas.microsoft.com/office/drawing/2014/main" id="{DC058D64-4A13-7BE2-654A-4FB08C280EC9}"/>
              </a:ext>
            </a:extLst>
          </p:cNvPr>
          <p:cNvPicPr>
            <a:picLocks noChangeAspect="1"/>
          </p:cNvPicPr>
          <p:nvPr/>
        </p:nvPicPr>
        <p:blipFill>
          <a:blip r:embed="rId3"/>
          <a:stretch>
            <a:fillRect/>
          </a:stretch>
        </p:blipFill>
        <p:spPr>
          <a:xfrm>
            <a:off x="198783" y="1222318"/>
            <a:ext cx="2063059" cy="1440000"/>
          </a:xfrm>
          <a:prstGeom prst="rect">
            <a:avLst/>
          </a:prstGeom>
        </p:spPr>
      </p:pic>
      <p:pic>
        <p:nvPicPr>
          <p:cNvPr id="2" name="Grafik 1">
            <a:extLst>
              <a:ext uri="{FF2B5EF4-FFF2-40B4-BE49-F238E27FC236}">
                <a16:creationId xmlns:a16="http://schemas.microsoft.com/office/drawing/2014/main" id="{A7C21459-AAA6-59AB-733C-8A36839C9590}"/>
              </a:ext>
            </a:extLst>
          </p:cNvPr>
          <p:cNvPicPr>
            <a:picLocks noChangeAspect="1"/>
          </p:cNvPicPr>
          <p:nvPr/>
        </p:nvPicPr>
        <p:blipFill>
          <a:blip r:embed="rId4"/>
          <a:srcRect/>
          <a:stretch/>
        </p:blipFill>
        <p:spPr>
          <a:xfrm>
            <a:off x="2354606" y="1527821"/>
            <a:ext cx="6638696" cy="468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A0F92ED0-8B5E-37BF-60D2-64BEE3254051}"/>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pic>
        <p:nvPicPr>
          <p:cNvPr id="7" name="Grafik 6">
            <a:extLst>
              <a:ext uri="{FF2B5EF4-FFF2-40B4-BE49-F238E27FC236}">
                <a16:creationId xmlns:a16="http://schemas.microsoft.com/office/drawing/2014/main" id="{6A42B027-FF22-9509-0D92-4FB30B028778}"/>
              </a:ext>
            </a:extLst>
          </p:cNvPr>
          <p:cNvPicPr>
            <a:picLocks noChangeAspect="1"/>
          </p:cNvPicPr>
          <p:nvPr/>
        </p:nvPicPr>
        <p:blipFill>
          <a:blip r:embed="rId5"/>
          <a:srcRect/>
          <a:stretch/>
        </p:blipFill>
        <p:spPr>
          <a:xfrm>
            <a:off x="209455" y="1258894"/>
            <a:ext cx="2041714" cy="144000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02298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37</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themenspezifisch planen</a:t>
            </a:r>
          </a:p>
        </p:txBody>
      </p:sp>
      <p:pic>
        <p:nvPicPr>
          <p:cNvPr id="4" name="Grafik 3">
            <a:extLst>
              <a:ext uri="{FF2B5EF4-FFF2-40B4-BE49-F238E27FC236}">
                <a16:creationId xmlns:a16="http://schemas.microsoft.com/office/drawing/2014/main" id="{23185E19-4705-5AF1-BCC3-C0FA5A9D6B01}"/>
              </a:ext>
            </a:extLst>
          </p:cNvPr>
          <p:cNvPicPr>
            <a:picLocks noChangeAspect="1"/>
          </p:cNvPicPr>
          <p:nvPr/>
        </p:nvPicPr>
        <p:blipFill>
          <a:blip r:embed="rId3"/>
          <a:srcRect/>
          <a:stretch/>
        </p:blipFill>
        <p:spPr>
          <a:xfrm>
            <a:off x="1347175" y="1329529"/>
            <a:ext cx="6449649" cy="4575948"/>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2" name="Textfeld 1">
            <a:extLst>
              <a:ext uri="{FF2B5EF4-FFF2-40B4-BE49-F238E27FC236}">
                <a16:creationId xmlns:a16="http://schemas.microsoft.com/office/drawing/2014/main" id="{73157265-8904-6D90-3C04-B402931181AE}"/>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1087822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38</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themenspezifisch planen</a:t>
            </a:r>
          </a:p>
        </p:txBody>
      </p:sp>
      <p:pic>
        <p:nvPicPr>
          <p:cNvPr id="4" name="Grafik 3">
            <a:extLst>
              <a:ext uri="{FF2B5EF4-FFF2-40B4-BE49-F238E27FC236}">
                <a16:creationId xmlns:a16="http://schemas.microsoft.com/office/drawing/2014/main" id="{23185E19-4705-5AF1-BCC3-C0FA5A9D6B01}"/>
              </a:ext>
            </a:extLst>
          </p:cNvPr>
          <p:cNvPicPr>
            <a:picLocks noChangeAspect="1"/>
          </p:cNvPicPr>
          <p:nvPr/>
        </p:nvPicPr>
        <p:blipFill>
          <a:blip r:embed="rId3"/>
          <a:srcRect/>
          <a:stretch/>
        </p:blipFill>
        <p:spPr>
          <a:xfrm>
            <a:off x="148294" y="1141026"/>
            <a:ext cx="2029633" cy="144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2" name="Grafik 1">
            <a:extLst>
              <a:ext uri="{FF2B5EF4-FFF2-40B4-BE49-F238E27FC236}">
                <a16:creationId xmlns:a16="http://schemas.microsoft.com/office/drawing/2014/main" id="{C4331718-09BD-7D41-4EF7-EABDD96319C2}"/>
              </a:ext>
            </a:extLst>
          </p:cNvPr>
          <p:cNvPicPr>
            <a:picLocks noChangeAspect="1"/>
          </p:cNvPicPr>
          <p:nvPr/>
        </p:nvPicPr>
        <p:blipFill>
          <a:blip r:embed="rId4"/>
          <a:srcRect/>
          <a:stretch/>
        </p:blipFill>
        <p:spPr>
          <a:xfrm>
            <a:off x="2372358" y="1489965"/>
            <a:ext cx="6638696" cy="468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Textfeld 2">
            <a:extLst>
              <a:ext uri="{FF2B5EF4-FFF2-40B4-BE49-F238E27FC236}">
                <a16:creationId xmlns:a16="http://schemas.microsoft.com/office/drawing/2014/main" id="{3F77F13B-C23F-1524-D80B-5C8E2EB3DE6C}"/>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1067651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39</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themenspezifisch planen</a:t>
            </a:r>
          </a:p>
        </p:txBody>
      </p:sp>
      <p:pic>
        <p:nvPicPr>
          <p:cNvPr id="2" name="Grafik 1">
            <a:extLst>
              <a:ext uri="{FF2B5EF4-FFF2-40B4-BE49-F238E27FC236}">
                <a16:creationId xmlns:a16="http://schemas.microsoft.com/office/drawing/2014/main" id="{A89C9CC1-EF98-BA72-0264-B1B1E830CEA3}"/>
              </a:ext>
            </a:extLst>
          </p:cNvPr>
          <p:cNvPicPr>
            <a:picLocks noChangeAspect="1"/>
          </p:cNvPicPr>
          <p:nvPr/>
        </p:nvPicPr>
        <p:blipFill>
          <a:blip r:embed="rId3"/>
          <a:srcRect/>
          <a:stretch/>
        </p:blipFill>
        <p:spPr>
          <a:xfrm>
            <a:off x="1384011" y="1330700"/>
            <a:ext cx="6635571" cy="468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3" name="Textfeld 2">
            <a:extLst>
              <a:ext uri="{FF2B5EF4-FFF2-40B4-BE49-F238E27FC236}">
                <a16:creationId xmlns:a16="http://schemas.microsoft.com/office/drawing/2014/main" id="{5D0C3779-F2DD-29DF-890C-6A7726DC50A9}"/>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2820936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89354-D4F2-27F8-437B-95D7408EEAE3}"/>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7C782238-9E9B-1B2F-F625-9D453F32006F}"/>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
        <p:nvSpPr>
          <p:cNvPr id="5" name="Textplatzhalter 4">
            <a:extLst>
              <a:ext uri="{FF2B5EF4-FFF2-40B4-BE49-F238E27FC236}">
                <a16:creationId xmlns:a16="http://schemas.microsoft.com/office/drawing/2014/main" id="{6AE1FB38-209D-ABDF-2D38-22C7BE42E3DE}"/>
              </a:ext>
            </a:extLst>
          </p:cNvPr>
          <p:cNvSpPr>
            <a:spLocks noGrp="1"/>
          </p:cNvSpPr>
          <p:nvPr>
            <p:ph type="body" sz="quarter" idx="13"/>
          </p:nvPr>
        </p:nvSpPr>
        <p:spPr/>
        <p:txBody>
          <a:bodyPr/>
          <a:lstStyle/>
          <a:p>
            <a:r>
              <a:rPr lang="de-DE" dirty="0"/>
              <a:t>GRUNDIDEE</a:t>
            </a:r>
          </a:p>
        </p:txBody>
      </p:sp>
      <p:sp>
        <p:nvSpPr>
          <p:cNvPr id="6" name="Inhaltsplatzhalter 5">
            <a:extLst>
              <a:ext uri="{FF2B5EF4-FFF2-40B4-BE49-F238E27FC236}">
                <a16:creationId xmlns:a16="http://schemas.microsoft.com/office/drawing/2014/main" id="{50C3B791-D875-195A-E331-46A230C714F1}"/>
              </a:ext>
            </a:extLst>
          </p:cNvPr>
          <p:cNvSpPr>
            <a:spLocks noGrp="1"/>
          </p:cNvSpPr>
          <p:nvPr>
            <p:ph idx="1"/>
          </p:nvPr>
        </p:nvSpPr>
        <p:spPr>
          <a:xfrm>
            <a:off x="1096423" y="1639658"/>
            <a:ext cx="7657433" cy="4527819"/>
          </a:xfrm>
        </p:spPr>
        <p:txBody>
          <a:bodyPr/>
          <a:lstStyle/>
          <a:p>
            <a:pPr>
              <a:lnSpc>
                <a:spcPct val="114000"/>
              </a:lnSpc>
            </a:pPr>
            <a:r>
              <a:rPr lang="de-DE" sz="1500" dirty="0"/>
              <a:t>Die “Mathekartei“ beinhaltet 55 Kurzaktivitäten und Spiele zur Förderung von Basiskompetenzen aller vier Inhaltsbereiche entsprechend des Lehrplans NRW. Viele Übungen können durch den geringen zeitlichen Umfang, gut beispielsweise im Rahmen eines ritualisierten Morgenkreises oder als Mathestarter eingesetzt werden und ermöglichen damit eine kontinuierliche Diagnose und Förderung.  Durch Adaptionen können viele der Übungen in verschiedenen bzw. über mehrere Jahrgangsstufen hinweg eingesetzt werden und an verschiedene Inhalte angepasst werden. Neben einem Einblick in die Kartei werden in diesem Modul vor allem konkrete Einsatzmöglichkeiten der Übungen im Anfangsunterricht aufgezeigt und Anregungen zur ritualisierten Implementation im Unterricht gegeben. </a:t>
            </a:r>
          </a:p>
          <a:p>
            <a:pPr>
              <a:lnSpc>
                <a:spcPct val="114000"/>
              </a:lnSpc>
            </a:pPr>
            <a:r>
              <a:rPr lang="de-DE" sz="1500" dirty="0"/>
              <a:t>Die Kartei sowie alle benötigten Materialien und eine digitale Pinnwand mit einer Übersicht aller Aktivitäten sowie zusätzlichen Hinweisen finden Sie unter:  </a:t>
            </a:r>
            <a:r>
              <a:rPr lang="de-DE" sz="1600" dirty="0"/>
              <a:t>pikas.dzlm.de/</a:t>
            </a:r>
            <a:r>
              <a:rPr lang="de-DE" sz="1600" dirty="0" err="1"/>
              <a:t>node</a:t>
            </a:r>
            <a:r>
              <a:rPr lang="de-DE" sz="1600" dirty="0"/>
              <a:t>/1632</a:t>
            </a:r>
            <a:r>
              <a:rPr lang="de-DE" sz="1500" dirty="0"/>
              <a:t>.</a:t>
            </a:r>
            <a:endParaRPr lang="de-DE" sz="1600" dirty="0"/>
          </a:p>
        </p:txBody>
      </p:sp>
    </p:spTree>
    <p:extLst>
      <p:ext uri="{BB962C8B-B14F-4D97-AF65-F5344CB8AC3E}">
        <p14:creationId xmlns:p14="http://schemas.microsoft.com/office/powerpoint/2010/main" val="3984744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40</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Ritualisierte Unterrichtseinstiege themenspezifisch planen</a:t>
            </a:r>
          </a:p>
        </p:txBody>
      </p:sp>
      <p:pic>
        <p:nvPicPr>
          <p:cNvPr id="2" name="Grafik 1">
            <a:extLst>
              <a:ext uri="{FF2B5EF4-FFF2-40B4-BE49-F238E27FC236}">
                <a16:creationId xmlns:a16="http://schemas.microsoft.com/office/drawing/2014/main" id="{A89C9CC1-EF98-BA72-0264-B1B1E830CEA3}"/>
              </a:ext>
            </a:extLst>
          </p:cNvPr>
          <p:cNvPicPr>
            <a:picLocks noChangeAspect="1"/>
          </p:cNvPicPr>
          <p:nvPr/>
        </p:nvPicPr>
        <p:blipFill>
          <a:blip r:embed="rId3"/>
          <a:srcRect/>
          <a:stretch/>
        </p:blipFill>
        <p:spPr>
          <a:xfrm>
            <a:off x="88817" y="1205296"/>
            <a:ext cx="2041714" cy="1440000"/>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Grafik 2">
            <a:extLst>
              <a:ext uri="{FF2B5EF4-FFF2-40B4-BE49-F238E27FC236}">
                <a16:creationId xmlns:a16="http://schemas.microsoft.com/office/drawing/2014/main" id="{E777DFE2-65D3-9D4D-EBA9-843E4E14D5BE}"/>
              </a:ext>
            </a:extLst>
          </p:cNvPr>
          <p:cNvPicPr>
            <a:picLocks noChangeAspect="1"/>
          </p:cNvPicPr>
          <p:nvPr/>
        </p:nvPicPr>
        <p:blipFill>
          <a:blip r:embed="rId4"/>
          <a:srcRect/>
          <a:stretch/>
        </p:blipFill>
        <p:spPr>
          <a:xfrm>
            <a:off x="2373615" y="1473965"/>
            <a:ext cx="6638696" cy="4680000"/>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Textfeld 3">
            <a:extLst>
              <a:ext uri="{FF2B5EF4-FFF2-40B4-BE49-F238E27FC236}">
                <a16:creationId xmlns:a16="http://schemas.microsoft.com/office/drawing/2014/main" id="{B18534C9-8E9B-D4A5-4073-C4E23FBAC84F}"/>
              </a:ext>
            </a:extLst>
          </p:cNvPr>
          <p:cNvSpPr txBox="1"/>
          <p:nvPr/>
        </p:nvSpPr>
        <p:spPr>
          <a:xfrm>
            <a:off x="6792074" y="5979865"/>
            <a:ext cx="2351926" cy="276999"/>
          </a:xfrm>
          <a:prstGeom prst="rect">
            <a:avLst/>
          </a:prstGeom>
          <a:noFill/>
        </p:spPr>
        <p:txBody>
          <a:bodyPr wrap="none" rtlCol="0">
            <a:spAutoFit/>
          </a:bodyPr>
          <a:lstStyle/>
          <a:p>
            <a:r>
              <a:rPr lang="de-DE" sz="1200" dirty="0">
                <a:solidFill>
                  <a:schemeClr val="bg1">
                    <a:lumMod val="50000"/>
                  </a:schemeClr>
                </a:solidFill>
              </a:rPr>
              <a:t>https://</a:t>
            </a:r>
            <a:r>
              <a:rPr lang="de-DE" sz="1200" dirty="0" err="1">
                <a:solidFill>
                  <a:schemeClr val="bg1">
                    <a:lumMod val="50000"/>
                  </a:schemeClr>
                </a:solidFill>
              </a:rPr>
              <a:t>pikas.dzlm.de</a:t>
            </a:r>
            <a:r>
              <a:rPr lang="de-DE" sz="1200" dirty="0">
                <a:solidFill>
                  <a:schemeClr val="bg1">
                    <a:lumMod val="50000"/>
                  </a:schemeClr>
                </a:solidFill>
              </a:rPr>
              <a:t>/</a:t>
            </a:r>
            <a:r>
              <a:rPr lang="de-DE" sz="1200" dirty="0" err="1">
                <a:solidFill>
                  <a:schemeClr val="bg1">
                    <a:lumMod val="50000"/>
                  </a:schemeClr>
                </a:solidFill>
              </a:rPr>
              <a:t>node</a:t>
            </a:r>
            <a:r>
              <a:rPr lang="de-DE" sz="1200" dirty="0">
                <a:solidFill>
                  <a:schemeClr val="bg1">
                    <a:lumMod val="50000"/>
                  </a:schemeClr>
                </a:solidFill>
              </a:rPr>
              <a:t>/1632</a:t>
            </a:r>
          </a:p>
        </p:txBody>
      </p:sp>
    </p:spTree>
    <p:extLst>
      <p:ext uri="{BB962C8B-B14F-4D97-AF65-F5344CB8AC3E}">
        <p14:creationId xmlns:p14="http://schemas.microsoft.com/office/powerpoint/2010/main" val="4142635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146655"/>
            <a:ext cx="7606706" cy="5031449"/>
          </a:xfrm>
        </p:spPr>
        <p:txBody>
          <a:bodyPr/>
          <a:lstStyle/>
          <a:p>
            <a:r>
              <a:rPr lang="de-DE" dirty="0"/>
              <a:t>Aufbau der Mathekartei</a:t>
            </a:r>
          </a:p>
          <a:p>
            <a:r>
              <a:rPr lang="de-DE" dirty="0"/>
              <a:t>Die Mathekartei im Schulalltag</a:t>
            </a:r>
          </a:p>
          <a:p>
            <a:r>
              <a:rPr lang="de-DE" dirty="0"/>
              <a:t>Ritualisierte Unterrichtseinstiege themenunabhängig planen</a:t>
            </a:r>
          </a:p>
          <a:p>
            <a:r>
              <a:rPr lang="de-DE" dirty="0"/>
              <a:t>Ritualisierte Unterrichtseinstiege themenspezifisch planen</a:t>
            </a:r>
          </a:p>
          <a:p>
            <a:r>
              <a:rPr lang="de-DE" dirty="0"/>
              <a:t>Fazit</a:t>
            </a:r>
          </a:p>
          <a:p>
            <a:endParaRPr lang="de-DE" dirty="0"/>
          </a:p>
          <a:p>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41</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0" y="3364912"/>
            <a:ext cx="9263270" cy="371061"/>
          </a:xfrm>
          <a:prstGeom prst="rect">
            <a:avLst/>
          </a:prstGeom>
          <a:solidFill>
            <a:srgbClr val="327D87">
              <a:alpha val="24717"/>
            </a:srgbClr>
          </a:solidFill>
        </p:spPr>
        <p:txBody>
          <a:bodyPr wrap="square" rtlCol="0">
            <a:spAutoFit/>
          </a:bodyPr>
          <a:lstStyle/>
          <a:p>
            <a:endParaRPr lang="de-DE" dirty="0"/>
          </a:p>
        </p:txBody>
      </p:sp>
    </p:spTree>
    <p:extLst>
      <p:ext uri="{BB962C8B-B14F-4D97-AF65-F5344CB8AC3E}">
        <p14:creationId xmlns:p14="http://schemas.microsoft.com/office/powerpoint/2010/main" val="286242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42</a:t>
            </a:fld>
            <a:endParaRPr lang="de-DE" dirty="0"/>
          </a:p>
        </p:txBody>
      </p:sp>
      <p:sp>
        <p:nvSpPr>
          <p:cNvPr id="8" name="Titel 1">
            <a:extLst>
              <a:ext uri="{FF2B5EF4-FFF2-40B4-BE49-F238E27FC236}">
                <a16:creationId xmlns:a16="http://schemas.microsoft.com/office/drawing/2014/main" id="{FF9205DC-BD62-D4F0-A425-E29C2FAE3F4F}"/>
              </a:ext>
            </a:extLst>
          </p:cNvPr>
          <p:cNvSpPr>
            <a:spLocks noGrp="1"/>
          </p:cNvSpPr>
          <p:nvPr>
            <p:ph type="title"/>
          </p:nvPr>
        </p:nvSpPr>
        <p:spPr>
          <a:xfrm>
            <a:off x="1109674" y="413032"/>
            <a:ext cx="8180099" cy="603704"/>
          </a:xfrm>
        </p:spPr>
        <p:txBody>
          <a:bodyPr>
            <a:noAutofit/>
          </a:bodyPr>
          <a:lstStyle/>
          <a:p>
            <a:r>
              <a:rPr lang="de-DE" sz="2100" dirty="0"/>
              <a:t>Fazit</a:t>
            </a:r>
          </a:p>
        </p:txBody>
      </p:sp>
      <p:sp>
        <p:nvSpPr>
          <p:cNvPr id="3" name="Rechteckige Legende 2">
            <a:extLst>
              <a:ext uri="{FF2B5EF4-FFF2-40B4-BE49-F238E27FC236}">
                <a16:creationId xmlns:a16="http://schemas.microsoft.com/office/drawing/2014/main" id="{824FBC89-7BC1-A9C1-A2B3-A4D880A91313}"/>
              </a:ext>
            </a:extLst>
          </p:cNvPr>
          <p:cNvSpPr/>
          <p:nvPr/>
        </p:nvSpPr>
        <p:spPr>
          <a:xfrm>
            <a:off x="179418" y="1237567"/>
            <a:ext cx="3690217" cy="1451617"/>
          </a:xfrm>
          <a:prstGeom prst="wedgeRectCallout">
            <a:avLst>
              <a:gd name="adj1" fmla="val 42421"/>
              <a:gd name="adj2" fmla="val 97406"/>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Wir sollten uns im Jahrgangsteam oder im Kollegium treffen und überlegen, welche Mathestarter wir ritualisieren wollen.</a:t>
            </a:r>
          </a:p>
        </p:txBody>
      </p:sp>
      <p:pic>
        <p:nvPicPr>
          <p:cNvPr id="7" name="Grafik 6">
            <a:extLst>
              <a:ext uri="{FF2B5EF4-FFF2-40B4-BE49-F238E27FC236}">
                <a16:creationId xmlns:a16="http://schemas.microsoft.com/office/drawing/2014/main" id="{2286EDD7-EF0F-6F38-E35C-0116A4C9CB43}"/>
              </a:ext>
            </a:extLst>
          </p:cNvPr>
          <p:cNvPicPr>
            <a:picLocks noChangeAspect="1"/>
          </p:cNvPicPr>
          <p:nvPr/>
        </p:nvPicPr>
        <p:blipFill>
          <a:blip r:embed="rId3"/>
          <a:stretch>
            <a:fillRect/>
          </a:stretch>
        </p:blipFill>
        <p:spPr>
          <a:xfrm>
            <a:off x="3526575" y="2696166"/>
            <a:ext cx="2055746" cy="3479702"/>
          </a:xfrm>
          <a:prstGeom prst="rect">
            <a:avLst/>
          </a:prstGeom>
        </p:spPr>
      </p:pic>
      <p:sp>
        <p:nvSpPr>
          <p:cNvPr id="9" name="Rechteckige Legende 8">
            <a:extLst>
              <a:ext uri="{FF2B5EF4-FFF2-40B4-BE49-F238E27FC236}">
                <a16:creationId xmlns:a16="http://schemas.microsoft.com/office/drawing/2014/main" id="{A479F703-6780-ACC2-DE95-E952755FD153}"/>
              </a:ext>
            </a:extLst>
          </p:cNvPr>
          <p:cNvSpPr/>
          <p:nvPr/>
        </p:nvSpPr>
        <p:spPr>
          <a:xfrm>
            <a:off x="5582321" y="1237567"/>
            <a:ext cx="3286891" cy="1621561"/>
          </a:xfrm>
          <a:prstGeom prst="wedgeRectCallout">
            <a:avLst>
              <a:gd name="adj1" fmla="val -58690"/>
              <a:gd name="adj2" fmla="val 741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Die Mathestarter sollten so gestaltet sein, dass die Kinder aktiv mitdenken und wir damit Vorstellungsbilder fördern.</a:t>
            </a:r>
          </a:p>
        </p:txBody>
      </p:sp>
    </p:spTree>
    <p:extLst>
      <p:ext uri="{BB962C8B-B14F-4D97-AF65-F5344CB8AC3E}">
        <p14:creationId xmlns:p14="http://schemas.microsoft.com/office/powerpoint/2010/main" val="3990442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708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06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146655"/>
            <a:ext cx="7606706" cy="5031449"/>
          </a:xfrm>
        </p:spPr>
        <p:txBody>
          <a:bodyPr/>
          <a:lstStyle/>
          <a:p>
            <a:r>
              <a:rPr lang="de-DE" dirty="0"/>
              <a:t>Aufbau der Mathekartei</a:t>
            </a:r>
          </a:p>
          <a:p>
            <a:r>
              <a:rPr lang="de-DE" dirty="0"/>
              <a:t>Die Mathekartei im Schulalltag</a:t>
            </a:r>
          </a:p>
          <a:p>
            <a:r>
              <a:rPr lang="de-DE" dirty="0"/>
              <a:t>Ritualisierte Unterrichtseinstiege themenunabhängig planen</a:t>
            </a:r>
          </a:p>
          <a:p>
            <a:r>
              <a:rPr lang="de-DE" dirty="0"/>
              <a:t>Ritualisierte Unterrichtseinstiege themenspezifisch planen</a:t>
            </a:r>
          </a:p>
          <a:p>
            <a:r>
              <a:rPr lang="de-DE" dirty="0"/>
              <a:t>Fazit</a:t>
            </a:r>
          </a:p>
          <a:p>
            <a:endParaRPr lang="de-DE" dirty="0"/>
          </a:p>
          <a:p>
            <a:endParaRPr lang="de-DE" dirty="0"/>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lstStyle/>
          <a:p>
            <a:r>
              <a:rPr lang="de-DE"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59635" y="1245704"/>
            <a:ext cx="9263270" cy="371061"/>
          </a:xfrm>
          <a:prstGeom prst="rect">
            <a:avLst/>
          </a:prstGeom>
          <a:solidFill>
            <a:srgbClr val="327D87">
              <a:alpha val="24717"/>
            </a:srgbClr>
          </a:solidFill>
        </p:spPr>
        <p:txBody>
          <a:bodyPr wrap="square" rtlCol="0">
            <a:spAutoFit/>
          </a:bodyPr>
          <a:lstStyle/>
          <a:p>
            <a:endParaRPr lang="de-DE" dirty="0"/>
          </a:p>
        </p:txBody>
      </p:sp>
    </p:spTree>
    <p:extLst>
      <p:ext uri="{BB962C8B-B14F-4D97-AF65-F5344CB8AC3E}">
        <p14:creationId xmlns:p14="http://schemas.microsoft.com/office/powerpoint/2010/main" val="202684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21" name="Titel 1">
            <a:extLst>
              <a:ext uri="{FF2B5EF4-FFF2-40B4-BE49-F238E27FC236}">
                <a16:creationId xmlns:a16="http://schemas.microsoft.com/office/drawing/2014/main" id="{62061F35-D80B-9309-5E9C-7F4988799D4E}"/>
              </a:ext>
            </a:extLst>
          </p:cNvPr>
          <p:cNvSpPr>
            <a:spLocks noGrp="1"/>
          </p:cNvSpPr>
          <p:nvPr>
            <p:ph type="title"/>
          </p:nvPr>
        </p:nvSpPr>
        <p:spPr>
          <a:xfrm>
            <a:off x="1096423" y="303262"/>
            <a:ext cx="7009509" cy="603704"/>
          </a:xfrm>
        </p:spPr>
        <p:txBody>
          <a:bodyPr>
            <a:normAutofit/>
          </a:bodyPr>
          <a:lstStyle/>
          <a:p>
            <a:r>
              <a:rPr lang="de-DE" dirty="0"/>
              <a:t>Mathekartei</a:t>
            </a:r>
          </a:p>
        </p:txBody>
      </p:sp>
      <p:pic>
        <p:nvPicPr>
          <p:cNvPr id="1026" name="Picture 2">
            <a:extLst>
              <a:ext uri="{FF2B5EF4-FFF2-40B4-BE49-F238E27FC236}">
                <a16:creationId xmlns:a16="http://schemas.microsoft.com/office/drawing/2014/main" id="{B04A963A-5FF7-8F5F-2D03-12FAA8735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00" t="10880" r="10700" b="11300"/>
          <a:stretch/>
        </p:blipFill>
        <p:spPr bwMode="auto">
          <a:xfrm>
            <a:off x="6457950" y="2560212"/>
            <a:ext cx="2241948" cy="2228219"/>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2">
            <a:extLst>
              <a:ext uri="{FF2B5EF4-FFF2-40B4-BE49-F238E27FC236}">
                <a16:creationId xmlns:a16="http://schemas.microsoft.com/office/drawing/2014/main" id="{052D881B-6D89-90BC-EA57-C45B34A843E5}"/>
              </a:ext>
            </a:extLst>
          </p:cNvPr>
          <p:cNvSpPr>
            <a:spLocks noGrp="1"/>
          </p:cNvSpPr>
          <p:nvPr>
            <p:ph type="body" sz="quarter" idx="13"/>
          </p:nvPr>
        </p:nvSpPr>
        <p:spPr>
          <a:xfrm>
            <a:off x="6457950" y="4948362"/>
            <a:ext cx="2207004" cy="258547"/>
          </a:xfrm>
        </p:spPr>
        <p:txBody>
          <a:bodyPr/>
          <a:lstStyle/>
          <a:p>
            <a:pPr algn="ctr">
              <a:lnSpc>
                <a:spcPct val="100000"/>
              </a:lnSpc>
            </a:pPr>
            <a:r>
              <a:rPr lang="de-DE" sz="1100" dirty="0" err="1"/>
              <a:t>pikas.dzlm.de</a:t>
            </a:r>
            <a:r>
              <a:rPr lang="de-DE" sz="1100" dirty="0"/>
              <a:t>/</a:t>
            </a:r>
            <a:r>
              <a:rPr lang="de-DE" sz="1100" dirty="0" err="1"/>
              <a:t>node</a:t>
            </a:r>
            <a:r>
              <a:rPr lang="de-DE" sz="1100" dirty="0"/>
              <a:t>/1632</a:t>
            </a:r>
          </a:p>
        </p:txBody>
      </p:sp>
      <p:pic>
        <p:nvPicPr>
          <p:cNvPr id="3" name="Grafik 2">
            <a:extLst>
              <a:ext uri="{FF2B5EF4-FFF2-40B4-BE49-F238E27FC236}">
                <a16:creationId xmlns:a16="http://schemas.microsoft.com/office/drawing/2014/main" id="{77364E61-D2A5-F58E-C771-D48409382C64}"/>
              </a:ext>
            </a:extLst>
          </p:cNvPr>
          <p:cNvPicPr>
            <a:picLocks noChangeAspect="1"/>
          </p:cNvPicPr>
          <p:nvPr/>
        </p:nvPicPr>
        <p:blipFill>
          <a:blip r:embed="rId4"/>
          <a:stretch>
            <a:fillRect/>
          </a:stretch>
        </p:blipFill>
        <p:spPr>
          <a:xfrm>
            <a:off x="854430" y="1725119"/>
            <a:ext cx="5099184" cy="3607200"/>
          </a:xfrm>
          <a:prstGeom prst="rect">
            <a:avLst/>
          </a:prstGeom>
        </p:spPr>
      </p:pic>
      <p:pic>
        <p:nvPicPr>
          <p:cNvPr id="4" name="Grafik 3">
            <a:extLst>
              <a:ext uri="{FF2B5EF4-FFF2-40B4-BE49-F238E27FC236}">
                <a16:creationId xmlns:a16="http://schemas.microsoft.com/office/drawing/2014/main" id="{7BF178F2-4227-1C55-E877-93C291BC4AF8}"/>
              </a:ext>
            </a:extLst>
          </p:cNvPr>
          <p:cNvPicPr>
            <a:picLocks noChangeAspect="1"/>
          </p:cNvPicPr>
          <p:nvPr/>
        </p:nvPicPr>
        <p:blipFill>
          <a:blip r:embed="rId4"/>
          <a:stretch>
            <a:fillRect/>
          </a:stretch>
        </p:blipFill>
        <p:spPr>
          <a:xfrm>
            <a:off x="824543" y="1753176"/>
            <a:ext cx="5099184" cy="3607200"/>
          </a:xfrm>
          <a:prstGeom prst="rect">
            <a:avLst/>
          </a:prstGeom>
        </p:spPr>
      </p:pic>
      <p:pic>
        <p:nvPicPr>
          <p:cNvPr id="7" name="Grafik 6">
            <a:extLst>
              <a:ext uri="{FF2B5EF4-FFF2-40B4-BE49-F238E27FC236}">
                <a16:creationId xmlns:a16="http://schemas.microsoft.com/office/drawing/2014/main" id="{A1EA8093-D677-8404-E3E1-D19660C160D7}"/>
              </a:ext>
            </a:extLst>
          </p:cNvPr>
          <p:cNvPicPr>
            <a:picLocks noChangeAspect="1"/>
          </p:cNvPicPr>
          <p:nvPr/>
        </p:nvPicPr>
        <p:blipFill>
          <a:blip r:embed="rId4"/>
          <a:stretch>
            <a:fillRect/>
          </a:stretch>
        </p:blipFill>
        <p:spPr>
          <a:xfrm>
            <a:off x="794656" y="1781233"/>
            <a:ext cx="5099184" cy="3607200"/>
          </a:xfrm>
          <a:prstGeom prst="rect">
            <a:avLst/>
          </a:prstGeom>
        </p:spPr>
      </p:pic>
      <p:pic>
        <p:nvPicPr>
          <p:cNvPr id="8" name="Grafik 7">
            <a:extLst>
              <a:ext uri="{FF2B5EF4-FFF2-40B4-BE49-F238E27FC236}">
                <a16:creationId xmlns:a16="http://schemas.microsoft.com/office/drawing/2014/main" id="{A82B7420-1F57-8ADF-5FE4-A03D7F97ADEA}"/>
              </a:ext>
            </a:extLst>
          </p:cNvPr>
          <p:cNvPicPr>
            <a:picLocks noChangeAspect="1"/>
          </p:cNvPicPr>
          <p:nvPr/>
        </p:nvPicPr>
        <p:blipFill>
          <a:blip r:embed="rId4"/>
          <a:stretch>
            <a:fillRect/>
          </a:stretch>
        </p:blipFill>
        <p:spPr>
          <a:xfrm>
            <a:off x="763040" y="1809290"/>
            <a:ext cx="5099184" cy="3607200"/>
          </a:xfrm>
          <a:prstGeom prst="rect">
            <a:avLst/>
          </a:prstGeom>
        </p:spPr>
      </p:pic>
      <p:pic>
        <p:nvPicPr>
          <p:cNvPr id="9" name="Grafik 8">
            <a:extLst>
              <a:ext uri="{FF2B5EF4-FFF2-40B4-BE49-F238E27FC236}">
                <a16:creationId xmlns:a16="http://schemas.microsoft.com/office/drawing/2014/main" id="{7C4D6E67-778C-9491-E8BF-CCE7B99E3517}"/>
              </a:ext>
            </a:extLst>
          </p:cNvPr>
          <p:cNvPicPr>
            <a:picLocks noChangeAspect="1"/>
          </p:cNvPicPr>
          <p:nvPr/>
        </p:nvPicPr>
        <p:blipFill>
          <a:blip r:embed="rId4"/>
          <a:stretch>
            <a:fillRect/>
          </a:stretch>
        </p:blipFill>
        <p:spPr>
          <a:xfrm>
            <a:off x="733153" y="1837347"/>
            <a:ext cx="5099184" cy="3607200"/>
          </a:xfrm>
          <a:prstGeom prst="rect">
            <a:avLst/>
          </a:prstGeom>
        </p:spPr>
      </p:pic>
      <p:pic>
        <p:nvPicPr>
          <p:cNvPr id="10" name="Grafik 9">
            <a:extLst>
              <a:ext uri="{FF2B5EF4-FFF2-40B4-BE49-F238E27FC236}">
                <a16:creationId xmlns:a16="http://schemas.microsoft.com/office/drawing/2014/main" id="{1307BA89-8F59-D734-7CAF-2CA96B4B47F3}"/>
              </a:ext>
            </a:extLst>
          </p:cNvPr>
          <p:cNvPicPr>
            <a:picLocks noChangeAspect="1"/>
          </p:cNvPicPr>
          <p:nvPr/>
        </p:nvPicPr>
        <p:blipFill>
          <a:blip r:embed="rId4"/>
          <a:stretch>
            <a:fillRect/>
          </a:stretch>
        </p:blipFill>
        <p:spPr>
          <a:xfrm>
            <a:off x="703266" y="1865404"/>
            <a:ext cx="5099184" cy="3607200"/>
          </a:xfrm>
          <a:prstGeom prst="rect">
            <a:avLst/>
          </a:prstGeom>
        </p:spPr>
      </p:pic>
      <p:pic>
        <p:nvPicPr>
          <p:cNvPr id="11" name="Grafik 10">
            <a:extLst>
              <a:ext uri="{FF2B5EF4-FFF2-40B4-BE49-F238E27FC236}">
                <a16:creationId xmlns:a16="http://schemas.microsoft.com/office/drawing/2014/main" id="{D0E59F95-BE20-4645-F3D5-AE46E43C7C5C}"/>
              </a:ext>
            </a:extLst>
          </p:cNvPr>
          <p:cNvPicPr>
            <a:picLocks noChangeAspect="1"/>
          </p:cNvPicPr>
          <p:nvPr/>
        </p:nvPicPr>
        <p:blipFill>
          <a:blip r:embed="rId4"/>
          <a:stretch>
            <a:fillRect/>
          </a:stretch>
        </p:blipFill>
        <p:spPr>
          <a:xfrm>
            <a:off x="673379" y="1893461"/>
            <a:ext cx="5099184" cy="3607200"/>
          </a:xfrm>
          <a:prstGeom prst="rect">
            <a:avLst/>
          </a:prstGeom>
        </p:spPr>
      </p:pic>
      <p:pic>
        <p:nvPicPr>
          <p:cNvPr id="12" name="Grafik 11">
            <a:extLst>
              <a:ext uri="{FF2B5EF4-FFF2-40B4-BE49-F238E27FC236}">
                <a16:creationId xmlns:a16="http://schemas.microsoft.com/office/drawing/2014/main" id="{11721FDC-57D8-E092-8A00-6AC97C6DDDBA}"/>
              </a:ext>
            </a:extLst>
          </p:cNvPr>
          <p:cNvPicPr>
            <a:picLocks noChangeAspect="1"/>
          </p:cNvPicPr>
          <p:nvPr/>
        </p:nvPicPr>
        <p:blipFill>
          <a:blip r:embed="rId4"/>
          <a:stretch>
            <a:fillRect/>
          </a:stretch>
        </p:blipFill>
        <p:spPr>
          <a:xfrm>
            <a:off x="641763" y="1921518"/>
            <a:ext cx="5099184" cy="3607200"/>
          </a:xfrm>
          <a:prstGeom prst="rect">
            <a:avLst/>
          </a:prstGeom>
        </p:spPr>
      </p:pic>
      <p:pic>
        <p:nvPicPr>
          <p:cNvPr id="15" name="Grafik 14">
            <a:extLst>
              <a:ext uri="{FF2B5EF4-FFF2-40B4-BE49-F238E27FC236}">
                <a16:creationId xmlns:a16="http://schemas.microsoft.com/office/drawing/2014/main" id="{23A351DA-D512-8F18-EFB2-FFC5A676C1C1}"/>
              </a:ext>
            </a:extLst>
          </p:cNvPr>
          <p:cNvPicPr>
            <a:picLocks noChangeAspect="1"/>
          </p:cNvPicPr>
          <p:nvPr/>
        </p:nvPicPr>
        <p:blipFill>
          <a:blip r:embed="rId5"/>
          <a:stretch>
            <a:fillRect/>
          </a:stretch>
        </p:blipFill>
        <p:spPr>
          <a:xfrm>
            <a:off x="643091" y="1925118"/>
            <a:ext cx="5112800" cy="3603600"/>
          </a:xfrm>
          <a:prstGeom prst="rect">
            <a:avLst/>
          </a:prstGeom>
        </p:spPr>
      </p:pic>
      <p:pic>
        <p:nvPicPr>
          <p:cNvPr id="13" name="Grafik 12">
            <a:extLst>
              <a:ext uri="{FF2B5EF4-FFF2-40B4-BE49-F238E27FC236}">
                <a16:creationId xmlns:a16="http://schemas.microsoft.com/office/drawing/2014/main" id="{427F9B6C-8D81-9898-7359-97A16A71ABEA}"/>
              </a:ext>
            </a:extLst>
          </p:cNvPr>
          <p:cNvPicPr>
            <a:picLocks noChangeAspect="1"/>
          </p:cNvPicPr>
          <p:nvPr/>
        </p:nvPicPr>
        <p:blipFill>
          <a:blip r:embed="rId6"/>
          <a:srcRect/>
          <a:stretch/>
        </p:blipFill>
        <p:spPr>
          <a:xfrm>
            <a:off x="570195" y="2006089"/>
            <a:ext cx="5116902" cy="3607200"/>
          </a:xfrm>
          <a:prstGeom prst="rect">
            <a:avLst/>
          </a:prstGeom>
        </p:spPr>
      </p:pic>
      <p:pic>
        <p:nvPicPr>
          <p:cNvPr id="14" name="Inhaltsplatzhalter 11">
            <a:extLst>
              <a:ext uri="{FF2B5EF4-FFF2-40B4-BE49-F238E27FC236}">
                <a16:creationId xmlns:a16="http://schemas.microsoft.com/office/drawing/2014/main" id="{92F6ACD0-7B1C-123B-D94C-C89698D87121}"/>
              </a:ext>
            </a:extLst>
          </p:cNvPr>
          <p:cNvPicPr>
            <a:picLocks noChangeAspect="1"/>
          </p:cNvPicPr>
          <p:nvPr/>
        </p:nvPicPr>
        <p:blipFill rotWithShape="1">
          <a:blip r:embed="rId7"/>
          <a:srcRect t="164" b="164"/>
          <a:stretch/>
        </p:blipFill>
        <p:spPr>
          <a:xfrm>
            <a:off x="601811" y="1949975"/>
            <a:ext cx="5130800" cy="3606800"/>
          </a:xfrm>
          <a:prstGeom prst="rect">
            <a:avLst/>
          </a:prstGeom>
          <a:ln>
            <a:solidFill>
              <a:schemeClr val="bg1">
                <a:lumMod val="75000"/>
              </a:schemeClr>
            </a:solidFill>
          </a:ln>
          <a:effectLst>
            <a:outerShdw blurRad="50800" dist="55513" dir="3540000" algn="tl" rotWithShape="0">
              <a:prstClr val="black">
                <a:alpha val="28066"/>
              </a:prstClr>
            </a:outerShdw>
          </a:effectLst>
        </p:spPr>
      </p:pic>
    </p:spTree>
    <p:extLst>
      <p:ext uri="{BB962C8B-B14F-4D97-AF65-F5344CB8AC3E}">
        <p14:creationId xmlns:p14="http://schemas.microsoft.com/office/powerpoint/2010/main" val="608592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4"/>
                                        </p:tgtEl>
                                        <p:attrNameLst>
                                          <p:attrName>ppt_w</p:attrName>
                                        </p:attrNameLst>
                                      </p:cBhvr>
                                      <p:tavLst>
                                        <p:tav tm="0">
                                          <p:val>
                                            <p:strVal val="ppt_w"/>
                                          </p:val>
                                        </p:tav>
                                        <p:tav tm="100000">
                                          <p:val>
                                            <p:fltVal val="0"/>
                                          </p:val>
                                        </p:tav>
                                      </p:tavLst>
                                    </p:anim>
                                    <p:anim calcmode="lin" valueType="num">
                                      <p:cBhvr>
                                        <p:cTn id="7" dur="500"/>
                                        <p:tgtEl>
                                          <p:spTgt spid="14"/>
                                        </p:tgtEl>
                                        <p:attrNameLst>
                                          <p:attrName>ppt_h</p:attrName>
                                        </p:attrNameLst>
                                      </p:cBhvr>
                                      <p:tavLst>
                                        <p:tav tm="0">
                                          <p:val>
                                            <p:strVal val="ppt_h"/>
                                          </p:val>
                                        </p:tav>
                                        <p:tav tm="100000">
                                          <p:val>
                                            <p:strVal val="ppt_h"/>
                                          </p:val>
                                        </p:tav>
                                      </p:tavLst>
                                    </p:anim>
                                    <p:set>
                                      <p:cBhvr>
                                        <p:cTn id="8" dur="1" fill="hold">
                                          <p:stCondLst>
                                            <p:cond delay="499"/>
                                          </p:stCondLst>
                                        </p:cTn>
                                        <p:tgtEl>
                                          <p:spTgt spid="14"/>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17261-CD7A-8887-46D9-CC1B38F6AF09}"/>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20526398-A1DF-B1A8-692B-091B2D555EA2}"/>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5" name="Textplatzhalter 4">
            <a:extLst>
              <a:ext uri="{FF2B5EF4-FFF2-40B4-BE49-F238E27FC236}">
                <a16:creationId xmlns:a16="http://schemas.microsoft.com/office/drawing/2014/main" id="{AA327E73-B5B6-23DA-F550-A4ACAAA45BC8}"/>
              </a:ext>
            </a:extLst>
          </p:cNvPr>
          <p:cNvSpPr>
            <a:spLocks noGrp="1"/>
          </p:cNvSpPr>
          <p:nvPr>
            <p:ph type="body" sz="quarter" idx="13"/>
          </p:nvPr>
        </p:nvSpPr>
        <p:spPr/>
        <p:txBody>
          <a:bodyPr/>
          <a:lstStyle/>
          <a:p>
            <a:r>
              <a:rPr lang="de-DE" dirty="0"/>
              <a:t>ANMERKUNGEN ZUM AUFBAU DER KARTEIKARTEN – VORDERSEITE </a:t>
            </a:r>
          </a:p>
        </p:txBody>
      </p:sp>
      <p:sp>
        <p:nvSpPr>
          <p:cNvPr id="6" name="Inhaltsplatzhalter 5">
            <a:extLst>
              <a:ext uri="{FF2B5EF4-FFF2-40B4-BE49-F238E27FC236}">
                <a16:creationId xmlns:a16="http://schemas.microsoft.com/office/drawing/2014/main" id="{B40E3CFC-CE52-2D18-1A54-0A0C75B0C92C}"/>
              </a:ext>
            </a:extLst>
          </p:cNvPr>
          <p:cNvSpPr>
            <a:spLocks noGrp="1"/>
          </p:cNvSpPr>
          <p:nvPr>
            <p:ph idx="1"/>
          </p:nvPr>
        </p:nvSpPr>
        <p:spPr>
          <a:xfrm>
            <a:off x="1096423" y="1640377"/>
            <a:ext cx="7645241" cy="4835568"/>
          </a:xfrm>
        </p:spPr>
        <p:txBody>
          <a:bodyPr/>
          <a:lstStyle/>
          <a:p>
            <a:pPr>
              <a:lnSpc>
                <a:spcPct val="114000"/>
              </a:lnSpc>
              <a:spcBef>
                <a:spcPts val="0"/>
              </a:spcBef>
            </a:pPr>
            <a:r>
              <a:rPr lang="de-DE" sz="1500" dirty="0"/>
              <a:t>Auf der Vorderseite der Karteikarten finden Sie folgende Angaben:</a:t>
            </a:r>
          </a:p>
          <a:p>
            <a:pPr marL="285750" indent="-285750">
              <a:lnSpc>
                <a:spcPct val="114000"/>
              </a:lnSpc>
              <a:spcBef>
                <a:spcPts val="0"/>
              </a:spcBef>
              <a:buFont typeface="Arial" panose="020B0604020202020204" pitchFamily="34" charset="0"/>
              <a:buChar char="•"/>
            </a:pPr>
            <a:r>
              <a:rPr lang="de-DE" sz="1500" b="1" dirty="0"/>
              <a:t>Titel der Übung</a:t>
            </a:r>
          </a:p>
          <a:p>
            <a:pPr marL="285750" indent="-285750">
              <a:lnSpc>
                <a:spcPct val="114000"/>
              </a:lnSpc>
              <a:spcBef>
                <a:spcPts val="0"/>
              </a:spcBef>
              <a:buFont typeface="Arial" panose="020B0604020202020204" pitchFamily="34" charset="0"/>
              <a:buChar char="•"/>
            </a:pPr>
            <a:r>
              <a:rPr lang="de-DE" sz="1500" b="1" dirty="0"/>
              <a:t>Empfohlene Klassenstufe</a:t>
            </a:r>
            <a:r>
              <a:rPr lang="de-DE" sz="1500" dirty="0"/>
              <a:t>: </a:t>
            </a:r>
            <a:r>
              <a:rPr lang="de-DE" sz="1500" dirty="0">
                <a:sym typeface="Wingdings" pitchFamily="2" charset="2"/>
              </a:rPr>
              <a:t>Teilweise werden an dieser Stelle verschiedene Klassenstufen angegeben. In diesem Fall ist die Übung durch Adaptionen an verschiedene Kompetenzniveaus, beispielsweise durch die Anpassung des Zahlraums, komplexere Fragestellungen o.ä. in verschiedenen Jahrgangsstufen einsetzbar. Anregungen hierzu finden Sie auf der Rückseite</a:t>
            </a:r>
          </a:p>
          <a:p>
            <a:pPr marL="285750" indent="-285750">
              <a:lnSpc>
                <a:spcPct val="114000"/>
              </a:lnSpc>
              <a:spcBef>
                <a:spcPts val="0"/>
              </a:spcBef>
              <a:buFont typeface="Arial" panose="020B0604020202020204" pitchFamily="34" charset="0"/>
              <a:buChar char="•"/>
            </a:pPr>
            <a:r>
              <a:rPr lang="de-DE" sz="1500" b="1" dirty="0">
                <a:sym typeface="Wingdings" pitchFamily="2" charset="2"/>
              </a:rPr>
              <a:t>Inhaltsbereich und Schwerpunkt laut Lehrplan</a:t>
            </a:r>
            <a:r>
              <a:rPr lang="de-DE" sz="1500" dirty="0">
                <a:sym typeface="Wingdings" pitchFamily="2" charset="2"/>
              </a:rPr>
              <a:t>: In der Kartei sind Übungen zu allen Inhaltsbereichen des Lehrplans NRW zu finden. Die Angabe der konkreten Schwerpunkte und Bereiche gibt einen schnellen Überblick über die schwerpunktmäßig durch die Übung geförderte Kompetenz.</a:t>
            </a:r>
          </a:p>
          <a:p>
            <a:pPr marL="285750" indent="-285750">
              <a:lnSpc>
                <a:spcPct val="114000"/>
              </a:lnSpc>
              <a:spcBef>
                <a:spcPts val="0"/>
              </a:spcBef>
              <a:buFont typeface="Arial" panose="020B0604020202020204" pitchFamily="34" charset="0"/>
              <a:buChar char="•"/>
            </a:pPr>
            <a:r>
              <a:rPr lang="de-DE" sz="1500" b="1" dirty="0">
                <a:sym typeface="Wingdings" pitchFamily="2" charset="2"/>
              </a:rPr>
              <a:t>Zeitlicher Umfang</a:t>
            </a:r>
            <a:r>
              <a:rPr lang="de-DE" sz="1500" dirty="0">
                <a:sym typeface="Wingdings" pitchFamily="2" charset="2"/>
              </a:rPr>
              <a:t>: Viele Übungen sind in 5-10 Minuten durchführbar und damit auch ideal als Mathestarter. Einige Übungen benötigen jedoch auch etwas mehr Zeit. Durch Adaptionen können jedoch auch Mathestarter, beispielsweise zur Einführung eines neuen Inhalts, den Inhalt einer gesamten Stunde darstellen. Umgekehrt können auch länger dauernde Übungen, insbesondere nach einer Einführung, vielfach auch als Kurzaktivität adaptiert werden. </a:t>
            </a:r>
            <a:endParaRPr lang="de-DE" sz="1500" dirty="0"/>
          </a:p>
        </p:txBody>
      </p:sp>
    </p:spTree>
    <p:extLst>
      <p:ext uri="{BB962C8B-B14F-4D97-AF65-F5344CB8AC3E}">
        <p14:creationId xmlns:p14="http://schemas.microsoft.com/office/powerpoint/2010/main" val="2766758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F17261-CD7A-8887-46D9-CC1B38F6AF09}"/>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20526398-A1DF-B1A8-692B-091B2D555EA2}"/>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5" name="Textplatzhalter 4">
            <a:extLst>
              <a:ext uri="{FF2B5EF4-FFF2-40B4-BE49-F238E27FC236}">
                <a16:creationId xmlns:a16="http://schemas.microsoft.com/office/drawing/2014/main" id="{AA327E73-B5B6-23DA-F550-A4ACAAA45BC8}"/>
              </a:ext>
            </a:extLst>
          </p:cNvPr>
          <p:cNvSpPr>
            <a:spLocks noGrp="1"/>
          </p:cNvSpPr>
          <p:nvPr>
            <p:ph type="body" sz="quarter" idx="13"/>
          </p:nvPr>
        </p:nvSpPr>
        <p:spPr/>
        <p:txBody>
          <a:bodyPr/>
          <a:lstStyle/>
          <a:p>
            <a:r>
              <a:rPr lang="de-DE" dirty="0"/>
              <a:t>ANMERKUNGEN ZUM AUFBAU DER KARTEIKARTEN – VORDERSEITE </a:t>
            </a:r>
          </a:p>
        </p:txBody>
      </p:sp>
      <p:sp>
        <p:nvSpPr>
          <p:cNvPr id="6" name="Inhaltsplatzhalter 5">
            <a:extLst>
              <a:ext uri="{FF2B5EF4-FFF2-40B4-BE49-F238E27FC236}">
                <a16:creationId xmlns:a16="http://schemas.microsoft.com/office/drawing/2014/main" id="{B40E3CFC-CE52-2D18-1A54-0A0C75B0C92C}"/>
              </a:ext>
            </a:extLst>
          </p:cNvPr>
          <p:cNvSpPr>
            <a:spLocks noGrp="1"/>
          </p:cNvSpPr>
          <p:nvPr>
            <p:ph idx="1"/>
          </p:nvPr>
        </p:nvSpPr>
        <p:spPr>
          <a:xfrm>
            <a:off x="1096423" y="1639658"/>
            <a:ext cx="7657433" cy="4527819"/>
          </a:xfrm>
        </p:spPr>
        <p:txBody>
          <a:bodyPr/>
          <a:lstStyle/>
          <a:p>
            <a:pPr>
              <a:lnSpc>
                <a:spcPct val="114000"/>
              </a:lnSpc>
              <a:spcBef>
                <a:spcPts val="0"/>
              </a:spcBef>
            </a:pPr>
            <a:r>
              <a:rPr lang="de-DE" sz="1500" dirty="0"/>
              <a:t>Auf der Vorderseite der Karteikarten finden Sie folgende Angaben:</a:t>
            </a:r>
          </a:p>
          <a:p>
            <a:pPr marL="285750" indent="-285750">
              <a:lnSpc>
                <a:spcPct val="114000"/>
              </a:lnSpc>
              <a:spcBef>
                <a:spcPts val="0"/>
              </a:spcBef>
              <a:buFont typeface="Arial" panose="020B0604020202020204" pitchFamily="34" charset="0"/>
              <a:buChar char="•"/>
            </a:pPr>
            <a:r>
              <a:rPr lang="de-DE" sz="1500" b="1" dirty="0"/>
              <a:t>Aufgabenstellung in Kindersprache</a:t>
            </a:r>
            <a:r>
              <a:rPr lang="de-DE" sz="1500" dirty="0"/>
              <a:t>: Geben eine Orientierung, wie die Aufgabe den Kindern verständlich vermittelt werden kann. Da es sich hierbei um die Basisvariante der Aufgabe handelt, muss die Aufgabenstellung unter Umständen noch an die gewählten Variationen/Erweiterungen/Reduktionen angepasst werden. Anregungen hierzu sind auf der Rückseite angegeben. </a:t>
            </a:r>
          </a:p>
          <a:p>
            <a:pPr marL="285750" indent="-285750">
              <a:lnSpc>
                <a:spcPct val="114000"/>
              </a:lnSpc>
              <a:spcBef>
                <a:spcPts val="0"/>
              </a:spcBef>
              <a:buFont typeface="Arial" panose="020B0604020202020204" pitchFamily="34" charset="0"/>
              <a:buChar char="•"/>
            </a:pPr>
            <a:r>
              <a:rPr lang="de-DE" sz="1500" b="1" dirty="0"/>
              <a:t>Materialkasten</a:t>
            </a:r>
            <a:r>
              <a:rPr lang="de-DE" sz="1500" dirty="0"/>
              <a:t>: Hier werden alle benötigten Materialien aufgeführt. Sind Materialien als Kopiervorlagen auf PIKAS verfügbar, gelangt man über den QR-Code direkt zur Projekt-Seite, auf der das entsprechende Material, in der Regel im Ordner „Material für Lernende“, zu finden ist. Alternativ kann das Material auch direkt über die digitale Pinnwand heruntergeladen werden (s. Folie 24 &amp; 25 dieser Präsentation). Weitere (ggf.) benötigte Materialien wie Perlen, Plättchen o.ä. werden ebenfalls aufgeführt. Hierbei wurde darauf geachtet, dass es sich um gängige Materialien handelt, die in vielen Klassen vorhanden sind. </a:t>
            </a:r>
          </a:p>
        </p:txBody>
      </p:sp>
    </p:spTree>
    <p:extLst>
      <p:ext uri="{BB962C8B-B14F-4D97-AF65-F5344CB8AC3E}">
        <p14:creationId xmlns:p14="http://schemas.microsoft.com/office/powerpoint/2010/main" val="772656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168C60F-4359-9A4D-BF75-C0ED6295851C}"/>
              </a:ext>
            </a:extLst>
          </p:cNvPr>
          <p:cNvSpPr>
            <a:spLocks noGrp="1"/>
          </p:cNvSpPr>
          <p:nvPr>
            <p:ph type="sldNum" sz="quarter" idx="12"/>
          </p:nvPr>
        </p:nvSpPr>
        <p:spPr/>
        <p:txBody>
          <a:bodyPr/>
          <a:lstStyle/>
          <a:p>
            <a:fld id="{C3752B7C-18A9-864D-BBCB-54A9F41B5594}" type="slidenum">
              <a:rPr lang="de-DE" smtClean="0"/>
              <a:pPr/>
              <a:t>9</a:t>
            </a:fld>
            <a:endParaRPr lang="de-DE" dirty="0"/>
          </a:p>
        </p:txBody>
      </p:sp>
      <p:sp>
        <p:nvSpPr>
          <p:cNvPr id="7" name="Titel 1">
            <a:extLst>
              <a:ext uri="{FF2B5EF4-FFF2-40B4-BE49-F238E27FC236}">
                <a16:creationId xmlns:a16="http://schemas.microsoft.com/office/drawing/2014/main" id="{9EABE572-0DC2-4B9E-2D3D-AE26CF09576E}"/>
              </a:ext>
            </a:extLst>
          </p:cNvPr>
          <p:cNvSpPr>
            <a:spLocks noGrp="1"/>
          </p:cNvSpPr>
          <p:nvPr>
            <p:ph type="title"/>
          </p:nvPr>
        </p:nvSpPr>
        <p:spPr>
          <a:xfrm>
            <a:off x="1096423" y="382774"/>
            <a:ext cx="7009509" cy="603704"/>
          </a:xfrm>
        </p:spPr>
        <p:txBody>
          <a:bodyPr>
            <a:normAutofit/>
          </a:bodyPr>
          <a:lstStyle/>
          <a:p>
            <a:r>
              <a:rPr lang="de-DE" sz="2400" dirty="0"/>
              <a:t>Mathekartei</a:t>
            </a:r>
            <a:endParaRPr lang="de-DE" sz="2500" dirty="0"/>
          </a:p>
        </p:txBody>
      </p:sp>
      <p:pic>
        <p:nvPicPr>
          <p:cNvPr id="28" name="Grafik 27">
            <a:extLst>
              <a:ext uri="{FF2B5EF4-FFF2-40B4-BE49-F238E27FC236}">
                <a16:creationId xmlns:a16="http://schemas.microsoft.com/office/drawing/2014/main" id="{511659B0-3B04-8189-AA41-F822D86E47BD}"/>
              </a:ext>
            </a:extLst>
          </p:cNvPr>
          <p:cNvPicPr>
            <a:picLocks noChangeAspect="1"/>
          </p:cNvPicPr>
          <p:nvPr/>
        </p:nvPicPr>
        <p:blipFill rotWithShape="1">
          <a:blip r:embed="rId3"/>
          <a:srcRect t="352" b="352"/>
          <a:stretch/>
        </p:blipFill>
        <p:spPr>
          <a:xfrm>
            <a:off x="2132195" y="1893197"/>
            <a:ext cx="5321012" cy="3726418"/>
          </a:xfrm>
          <a:prstGeom prst="rect">
            <a:avLst/>
          </a:prstGeom>
          <a:ln>
            <a:solidFill>
              <a:schemeClr val="bg1">
                <a:lumMod val="75000"/>
              </a:schemeClr>
            </a:solidFill>
          </a:ln>
          <a:effectLst>
            <a:outerShdw blurRad="50800" dist="38100" dir="2700000" algn="tl" rotWithShape="0">
              <a:prstClr val="black">
                <a:alpha val="40000"/>
              </a:prstClr>
            </a:outerShdw>
          </a:effectLst>
        </p:spPr>
      </p:pic>
      <p:grpSp>
        <p:nvGrpSpPr>
          <p:cNvPr id="3" name="Gruppieren 2">
            <a:extLst>
              <a:ext uri="{FF2B5EF4-FFF2-40B4-BE49-F238E27FC236}">
                <a16:creationId xmlns:a16="http://schemas.microsoft.com/office/drawing/2014/main" id="{1C2DC8B7-B9A8-64BC-1724-0F5EA7051DB5}"/>
              </a:ext>
            </a:extLst>
          </p:cNvPr>
          <p:cNvGrpSpPr/>
          <p:nvPr/>
        </p:nvGrpSpPr>
        <p:grpSpPr>
          <a:xfrm>
            <a:off x="5909909" y="1158304"/>
            <a:ext cx="2758258" cy="802626"/>
            <a:chOff x="516390" y="1163047"/>
            <a:chExt cx="2758258" cy="802626"/>
          </a:xfrm>
        </p:grpSpPr>
        <p:sp>
          <p:nvSpPr>
            <p:cNvPr id="8" name="Textfeld 7">
              <a:extLst>
                <a:ext uri="{FF2B5EF4-FFF2-40B4-BE49-F238E27FC236}">
                  <a16:creationId xmlns:a16="http://schemas.microsoft.com/office/drawing/2014/main" id="{D7C43828-41DD-CC0F-C5F3-6DA20E43D784}"/>
                </a:ext>
              </a:extLst>
            </p:cNvPr>
            <p:cNvSpPr txBox="1"/>
            <p:nvPr/>
          </p:nvSpPr>
          <p:spPr>
            <a:xfrm>
              <a:off x="516390" y="1163047"/>
              <a:ext cx="2758258" cy="553581"/>
            </a:xfrm>
            <a:prstGeom prst="roundRect">
              <a:avLst>
                <a:gd name="adj" fmla="val 10275"/>
              </a:avLst>
            </a:prstGeom>
            <a:solidFill>
              <a:schemeClr val="bg1"/>
            </a:solidFill>
            <a:ln w="19050">
              <a:solidFill>
                <a:srgbClr val="327D87"/>
              </a:solidFill>
            </a:ln>
          </p:spPr>
          <p:txBody>
            <a:bodyPr wrap="none" rtlCol="0">
              <a:spAutoFit/>
            </a:bodyPr>
            <a:lstStyle/>
            <a:p>
              <a:pPr algn="ctr"/>
              <a:r>
                <a:rPr lang="de-DE" sz="1400" dirty="0"/>
                <a:t>Inhaltsbereich und Schwerpunkt</a:t>
              </a:r>
            </a:p>
            <a:p>
              <a:pPr algn="ctr"/>
              <a:r>
                <a:rPr lang="de-DE" sz="1400" dirty="0"/>
                <a:t>laut Lehrplan</a:t>
              </a:r>
            </a:p>
          </p:txBody>
        </p:sp>
        <p:cxnSp>
          <p:nvCxnSpPr>
            <p:cNvPr id="14" name="Gerade Verbindung mit Pfeil 13">
              <a:extLst>
                <a:ext uri="{FF2B5EF4-FFF2-40B4-BE49-F238E27FC236}">
                  <a16:creationId xmlns:a16="http://schemas.microsoft.com/office/drawing/2014/main" id="{B91E67FF-2247-1B4E-C9BE-B561C7EA12B3}"/>
                </a:ext>
              </a:extLst>
            </p:cNvPr>
            <p:cNvCxnSpPr>
              <a:cxnSpLocks/>
            </p:cNvCxnSpPr>
            <p:nvPr/>
          </p:nvCxnSpPr>
          <p:spPr>
            <a:xfrm flipH="1">
              <a:off x="836593" y="1712767"/>
              <a:ext cx="854200" cy="252906"/>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 name="Gruppieren 1">
            <a:extLst>
              <a:ext uri="{FF2B5EF4-FFF2-40B4-BE49-F238E27FC236}">
                <a16:creationId xmlns:a16="http://schemas.microsoft.com/office/drawing/2014/main" id="{DCBE1839-9991-9AC5-F6EC-25985AC25689}"/>
              </a:ext>
            </a:extLst>
          </p:cNvPr>
          <p:cNvGrpSpPr/>
          <p:nvPr/>
        </p:nvGrpSpPr>
        <p:grpSpPr>
          <a:xfrm>
            <a:off x="1487028" y="1409363"/>
            <a:ext cx="1414639" cy="651085"/>
            <a:chOff x="692315" y="1382388"/>
            <a:chExt cx="1414639" cy="651085"/>
          </a:xfrm>
        </p:grpSpPr>
        <p:sp>
          <p:nvSpPr>
            <p:cNvPr id="21" name="Textfeld 20">
              <a:extLst>
                <a:ext uri="{FF2B5EF4-FFF2-40B4-BE49-F238E27FC236}">
                  <a16:creationId xmlns:a16="http://schemas.microsoft.com/office/drawing/2014/main" id="{AF8C9E2E-6F63-ACBB-6697-096578CCE752}"/>
                </a:ext>
              </a:extLst>
            </p:cNvPr>
            <p:cNvSpPr txBox="1"/>
            <p:nvPr/>
          </p:nvSpPr>
          <p:spPr>
            <a:xfrm>
              <a:off x="692315" y="1382388"/>
              <a:ext cx="1414639" cy="325636"/>
            </a:xfrm>
            <a:prstGeom prst="roundRect">
              <a:avLst>
                <a:gd name="adj" fmla="val 10275"/>
              </a:avLst>
            </a:prstGeom>
            <a:solidFill>
              <a:schemeClr val="bg1"/>
            </a:solidFill>
            <a:ln w="19050">
              <a:solidFill>
                <a:srgbClr val="327D87"/>
              </a:solidFill>
            </a:ln>
          </p:spPr>
          <p:txBody>
            <a:bodyPr wrap="none" rtlCol="0">
              <a:spAutoFit/>
            </a:bodyPr>
            <a:lstStyle/>
            <a:p>
              <a:r>
                <a:rPr lang="de-DE" sz="1400" dirty="0"/>
                <a:t>Titel der Übung</a:t>
              </a:r>
            </a:p>
          </p:txBody>
        </p:sp>
        <p:cxnSp>
          <p:nvCxnSpPr>
            <p:cNvPr id="22" name="Gerade Verbindung mit Pfeil 21">
              <a:extLst>
                <a:ext uri="{FF2B5EF4-FFF2-40B4-BE49-F238E27FC236}">
                  <a16:creationId xmlns:a16="http://schemas.microsoft.com/office/drawing/2014/main" id="{5C5EB26E-7C05-47BB-A646-1990CADEFA79}"/>
                </a:ext>
              </a:extLst>
            </p:cNvPr>
            <p:cNvCxnSpPr>
              <a:cxnSpLocks/>
              <a:stCxn id="21" idx="2"/>
            </p:cNvCxnSpPr>
            <p:nvPr/>
          </p:nvCxnSpPr>
          <p:spPr>
            <a:xfrm>
              <a:off x="1399635" y="1708024"/>
              <a:ext cx="179588" cy="325449"/>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uppieren 4">
            <a:extLst>
              <a:ext uri="{FF2B5EF4-FFF2-40B4-BE49-F238E27FC236}">
                <a16:creationId xmlns:a16="http://schemas.microsoft.com/office/drawing/2014/main" id="{FB216C86-1BE4-76B4-EA34-5B9D05BBBB84}"/>
              </a:ext>
            </a:extLst>
          </p:cNvPr>
          <p:cNvGrpSpPr/>
          <p:nvPr/>
        </p:nvGrpSpPr>
        <p:grpSpPr>
          <a:xfrm>
            <a:off x="4229863" y="1181959"/>
            <a:ext cx="1234003" cy="778971"/>
            <a:chOff x="4337788" y="1181454"/>
            <a:chExt cx="1234003" cy="778971"/>
          </a:xfrm>
        </p:grpSpPr>
        <p:sp>
          <p:nvSpPr>
            <p:cNvPr id="31" name="Textfeld 30">
              <a:extLst>
                <a:ext uri="{FF2B5EF4-FFF2-40B4-BE49-F238E27FC236}">
                  <a16:creationId xmlns:a16="http://schemas.microsoft.com/office/drawing/2014/main" id="{E77A0CE3-668D-C660-7520-53818339CE51}"/>
                </a:ext>
              </a:extLst>
            </p:cNvPr>
            <p:cNvSpPr txBox="1"/>
            <p:nvPr/>
          </p:nvSpPr>
          <p:spPr>
            <a:xfrm>
              <a:off x="4337788" y="1181454"/>
              <a:ext cx="1234003" cy="553581"/>
            </a:xfrm>
            <a:prstGeom prst="roundRect">
              <a:avLst>
                <a:gd name="adj" fmla="val 10275"/>
              </a:avLst>
            </a:prstGeom>
            <a:solidFill>
              <a:schemeClr val="bg1"/>
            </a:solidFill>
            <a:ln w="19050">
              <a:solidFill>
                <a:srgbClr val="327D87"/>
              </a:solidFill>
            </a:ln>
          </p:spPr>
          <p:txBody>
            <a:bodyPr wrap="none" rtlCol="0">
              <a:spAutoFit/>
            </a:bodyPr>
            <a:lstStyle/>
            <a:p>
              <a:pPr algn="ctr"/>
              <a:r>
                <a:rPr lang="de-DE" sz="1400" dirty="0"/>
                <a:t>empfohlene </a:t>
              </a:r>
            </a:p>
            <a:p>
              <a:pPr algn="ctr"/>
              <a:r>
                <a:rPr lang="de-DE" sz="1400" dirty="0"/>
                <a:t>Klassenstufe</a:t>
              </a:r>
            </a:p>
          </p:txBody>
        </p:sp>
        <p:cxnSp>
          <p:nvCxnSpPr>
            <p:cNvPr id="32" name="Gerade Verbindung mit Pfeil 31">
              <a:extLst>
                <a:ext uri="{FF2B5EF4-FFF2-40B4-BE49-F238E27FC236}">
                  <a16:creationId xmlns:a16="http://schemas.microsoft.com/office/drawing/2014/main" id="{C21D7E3F-30C4-4F49-458B-F16BA99A589A}"/>
                </a:ext>
              </a:extLst>
            </p:cNvPr>
            <p:cNvCxnSpPr>
              <a:cxnSpLocks/>
              <a:stCxn id="31" idx="2"/>
            </p:cNvCxnSpPr>
            <p:nvPr/>
          </p:nvCxnSpPr>
          <p:spPr>
            <a:xfrm>
              <a:off x="4954790" y="1735035"/>
              <a:ext cx="254458" cy="225390"/>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Gruppieren 8">
            <a:extLst>
              <a:ext uri="{FF2B5EF4-FFF2-40B4-BE49-F238E27FC236}">
                <a16:creationId xmlns:a16="http://schemas.microsoft.com/office/drawing/2014/main" id="{AA690131-762F-F2E4-32B6-8CF31F6AEF0B}"/>
              </a:ext>
            </a:extLst>
          </p:cNvPr>
          <p:cNvGrpSpPr/>
          <p:nvPr/>
        </p:nvGrpSpPr>
        <p:grpSpPr>
          <a:xfrm>
            <a:off x="7453207" y="2137417"/>
            <a:ext cx="1494606" cy="553581"/>
            <a:chOff x="6679314" y="1769482"/>
            <a:chExt cx="1494606" cy="553581"/>
          </a:xfrm>
        </p:grpSpPr>
        <p:sp>
          <p:nvSpPr>
            <p:cNvPr id="36" name="Textfeld 35">
              <a:extLst>
                <a:ext uri="{FF2B5EF4-FFF2-40B4-BE49-F238E27FC236}">
                  <a16:creationId xmlns:a16="http://schemas.microsoft.com/office/drawing/2014/main" id="{0AF18AF6-612F-0857-1BF9-78870B084D8D}"/>
                </a:ext>
              </a:extLst>
            </p:cNvPr>
            <p:cNvSpPr txBox="1"/>
            <p:nvPr/>
          </p:nvSpPr>
          <p:spPr>
            <a:xfrm>
              <a:off x="6999517" y="1769482"/>
              <a:ext cx="1174403" cy="553581"/>
            </a:xfrm>
            <a:prstGeom prst="roundRect">
              <a:avLst>
                <a:gd name="adj" fmla="val 10275"/>
              </a:avLst>
            </a:prstGeom>
            <a:solidFill>
              <a:schemeClr val="bg1"/>
            </a:solidFill>
            <a:ln w="19050">
              <a:solidFill>
                <a:srgbClr val="327D87"/>
              </a:solidFill>
            </a:ln>
          </p:spPr>
          <p:txBody>
            <a:bodyPr wrap="square" rtlCol="0">
              <a:spAutoFit/>
            </a:bodyPr>
            <a:lstStyle/>
            <a:p>
              <a:pPr algn="ctr"/>
              <a:r>
                <a:rPr lang="de-DE" sz="1400" dirty="0"/>
                <a:t>zeitlicher Umfang</a:t>
              </a:r>
            </a:p>
          </p:txBody>
        </p:sp>
        <p:cxnSp>
          <p:nvCxnSpPr>
            <p:cNvPr id="37" name="Gerade Verbindung mit Pfeil 36">
              <a:extLst>
                <a:ext uri="{FF2B5EF4-FFF2-40B4-BE49-F238E27FC236}">
                  <a16:creationId xmlns:a16="http://schemas.microsoft.com/office/drawing/2014/main" id="{9D405A1D-9A08-C8C8-4EE4-35E81CEC7D6B}"/>
                </a:ext>
              </a:extLst>
            </p:cNvPr>
            <p:cNvCxnSpPr>
              <a:cxnSpLocks/>
            </p:cNvCxnSpPr>
            <p:nvPr/>
          </p:nvCxnSpPr>
          <p:spPr>
            <a:xfrm flipH="1" flipV="1">
              <a:off x="6679314" y="1863201"/>
              <a:ext cx="311015" cy="115635"/>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uppieren 19">
            <a:extLst>
              <a:ext uri="{FF2B5EF4-FFF2-40B4-BE49-F238E27FC236}">
                <a16:creationId xmlns:a16="http://schemas.microsoft.com/office/drawing/2014/main" id="{CCA41437-2181-E876-1E36-9F7BD88BA387}"/>
              </a:ext>
            </a:extLst>
          </p:cNvPr>
          <p:cNvGrpSpPr/>
          <p:nvPr/>
        </p:nvGrpSpPr>
        <p:grpSpPr>
          <a:xfrm>
            <a:off x="211536" y="3106224"/>
            <a:ext cx="2308926" cy="553581"/>
            <a:chOff x="211536" y="3106224"/>
            <a:chExt cx="2308926" cy="553581"/>
          </a:xfrm>
          <a:solidFill>
            <a:schemeClr val="bg1"/>
          </a:solidFill>
        </p:grpSpPr>
        <p:sp>
          <p:nvSpPr>
            <p:cNvPr id="23" name="Textfeld 22">
              <a:extLst>
                <a:ext uri="{FF2B5EF4-FFF2-40B4-BE49-F238E27FC236}">
                  <a16:creationId xmlns:a16="http://schemas.microsoft.com/office/drawing/2014/main" id="{ED9005B5-01FA-53A6-44AE-34B792256012}"/>
                </a:ext>
              </a:extLst>
            </p:cNvPr>
            <p:cNvSpPr txBox="1"/>
            <p:nvPr/>
          </p:nvSpPr>
          <p:spPr>
            <a:xfrm>
              <a:off x="211536" y="3106224"/>
              <a:ext cx="1598388" cy="553581"/>
            </a:xfrm>
            <a:prstGeom prst="roundRect">
              <a:avLst>
                <a:gd name="adj" fmla="val 10275"/>
              </a:avLst>
            </a:prstGeom>
            <a:grpFill/>
            <a:ln w="19050">
              <a:solidFill>
                <a:srgbClr val="327D87"/>
              </a:solidFill>
            </a:ln>
          </p:spPr>
          <p:txBody>
            <a:bodyPr wrap="none" rtlCol="0">
              <a:spAutoFit/>
            </a:bodyPr>
            <a:lstStyle/>
            <a:p>
              <a:r>
                <a:rPr lang="de-DE" sz="1400" dirty="0"/>
                <a:t>Aufgabenstellung</a:t>
              </a:r>
            </a:p>
            <a:p>
              <a:r>
                <a:rPr lang="de-DE" sz="1400" dirty="0"/>
                <a:t>in Kindersprache</a:t>
              </a:r>
            </a:p>
          </p:txBody>
        </p:sp>
        <p:cxnSp>
          <p:nvCxnSpPr>
            <p:cNvPr id="24" name="Gerade Verbindung mit Pfeil 23">
              <a:extLst>
                <a:ext uri="{FF2B5EF4-FFF2-40B4-BE49-F238E27FC236}">
                  <a16:creationId xmlns:a16="http://schemas.microsoft.com/office/drawing/2014/main" id="{0FC10F19-8BA5-2413-D2EA-80AF9F22B44E}"/>
                </a:ext>
              </a:extLst>
            </p:cNvPr>
            <p:cNvCxnSpPr>
              <a:cxnSpLocks/>
            </p:cNvCxnSpPr>
            <p:nvPr/>
          </p:nvCxnSpPr>
          <p:spPr>
            <a:xfrm flipV="1">
              <a:off x="1809924" y="3269298"/>
              <a:ext cx="710538" cy="131736"/>
            </a:xfrm>
            <a:prstGeom prst="straightConnector1">
              <a:avLst/>
            </a:prstGeom>
            <a:grpFill/>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ieren 24">
            <a:extLst>
              <a:ext uri="{FF2B5EF4-FFF2-40B4-BE49-F238E27FC236}">
                <a16:creationId xmlns:a16="http://schemas.microsoft.com/office/drawing/2014/main" id="{7E7F043F-C917-AA92-F05B-85FF45A7CCB9}"/>
              </a:ext>
            </a:extLst>
          </p:cNvPr>
          <p:cNvGrpSpPr/>
          <p:nvPr/>
        </p:nvGrpSpPr>
        <p:grpSpPr>
          <a:xfrm>
            <a:off x="130407" y="5145233"/>
            <a:ext cx="2057261" cy="1003576"/>
            <a:chOff x="130407" y="5145233"/>
            <a:chExt cx="2057261" cy="1003576"/>
          </a:xfrm>
        </p:grpSpPr>
        <p:sp>
          <p:nvSpPr>
            <p:cNvPr id="26" name="Textfeld 25">
              <a:extLst>
                <a:ext uri="{FF2B5EF4-FFF2-40B4-BE49-F238E27FC236}">
                  <a16:creationId xmlns:a16="http://schemas.microsoft.com/office/drawing/2014/main" id="{D0ED689F-9D5E-C09F-9EBE-4F3619F2B8E6}"/>
                </a:ext>
              </a:extLst>
            </p:cNvPr>
            <p:cNvSpPr txBox="1"/>
            <p:nvPr/>
          </p:nvSpPr>
          <p:spPr>
            <a:xfrm>
              <a:off x="130407" y="5595228"/>
              <a:ext cx="2034786" cy="553581"/>
            </a:xfrm>
            <a:prstGeom prst="roundRect">
              <a:avLst>
                <a:gd name="adj" fmla="val 10275"/>
              </a:avLst>
            </a:prstGeom>
            <a:solidFill>
              <a:schemeClr val="bg1"/>
            </a:solidFill>
            <a:ln w="19050">
              <a:solidFill>
                <a:srgbClr val="327D87"/>
              </a:solidFill>
            </a:ln>
          </p:spPr>
          <p:txBody>
            <a:bodyPr wrap="none" rtlCol="0">
              <a:spAutoFit/>
            </a:bodyPr>
            <a:lstStyle/>
            <a:p>
              <a:r>
                <a:rPr lang="de-DE" sz="1400" dirty="0"/>
                <a:t>Benötigte Materialien </a:t>
              </a:r>
            </a:p>
            <a:p>
              <a:r>
                <a:rPr lang="de-DE" sz="1400" dirty="0"/>
                <a:t>QR-Code zum Material</a:t>
              </a:r>
            </a:p>
          </p:txBody>
        </p:sp>
        <p:cxnSp>
          <p:nvCxnSpPr>
            <p:cNvPr id="27" name="Gerade Verbindung mit Pfeil 26">
              <a:extLst>
                <a:ext uri="{FF2B5EF4-FFF2-40B4-BE49-F238E27FC236}">
                  <a16:creationId xmlns:a16="http://schemas.microsoft.com/office/drawing/2014/main" id="{A8A4F8A2-BA2C-7967-3AE4-C9D9EB547C85}"/>
                </a:ext>
              </a:extLst>
            </p:cNvPr>
            <p:cNvCxnSpPr>
              <a:cxnSpLocks/>
            </p:cNvCxnSpPr>
            <p:nvPr/>
          </p:nvCxnSpPr>
          <p:spPr>
            <a:xfrm flipV="1">
              <a:off x="1578700" y="5145233"/>
              <a:ext cx="608968" cy="449995"/>
            </a:xfrm>
            <a:prstGeom prst="straightConnector1">
              <a:avLst/>
            </a:prstGeom>
            <a:ln w="19050">
              <a:solidFill>
                <a:srgbClr val="327D87"/>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634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4752</Words>
  <Application>Microsoft Macintosh PowerPoint</Application>
  <PresentationFormat>Bildschirmpräsentation (4:3)</PresentationFormat>
  <Paragraphs>424</Paragraphs>
  <Slides>45</Slides>
  <Notes>37</Notes>
  <HiddenSlides>7</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45</vt:i4>
      </vt:variant>
    </vt:vector>
  </HeadingPairs>
  <TitlesOfParts>
    <vt:vector size="49" baseType="lpstr">
      <vt:lpstr>Arial</vt:lpstr>
      <vt:lpstr>Calibri</vt:lpstr>
      <vt:lpstr>Wingdings</vt:lpstr>
      <vt:lpstr>Office</vt:lpstr>
      <vt:lpstr>Arbeit mit der Mathekartei</vt:lpstr>
      <vt:lpstr>PowerPoint-Präsentation</vt:lpstr>
      <vt:lpstr>PowerPoint-Präsentation</vt:lpstr>
      <vt:lpstr>Hintergrundinfos</vt:lpstr>
      <vt:lpstr>Gliederung</vt:lpstr>
      <vt:lpstr>Mathekartei</vt:lpstr>
      <vt:lpstr>Hintergrundinfos</vt:lpstr>
      <vt:lpstr>Hintergrundinfos</vt:lpstr>
      <vt:lpstr>Mathekartei</vt:lpstr>
      <vt:lpstr>Hintergrundinfos</vt:lpstr>
      <vt:lpstr>Mathekartei</vt:lpstr>
      <vt:lpstr>Hintergrundinfos</vt:lpstr>
      <vt:lpstr>Mathekartei</vt:lpstr>
      <vt:lpstr>Gliederung</vt:lpstr>
      <vt:lpstr>Die Mathekartei im Schulalltag</vt:lpstr>
      <vt:lpstr>Die Mathekartei im Schulalltag</vt:lpstr>
      <vt:lpstr>Gliederung</vt:lpstr>
      <vt:lpstr>Ritualisierte Unterrichtseinstiege themenunabhängig planen</vt:lpstr>
      <vt:lpstr>Ritualisierte Unterrichtseinstiege themenunabhängig planen</vt:lpstr>
      <vt:lpstr>Ritualisierte Unterrichtseinstiege themenunabhängig planen</vt:lpstr>
      <vt:lpstr>Ritualisierte Unterrichtseinstiege themenunabhängig planen</vt:lpstr>
      <vt:lpstr>Ritualisierte Unterrichtseinstiege themenunabhängig planen</vt:lpstr>
      <vt:lpstr>Ritualisierte Unterrichtseinstiege themenunabhängig planen</vt:lpstr>
      <vt:lpstr>Ritualisierte Unterrichtseinstiege themenunabhängig planen</vt:lpstr>
      <vt:lpstr>Ritualisierte Unterrichtseinstiege themenunabhängig planen</vt:lpstr>
      <vt:lpstr>Ritualisierte Unterrichtseinstiege themenunabhängig planen</vt:lpstr>
      <vt:lpstr>Gliederung</vt:lpstr>
      <vt:lpstr>Ritualisierte Unterrichtseinstiege themenspezifisch planen</vt:lpstr>
      <vt:lpstr>Ritualisierte Unterrichtseinstiege themenspezifisch planen</vt:lpstr>
      <vt:lpstr>Ritualisierte Unterrichtseinstiege themenspezifisch planen</vt:lpstr>
      <vt:lpstr>Ritualisierte Unterrichtseinstiege themenspezifisch planen</vt:lpstr>
      <vt:lpstr>Ritualisierte Unterrichtseinstiege themenspezifisch planen</vt:lpstr>
      <vt:lpstr>Ritualisierte Unterrichtseinstiege themenspezifisch planen</vt:lpstr>
      <vt:lpstr>Ritualisierte Unterrichtseinstiege themenspezifisch planen</vt:lpstr>
      <vt:lpstr>Ritualisierte Unterrichtseinstiege themenspezifisch planen</vt:lpstr>
      <vt:lpstr>Ritualisierte Unterrichtseinstiege themenspezifisch planen</vt:lpstr>
      <vt:lpstr>Ritualisierte Unterrichtseinstiege themenspezifisch planen</vt:lpstr>
      <vt:lpstr>Ritualisierte Unterrichtseinstiege themenspezifisch planen</vt:lpstr>
      <vt:lpstr>Ritualisierte Unterrichtseinstiege themenspezifisch planen</vt:lpstr>
      <vt:lpstr>Ritualisierte Unterrichtseinstiege themenspezifisch planen</vt:lpstr>
      <vt:lpstr>Gliederung</vt:lpstr>
      <vt:lpstr>Fazit</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Antonia Giesen</cp:lastModifiedBy>
  <cp:revision>117</cp:revision>
  <dcterms:created xsi:type="dcterms:W3CDTF">2021-10-04T08:50:15Z</dcterms:created>
  <dcterms:modified xsi:type="dcterms:W3CDTF">2024-04-22T13:05:08Z</dcterms:modified>
</cp:coreProperties>
</file>