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5" r:id="rId1"/>
    <p:sldMasterId id="2147483702" r:id="rId2"/>
    <p:sldMasterId id="2147484332" r:id="rId3"/>
  </p:sldMasterIdLst>
  <p:notesMasterIdLst>
    <p:notesMasterId r:id="rId94"/>
  </p:notesMasterIdLst>
  <p:handoutMasterIdLst>
    <p:handoutMasterId r:id="rId95"/>
  </p:handoutMasterIdLst>
  <p:sldIdLst>
    <p:sldId id="1819" r:id="rId4"/>
    <p:sldId id="1820" r:id="rId5"/>
    <p:sldId id="2069" r:id="rId6"/>
    <p:sldId id="3258" r:id="rId7"/>
    <p:sldId id="2059" r:id="rId8"/>
    <p:sldId id="3259" r:id="rId9"/>
    <p:sldId id="3222" r:id="rId10"/>
    <p:sldId id="3210" r:id="rId11"/>
    <p:sldId id="4113" r:id="rId12"/>
    <p:sldId id="2040" r:id="rId13"/>
    <p:sldId id="1601" r:id="rId14"/>
    <p:sldId id="1960" r:id="rId15"/>
    <p:sldId id="3218" r:id="rId16"/>
    <p:sldId id="1510" r:id="rId17"/>
    <p:sldId id="4175" r:id="rId18"/>
    <p:sldId id="4172" r:id="rId19"/>
    <p:sldId id="4173" r:id="rId20"/>
    <p:sldId id="4180" r:id="rId21"/>
    <p:sldId id="4181" r:id="rId22"/>
    <p:sldId id="4185" r:id="rId23"/>
    <p:sldId id="4182" r:id="rId24"/>
    <p:sldId id="4174" r:id="rId25"/>
    <p:sldId id="4177" r:id="rId26"/>
    <p:sldId id="4197" r:id="rId27"/>
    <p:sldId id="3238" r:id="rId28"/>
    <p:sldId id="3221" r:id="rId29"/>
    <p:sldId id="2068" r:id="rId30"/>
    <p:sldId id="4133" r:id="rId31"/>
    <p:sldId id="2030" r:id="rId32"/>
    <p:sldId id="2037" r:id="rId33"/>
    <p:sldId id="4150" r:id="rId34"/>
    <p:sldId id="4151" r:id="rId35"/>
    <p:sldId id="4152" r:id="rId36"/>
    <p:sldId id="4155" r:id="rId37"/>
    <p:sldId id="4153" r:id="rId38"/>
    <p:sldId id="4202" r:id="rId39"/>
    <p:sldId id="4154" r:id="rId40"/>
    <p:sldId id="4207" r:id="rId41"/>
    <p:sldId id="4118" r:id="rId42"/>
    <p:sldId id="4186" r:id="rId43"/>
    <p:sldId id="4158" r:id="rId44"/>
    <p:sldId id="4190" r:id="rId45"/>
    <p:sldId id="4204" r:id="rId46"/>
    <p:sldId id="4162" r:id="rId47"/>
    <p:sldId id="4163" r:id="rId48"/>
    <p:sldId id="4164" r:id="rId49"/>
    <p:sldId id="4167" r:id="rId50"/>
    <p:sldId id="4134" r:id="rId51"/>
    <p:sldId id="4131" r:id="rId52"/>
    <p:sldId id="2002" r:id="rId53"/>
    <p:sldId id="3239" r:id="rId54"/>
    <p:sldId id="4206" r:id="rId55"/>
    <p:sldId id="1748" r:id="rId56"/>
    <p:sldId id="3226" r:id="rId57"/>
    <p:sldId id="4146" r:id="rId58"/>
    <p:sldId id="4147" r:id="rId59"/>
    <p:sldId id="4148" r:id="rId60"/>
    <p:sldId id="4149" r:id="rId61"/>
    <p:sldId id="4137" r:id="rId62"/>
    <p:sldId id="3246" r:id="rId63"/>
    <p:sldId id="3245" r:id="rId64"/>
    <p:sldId id="3243" r:id="rId65"/>
    <p:sldId id="4143" r:id="rId66"/>
    <p:sldId id="4135" r:id="rId67"/>
    <p:sldId id="4132" r:id="rId68"/>
    <p:sldId id="4192" r:id="rId69"/>
    <p:sldId id="4193" r:id="rId70"/>
    <p:sldId id="4194" r:id="rId71"/>
    <p:sldId id="4195" r:id="rId72"/>
    <p:sldId id="4138" r:id="rId73"/>
    <p:sldId id="4130" r:id="rId74"/>
    <p:sldId id="3256" r:id="rId75"/>
    <p:sldId id="1951" r:id="rId76"/>
    <p:sldId id="4139" r:id="rId77"/>
    <p:sldId id="3248" r:id="rId78"/>
    <p:sldId id="4209" r:id="rId79"/>
    <p:sldId id="3225" r:id="rId80"/>
    <p:sldId id="4145" r:id="rId81"/>
    <p:sldId id="3257" r:id="rId82"/>
    <p:sldId id="4170" r:id="rId83"/>
    <p:sldId id="4196" r:id="rId84"/>
    <p:sldId id="4144" r:id="rId85"/>
    <p:sldId id="4136" r:id="rId86"/>
    <p:sldId id="4140" r:id="rId87"/>
    <p:sldId id="4200" r:id="rId88"/>
    <p:sldId id="2029" r:id="rId89"/>
    <p:sldId id="1672" r:id="rId90"/>
    <p:sldId id="2033" r:id="rId91"/>
    <p:sldId id="4201" r:id="rId92"/>
    <p:sldId id="4199" r:id="rId93"/>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tandardabschnitt" id="{F35D0FCE-8B93-AC4B-982E-1AC6021FBE73}">
          <p14:sldIdLst>
            <p14:sldId id="1819"/>
            <p14:sldId id="1820"/>
            <p14:sldId id="2069"/>
            <p14:sldId id="3258"/>
            <p14:sldId id="2059"/>
            <p14:sldId id="3259"/>
            <p14:sldId id="3222"/>
            <p14:sldId id="3210"/>
            <p14:sldId id="4113"/>
            <p14:sldId id="2040"/>
            <p14:sldId id="1601"/>
            <p14:sldId id="1960"/>
            <p14:sldId id="3218"/>
            <p14:sldId id="1510"/>
            <p14:sldId id="4175"/>
            <p14:sldId id="4172"/>
            <p14:sldId id="4173"/>
            <p14:sldId id="4180"/>
            <p14:sldId id="4181"/>
            <p14:sldId id="4185"/>
            <p14:sldId id="4182"/>
            <p14:sldId id="4174"/>
            <p14:sldId id="4177"/>
            <p14:sldId id="4197"/>
            <p14:sldId id="3238"/>
            <p14:sldId id="3221"/>
            <p14:sldId id="2068"/>
          </p14:sldIdLst>
        </p14:section>
        <p14:section name="Exkurs: Relationale Zahlvorstellungen" id="{0A764BD0-6764-6D48-80F7-F028CF804842}">
          <p14:sldIdLst>
            <p14:sldId id="4133"/>
            <p14:sldId id="2030"/>
            <p14:sldId id="2037"/>
            <p14:sldId id="4150"/>
            <p14:sldId id="4151"/>
            <p14:sldId id="4152"/>
            <p14:sldId id="4155"/>
            <p14:sldId id="4153"/>
            <p14:sldId id="4202"/>
            <p14:sldId id="4154"/>
            <p14:sldId id="4207"/>
            <p14:sldId id="4118"/>
            <p14:sldId id="4186"/>
            <p14:sldId id="4158"/>
            <p14:sldId id="4190"/>
            <p14:sldId id="4204"/>
            <p14:sldId id="4162"/>
            <p14:sldId id="4163"/>
            <p14:sldId id="4164"/>
            <p14:sldId id="4167"/>
          </p14:sldIdLst>
        </p14:section>
        <p14:section name="Darstellungsmittel nutzen" id="{02BEA63A-E5A1-9B40-BC93-00E2A353F151}">
          <p14:sldIdLst>
            <p14:sldId id="4134"/>
            <p14:sldId id="4131"/>
            <p14:sldId id="2002"/>
            <p14:sldId id="3239"/>
            <p14:sldId id="4206"/>
            <p14:sldId id="1748"/>
            <p14:sldId id="3226"/>
            <p14:sldId id="4146"/>
            <p14:sldId id="4147"/>
            <p14:sldId id="4148"/>
            <p14:sldId id="4149"/>
            <p14:sldId id="4137"/>
            <p14:sldId id="3246"/>
            <p14:sldId id="3245"/>
            <p14:sldId id="3243"/>
            <p14:sldId id="4143"/>
          </p14:sldIdLst>
        </p14:section>
        <p14:section name="Fördern von Zahlverständnis" id="{218002F0-53B5-5A4C-9E5B-EE7BC1DEFE6A}">
          <p14:sldIdLst>
            <p14:sldId id="4135"/>
            <p14:sldId id="4132"/>
            <p14:sldId id="4192"/>
            <p14:sldId id="4193"/>
            <p14:sldId id="4194"/>
            <p14:sldId id="4195"/>
            <p14:sldId id="4138"/>
            <p14:sldId id="4130"/>
            <p14:sldId id="3256"/>
            <p14:sldId id="1951"/>
            <p14:sldId id="4139"/>
            <p14:sldId id="3248"/>
            <p14:sldId id="4209"/>
            <p14:sldId id="3225"/>
            <p14:sldId id="4145"/>
            <p14:sldId id="3257"/>
            <p14:sldId id="4170"/>
            <p14:sldId id="4196"/>
            <p14:sldId id="4144"/>
          </p14:sldIdLst>
        </p14:section>
        <p14:section name="Planung der Praxisaufgabe" id="{4434700C-59CC-B645-86E9-7A9688A3D061}">
          <p14:sldIdLst>
            <p14:sldId id="4136"/>
            <p14:sldId id="4140"/>
            <p14:sldId id="4200"/>
            <p14:sldId id="2029"/>
            <p14:sldId id="1672"/>
            <p14:sldId id="2033"/>
            <p14:sldId id="4201"/>
            <p14:sldId id="4199"/>
          </p14:sldIdLst>
        </p14:section>
      </p14:sectionLst>
    </p:ext>
    <p:ext uri="{EFAFB233-063F-42B5-8137-9DF3F51BA10A}">
      <p15:sldGuideLst xmlns:p15="http://schemas.microsoft.com/office/powerpoint/2012/main">
        <p15:guide id="1" orient="horz" pos="663" userDrawn="1">
          <p15:clr>
            <a:srgbClr val="A4A3A4"/>
          </p15:clr>
        </p15:guide>
        <p15:guide id="2" orient="horz" pos="300" userDrawn="1">
          <p15:clr>
            <a:srgbClr val="A4A3A4"/>
          </p15:clr>
        </p15:guide>
        <p15:guide id="3" orient="horz" pos="527" userDrawn="1">
          <p15:clr>
            <a:srgbClr val="A4A3A4"/>
          </p15:clr>
        </p15:guide>
        <p15:guide id="4" orient="horz" pos="3258" userDrawn="1">
          <p15:clr>
            <a:srgbClr val="A4A3A4"/>
          </p15:clr>
        </p15:guide>
        <p15:guide id="5" orient="horz" pos="3606" userDrawn="1">
          <p15:clr>
            <a:srgbClr val="A4A3A4"/>
          </p15:clr>
        </p15:guide>
        <p15:guide id="6" orient="horz" pos="3894" userDrawn="1">
          <p15:clr>
            <a:srgbClr val="A4A3A4"/>
          </p15:clr>
        </p15:guide>
        <p15:guide id="7" pos="393" userDrawn="1">
          <p15:clr>
            <a:srgbClr val="A4A3A4"/>
          </p15:clr>
        </p15:guide>
        <p15:guide id="8" pos="7287" userDrawn="1">
          <p15:clr>
            <a:srgbClr val="A4A3A4"/>
          </p15:clr>
        </p15:guide>
        <p15:guide id="9" pos="4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24A14-3581-0760-1630-4FF26188F374}" name="Jana Schiffer" initials="MOU" userId="Jana Schiffer" providerId="None"/>
  <p188:author id="{B12F5C27-B5AE-775C-0D34-D77DFA713A4F}" name="Alina Schmalz" initials="AS" userId="Alina Schmalz" providerId="None"/>
  <p188:author id="{34061A2E-749B-A87A-C862-4F8CBBBB613B}" name="Luise Eichholz" initials="LE" userId="Luise Eichholz" providerId="None"/>
  <p188:author id="{132EBA5B-0345-76C6-90D6-2F28340EA30B}" name="Celine Linker" initials="MOU" userId="Celine Linker" providerId="None"/>
  <p188:author id="{8433188C-B3F8-23A3-BC27-723D5626B530}" name="Marcus Nührenbörger" initials="MN" userId="Marcus Nührenbörger" providerId="None"/>
  <p188:author id="{9E2C67A3-8E7F-FF9E-701C-EB75E352A324}" name="Ben Weiß" initials="BW" userId="c5c0338bf4e01031" providerId="Windows Live"/>
  <p188:author id="{BFFAABE2-1A63-3F40-EA5A-52E98C331435}" name="Petra Heß" initials="PH" userId="S::petra.hess@tu-dortmund.de::fef6b8c8-b3f3-4f8f-8c71-3b0ddc9d9230" providerId="AD"/>
  <p188:author id="{7F28E7E4-5446-96D5-7450-F08C7D8BFD83}" name="Pia Maria Icking" initials="PI" userId="S::picking@on.wwu.de::765f1527-5c12-4d55-9ee7-9d4ea262dda4" providerId="AD"/>
  <p188:author id="{F5C2A7F7-CFDD-E9E4-5E0D-29F5D965887B}" name="Janina Lenhart" initials="JL" userId="Janina Lenhar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ola Koch" initials="YK" lastIdx="9" clrIdx="0">
    <p:extLst>
      <p:ext uri="{19B8F6BF-5375-455C-9EA6-DF929625EA0E}">
        <p15:presenceInfo xmlns:p15="http://schemas.microsoft.com/office/powerpoint/2012/main" userId="Yola Koch" providerId="None"/>
      </p:ext>
    </p:extLst>
  </p:cmAuthor>
  <p:cmAuthor id="2" name="Celine Linker" initials="MOU" lastIdx="20" clrIdx="1">
    <p:extLst>
      <p:ext uri="{19B8F6BF-5375-455C-9EA6-DF929625EA0E}">
        <p15:presenceInfo xmlns:p15="http://schemas.microsoft.com/office/powerpoint/2012/main" userId="Celine Linker" providerId="None"/>
      </p:ext>
    </p:extLst>
  </p:cmAuthor>
  <p:cmAuthor id="3" name="Petra Heß" initials="PH" lastIdx="10" clrIdx="2">
    <p:extLst>
      <p:ext uri="{19B8F6BF-5375-455C-9EA6-DF929625EA0E}">
        <p15:presenceInfo xmlns:p15="http://schemas.microsoft.com/office/powerpoint/2012/main" userId="Petra Heß" providerId="None"/>
      </p:ext>
    </p:extLst>
  </p:cmAuthor>
  <p:cmAuthor id="4" name="Luise Eichholz" initials="LE" lastIdx="7" clrIdx="3">
    <p:extLst>
      <p:ext uri="{19B8F6BF-5375-455C-9EA6-DF929625EA0E}">
        <p15:presenceInfo xmlns:p15="http://schemas.microsoft.com/office/powerpoint/2012/main" userId="Luise Eichhol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C86"/>
    <a:srgbClr val="384B60"/>
    <a:srgbClr val="D6E5E7"/>
    <a:srgbClr val="FFFFFF"/>
    <a:srgbClr val="327A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4" autoAdjust="0"/>
    <p:restoredTop sz="75377" autoAdjust="0"/>
  </p:normalViewPr>
  <p:slideViewPr>
    <p:cSldViewPr snapToGrid="0">
      <p:cViewPr varScale="1">
        <p:scale>
          <a:sx n="94" d="100"/>
          <a:sy n="94" d="100"/>
        </p:scale>
        <p:origin x="1656" y="184"/>
      </p:cViewPr>
      <p:guideLst>
        <p:guide orient="horz" pos="663"/>
        <p:guide orient="horz" pos="300"/>
        <p:guide orient="horz" pos="527"/>
        <p:guide orient="horz" pos="3258"/>
        <p:guide orient="horz" pos="3606"/>
        <p:guide orient="horz" pos="3894"/>
        <p:guide pos="393"/>
        <p:guide pos="7287"/>
        <p:guide pos="4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A07EA87-667F-2741-A9F6-98EA5C597F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de-DE"/>
          </a:p>
        </p:txBody>
      </p:sp>
      <p:sp>
        <p:nvSpPr>
          <p:cNvPr id="3" name="Datumsplatzhalter 2">
            <a:extLst>
              <a:ext uri="{FF2B5EF4-FFF2-40B4-BE49-F238E27FC236}">
                <a16:creationId xmlns:a16="http://schemas.microsoft.com/office/drawing/2014/main" id="{DC9F219A-A522-8545-A68F-C21A79D588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C6AB0464-AE71-214F-B156-C1EFBC13A84D}" type="datetimeFigureOut">
              <a:rPr lang="de-DE"/>
              <a:pPr>
                <a:defRPr/>
              </a:pPr>
              <a:t>04.09.24</a:t>
            </a:fld>
            <a:endParaRPr lang="de-DE"/>
          </a:p>
        </p:txBody>
      </p:sp>
      <p:sp>
        <p:nvSpPr>
          <p:cNvPr id="4" name="Fußzeilenplatzhalter 3">
            <a:extLst>
              <a:ext uri="{FF2B5EF4-FFF2-40B4-BE49-F238E27FC236}">
                <a16:creationId xmlns:a16="http://schemas.microsoft.com/office/drawing/2014/main" id="{A06CF232-ED66-C046-B2D8-1FF86B6D0E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de-DE"/>
          </a:p>
        </p:txBody>
      </p:sp>
      <p:sp>
        <p:nvSpPr>
          <p:cNvPr id="5" name="Foliennummernplatzhalter 4">
            <a:extLst>
              <a:ext uri="{FF2B5EF4-FFF2-40B4-BE49-F238E27FC236}">
                <a16:creationId xmlns:a16="http://schemas.microsoft.com/office/drawing/2014/main" id="{1F81C860-F198-5442-828F-0BB856F1350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DFB1666-0946-4140-AE51-2DEAE318329E}"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19"/>
    </inkml:context>
    <inkml:brush xml:id="br0">
      <inkml:brushProperty name="width" value="0.07938" units="cm"/>
      <inkml:brushProperty name="height" value="0.07938" units="cm"/>
      <inkml:brushProperty name="color" value="#1F4E79"/>
    </inkml:brush>
  </inkml:definitions>
  <inkml:trace contextRef="#ctx0" brushRef="#br0">880 279 12287,'-5'-2'0,"-1"-2"0,2 2 0,-3-3 0,1 2 0,1 0 0,0 1 0,-1 0 0,0-1 0,-1 0 0,0 0 0,-1 0 0,0-1 0,0 1 0,1 1 0,1-1 0,0 1 0,0 1 0,0 0 0,-1 0 0,-1 0 0,-2 1 0,1 0 0,0 0 0,2 0 0,0 1 0,0 0 0,-2 0 0,3 0 0,-1 0 0,1-1 0,-1 2 0,0 0 0,1-1 0,1 1 0,-2 0 0,-1 2 0,1-1 0,-1 0 0,0 1 0,3-1 0,-2 0 0,0 1 0,1-2 0,-1 2 0,0-1 0,2 0 0,-1-1 0,0 1 0,0-1 0,0 1 0,0 1 0,1-1 0,-1 0 0,0 1 0,-1 1 0,0-1 0,0 0 0,0 1 0,0 0 0,1 0 0,2 0 0,0-1 0,-1 2 0,1-1 0,-2 1 0,1-1 0,0 2 0,0 0 0,2-1 0,-2 0 0,1 0 0,1 0 0,-1-1 0,1 1 0,-3 1 0,3-1 0,-1 0 0,-1 0 0,2 1 0,1-2 0,0 1 0,1 0 0,0 1 0,-1 0 0,1 0 0,-1 1 0,0 0 0,1-1 0,0 3 0,0-3 0,0 2 0,0-2 0,1 0 0,0 0 0,0-2 0,0-1 0,0 1 0,0 2 0,1 0 0,1 0 0,0 2 0,0-1 0,0-1 0,0-1 0,-1 0 0,1 0 0,1 1 0,-1 0 0,0-1 0,2 0 0,0 0 0,1 1 0,1 0 0,0 0 0,0 0 0,-1 0 0,0-1 0,-1-1 0,-1 0 0,2-1 0,2 1 0,-2 0 0,1-1 0,-1-1 0,1 0 0,0 0 0,1 0 0,-2-1 0,1 1 0,0-1 0,0-1 0,0 2 0,2-2 0,1 1 0,1-1 0,-1 0 0,-1 0 0,-1 0 0,0 0 0,0 0 0,1-1 0,0 0 0,0 0 0,-1 0 0,2 0 0,1 0 0,-1 0 0,0-1 0,1 0 0,-1-2 0,0 1 0,-1-1 0,0 1 0,-2-1 0,0 2 0,2-2 0,-2 2 0,1-2 0,-1 0 0,2 1 0,0-1 0,2-1 0,-3 1 0,1-1 0,0 1 0,-2-1 0,1-1 0,-1-1 0,2 0 0,0 0 0,-3 1 0,1 1 0,0-1 0,0-1 0,0 1 0,0-1 0,1 2 0,1-2 0,0 2 0,-1-2 0,-1 2 0,0 0 0,0-1 0,0-1 0,0 2 0,-3-2 0,2 0 0,-1-1 0,-1 0 0,0 1 0,0-1 0,1 0 0,0-4 0,1 0 0,-2 1 0,1 0 0,-2 0 0,-1 2 0,0 2 0,0 0 0,0 1 0,2-2 0,-3 0 0,1 0 0,0-1 0,0 1 0,0 1 0,0-1 0,0-1 0,0 0 0,-1 1 0,1-1 0,0 0 0,-1 1 0,-1 0 0,0 0 0,0 1 0,-1 0 0,0 1 0,-1-2 0,0 0 0,0 0 0,0 1 0,-1 0 0,-2 1 0,2-1 0,-2 0 0,-1 1 0,1 0 0,-2 2 0,0-1 0,2 2 0,-1 0 0,0 0 0,2 1 0,1 1 0,0-2 0,-1 2 0,1 2 0,2 2 0</inkml:trace>
  <inkml:trace contextRef="#ctx0" brushRef="#br0" timeOffset="1">1001 314 12287,'4'0'0,"1"-1"0,-2-2 0,-1 2 0,0-3 0,-1-1 0,1 0 0,1-1 0,2-1 0,0-1 0,2-1 0,2 1 0,-2-1 0,2 0 0,-2 0 0,0 0 0,0-1 0,0 1 0,1 0 0,0 2 0,0-3 0,-1 0 0,0 1 0,0 2 0,0-1 0,1 0 0,-1 0 0,0 0 0,0 0 0,-1-1 0,-2 1 0,1 0 0,1-1 0,-1-1 0,-1 2 0,0 0 0,1 0 0,0 0 0,-1 1 0,1 1 0,-2 1 0,2 0 0,-2 1 0,1-1 0,-2 3 0,-6 7 0,3-2 0,-1 5 0,0-1 0,1 2 0,-1-2 0,1 2 0,0-1 0,0 0 0,1 1 0,0-1 0,0 1 0,0-1 0,0 0 0,1 0 0,1 0 0,1 0 0,0 1 0,0-2 0,0 0 0,0 2 0,0 0 0,-1 0 0,-1-1 0,0-1 0,-1 1 0,0 2 0,0-1 0,-1 2 0,0-1 0,0 0 0,-1 0 0,1-2 0,0 2 0,1 0 0,0-2 0,0 1 0,0-1 0,0-1 0,0 1 0,0-1 0,0 0 0,0 0 0,1 0 0,0 2 0,1 0 0,1 1 0,-1-1 0,0-1 0,1-1 0,1 2 0,0-1 0,0 0 0,3-1 0,-3-1 0,0 0 0,-1-1 0,-1 3 0,-1-1 0,1-1 0,-3-1 0,0 2 0,-1-1 0,0 1 0,-1 0 0,1 0 0,-2 0 0,3 0 0,-2 0 0,0 0 0,0 0 0,1 0 0,-1 1 0,1 0 0,0-2 0,0 1 0,0-1 0,1 1 0,1 0 0,0 0 0,0-1 0,0 1 0,-1 0 0,-1 1 0,0 1 0,1-3 0,1 3 0,-2-3 0,-1 2 0,2 0 0,-2-3 0,0-2 0,0-3 0,-2-3 0,1-2 0,0-2 0,-1 0 0,0 0 0,0 0 0,1 1 0,0 0 0,-1-1 0,-1 1 0,2-2 0,-2-1 0,0 1 0,-1 0 0,0 1 0,0-2 0,0 1 0,0 0 0,0 1 0,1 1 0,2 0 0,-1 1 0,0-2 0,-1 1 0,1-2 0,-2-1 0,0 0 0,1 1 0,0 0 0,1 2 0,-2 0 0,1-1 0,-3 2 0,2 0 0,0 0 0,0 1 0,0 0 0,1 1 0,1 0 0,0 1 0,0-1 0,3 3 0,-1 1 0,1 1 0,-2 3 0</inkml:trace>
  <inkml:trace contextRef="#ctx0" brushRef="#br0" timeOffset="2">347 541 12287,'0'-6'0,"-1"0"0,-1 2 0,-2-2 0,0 1 0,-3 1 0,-1-1 0,2 1 0,-2-2 0,0 2 0,1-1 0,-3 1 0,1 0 0,-2-1 0,0 1 0,-2-1 0,2 0 0,-1 1 0,1-1 0,1 2 0,0-1 0,0 1 0,2-1 0,0 1 0,0-1 0,0 1 0,-2-1 0,3 1 0,-2 0 0,1 0 0,0 0 0,0 1 0,-1-1 0,1-1 0,0 1 0,2 0 0,-1-1 0,1 1 0,-2-1 0,2 2 0,0 0 0,2 2 0,0 0 0,1 1 0,0 1 0,2 0 0,0 3 0,0-2 0,1 3 0,0 0 0,0 0 0,0 2 0,0-1 0,0 0 0,0 0 0,0 0 0,0-2 0,0 2 0,0 0 0,0-1 0,0 1 0,-1 0 0,0-1 0,-1 1 0,0 0 0,1 1 0,0 0 0,0-1 0,0 1 0,1 1 0,0-1 0,1 1 0,2-2 0,0 2 0,1-1 0,0 1 0,0-1 0,0-1 0,-1-1 0,1-1 0,0 2 0,-2-1 0,4 0 0,-3-1 0,1 2 0,-2 0 0,0-3 0,-1 2 0,0-2 0,1 3 0,0 0 0,2 0 0,0 1 0,0-1 0,0 3 0,-2-1 0,0 1 0,-1-3 0,-1-1 0,0 0 0,0 1 0,0 0 0,0 2 0,2-2 0,0 1 0,3-2 0,2-1 0,1 0 0,2-1 0,-2 3 0,-1-2 0,-3 3 0,0-3 0,-4 1 0,2 0 0,-2 0 0,0 2 0,0 0 0,-2 0 0,1-1 0,-2 2 0,0-2 0,2 2 0,-1-2 0,1 0 0,1-2 0,0 2 0,0-2 0,1 0 0,2-2 0,1 0 0,2-3 0,1 0 0,0-1 0,-1-1 0,-1-1 0,0 0 0,2-2 0,0-2 0,0-1 0,-2 1 0,1-3 0,-1 1 0,-1 0 0,0 1 0,1-1 0,-1 0 0,0 0 0,0 0 0,2-3 0,-1 1 0,0-1 0,0 2 0,0 0 0,0 1 0,0 1 0,0 0 0,-1 1 0,0 0 0,1-2 0,2 1 0,-1 0 0,-2 1 0,1 0 0,0-2 0,-2 2 0,2-1 0,-3 1 0,1 0 0,3 1 0,-3 0 0,1 0 0,1-1 0,0 0 0,-1 0 0,0 2 0,-3 1 0,1 1 0,0 1 0,0 0 0,-1 1 0,1 1 0,-2 3 0,0-3 0,-2 5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22"/>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25"/>
    </inkml:context>
    <inkml:brush xml:id="br0">
      <inkml:brushProperty name="width" value="0.07938" units="cm"/>
      <inkml:brushProperty name="height" value="0.07938" units="cm"/>
      <inkml:brushProperty name="color" value="#1F4E79"/>
    </inkml:brush>
  </inkml:definitions>
  <inkml:trace contextRef="#ctx0" brushRef="#br0">949 349 12287,'-4'-2'0,"-2"-2"0,2 2 0,-4-3 0,3 2 0,-1 0 0,1 1 0,0 0 0,-1-1 0,-1 0 0,-1 0 0,0 0 0,1-1 0,-1 1 0,0 1 0,3-1 0,-2 1 0,1 1 0,0 0 0,-1 0 0,0 0 0,-3 1 0,0 0 0,2 0 0,1 0 0,0 1 0,-1 0 0,0 0 0,2 0 0,-1 0 0,1-1 0,-1 2 0,0 0 0,1-1 0,0 1 0,-1 0 0,0 2 0,0-1 0,-2 0 0,2 1 0,1-1 0,-1 0 0,0 1 0,1-2 0,-1 2 0,1-1 0,0 0 0,0 0 0,0 0 0,1-2 0,-1 2 0,0 1 0,0-1 0,0 0 0,1 1 0,-2 1 0,-1-1 0,1 1 0,0-1 0,0 1 0,2 0 0,1 0 0,-1-1 0,0 2 0,2-1 0,-4 1 0,2-1 0,0 2 0,0 0 0,2-1 0,-1 0 0,0 1 0,0-2 0,0 0 0,1 1 0,-2 1 0,1 0 0,0-2 0,-1 1 0,2 1 0,1-2 0,1 1 0,-1 0 0,1 1 0,0 0 0,-1 0 0,1 1 0,-2 0 0,2 0 0,0 1 0,0-1 0,0 0 0,0 0 0,1-1 0,0 0 0,0-3 0,0 1 0,0-1 0,0 4 0,2-1 0,-1 0 0,1 1 0,1 0 0,-2-1 0,2 0 0,-3-1 0,2 0 0,1 1 0,-1-1 0,0 0 0,2 0 0,0 0 0,1 1 0,1 0 0,1 0 0,-2 0 0,0 0 0,0 0 0,-1-2 0,0 0 0,0-2 0,3 3 0,-1-2 0,0 1 0,-2-2 0,2 0 0,0 0 0,1-1 0,-1 1 0,0-1 0,0 1 0,-1-2 0,1 1 0,2-1 0,1 2 0,1-3 0,-1 2 0,0-1 0,-2 0 0,0-1 0,0 1 0,0-1 0,1 0 0,0 0 0,0 0 0,1 0 0,0 0 0,0 0 0,1-1 0,0 0 0,-2-1 0,1 0 0,-1-1 0,0 0 0,-1 0 0,-1 2 0,1-1 0,-1 0 0,1 0 0,0-1 0,0 0 0,2 0 0,0-1 0,-1 1 0,0-1 0,-1 1 0,0-1 0,0-1 0,-1 0 0,2-2 0,0 2 0,-3-1 0,1 2 0,0-1 0,0 0 0,0-1 0,-1 1 0,3 0 0,-1 0 0,2 0 0,-2 0 0,-1 0 0,-1 1 0,2-1 0,-2 0 0,1 1 0,-3-2 0,2 0 0,0-1 0,-3 0 0,2 1 0,-2-1 0,3-1 0,-1-3 0,1 1 0,-2 0 0,1-1 0,-3 2 0,1 1 0,-1 1 0,0 2 0,-1-1 0,3-1 0,-2 0 0,0 0 0,0 0 0,0 0 0,0 0 0,0 0 0,-1-1 0,1 0 0,0 1 0,0-1 0,-1 0 0,0 1 0,0 1 0,-1-2 0,0 2 0,-1 1 0,-1-1 0,0-1 0,0 0 0,1 0 0,-1 1 0,-2 0 0,0 1 0,0-1 0,0 0 0,-2 1 0,0 1 0,0 0 0,-2 0 0,3 2 0,-1 0 0,1 1 0,1-1 0,0 2 0,1-1 0,0 0 0,-1 3 0,4 2 0</inkml:trace>
  <inkml:trace contextRef="#ctx0" brushRef="#br0" timeOffset="1">1071 384 12287,'4'0'0,"1"-1"0,-3-1 0,1 0 0,-2-2 0,1 0 0,0-2 0,0 0 0,4-1 0,-1-1 0,2-1 0,1 1 0,0 0 0,0-2 0,-1 1 0,0 0 0,1-1 0,-1 1 0,0 1 0,2 0 0,-1-2 0,-1 0 0,0 2 0,0 0 0,0 0 0,0 0 0,1 0 0,-1 0 0,0 0 0,-2-1 0,0 1 0,0 0 0,1-1 0,-1 0 0,-1 0 0,0 1 0,1 0 0,-1 0 0,1 1 0,0 1 0,-2 1 0,2 0 0,-2 1 0,1-1 0,-3 3 0,-4 7 0,2-2 0,-2 5 0,2-1 0,0 2 0,-1-2 0,1 2 0,0-1 0,0 0 0,1 1 0,0-1 0,0 1 0,0-1 0,0 0 0,0 0 0,3 0 0,0 0 0,0 1 0,-1-2 0,1 0 0,0 2 0,1 0 0,-2 0 0,-1-1 0,0-1 0,-1 1 0,0 2 0,0 0 0,-1 0 0,0 0 0,0 0 0,-1 0 0,1-1 0,0 1 0,0 0 0,1-3 0,0 2 0,0-1 0,0 0 0,0-1 0,0 0 0,0 1 0,1-2 0,0 1 0,0 2 0,1 0 0,1 2 0,-1-3 0,0 1 0,1-2 0,1 1 0,0 0 0,0 0 0,2-1 0,-1 0 0,-1-2 0,-1 1 0,-1 1 0,-1 0 0,0-1 0,-1-1 0,-1 2 0,-1 0 0,0 0 0,-1-1 0,1 1 0,-2 1 0,2-1 0,0 0 0,-1 0 0,0-1 0,1 1 0,-1 1 0,1 0 0,0-2 0,-1 1 0,2 0 0,0-1 0,1 2 0,0-1 0,0-1 0,0 1 0,-1-1 0,-1 2 0,0 1 0,1-2 0,0 1 0,0-1 0,-2 1 0,2-1 0,-2-1 0,0-3 0,0-3 0,-2-3 0,1-3 0,-1-1 0,0 0 0,1 0 0,-1 0 0,1 1 0,0 0 0,-2 0 0,1-1 0,1-1 0,-2 0 0,0 0 0,-1 0 0,0 0 0,0 0 0,0 0 0,0-1 0,0 2 0,1 1 0,1 0 0,0 1 0,1-2 0,-2 2 0,1-4 0,-2 0 0,0 1 0,0-1 0,2 2 0,-1 0 0,0 2 0,-1-2 0,-1 1 0,1 1 0,0 0 0,0 1 0,0 1 0,1-1 0,0 1 0,2 1 0,-1-1 0,3 3 0,-1 1 0,1 1 0,-2 3 0</inkml:trace>
  <inkml:trace contextRef="#ctx0" brushRef="#br0" timeOffset="2">417 612 12287,'-1'-6'0,"0"-1"0,-1 3 0,-1-2 0,-2 2 0,-2-1 0,0 0 0,0 1 0,-1-1 0,0 1 0,1-2 0,-2 2 0,-1 0 0,0 0 0,-2-1 0,-1 0 0,2 1 0,-1-1 0,1 1 0,1 0 0,1 0 0,-1 1 0,1-1 0,1 1 0,0-1 0,0 1 0,-1-1 0,1 1 0,-1 0 0,1 0 0,0 1 0,0-1 0,-1 0 0,1-1 0,1 1 0,0 0 0,0 0 0,1 0 0,-2-1 0,2 1 0,0 1 0,2 2 0,0 0 0,1 1 0,0 1 0,2 0 0,0 3 0,0-2 0,1 3 0,0 0 0,0 1 0,0 0 0,0 0 0,0 0 0,0 0 0,0 0 0,0-1 0,0 0 0,0 1 0,0-1 0,0 1 0,-1 0 0,0 0 0,-1 0 0,0 0 0,1 0 0,0 1 0,0-1 0,0 2 0,1-1 0,0 0 0,1 1 0,2-1 0,0 0 0,1 1 0,0-1 0,0 0 0,0 0 0,-1-3 0,1 1 0,0 0 0,-2 0 0,4 0 0,-3-1 0,1 2 0,-2 1 0,0-4 0,-1 1 0,0 0 0,1 1 0,0 1 0,2 0 0,0 1 0,0 0 0,0 1 0,-2 1 0,0 0 0,-1-3 0,-1-1 0,0 0 0,0 0 0,0 2 0,0 0 0,2-1 0,0 2 0,4-4 0,0 0 0,2 0 0,2 0 0,-2 1 0,-1 0 0,-3 1 0,0-2 0,-4 1 0,2 0 0,-2 1 0,0 0 0,0 1 0,-2 0 0,1 0 0,-2 0 0,0 0 0,2 0 0,-1-1 0,1 0 0,1-1 0,0 0 0,0 0 0,1-1 0,2-2 0,1-1 0,2-1 0,1-2 0,0 1 0,-1-2 0,-1-1 0,1-1 0,1 0 0,-1-3 0,1-1 0,-1 0 0,-1-1 0,0 0 0,-1 0 0,0 1 0,1-1 0,-1 0 0,0 0 0,1-1 0,0-1 0,0-1 0,0 1 0,0 1 0,0 0 0,0 1 0,0 1 0,0-1 0,-1 2 0,1 0 0,-1-1 0,3 0 0,-1 0 0,-2 0 0,1 1 0,0-1 0,-1 0 0,0 0 0,-1 1 0,0 0 0,2 1 0,-2 1 0,1-2 0,1 0 0,0 0 0,-1 0 0,0 2 0,-2 1 0,-1 1 0,1 2 0,0-2 0,0 2 0,-1 2 0,-1 1 0,0-1 0,-1 3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28"/>
    </inkml:context>
    <inkml:brush xml:id="br0">
      <inkml:brushProperty name="width" value="0.07938" units="cm"/>
      <inkml:brushProperty name="height" value="0.07938" units="cm"/>
      <inkml:brushProperty name="color" value="#1F4E79"/>
    </inkml:brush>
  </inkml:definitions>
  <inkml:trace contextRef="#ctx0" brushRef="#br0">623 246 12287,'-2'-2'0,"-2"0"0,2 1 0,-3-2 0,1 1 0,1 0 0,-1 1 0,1 0 0,-1-2 0,0 2 0,-1-1 0,0 0 0,1-1 0,-2 1 0,2 1 0,0-1 0,0 1 0,0 0 0,1 1 0,-2-1 0,0 1 0,-1 0 0,0 0 0,1 0 0,0 0 0,1 0 0,-1 1 0,0-1 0,1 1 0,0 0 0,0-1 0,-1 1 0,1 0 0,1 0 0,0 0 0,-2 0 0,0 2 0,1-1 0,-1 0 0,0 0 0,1 0 0,0 0 0,0 1 0,0-2 0,0 1 0,-1 0 0,2 0 0,-1 0 0,0 0 0,1-1 0,-1 1 0,0 0 0,1-1 0,-1 2 0,1 0 0,-2-1 0,1 1 0,-1 0 0,1 0 0,-1 0 0,2 0 0,0 0 0,0 0 0,0 0 0,1 0 0,-2 1 0,1 0 0,0 0 0,-1 0 0,2 0 0,0 0 0,-1 0 0,1-1 0,0 1 0,-1 0 0,0 0 0,1 0 0,-1-1 0,0 1 0,1 1 0,1-2 0,0 1 0,0 0 0,0 0 0,1 0 0,-1 0 0,0 1 0,-1 0 0,1 0 0,1 0 0,-1 0 0,1 0 0,-1 0 0,1 0 0,0-1 0,0-1 0,0 0 0,0 0 0,0 1 0,1 1 0,0-1 0,0 1 0,1 0 0,-1 0 0,0-1 0,0 0 0,0 0 0,1 0 0,-1 0 0,0 0 0,2 0 0,-1-1 0,2 2 0,-1-1 0,1 1 0,-1-1 0,1 0 0,-1 1 0,0-2 0,-1 0 0,1-1 0,1 2 0,0-2 0,-1 1 0,0-1 0,1 0 0,0 0 0,0 0 0,0-1 0,0 1 0,-1-1 0,1 0 0,-1 0 0,2 0 0,1 1 0,0-2 0,0 1 0,-1 0 0,0-1 0,-1 0 0,1 1 0,-1-1 0,1 0 0,1 0 0,-2 0 0,2 0 0,0 0 0,0 0 0,-1-1 0,1 1 0,-1-2 0,1 1 0,-1-1 0,0 1 0,-1-1 0,0 1 0,1 0 0,-2 0 0,2-1 0,-1 0 0,1 1 0,0-1 0,1-1 0,-1 1 0,0 0 0,0 0 0,-1-1 0,0 0 0,0 0 0,1-2 0,0 2 0,-2 0 0,1 0 0,0 0 0,-1 0 0,1-1 0,0 0 0,0 2 0,1-2 0,0 1 0,0 0 0,-1 0 0,-1 1 0,1-2 0,0 1 0,-1 0 0,0 0 0,-1-1 0,1 0 0,-1-1 0,1 1 0,-2 0 0,2-1 0,-1-2 0,2 1 0,-2-1 0,0 1 0,-1 0 0,0 0 0,-1 3 0,1-1 0,-1 1 0,2-2 0,-2 1 0,1 0 0,0 0 0,-1-1 0,1 1 0,0 0 0,-1-1 0,0 0 0,1 0 0,0 0 0,-1 0 0,0 1 0,0 0 0,-1-1 0,0 1 0,0 1 0,-1-1 0,0 0 0,1-1 0,-1 0 0,0 2 0,-1-1 0,0 1 0,0-1 0,-1 0 0,0 1 0,0 1 0,-1-1 0,0 1 0,1 1 0,0-1 0,-1 1 0,3 0 0,-1 1 0,0 0 0,1-1 0,-2 2 0,3 1 0</inkml:trace>
  <inkml:trace contextRef="#ctx0" brushRef="#br0" timeOffset="1">701 268 12287,'2'0'0,"1"-1"0,-2 0 0,1 0 0,-1-2 0,0 1 0,0-2 0,1 0 0,1 0 0,0-1 0,2-1 0,0 1 0,0 0 0,0-1 0,-1 0 0,1 0 0,0 0 0,-1 1 0,1-1 0,0 1 0,0-1 0,0 0 0,-1 1 0,1-1 0,-1 2 0,1-1 0,-1 0 0,1-1 0,0 1 0,-2 0 0,0 0 0,0-1 0,1 1 0,-1-1 0,-1 1 0,1-1 0,0 2 0,0-2 0,0 2 0,0 1 0,-1-1 0,1 1 0,-1 0 0,0 0 0,-1 2 0,-3 4 0,2-1 0,-2 3 0,1 0 0,0 0 0,0 0 0,1 0 0,-1 0 0,0 0 0,1 1 0,0-1 0,0 1 0,0-1 0,0 0 0,0 0 0,2 0 0,0 0 0,0 1 0,-1-2 0,1 0 0,0 2 0,0 0 0,0 0 0,-2-2 0,1 1 0,-1 0 0,0 1 0,0 1 0,-1-1 0,1 1 0,-1-1 0,-1 0 0,2 0 0,-1 0 0,1 0 0,0-1 0,0 0 0,0 0 0,0 0 0,0 0 0,0-1 0,0 1 0,0-1 0,1 1 0,-1 0 0,2 1 0,0 1 0,-1-2 0,0 0 0,1 0 0,1 0 0,-1 0 0,1 0 0,1 0 0,-1-1 0,-1-1 0,0 1 0,-1 0 0,0 0 0,0-1 0,-1 1 0,-1 0 0,0 0 0,-1 0 0,1 1 0,-1-1 0,0 1 0,1-1 0,-1 1 0,1-1 0,-1 0 0,0 1 0,0 0 0,1 0 0,0-2 0,-1 2 0,1-1 0,1 0 0,0 1 0,0-1 0,0 0 0,0 0 0,-1 1 0,0 0 0,0 0 0,0-1 0,0 2 0,0-2 0,0 1 0,0-1 0,-1 0 0,1-2 0,-1-2 0,-1-2 0,0-2 0,0 0 0,0 0 0,0-1 0,0 1 0,0 0 0,1 0 0,-2 0 0,1 0 0,0-1 0,-1 0 0,1 0 0,-1 0 0,-1 0 0,0 0 0,1 0 0,0-1 0,0 2 0,0 0 0,0 0 0,1 1 0,1-2 0,-2 2 0,0-2 0,0-1 0,0 1 0,0-1 0,0 2 0,1 0 0,-1 0 0,-1 1 0,0-1 0,1 1 0,-1 0 0,1 1 0,-1-1 0,2 1 0,-1 0 0,1 1 0,1-1 0,0 2 0,0 0 0,1 2 0,-2 1 0</inkml:trace>
  <inkml:trace contextRef="#ctx0" brushRef="#br0" timeOffset="2">289 411 12287,'-1'-4'0,"1"0"0,-2 1 0,0-1 0,-1 2 0,-1-1 0,-1 0 0,1 0 0,-1 0 0,0 0 0,1 0 0,-2 0 0,0 1 0,-1 0 0,-1-1 0,1 0 0,0 0 0,-1 0 0,1 0 0,1 1 0,0 0 0,0 0 0,0-1 0,1 1 0,0 0 0,0-1 0,-1 1 0,1 0 0,0 0 0,-1 1 0,1-1 0,0 1 0,0-1 0,0-1 0,0 1 0,1 0 0,-1 0 0,1 0 0,-1 0 0,2 0 0,-1 1 0,1 1 0,1 0 0,0 0 0,0 2 0,2-1 0,-1 2 0,0-1 0,1 2 0,0 0 0,0 0 0,0 0 0,0 0 0,0 1 0,0 0 0,0-1 0,0 0 0,0 0 0,0 0 0,0 0 0,0 0 0,0 0 0,-1 0 0,0 0 0,0 0 0,0 1 0,0 0 0,1 0 0,-1 0 0,1 0 0,0 1 0,1-1 0,0 0 0,1 0 0,1 1 0,-1-1 0,1 0 0,-1 0 0,0-2 0,1 1 0,-1 0 0,0 0 0,1-1 0,0 1 0,-1 0 0,-1 1 0,0-3 0,0 2 0,-1-1 0,2 1 0,-1 0 0,1 1 0,1 0 0,0-1 0,-1 2 0,0 0 0,-1 1 0,0-3 0,-1 0 0,0 0 0,0 0 0,0 0 0,0 2 0,1-2 0,0 1 0,3-1 0,0-1 0,1 0 0,1 0 0,-1 1 0,-1 0 0,-1 0 0,-1-1 0,-1 1 0,0 0 0,-1 0 0,0 1 0,0 0 0,-2 0 0,1 0 0,0 0 0,-1 0 0,1 0 0,0 0 0,1-1 0,0-1 0,0 2 0,0-2 0,0 1 0,2-3 0,1 1 0,0-2 0,2 0 0,-1-1 0,0 0 0,-1 0 0,1-2 0,0 0 0,0-1 0,1-1 0,-2 0 0,0-1 0,1 0 0,-2 1 0,1-1 0,0 1 0,-1 0 0,1-1 0,0 0 0,0-2 0,1 1 0,-2 0 0,2 1 0,-1-1 0,0 1 0,0 1 0,0 0 0,-1 1 0,2-1 0,-1 0 0,0 0 0,1 0 0,-1 0 0,0 1 0,0-2 0,0 2 0,-1-2 0,0 2 0,0 0 0,1 0 0,-1 1 0,1-2 0,0 1 0,0 0 0,0-1 0,-1 2 0,-1 1 0,0 0 0,0 1 0,1-1 0,-1 1 0,0 2 0,-1 0 0,0 0 0,-1 2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31"/>
    </inkml:context>
    <inkml:brush xml:id="br0">
      <inkml:brushProperty name="width" value="0.07938" units="cm"/>
      <inkml:brushProperty name="height" value="0.07938" units="cm"/>
      <inkml:brushProperty name="color" value="#1F4E79"/>
    </inkml:brush>
  </inkml:definitions>
  <inkml:trace contextRef="#ctx0" brushRef="#br0">652 255 12287,'-3'-2'0,"-1"0"0,1 0 0,-2-1 0,1 1 0,1 0 0,0 1 0,-2 0 0,2-1 0,-2 0 0,0 0 0,0 0 0,0-1 0,0 1 0,0 0 0,1 1 0,0 0 0,0 0 0,0 0 0,-1 0 0,0 1 0,-2 0 0,1 0 0,1 0 0,0 0 0,0 0 0,0 1 0,0 0 0,1 0 0,-1-1 0,1 0 0,0 2 0,-1-2 0,1 1 0,0 1 0,0-1 0,-2 2 0,2-1 0,-2 0 0,1 1 0,2-1 0,-2 0 0,1 0 0,0-1 0,-1 2 0,1-1 0,0 0 0,0-1 0,0 2 0,0-2 0,0 1 0,0 0 0,1 0 0,-1 1 0,0-1 0,0 1 0,-1 0 0,0 0 0,0 0 0,1 0 0,0 1 0,1-1 0,0 0 0,0 0 0,1 0 0,-2 1 0,0 0 0,1 1 0,-1-1 0,2 0 0,-1 0 0,1 0 0,-1 0 0,1 0 0,0 0 0,-2 0 0,2 0 0,-1 0 0,0 0 0,1 1 0,0-2 0,1 1 0,1 0 0,-1 1 0,0-1 0,0 1 0,0-1 0,-1 1 0,1 0 0,1 2 0,-1-2 0,1 0 0,-1 0 0,1 0 0,0 0 0,0-3 0,0 2 0,0-1 0,0 1 0,1 1 0,0 0 0,0 0 0,1 1 0,-1-1 0,0-1 0,0 0 0,0 0 0,1 0 0,-1 1 0,1-1 0,0 0 0,1-1 0,1 2 0,0 0 0,-1-1 0,1 1 0,0 0 0,-1-1 0,0-1 0,-1 1 0,1-2 0,1 2 0,0-2 0,0 2 0,-1-2 0,1 0 0,0-1 0,1 1 0,-2 0 0,1 0 0,1-1 0,-2 0 0,1 0 0,1 0 0,1 1 0,1-2 0,-1 1 0,-1 0 0,0-1 0,0 1 0,-1 0 0,1-1 0,1 0 0,-1 0 0,0 0 0,1 0 0,0 0 0,0 0 0,1-1 0,-1 0 0,0 0 0,0-1 0,-1 0 0,0 1 0,0-1 0,-1 1 0,1-1 0,-2 1 0,2-1 0,-1 1 0,2-1 0,-1 0 0,1-1 0,0 1 0,-1 0 0,0-1 0,-1 1 0,0-1 0,1-1 0,0 0 0,0 0 0,-1 0 0,0 2 0,0-2 0,-1 1 0,1-1 0,0 1 0,1 0 0,0-1 0,0 1 0,0-1 0,-1 1 0,0 1 0,0-2 0,0 1 0,0 0 0,-2-1 0,1 0 0,0 0 0,-1-1 0,0 1 0,0-1 0,1 0 0,0-2 0,0 0 0,-1 0 0,0 0 0,0 1 0,-2 1 0,1 1 0,0 0 0,-1 0 0,2 0 0,-2 0 0,1-1 0,0 0 0,-1 1 0,1-1 0,0 1 0,-1-1 0,1-1 0,-1 1 0,0 0 0,0 0 0,0 0 0,0 1 0,0-1 0,-1 1 0,0 0 0,-1 1 0,0-2 0,1 0 0,-1 0 0,0 1 0,-1 1 0,-1-1 0,1 0 0,-1 0 0,0 1 0,-1 0 0,0 1 0,0 0 0,1 0 0,-1 1 0,1 0 0,1 0 0,0 1 0,0-1 0,0 0 0,0 2 0,2 2 0</inkml:trace>
  <inkml:trace contextRef="#ctx0" brushRef="#br0" timeOffset="1">732 278 12287,'2'0'0,"1"-1"0,-1 0 0,-1 0 0,1-2 0,-2 0 0,2 0 0,0-1 0,1-1 0,1 0 0,0-1 0,2 0 0,-1 1 0,0-2 0,0 1 0,-1 1 0,1-2 0,0 1 0,0 0 0,1 1 0,-1-2 0,0 1 0,-1 1 0,1-1 0,0 1 0,0 0 0,-1 0 0,1-1 0,0 1 0,-2-1 0,1 1 0,-1-1 0,1 0 0,-1 0 0,0 1 0,0-1 0,-1 1 0,2-1 0,-1 2 0,0 0 0,-1 1 0,1-1 0,-1 2 0,1-2 0,-2 3 0,-3 4 0,1-1 0,0 4 0,-1-1 0,2 0 0,-1 0 0,0 1 0,0-1 0,0 0 0,1 2 0,0-2 0,0 1 0,0-1 0,0 0 0,1 1 0,0-1 0,1 0 0,0 1 0,0-1 0,0-1 0,0 2 0,0 1 0,0-2 0,-2 0 0,1 0 0,-1 0 0,0 2 0,0 0 0,-1 0 0,1 0 0,-1-1 0,-1 0 0,2 0 0,-1 1 0,1-1 0,0-1 0,0 1 0,0-1 0,0 1 0,0-1 0,0-1 0,0 1 0,0-1 0,1 1 0,-1 1 0,2 0 0,0 1 0,-1-1 0,1-1 0,-1 0 0,2 0 0,0 1 0,0-1 0,1 0 0,-1-1 0,-1 0 0,0-1 0,0 2 0,-1 0 0,0-2 0,-2 0 0,1 2 0,-2-1 0,1 1 0,-1-1 0,0 1 0,0-1 0,1 1 0,-1 0 0,0 0 0,0-1 0,1 1 0,-1 0 0,0 0 0,1-1 0,0 1 0,0-1 0,0 1 0,1-1 0,0 1 0,0-1 0,0 1 0,-1-1 0,0 1 0,0 1 0,0-1 0,0 0 0,0-1 0,0 2 0,0-1 0,-1-2 0,0 0 0,0-3 0,-1-3 0,0 0 0,0-2 0,0 0 0,-1 1 0,2-1 0,-1 1 0,0 0 0,0 0 0,-1 0 0,1-2 0,-1 1 0,0-1 0,0 1 0,-1 0 0,0-1 0,1 1 0,-1-1 0,1 2 0,0 0 0,0 0 0,1 0 0,0 0 0,-1 0 0,1-1 0,-2-1 0,1 0 0,-1 1 0,2-1 0,-1 2 0,0 0 0,-1 1 0,0-1 0,0 1 0,1 0 0,-1 0 0,0 1 0,1 0 0,1-1 0,0 2 0,-1-1 0,3 2 0,-1 0 0,1 2 0,-2 2 0</inkml:trace>
  <inkml:trace contextRef="#ctx0" brushRef="#br0" timeOffset="2">299 428 12287,'-1'-4'0,"1"0"0,-2 1 0,0-1 0,-1 1 0,-1 0 0,-1 0 0,1 0 0,-1-1 0,-1 2 0,2-2 0,-2 2 0,-1 0 0,0-1 0,-1 0 0,0-1 0,1 2 0,-1-1 0,0 0 0,2 0 0,0 1 0,-1 0 0,1-1 0,1 1 0,0 0 0,-1-1 0,0 1 0,1 0 0,-1 0 0,1 0 0,0 0 0,-1 1 0,1-2 0,-1 1 0,1 0 0,1 0 0,-1-1 0,1 1 0,-1 0 0,1 0 0,0 1 0,1 1 0,0 0 0,2 1 0,-1 0 0,1 0 0,0 2 0,1-1 0,0 2 0,0 0 0,0 1 0,0 0 0,0-1 0,0 1 0,0 0 0,0-1 0,0 0 0,0 0 0,0 1 0,0-1 0,0 1 0,-1-2 0,0 1 0,0 1 0,0 0 0,0 0 0,0 0 0,1 0 0,-1 0 0,1 1 0,0-1 0,1 1 0,1-1 0,-1 1 0,2 0 0,0-1 0,-1 1 0,1-2 0,-1 0 0,1 0 0,-1 0 0,0 0 0,2 0 0,-2-1 0,0 2 0,0 0 0,-1-2 0,0 0 0,-1 0 0,2 1 0,-1 1 0,2 0 0,0 0 0,-1 0 0,0 1 0,0 1 0,-1-1 0,0-1 0,-1-1 0,0 0 0,0 0 0,0 1 0,0 1 0,1-2 0,1 2 0,1-2 0,2-1 0,0 0 0,1 0 0,0 2 0,-2-2 0,-1 2 0,0-1 0,-3 0 0,1 0 0,-1 0 0,0 1 0,0 0 0,-1 0 0,0 1 0,-1-1 0,0 0 0,1 0 0,0 1 0,1-2 0,0-1 0,0 2 0,0-2 0,0 1 0,2-2 0,1 0 0,1-2 0,0 0 0,1-1 0,-1 0 0,-1-1 0,1-1 0,1 1 0,-1-3 0,1 0 0,-2-1 0,1 0 0,-1 0 0,0 0 0,0 1 0,0-1 0,-1 0 0,1 0 0,0 0 0,1-2 0,0 0 0,-2 1 0,2 0 0,-1 1 0,0 0 0,1 0 0,-1 1 0,-1 0 0,2 0 0,-1 0 0,1-1 0,0 2 0,-1-2 0,0 2 0,0-2 0,0 1 0,0 0 0,-2 0 0,0 0 0,3 1 0,-2 1 0,1-2 0,0 1 0,0-1 0,0 1 0,0 0 0,-2 2 0,0 0 0,0 1 0,0-1 0,1 1 0,-2 2 0,0 0 0,0 0 0,0 2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34"/>
    </inkml:context>
    <inkml:brush xml:id="br0">
      <inkml:brushProperty name="width" value="0.07938" units="cm"/>
      <inkml:brushProperty name="height" value="0.07938" units="cm"/>
      <inkml:brushProperty name="color" value="#1F4E79"/>
    </inkml:brush>
  </inkml:definitions>
  <inkml:trace contextRef="#ctx0" brushRef="#br0">848 317 12287,'-4'-2'0,"-1"0"0,1-1 0,-2-1 0,1 1 0,0 0 0,1 2 0,-2-1 0,2-1 0,-3 1 0,1-1 0,-2 0 0,2 0 0,-1 0 0,0 1 0,2 0 0,0 0 0,0 1 0,-1 0 0,0 0 0,-1 0 0,-2 1 0,0 0 0,2 0 0,1 0 0,0 1 0,-1 0 0,0 0 0,1 0 0,0 0 0,1-1 0,-1 2 0,-1-1 0,2 0 0,1 1 0,-2 0 0,-1 1 0,1 0 0,-2 0 0,2 1 0,1-2 0,-1 1 0,0 0 0,0-1 0,0 1 0,0 0 0,1 0 0,0-1 0,0 1 0,0-2 0,0 2 0,-1 0 0,2-1 0,-2 2 0,1-1 0,-1 1 0,0 0 0,-1 0 0,1 0 0,0 0 0,1 1 0,1-1 0,0 0 0,0 1 0,1-1 0,-3 2 0,2-2 0,-1 3 0,1-1 0,1-1 0,-1 0 0,1 1 0,-1-1 0,1 0 0,0 0 0,-2 1 0,2 0 0,-1-1 0,0 0 0,1 1 0,2-1 0,-1 0 0,1 0 0,0 2 0,0-2 0,0 2 0,-1-2 0,0 3 0,1-1 0,0 1 0,0-1 0,0 0 0,1 0 0,0-1 0,0 0 0,0-2 0,0 1 0,0-1 0,0 2 0,1 0 0,0 0 0,1 2 0,0-1 0,0-1 0,0 0 0,-2-1 0,2 1 0,0 0 0,0 0 0,0-1 0,2 0 0,-1 0 0,2 1 0,0 1 0,0-1 0,0 0 0,0 0 0,0 0 0,-2-1 0,1-1 0,-1-1 0,3 2 0,0-1 0,-1 0 0,-2-1 0,3 0 0,-1-1 0,2 0 0,-3 0 0,2 1 0,-1-1 0,0-1 0,0 1 0,2-1 0,1 1 0,1-1 0,-1 0 0,-1 0 0,0 0 0,-1-1 0,0 1 0,1-1 0,0 0 0,0 0 0,0 0 0,0 0 0,2 0 0,-1 0 0,0-1 0,0 0 0,0-1 0,0 0 0,-1-1 0,0 1 0,-1 0 0,-1 1 0,2-1 0,-2 0 0,1 0 0,0 0 0,1 0 0,0-1 0,2-1 0,-3 1 0,2 0 0,-2 0 0,0-1 0,0 0 0,-1-1 0,3-1 0,-2 2 0,-1-1 0,0 1 0,1 0 0,-1-1 0,0 0 0,0 0 0,2 1 0,-1-1 0,2 1 0,-2-1 0,-1 1 0,0 1 0,1-2 0,-1 1 0,0 0 0,-2-1 0,1 0 0,0-1 0,-1-1 0,0 2 0,-1-2 0,2 1 0,0-4 0,0 1 0,-1 0 0,0 0 0,-1 0 0,-1 2 0,0 2 0,0 0 0,-1 0 0,2-2 0,-1 2 0,0-1 0,0 0 0,0-1 0,-1 1 0,1 0 0,0-1 0,0 0 0,-1 1 0,1-2 0,0 2 0,-1-1 0,-1 2 0,0-2 0,0 2 0,-1 0 0,0 0 0,0-1 0,-1-1 0,1 1 0,-1 0 0,-1 2 0,0-1 0,-1-1 0,0 1 0,-1 1 0,0 0 0,-1 1 0,0 0 0,2 1 0,-1 0 0,0 1 0,2-1 0,0 2 0,0-1 0,0 0 0,0 3 0,3 1 0</inkml:trace>
  <inkml:trace contextRef="#ctx0" brushRef="#br0" timeOffset="1">956 348 12287,'4'0'0,"0"-1"0,-2-1 0,0 1 0,0-3 0,-1 1 0,1-2 0,0-1 0,3 0 0,0-1 0,1-1 0,1 1 0,0-1 0,0 0 0,-1 0 0,1 0 0,-1-1 0,1 1 0,-1 1 0,2 0 0,-1-2 0,-1 1 0,0 0 0,1 1 0,-1 0 0,1 0 0,-1 0 0,0 0 0,1-1 0,-3 1 0,1 0 0,-1-1 0,1 0 0,0 0 0,-2 1 0,1-1 0,0 1 0,0 0 0,0 1 0,0 1 0,-1 0 0,2 1 0,-3 0 0,1 0 0,-1 2 0,-5 6 0,2-1 0,-1 5 0,1-2 0,-1 1 0,1 0 0,0 0 0,0 1 0,0-2 0,1 3 0,0-2 0,0 1 0,0-2 0,0 2 0,1-1 0,1 0 0,1 1 0,-1-1 0,0-1 0,1 1 0,0 1 0,0 0 0,-1 0 0,-2-2 0,1 1 0,-1 0 0,0 2 0,0 0 0,-1 0 0,1 0 0,-2-1 0,1 1 0,0-1 0,0 1 0,1-1 0,0-1 0,0 1 0,0-1 0,0 0 0,0 0 0,0-1 0,0 0 0,0 0 0,1 0 0,0 2 0,1 0 0,1 2 0,-2-3 0,1 1 0,0-2 0,2 1 0,0 0 0,-1 1 0,3-2 0,-2-1 0,0 1 0,-2-1 0,0 1 0,-1 0 0,0-2 0,-1 1 0,-1 1 0,-1 0 0,0 0 0,0 0 0,-1 0 0,1 0 0,0 1 0,0-1 0,-1 0 0,1 0 0,0 1 0,-1-1 0,1 1 0,0-1 0,0 0 0,1 0 0,0 0 0,1 0 0,0 0 0,0-1 0,0 2 0,-1-1 0,0 1 0,-1 1 0,1-2 0,0 1 0,0-1 0,-2 1 0,2-1 0,-2-1 0,1-2 0,-1-3 0,-1-3 0,0-2 0,0-1 0,0 0 0,0 0 0,0-1 0,0 2 0,1 0 0,-2-1 0,0 1 0,1-3 0,-1 1 0,-1 0 0,1 0 0,-2 0 0,1-1 0,0 1 0,0 0 0,0 1 0,0 0 0,2 1 0,0 0 0,0 0 0,-2 0 0,2-3 0,-3 0 0,1 1 0,1-1 0,0 1 0,0 2 0,-1 0 0,1-1 0,-3 1 0,2 1 0,0 0 0,-1 0 0,1 1 0,0 0 0,2 0 0,0 1 0,-1 0 0,3 2 0,0 0 0,0 3 0,-1 1 0</inkml:trace>
  <inkml:trace contextRef="#ctx0" brushRef="#br0" timeOffset="2">377 549 12287,'0'-5'0,"-1"-1"0,-1 2 0,-1-1 0,-1 1 0,-2 0 0,-1 0 0,1 0 0,-1-1 0,0 1 0,1 0 0,-2 0 0,-1 2 0,0-2 0,-2-1 0,1 1 0,-1 0 0,1 1 0,0-1 0,1 0 0,1 1 0,-1 0 0,1 0 0,2 0 0,-2 0 0,1-1 0,-2 1 0,3 0 0,-2 1 0,1-1 0,0 1 0,-1 0 0,1-1 0,0 0 0,0 0 0,1 0 0,0 0 0,1 0 0,-3 0 0,3 1 0,0 0 0,1 2 0,1 0 0,1 1 0,-1 1 0,2-1 0,0 4 0,0-3 0,1 4 0,0-1 0,0 1 0,0 0 0,0 0 0,0 1 0,0-1 0,0 0 0,0-1 0,0 1 0,0 0 0,0 0 0,0-1 0,-1 0 0,0 2 0,-1-1 0,1 0 0,0 0 0,0 2 0,0-2 0,0 2 0,1-1 0,0 0 0,1 1 0,1-1 0,1 0 0,1 1 0,-1-1 0,1 1 0,-1-2 0,0-1 0,1 0 0,-1 1 0,-1-1 0,3 0 0,-2 0 0,0 1 0,-1 0 0,0-2 0,-1 1 0,-1-1 0,2 2 0,1 0 0,0 1 0,1-1 0,-2 1 0,2 1 0,-2 1 0,0 0 0,-1-3 0,-1-1 0,0 1 0,0-1 0,0 2 0,0 1 0,2-2 0,0 1 0,2-2 0,2 0 0,1-1 0,2 0 0,-2 2 0,-1-2 0,-2 3 0,-1-2 0,-2 0 0,0 0 0,-1 1 0,0 1 0,0 0 0,-2 0 0,1 0 0,-1 0 0,0 0 0,0 0 0,1 0 0,0-1 0,1-2 0,0 2 0,0-1 0,1 0 0,1-3 0,2 1 0,1-3 0,1 0 0,0-1 0,0-1 0,-2 0 0,1-1 0,1-1 0,0-3 0,0 0 0,-1 0 0,0-1 0,-1 0 0,0 0 0,0 1 0,0-1 0,-1 0 0,1 0 0,0 0 0,1-2 0,0-1 0,-1 2 0,0-1 0,1 2 0,-1-1 0,1 2 0,-1 0 0,-1 1 0,2-1 0,-1 0 0,1 0 0,1 0 0,-2 0 0,0 1 0,0-1 0,0 0 0,-1-1 0,0 2 0,-1 0 0,3 1 0,-2 0 0,1-1 0,0 0 0,0 0 0,0 0 0,-1 1 0,-1 2 0,-1 0 0,1 2 0,0-1 0,-1 0 0,1 3 0,-2 1 0,0-1 0,-2 3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9T11:16:01.437"/>
    </inkml:context>
    <inkml:brush xml:id="br0">
      <inkml:brushProperty name="width" value="0.07938" units="cm"/>
      <inkml:brushProperty name="height" value="0.07938" units="cm"/>
      <inkml:brushProperty name="color" value="#1F4E79"/>
    </inkml:brush>
  </inkml:definitions>
  <inkml:trace contextRef="#ctx0" brushRef="#br0">759 289 12287,'-4'-2'0,"0"0"0,1-1 0,-3 0 0,1 0 0,1 1 0,0 0 0,-1 1 0,1-2 0,-1 2 0,-1-2 0,-1 1 0,2-1 0,-2 0 0,1 1 0,2 0 0,-1 1 0,1 0 0,-1 0 0,-1 0 0,0 0 0,-2 1 0,1 0 0,1 0 0,0 0 0,0 1 0,0 0 0,0 0 0,1 0 0,0 0 0,0-1 0,-1 1 0,1 0 0,0 0 0,1 1 0,-1 0 0,-2 1 0,2-1 0,-2 1 0,1 0 0,2-1 0,-1 1 0,-1-1 0,1 0 0,0 1 0,0-1 0,0 1 0,1-2 0,-1 2 0,1-2 0,-1 2 0,0 0 0,1-1 0,-1 1 0,1-1 0,-2 2 0,1 0 0,-1-1 0,1 1 0,-1 0 0,2 0 0,1-1 0,-1 1 0,0 0 0,1 0 0,-1 1 0,-1-1 0,1 2 0,0-1 0,2 0 0,-1-1 0,-1 1 0,1-1 0,1 1 0,-1 0 0,-1 0 0,1 0 0,0-1 0,-1 1 0,2 0 0,0-1 0,1 1 0,0 0 0,0 0 0,0 1 0,0-1 0,-1 0 0,1 2 0,-1-1 0,2 1 0,-1-1 0,0 0 0,1 1 0,0-2 0,0 0 0,0-1 0,0 0 0,0-1 0,0 3 0,1-1 0,0 1 0,1 1 0,-1-1 0,1 0 0,0-1 0,-2-1 0,2 1 0,0 1 0,-1-1 0,1-1 0,1 1 0,0 0 0,2 0 0,-1 0 0,1 1 0,-1 0 0,1-1 0,-2 0 0,0-1 0,0 0 0,1-1 0,1 2 0,0-3 0,-1 2 0,0-1 0,0-1 0,1 0 0,1 0 0,-2 0 0,1 1 0,-1-2 0,1 0 0,-1 1 0,2-1 0,2 1 0,-1-2 0,1 1 0,-2 0 0,0 0 0,-1-1 0,1 1 0,0-1 0,0 0 0,0 0 0,0 0 0,1 0 0,1 0 0,-1 0 0,0-1 0,1 0 0,-2 0 0,2-1 0,-2-1 0,0 2 0,-1-1 0,0 0 0,1 1 0,-2-1 0,2 0 0,-1 0 0,2 0 0,-1 0 0,1-1 0,-1 0 0,1 0 0,-2 0 0,0 0 0,1 0 0,-1-2 0,1 0 0,0 1 0,-2 0 0,1 0 0,0 0 0,-1 0 0,1 0 0,-1 0 0,2 0 0,0 0 0,0 0 0,0 0 0,-1 0 0,-1 1 0,2-1 0,-2 0 0,0 1 0,-1-2 0,0 1 0,1-2 0,-2 0 0,1 2 0,-1-2 0,1 0 0,1-2 0,0-1 0,-2 2 0,1-2 0,-2 2 0,0 0 0,0 3 0,0-1 0,-1 1 0,2-2 0,-1 2 0,0-2 0,0 1 0,0-1 0,-1 1 0,1-1 0,-1 0 0,1 0 0,0 0 0,-1 0 0,0 0 0,0 0 0,0 1 0,0 0 0,-1 0 0,-1 0 0,0 1 0,0-2 0,0 1 0,0-1 0,-1 1 0,0 1 0,-1 0 0,0-1 0,-1 0 0,0 2 0,0-1 0,-1 1 0,-1 1 0,3 0 0,-2 0 0,1 1 0,1 0 0,1 1 0,-1-1 0,1 0 0,-1 3 0,3 1 0</inkml:trace>
  <inkml:trace contextRef="#ctx0" brushRef="#br0" timeOffset="1">854 316 12287,'3'0'0,"1"-1"0,-3 0 0,1 0 0,0-3 0,-1 1 0,0-1 0,1-1 0,2 0 0,1-2 0,0 0 0,2 0 0,-1 1 0,0-1 0,0-1 0,-1 2 0,1-2 0,0 1 0,0 0 0,0 1 0,1-2 0,-2 1 0,0 0 0,1 0 0,-1 1 0,2 0 0,-2 0 0,0 0 0,2-1 0,-4 1 0,1-1 0,0 0 0,1 1 0,-1-2 0,-1 2 0,0-1 0,0 1 0,2 0 0,-2 0 0,1 2 0,-2 0 0,2 0 0,-2 0 0,1 1 0,-1 1 0,-5 6 0,3-2 0,-2 5 0,0-2 0,1 2 0,0-1 0,0 0 0,0 1 0,0-1 0,1 2 0,0-2 0,0 1 0,0-1 0,0 0 0,1 1 0,0-1 0,2 0 0,0 1 0,-2-2 0,2 1 0,-1 1 0,1 0 0,-2 0 0,0-1 0,0 0 0,-1 0 0,0 2 0,0 0 0,-1 0 0,1 0 0,-2 0 0,1-1 0,0 0 0,1 1 0,-1 0 0,1-2 0,0 1 0,0-1 0,0 0 0,0 0 0,0 0 0,0-1 0,1 0 0,-1 1 0,1 1 0,1 0 0,0 1 0,0-1 0,-1 0 0,1-2 0,1 1 0,1 1 0,-1-1 0,2 0 0,-2-1 0,1-1 0,-2 1 0,-1 0 0,1 1 0,-1-3 0,-2 2 0,0 0 0,0 0 0,-1 0 0,0 1 0,0-1 0,0 1 0,0 0 0,0-1 0,0 0 0,-1 1 0,2-1 0,-1 1 0,-1 1 0,2-3 0,-1 2 0,1-1 0,0 0 0,1 1 0,0-1 0,0 0 0,0 1 0,0-1 0,-2 1 0,1 1 0,0-2 0,0 2 0,0-2 0,-1 1 0,1 0 0,-2-1 0,2-3 0,-2-2 0,-1-2 0,1-3 0,-1 0 0,1-1 0,-2 0 0,2 1 0,0 1 0,0-1 0,-1 0 0,-1 0 0,2-2 0,-2 1 0,0 0 0,0-1 0,0 1 0,-1-1 0,0 1 0,1 0 0,0 0 0,0 1 0,1 1 0,0 0 0,1-2 0,-2 2 0,1-2 0,-2-2 0,1 2 0,0-1 0,1 1 0,0 1 0,-2 0 0,1 1 0,-1 0 0,0 0 0,1 0 0,-1 1 0,0 0 0,2 1 0,0-1 0,0 1 0,0 0 0,2 2 0,0 0 0,1 2 0,-2 3 0</inkml:trace>
  <inkml:trace contextRef="#ctx0" brushRef="#br0" timeOffset="2">341 494 12287,'0'-5'0,"-1"1"0,-1 0 0,-1-1 0,0 2 0,-2-1 0,-1 0 0,1 1 0,-1-1 0,0 1 0,0-1 0,-1 0 0,0 2 0,-2-1 0,0-1 0,-1 0 0,1 1 0,0-1 0,0 1 0,2 0 0,-1 0 0,0 0 0,2 0 0,0 1 0,-1-1 0,1 0 0,-2 0 0,2 1 0,0-1 0,-1 1 0,1 0 0,-1 1 0,1-2 0,-1 0 0,1 0 0,1 1 0,0-1 0,0 1 0,-2-1 0,3 1 0,-1 1 0,2 1 0,0 0 0,1 0 0,-1 2 0,3-1 0,-1 3 0,0-2 0,1 3 0,0 0 0,0 0 0,0 1 0,0-1 0,0 1 0,0-1 0,0 1 0,0-2 0,0 1 0,0 1 0,0-1 0,0 0 0,-1-1 0,0 2 0,-1-1 0,1 0 0,1 1 0,-2 1 0,2-1 0,-1 0 0,1 0 0,0 1 0,1 0 0,1-1 0,0 0 0,2 1 0,-1 0 0,0-1 0,0 0 0,-1-1 0,1-1 0,1 1 0,-2-1 0,2 1 0,-2-1 0,1 2 0,-1-1 0,0-1 0,-1 0 0,-1 0 0,2 1 0,0 0 0,0 1 0,2 0 0,-2 0 0,2 1 0,-2 1 0,-1 0 0,0-3 0,-1 0 0,0 0 0,0 0 0,0 1 0,0 0 0,1 0 0,1 0 0,2-1 0,2-1 0,0-1 0,1 1 0,0 1 0,-2-1 0,-2 2 0,1-2 0,-4 1 0,1 0 0,-1 0 0,0 1 0,0 0 0,-1 0 0,-1 0 0,0 1 0,0-1 0,1 0 0,0 0 0,0-1 0,1-1 0,0 1 0,0 0 0,1-1 0,1-2 0,1 0 0,2-1 0,0-2 0,1 1 0,-1-2 0,-1 0 0,0-1 0,1 0 0,0-3 0,1 0 0,-2 0 0,1-2 0,-2 2 0,1-2 0,-1 2 0,1-1 0,-1 0 0,0 0 0,0-1 0,2 0 0,-1-2 0,0 2 0,0 0 0,-1 0 0,2 1 0,-2 0 0,1 1 0,-1 0 0,1 0 0,0 0 0,1 0 0,-1 0 0,0 0 0,0 0 0,-1 0 0,0 0 0,1-1 0,-2 2 0,-1-1 0,3 1 0,-1 1 0,0-1 0,1 0 0,0-1 0,-1 1 0,0 1 0,-2 1 0,1 0 0,-1 2 0,1-1 0,-1 1 0,0 2 0,-1 1 0,0-2 0,-1 4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529CD96-5291-424F-9099-AAA7E26A41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de-DE"/>
          </a:p>
        </p:txBody>
      </p:sp>
      <p:sp>
        <p:nvSpPr>
          <p:cNvPr id="3" name="Datumsplatzhalter 2">
            <a:extLst>
              <a:ext uri="{FF2B5EF4-FFF2-40B4-BE49-F238E27FC236}">
                <a16:creationId xmlns:a16="http://schemas.microsoft.com/office/drawing/2014/main" id="{3BC2D5A3-2370-AA4A-9D99-FDFAF630127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0F9E733E-1B6C-6B45-8D02-35F37C976D71}" type="datetimeFigureOut">
              <a:rPr lang="de-DE"/>
              <a:pPr>
                <a:defRPr/>
              </a:pPr>
              <a:t>04.09.24</a:t>
            </a:fld>
            <a:endParaRPr lang="de-DE"/>
          </a:p>
        </p:txBody>
      </p:sp>
      <p:sp>
        <p:nvSpPr>
          <p:cNvPr id="4" name="Folienbildplatzhalter 3">
            <a:extLst>
              <a:ext uri="{FF2B5EF4-FFF2-40B4-BE49-F238E27FC236}">
                <a16:creationId xmlns:a16="http://schemas.microsoft.com/office/drawing/2014/main" id="{512910B6-50F1-F14D-97B6-46ECA67F4F2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A609DBDB-ABE2-AC41-8374-AF0A38BB1E8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BD387AD4-9198-0046-8338-F4EB6DAA3A2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de-DE"/>
          </a:p>
        </p:txBody>
      </p:sp>
      <p:sp>
        <p:nvSpPr>
          <p:cNvPr id="7" name="Foliennummernplatzhalter 6">
            <a:extLst>
              <a:ext uri="{FF2B5EF4-FFF2-40B4-BE49-F238E27FC236}">
                <a16:creationId xmlns:a16="http://schemas.microsoft.com/office/drawing/2014/main" id="{E78D6DBF-2250-7348-BE11-1789303EC75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8579F4-F7C3-8B45-8341-0CA9EF15BAD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kas.dzlm.de/node/255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a:t>
            </a:fld>
            <a:endParaRPr lang="de-DE" altLang="de-DE"/>
          </a:p>
        </p:txBody>
      </p:sp>
    </p:spTree>
    <p:extLst>
      <p:ext uri="{BB962C8B-B14F-4D97-AF65-F5344CB8AC3E}">
        <p14:creationId xmlns:p14="http://schemas.microsoft.com/office/powerpoint/2010/main" val="286645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10</a:t>
            </a:fld>
            <a:endParaRPr lang="de-DE" altLang="de-DE"/>
          </a:p>
        </p:txBody>
      </p:sp>
    </p:spTree>
    <p:extLst>
      <p:ext uri="{BB962C8B-B14F-4D97-AF65-F5344CB8AC3E}">
        <p14:creationId xmlns:p14="http://schemas.microsoft.com/office/powerpoint/2010/main" val="316651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11</a:t>
            </a:fld>
            <a:endParaRPr lang="de-DE" altLang="de-DE"/>
          </a:p>
        </p:txBody>
      </p:sp>
    </p:spTree>
    <p:extLst>
      <p:ext uri="{BB962C8B-B14F-4D97-AF65-F5344CB8AC3E}">
        <p14:creationId xmlns:p14="http://schemas.microsoft.com/office/powerpoint/2010/main" val="127648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Kurze offene Aktivität; die detaillierte Auswertung der SOB folgt später!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Murmelphase (ca. 5 min) und anschließende Sammlung im Plenum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An dieser Stelle können Fragen aufgegriffen werden (wenn Verständnisprobleme bestehen, wie SOB eingesetzt werden können) oder auf deren spätere Beantwortung im Verlauf der Veranstaltung verwiesen werden kann. Ggf. werden hier bereits Chancen und Grenzen (siehe Folie 19) von SOB thematisiert. </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12</a:t>
            </a:fld>
            <a:endParaRPr lang="de-DE" altLang="de-DE"/>
          </a:p>
        </p:txBody>
      </p:sp>
    </p:spTree>
    <p:extLst>
      <p:ext uri="{BB962C8B-B14F-4D97-AF65-F5344CB8AC3E}">
        <p14:creationId xmlns:p14="http://schemas.microsoft.com/office/powerpoint/2010/main" val="4971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Standortbestimmung von Tom (fiktives Kind); kann gerne durch eigenes Beispiel ersetzt werden</a:t>
            </a:r>
          </a:p>
          <a:p>
            <a:endParaRPr lang="de-DE" dirty="0"/>
          </a:p>
          <a:p>
            <a:r>
              <a:rPr lang="de-DE" dirty="0"/>
              <a:t>Das Vorwissen über Kompetenzen und Aufbau der Teilfähigkeiten wird aktiviert und später noch in der Veranstaltung vertieft bzw. reflektiert.</a:t>
            </a:r>
          </a:p>
          <a:p>
            <a:endParaRPr lang="de-DE" dirty="0"/>
          </a:p>
          <a:p>
            <a:r>
              <a:rPr lang="de-DE" dirty="0"/>
              <a:t>Schwerpunkte der Diskussion:</a:t>
            </a:r>
          </a:p>
          <a:p>
            <a:pPr marL="171450" indent="-171450">
              <a:buFont typeface="Arial" panose="020B0604020202020204" pitchFamily="34" charset="0"/>
              <a:buChar char="•"/>
            </a:pPr>
            <a:r>
              <a:rPr lang="de-DE" dirty="0"/>
              <a:t>Ordinales Zahlverständnis scheint gut aufgebaut zu sein</a:t>
            </a:r>
          </a:p>
          <a:p>
            <a:pPr marL="171450" indent="-171450">
              <a:buFont typeface="Arial" panose="020B0604020202020204" pitchFamily="34" charset="0"/>
              <a:buChar char="•"/>
            </a:pPr>
            <a:r>
              <a:rPr lang="de-DE" dirty="0"/>
              <a:t>Schwierigkeiten bei der kardinalen Anzahlerfassung</a:t>
            </a:r>
          </a:p>
          <a:p>
            <a:pPr marL="171450" indent="-171450">
              <a:buFont typeface="Arial" panose="020B0604020202020204" pitchFamily="34" charset="0"/>
              <a:buChar char="•"/>
            </a:pPr>
            <a:r>
              <a:rPr lang="de-DE" dirty="0"/>
              <a:t>Strukturen des 20er-Feldes bzw. allgemeine Strukturierung von Zahlen noch nicht ausgebaut</a:t>
            </a:r>
          </a:p>
          <a:p>
            <a:pPr marL="171450" indent="-171450">
              <a:buFontTx/>
              <a:buChar char="-"/>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13</a:t>
            </a:fld>
            <a:endParaRPr lang="de-DE" altLang="de-DE"/>
          </a:p>
        </p:txBody>
      </p:sp>
    </p:spTree>
    <p:extLst>
      <p:ext uri="{BB962C8B-B14F-4D97-AF65-F5344CB8AC3E}">
        <p14:creationId xmlns:p14="http://schemas.microsoft.com/office/powerpoint/2010/main" val="233939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Beide Materialien können für jede FÖDIMA-Standortbestimmung auf der FÖDIMA-Seite </a:t>
            </a:r>
            <a:r>
              <a:rPr lang="de-DE" b="0" i="0" u="none" strike="noStrike" dirty="0">
                <a:solidFill>
                  <a:srgbClr val="327D87"/>
                </a:solidFill>
                <a:effectLst/>
                <a:latin typeface="Open Sans" panose="020B0606030504020204" pitchFamily="34" charset="0"/>
                <a:hlinkClick r:id="rId3"/>
              </a:rPr>
              <a:t>https://pikas.dzlm.de/node/2558</a:t>
            </a:r>
            <a:r>
              <a:rPr lang="de-DE" b="0" i="0" u="none" strike="noStrike" dirty="0">
                <a:solidFill>
                  <a:srgbClr val="327D87"/>
                </a:solidFill>
                <a:effectLst/>
                <a:latin typeface="Open Sans" panose="020B0606030504020204" pitchFamily="34" charset="0"/>
              </a:rPr>
              <a:t> heruntergeladen werden.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5567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15</a:t>
            </a:fld>
            <a:endParaRPr lang="de-DE" altLang="de-DE"/>
          </a:p>
        </p:txBody>
      </p:sp>
    </p:spTree>
    <p:extLst>
      <p:ext uri="{BB962C8B-B14F-4D97-AF65-F5344CB8AC3E}">
        <p14:creationId xmlns:p14="http://schemas.microsoft.com/office/powerpoint/2010/main" val="263598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Als Notizen können die Lehrkräfte eigene Symbole (z. B. </a:t>
            </a:r>
            <a:r>
              <a:rPr lang="de-DE" sz="1200" dirty="0"/>
              <a:t>+, o, -, /) oder </a:t>
            </a:r>
            <a:r>
              <a:rPr lang="de-DE" sz="1400" dirty="0"/>
              <a:t>Stichworte (z. B. zu Auffälligkeiten, Zahlenräumen, typische Schwierigkeiten, …) nutzen. Die Tabelle steht als Word-Datei zur Verfügung, damit Zeilen und Schriftgröße angepasst werden können.</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16</a:t>
            </a:fld>
            <a:endParaRPr lang="de-DE" altLang="de-DE"/>
          </a:p>
        </p:txBody>
      </p:sp>
    </p:spTree>
    <p:extLst>
      <p:ext uri="{BB962C8B-B14F-4D97-AF65-F5344CB8AC3E}">
        <p14:creationId xmlns:p14="http://schemas.microsoft.com/office/powerpoint/2010/main" val="3227665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die aus der Aktivität bekannten bearbeiteten SOB-Aufgaben von Tom (links), den jeweils passende Ausschnitt der Aufgabenübersicht zur Standortbestimmung (rechts) und die Notizen einer Lehrkraft in der Auswertungstabelle.</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17</a:t>
            </a:fld>
            <a:endParaRPr lang="de-DE" altLang="de-DE"/>
          </a:p>
        </p:txBody>
      </p:sp>
    </p:spTree>
    <p:extLst>
      <p:ext uri="{BB962C8B-B14F-4D97-AF65-F5344CB8AC3E}">
        <p14:creationId xmlns:p14="http://schemas.microsoft.com/office/powerpoint/2010/main" val="277090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Diese Folie zeigt die aus der Aktivität bekannten bearbeiteten SOB-Aufgaben von Tom (links), den jeweils passende Ausschnitt der Aufgabenübersicht zur Standortbestimmung (rechts) und die Notizen einer Lehrkraft in der Auswertungstabelle.</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18</a:t>
            </a:fld>
            <a:endParaRPr lang="de-DE" altLang="de-DE"/>
          </a:p>
        </p:txBody>
      </p:sp>
    </p:spTree>
    <p:extLst>
      <p:ext uri="{BB962C8B-B14F-4D97-AF65-F5344CB8AC3E}">
        <p14:creationId xmlns:p14="http://schemas.microsoft.com/office/powerpoint/2010/main" val="192637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Diese Folie zeigt die aus der Aktivität bekannten bearbeiteten SOB-Aufgaben von Tom (links), den jeweils passende Ausschnitt der Aufgabenübersicht zur Standortbestimmung (rechts) und die Notizen einer Lehrkraft in der Auswertungstabelle.</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19</a:t>
            </a:fld>
            <a:endParaRPr lang="de-DE" altLang="de-DE"/>
          </a:p>
        </p:txBody>
      </p:sp>
    </p:spTree>
    <p:extLst>
      <p:ext uri="{BB962C8B-B14F-4D97-AF65-F5344CB8AC3E}">
        <p14:creationId xmlns:p14="http://schemas.microsoft.com/office/powerpoint/2010/main" val="92661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2553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22</a:t>
            </a:fld>
            <a:endParaRPr lang="de-DE" altLang="de-DE"/>
          </a:p>
        </p:txBody>
      </p:sp>
    </p:spTree>
    <p:extLst>
      <p:ext uri="{BB962C8B-B14F-4D97-AF65-F5344CB8AC3E}">
        <p14:creationId xmlns:p14="http://schemas.microsoft.com/office/powerpoint/2010/main" val="9163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23</a:t>
            </a:fld>
            <a:endParaRPr lang="de-DE" altLang="de-DE"/>
          </a:p>
        </p:txBody>
      </p:sp>
    </p:spTree>
    <p:extLst>
      <p:ext uri="{BB962C8B-B14F-4D97-AF65-F5344CB8AC3E}">
        <p14:creationId xmlns:p14="http://schemas.microsoft.com/office/powerpoint/2010/main" val="412327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24</a:t>
            </a:fld>
            <a:endParaRPr lang="de-DE" altLang="de-DE"/>
          </a:p>
        </p:txBody>
      </p:sp>
    </p:spTree>
    <p:extLst>
      <p:ext uri="{BB962C8B-B14F-4D97-AF65-F5344CB8AC3E}">
        <p14:creationId xmlns:p14="http://schemas.microsoft.com/office/powerpoint/2010/main" val="311378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25</a:t>
            </a:fld>
            <a:endParaRPr lang="de-DE" altLang="de-DE"/>
          </a:p>
        </p:txBody>
      </p:sp>
    </p:spTree>
    <p:extLst>
      <p:ext uri="{BB962C8B-B14F-4D97-AF65-F5344CB8AC3E}">
        <p14:creationId xmlns:p14="http://schemas.microsoft.com/office/powerpoint/2010/main" val="199622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Erinnerung: Bei der Durchführung der SOB kann auch nur eine Auswahl der Aufgaben genutzt und adaptiert werden.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Chancen einer SOB: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dirty="0">
                <a:sym typeface="Wingdings" pitchFamily="2" charset="2"/>
              </a:rPr>
              <a:t>Zeitökonomischer als individuelle Diagnosegespräche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dirty="0">
                <a:sym typeface="Wingdings" pitchFamily="2" charset="2"/>
              </a:rPr>
              <a:t>Flexibel einsetzbar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dirty="0">
                <a:sym typeface="Wingdings" pitchFamily="2" charset="2"/>
              </a:rPr>
              <a:t>Schriftliche/dauerhafte Ergebnisse können im Nachhinein ausgewertet werden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dirty="0">
                <a:sym typeface="Wingdings" pitchFamily="2" charset="2"/>
              </a:rPr>
              <a:t>Zu einem gewissen Grad vergleichbar (z. B. vor und nach einem Thema)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Grenzen einer SOB: </a:t>
            </a:r>
          </a:p>
          <a:p>
            <a:pPr marL="171450" indent="-171450">
              <a:buClr>
                <a:schemeClr val="accent1"/>
              </a:buClr>
              <a:buFont typeface="Arial" panose="020B0604020202020204" pitchFamily="34" charset="0"/>
              <a:buChar char="•"/>
            </a:pPr>
            <a:r>
              <a:rPr lang="de-DE" dirty="0">
                <a:sym typeface="Wingdings" pitchFamily="2" charset="2"/>
              </a:rPr>
              <a:t>oft reicht das schriftliche Ergebnis nicht für eine Diagnose aus</a:t>
            </a:r>
          </a:p>
          <a:p>
            <a:pPr marL="171450" indent="-171450">
              <a:buClr>
                <a:schemeClr val="accent1"/>
              </a:buClr>
              <a:buFont typeface="Arial" panose="020B0604020202020204" pitchFamily="34" charset="0"/>
              <a:buChar char="•"/>
            </a:pPr>
            <a:r>
              <a:rPr lang="de-DE" dirty="0">
                <a:sym typeface="Wingdings" pitchFamily="2" charset="2"/>
              </a:rPr>
              <a:t>Zeitlicher Aufwand, alles auf einmal ist viel für die Kinder</a:t>
            </a:r>
          </a:p>
          <a:p>
            <a:pPr marL="171450" indent="-171450">
              <a:buClr>
                <a:schemeClr val="accent1"/>
              </a:buClr>
              <a:buFont typeface="Arial" panose="020B0604020202020204" pitchFamily="34" charset="0"/>
              <a:buChar char="•"/>
            </a:pPr>
            <a:r>
              <a:rPr lang="de-DE" dirty="0">
                <a:sym typeface="Wingdings" pitchFamily="2" charset="2"/>
              </a:rPr>
              <a:t>Zur Auswertung ist genaues Wissen über die Lernpfade erforderlich (siehe letzte Sitzung: </a:t>
            </a:r>
            <a:r>
              <a:rPr lang="de-DE" dirty="0" err="1">
                <a:sym typeface="Wingdings" pitchFamily="2" charset="2"/>
              </a:rPr>
              <a:t>Verstehensgrundlagen</a:t>
            </a:r>
            <a:r>
              <a:rPr lang="de-DE" dirty="0">
                <a:sym typeface="Wingdings" pitchFamily="2" charset="2"/>
              </a:rPr>
              <a:t> identifizieren, diagnostizieren und dann fördern)</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26</a:t>
            </a:fld>
            <a:endParaRPr lang="de-DE" altLang="de-DE"/>
          </a:p>
        </p:txBody>
      </p:sp>
    </p:spTree>
    <p:extLst>
      <p:ext uri="{BB962C8B-B14F-4D97-AF65-F5344CB8AC3E}">
        <p14:creationId xmlns:p14="http://schemas.microsoft.com/office/powerpoint/2010/main" val="449509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27</a:t>
            </a:fld>
            <a:endParaRPr lang="de-DE" altLang="de-DE"/>
          </a:p>
        </p:txBody>
      </p:sp>
    </p:spTree>
    <p:extLst>
      <p:ext uri="{BB962C8B-B14F-4D97-AF65-F5344CB8AC3E}">
        <p14:creationId xmlns:p14="http://schemas.microsoft.com/office/powerpoint/2010/main" val="173316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28</a:t>
            </a:fld>
            <a:endParaRPr lang="de-DE" altLang="de-DE"/>
          </a:p>
        </p:txBody>
      </p:sp>
    </p:spTree>
    <p:extLst>
      <p:ext uri="{BB962C8B-B14F-4D97-AF65-F5344CB8AC3E}">
        <p14:creationId xmlns:p14="http://schemas.microsoft.com/office/powerpoint/2010/main" val="2291361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Abschluss-Standortbestimmung von Sophia (fiktives Kind), nachdem das ZV im Unterricht gefördert wurde; kann gerne durch eigenes Beispiel ersetzt werden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r>
              <a:rPr lang="de-DE" dirty="0"/>
              <a:t>Schwerpunkte der Diskussion:</a:t>
            </a:r>
          </a:p>
          <a:p>
            <a:pPr marL="171450" indent="-171450">
              <a:buFont typeface="Arial" panose="020B0604020202020204" pitchFamily="34" charset="0"/>
              <a:buChar char="•"/>
            </a:pPr>
            <a:r>
              <a:rPr lang="de-DE" dirty="0"/>
              <a:t>Zerlegungen auf symbolischer Ebene sind bekannt; auf ikonischer Ebene wurde Aufgabe nicht bearbeitet </a:t>
            </a:r>
            <a:r>
              <a:rPr lang="de-DE" dirty="0">
                <a:sym typeface="Wingdings" pitchFamily="2" charset="2"/>
              </a:rPr>
              <a:t> hier müsste weiter diagnostiziert werden, ob die Darstellungsvernetzung funktioniert und Zerlegungen </a:t>
            </a:r>
            <a:r>
              <a:rPr lang="de-DE" dirty="0" err="1">
                <a:sym typeface="Wingdings" pitchFamily="2" charset="2"/>
              </a:rPr>
              <a:t>verstehensbasiert</a:t>
            </a:r>
            <a:r>
              <a:rPr lang="de-DE" dirty="0">
                <a:sym typeface="Wingdings" pitchFamily="2" charset="2"/>
              </a:rPr>
              <a:t> gefunden werden oder ob nur auf symbolischer Ebene operiert wird</a:t>
            </a:r>
            <a:endParaRPr lang="de-DE" dirty="0"/>
          </a:p>
          <a:p>
            <a:pPr marL="171450" indent="-171450">
              <a:buFont typeface="Arial" panose="020B0604020202020204" pitchFamily="34" charset="0"/>
              <a:buChar char="•"/>
            </a:pPr>
            <a:r>
              <a:rPr lang="de-DE" dirty="0"/>
              <a:t>Sophia geht durch Vertauschen von Zahlen systematisch vor; andere mögliche Vorgehensweisen (z. B. operative Veränderungen um 1) könnten erkundet werden, um auch fehlend Zerlegung (3, 3) zu finden</a:t>
            </a:r>
          </a:p>
          <a:p>
            <a:pPr marL="171450" indent="-171450">
              <a:buFont typeface="Arial" panose="020B0604020202020204" pitchFamily="34" charset="0"/>
              <a:buChar char="•"/>
            </a:pPr>
            <a:r>
              <a:rPr lang="de-DE" dirty="0"/>
              <a:t>Zerlegungen mit 0 nicht vorhanden </a:t>
            </a:r>
            <a:r>
              <a:rPr lang="de-DE" dirty="0">
                <a:sym typeface="Wingdings" pitchFamily="2" charset="2"/>
              </a:rPr>
              <a:t> Verständnis der Null weiter diagnostizieren und thematisieren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275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2000" marR="0" lvl="1" indent="0" algn="l" defTabSz="914400" rtl="0" eaLnBrk="1" fontAlgn="auto" latinLnBrk="0" hangingPunct="1">
              <a:lnSpc>
                <a:spcPct val="150000"/>
              </a:lnSpc>
              <a:spcBef>
                <a:spcPts val="0"/>
              </a:spcBef>
              <a:spcAft>
                <a:spcPts val="0"/>
              </a:spcAft>
              <a:buClrTx/>
              <a:buSzTx/>
              <a:buFontTx/>
              <a:buNone/>
              <a:tabLst/>
              <a:defRPr/>
            </a:pPr>
            <a:r>
              <a:rPr lang="de-DE" dirty="0"/>
              <a:t>Verweis auf Modul 1 von RESCH; in diesem Modul liegt der Fokus auf Zahlbeziehungen</a:t>
            </a:r>
          </a:p>
          <a:p>
            <a:pPr marL="72000" marR="0" lvl="1" indent="0" algn="l" defTabSz="914400" rtl="0" eaLnBrk="1" fontAlgn="auto" latinLnBrk="0" hangingPunct="1">
              <a:lnSpc>
                <a:spcPct val="150000"/>
              </a:lnSpc>
              <a:spcBef>
                <a:spcPts val="0"/>
              </a:spcBef>
              <a:spcAft>
                <a:spcPts val="0"/>
              </a:spcAft>
              <a:buClrTx/>
              <a:buSzTx/>
              <a:buFontTx/>
              <a:buNone/>
              <a:tabLst/>
              <a:defRPr/>
            </a:pPr>
            <a:endParaRPr lang="de-DE" sz="1200" dirty="0">
              <a:latin typeface="Arial" panose="020B0604020202020204" pitchFamily="34" charset="0"/>
              <a:cs typeface="Arial" panose="020B0604020202020204" pitchFamily="34" charset="0"/>
            </a:endParaRPr>
          </a:p>
          <a:p>
            <a:pPr marL="72000" marR="0" lvl="1" indent="0" algn="l" defTabSz="914400" rtl="0" eaLnBrk="1" fontAlgn="auto" latinLnBrk="0" hangingPunct="1">
              <a:lnSpc>
                <a:spcPct val="15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Unter dem Aspekt „Zahlbeziehungen nutzen“ werden zu den folgenden Teilaspekten unterrichtspraktische Hinweise gegeben:</a:t>
            </a:r>
          </a:p>
          <a:p>
            <a:pPr marL="2434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sz="1200" dirty="0">
                <a:latin typeface="Arial" panose="020B0604020202020204" pitchFamily="34" charset="0"/>
                <a:cs typeface="Arial" panose="020B0604020202020204" pitchFamily="34" charset="0"/>
              </a:rPr>
              <a:t>Zahlen zerlegen (Teile-Ganzes Beziehung)</a:t>
            </a:r>
          </a:p>
          <a:p>
            <a:pPr marL="2434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e-DE" sz="1200" dirty="0">
                <a:latin typeface="Arial" panose="020B0604020202020204" pitchFamily="34" charset="0"/>
                <a:cs typeface="Arial" panose="020B0604020202020204" pitchFamily="34" charset="0"/>
              </a:rPr>
              <a:t>Zahlen vergleichen und ordnen (Relationale Beziehungen)</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31</a:t>
            </a:fld>
            <a:endParaRPr lang="de-DE" altLang="de-DE"/>
          </a:p>
        </p:txBody>
      </p:sp>
    </p:spTree>
    <p:extLst>
      <p:ext uri="{BB962C8B-B14F-4D97-AF65-F5344CB8AC3E}">
        <p14:creationId xmlns:p14="http://schemas.microsoft.com/office/powerpoint/2010/main" val="1013997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33</a:t>
            </a:fld>
            <a:endParaRPr lang="de-DE" altLang="de-DE"/>
          </a:p>
        </p:txBody>
      </p:sp>
    </p:spTree>
    <p:extLst>
      <p:ext uri="{BB962C8B-B14F-4D97-AF65-F5344CB8AC3E}">
        <p14:creationId xmlns:p14="http://schemas.microsoft.com/office/powerpoint/2010/main" val="81129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663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Rückbezug zum „Schnellen Sehen“: Dort wurde bereits durch Beschreibungen angesprochen, wie man etwas gesehen hat! Die Gesamtmenge wird in Teilmengen strukturiert, um sie schnell zu erfassen.</a:t>
            </a:r>
            <a:endParaRPr lang="de-DE" b="0" i="0" u="none" strike="noStrike" dirty="0">
              <a:solidFill>
                <a:srgbClr val="000000"/>
              </a:solidFill>
              <a:effectLst/>
              <a:highlight>
                <a:srgbClr val="FFFFFF"/>
              </a:highlight>
              <a:latin typeface="Helvetica Neue" panose="02000503000000020004" pitchFamily="2" charset="0"/>
            </a:endParaRP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34</a:t>
            </a:fld>
            <a:endParaRPr lang="de-DE" altLang="de-DE"/>
          </a:p>
        </p:txBody>
      </p:sp>
    </p:spTree>
    <p:extLst>
      <p:ext uri="{BB962C8B-B14F-4D97-AF65-F5344CB8AC3E}">
        <p14:creationId xmlns:p14="http://schemas.microsoft.com/office/powerpoint/2010/main" val="3560657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Unterschiedliche Darstellung &amp; Materialien und zunehmende Systematisierung im Lernverlauf </a:t>
            </a:r>
          </a:p>
          <a:p>
            <a:r>
              <a:rPr lang="de-DE" dirty="0"/>
              <a:t>Insbesondere zu Beginn sind Materialhandlungen wichtig!</a:t>
            </a:r>
          </a:p>
          <a:p>
            <a:endParaRPr lang="de-DE" dirty="0"/>
          </a:p>
          <a:p>
            <a:r>
              <a:rPr lang="de-DE" dirty="0"/>
              <a:t>Vorstellungen aufbauen: Schneiden, Zahlen unterschiedlich mit Fingern zerlegen</a:t>
            </a:r>
          </a:p>
          <a:p>
            <a:r>
              <a:rPr lang="de-DE" dirty="0"/>
              <a:t>Unsystematisch: </a:t>
            </a:r>
            <a:r>
              <a:rPr lang="de-DE" dirty="0" err="1"/>
              <a:t>Plättchenwerfen</a:t>
            </a:r>
            <a:r>
              <a:rPr lang="de-DE" dirty="0"/>
              <a:t> und notieren („Immer 10 Plättchen“); Schüttelboxen</a:t>
            </a:r>
          </a:p>
          <a:p>
            <a:r>
              <a:rPr lang="de-DE" dirty="0"/>
              <a:t>Systematisieren: Punktestreifen oder Fingerbilder systematisch zerlegen; Zerlegungen (als Term oder in </a:t>
            </a:r>
            <a:r>
              <a:rPr lang="de-DE" dirty="0" err="1"/>
              <a:t>Zerlegehäusern</a:t>
            </a:r>
            <a:r>
              <a:rPr lang="de-DE" dirty="0"/>
              <a:t>) sortieren und alle Möglichkeiten finden</a:t>
            </a:r>
          </a:p>
          <a:p>
            <a:r>
              <a:rPr lang="de-DE" dirty="0"/>
              <a:t>Automatisieren: Übung folgt erst, wenn Verständnis aufgebaut wurde!</a:t>
            </a:r>
          </a:p>
          <a:p>
            <a:endParaRPr lang="de-DE" dirty="0"/>
          </a:p>
          <a:p>
            <a:r>
              <a:rPr lang="de-DE" dirty="0"/>
              <a:t>Das Zeichen “+“ wird (wenn überhaupt) als Zeichen für das Zerlegen genutzt – und nicht als Operationszeichen der Addition. Es können zunächst aber auch andere Notationsweisen genutzt werden.</a:t>
            </a:r>
          </a:p>
          <a:p>
            <a:endParaRPr lang="de-DE" dirty="0"/>
          </a:p>
          <a:p>
            <a:r>
              <a:rPr lang="de-DE" dirty="0"/>
              <a:t>Siehe FÖDIMA-Karteikarte Nr. 9</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35</a:t>
            </a:fld>
            <a:endParaRPr lang="de-DE" altLang="de-DE"/>
          </a:p>
        </p:txBody>
      </p:sp>
    </p:spTree>
    <p:extLst>
      <p:ext uri="{BB962C8B-B14F-4D97-AF65-F5344CB8AC3E}">
        <p14:creationId xmlns:p14="http://schemas.microsoft.com/office/powerpoint/2010/main" val="2432434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222222"/>
                </a:solidFill>
                <a:effectLst/>
                <a:highlight>
                  <a:srgbClr val="FFFFFF"/>
                </a:highlight>
                <a:latin typeface="Open Sans" panose="020B0606030504020204" pitchFamily="34" charset="0"/>
              </a:rPr>
              <a:t>Kinder sollen im erweiterten Zahlenraum die Einsichten über die Zerlegungen der Zahlen bis 10 beziehungsweise 20 nutzen, um auch größere Zahlen zu zerlegen. Es ist wichtig, dass Kinder diese Zahlzerlegungen bereits verinnerlicht haben und hierfür auch auf entsprechende Vorstellungsbilder zurückgreifen können. </a:t>
            </a:r>
            <a:r>
              <a:rPr lang="de-DE" dirty="0"/>
              <a:t>Im Unterricht müssen Kinder zunächst lernen, Zahlen in andere Zahlen zu zerlegen. Danach können auch verschiedene Zerlegungsmöglichkeiten thematisiert und Beziehungen zwischen ihnen aufgegriffen werden. </a:t>
            </a:r>
          </a:p>
          <a:p>
            <a:endParaRPr lang="de-DE" dirty="0"/>
          </a:p>
          <a:p>
            <a:r>
              <a:rPr lang="de-DE" dirty="0"/>
              <a:t>Es ist wichtig, dass Kinder Zahlzerlegungen nicht nur auswendig lernen, sondern </a:t>
            </a:r>
            <a:r>
              <a:rPr lang="de-DE" dirty="0" err="1"/>
              <a:t>verstehensbasiert</a:t>
            </a:r>
            <a:r>
              <a:rPr lang="de-DE" dirty="0"/>
              <a:t> verinnerlicht werden. Erst dann sollten sie so lange vertieft werden, bis sie flexibel beim Rechnen genutzt werden können.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36</a:t>
            </a:fld>
            <a:endParaRPr lang="de-DE" altLang="de-DE"/>
          </a:p>
        </p:txBody>
      </p:sp>
    </p:spTree>
    <p:extLst>
      <p:ext uri="{BB962C8B-B14F-4D97-AF65-F5344CB8AC3E}">
        <p14:creationId xmlns:p14="http://schemas.microsoft.com/office/powerpoint/2010/main" val="1900680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solidFill>
                  <a:prstClr val="black"/>
                </a:solidFill>
              </a:rPr>
              <a:t>Förderanregung FÖDIMA-Kartei Nr. 9: Die Kinder finden mithilfe des </a:t>
            </a:r>
            <a:r>
              <a:rPr lang="de-DE" dirty="0" err="1">
                <a:solidFill>
                  <a:prstClr val="black"/>
                </a:solidFill>
              </a:rPr>
              <a:t>Zerlegefächers</a:t>
            </a:r>
            <a:r>
              <a:rPr lang="de-DE" dirty="0">
                <a:solidFill>
                  <a:prstClr val="black"/>
                </a:solidFill>
              </a:rPr>
              <a:t> verschiedene Zerlegungen von Zahlen. Dazu kann zunächst ein Finger, Stift, Strohhalm, …  zwischen die Plättchen gelegt werden. Dabei versprachlichen die Kinder ihr Vorgehen (z. B. Ich zerlege 6 in 4 und 2.). Wenn das gut klappt, können Zerlegungen gefunden werden, indem ein Teil der Plättchen mit einem Blatt abgedeckt wird, sodass nur noch eine Teilmenge sichtbar ist.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37</a:t>
            </a:fld>
            <a:endParaRPr lang="de-DE" altLang="de-DE"/>
          </a:p>
        </p:txBody>
      </p:sp>
    </p:spTree>
    <p:extLst>
      <p:ext uri="{BB962C8B-B14F-4D97-AF65-F5344CB8AC3E}">
        <p14:creationId xmlns:p14="http://schemas.microsoft.com/office/powerpoint/2010/main" val="2300378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1" u="none" strike="noStrike" dirty="0">
                <a:solidFill>
                  <a:srgbClr val="777777"/>
                </a:solidFill>
                <a:effectLst/>
                <a:highlight>
                  <a:srgbClr val="FFFFFF"/>
                </a:highlight>
                <a:latin typeface="Open Sans" panose="020B0606030504020204" pitchFamily="34" charset="0"/>
              </a:rPr>
              <a:t>"Wenn Kinder z. B. abwechslungsweise rote und blaue Plättchen legen oder zwischen diesen Lücken lassen, kann die Regel vorgegeben werden, dass zuerst nur eine Farbe verwendet wird und dass keine Lücken gemacht werden. Es gibt auch Kinder, die beginnen ohne erkennbares Prinzip einmal in der oberen Reihe und einmal in der unteren, einmal links und einmal rechts mit dem Legen der Plättchen. Mit diesen Kindern kann nach sorgfältiger Beobachtung der Händigkeit und des dominanten Auges z. B. festgelegt werden, wo jeweils mit dem Legen der Plättchen begonnen wird“ (Moser Opitz, 2007).</a:t>
            </a:r>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38</a:t>
            </a:fld>
            <a:endParaRPr lang="de-DE" altLang="de-DE"/>
          </a:p>
        </p:txBody>
      </p:sp>
    </p:spTree>
    <p:extLst>
      <p:ext uri="{BB962C8B-B14F-4D97-AF65-F5344CB8AC3E}">
        <p14:creationId xmlns:p14="http://schemas.microsoft.com/office/powerpoint/2010/main" val="2981963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39</a:t>
            </a:fld>
            <a:endParaRPr lang="de-DE" altLang="de-DE"/>
          </a:p>
        </p:txBody>
      </p:sp>
    </p:spTree>
    <p:extLst>
      <p:ext uri="{BB962C8B-B14F-4D97-AF65-F5344CB8AC3E}">
        <p14:creationId xmlns:p14="http://schemas.microsoft.com/office/powerpoint/2010/main" val="1981244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u="none" strike="noStrike" dirty="0">
                <a:solidFill>
                  <a:srgbClr val="222222"/>
                </a:solidFill>
                <a:effectLst/>
                <a:highlight>
                  <a:srgbClr val="FFFFFF"/>
                </a:highlight>
                <a:latin typeface="Open Sans" panose="020B0606030504020204" pitchFamily="34" charset="0"/>
              </a:rPr>
              <a:t>Das Kennen von Strukturen im 100er-Raum ist wichtige Voraussetzung, um Zahlen schnell zu erfassen und Strukturen zum Rechnen zu nutzen</a:t>
            </a:r>
          </a:p>
          <a:p>
            <a:endParaRPr lang="de-DE" b="0" i="0" u="none" strike="noStrike" dirty="0">
              <a:solidFill>
                <a:srgbClr val="222222"/>
              </a:solidFill>
              <a:effectLst/>
              <a:highlight>
                <a:srgbClr val="FFFFFF"/>
              </a:highlight>
              <a:latin typeface="Open Sans" panose="020B0606030504020204" pitchFamily="34" charset="0"/>
            </a:endParaRPr>
          </a:p>
          <a:p>
            <a:pPr marL="0" indent="0">
              <a:buNone/>
            </a:pPr>
            <a:r>
              <a:rPr lang="de-DE" b="0" i="0" u="none" strike="noStrike" dirty="0">
                <a:solidFill>
                  <a:srgbClr val="222222"/>
                </a:solidFill>
                <a:effectLst/>
                <a:highlight>
                  <a:srgbClr val="FFFFFF"/>
                </a:highlight>
                <a:latin typeface="Open Sans" panose="020B0606030504020204" pitchFamily="34" charset="0"/>
              </a:rPr>
              <a:t>Förderanregungen FÖDIMA-Karteikarte Nr. 14: </a:t>
            </a:r>
            <a:r>
              <a:rPr lang="de-DE" b="1" dirty="0">
                <a:solidFill>
                  <a:prstClr val="black"/>
                </a:solidFill>
              </a:rPr>
              <a:t>Strukturen des 100er-Feldes thematisieren</a:t>
            </a:r>
          </a:p>
          <a:p>
            <a:pPr marL="0" lvl="1" indent="0">
              <a:lnSpc>
                <a:spcPts val="1280"/>
              </a:lnSpc>
              <a:spcBef>
                <a:spcPts val="0"/>
              </a:spcBef>
              <a:spcAft>
                <a:spcPts val="400"/>
              </a:spcAft>
              <a:buNone/>
            </a:pPr>
            <a:r>
              <a:rPr lang="de-DE" dirty="0">
                <a:solidFill>
                  <a:prstClr val="black"/>
                </a:solidFill>
              </a:rPr>
              <a:t>Impulsfragen für Kinder:</a:t>
            </a:r>
          </a:p>
          <a:p>
            <a:pPr marL="133200" lvl="1">
              <a:lnSpc>
                <a:spcPts val="1280"/>
              </a:lnSpc>
              <a:spcBef>
                <a:spcPts val="0"/>
              </a:spcBef>
              <a:spcAft>
                <a:spcPts val="200"/>
              </a:spcAft>
            </a:pPr>
            <a:r>
              <a:rPr lang="de-DE" dirty="0">
                <a:solidFill>
                  <a:prstClr val="black"/>
                </a:solidFill>
              </a:rPr>
              <a:t>Was hilft dir, die Zahlen schnell zu sehen? </a:t>
            </a:r>
          </a:p>
          <a:p>
            <a:pPr marL="133200" lvl="1">
              <a:lnSpc>
                <a:spcPts val="1280"/>
              </a:lnSpc>
              <a:spcBef>
                <a:spcPts val="0"/>
              </a:spcBef>
              <a:spcAft>
                <a:spcPts val="200"/>
              </a:spcAft>
            </a:pPr>
            <a:r>
              <a:rPr lang="de-DE" dirty="0">
                <a:solidFill>
                  <a:prstClr val="black"/>
                </a:solidFill>
              </a:rPr>
              <a:t>Gibt es Ähnlichkeiten zum 20er-Feld? Was ist gleich? Was ist anders? </a:t>
            </a:r>
          </a:p>
          <a:p>
            <a:pPr marL="133200" lvl="1">
              <a:lnSpc>
                <a:spcPts val="1280"/>
              </a:lnSpc>
              <a:spcBef>
                <a:spcPts val="0"/>
              </a:spcBef>
              <a:spcAft>
                <a:spcPts val="1000"/>
              </a:spcAft>
            </a:pPr>
            <a:r>
              <a:rPr lang="de-DE" dirty="0">
                <a:solidFill>
                  <a:prstClr val="black"/>
                </a:solidFill>
              </a:rPr>
              <a:t>Wie kannst du die Zahlen 25 und 50 schnell erkennen? Was hilft dir dabei?</a:t>
            </a:r>
            <a:endParaRPr lang="de-DE" b="1" dirty="0">
              <a:solidFill>
                <a:prstClr val="black"/>
              </a:solidFill>
            </a:endParaRPr>
          </a:p>
          <a:p>
            <a:endParaRPr lang="de-DE" b="0" i="0" u="none" strike="noStrike" dirty="0">
              <a:solidFill>
                <a:srgbClr val="222222"/>
              </a:solidFill>
              <a:effectLst/>
              <a:highlight>
                <a:srgbClr val="FFFFFF"/>
              </a:highlight>
              <a:latin typeface="Open Sans" panose="020B0606030504020204" pitchFamily="34" charset="0"/>
            </a:endParaRP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40</a:t>
            </a:fld>
            <a:endParaRPr lang="de-DE" altLang="de-DE"/>
          </a:p>
        </p:txBody>
      </p:sp>
    </p:spTree>
    <p:extLst>
      <p:ext uri="{BB962C8B-B14F-4D97-AF65-F5344CB8AC3E}">
        <p14:creationId xmlns:p14="http://schemas.microsoft.com/office/powerpoint/2010/main" val="3935290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quasi-simultane Anzahlerfassung kann im Hunderterraum mithilfe von 10er-Streifen und Plättchen oder am 100er-Feld mit Abdeckwinkel geübt werden.</a:t>
            </a:r>
          </a:p>
          <a:p>
            <a:endParaRPr lang="de-DE" dirty="0"/>
          </a:p>
          <a:p>
            <a:r>
              <a:rPr lang="de-DE" dirty="0"/>
              <a:t>Siehe FÖDIMA-Karteikarte Nr. 14</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41</a:t>
            </a:fld>
            <a:endParaRPr lang="de-DE" altLang="de-DE"/>
          </a:p>
        </p:txBody>
      </p:sp>
    </p:spTree>
    <p:extLst>
      <p:ext uri="{BB962C8B-B14F-4D97-AF65-F5344CB8AC3E}">
        <p14:creationId xmlns:p14="http://schemas.microsoft.com/office/powerpoint/2010/main" val="2235850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Zerlegungen der 10 bilden die Grundlage für das Ergänzen bis 100; dabei sind auch die Übertragungen auf die Zerlegung der 20, 30, 40, etc. von Bedeutung</a:t>
            </a:r>
          </a:p>
          <a:p>
            <a:endParaRPr lang="de-DE" dirty="0"/>
          </a:p>
          <a:p>
            <a:r>
              <a:rPr lang="de-DE" dirty="0"/>
              <a:t>Siehe FÖDIMA-Karteikarte Nr. 18</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42</a:t>
            </a:fld>
            <a:endParaRPr lang="de-DE" altLang="de-DE"/>
          </a:p>
        </p:txBody>
      </p:sp>
    </p:spTree>
    <p:extLst>
      <p:ext uri="{BB962C8B-B14F-4D97-AF65-F5344CB8AC3E}">
        <p14:creationId xmlns:p14="http://schemas.microsoft.com/office/powerpoint/2010/main" val="2825952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Zerlegungen der 10 bilden die Grundlage für das Ergänzen bis 100; dabei sind auch die Übertragungen auf die Zerlegung der 20, 30, 40, etc. von Bedeutung</a:t>
            </a:r>
          </a:p>
          <a:p>
            <a:endParaRPr lang="de-DE" dirty="0"/>
          </a:p>
          <a:p>
            <a:r>
              <a:rPr lang="de-DE" dirty="0"/>
              <a:t>Siehe FÖDIMA-Karteikarte Nr. 18</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43</a:t>
            </a:fld>
            <a:endParaRPr lang="de-DE" altLang="de-DE"/>
          </a:p>
        </p:txBody>
      </p:sp>
    </p:spTree>
    <p:extLst>
      <p:ext uri="{BB962C8B-B14F-4D97-AF65-F5344CB8AC3E}">
        <p14:creationId xmlns:p14="http://schemas.microsoft.com/office/powerpoint/2010/main" val="145302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7640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Vergleich über Abzählen, Zuordnen oder Vergleich der räumlichen Anordnung möglich</a:t>
            </a:r>
          </a:p>
          <a:p>
            <a:endParaRPr lang="de-DE" dirty="0"/>
          </a:p>
          <a:p>
            <a:r>
              <a:rPr lang="de-DE" dirty="0"/>
              <a:t>Siehe FÖDIMA-Karteikarte Nr. 8</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44</a:t>
            </a:fld>
            <a:endParaRPr lang="de-DE" altLang="de-DE"/>
          </a:p>
        </p:txBody>
      </p:sp>
    </p:spTree>
    <p:extLst>
      <p:ext uri="{BB962C8B-B14F-4D97-AF65-F5344CB8AC3E}">
        <p14:creationId xmlns:p14="http://schemas.microsoft.com/office/powerpoint/2010/main" val="1491441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45</a:t>
            </a:fld>
            <a:endParaRPr lang="de-DE" altLang="de-DE"/>
          </a:p>
        </p:txBody>
      </p:sp>
    </p:spTree>
    <p:extLst>
      <p:ext uri="{BB962C8B-B14F-4D97-AF65-F5344CB8AC3E}">
        <p14:creationId xmlns:p14="http://schemas.microsoft.com/office/powerpoint/2010/main" val="1045588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Zahlenreihe: Ordinale und kardinale Aspekte vorhanden</a:t>
            </a:r>
          </a:p>
          <a:p>
            <a:pPr marL="171450" indent="-171450">
              <a:buFontTx/>
              <a:buChar char="-"/>
            </a:pPr>
            <a:r>
              <a:rPr lang="de-DE" dirty="0"/>
              <a:t>Zahlenstrahl: komplex, da verschiedene Bedeutung von Strichen und Zwischenräumen sowie verschiedene Skalierungen</a:t>
            </a:r>
          </a:p>
          <a:p>
            <a:pPr marL="171450" indent="-171450">
              <a:buFontTx/>
              <a:buChar char="-"/>
            </a:pPr>
            <a:r>
              <a:rPr lang="de-DE" dirty="0"/>
              <a:t>Rechenstrich: offen und flexibel einsetzbar, relative Abstände von Zahlen müssen bedacht werden</a:t>
            </a:r>
          </a:p>
          <a:p>
            <a:endParaRPr lang="de-DE" dirty="0"/>
          </a:p>
          <a:p>
            <a:r>
              <a:rPr lang="de-DE" dirty="0"/>
              <a:t>Schwerpunkt der Diagnose ist jeweils das Erkennen von Beziehungen zwischen Zahlen: (siehe FÖDIMA-Karteikarten Nr. 7, 16 und 17)</a:t>
            </a:r>
          </a:p>
          <a:p>
            <a:r>
              <a:rPr lang="de-DE" dirty="0"/>
              <a:t>- Orientiert sich das Kind an anderen vorgegebenen Zahlen?</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46</a:t>
            </a:fld>
            <a:endParaRPr lang="de-DE" altLang="de-DE"/>
          </a:p>
        </p:txBody>
      </p:sp>
    </p:spTree>
    <p:extLst>
      <p:ext uri="{BB962C8B-B14F-4D97-AF65-F5344CB8AC3E}">
        <p14:creationId xmlns:p14="http://schemas.microsoft.com/office/powerpoint/2010/main" val="2001364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47</a:t>
            </a:fld>
            <a:endParaRPr lang="de-DE" altLang="de-DE"/>
          </a:p>
        </p:txBody>
      </p:sp>
    </p:spTree>
    <p:extLst>
      <p:ext uri="{BB962C8B-B14F-4D97-AF65-F5344CB8AC3E}">
        <p14:creationId xmlns:p14="http://schemas.microsoft.com/office/powerpoint/2010/main" val="1810630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48</a:t>
            </a:fld>
            <a:endParaRPr lang="de-DE" altLang="de-DE"/>
          </a:p>
        </p:txBody>
      </p:sp>
    </p:spTree>
    <p:extLst>
      <p:ext uri="{BB962C8B-B14F-4D97-AF65-F5344CB8AC3E}">
        <p14:creationId xmlns:p14="http://schemas.microsoft.com/office/powerpoint/2010/main" val="80394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49</a:t>
            </a:fld>
            <a:endParaRPr lang="de-DE" altLang="de-DE"/>
          </a:p>
        </p:txBody>
      </p:sp>
    </p:spTree>
    <p:extLst>
      <p:ext uri="{BB962C8B-B14F-4D97-AF65-F5344CB8AC3E}">
        <p14:creationId xmlns:p14="http://schemas.microsoft.com/office/powerpoint/2010/main" val="2640286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“Ein Verständnis des mathematischen Inhalts […] wird dann unterstellt, wenn eine Lösung auch über die Aktivierung von Grundvorstellungen in einer anderen Darstellung (Handlung, Bild, Realsituation) möglich ist.“ (</a:t>
            </a:r>
            <a:r>
              <a:rPr lang="de-DE" dirty="0" err="1"/>
              <a:t>Wartha</a:t>
            </a:r>
            <a:r>
              <a:rPr lang="de-DE" dirty="0"/>
              <a:t> &amp; Schulz, 2011, S. 5)</a:t>
            </a:r>
          </a:p>
          <a:p>
            <a:endParaRPr lang="de-DE" dirty="0"/>
          </a:p>
          <a:p>
            <a:r>
              <a:rPr lang="de-DE" dirty="0"/>
              <a:t>Erinnerung: Überblick über Darstellungsformen; im Unterricht geht es um die Vernetzung. Es sollte auch besprochen werden, was Änderungen auf einer Ebene für die andere Ebene bedeuten: z. B. Wie verändert sich das Bild, wenn ich statt sieben Plättchen acht Plättchen lege?</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518579F4-F7C3-8B45-8341-0CA9EF15BADB}" type="slidenum">
              <a:rPr lang="de-DE" altLang="de-DE" smtClean="0"/>
              <a:pPr>
                <a:defRPr/>
              </a:pPr>
              <a:t>50</a:t>
            </a:fld>
            <a:endParaRPr lang="de-DE" altLang="de-DE"/>
          </a:p>
        </p:txBody>
      </p:sp>
    </p:spTree>
    <p:extLst>
      <p:ext uri="{BB962C8B-B14F-4D97-AF65-F5344CB8AC3E}">
        <p14:creationId xmlns:p14="http://schemas.microsoft.com/office/powerpoint/2010/main" val="534484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Darstellungsmittel sind Lerngegenstand und nicht selbsterklärend.</a:t>
            </a:r>
          </a:p>
          <a:p>
            <a:endParaRPr lang="de-DE" dirty="0"/>
          </a:p>
          <a:p>
            <a:r>
              <a:rPr lang="de-DE" dirty="0"/>
              <a:t>Erinnerung an Video aus Modul 1: Hier hat die LK die Aufmerksamkeit des Kindes auf die Fünfer- und Zehnerstrukturen des Zwanzigerfeldes gelegt, um die Anzahlerfassung zu unterstützen.</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51</a:t>
            </a:fld>
            <a:endParaRPr lang="de-DE" altLang="de-DE"/>
          </a:p>
        </p:txBody>
      </p:sp>
    </p:spTree>
    <p:extLst>
      <p:ext uri="{BB962C8B-B14F-4D97-AF65-F5344CB8AC3E}">
        <p14:creationId xmlns:p14="http://schemas.microsoft.com/office/powerpoint/2010/main" val="2438275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53</a:t>
            </a:fld>
            <a:endParaRPr lang="de-DE" altLang="de-DE"/>
          </a:p>
        </p:txBody>
      </p:sp>
    </p:spTree>
    <p:extLst>
      <p:ext uri="{BB962C8B-B14F-4D97-AF65-F5344CB8AC3E}">
        <p14:creationId xmlns:p14="http://schemas.microsoft.com/office/powerpoint/2010/main" val="1286906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000000"/>
                </a:solidFill>
                <a:ea typeface="ＭＳ Ｐゴシック" charset="-128"/>
              </a:rPr>
              <a:t>Das Modell ist </a:t>
            </a:r>
            <a:r>
              <a:rPr lang="de-DE" b="1" dirty="0">
                <a:solidFill>
                  <a:srgbClr val="000000"/>
                </a:solidFill>
                <a:ea typeface="ＭＳ Ｐゴシック" charset="-128"/>
              </a:rPr>
              <a:t>nicht linear </a:t>
            </a:r>
            <a:r>
              <a:rPr lang="de-DE" dirty="0">
                <a:solidFill>
                  <a:srgbClr val="000000"/>
                </a:solidFill>
                <a:ea typeface="ＭＳ Ｐゴシック" charset="-128"/>
              </a:rPr>
              <a:t>zu verstehen. </a:t>
            </a:r>
          </a:p>
          <a:p>
            <a:r>
              <a:rPr lang="de-DE" dirty="0">
                <a:solidFill>
                  <a:srgbClr val="000000"/>
                </a:solidFill>
                <a:ea typeface="ＭＳ Ｐゴシック" charset="-128"/>
              </a:rPr>
              <a:t>Das Kind befindet sich beim Lernen immer </a:t>
            </a:r>
            <a:r>
              <a:rPr lang="de-DE" b="1" dirty="0">
                <a:solidFill>
                  <a:srgbClr val="000000"/>
                </a:solidFill>
                <a:ea typeface="ＭＳ Ｐゴシック" charset="-128"/>
              </a:rPr>
              <a:t>im Prozess</a:t>
            </a:r>
            <a:r>
              <a:rPr lang="de-DE" dirty="0">
                <a:solidFill>
                  <a:srgbClr val="000000"/>
                </a:solidFill>
                <a:ea typeface="ＭＳ Ｐゴシック" charset="-128"/>
              </a:rPr>
              <a:t>. </a:t>
            </a:r>
          </a:p>
          <a:p>
            <a:r>
              <a:rPr lang="de-DE" dirty="0">
                <a:solidFill>
                  <a:srgbClr val="000000"/>
                </a:solidFill>
                <a:ea typeface="ＭＳ Ｐゴシック" charset="-128"/>
              </a:rPr>
              <a:t>In diesem geht es Schritte </a:t>
            </a:r>
            <a:r>
              <a:rPr lang="de-DE" b="1" dirty="0">
                <a:solidFill>
                  <a:srgbClr val="000000"/>
                </a:solidFill>
                <a:ea typeface="ＭＳ Ｐゴシック" charset="-128"/>
              </a:rPr>
              <a:t>„vor</a:t>
            </a:r>
            <a:r>
              <a:rPr lang="ja-JP" altLang="de-DE" b="1">
                <a:solidFill>
                  <a:srgbClr val="000000"/>
                </a:solidFill>
              </a:rPr>
              <a:t>“</a:t>
            </a:r>
            <a:r>
              <a:rPr lang="de-DE" altLang="ja-JP" b="1" dirty="0">
                <a:solidFill>
                  <a:srgbClr val="000000"/>
                </a:solidFill>
              </a:rPr>
              <a:t> und auch „zurück</a:t>
            </a:r>
            <a:r>
              <a:rPr lang="ja-JP" altLang="de-DE" b="1">
                <a:solidFill>
                  <a:srgbClr val="000000"/>
                </a:solidFill>
              </a:rPr>
              <a:t>“</a:t>
            </a:r>
            <a:r>
              <a:rPr lang="de-DE" altLang="ja-JP" dirty="0">
                <a:solidFill>
                  <a:srgbClr val="000000"/>
                </a:solidFill>
              </a:rPr>
              <a:t>, das bedeutet, e</a:t>
            </a:r>
            <a:r>
              <a:rPr lang="de-DE" dirty="0">
                <a:solidFill>
                  <a:srgbClr val="000000"/>
                </a:solidFill>
                <a:ea typeface="ＭＳ Ｐゴシック" charset="-128"/>
              </a:rPr>
              <a:t>s zeigt an einem Tag Vorstellungen, die es unter Umständen am nächsten Tag nicht mehr wiederholen kann.</a:t>
            </a:r>
          </a:p>
          <a:p>
            <a:endParaRPr lang="de-DE" dirty="0">
              <a:solidFill>
                <a:srgbClr val="000000"/>
              </a:solidFill>
              <a:ea typeface="ＭＳ Ｐゴシック" charset="-128"/>
            </a:endParaRPr>
          </a:p>
          <a:p>
            <a:pPr eaLnBrk="1" hangingPunct="1">
              <a:spcBef>
                <a:spcPct val="0"/>
              </a:spcBef>
            </a:pPr>
            <a:r>
              <a:rPr lang="de-DE" b="1" u="sng" dirty="0">
                <a:solidFill>
                  <a:srgbClr val="000000"/>
                </a:solidFill>
              </a:rPr>
              <a:t>TIPP: </a:t>
            </a:r>
            <a:r>
              <a:rPr lang="de-DE" b="1" i="1" u="sng" dirty="0">
                <a:solidFill>
                  <a:srgbClr val="000000"/>
                </a:solidFill>
              </a:rPr>
              <a:t>Zeit geben</a:t>
            </a:r>
            <a:r>
              <a:rPr lang="de-DE" b="1" u="sng" dirty="0">
                <a:solidFill>
                  <a:srgbClr val="000000"/>
                </a:solidFill>
              </a:rPr>
              <a:t>! </a:t>
            </a:r>
          </a:p>
          <a:p>
            <a:r>
              <a:rPr lang="de-DE" b="1" dirty="0">
                <a:solidFill>
                  <a:srgbClr val="000000"/>
                </a:solidFill>
              </a:rPr>
              <a:t>Die bildliche und handelnde Ebene darf nicht zu schnell verlassen werden.</a:t>
            </a:r>
          </a:p>
          <a:p>
            <a:r>
              <a:rPr lang="de-DE" b="1" dirty="0">
                <a:solidFill>
                  <a:srgbClr val="000000"/>
                </a:solidFill>
              </a:rPr>
              <a:t>Kein Überspringen der Phase 2 und 3 beim Aufbau von Grundvorstellungen.</a:t>
            </a:r>
          </a:p>
          <a:p>
            <a:r>
              <a:rPr lang="de-DE" b="1" dirty="0">
                <a:solidFill>
                  <a:srgbClr val="000000"/>
                </a:solidFill>
              </a:rPr>
              <a:t>Bei Schwierigkeiten nur in die nächstniedrigere Phase zurück.</a:t>
            </a:r>
          </a:p>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54</a:t>
            </a:fld>
            <a:endParaRPr lang="de-DE" altLang="de-DE"/>
          </a:p>
        </p:txBody>
      </p:sp>
    </p:spTree>
    <p:extLst>
      <p:ext uri="{BB962C8B-B14F-4D97-AF65-F5344CB8AC3E}">
        <p14:creationId xmlns:p14="http://schemas.microsoft.com/office/powerpoint/2010/main" val="226939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a:t>
            </a:fld>
            <a:endParaRPr lang="de-DE" altLang="de-DE"/>
          </a:p>
        </p:txBody>
      </p:sp>
    </p:spTree>
    <p:extLst>
      <p:ext uri="{BB962C8B-B14F-4D97-AF65-F5344CB8AC3E}">
        <p14:creationId xmlns:p14="http://schemas.microsoft.com/office/powerpoint/2010/main" val="188631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55</a:t>
            </a:fld>
            <a:endParaRPr lang="de-DE" altLang="de-DE"/>
          </a:p>
        </p:txBody>
      </p:sp>
    </p:spTree>
    <p:extLst>
      <p:ext uri="{BB962C8B-B14F-4D97-AF65-F5344CB8AC3E}">
        <p14:creationId xmlns:p14="http://schemas.microsoft.com/office/powerpoint/2010/main" val="945681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57</a:t>
            </a:fld>
            <a:endParaRPr lang="de-DE" altLang="de-DE"/>
          </a:p>
        </p:txBody>
      </p:sp>
    </p:spTree>
    <p:extLst>
      <p:ext uri="{BB962C8B-B14F-4D97-AF65-F5344CB8AC3E}">
        <p14:creationId xmlns:p14="http://schemas.microsoft.com/office/powerpoint/2010/main" val="2967689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59</a:t>
            </a:fld>
            <a:endParaRPr lang="de-DE" altLang="de-DE"/>
          </a:p>
        </p:txBody>
      </p:sp>
    </p:spTree>
    <p:extLst>
      <p:ext uri="{BB962C8B-B14F-4D97-AF65-F5344CB8AC3E}">
        <p14:creationId xmlns:p14="http://schemas.microsoft.com/office/powerpoint/2010/main" val="1895345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Aktivität kann auch an einem anderen Beispiel (Ergänzen am 100er-Feld, …) durchgeführt werden. Ziel für die TN sollte sein, das Vierphasenmodell als Methode konkret zu erproben und dabei Darstellungsmittel sowie Möglichkeiten der Diagnose und Förderung zu reflektieren.</a:t>
            </a:r>
          </a:p>
          <a:p>
            <a:endParaRPr lang="de-DE" dirty="0"/>
          </a:p>
          <a:p>
            <a:r>
              <a:rPr lang="de-DE" dirty="0"/>
              <a:t>Mögliche Diskussionspunkte in anschließender Diskussion: </a:t>
            </a:r>
          </a:p>
          <a:p>
            <a:endParaRPr lang="de-DE" dirty="0"/>
          </a:p>
          <a:p>
            <a:pPr marL="171450" indent="-171450">
              <a:buFontTx/>
              <a:buChar char="-"/>
            </a:pPr>
            <a:r>
              <a:rPr lang="de-DE" dirty="0"/>
              <a:t>Verschiedene Möglichkeiten der Phasen: z. B. Kind 1 nennt 1. Zahl und zeigt am </a:t>
            </a:r>
            <a:r>
              <a:rPr lang="de-DE" dirty="0" err="1"/>
              <a:t>Zerlegefächer</a:t>
            </a:r>
            <a:r>
              <a:rPr lang="de-DE" dirty="0"/>
              <a:t> („Ich zerlege 10 in 3 und …“), Kind 2 ergänzt bis 10 („… 7“)</a:t>
            </a:r>
          </a:p>
          <a:p>
            <a:pPr marL="171450" indent="-171450">
              <a:buFontTx/>
              <a:buChar char="-"/>
            </a:pPr>
            <a:r>
              <a:rPr lang="de-DE" dirty="0"/>
              <a:t>Der </a:t>
            </a:r>
            <a:r>
              <a:rPr lang="de-DE" dirty="0" err="1"/>
              <a:t>Zerlegefächer</a:t>
            </a:r>
            <a:r>
              <a:rPr lang="de-DE" dirty="0"/>
              <a:t> dient hier eher als Darstellungsmittel zur Automatisierung (Phase 2 bis 4) und hat praktische Vorteile (Plättchen verrutschen nicht, Gesamtmenge ist strukturiert dargestellt, …), aber auch Nachteile (keine flexiblen Handlungen möglich)</a:t>
            </a:r>
          </a:p>
          <a:p>
            <a:pPr marL="171450" indent="-171450">
              <a:buFontTx/>
              <a:buChar char="-"/>
            </a:pPr>
            <a:r>
              <a:rPr lang="de-DE" dirty="0"/>
              <a:t>Den Vorstellungsaufbau sollten vorab auch Handlungen an anderen Darstellungsmitteln unterstützen: </a:t>
            </a:r>
            <a:r>
              <a:rPr lang="de-DE" dirty="0" err="1"/>
              <a:t>Plättchenstreifen</a:t>
            </a:r>
            <a:r>
              <a:rPr lang="de-DE" dirty="0"/>
              <a:t> zerschneiden; </a:t>
            </a:r>
            <a:r>
              <a:rPr lang="de-DE" dirty="0" err="1"/>
              <a:t>Plättchenmengen</a:t>
            </a:r>
            <a:r>
              <a:rPr lang="de-DE" dirty="0"/>
              <a:t> teilen - Plättchen auseinander schieben oder wenden (siehe Folie 35)</a:t>
            </a:r>
          </a:p>
          <a:p>
            <a:pPr marL="171450" indent="-171450">
              <a:buFontTx/>
              <a:buChar char="-"/>
            </a:pPr>
            <a:r>
              <a:rPr lang="de-DE" dirty="0"/>
              <a:t>Das Vierphasenmodell eignet sich im Unterricht z. B. zur Gestaltung gemeinsamer Plenumsphasen, um alle Kinder auf unterschiedlichen Leistungsständen einzubeziehen; die Phasen können Kindern über Symbole transparent gemacht werden; im Unterricht können Kinder in der Partnerarbeit flexibel in die nächste Phase wechseln </a:t>
            </a:r>
          </a:p>
          <a:p>
            <a:pPr marL="171450" indent="-171450">
              <a:buFontTx/>
              <a:buChar char="-"/>
            </a:pPr>
            <a:r>
              <a:rPr lang="de-DE" dirty="0"/>
              <a:t>Potentiale des Vierphasenmodell für Diagnose und Förderung siehe </a:t>
            </a:r>
            <a:r>
              <a:rPr lang="de-DE"/>
              <a:t>Folie </a:t>
            </a:r>
            <a:r>
              <a:rPr lang="de-DE" strike="noStrike" baseline="0"/>
              <a:t>62</a:t>
            </a:r>
            <a:endParaRPr lang="de-DE" strike="noStrike" baseline="0"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60</a:t>
            </a:fld>
            <a:endParaRPr lang="de-DE" altLang="de-DE"/>
          </a:p>
        </p:txBody>
      </p:sp>
    </p:spTree>
    <p:extLst>
      <p:ext uri="{BB962C8B-B14F-4D97-AF65-F5344CB8AC3E}">
        <p14:creationId xmlns:p14="http://schemas.microsoft.com/office/powerpoint/2010/main" val="136726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der Webseite </a:t>
            </a:r>
            <a:r>
              <a:rPr lang="de-DE" dirty="0" err="1"/>
              <a:t>Mahiko</a:t>
            </a:r>
            <a:r>
              <a:rPr lang="de-DE" dirty="0"/>
              <a:t> ist das Vierphasenmodell in vier Lernvideos am Beispiel „Zahlen bis 100 darstellen“ für Kinder erklärt.</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61</a:t>
            </a:fld>
            <a:endParaRPr lang="de-DE" altLang="de-DE"/>
          </a:p>
        </p:txBody>
      </p:sp>
    </p:spTree>
    <p:extLst>
      <p:ext uri="{BB962C8B-B14F-4D97-AF65-F5344CB8AC3E}">
        <p14:creationId xmlns:p14="http://schemas.microsoft.com/office/powerpoint/2010/main" val="839808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Vierphasenmodell eignet sich z. B. bei der Gestaltung von gemeinsamen Plenumsphasen, um Kinder auf unterschiedlichen Lernständen einzubeziehen.</a:t>
            </a:r>
          </a:p>
          <a:p>
            <a:endParaRPr lang="de-DE" dirty="0"/>
          </a:p>
          <a:p>
            <a:r>
              <a:rPr lang="de-DE" dirty="0"/>
              <a:t>Außerdem kann ich den (längerfristigen) Lernverlauf zu einem Thema planen: Alle Kinder starten bspw. mit Handlungen am Material. In den darauffolgenden Unterrichtsstunden liegt der Schwerpunkt dann auf den Beschreibungen der Materialhandlung in Partnerarbeit,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62</a:t>
            </a:fld>
            <a:endParaRPr lang="de-DE" altLang="de-DE"/>
          </a:p>
        </p:txBody>
      </p:sp>
    </p:spTree>
    <p:extLst>
      <p:ext uri="{BB962C8B-B14F-4D97-AF65-F5344CB8AC3E}">
        <p14:creationId xmlns:p14="http://schemas.microsoft.com/office/powerpoint/2010/main" val="29933795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63</a:t>
            </a:fld>
            <a:endParaRPr lang="de-DE" altLang="de-DE"/>
          </a:p>
        </p:txBody>
      </p:sp>
    </p:spTree>
    <p:extLst>
      <p:ext uri="{BB962C8B-B14F-4D97-AF65-F5344CB8AC3E}">
        <p14:creationId xmlns:p14="http://schemas.microsoft.com/office/powerpoint/2010/main" val="31825185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64</a:t>
            </a:fld>
            <a:endParaRPr lang="de-DE" altLang="de-DE"/>
          </a:p>
        </p:txBody>
      </p:sp>
    </p:spTree>
    <p:extLst>
      <p:ext uri="{BB962C8B-B14F-4D97-AF65-F5344CB8AC3E}">
        <p14:creationId xmlns:p14="http://schemas.microsoft.com/office/powerpoint/2010/main" val="15410695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65</a:t>
            </a:fld>
            <a:endParaRPr lang="de-DE" altLang="de-DE"/>
          </a:p>
        </p:txBody>
      </p:sp>
    </p:spTree>
    <p:extLst>
      <p:ext uri="{BB962C8B-B14F-4D97-AF65-F5344CB8AC3E}">
        <p14:creationId xmlns:p14="http://schemas.microsoft.com/office/powerpoint/2010/main" val="4186944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66</a:t>
            </a:fld>
            <a:endParaRPr lang="de-DE" altLang="de-DE"/>
          </a:p>
        </p:txBody>
      </p:sp>
    </p:spTree>
    <p:extLst>
      <p:ext uri="{BB962C8B-B14F-4D97-AF65-F5344CB8AC3E}">
        <p14:creationId xmlns:p14="http://schemas.microsoft.com/office/powerpoint/2010/main" val="6013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a:t>
            </a:fld>
            <a:endParaRPr lang="de-DE" altLang="de-DE"/>
          </a:p>
        </p:txBody>
      </p:sp>
    </p:spTree>
    <p:extLst>
      <p:ext uri="{BB962C8B-B14F-4D97-AF65-F5344CB8AC3E}">
        <p14:creationId xmlns:p14="http://schemas.microsoft.com/office/powerpoint/2010/main" val="3184924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(fast) allen Kindern noch nicht ausgeprägt: Stellenwertverständnis und strukturierte Anzahlerfassung im ZR 100</a:t>
            </a:r>
          </a:p>
          <a:p>
            <a:endParaRPr lang="de-DE" dirty="0"/>
          </a:p>
          <a:p>
            <a:r>
              <a:rPr lang="de-DE" dirty="0"/>
              <a:t>Das liegt wahrscheinlich auch daran, dass Darstellungen (z. B. Stellentafel, 100er-Feld) noch nicht bekannt sind.</a:t>
            </a:r>
          </a:p>
          <a:p>
            <a:pPr marL="171450" indent="-171450">
              <a:buFont typeface="Wingdings" pitchFamily="2" charset="2"/>
              <a:buChar char="à"/>
            </a:pPr>
            <a:r>
              <a:rPr lang="de-DE" dirty="0">
                <a:sym typeface="Wingdings" pitchFamily="2" charset="2"/>
              </a:rPr>
              <a:t>Sollte als nächstes im Klassenunterricht erarbeitet werden: Schwerpunkt auf Erfassung von Zehner- und </a:t>
            </a:r>
            <a:r>
              <a:rPr lang="de-DE" dirty="0" err="1">
                <a:sym typeface="Wingdings" pitchFamily="2" charset="2"/>
              </a:rPr>
              <a:t>Einerstrukturen</a:t>
            </a:r>
            <a:endParaRPr lang="de-DE" dirty="0">
              <a:sym typeface="Wingdings" pitchFamily="2" charset="2"/>
            </a:endParaRPr>
          </a:p>
          <a:p>
            <a:pPr marL="171450" indent="-171450">
              <a:buFont typeface="Wingdings" pitchFamily="2" charset="2"/>
              <a:buChar char="à"/>
            </a:pPr>
            <a:endParaRPr lang="de-DE" dirty="0">
              <a:sym typeface="Wingdings" pitchFamily="2" charset="2"/>
            </a:endParaRPr>
          </a:p>
          <a:p>
            <a:pPr marL="0" indent="0">
              <a:buFont typeface="Wingdings" pitchFamily="2" charset="2"/>
              <a:buNone/>
            </a:pPr>
            <a:r>
              <a:rPr lang="de-DE" dirty="0">
                <a:sym typeface="Wingdings" pitchFamily="2" charset="2"/>
              </a:rPr>
              <a:t>Das Ergänzen bis 100 können ebenfalls viele Kinder noch nicht. Dafür müssen die Kinder jedoch zuerst lernen, Anzahlen zu erfassen. Eine weitere Schwierigkeit ist die Darstellung am Rechenstrich, da diese neu ist – der Schwerpunkt liegt zum jetzigen Zeitpunkt zunächst jedoch auf der kardinalen Darstellung.</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67</a:t>
            </a:fld>
            <a:endParaRPr lang="de-DE" altLang="de-DE"/>
          </a:p>
        </p:txBody>
      </p:sp>
    </p:spTree>
    <p:extLst>
      <p:ext uri="{BB962C8B-B14F-4D97-AF65-F5344CB8AC3E}">
        <p14:creationId xmlns:p14="http://schemas.microsoft.com/office/powerpoint/2010/main" val="29944522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einigen Kindern ist auffällig, dass sie beim Notieren der Zahlen Zahlendreher haben. </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68</a:t>
            </a:fld>
            <a:endParaRPr lang="de-DE" altLang="de-DE"/>
          </a:p>
        </p:txBody>
      </p:sp>
    </p:spTree>
    <p:extLst>
      <p:ext uri="{BB962C8B-B14F-4D97-AF65-F5344CB8AC3E}">
        <p14:creationId xmlns:p14="http://schemas.microsoft.com/office/powerpoint/2010/main" val="3667624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Einige Kinder (z. B. Felix und Hanna) haben noch Schwierigkeiten, Strukturen im ZR20 zu erkennen und zu nutzen </a:t>
            </a:r>
            <a:r>
              <a:rPr lang="de-DE" dirty="0">
                <a:sym typeface="Wingdings" pitchFamily="2" charset="2"/>
              </a:rPr>
              <a:t> </a:t>
            </a:r>
            <a:r>
              <a:rPr lang="de-DE" dirty="0" err="1">
                <a:sym typeface="Wingdings" pitchFamily="2" charset="2"/>
              </a:rPr>
              <a:t>Wdh</a:t>
            </a:r>
            <a:r>
              <a:rPr lang="de-DE" dirty="0">
                <a:sym typeface="Wingdings" pitchFamily="2" charset="2"/>
              </a:rPr>
              <a:t>. und Festigung Kraft der 5, Darstellung am 20er-Feld</a:t>
            </a:r>
            <a:endParaRPr lang="de-DE" dirty="0"/>
          </a:p>
          <a:p>
            <a:endParaRPr lang="de-DE" dirty="0"/>
          </a:p>
          <a:p>
            <a:r>
              <a:rPr lang="de-DE" dirty="0"/>
              <a:t>Einige Kinder (z. B. Leon) haben bereits ausgeprägte Vorkenntnisse im ZR100 – bei ihnen könnte der Schwerpunkt bereits auf dem Ergänzen bis 100 liegen.</a:t>
            </a: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69</a:t>
            </a:fld>
            <a:endParaRPr lang="de-DE" altLang="de-DE"/>
          </a:p>
        </p:txBody>
      </p:sp>
    </p:spTree>
    <p:extLst>
      <p:ext uri="{BB962C8B-B14F-4D97-AF65-F5344CB8AC3E}">
        <p14:creationId xmlns:p14="http://schemas.microsoft.com/office/powerpoint/2010/main" val="2330675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70</a:t>
            </a:fld>
            <a:endParaRPr lang="de-DE" altLang="de-DE"/>
          </a:p>
        </p:txBody>
      </p:sp>
    </p:spTree>
    <p:extLst>
      <p:ext uri="{BB962C8B-B14F-4D97-AF65-F5344CB8AC3E}">
        <p14:creationId xmlns:p14="http://schemas.microsoft.com/office/powerpoint/2010/main" val="3026598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18579F4-F7C3-8B45-8341-0CA9EF15BADB}" type="slidenum">
              <a:rPr lang="de-DE" altLang="de-DE" smtClean="0"/>
              <a:pPr>
                <a:defRPr/>
              </a:pPr>
              <a:t>71</a:t>
            </a:fld>
            <a:endParaRPr lang="de-DE" altLang="de-DE"/>
          </a:p>
        </p:txBody>
      </p:sp>
    </p:spTree>
    <p:extLst>
      <p:ext uri="{BB962C8B-B14F-4D97-AF65-F5344CB8AC3E}">
        <p14:creationId xmlns:p14="http://schemas.microsoft.com/office/powerpoint/2010/main" val="28052673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Grundlage der Diagnostik mithilfe der Standortbestimmung wird eine Teilkompetenz ausgewählt, die bei der Förderung im Mittelpunkt steht.</a:t>
            </a:r>
          </a:p>
          <a:p>
            <a:r>
              <a:rPr lang="de-DE" dirty="0"/>
              <a:t>Die FÖDIMA-Kartei bietet eine Sammlung an passenden Förderanregungen, die die Kompetenzen aus der Standortbestimmung aufgreifen und vertiefen.</a:t>
            </a:r>
          </a:p>
          <a:p>
            <a:r>
              <a:rPr lang="de-DE" dirty="0"/>
              <a:t>Mithilfe des Planungsrasters kann dazu geplant werden, welche Förderanregung in welcher Unterrichtsform stattfinden soll (</a:t>
            </a:r>
            <a:r>
              <a:rPr lang="de-DE" b="1" dirty="0"/>
              <a:t>siehe </a:t>
            </a:r>
            <a:r>
              <a:rPr lang="de-DE" b="1" dirty="0">
                <a:solidFill>
                  <a:schemeClr val="accent6"/>
                </a:solidFill>
                <a:highlight>
                  <a:srgbClr val="FFFF00"/>
                </a:highlight>
              </a:rPr>
              <a:t>Folie 75</a:t>
            </a:r>
            <a:r>
              <a:rPr lang="de-DE" dirty="0"/>
              <a:t>). </a:t>
            </a:r>
          </a:p>
        </p:txBody>
      </p:sp>
      <p:sp>
        <p:nvSpPr>
          <p:cNvPr id="4" name="Foliennummernplatzhalter 3"/>
          <p:cNvSpPr>
            <a:spLocks noGrp="1"/>
          </p:cNvSpPr>
          <p:nvPr>
            <p:ph type="sldNum" sz="quarter" idx="10"/>
          </p:nvPr>
        </p:nvSpPr>
        <p:spPr/>
        <p:txBody>
          <a:bodyPr/>
          <a:lstStyle/>
          <a:p>
            <a:pPr>
              <a:defRPr/>
            </a:pPr>
            <a:fld id="{518579F4-F7C3-8B45-8341-0CA9EF15BADB}" type="slidenum">
              <a:rPr lang="de-DE" altLang="de-DE" smtClean="0"/>
              <a:pPr>
                <a:defRPr/>
              </a:pPr>
              <a:t>73</a:t>
            </a:fld>
            <a:endParaRPr lang="de-DE" altLang="de-DE"/>
          </a:p>
        </p:txBody>
      </p:sp>
    </p:spTree>
    <p:extLst>
      <p:ext uri="{BB962C8B-B14F-4D97-AF65-F5344CB8AC3E}">
        <p14:creationId xmlns:p14="http://schemas.microsoft.com/office/powerpoint/2010/main" val="28052673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74</a:t>
            </a:fld>
            <a:endParaRPr lang="de-DE" altLang="de-DE"/>
          </a:p>
        </p:txBody>
      </p:sp>
    </p:spTree>
    <p:extLst>
      <p:ext uri="{BB962C8B-B14F-4D97-AF65-F5344CB8AC3E}">
        <p14:creationId xmlns:p14="http://schemas.microsoft.com/office/powerpoint/2010/main" val="31132406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75</a:t>
            </a:fld>
            <a:endParaRPr lang="de-DE" altLang="de-DE"/>
          </a:p>
        </p:txBody>
      </p:sp>
    </p:spTree>
    <p:extLst>
      <p:ext uri="{BB962C8B-B14F-4D97-AF65-F5344CB8AC3E}">
        <p14:creationId xmlns:p14="http://schemas.microsoft.com/office/powerpoint/2010/main" val="335907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77</a:t>
            </a:fld>
            <a:endParaRPr lang="de-DE" altLang="de-DE"/>
          </a:p>
        </p:txBody>
      </p:sp>
    </p:spTree>
    <p:extLst>
      <p:ext uri="{BB962C8B-B14F-4D97-AF65-F5344CB8AC3E}">
        <p14:creationId xmlns:p14="http://schemas.microsoft.com/office/powerpoint/2010/main" val="5945115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79</a:t>
            </a:fld>
            <a:endParaRPr lang="de-DE" altLang="de-DE"/>
          </a:p>
        </p:txBody>
      </p:sp>
    </p:spTree>
    <p:extLst>
      <p:ext uri="{BB962C8B-B14F-4D97-AF65-F5344CB8AC3E}">
        <p14:creationId xmlns:p14="http://schemas.microsoft.com/office/powerpoint/2010/main" val="194705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b="0" i="0" u="none" strike="noStrike" dirty="0">
              <a:solidFill>
                <a:srgbClr val="000000"/>
              </a:solidFill>
              <a:effectLst/>
            </a:endParaRP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80</a:t>
            </a:fld>
            <a:endParaRPr lang="de-DE" altLang="de-DE"/>
          </a:p>
        </p:txBody>
      </p:sp>
    </p:spTree>
    <p:extLst>
      <p:ext uri="{BB962C8B-B14F-4D97-AF65-F5344CB8AC3E}">
        <p14:creationId xmlns:p14="http://schemas.microsoft.com/office/powerpoint/2010/main" val="38458299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u="none" strike="noStrike" dirty="0">
                <a:solidFill>
                  <a:srgbClr val="000000"/>
                </a:solidFill>
                <a:effectLst/>
              </a:rPr>
              <a:t>Wie kann die Förderung der heterogenen Gruppe aus dem Eingangs-Bespiel (Folie 62) nun stattfinden?</a:t>
            </a:r>
          </a:p>
          <a:p>
            <a:pPr algn="l"/>
            <a:endParaRPr lang="de-DE" b="0" i="0" u="none" strike="noStrike" dirty="0">
              <a:solidFill>
                <a:srgbClr val="000000"/>
              </a:solidFill>
              <a:effectLst/>
            </a:endParaRPr>
          </a:p>
          <a:p>
            <a:pPr algn="l"/>
            <a:r>
              <a:rPr lang="de-DE" b="0" i="0" u="none" strike="noStrike" dirty="0">
                <a:solidFill>
                  <a:srgbClr val="000000"/>
                </a:solidFill>
                <a:effectLst/>
              </a:rPr>
              <a:t>Für die gesamte Gruppe: Die Zehner- und </a:t>
            </a:r>
            <a:r>
              <a:rPr lang="de-DE" b="0" i="0" u="none" strike="noStrike" dirty="0" err="1">
                <a:solidFill>
                  <a:srgbClr val="000000"/>
                </a:solidFill>
                <a:effectLst/>
              </a:rPr>
              <a:t>Einerstrukturen</a:t>
            </a:r>
            <a:r>
              <a:rPr lang="de-DE" b="0" i="0" u="none" strike="noStrike" dirty="0">
                <a:solidFill>
                  <a:srgbClr val="000000"/>
                </a:solidFill>
                <a:effectLst/>
              </a:rPr>
              <a:t> im Hunderterraum sowie die Sprech- und Schreibweise der Zahlen sind für die meisten Kinder noch neu und bereiten einigen noch Probleme. Nach der Einführung des ZR100 durch Bündelungsaktivitäten, strukturierten Materialdarstellungen und der Stellentafel kann die Darstellungsvernetzung von Zahlwort, strukturierter Materialdarstellung und Zahlsymbol mit der Übung „Zahlen sprechen, hören, schreiben“ aus der FÖDIMA-Kartei gut geübt werden.</a:t>
            </a:r>
          </a:p>
          <a:p>
            <a:pPr algn="l"/>
            <a:endParaRPr lang="de-DE" b="0" i="0" u="none" strike="noStrike" dirty="0">
              <a:solidFill>
                <a:srgbClr val="000000"/>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b="0" i="0" u="none" strike="noStrike" dirty="0">
                <a:solidFill>
                  <a:srgbClr val="000000"/>
                </a:solidFill>
                <a:effectLst/>
              </a:rPr>
              <a:t>Bei manchen Kindern müssen </a:t>
            </a:r>
            <a:r>
              <a:rPr lang="de-DE" b="0" i="0" u="none" strike="noStrike" dirty="0" err="1">
                <a:solidFill>
                  <a:srgbClr val="000000"/>
                </a:solidFill>
                <a:effectLst/>
              </a:rPr>
              <a:t>Verstehensgrundlagen</a:t>
            </a:r>
            <a:r>
              <a:rPr lang="de-DE" b="0" i="0" u="none" strike="noStrike" dirty="0">
                <a:solidFill>
                  <a:srgbClr val="000000"/>
                </a:solidFill>
                <a:effectLst/>
              </a:rPr>
              <a:t> aufgebaut werden. Wenn möglich, sollte dies durch Adaptionen z. B. des Zahlenraums oder der Phase im Vierphasenmodell im Klassenunterricht integriert werden. Die Übung „Zahlen sprechen, hören, schreiben“ kann ähnlich im ZR20 mit Fokus auf dem strukturierten Legen im 20er-Feld durchgeführt werden. Ein Kind nennt eine Zahl, und das andere legt die Zahl so, dass man auf einen Blick erkennen kann, wie viele es sind.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0" i="0" u="none" strike="noStrike" dirty="0">
              <a:solidFill>
                <a:srgbClr val="000000"/>
              </a:solidFill>
              <a:effectLst/>
            </a:endParaRPr>
          </a:p>
          <a:p>
            <a:pPr algn="l"/>
            <a:r>
              <a:rPr lang="de-DE" b="0" i="0" u="none" strike="noStrike" dirty="0">
                <a:solidFill>
                  <a:srgbClr val="000000"/>
                </a:solidFill>
                <a:effectLst/>
              </a:rPr>
              <a:t>Mila hat noch Schwierigkeiten, die 10 verständnisbasiert zu zerlegen. Sie hat zwar bereits verstanden, dass man Zahlen zerlegen und wieder zusammensetzen kann, ist jedoch bisher noch nicht in der Lage, dabei strukturiert vorzugehen, um diese Strukturen später auch nutzen zu können. Daher arbeitet sie mit einem Zehnerfeld (halbes Zwanzigerfeld) und findet verschiedene Zerlegungen der 10, die sie zunächst legt, auf Zettel überträgt und anschließend sortiert, um alle Zerlegungen zu finden. Alternativ könnte sie mit dem </a:t>
            </a:r>
            <a:r>
              <a:rPr lang="de-DE" b="0" i="0" u="none" strike="noStrike" dirty="0" err="1">
                <a:solidFill>
                  <a:srgbClr val="000000"/>
                </a:solidFill>
                <a:effectLst/>
              </a:rPr>
              <a:t>Zerlegefächer</a:t>
            </a:r>
            <a:r>
              <a:rPr lang="de-DE" b="0" i="0" u="none" strike="noStrike" dirty="0">
                <a:solidFill>
                  <a:srgbClr val="000000"/>
                </a:solidFill>
                <a:effectLst/>
              </a:rPr>
              <a:t> die Zerlegungen verständnisbasiert automatisieren. Dies könnte ggf. auch in einer externen Förderung oder innerhalb der Lerngruppe durch die Anleitung einer Schulsozialpädagogin oder Sonderpädagogin stattfinden.</a:t>
            </a:r>
          </a:p>
          <a:p>
            <a:pPr algn="l"/>
            <a:endParaRPr lang="de-DE" b="0" i="0" u="none" strike="noStrike" dirty="0">
              <a:solidFill>
                <a:srgbClr val="000000"/>
              </a:solidFill>
              <a:effectLst/>
            </a:endParaRPr>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81</a:t>
            </a:fld>
            <a:endParaRPr lang="de-DE" altLang="de-DE"/>
          </a:p>
        </p:txBody>
      </p:sp>
    </p:spTree>
    <p:extLst>
      <p:ext uri="{BB962C8B-B14F-4D97-AF65-F5344CB8AC3E}">
        <p14:creationId xmlns:p14="http://schemas.microsoft.com/office/powerpoint/2010/main" val="761417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82</a:t>
            </a:fld>
            <a:endParaRPr lang="de-DE" altLang="de-DE"/>
          </a:p>
        </p:txBody>
      </p:sp>
    </p:spTree>
    <p:extLst>
      <p:ext uri="{BB962C8B-B14F-4D97-AF65-F5344CB8AC3E}">
        <p14:creationId xmlns:p14="http://schemas.microsoft.com/office/powerpoint/2010/main" val="14755428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83</a:t>
            </a:fld>
            <a:endParaRPr lang="de-DE" altLang="de-DE"/>
          </a:p>
        </p:txBody>
      </p:sp>
    </p:spTree>
    <p:extLst>
      <p:ext uri="{BB962C8B-B14F-4D97-AF65-F5344CB8AC3E}">
        <p14:creationId xmlns:p14="http://schemas.microsoft.com/office/powerpoint/2010/main" val="14048710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87</a:t>
            </a:fld>
            <a:endParaRPr lang="de-DE" altLang="de-DE"/>
          </a:p>
        </p:txBody>
      </p:sp>
    </p:spTree>
    <p:extLst>
      <p:ext uri="{BB962C8B-B14F-4D97-AF65-F5344CB8AC3E}">
        <p14:creationId xmlns:p14="http://schemas.microsoft.com/office/powerpoint/2010/main" val="33400384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88</a:t>
            </a:fld>
            <a:endParaRPr lang="de-DE" altLang="de-DE"/>
          </a:p>
        </p:txBody>
      </p:sp>
    </p:spTree>
    <p:extLst>
      <p:ext uri="{BB962C8B-B14F-4D97-AF65-F5344CB8AC3E}">
        <p14:creationId xmlns:p14="http://schemas.microsoft.com/office/powerpoint/2010/main" val="41022350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89</a:t>
            </a:fld>
            <a:endParaRPr lang="de-DE" altLang="de-DE"/>
          </a:p>
        </p:txBody>
      </p:sp>
    </p:spTree>
    <p:extLst>
      <p:ext uri="{BB962C8B-B14F-4D97-AF65-F5344CB8AC3E}">
        <p14:creationId xmlns:p14="http://schemas.microsoft.com/office/powerpoint/2010/main" val="965201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518579F4-F7C3-8B45-8341-0CA9EF15BADB}" type="slidenum">
              <a:rPr lang="de-DE" altLang="de-DE" smtClean="0"/>
              <a:pPr>
                <a:defRPr/>
              </a:pPr>
              <a:t>90</a:t>
            </a:fld>
            <a:endParaRPr lang="de-DE" altLang="de-DE"/>
          </a:p>
        </p:txBody>
      </p:sp>
    </p:spTree>
    <p:extLst>
      <p:ext uri="{BB962C8B-B14F-4D97-AF65-F5344CB8AC3E}">
        <p14:creationId xmlns:p14="http://schemas.microsoft.com/office/powerpoint/2010/main" val="114358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dirty="0"/>
          </a:p>
        </p:txBody>
      </p:sp>
    </p:spTree>
    <p:extLst>
      <p:ext uri="{BB962C8B-B14F-4D97-AF65-F5344CB8AC3E}">
        <p14:creationId xmlns:p14="http://schemas.microsoft.com/office/powerpoint/2010/main" val="247854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Diese Folie dient als Platzhalterfolie für die Teilnehmenden der FÖDIMA Subgruppe, die in ihren Veranstaltungen Erhebungen mit den Lehrkräften durchführen. Sollten Sie Teil der FÖDIMA Subgruppe sein, ersetzen Sie diese Folie bitte durch die Folie (mit QR Code und Link zur Umfrage), die Sie im Vorfeld per E-Mail erhalten haben. Achten Sie darauf, dass die Folie für die teilnehmenden Lehrkräfte sichtbar ist. Sollten Sie Veranstaltungen in mehreren Gruppen durchführen, verwenden Sie die Folie mit der passenden Gruppennummer.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579F4-F7C3-8B45-8341-0CA9EF15BADB}" type="slidenum">
              <a:rPr kumimoji="0" lang="de-DE"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7413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pikas.dzlm.de/"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pikas.dzlm.de/"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029514C-F847-CB0E-4043-606780D02438}"/>
              </a:ext>
            </a:extLst>
          </p:cNvPr>
          <p:cNvPicPr>
            <a:picLocks noChangeAspect="1"/>
          </p:cNvPicPr>
          <p:nvPr userDrawn="1"/>
        </p:nvPicPr>
        <p:blipFill>
          <a:blip r:embed="rId2"/>
          <a:stretch>
            <a:fillRect/>
          </a:stretch>
        </p:blipFill>
        <p:spPr>
          <a:xfrm>
            <a:off x="329005" y="5590086"/>
            <a:ext cx="1787251" cy="1267914"/>
          </a:xfrm>
          <a:prstGeom prst="rect">
            <a:avLst/>
          </a:prstGeom>
        </p:spPr>
      </p:pic>
      <p:pic>
        <p:nvPicPr>
          <p:cNvPr id="3" name="Grafik 2">
            <a:extLst>
              <a:ext uri="{FF2B5EF4-FFF2-40B4-BE49-F238E27FC236}">
                <a16:creationId xmlns:a16="http://schemas.microsoft.com/office/drawing/2014/main" id="{16E5F7DC-2CD3-641C-AE33-F41623F77242}"/>
              </a:ext>
            </a:extLst>
          </p:cNvPr>
          <p:cNvPicPr>
            <a:picLocks noChangeAspect="1"/>
          </p:cNvPicPr>
          <p:nvPr userDrawn="1"/>
        </p:nvPicPr>
        <p:blipFill>
          <a:blip r:embed="rId3"/>
          <a:stretch>
            <a:fillRect/>
          </a:stretch>
        </p:blipFill>
        <p:spPr>
          <a:xfrm>
            <a:off x="10196600" y="5952115"/>
            <a:ext cx="1530436" cy="803479"/>
          </a:xfrm>
          <a:prstGeom prst="rect">
            <a:avLst/>
          </a:prstGeom>
        </p:spPr>
      </p:pic>
      <p:pic>
        <p:nvPicPr>
          <p:cNvPr id="7" name="Grafik 6">
            <a:extLst>
              <a:ext uri="{FF2B5EF4-FFF2-40B4-BE49-F238E27FC236}">
                <a16:creationId xmlns:a16="http://schemas.microsoft.com/office/drawing/2014/main" id="{5639F568-E685-D4CA-6170-9246687ED702}"/>
              </a:ext>
            </a:extLst>
          </p:cNvPr>
          <p:cNvPicPr>
            <a:picLocks noChangeAspect="1"/>
          </p:cNvPicPr>
          <p:nvPr userDrawn="1"/>
        </p:nvPicPr>
        <p:blipFill>
          <a:blip r:embed="rId4"/>
          <a:stretch>
            <a:fillRect/>
          </a:stretch>
        </p:blipFill>
        <p:spPr>
          <a:xfrm>
            <a:off x="2561284" y="5787738"/>
            <a:ext cx="1510800" cy="967856"/>
          </a:xfrm>
          <a:prstGeom prst="rect">
            <a:avLst/>
          </a:prstGeom>
        </p:spPr>
      </p:pic>
      <p:pic>
        <p:nvPicPr>
          <p:cNvPr id="8" name="Grafik 7">
            <a:extLst>
              <a:ext uri="{FF2B5EF4-FFF2-40B4-BE49-F238E27FC236}">
                <a16:creationId xmlns:a16="http://schemas.microsoft.com/office/drawing/2014/main" id="{0622D7DE-730D-2894-98CF-2F03AD5EA584}"/>
              </a:ext>
            </a:extLst>
          </p:cNvPr>
          <p:cNvPicPr>
            <a:picLocks noChangeAspect="1"/>
          </p:cNvPicPr>
          <p:nvPr userDrawn="1"/>
        </p:nvPicPr>
        <p:blipFill>
          <a:blip r:embed="rId5"/>
          <a:stretch>
            <a:fillRect/>
          </a:stretch>
        </p:blipFill>
        <p:spPr>
          <a:xfrm>
            <a:off x="3190583" y="52054"/>
            <a:ext cx="5930713" cy="3688198"/>
          </a:xfrm>
          <a:prstGeom prst="rect">
            <a:avLst/>
          </a:prstGeom>
        </p:spPr>
      </p:pic>
      <p:pic>
        <p:nvPicPr>
          <p:cNvPr id="9" name="Grafik 8">
            <a:extLst>
              <a:ext uri="{FF2B5EF4-FFF2-40B4-BE49-F238E27FC236}">
                <a16:creationId xmlns:a16="http://schemas.microsoft.com/office/drawing/2014/main" id="{93408C4D-FE45-9F49-A405-ADD7D8BDFAFE}"/>
              </a:ext>
            </a:extLst>
          </p:cNvPr>
          <p:cNvPicPr>
            <a:picLocks noChangeAspect="1"/>
          </p:cNvPicPr>
          <p:nvPr userDrawn="1"/>
        </p:nvPicPr>
        <p:blipFill>
          <a:blip r:embed="rId6"/>
          <a:stretch>
            <a:fillRect/>
          </a:stretch>
        </p:blipFill>
        <p:spPr>
          <a:xfrm>
            <a:off x="142859" y="222062"/>
            <a:ext cx="2159544" cy="968405"/>
          </a:xfrm>
          <a:prstGeom prst="rect">
            <a:avLst/>
          </a:prstGeom>
        </p:spPr>
      </p:pic>
      <p:sp>
        <p:nvSpPr>
          <p:cNvPr id="10" name="Untertitel 2">
            <a:extLst>
              <a:ext uri="{FF2B5EF4-FFF2-40B4-BE49-F238E27FC236}">
                <a16:creationId xmlns:a16="http://schemas.microsoft.com/office/drawing/2014/main" id="{E608477C-A667-4600-CE49-833515C04E41}"/>
              </a:ext>
            </a:extLst>
          </p:cNvPr>
          <p:cNvSpPr>
            <a:spLocks noGrp="1"/>
          </p:cNvSpPr>
          <p:nvPr>
            <p:ph type="subTitle" idx="1" hasCustomPrompt="1"/>
          </p:nvPr>
        </p:nvSpPr>
        <p:spPr>
          <a:xfrm>
            <a:off x="244031" y="4350751"/>
            <a:ext cx="11800487" cy="1059573"/>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1" name="Textplatzhalter 2">
            <a:extLst>
              <a:ext uri="{FF2B5EF4-FFF2-40B4-BE49-F238E27FC236}">
                <a16:creationId xmlns:a16="http://schemas.microsoft.com/office/drawing/2014/main" id="{66BAB534-307B-B644-5AFA-C0D7407BC6F1}"/>
              </a:ext>
            </a:extLst>
          </p:cNvPr>
          <p:cNvSpPr>
            <a:spLocks noGrp="1"/>
          </p:cNvSpPr>
          <p:nvPr>
            <p:ph type="body" idx="10" hasCustomPrompt="1"/>
          </p:nvPr>
        </p:nvSpPr>
        <p:spPr>
          <a:xfrm>
            <a:off x="255697" y="4970938"/>
            <a:ext cx="11800487" cy="878772"/>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sp>
        <p:nvSpPr>
          <p:cNvPr id="12" name="Rechteck 11">
            <a:extLst>
              <a:ext uri="{FF2B5EF4-FFF2-40B4-BE49-F238E27FC236}">
                <a16:creationId xmlns:a16="http://schemas.microsoft.com/office/drawing/2014/main" id="{BD169247-309B-A61B-4D70-5D9D4D01C873}"/>
              </a:ext>
            </a:extLst>
          </p:cNvPr>
          <p:cNvSpPr/>
          <p:nvPr userDrawn="1"/>
        </p:nvSpPr>
        <p:spPr>
          <a:xfrm>
            <a:off x="1915452" y="3669323"/>
            <a:ext cx="8598632" cy="707886"/>
          </a:xfrm>
          <a:prstGeom prst="rect">
            <a:avLst/>
          </a:prstGeom>
        </p:spPr>
        <p:txBody>
          <a:bodyPr wrap="square">
            <a:spAutoFit/>
          </a:bodyPr>
          <a:lstStyle/>
          <a:p>
            <a:pPr algn="ctr"/>
            <a:r>
              <a:rPr kumimoji="0" lang="de-DE" sz="2000" b="1"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FÖ</a:t>
            </a:r>
            <a:r>
              <a:rPr kumimoji="0" lang="de-DE" sz="2000" b="0"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RDERORIENTIERTE </a:t>
            </a:r>
            <a:r>
              <a:rPr kumimoji="0" lang="de-DE" sz="2000" b="1"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DI</a:t>
            </a:r>
            <a:r>
              <a:rPr kumimoji="0" lang="de-DE" sz="2000" b="0"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AGNOSTIK IM (INKLUSIVEN)</a:t>
            </a:r>
            <a:br>
              <a:rPr kumimoji="0" lang="de-DE" sz="2000" b="0"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br>
            <a:r>
              <a:rPr kumimoji="0" lang="de-DE" sz="2000" b="1"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MA</a:t>
            </a:r>
            <a:r>
              <a:rPr kumimoji="0" lang="de-DE" sz="2000" b="0" i="0" u="none" strike="noStrike" kern="1200" cap="none" spc="0" normalizeH="0" baseline="0" noProof="0" dirty="0">
                <a:ln>
                  <a:noFill/>
                </a:ln>
                <a:solidFill>
                  <a:srgbClr val="327D87"/>
                </a:solidFill>
                <a:effectLst/>
                <a:uLnTx/>
                <a:uFillTx/>
                <a:latin typeface="Arial" panose="020B0604020202020204" pitchFamily="34" charset="0"/>
                <a:ea typeface="+mj-ea"/>
                <a:cs typeface="Arial" panose="020B0604020202020204" pitchFamily="34" charset="0"/>
              </a:rPr>
              <a:t>THEMATISCHEN ANFANGSUNTERRICHT</a:t>
            </a:r>
            <a:endParaRPr lang="de-DE" sz="1800" dirty="0"/>
          </a:p>
        </p:txBody>
      </p:sp>
      <p:pic>
        <p:nvPicPr>
          <p:cNvPr id="13" name="Picture 2">
            <a:extLst>
              <a:ext uri="{FF2B5EF4-FFF2-40B4-BE49-F238E27FC236}">
                <a16:creationId xmlns:a16="http://schemas.microsoft.com/office/drawing/2014/main" id="{A55D4FEA-51D2-413C-7BE3-CCA2998F7D4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999638B8-5687-B26E-0D6A-0B65FC3ECA79}"/>
              </a:ext>
            </a:extLst>
          </p:cNvPr>
          <p:cNvPicPr>
            <a:picLocks noChangeAspect="1"/>
          </p:cNvPicPr>
          <p:nvPr userDrawn="1"/>
        </p:nvPicPr>
        <p:blipFill>
          <a:blip r:embed="rId8"/>
          <a:stretch>
            <a:fillRect/>
          </a:stretch>
        </p:blipFill>
        <p:spPr>
          <a:xfrm>
            <a:off x="5192474" y="5860606"/>
            <a:ext cx="1252545" cy="806326"/>
          </a:xfrm>
          <a:prstGeom prst="rect">
            <a:avLst/>
          </a:prstGeom>
        </p:spPr>
      </p:pic>
    </p:spTree>
    <p:extLst>
      <p:ext uri="{BB962C8B-B14F-4D97-AF65-F5344CB8AC3E}">
        <p14:creationId xmlns:p14="http://schemas.microsoft.com/office/powerpoint/2010/main" val="388814410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0" name="Grafik 9">
            <a:extLst>
              <a:ext uri="{FF2B5EF4-FFF2-40B4-BE49-F238E27FC236}">
                <a16:creationId xmlns:a16="http://schemas.microsoft.com/office/drawing/2014/main" id="{DF85F215-1EDF-5052-2DB3-D9BD19BEF6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12" name="Textfeld 11">
            <a:extLst>
              <a:ext uri="{FF2B5EF4-FFF2-40B4-BE49-F238E27FC236}">
                <a16:creationId xmlns:a16="http://schemas.microsoft.com/office/drawing/2014/main" id="{88623F8D-D6E8-996A-21CD-973F1DE6F956}"/>
              </a:ext>
            </a:extLst>
          </p:cNvPr>
          <p:cNvSpPr txBox="1"/>
          <p:nvPr userDrawn="1"/>
        </p:nvSpPr>
        <p:spPr>
          <a:xfrm>
            <a:off x="1476074" y="354520"/>
            <a:ext cx="2783209"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Gliederung</a:t>
            </a:r>
            <a:endParaRPr lang="de-DE" dirty="0"/>
          </a:p>
        </p:txBody>
      </p:sp>
      <p:sp>
        <p:nvSpPr>
          <p:cNvPr id="2" name="Datumsplatzhalter 18">
            <a:extLst>
              <a:ext uri="{FF2B5EF4-FFF2-40B4-BE49-F238E27FC236}">
                <a16:creationId xmlns:a16="http://schemas.microsoft.com/office/drawing/2014/main" id="{45B29736-1F40-C0E7-2FFD-BC0EF392272F}"/>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56423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1" name="Grafik 10">
            <a:extLst>
              <a:ext uri="{FF2B5EF4-FFF2-40B4-BE49-F238E27FC236}">
                <a16:creationId xmlns:a16="http://schemas.microsoft.com/office/drawing/2014/main" id="{43523F08-7DA7-4DD3-02E5-6868DA052C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10" name="Textfeld 9">
            <a:extLst>
              <a:ext uri="{FF2B5EF4-FFF2-40B4-BE49-F238E27FC236}">
                <a16:creationId xmlns:a16="http://schemas.microsoft.com/office/drawing/2014/main" id="{9C6DEECE-4482-AC7D-C7D5-2F0D82C5B709}"/>
              </a:ext>
            </a:extLst>
          </p:cNvPr>
          <p:cNvSpPr txBox="1"/>
          <p:nvPr userDrawn="1"/>
        </p:nvSpPr>
        <p:spPr>
          <a:xfrm>
            <a:off x="1476073" y="366395"/>
            <a:ext cx="6947491"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Vorschlag für Zeitstruktur</a:t>
            </a:r>
            <a:endParaRPr lang="de-DE" dirty="0"/>
          </a:p>
        </p:txBody>
      </p:sp>
      <p:sp>
        <p:nvSpPr>
          <p:cNvPr id="2" name="Datumsplatzhalter 18">
            <a:extLst>
              <a:ext uri="{FF2B5EF4-FFF2-40B4-BE49-F238E27FC236}">
                <a16:creationId xmlns:a16="http://schemas.microsoft.com/office/drawing/2014/main" id="{983CF9FA-4DFD-1D31-8427-D7019C4B7B0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613759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5EF2AB08-01DC-24EF-399D-369834216C06}"/>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B46D19D7-3BAE-59F5-47FF-E5EB65D803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17" name="Textplatzhalter 23">
            <a:extLst>
              <a:ext uri="{FF2B5EF4-FFF2-40B4-BE49-F238E27FC236}">
                <a16:creationId xmlns:a16="http://schemas.microsoft.com/office/drawing/2014/main" id="{436E9501-6CCF-0115-999B-0EE5F4B52318}"/>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0" name="Inhaltsplatzhalter 2">
            <a:extLst>
              <a:ext uri="{FF2B5EF4-FFF2-40B4-BE49-F238E27FC236}">
                <a16:creationId xmlns:a16="http://schemas.microsoft.com/office/drawing/2014/main" id="{76B86191-7457-46A9-48B0-48B28A37C79E}"/>
              </a:ext>
            </a:extLst>
          </p:cNvPr>
          <p:cNvSpPr>
            <a:spLocks noGrp="1"/>
          </p:cNvSpPr>
          <p:nvPr>
            <p:ph idx="1" hasCustomPrompt="1"/>
          </p:nvPr>
        </p:nvSpPr>
        <p:spPr>
          <a:xfrm>
            <a:off x="1461898" y="1639659"/>
            <a:ext cx="9346012"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cxnSp>
        <p:nvCxnSpPr>
          <p:cNvPr id="21" name="Gerade Verbindung 20">
            <a:extLst>
              <a:ext uri="{FF2B5EF4-FFF2-40B4-BE49-F238E27FC236}">
                <a16:creationId xmlns:a16="http://schemas.microsoft.com/office/drawing/2014/main" id="{25890BEB-FF66-7DF5-D47A-B77F87BD1EE3}"/>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 name="Rechteck 4">
            <a:extLst>
              <a:ext uri="{FF2B5EF4-FFF2-40B4-BE49-F238E27FC236}">
                <a16:creationId xmlns:a16="http://schemas.microsoft.com/office/drawing/2014/main" id="{DA13DDC0-1592-1998-BF1E-A7E77756E788}"/>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10C4AA51-4651-B9E4-0C7F-FEAD1D7C2E28}"/>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5CCE6A1C-A05D-4B7F-3E57-373CAA028846}"/>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732965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instiegs-Video">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1ED1769-C656-23C4-3807-FEC4A4118498}"/>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 name="Grafik 2">
            <a:extLst>
              <a:ext uri="{FF2B5EF4-FFF2-40B4-BE49-F238E27FC236}">
                <a16:creationId xmlns:a16="http://schemas.microsoft.com/office/drawing/2014/main" id="{1B2E874B-B17F-E1ED-F08A-18166D766F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4" name="Titel 1">
            <a:extLst>
              <a:ext uri="{FF2B5EF4-FFF2-40B4-BE49-F238E27FC236}">
                <a16:creationId xmlns:a16="http://schemas.microsoft.com/office/drawing/2014/main" id="{BD39669B-16B9-06A2-2723-1EE8EEB17D32}"/>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9" name="Foliennummernplatzhalter 20">
            <a:extLst>
              <a:ext uri="{FF2B5EF4-FFF2-40B4-BE49-F238E27FC236}">
                <a16:creationId xmlns:a16="http://schemas.microsoft.com/office/drawing/2014/main" id="{AA485137-BCAE-D2BD-640A-FC7C365BCB50}"/>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2" name="Medienplatzhalter 11">
            <a:extLst>
              <a:ext uri="{FF2B5EF4-FFF2-40B4-BE49-F238E27FC236}">
                <a16:creationId xmlns:a16="http://schemas.microsoft.com/office/drawing/2014/main" id="{0C05F8E1-7570-5CEE-C2B5-032CBEA414AA}"/>
              </a:ext>
            </a:extLst>
          </p:cNvPr>
          <p:cNvSpPr>
            <a:spLocks noGrp="1"/>
          </p:cNvSpPr>
          <p:nvPr>
            <p:ph type="media" sz="quarter" idx="13"/>
          </p:nvPr>
        </p:nvSpPr>
        <p:spPr>
          <a:xfrm>
            <a:off x="1461898" y="1638593"/>
            <a:ext cx="9346012" cy="4282413"/>
          </a:xfrm>
          <a:prstGeom prst="rect">
            <a:avLst/>
          </a:prstGeom>
        </p:spPr>
        <p:txBody>
          <a:bodyPr/>
          <a:lstStyle>
            <a:lvl1pPr marL="0" indent="0">
              <a:buNone/>
              <a:defRPr/>
            </a:lvl1pPr>
          </a:lstStyle>
          <a:p>
            <a:endParaRPr lang="de-DE" dirty="0"/>
          </a:p>
        </p:txBody>
      </p:sp>
      <p:cxnSp>
        <p:nvCxnSpPr>
          <p:cNvPr id="11" name="Gerade Verbindung 10">
            <a:extLst>
              <a:ext uri="{FF2B5EF4-FFF2-40B4-BE49-F238E27FC236}">
                <a16:creationId xmlns:a16="http://schemas.microsoft.com/office/drawing/2014/main" id="{6E4779DF-FBD3-F1E5-0DB6-AF71716B898B}"/>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extplatzhalter 23">
            <a:extLst>
              <a:ext uri="{FF2B5EF4-FFF2-40B4-BE49-F238E27FC236}">
                <a16:creationId xmlns:a16="http://schemas.microsoft.com/office/drawing/2014/main" id="{CCB84629-30A6-152A-71B0-591A1C5DB22D}"/>
              </a:ext>
            </a:extLst>
          </p:cNvPr>
          <p:cNvSpPr>
            <a:spLocks noGrp="1"/>
          </p:cNvSpPr>
          <p:nvPr>
            <p:ph type="body" sz="quarter" idx="14"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7" name="Rechteck 6">
            <a:extLst>
              <a:ext uri="{FF2B5EF4-FFF2-40B4-BE49-F238E27FC236}">
                <a16:creationId xmlns:a16="http://schemas.microsoft.com/office/drawing/2014/main" id="{1818A77E-3DC8-66D8-1D2C-89A539AAF70D}"/>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15F00060-A322-1873-4631-B9BB5698613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5" name="Datumsplatzhalter 18">
            <a:extLst>
              <a:ext uri="{FF2B5EF4-FFF2-40B4-BE49-F238E27FC236}">
                <a16:creationId xmlns:a16="http://schemas.microsoft.com/office/drawing/2014/main" id="{FE80630C-5B61-A8E7-71E0-AA3DD188A87D}"/>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1533624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66B107A-6AE9-36B6-4A86-70279319F0BE}"/>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461689"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FE3D2323-5C73-601E-849E-AAA5573BFD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17" name="Inhaltsplatzhalter 2">
            <a:extLst>
              <a:ext uri="{FF2B5EF4-FFF2-40B4-BE49-F238E27FC236}">
                <a16:creationId xmlns:a16="http://schemas.microsoft.com/office/drawing/2014/main" id="{B3A8D53A-F065-A3EB-8AC0-5485D69DDECD}"/>
              </a:ext>
            </a:extLst>
          </p:cNvPr>
          <p:cNvSpPr>
            <a:spLocks noGrp="1"/>
          </p:cNvSpPr>
          <p:nvPr>
            <p:ph idx="1" hasCustomPrompt="1"/>
          </p:nvPr>
        </p:nvSpPr>
        <p:spPr>
          <a:xfrm>
            <a:off x="1461898" y="1639659"/>
            <a:ext cx="9346012" cy="452781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lvl="0"/>
            <a:endParaRPr lang="de-DE" dirty="0"/>
          </a:p>
          <a:p>
            <a:pPr lvl="0"/>
            <a:endParaRPr lang="de-DE" dirty="0"/>
          </a:p>
        </p:txBody>
      </p:sp>
      <p:cxnSp>
        <p:nvCxnSpPr>
          <p:cNvPr id="20" name="Gerade Verbindung 19">
            <a:extLst>
              <a:ext uri="{FF2B5EF4-FFF2-40B4-BE49-F238E27FC236}">
                <a16:creationId xmlns:a16="http://schemas.microsoft.com/office/drawing/2014/main" id="{E4E64F5F-0878-042B-B660-465E418905A5}"/>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 name="Rechteck 4">
            <a:extLst>
              <a:ext uri="{FF2B5EF4-FFF2-40B4-BE49-F238E27FC236}">
                <a16:creationId xmlns:a16="http://schemas.microsoft.com/office/drawing/2014/main" id="{A2F4CC78-4C91-BAB2-0370-2B4BD283EC80}"/>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999B8444-821A-DC56-2B7E-A0ADCE13383E}"/>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ABF1055C-527B-023C-86D9-69A9ED2042F2}"/>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73811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702DBE4-D1B6-1DF7-5F47-D49BC06D83ED}"/>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2351088" y="1660385"/>
            <a:ext cx="8585200" cy="3664276"/>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440000" y="1692000"/>
            <a:ext cx="633600" cy="475200"/>
          </a:xfrm>
          <a:prstGeom prst="rect">
            <a:avLst/>
          </a:prstGeom>
        </p:spPr>
      </p:pic>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552C2AC0-DE16-5C1A-EB77-F2F365D03E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4" name="Textplatzhalter 3">
            <a:extLst>
              <a:ext uri="{FF2B5EF4-FFF2-40B4-BE49-F238E27FC236}">
                <a16:creationId xmlns:a16="http://schemas.microsoft.com/office/drawing/2014/main" id="{7827351C-51EE-21D6-0580-198813A7D6E3}"/>
              </a:ext>
            </a:extLst>
          </p:cNvPr>
          <p:cNvSpPr>
            <a:spLocks noGrp="1"/>
          </p:cNvSpPr>
          <p:nvPr>
            <p:ph type="body" sz="quarter" idx="15" hasCustomPrompt="1"/>
          </p:nvPr>
        </p:nvSpPr>
        <p:spPr>
          <a:xfrm>
            <a:off x="2351086" y="5383241"/>
            <a:ext cx="8585201" cy="383715"/>
          </a:xfrm>
          <a:prstGeom prst="rect">
            <a:avLst/>
          </a:prstGeom>
        </p:spPr>
        <p:txBody>
          <a:bodyPr/>
          <a:lstStyle>
            <a:lvl1pPr marL="0" marR="0" indent="0" algn="r" defTabSz="457200" rtl="0" eaLnBrk="1" fontAlgn="auto" latinLnBrk="0" hangingPunct="1">
              <a:lnSpc>
                <a:spcPct val="100000"/>
              </a:lnSpc>
              <a:spcBef>
                <a:spcPts val="0"/>
              </a:spcBef>
              <a:spcAft>
                <a:spcPts val="0"/>
              </a:spcAft>
              <a:buClrTx/>
              <a:buSzTx/>
              <a:buFontTx/>
              <a:buNone/>
              <a:tabLst/>
              <a:defRPr>
                <a:solidFill>
                  <a:schemeClr val="bg1">
                    <a:lumMod val="50000"/>
                  </a:schemeClr>
                </a:solidFill>
              </a:defRPr>
            </a:lvl1pPr>
            <a:lvl3pPr marL="914400" indent="0" algn="r">
              <a:buNone/>
              <a:defRPr sz="1400"/>
            </a:lvl3p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400" b="0" i="0" dirty="0">
                <a:latin typeface="Arial" panose="020B0604020202020204" pitchFamily="34" charset="0"/>
                <a:ea typeface="Open Sans" panose="020B0606030504020204" pitchFamily="34" charset="0"/>
                <a:cs typeface="Arial" panose="020B0604020202020204" pitchFamily="34" charset="0"/>
              </a:rPr>
              <a:t>(Quelle, Jahr, Seite)</a:t>
            </a:r>
          </a:p>
        </p:txBody>
      </p:sp>
      <p:cxnSp>
        <p:nvCxnSpPr>
          <p:cNvPr id="18" name="Gerade Verbindung 17">
            <a:extLst>
              <a:ext uri="{FF2B5EF4-FFF2-40B4-BE49-F238E27FC236}">
                <a16:creationId xmlns:a16="http://schemas.microsoft.com/office/drawing/2014/main" id="{BF897BDC-6E13-E090-4563-D879B6ECC064}"/>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Rechteck 5">
            <a:extLst>
              <a:ext uri="{FF2B5EF4-FFF2-40B4-BE49-F238E27FC236}">
                <a16:creationId xmlns:a16="http://schemas.microsoft.com/office/drawing/2014/main" id="{D360A9DA-59B1-5165-71D5-3B62B9D2D227}"/>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96675269-9A8C-ECE9-CC7C-EFB313C24CB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C9E76279-9D2F-687E-17E8-D1C287058D05}"/>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4150400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461897" y="382774"/>
            <a:ext cx="9474323"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17" name="Gerade Verbindung 16">
            <a:extLst>
              <a:ext uri="{FF2B5EF4-FFF2-40B4-BE49-F238E27FC236}">
                <a16:creationId xmlns:a16="http://schemas.microsoft.com/office/drawing/2014/main" id="{3EA4EC4F-CA91-5833-D378-CD951D0DE112}"/>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9" name="Textplatzhalter 7">
            <a:extLst>
              <a:ext uri="{FF2B5EF4-FFF2-40B4-BE49-F238E27FC236}">
                <a16:creationId xmlns:a16="http://schemas.microsoft.com/office/drawing/2014/main" id="{F5B103E3-AFB1-107B-4FC0-1B02E18B3618}"/>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endParaRPr lang="de-DE" dirty="0"/>
          </a:p>
        </p:txBody>
      </p:sp>
      <p:sp>
        <p:nvSpPr>
          <p:cNvPr id="22" name="Textplatzhalter 6">
            <a:extLst>
              <a:ext uri="{FF2B5EF4-FFF2-40B4-BE49-F238E27FC236}">
                <a16:creationId xmlns:a16="http://schemas.microsoft.com/office/drawing/2014/main" id="{759DAFF5-90A4-DC55-746E-FBD79D9A66A0}"/>
              </a:ext>
            </a:extLst>
          </p:cNvPr>
          <p:cNvSpPr>
            <a:spLocks noGrp="1"/>
          </p:cNvSpPr>
          <p:nvPr>
            <p:ph type="body" sz="quarter" idx="14" hasCustomPrompt="1"/>
          </p:nvPr>
        </p:nvSpPr>
        <p:spPr>
          <a:xfrm>
            <a:off x="1461897" y="1724317"/>
            <a:ext cx="9474323"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23" name="Textfeld 22">
            <a:extLst>
              <a:ext uri="{FF2B5EF4-FFF2-40B4-BE49-F238E27FC236}">
                <a16:creationId xmlns:a16="http://schemas.microsoft.com/office/drawing/2014/main" id="{372B1B65-9655-1672-8964-19144849C72B}"/>
              </a:ext>
            </a:extLst>
          </p:cNvPr>
          <p:cNvSpPr txBox="1"/>
          <p:nvPr userDrawn="1"/>
        </p:nvSpPr>
        <p:spPr>
          <a:xfrm>
            <a:off x="1461688" y="1267224"/>
            <a:ext cx="6613533" cy="33855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noProof="0" dirty="0">
                <a:solidFill>
                  <a:srgbClr val="327D87"/>
                </a:solidFill>
                <a:latin typeface="Arial" panose="020B0604020202020204" pitchFamily="34" charset="0"/>
                <a:ea typeface="+mn-ea"/>
                <a:cs typeface="Arial" panose="020B0604020202020204" pitchFamily="34" charset="0"/>
              </a:rPr>
              <a:t>ERPROBUNGSAUFTRAG</a:t>
            </a:r>
            <a:endParaRPr lang="de-DE" sz="1600" kern="1200" dirty="0">
              <a:solidFill>
                <a:srgbClr val="327D87"/>
              </a:solidFill>
              <a:latin typeface="Arial" panose="020B0604020202020204" pitchFamily="34" charset="0"/>
              <a:ea typeface="+mn-ea"/>
              <a:cs typeface="Arial" panose="020B0604020202020204" pitchFamily="34" charset="0"/>
            </a:endParaRPr>
          </a:p>
        </p:txBody>
      </p:sp>
      <p:pic>
        <p:nvPicPr>
          <p:cNvPr id="2" name="Grafik 1">
            <a:extLst>
              <a:ext uri="{FF2B5EF4-FFF2-40B4-BE49-F238E27FC236}">
                <a16:creationId xmlns:a16="http://schemas.microsoft.com/office/drawing/2014/main" id="{2B2C43E6-7C4A-9454-DD04-CE34A9507707}"/>
              </a:ext>
            </a:extLst>
          </p:cNvPr>
          <p:cNvPicPr>
            <a:picLocks noChangeAspect="1"/>
          </p:cNvPicPr>
          <p:nvPr userDrawn="1"/>
        </p:nvPicPr>
        <p:blipFill>
          <a:blip r:embed="rId2"/>
          <a:stretch>
            <a:fillRect/>
          </a:stretch>
        </p:blipFill>
        <p:spPr>
          <a:xfrm>
            <a:off x="173384" y="342645"/>
            <a:ext cx="730571" cy="519956"/>
          </a:xfrm>
          <a:prstGeom prst="rect">
            <a:avLst/>
          </a:prstGeom>
        </p:spPr>
      </p:pic>
      <p:pic>
        <p:nvPicPr>
          <p:cNvPr id="3" name="Grafik 2">
            <a:extLst>
              <a:ext uri="{FF2B5EF4-FFF2-40B4-BE49-F238E27FC236}">
                <a16:creationId xmlns:a16="http://schemas.microsoft.com/office/drawing/2014/main" id="{0B8AC2E2-3017-D089-8567-0262EE2CDF5C}"/>
              </a:ext>
            </a:extLst>
          </p:cNvPr>
          <p:cNvPicPr>
            <a:picLocks noChangeAspect="1"/>
          </p:cNvPicPr>
          <p:nvPr userDrawn="1"/>
        </p:nvPicPr>
        <p:blipFill>
          <a:blip r:embed="rId3"/>
          <a:stretch>
            <a:fillRect/>
          </a:stretch>
        </p:blipFill>
        <p:spPr>
          <a:xfrm>
            <a:off x="468000" y="1224000"/>
            <a:ext cx="468000" cy="468000"/>
          </a:xfrm>
          <a:prstGeom prst="rect">
            <a:avLst/>
          </a:prstGeom>
        </p:spPr>
      </p:pic>
      <p:sp>
        <p:nvSpPr>
          <p:cNvPr id="4" name="Datumsplatzhalter 18">
            <a:extLst>
              <a:ext uri="{FF2B5EF4-FFF2-40B4-BE49-F238E27FC236}">
                <a16:creationId xmlns:a16="http://schemas.microsoft.com/office/drawing/2014/main" id="{97D00195-DFD5-943D-C2D9-93AC534B0A2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24500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rprobungsauftrag mit Bi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flipV="1">
            <a:off x="6274140" y="1692000"/>
            <a:ext cx="0" cy="4505586"/>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461898" y="1724316"/>
            <a:ext cx="4634095" cy="4473270"/>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461897" y="382774"/>
            <a:ext cx="10203047"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5" name="Bildplatzhalter 4">
            <a:extLst>
              <a:ext uri="{FF2B5EF4-FFF2-40B4-BE49-F238E27FC236}">
                <a16:creationId xmlns:a16="http://schemas.microsoft.com/office/drawing/2014/main" id="{16C855CD-13C7-1777-04BB-6BFDBC3435D7}"/>
              </a:ext>
            </a:extLst>
          </p:cNvPr>
          <p:cNvSpPr>
            <a:spLocks noGrp="1"/>
          </p:cNvSpPr>
          <p:nvPr>
            <p:ph type="pic" sz="quarter" idx="16"/>
          </p:nvPr>
        </p:nvSpPr>
        <p:spPr>
          <a:xfrm>
            <a:off x="6421967" y="1724316"/>
            <a:ext cx="5242984" cy="4473284"/>
          </a:xfrm>
          <a:prstGeom prst="rect">
            <a:avLst/>
          </a:prstGeom>
        </p:spPr>
        <p:txBody>
          <a:bodyPr/>
          <a:lstStyle/>
          <a:p>
            <a:endParaRPr lang="de-DE"/>
          </a:p>
        </p:txBody>
      </p:sp>
      <p:sp>
        <p:nvSpPr>
          <p:cNvPr id="17" name="Textfeld 16">
            <a:extLst>
              <a:ext uri="{FF2B5EF4-FFF2-40B4-BE49-F238E27FC236}">
                <a16:creationId xmlns:a16="http://schemas.microsoft.com/office/drawing/2014/main" id="{DE742338-6CEC-3B52-88D7-3952F42E8AE3}"/>
              </a:ext>
            </a:extLst>
          </p:cNvPr>
          <p:cNvSpPr txBox="1"/>
          <p:nvPr userDrawn="1"/>
        </p:nvSpPr>
        <p:spPr>
          <a:xfrm>
            <a:off x="1461688" y="1267224"/>
            <a:ext cx="6613533" cy="33855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noProof="0" dirty="0">
                <a:solidFill>
                  <a:srgbClr val="327D87"/>
                </a:solidFill>
                <a:latin typeface="Arial" panose="020B0604020202020204" pitchFamily="34" charset="0"/>
                <a:ea typeface="+mn-ea"/>
                <a:cs typeface="Arial" panose="020B0604020202020204" pitchFamily="34" charset="0"/>
              </a:rPr>
              <a:t>ERPROBUNGSAUFTRAG</a:t>
            </a:r>
            <a:endParaRPr lang="de-DE" sz="1600" kern="1200" dirty="0">
              <a:solidFill>
                <a:srgbClr val="327D87"/>
              </a:solidFill>
              <a:latin typeface="Arial" panose="020B0604020202020204" pitchFamily="34" charset="0"/>
              <a:ea typeface="+mn-ea"/>
              <a:cs typeface="Arial" panose="020B0604020202020204" pitchFamily="34" charset="0"/>
            </a:endParaRPr>
          </a:p>
        </p:txBody>
      </p:sp>
      <p:pic>
        <p:nvPicPr>
          <p:cNvPr id="2" name="Grafik 1">
            <a:extLst>
              <a:ext uri="{FF2B5EF4-FFF2-40B4-BE49-F238E27FC236}">
                <a16:creationId xmlns:a16="http://schemas.microsoft.com/office/drawing/2014/main" id="{7293FD87-8AB8-C729-B2B4-3A1C8B8225D3}"/>
              </a:ext>
            </a:extLst>
          </p:cNvPr>
          <p:cNvPicPr>
            <a:picLocks noChangeAspect="1"/>
          </p:cNvPicPr>
          <p:nvPr userDrawn="1"/>
        </p:nvPicPr>
        <p:blipFill>
          <a:blip r:embed="rId2"/>
          <a:stretch>
            <a:fillRect/>
          </a:stretch>
        </p:blipFill>
        <p:spPr>
          <a:xfrm>
            <a:off x="468000" y="1224000"/>
            <a:ext cx="468000" cy="468000"/>
          </a:xfrm>
          <a:prstGeom prst="rect">
            <a:avLst/>
          </a:prstGeom>
        </p:spPr>
      </p:pic>
      <p:pic>
        <p:nvPicPr>
          <p:cNvPr id="3" name="Grafik 2">
            <a:extLst>
              <a:ext uri="{FF2B5EF4-FFF2-40B4-BE49-F238E27FC236}">
                <a16:creationId xmlns:a16="http://schemas.microsoft.com/office/drawing/2014/main" id="{A941E775-2E06-B951-35E6-12291CC3030E}"/>
              </a:ext>
            </a:extLst>
          </p:cNvPr>
          <p:cNvPicPr>
            <a:picLocks noChangeAspect="1"/>
          </p:cNvPicPr>
          <p:nvPr userDrawn="1"/>
        </p:nvPicPr>
        <p:blipFill>
          <a:blip r:embed="rId3"/>
          <a:stretch>
            <a:fillRect/>
          </a:stretch>
        </p:blipFill>
        <p:spPr>
          <a:xfrm>
            <a:off x="173384" y="342645"/>
            <a:ext cx="730571" cy="519956"/>
          </a:xfrm>
          <a:prstGeom prst="rect">
            <a:avLst/>
          </a:prstGeom>
        </p:spPr>
      </p:pic>
      <p:sp>
        <p:nvSpPr>
          <p:cNvPr id="4" name="Datumsplatzhalter 18">
            <a:extLst>
              <a:ext uri="{FF2B5EF4-FFF2-40B4-BE49-F238E27FC236}">
                <a16:creationId xmlns:a16="http://schemas.microsoft.com/office/drawing/2014/main" id="{4B5ACED6-10D8-3082-BE94-19EA8817A08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109289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46527E8-C640-85CF-FC6E-F584E625C0C4}"/>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0"/>
            <a:ext cx="9474532" cy="2033019"/>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2351088" y="1724317"/>
            <a:ext cx="8585200" cy="21618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440000" y="1692000"/>
            <a:ext cx="633600" cy="475200"/>
          </a:xfrm>
          <a:prstGeom prst="rect">
            <a:avLst/>
          </a:prstGeom>
        </p:spPr>
      </p:pic>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2" name="Grafik 21">
            <a:extLst>
              <a:ext uri="{FF2B5EF4-FFF2-40B4-BE49-F238E27FC236}">
                <a16:creationId xmlns:a16="http://schemas.microsoft.com/office/drawing/2014/main" id="{F3824E2F-617D-AE3E-A249-A4E4A7F047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24" name="Textplatzhalter 23">
            <a:extLst>
              <a:ext uri="{FF2B5EF4-FFF2-40B4-BE49-F238E27FC236}">
                <a16:creationId xmlns:a16="http://schemas.microsoft.com/office/drawing/2014/main" id="{026F3277-2F9D-333B-A87B-7ACFDD1DD6F2}"/>
              </a:ext>
            </a:extLst>
          </p:cNvPr>
          <p:cNvSpPr>
            <a:spLocks noGrp="1"/>
          </p:cNvSpPr>
          <p:nvPr>
            <p:ph type="body" sz="quarter" idx="15" hasCustomPrompt="1"/>
          </p:nvPr>
        </p:nvSpPr>
        <p:spPr>
          <a:xfrm>
            <a:off x="2351020" y="1194030"/>
            <a:ext cx="858520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err="1"/>
              <a:t>LERNENDENÄUßERUNG</a:t>
            </a:r>
            <a:endParaRPr lang="de-DE" dirty="0"/>
          </a:p>
          <a:p>
            <a:pPr lvl="0"/>
            <a:endParaRPr lang="de-DE" dirty="0"/>
          </a:p>
        </p:txBody>
      </p:sp>
      <p:cxnSp>
        <p:nvCxnSpPr>
          <p:cNvPr id="26" name="Gerade Verbindung 25">
            <a:extLst>
              <a:ext uri="{FF2B5EF4-FFF2-40B4-BE49-F238E27FC236}">
                <a16:creationId xmlns:a16="http://schemas.microsoft.com/office/drawing/2014/main" id="{6C69BC66-0024-BB3E-1EA4-074C9D332349}"/>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 name="Rechteck 4">
            <a:extLst>
              <a:ext uri="{FF2B5EF4-FFF2-40B4-BE49-F238E27FC236}">
                <a16:creationId xmlns:a16="http://schemas.microsoft.com/office/drawing/2014/main" id="{BDDB81E7-7C57-AA42-F14E-6E1607838B6E}"/>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FD5ED1CB-D62F-158B-B9E8-D54C9D77797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25ADA99F-3344-C454-5CB2-51D3198A3A21}"/>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142473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9C967F3-38AE-9F78-6638-400A350A9BE4}"/>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440000" y="1692000"/>
            <a:ext cx="633600" cy="475200"/>
          </a:xfrm>
          <a:prstGeom prst="rect">
            <a:avLst/>
          </a:prstGeom>
        </p:spPr>
      </p:pic>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FC790F3F-0C8B-D82D-0448-6DAD7DB923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sp>
        <p:nvSpPr>
          <p:cNvPr id="25" name="Textplatzhalter 23">
            <a:extLst>
              <a:ext uri="{FF2B5EF4-FFF2-40B4-BE49-F238E27FC236}">
                <a16:creationId xmlns:a16="http://schemas.microsoft.com/office/drawing/2014/main" id="{E06B6361-785B-F6C4-F31C-1E8172949781}"/>
              </a:ext>
            </a:extLst>
          </p:cNvPr>
          <p:cNvSpPr>
            <a:spLocks noGrp="1"/>
          </p:cNvSpPr>
          <p:nvPr>
            <p:ph type="body" sz="quarter" idx="15" hasCustomPrompt="1"/>
          </p:nvPr>
        </p:nvSpPr>
        <p:spPr>
          <a:xfrm>
            <a:off x="2351020" y="1194030"/>
            <a:ext cx="8585200"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REFLEXIONSFRAGE</a:t>
            </a:r>
          </a:p>
          <a:p>
            <a:pPr lvl="0"/>
            <a:endParaRPr lang="de-DE" dirty="0"/>
          </a:p>
        </p:txBody>
      </p:sp>
      <p:cxnSp>
        <p:nvCxnSpPr>
          <p:cNvPr id="21" name="Gerade Verbindung 20">
            <a:extLst>
              <a:ext uri="{FF2B5EF4-FFF2-40B4-BE49-F238E27FC236}">
                <a16:creationId xmlns:a16="http://schemas.microsoft.com/office/drawing/2014/main" id="{25BDBAE5-23F7-11D0-4BAF-4E60A5912481}"/>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6" name="Textplatzhalter 6">
            <a:extLst>
              <a:ext uri="{FF2B5EF4-FFF2-40B4-BE49-F238E27FC236}">
                <a16:creationId xmlns:a16="http://schemas.microsoft.com/office/drawing/2014/main" id="{5169F820-F4E4-062A-DBF5-08A94DA7E8C1}"/>
              </a:ext>
            </a:extLst>
          </p:cNvPr>
          <p:cNvSpPr>
            <a:spLocks noGrp="1"/>
          </p:cNvSpPr>
          <p:nvPr>
            <p:ph type="body" sz="quarter" idx="14"/>
          </p:nvPr>
        </p:nvSpPr>
        <p:spPr>
          <a:xfrm>
            <a:off x="2351088" y="1724317"/>
            <a:ext cx="8585200" cy="21618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6" name="Rechteck 5">
            <a:extLst>
              <a:ext uri="{FF2B5EF4-FFF2-40B4-BE49-F238E27FC236}">
                <a16:creationId xmlns:a16="http://schemas.microsoft.com/office/drawing/2014/main" id="{A00FF7AD-C4A2-1DDD-69AE-057CB03C2BB2}"/>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2C10B874-D8C5-1C34-54D7-4B8FBE2016DA}"/>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ABD24881-F509-D727-09AE-8A34ADA56B36}"/>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19386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izenzbedingung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BC50565-8D9B-1A86-48EC-D032115BA5D2}"/>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66676"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2136841" y="1320622"/>
            <a:ext cx="8816953"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2045468" y="1943563"/>
            <a:ext cx="810106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FÖDIMA-Team für </a:t>
            </a:r>
            <a:r>
              <a:rPr lang="de-DE" sz="1400" dirty="0">
                <a:highlight>
                  <a:srgbClr val="FFFF00"/>
                </a:highlight>
                <a:latin typeface="Arial" panose="020B0604020202020204" pitchFamily="34" charset="0"/>
                <a:cs typeface="Arial" panose="020B0604020202020204" pitchFamily="34" charset="0"/>
              </a:rPr>
              <a:t>das Deutsche Zentrum für Lehrkräftebildung Mathematik (DZLM) </a:t>
            </a:r>
            <a:r>
              <a:rPr lang="de-DE" sz="1400" dirty="0">
                <a:latin typeface="Arial" panose="020B0604020202020204" pitchFamily="34" charset="0"/>
                <a:cs typeface="Arial" panose="020B0604020202020204" pitchFamily="34" charset="0"/>
              </a:rPr>
              <a:t>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a:t>
            </a:r>
            <a:r>
              <a:rPr lang="de-DE" sz="1400" dirty="0">
                <a:highlight>
                  <a:srgbClr val="FFFF00"/>
                </a:highlight>
                <a:latin typeface="Arial" panose="020B0604020202020204" pitchFamily="34" charset="0"/>
                <a:cs typeface="Arial" panose="020B0604020202020204" pitchFamily="34" charset="0"/>
              </a:rPr>
              <a:t>PIKAS als Urheber </a:t>
            </a:r>
            <a:r>
              <a:rPr lang="de-DE" sz="1400" dirty="0">
                <a:latin typeface="Arial" panose="020B0604020202020204" pitchFamily="34" charset="0"/>
                <a:cs typeface="Arial" panose="020B0604020202020204" pitchFamily="34" charset="0"/>
              </a:rPr>
              <a:t>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a:t>
            </a:r>
            <a:r>
              <a:rPr lang="de-DE" sz="1400" dirty="0">
                <a:highlight>
                  <a:srgbClr val="FFFF00"/>
                </a:highlight>
                <a:latin typeface="Arial" panose="020B0604020202020204" pitchFamily="34" charset="0"/>
                <a:cs typeface="Arial" panose="020B0604020202020204" pitchFamily="34" charset="0"/>
              </a:rPr>
              <a:t>PIKAS finden Sie unter </a:t>
            </a:r>
            <a:r>
              <a:rPr lang="de-DE" sz="1400" dirty="0">
                <a:solidFill>
                  <a:srgbClr val="327D87"/>
                </a:solidFill>
                <a:highlight>
                  <a:srgbClr val="FFFF0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highlight>
                  <a:srgbClr val="FFFF00"/>
                </a:highlight>
                <a:latin typeface="Arial" panose="020B0604020202020204" pitchFamily="34" charset="0"/>
                <a:cs typeface="Arial" panose="020B0604020202020204" pitchFamily="34" charset="0"/>
              </a:rPr>
              <a:t>.</a:t>
            </a:r>
          </a:p>
          <a:p>
            <a:endParaRPr lang="de-DE" sz="1800" dirty="0"/>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66676" y="6314731"/>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itel 1">
            <a:extLst>
              <a:ext uri="{FF2B5EF4-FFF2-40B4-BE49-F238E27FC236}">
                <a16:creationId xmlns:a16="http://schemas.microsoft.com/office/drawing/2014/main" id="{3359DF2C-079A-1888-5481-F8F0CC25F0B7}"/>
              </a:ext>
            </a:extLst>
          </p:cNvPr>
          <p:cNvSpPr txBox="1">
            <a:spLocks/>
          </p:cNvSpPr>
          <p:nvPr userDrawn="1"/>
        </p:nvSpPr>
        <p:spPr>
          <a:xfrm>
            <a:off x="3856385" y="499651"/>
            <a:ext cx="8047751"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LIZENZBEDINGUNGEN</a:t>
            </a:r>
            <a:endParaRPr lang="de-DE" sz="2800" dirty="0"/>
          </a:p>
        </p:txBody>
      </p:sp>
      <p:sp>
        <p:nvSpPr>
          <p:cNvPr id="2" name="Textfeld 1">
            <a:extLst>
              <a:ext uri="{FF2B5EF4-FFF2-40B4-BE49-F238E27FC236}">
                <a16:creationId xmlns:a16="http://schemas.microsoft.com/office/drawing/2014/main" id="{6A0B1796-DE9D-574D-E120-D8D7E5151C41}"/>
              </a:ext>
            </a:extLst>
          </p:cNvPr>
          <p:cNvSpPr txBox="1"/>
          <p:nvPr userDrawn="1"/>
        </p:nvSpPr>
        <p:spPr>
          <a:xfrm>
            <a:off x="1476075" y="342645"/>
            <a:ext cx="2394484"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Hinweise</a:t>
            </a:r>
            <a:endParaRPr lang="de-DE" sz="1800" dirty="0"/>
          </a:p>
        </p:txBody>
      </p:sp>
      <p:pic>
        <p:nvPicPr>
          <p:cNvPr id="3" name="Grafik 2">
            <a:extLst>
              <a:ext uri="{FF2B5EF4-FFF2-40B4-BE49-F238E27FC236}">
                <a16:creationId xmlns:a16="http://schemas.microsoft.com/office/drawing/2014/main" id="{BF0CBDE1-A7E0-B0F7-BE2B-14A5AC6F7BD5}"/>
              </a:ext>
            </a:extLst>
          </p:cNvPr>
          <p:cNvPicPr>
            <a:picLocks noChangeAspect="1"/>
          </p:cNvPicPr>
          <p:nvPr userDrawn="1"/>
        </p:nvPicPr>
        <p:blipFill>
          <a:blip r:embed="rId3"/>
          <a:stretch>
            <a:fillRect/>
          </a:stretch>
        </p:blipFill>
        <p:spPr>
          <a:xfrm>
            <a:off x="173385" y="342645"/>
            <a:ext cx="730571" cy="519956"/>
          </a:xfrm>
          <a:prstGeom prst="rect">
            <a:avLst/>
          </a:prstGeom>
        </p:spPr>
      </p:pic>
      <p:sp>
        <p:nvSpPr>
          <p:cNvPr id="6" name="Rechteck 5">
            <a:extLst>
              <a:ext uri="{FF2B5EF4-FFF2-40B4-BE49-F238E27FC236}">
                <a16:creationId xmlns:a16="http://schemas.microsoft.com/office/drawing/2014/main" id="{7CA8B9A0-A437-6818-21D5-1959636455CE}"/>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4" name="Datumsplatzhalter 18">
            <a:extLst>
              <a:ext uri="{FF2B5EF4-FFF2-40B4-BE49-F238E27FC236}">
                <a16:creationId xmlns:a16="http://schemas.microsoft.com/office/drawing/2014/main" id="{6C8F8EF4-57F6-FC03-C253-0E1FCA5AC25F}"/>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941555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90DCF839-A838-C0EF-349A-EF3992D2653A}"/>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None/>
              <a:defRPr sz="1200" b="0">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8" name="Grafik 17">
            <a:extLst>
              <a:ext uri="{FF2B5EF4-FFF2-40B4-BE49-F238E27FC236}">
                <a16:creationId xmlns:a16="http://schemas.microsoft.com/office/drawing/2014/main" id="{6001355B-9B5D-BCD1-0A1E-5C7466981E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cxnSp>
        <p:nvCxnSpPr>
          <p:cNvPr id="20" name="Gerade Verbindung 19">
            <a:extLst>
              <a:ext uri="{FF2B5EF4-FFF2-40B4-BE49-F238E27FC236}">
                <a16:creationId xmlns:a16="http://schemas.microsoft.com/office/drawing/2014/main" id="{523473BD-A5C0-CAF4-8A43-DBB672714100}"/>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B350BB02-4E88-5EEA-EBA2-B95046223A0D}"/>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3898B446-AD58-0111-A1A9-1FA59597D250}"/>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5" name="Datumsplatzhalter 18">
            <a:extLst>
              <a:ext uri="{FF2B5EF4-FFF2-40B4-BE49-F238E27FC236}">
                <a16:creationId xmlns:a16="http://schemas.microsoft.com/office/drawing/2014/main" id="{16BF142E-F512-8E63-969D-866C8FDB7DEC}"/>
              </a:ext>
            </a:extLst>
          </p:cNvPr>
          <p:cNvSpPr>
            <a:spLocks noGrp="1"/>
          </p:cNvSpPr>
          <p:nvPr>
            <p:ph type="dt" sz="half" idx="13"/>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750616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9D9E686-78D2-2EA0-F1E7-146729972097}"/>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None/>
              <a:defRPr sz="1200" b="0">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7CBBA40A-8EB9-51EB-227A-D1D60371DA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6794" y="342645"/>
            <a:ext cx="722865" cy="519956"/>
          </a:xfrm>
          <a:prstGeom prst="rect">
            <a:avLst/>
          </a:prstGeom>
        </p:spPr>
      </p:pic>
      <p:cxnSp>
        <p:nvCxnSpPr>
          <p:cNvPr id="18" name="Gerade Verbindung 17">
            <a:extLst>
              <a:ext uri="{FF2B5EF4-FFF2-40B4-BE49-F238E27FC236}">
                <a16:creationId xmlns:a16="http://schemas.microsoft.com/office/drawing/2014/main" id="{DE60213D-B283-BCD7-64AD-839BCED56D6F}"/>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A5BB8CEE-8F6B-4119-688E-B6D6E52A735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6772422A-2491-3094-64F8-68056029AD26}"/>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5" name="Datumsplatzhalter 18">
            <a:extLst>
              <a:ext uri="{FF2B5EF4-FFF2-40B4-BE49-F238E27FC236}">
                <a16:creationId xmlns:a16="http://schemas.microsoft.com/office/drawing/2014/main" id="{56B173A9-6792-1E78-14C6-F74F7E0151DD}"/>
              </a:ext>
            </a:extLst>
          </p:cNvPr>
          <p:cNvSpPr>
            <a:spLocks noGrp="1"/>
          </p:cNvSpPr>
          <p:nvPr>
            <p:ph type="dt" sz="half" idx="13"/>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565512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440874" y="696191"/>
            <a:ext cx="5989167"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extfeld 1">
            <a:extLst>
              <a:ext uri="{FF2B5EF4-FFF2-40B4-BE49-F238E27FC236}">
                <a16:creationId xmlns:a16="http://schemas.microsoft.com/office/drawing/2014/main" id="{63081271-CA52-A14D-AB75-C8D92DA489DE}"/>
              </a:ext>
            </a:extLst>
          </p:cNvPr>
          <p:cNvSpPr txBox="1"/>
          <p:nvPr userDrawn="1"/>
        </p:nvSpPr>
        <p:spPr>
          <a:xfrm>
            <a:off x="1444050" y="1008723"/>
            <a:ext cx="5989167"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cxnSp>
        <p:nvCxnSpPr>
          <p:cNvPr id="17" name="Gerade Verbindung 16">
            <a:extLst>
              <a:ext uri="{FF2B5EF4-FFF2-40B4-BE49-F238E27FC236}">
                <a16:creationId xmlns:a16="http://schemas.microsoft.com/office/drawing/2014/main" id="{E4704A36-44EB-65D2-D7FC-9F2FDB805C10}"/>
              </a:ext>
            </a:extLst>
          </p:cNvPr>
          <p:cNvCxnSpPr>
            <a:cxnSpLocks/>
          </p:cNvCxnSpPr>
          <p:nvPr userDrawn="1"/>
        </p:nvCxnSpPr>
        <p:spPr>
          <a:xfrm>
            <a:off x="193954" y="5518835"/>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C38C3373-24AD-31AE-FA6B-F9C96188D5BC}"/>
              </a:ext>
            </a:extLst>
          </p:cNvPr>
          <p:cNvPicPr>
            <a:picLocks noChangeAspect="1"/>
          </p:cNvPicPr>
          <p:nvPr userDrawn="1"/>
        </p:nvPicPr>
        <p:blipFill>
          <a:blip r:embed="rId2"/>
          <a:stretch>
            <a:fillRect/>
          </a:stretch>
        </p:blipFill>
        <p:spPr>
          <a:xfrm flipH="1">
            <a:off x="7539422" y="1132549"/>
            <a:ext cx="3419365" cy="4232982"/>
          </a:xfrm>
          <a:prstGeom prst="rect">
            <a:avLst/>
          </a:prstGeom>
        </p:spPr>
      </p:pic>
      <p:pic>
        <p:nvPicPr>
          <p:cNvPr id="3" name="Grafik 2">
            <a:extLst>
              <a:ext uri="{FF2B5EF4-FFF2-40B4-BE49-F238E27FC236}">
                <a16:creationId xmlns:a16="http://schemas.microsoft.com/office/drawing/2014/main" id="{E38E7759-D8D6-6358-3A97-A4D3CC942959}"/>
              </a:ext>
            </a:extLst>
          </p:cNvPr>
          <p:cNvPicPr>
            <a:picLocks noChangeAspect="1"/>
          </p:cNvPicPr>
          <p:nvPr userDrawn="1"/>
        </p:nvPicPr>
        <p:blipFill>
          <a:blip r:embed="rId3"/>
          <a:stretch>
            <a:fillRect/>
          </a:stretch>
        </p:blipFill>
        <p:spPr>
          <a:xfrm>
            <a:off x="329005" y="5590086"/>
            <a:ext cx="1787251" cy="1267914"/>
          </a:xfrm>
          <a:prstGeom prst="rect">
            <a:avLst/>
          </a:prstGeom>
        </p:spPr>
      </p:pic>
      <p:pic>
        <p:nvPicPr>
          <p:cNvPr id="4" name="Grafik 3">
            <a:extLst>
              <a:ext uri="{FF2B5EF4-FFF2-40B4-BE49-F238E27FC236}">
                <a16:creationId xmlns:a16="http://schemas.microsoft.com/office/drawing/2014/main" id="{62487539-0E61-3E2F-7BEA-689ADF88E1CC}"/>
              </a:ext>
            </a:extLst>
          </p:cNvPr>
          <p:cNvPicPr>
            <a:picLocks noChangeAspect="1"/>
          </p:cNvPicPr>
          <p:nvPr userDrawn="1"/>
        </p:nvPicPr>
        <p:blipFill>
          <a:blip r:embed="rId4"/>
          <a:stretch>
            <a:fillRect/>
          </a:stretch>
        </p:blipFill>
        <p:spPr>
          <a:xfrm>
            <a:off x="10196600" y="5952115"/>
            <a:ext cx="1530436" cy="803479"/>
          </a:xfrm>
          <a:prstGeom prst="rect">
            <a:avLst/>
          </a:prstGeom>
        </p:spPr>
      </p:pic>
      <p:pic>
        <p:nvPicPr>
          <p:cNvPr id="5" name="Grafik 4">
            <a:extLst>
              <a:ext uri="{FF2B5EF4-FFF2-40B4-BE49-F238E27FC236}">
                <a16:creationId xmlns:a16="http://schemas.microsoft.com/office/drawing/2014/main" id="{43E940DB-0AC1-2CA6-CD81-CEA16C498AEE}"/>
              </a:ext>
            </a:extLst>
          </p:cNvPr>
          <p:cNvPicPr>
            <a:picLocks noChangeAspect="1"/>
          </p:cNvPicPr>
          <p:nvPr userDrawn="1"/>
        </p:nvPicPr>
        <p:blipFill>
          <a:blip r:embed="rId5"/>
          <a:stretch>
            <a:fillRect/>
          </a:stretch>
        </p:blipFill>
        <p:spPr>
          <a:xfrm>
            <a:off x="2561284" y="5787738"/>
            <a:ext cx="1510800" cy="967856"/>
          </a:xfrm>
          <a:prstGeom prst="rect">
            <a:avLst/>
          </a:prstGeom>
        </p:spPr>
      </p:pic>
      <p:pic>
        <p:nvPicPr>
          <p:cNvPr id="6" name="Picture 2">
            <a:extLst>
              <a:ext uri="{FF2B5EF4-FFF2-40B4-BE49-F238E27FC236}">
                <a16:creationId xmlns:a16="http://schemas.microsoft.com/office/drawing/2014/main" id="{28DC5ADA-B39C-471D-AE02-C5CEAF21241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CA6688C0-E533-7275-78CE-576BD3CBEDCB}"/>
              </a:ext>
            </a:extLst>
          </p:cNvPr>
          <p:cNvPicPr>
            <a:picLocks noChangeAspect="1"/>
          </p:cNvPicPr>
          <p:nvPr userDrawn="1"/>
        </p:nvPicPr>
        <p:blipFill>
          <a:blip r:embed="rId7"/>
          <a:stretch>
            <a:fillRect/>
          </a:stretch>
        </p:blipFill>
        <p:spPr>
          <a:xfrm>
            <a:off x="5192474" y="5860606"/>
            <a:ext cx="1252545" cy="806326"/>
          </a:xfrm>
          <a:prstGeom prst="rect">
            <a:avLst/>
          </a:prstGeom>
        </p:spPr>
      </p:pic>
    </p:spTree>
    <p:extLst>
      <p:ext uri="{BB962C8B-B14F-4D97-AF65-F5344CB8AC3E}">
        <p14:creationId xmlns:p14="http://schemas.microsoft.com/office/powerpoint/2010/main" val="4023114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axisaufgab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6" name="Datumsplatzhalter 18">
            <a:extLst>
              <a:ext uri="{FF2B5EF4-FFF2-40B4-BE49-F238E27FC236}">
                <a16:creationId xmlns:a16="http://schemas.microsoft.com/office/drawing/2014/main" id="{175123A4-A75C-6911-2822-4D689A564DB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3" name="Grafik 12">
            <a:extLst>
              <a:ext uri="{FF2B5EF4-FFF2-40B4-BE49-F238E27FC236}">
                <a16:creationId xmlns:a16="http://schemas.microsoft.com/office/drawing/2014/main" id="{BC45908A-42EF-F325-9EBE-77716C4519FA}"/>
              </a:ext>
            </a:extLst>
          </p:cNvPr>
          <p:cNvPicPr>
            <a:picLocks noChangeAspect="1"/>
          </p:cNvPicPr>
          <p:nvPr userDrawn="1"/>
        </p:nvPicPr>
        <p:blipFill>
          <a:blip r:embed="rId3"/>
          <a:stretch>
            <a:fillRect/>
          </a:stretch>
        </p:blipFill>
        <p:spPr>
          <a:xfrm>
            <a:off x="647096" y="1144479"/>
            <a:ext cx="449138" cy="449138"/>
          </a:xfrm>
          <a:prstGeom prst="rect">
            <a:avLst/>
          </a:prstGeom>
        </p:spPr>
      </p:pic>
      <p:sp>
        <p:nvSpPr>
          <p:cNvPr id="2" name="Titel 1">
            <a:extLst>
              <a:ext uri="{FF2B5EF4-FFF2-40B4-BE49-F238E27FC236}">
                <a16:creationId xmlns:a16="http://schemas.microsoft.com/office/drawing/2014/main" id="{31A97774-F652-956E-42F9-7EECBEE5050C}"/>
              </a:ext>
            </a:extLst>
          </p:cNvPr>
          <p:cNvSpPr>
            <a:spLocks noGrp="1"/>
          </p:cNvSpPr>
          <p:nvPr>
            <p:ph type="title"/>
          </p:nvPr>
        </p:nvSpPr>
        <p:spPr>
          <a:xfrm>
            <a:off x="1461741" y="273600"/>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 name="Textplatzhalter 23">
            <a:extLst>
              <a:ext uri="{FF2B5EF4-FFF2-40B4-BE49-F238E27FC236}">
                <a16:creationId xmlns:a16="http://schemas.microsoft.com/office/drawing/2014/main" id="{8FA805DB-1446-25BA-759F-9FCF700B6FE2}"/>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4" name="Datumsplatzhalter 18">
            <a:extLst>
              <a:ext uri="{FF2B5EF4-FFF2-40B4-BE49-F238E27FC236}">
                <a16:creationId xmlns:a16="http://schemas.microsoft.com/office/drawing/2014/main" id="{3477CFAC-0F3A-4B5E-B400-60DF8E59AFC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4160664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lexion der Praxisaufgab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6" name="Datumsplatzhalter 18">
            <a:extLst>
              <a:ext uri="{FF2B5EF4-FFF2-40B4-BE49-F238E27FC236}">
                <a16:creationId xmlns:a16="http://schemas.microsoft.com/office/drawing/2014/main" id="{175123A4-A75C-6911-2822-4D689A564DB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3" name="Grafik 12">
            <a:extLst>
              <a:ext uri="{FF2B5EF4-FFF2-40B4-BE49-F238E27FC236}">
                <a16:creationId xmlns:a16="http://schemas.microsoft.com/office/drawing/2014/main" id="{BC45908A-42EF-F325-9EBE-77716C4519FA}"/>
              </a:ext>
            </a:extLst>
          </p:cNvPr>
          <p:cNvPicPr>
            <a:picLocks noChangeAspect="1"/>
          </p:cNvPicPr>
          <p:nvPr userDrawn="1"/>
        </p:nvPicPr>
        <p:blipFill>
          <a:blip r:embed="rId3"/>
          <a:stretch>
            <a:fillRect/>
          </a:stretch>
        </p:blipFill>
        <p:spPr>
          <a:xfrm>
            <a:off x="647096" y="1144479"/>
            <a:ext cx="449138" cy="449138"/>
          </a:xfrm>
          <a:prstGeom prst="rect">
            <a:avLst/>
          </a:prstGeom>
        </p:spPr>
      </p:pic>
      <p:sp>
        <p:nvSpPr>
          <p:cNvPr id="2" name="Titel 1">
            <a:extLst>
              <a:ext uri="{FF2B5EF4-FFF2-40B4-BE49-F238E27FC236}">
                <a16:creationId xmlns:a16="http://schemas.microsoft.com/office/drawing/2014/main" id="{DABE3BEE-4071-E88E-A11D-B3F70F717765}"/>
              </a:ext>
            </a:extLst>
          </p:cNvPr>
          <p:cNvSpPr>
            <a:spLocks noGrp="1"/>
          </p:cNvSpPr>
          <p:nvPr>
            <p:ph type="title"/>
          </p:nvPr>
        </p:nvSpPr>
        <p:spPr>
          <a:xfrm>
            <a:off x="1461741" y="273600"/>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 name="Textplatzhalter 23">
            <a:extLst>
              <a:ext uri="{FF2B5EF4-FFF2-40B4-BE49-F238E27FC236}">
                <a16:creationId xmlns:a16="http://schemas.microsoft.com/office/drawing/2014/main" id="{091B0FBB-F35A-86E1-2254-69D76624B102}"/>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p:txBody>
      </p:sp>
      <p:sp>
        <p:nvSpPr>
          <p:cNvPr id="4" name="Datumsplatzhalter 18">
            <a:extLst>
              <a:ext uri="{FF2B5EF4-FFF2-40B4-BE49-F238E27FC236}">
                <a16:creationId xmlns:a16="http://schemas.microsoft.com/office/drawing/2014/main" id="{355AC8CC-43C0-1D94-C3E4-9A9A27749DFF}"/>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590652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9F149012-863B-7D8D-877C-A71FF36231E7}"/>
              </a:ext>
            </a:extLst>
          </p:cNvPr>
          <p:cNvGrpSpPr/>
          <p:nvPr userDrawn="1"/>
        </p:nvGrpSpPr>
        <p:grpSpPr>
          <a:xfrm>
            <a:off x="2531041" y="652972"/>
            <a:ext cx="7129918" cy="4607127"/>
            <a:chOff x="1673016" y="1180569"/>
            <a:chExt cx="7129918" cy="4607127"/>
          </a:xfrm>
        </p:grpSpPr>
        <p:pic>
          <p:nvPicPr>
            <p:cNvPr id="11" name="Grafik 10">
              <a:extLst>
                <a:ext uri="{FF2B5EF4-FFF2-40B4-BE49-F238E27FC236}">
                  <a16:creationId xmlns:a16="http://schemas.microsoft.com/office/drawing/2014/main" id="{0375F9D6-33A5-1F5E-DF1C-8F55FF790090}"/>
                </a:ext>
              </a:extLst>
            </p:cNvPr>
            <p:cNvPicPr>
              <a:picLocks noChangeAspect="1"/>
            </p:cNvPicPr>
            <p:nvPr userDrawn="1"/>
          </p:nvPicPr>
          <p:blipFill>
            <a:blip r:embed="rId2"/>
            <a:stretch>
              <a:fillRect/>
            </a:stretch>
          </p:blipFill>
          <p:spPr>
            <a:xfrm flipH="1">
              <a:off x="6238410" y="1554714"/>
              <a:ext cx="2564524" cy="4232982"/>
            </a:xfrm>
            <a:prstGeom prst="rect">
              <a:avLst/>
            </a:prstGeom>
          </p:spPr>
        </p:pic>
        <p:grpSp>
          <p:nvGrpSpPr>
            <p:cNvPr id="2" name="Gruppieren 1">
              <a:extLst>
                <a:ext uri="{FF2B5EF4-FFF2-40B4-BE49-F238E27FC236}">
                  <a16:creationId xmlns:a16="http://schemas.microsoft.com/office/drawing/2014/main" id="{29106047-B005-B030-698B-6C47DC66A773}"/>
                </a:ext>
              </a:extLst>
            </p:cNvPr>
            <p:cNvGrpSpPr/>
            <p:nvPr userDrawn="1"/>
          </p:nvGrpSpPr>
          <p:grpSpPr>
            <a:xfrm>
              <a:off x="1673016" y="1180569"/>
              <a:ext cx="4420021" cy="1649539"/>
              <a:chOff x="-23256" y="938364"/>
              <a:chExt cx="4420021" cy="1649539"/>
            </a:xfrm>
          </p:grpSpPr>
          <p:sp>
            <p:nvSpPr>
              <p:cNvPr id="15" name="Abgerundete rechteckige Legende 14">
                <a:extLst>
                  <a:ext uri="{FF2B5EF4-FFF2-40B4-BE49-F238E27FC236}">
                    <a16:creationId xmlns:a16="http://schemas.microsoft.com/office/drawing/2014/main" id="{14A0766C-4D0B-4C64-8BF6-8E8A03E15DDB}"/>
                  </a:ext>
                </a:extLst>
              </p:cNvPr>
              <p:cNvSpPr/>
              <p:nvPr userDrawn="1"/>
            </p:nvSpPr>
            <p:spPr>
              <a:xfrm>
                <a:off x="-23256" y="938364"/>
                <a:ext cx="4420021" cy="1649539"/>
              </a:xfrm>
              <a:prstGeom prst="wedgeRoundRectCallout">
                <a:avLst>
                  <a:gd name="adj1" fmla="val 38391"/>
                  <a:gd name="adj2" fmla="val 74059"/>
                  <a:gd name="adj3" fmla="val 16667"/>
                </a:avLst>
              </a:prstGeom>
              <a:solidFill>
                <a:srgbClr val="327D87">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Textfeld 16">
                <a:extLst>
                  <a:ext uri="{FF2B5EF4-FFF2-40B4-BE49-F238E27FC236}">
                    <a16:creationId xmlns:a16="http://schemas.microsoft.com/office/drawing/2014/main" id="{1FEF00F0-309E-6DA7-C5D7-ACCDF0D1872A}"/>
                  </a:ext>
                </a:extLst>
              </p:cNvPr>
              <p:cNvSpPr txBox="1"/>
              <p:nvPr userDrawn="1"/>
            </p:nvSpPr>
            <p:spPr>
              <a:xfrm>
                <a:off x="285693" y="1255301"/>
                <a:ext cx="3802121"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 Ihre Aufmerksamkeit !</a:t>
                </a:r>
              </a:p>
            </p:txBody>
          </p:sp>
        </p:grpSp>
      </p:grpSp>
      <p:cxnSp>
        <p:nvCxnSpPr>
          <p:cNvPr id="19" name="Gerade Verbindung 18">
            <a:extLst>
              <a:ext uri="{FF2B5EF4-FFF2-40B4-BE49-F238E27FC236}">
                <a16:creationId xmlns:a16="http://schemas.microsoft.com/office/drawing/2014/main" id="{F0D2725C-C8EB-1283-E460-4CFD5F07AF49}"/>
              </a:ext>
            </a:extLst>
          </p:cNvPr>
          <p:cNvCxnSpPr>
            <a:cxnSpLocks/>
          </p:cNvCxnSpPr>
          <p:nvPr userDrawn="1"/>
        </p:nvCxnSpPr>
        <p:spPr>
          <a:xfrm>
            <a:off x="0" y="5518835"/>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6" name="Grafik 25">
            <a:extLst>
              <a:ext uri="{FF2B5EF4-FFF2-40B4-BE49-F238E27FC236}">
                <a16:creationId xmlns:a16="http://schemas.microsoft.com/office/drawing/2014/main" id="{ED7D3678-9458-1819-5C86-E213113F6A1F}"/>
              </a:ext>
            </a:extLst>
          </p:cNvPr>
          <p:cNvPicPr>
            <a:picLocks noChangeAspect="1"/>
          </p:cNvPicPr>
          <p:nvPr userDrawn="1"/>
        </p:nvPicPr>
        <p:blipFill>
          <a:blip r:embed="rId3"/>
          <a:stretch>
            <a:fillRect/>
          </a:stretch>
        </p:blipFill>
        <p:spPr>
          <a:xfrm>
            <a:off x="142859" y="222060"/>
            <a:ext cx="2159544" cy="968405"/>
          </a:xfrm>
          <a:prstGeom prst="rect">
            <a:avLst/>
          </a:prstGeom>
        </p:spPr>
      </p:pic>
      <p:pic>
        <p:nvPicPr>
          <p:cNvPr id="7" name="Grafik 6">
            <a:extLst>
              <a:ext uri="{FF2B5EF4-FFF2-40B4-BE49-F238E27FC236}">
                <a16:creationId xmlns:a16="http://schemas.microsoft.com/office/drawing/2014/main" id="{FD33E4FE-7D4F-A192-867D-96F9D6833923}"/>
              </a:ext>
            </a:extLst>
          </p:cNvPr>
          <p:cNvPicPr>
            <a:picLocks noChangeAspect="1"/>
          </p:cNvPicPr>
          <p:nvPr userDrawn="1"/>
        </p:nvPicPr>
        <p:blipFill>
          <a:blip r:embed="rId4"/>
          <a:stretch>
            <a:fillRect/>
          </a:stretch>
        </p:blipFill>
        <p:spPr>
          <a:xfrm>
            <a:off x="329005" y="5590086"/>
            <a:ext cx="1787251" cy="1267914"/>
          </a:xfrm>
          <a:prstGeom prst="rect">
            <a:avLst/>
          </a:prstGeom>
        </p:spPr>
      </p:pic>
      <p:pic>
        <p:nvPicPr>
          <p:cNvPr id="8" name="Grafik 7">
            <a:extLst>
              <a:ext uri="{FF2B5EF4-FFF2-40B4-BE49-F238E27FC236}">
                <a16:creationId xmlns:a16="http://schemas.microsoft.com/office/drawing/2014/main" id="{2D02C90E-E1D2-54C6-96D6-3AAE503EE8ED}"/>
              </a:ext>
            </a:extLst>
          </p:cNvPr>
          <p:cNvPicPr>
            <a:picLocks noChangeAspect="1"/>
          </p:cNvPicPr>
          <p:nvPr userDrawn="1"/>
        </p:nvPicPr>
        <p:blipFill>
          <a:blip r:embed="rId5"/>
          <a:stretch>
            <a:fillRect/>
          </a:stretch>
        </p:blipFill>
        <p:spPr>
          <a:xfrm>
            <a:off x="10196600" y="5952115"/>
            <a:ext cx="1530436" cy="803479"/>
          </a:xfrm>
          <a:prstGeom prst="rect">
            <a:avLst/>
          </a:prstGeom>
        </p:spPr>
      </p:pic>
      <p:pic>
        <p:nvPicPr>
          <p:cNvPr id="9" name="Grafik 8">
            <a:extLst>
              <a:ext uri="{FF2B5EF4-FFF2-40B4-BE49-F238E27FC236}">
                <a16:creationId xmlns:a16="http://schemas.microsoft.com/office/drawing/2014/main" id="{21A54FCB-7E12-0A79-99C8-61A2D127E059}"/>
              </a:ext>
            </a:extLst>
          </p:cNvPr>
          <p:cNvPicPr>
            <a:picLocks noChangeAspect="1"/>
          </p:cNvPicPr>
          <p:nvPr userDrawn="1"/>
        </p:nvPicPr>
        <p:blipFill>
          <a:blip r:embed="rId6"/>
          <a:stretch>
            <a:fillRect/>
          </a:stretch>
        </p:blipFill>
        <p:spPr>
          <a:xfrm>
            <a:off x="2561284" y="5787738"/>
            <a:ext cx="1510800" cy="967856"/>
          </a:xfrm>
          <a:prstGeom prst="rect">
            <a:avLst/>
          </a:prstGeom>
        </p:spPr>
      </p:pic>
      <p:pic>
        <p:nvPicPr>
          <p:cNvPr id="10" name="Picture 2">
            <a:extLst>
              <a:ext uri="{FF2B5EF4-FFF2-40B4-BE49-F238E27FC236}">
                <a16:creationId xmlns:a16="http://schemas.microsoft.com/office/drawing/2014/main" id="{5C918963-9F6E-0D77-ADD2-E38DADBBAC7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48B2241D-3165-51CD-CBD6-84134DB0B4C3}"/>
              </a:ext>
            </a:extLst>
          </p:cNvPr>
          <p:cNvPicPr>
            <a:picLocks noChangeAspect="1"/>
          </p:cNvPicPr>
          <p:nvPr userDrawn="1"/>
        </p:nvPicPr>
        <p:blipFill>
          <a:blip r:embed="rId8"/>
          <a:stretch>
            <a:fillRect/>
          </a:stretch>
        </p:blipFill>
        <p:spPr>
          <a:xfrm>
            <a:off x="5192474" y="5860606"/>
            <a:ext cx="1252545" cy="806326"/>
          </a:xfrm>
          <a:prstGeom prst="rect">
            <a:avLst/>
          </a:prstGeom>
        </p:spPr>
      </p:pic>
    </p:spTree>
    <p:extLst>
      <p:ext uri="{BB962C8B-B14F-4D97-AF65-F5344CB8AC3E}">
        <p14:creationId xmlns:p14="http://schemas.microsoft.com/office/powerpoint/2010/main" val="3581897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teratur">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37DBE56E-A79E-581E-F7F8-178D2520151F}"/>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Inhaltsplatzhalter 5">
            <a:extLst>
              <a:ext uri="{FF2B5EF4-FFF2-40B4-BE49-F238E27FC236}">
                <a16:creationId xmlns:a16="http://schemas.microsoft.com/office/drawing/2014/main" id="{8C5B698F-729A-0563-6A42-CB89449F7E37}"/>
              </a:ext>
            </a:extLst>
          </p:cNvPr>
          <p:cNvSpPr>
            <a:spLocks noGrp="1"/>
          </p:cNvSpPr>
          <p:nvPr>
            <p:ph sz="quarter" idx="15"/>
          </p:nvPr>
        </p:nvSpPr>
        <p:spPr>
          <a:xfrm>
            <a:off x="1461741" y="1147990"/>
            <a:ext cx="9346011" cy="5037147"/>
          </a:xfrm>
          <a:prstGeom prst="rect">
            <a:avLst/>
          </a:prstGeom>
        </p:spPr>
        <p:txBody>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stStyle>
          <a:p>
            <a:pPr lvl="0"/>
            <a:r>
              <a:rPr lang="de-DE" dirty="0"/>
              <a:t>Mastertextformat bearbeiten</a:t>
            </a:r>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15" name="Textfeld 14">
            <a:extLst>
              <a:ext uri="{FF2B5EF4-FFF2-40B4-BE49-F238E27FC236}">
                <a16:creationId xmlns:a16="http://schemas.microsoft.com/office/drawing/2014/main" id="{0B10FAE0-840E-5FB7-88D7-281AB849166D}"/>
              </a:ext>
            </a:extLst>
          </p:cNvPr>
          <p:cNvSpPr txBox="1"/>
          <p:nvPr userDrawn="1"/>
        </p:nvSpPr>
        <p:spPr>
          <a:xfrm>
            <a:off x="1461899" y="272991"/>
            <a:ext cx="2631636"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Literatur</a:t>
            </a:r>
            <a:endParaRPr lang="de-DE" sz="1800" dirty="0"/>
          </a:p>
        </p:txBody>
      </p:sp>
      <p:sp>
        <p:nvSpPr>
          <p:cNvPr id="5" name="Rechteck 4">
            <a:extLst>
              <a:ext uri="{FF2B5EF4-FFF2-40B4-BE49-F238E27FC236}">
                <a16:creationId xmlns:a16="http://schemas.microsoft.com/office/drawing/2014/main" id="{5C317A8B-E9F1-5837-A571-24CA071463F0}"/>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51E000B5-E5B0-5A24-8ECC-4E14E6D4FF49}"/>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DAEE307A-F7ED-DDB7-920D-6B8594B84FF9}"/>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3806435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axisaufgab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6" name="Datumsplatzhalter 18">
            <a:extLst>
              <a:ext uri="{FF2B5EF4-FFF2-40B4-BE49-F238E27FC236}">
                <a16:creationId xmlns:a16="http://schemas.microsoft.com/office/drawing/2014/main" id="{175123A4-A75C-6911-2822-4D689A564DB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3" name="Grafik 12">
            <a:extLst>
              <a:ext uri="{FF2B5EF4-FFF2-40B4-BE49-F238E27FC236}">
                <a16:creationId xmlns:a16="http://schemas.microsoft.com/office/drawing/2014/main" id="{BC45908A-42EF-F325-9EBE-77716C4519FA}"/>
              </a:ext>
            </a:extLst>
          </p:cNvPr>
          <p:cNvPicPr>
            <a:picLocks noChangeAspect="1"/>
          </p:cNvPicPr>
          <p:nvPr userDrawn="1"/>
        </p:nvPicPr>
        <p:blipFill>
          <a:blip r:embed="rId3"/>
          <a:stretch>
            <a:fillRect/>
          </a:stretch>
        </p:blipFill>
        <p:spPr>
          <a:xfrm>
            <a:off x="647096" y="1144479"/>
            <a:ext cx="449138" cy="449138"/>
          </a:xfrm>
          <a:prstGeom prst="rect">
            <a:avLst/>
          </a:prstGeom>
        </p:spPr>
      </p:pic>
      <p:sp>
        <p:nvSpPr>
          <p:cNvPr id="15" name="Textfeld 14">
            <a:extLst>
              <a:ext uri="{FF2B5EF4-FFF2-40B4-BE49-F238E27FC236}">
                <a16:creationId xmlns:a16="http://schemas.microsoft.com/office/drawing/2014/main" id="{12F54C03-C7EB-0B4A-AF24-362D898CCA78}"/>
              </a:ext>
            </a:extLst>
          </p:cNvPr>
          <p:cNvSpPr txBox="1"/>
          <p:nvPr userDrawn="1"/>
        </p:nvSpPr>
        <p:spPr>
          <a:xfrm>
            <a:off x="1461741" y="1143330"/>
            <a:ext cx="9346012" cy="446690"/>
          </a:xfrm>
          <a:prstGeom prst="rect">
            <a:avLst/>
          </a:prstGeom>
        </p:spPr>
        <p:txBody>
          <a:bodyPr/>
          <a:lstStyle>
            <a:lvl1pPr marR="0" lvl="0" indent="0" defTabSz="914400" fontAlgn="auto">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de-DE" dirty="0">
                <a:solidFill>
                  <a:schemeClr val="accent1"/>
                </a:solidFill>
              </a:rPr>
              <a:t>ERPROBEN SIE BIS ZUR NÄCHSTEN SITZUNG…</a:t>
            </a:r>
          </a:p>
        </p:txBody>
      </p:sp>
      <p:sp>
        <p:nvSpPr>
          <p:cNvPr id="16" name="Textfeld 15">
            <a:extLst>
              <a:ext uri="{FF2B5EF4-FFF2-40B4-BE49-F238E27FC236}">
                <a16:creationId xmlns:a16="http://schemas.microsoft.com/office/drawing/2014/main" id="{B7065485-5B3A-F666-1DEF-2D155A8F849F}"/>
              </a:ext>
            </a:extLst>
          </p:cNvPr>
          <p:cNvSpPr txBox="1"/>
          <p:nvPr userDrawn="1"/>
        </p:nvSpPr>
        <p:spPr>
          <a:xfrm>
            <a:off x="1461899" y="272991"/>
            <a:ext cx="2631636"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Praxisaufgabe</a:t>
            </a:r>
            <a:endParaRPr lang="de-DE" sz="1800" dirty="0"/>
          </a:p>
        </p:txBody>
      </p:sp>
      <p:sp>
        <p:nvSpPr>
          <p:cNvPr id="2" name="Datumsplatzhalter 18">
            <a:extLst>
              <a:ext uri="{FF2B5EF4-FFF2-40B4-BE49-F238E27FC236}">
                <a16:creationId xmlns:a16="http://schemas.microsoft.com/office/drawing/2014/main" id="{F237CD8D-3819-A365-87EB-CFE66BEF120B}"/>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416066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29106047-B005-B030-698B-6C47DC66A773}"/>
              </a:ext>
            </a:extLst>
          </p:cNvPr>
          <p:cNvGrpSpPr/>
          <p:nvPr userDrawn="1"/>
        </p:nvGrpSpPr>
        <p:grpSpPr>
          <a:xfrm>
            <a:off x="3249614" y="1263636"/>
            <a:ext cx="5692771" cy="3327835"/>
            <a:chOff x="1553341" y="1522877"/>
            <a:chExt cx="5692771" cy="3327835"/>
          </a:xfrm>
        </p:grpSpPr>
        <p:sp>
          <p:nvSpPr>
            <p:cNvPr id="15" name="Abgerundete rechteckige Legende 14">
              <a:extLst>
                <a:ext uri="{FF2B5EF4-FFF2-40B4-BE49-F238E27FC236}">
                  <a16:creationId xmlns:a16="http://schemas.microsoft.com/office/drawing/2014/main" id="{14A0766C-4D0B-4C64-8BF6-8E8A03E15DDB}"/>
                </a:ext>
              </a:extLst>
            </p:cNvPr>
            <p:cNvSpPr/>
            <p:nvPr userDrawn="1"/>
          </p:nvSpPr>
          <p:spPr>
            <a:xfrm>
              <a:off x="1553341" y="1522877"/>
              <a:ext cx="2843424" cy="1065025"/>
            </a:xfrm>
            <a:prstGeom prst="wedgeRoundRectCallout">
              <a:avLst>
                <a:gd name="adj1" fmla="val 38391"/>
                <a:gd name="adj2" fmla="val 74059"/>
                <a:gd name="adj3" fmla="val 16667"/>
              </a:avLst>
            </a:prstGeom>
            <a:solidFill>
              <a:srgbClr val="327D87">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Textfeld 16">
              <a:extLst>
                <a:ext uri="{FF2B5EF4-FFF2-40B4-BE49-F238E27FC236}">
                  <a16:creationId xmlns:a16="http://schemas.microsoft.com/office/drawing/2014/main" id="{1FEF00F0-309E-6DA7-C5D7-ACCDF0D1872A}"/>
                </a:ext>
              </a:extLst>
            </p:cNvPr>
            <p:cNvSpPr txBox="1"/>
            <p:nvPr userDrawn="1"/>
          </p:nvSpPr>
          <p:spPr>
            <a:xfrm>
              <a:off x="1553341" y="1778391"/>
              <a:ext cx="2843424"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Pause!</a:t>
              </a:r>
            </a:p>
          </p:txBody>
        </p:sp>
        <p:pic>
          <p:nvPicPr>
            <p:cNvPr id="20" name="Grafik 19">
              <a:extLst>
                <a:ext uri="{FF2B5EF4-FFF2-40B4-BE49-F238E27FC236}">
                  <a16:creationId xmlns:a16="http://schemas.microsoft.com/office/drawing/2014/main" id="{E63C372D-E07E-BD30-BC7D-052C7CA77FB8}"/>
                </a:ext>
              </a:extLst>
            </p:cNvPr>
            <p:cNvPicPr>
              <a:picLocks noChangeAspect="1"/>
            </p:cNvPicPr>
            <p:nvPr userDrawn="1"/>
          </p:nvPicPr>
          <p:blipFill>
            <a:blip r:embed="rId2"/>
            <a:stretch>
              <a:fillRect/>
            </a:stretch>
          </p:blipFill>
          <p:spPr>
            <a:xfrm flipH="1">
              <a:off x="4402688" y="2007288"/>
              <a:ext cx="2843424" cy="2843424"/>
            </a:xfrm>
            <a:prstGeom prst="rect">
              <a:avLst/>
            </a:prstGeom>
          </p:spPr>
        </p:pic>
      </p:grpSp>
      <p:cxnSp>
        <p:nvCxnSpPr>
          <p:cNvPr id="26" name="Gerade Verbindung 25">
            <a:extLst>
              <a:ext uri="{FF2B5EF4-FFF2-40B4-BE49-F238E27FC236}">
                <a16:creationId xmlns:a16="http://schemas.microsoft.com/office/drawing/2014/main" id="{1B8A66EE-EB11-00DB-1AD6-AB310ABBB72A}"/>
              </a:ext>
            </a:extLst>
          </p:cNvPr>
          <p:cNvCxnSpPr>
            <a:cxnSpLocks/>
          </p:cNvCxnSpPr>
          <p:nvPr userDrawn="1"/>
        </p:nvCxnSpPr>
        <p:spPr>
          <a:xfrm>
            <a:off x="0" y="5518835"/>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34" name="Grafik 33">
            <a:extLst>
              <a:ext uri="{FF2B5EF4-FFF2-40B4-BE49-F238E27FC236}">
                <a16:creationId xmlns:a16="http://schemas.microsoft.com/office/drawing/2014/main" id="{81EAB27B-34C5-B1EF-77C2-F2A35F633690}"/>
              </a:ext>
            </a:extLst>
          </p:cNvPr>
          <p:cNvPicPr>
            <a:picLocks noChangeAspect="1"/>
          </p:cNvPicPr>
          <p:nvPr userDrawn="1"/>
        </p:nvPicPr>
        <p:blipFill>
          <a:blip r:embed="rId3"/>
          <a:stretch>
            <a:fillRect/>
          </a:stretch>
        </p:blipFill>
        <p:spPr>
          <a:xfrm>
            <a:off x="142859" y="222060"/>
            <a:ext cx="2159544" cy="968405"/>
          </a:xfrm>
          <a:prstGeom prst="rect">
            <a:avLst/>
          </a:prstGeom>
        </p:spPr>
      </p:pic>
      <p:pic>
        <p:nvPicPr>
          <p:cNvPr id="3" name="Grafik 2">
            <a:extLst>
              <a:ext uri="{FF2B5EF4-FFF2-40B4-BE49-F238E27FC236}">
                <a16:creationId xmlns:a16="http://schemas.microsoft.com/office/drawing/2014/main" id="{A3F56A61-09E4-DF67-F661-77B17AF376B8}"/>
              </a:ext>
            </a:extLst>
          </p:cNvPr>
          <p:cNvPicPr>
            <a:picLocks noChangeAspect="1"/>
          </p:cNvPicPr>
          <p:nvPr userDrawn="1"/>
        </p:nvPicPr>
        <p:blipFill>
          <a:blip r:embed="rId4"/>
          <a:stretch>
            <a:fillRect/>
          </a:stretch>
        </p:blipFill>
        <p:spPr>
          <a:xfrm>
            <a:off x="329005" y="5590086"/>
            <a:ext cx="1787251" cy="1267914"/>
          </a:xfrm>
          <a:prstGeom prst="rect">
            <a:avLst/>
          </a:prstGeom>
        </p:spPr>
      </p:pic>
      <p:pic>
        <p:nvPicPr>
          <p:cNvPr id="4" name="Grafik 3">
            <a:extLst>
              <a:ext uri="{FF2B5EF4-FFF2-40B4-BE49-F238E27FC236}">
                <a16:creationId xmlns:a16="http://schemas.microsoft.com/office/drawing/2014/main" id="{87833870-829F-EC21-D539-FEA96A004572}"/>
              </a:ext>
            </a:extLst>
          </p:cNvPr>
          <p:cNvPicPr>
            <a:picLocks noChangeAspect="1"/>
          </p:cNvPicPr>
          <p:nvPr userDrawn="1"/>
        </p:nvPicPr>
        <p:blipFill>
          <a:blip r:embed="rId5"/>
          <a:stretch>
            <a:fillRect/>
          </a:stretch>
        </p:blipFill>
        <p:spPr>
          <a:xfrm>
            <a:off x="10196600" y="5952115"/>
            <a:ext cx="1530436" cy="803479"/>
          </a:xfrm>
          <a:prstGeom prst="rect">
            <a:avLst/>
          </a:prstGeom>
        </p:spPr>
      </p:pic>
      <p:pic>
        <p:nvPicPr>
          <p:cNvPr id="5" name="Grafik 4">
            <a:extLst>
              <a:ext uri="{FF2B5EF4-FFF2-40B4-BE49-F238E27FC236}">
                <a16:creationId xmlns:a16="http://schemas.microsoft.com/office/drawing/2014/main" id="{E2188BFA-A75D-3D8C-4AE7-4B413F190D5A}"/>
              </a:ext>
            </a:extLst>
          </p:cNvPr>
          <p:cNvPicPr>
            <a:picLocks noChangeAspect="1"/>
          </p:cNvPicPr>
          <p:nvPr userDrawn="1"/>
        </p:nvPicPr>
        <p:blipFill>
          <a:blip r:embed="rId6"/>
          <a:stretch>
            <a:fillRect/>
          </a:stretch>
        </p:blipFill>
        <p:spPr>
          <a:xfrm>
            <a:off x="2561284" y="5787738"/>
            <a:ext cx="1510800" cy="967856"/>
          </a:xfrm>
          <a:prstGeom prst="rect">
            <a:avLst/>
          </a:prstGeom>
        </p:spPr>
      </p:pic>
      <p:pic>
        <p:nvPicPr>
          <p:cNvPr id="6" name="Picture 2">
            <a:extLst>
              <a:ext uri="{FF2B5EF4-FFF2-40B4-BE49-F238E27FC236}">
                <a16:creationId xmlns:a16="http://schemas.microsoft.com/office/drawing/2014/main" id="{5B515F56-5037-D090-405C-CA372E1CB9A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C95B0838-FFA1-375B-C748-75D22F6E0704}"/>
              </a:ext>
            </a:extLst>
          </p:cNvPr>
          <p:cNvPicPr>
            <a:picLocks noChangeAspect="1"/>
          </p:cNvPicPr>
          <p:nvPr userDrawn="1"/>
        </p:nvPicPr>
        <p:blipFill>
          <a:blip r:embed="rId8"/>
          <a:stretch>
            <a:fillRect/>
          </a:stretch>
        </p:blipFill>
        <p:spPr>
          <a:xfrm>
            <a:off x="5192474" y="5860606"/>
            <a:ext cx="1252545" cy="806326"/>
          </a:xfrm>
          <a:prstGeom prst="rect">
            <a:avLst/>
          </a:prstGeom>
        </p:spPr>
      </p:pic>
    </p:spTree>
    <p:extLst>
      <p:ext uri="{BB962C8B-B14F-4D97-AF65-F5344CB8AC3E}">
        <p14:creationId xmlns:p14="http://schemas.microsoft.com/office/powerpoint/2010/main" val="3393977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ktivität EA, PA, GA">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100209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6" name="Datumsplatzhalter 18">
            <a:extLst>
              <a:ext uri="{FF2B5EF4-FFF2-40B4-BE49-F238E27FC236}">
                <a16:creationId xmlns:a16="http://schemas.microsoft.com/office/drawing/2014/main" id="{175123A4-A75C-6911-2822-4D689A564DB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Titel 1">
            <a:extLst>
              <a:ext uri="{FF2B5EF4-FFF2-40B4-BE49-F238E27FC236}">
                <a16:creationId xmlns:a16="http://schemas.microsoft.com/office/drawing/2014/main" id="{774D5D74-919A-A799-6CE8-CDAFBD963045}"/>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1" name="Textplatzhalter 23">
            <a:extLst>
              <a:ext uri="{FF2B5EF4-FFF2-40B4-BE49-F238E27FC236}">
                <a16:creationId xmlns:a16="http://schemas.microsoft.com/office/drawing/2014/main" id="{9603BE8C-705B-051E-EAEB-3FFC3B554B81}"/>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32" name="Inhaltsplatzhalter 2">
            <a:extLst>
              <a:ext uri="{FF2B5EF4-FFF2-40B4-BE49-F238E27FC236}">
                <a16:creationId xmlns:a16="http://schemas.microsoft.com/office/drawing/2014/main" id="{FFF98BA7-C7CB-C34D-0996-7264EA155732}"/>
              </a:ext>
            </a:extLst>
          </p:cNvPr>
          <p:cNvSpPr>
            <a:spLocks noGrp="1"/>
          </p:cNvSpPr>
          <p:nvPr>
            <p:ph idx="15" hasCustomPrompt="1"/>
          </p:nvPr>
        </p:nvSpPr>
        <p:spPr>
          <a:xfrm>
            <a:off x="1461898" y="3047113"/>
            <a:ext cx="9345855" cy="876846"/>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3" name="Textplatzhalter 23">
            <a:extLst>
              <a:ext uri="{FF2B5EF4-FFF2-40B4-BE49-F238E27FC236}">
                <a16:creationId xmlns:a16="http://schemas.microsoft.com/office/drawing/2014/main" id="{A0C2D92A-371D-BB6F-1B9C-4DEB4C5DF171}"/>
              </a:ext>
            </a:extLst>
          </p:cNvPr>
          <p:cNvSpPr>
            <a:spLocks noGrp="1"/>
          </p:cNvSpPr>
          <p:nvPr>
            <p:ph type="body" sz="quarter" idx="16" hasCustomPrompt="1"/>
          </p:nvPr>
        </p:nvSpPr>
        <p:spPr>
          <a:xfrm>
            <a:off x="1461741"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4" name="Inhaltsplatzhalter 2">
            <a:extLst>
              <a:ext uri="{FF2B5EF4-FFF2-40B4-BE49-F238E27FC236}">
                <a16:creationId xmlns:a16="http://schemas.microsoft.com/office/drawing/2014/main" id="{550B4CAF-4E5D-BA2F-9A22-AE4F49CC1A6D}"/>
              </a:ext>
            </a:extLst>
          </p:cNvPr>
          <p:cNvSpPr>
            <a:spLocks noGrp="1"/>
          </p:cNvSpPr>
          <p:nvPr>
            <p:ph idx="17" hasCustomPrompt="1"/>
          </p:nvPr>
        </p:nvSpPr>
        <p:spPr>
          <a:xfrm>
            <a:off x="1463549" y="4389421"/>
            <a:ext cx="9345855" cy="178868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5" name="Textplatzhalter 23">
            <a:extLst>
              <a:ext uri="{FF2B5EF4-FFF2-40B4-BE49-F238E27FC236}">
                <a16:creationId xmlns:a16="http://schemas.microsoft.com/office/drawing/2014/main" id="{6AB218C2-F2AF-EC10-C0E3-C59606EB3F0F}"/>
              </a:ext>
            </a:extLst>
          </p:cNvPr>
          <p:cNvSpPr>
            <a:spLocks noGrp="1"/>
          </p:cNvSpPr>
          <p:nvPr>
            <p:ph type="body" sz="quarter" idx="18" hasCustomPrompt="1"/>
          </p:nvPr>
        </p:nvSpPr>
        <p:spPr>
          <a:xfrm>
            <a:off x="1463392"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6" name="Textplatzhalter 23">
            <a:extLst>
              <a:ext uri="{FF2B5EF4-FFF2-40B4-BE49-F238E27FC236}">
                <a16:creationId xmlns:a16="http://schemas.microsoft.com/office/drawing/2014/main" id="{05164FB1-8011-2067-3393-A6192287CDA6}"/>
              </a:ext>
            </a:extLst>
          </p:cNvPr>
          <p:cNvSpPr>
            <a:spLocks noGrp="1"/>
          </p:cNvSpPr>
          <p:nvPr>
            <p:ph type="body" sz="quarter" idx="19" hasCustomPrompt="1"/>
          </p:nvPr>
        </p:nvSpPr>
        <p:spPr>
          <a:xfrm>
            <a:off x="1461741" y="3929727"/>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GRUPPENARBEIT (ca. … min)</a:t>
            </a:r>
          </a:p>
          <a:p>
            <a:pPr lvl="0"/>
            <a:endParaRPr lang="de-DE" dirty="0"/>
          </a:p>
        </p:txBody>
      </p:sp>
      <p:sp>
        <p:nvSpPr>
          <p:cNvPr id="2" name="Datumsplatzhalter 18">
            <a:extLst>
              <a:ext uri="{FF2B5EF4-FFF2-40B4-BE49-F238E27FC236}">
                <a16:creationId xmlns:a16="http://schemas.microsoft.com/office/drawing/2014/main" id="{9A1E1C02-65D1-CF2D-4AD7-12EF6853C3E2}"/>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11151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9503"/>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Rechteck 1">
            <a:extLst>
              <a:ext uri="{FF2B5EF4-FFF2-40B4-BE49-F238E27FC236}">
                <a16:creationId xmlns:a16="http://schemas.microsoft.com/office/drawing/2014/main" id="{44A54DDD-FCCD-828B-BA85-A59CF33BA395}"/>
              </a:ext>
            </a:extLst>
          </p:cNvPr>
          <p:cNvSpPr/>
          <p:nvPr userDrawn="1"/>
        </p:nvSpPr>
        <p:spPr>
          <a:xfrm>
            <a:off x="173385" y="6351733"/>
            <a:ext cx="1149214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8"/>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10" name="Textfeld 9">
            <a:extLst>
              <a:ext uri="{FF2B5EF4-FFF2-40B4-BE49-F238E27FC236}">
                <a16:creationId xmlns:a16="http://schemas.microsoft.com/office/drawing/2014/main" id="{9C6DEECE-4482-AC7D-C7D5-2F0D82C5B709}"/>
              </a:ext>
            </a:extLst>
          </p:cNvPr>
          <p:cNvSpPr txBox="1"/>
          <p:nvPr userDrawn="1"/>
        </p:nvSpPr>
        <p:spPr>
          <a:xfrm>
            <a:off x="1476073" y="366395"/>
            <a:ext cx="6947491"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Vorschlag für Zeitstruktur</a:t>
            </a:r>
            <a:endParaRPr lang="de-DE" sz="1800" dirty="0"/>
          </a:p>
        </p:txBody>
      </p:sp>
      <p:pic>
        <p:nvPicPr>
          <p:cNvPr id="4" name="Grafik 3">
            <a:extLst>
              <a:ext uri="{FF2B5EF4-FFF2-40B4-BE49-F238E27FC236}">
                <a16:creationId xmlns:a16="http://schemas.microsoft.com/office/drawing/2014/main" id="{FA89A4B3-6E0D-832B-F7CF-F569B6868403}"/>
              </a:ext>
            </a:extLst>
          </p:cNvPr>
          <p:cNvPicPr>
            <a:picLocks noChangeAspect="1"/>
          </p:cNvPicPr>
          <p:nvPr userDrawn="1"/>
        </p:nvPicPr>
        <p:blipFill>
          <a:blip r:embed="rId2"/>
          <a:stretch>
            <a:fillRect/>
          </a:stretch>
        </p:blipFill>
        <p:spPr>
          <a:xfrm>
            <a:off x="173385" y="342645"/>
            <a:ext cx="730571" cy="519956"/>
          </a:xfrm>
          <a:prstGeom prst="rect">
            <a:avLst/>
          </a:prstGeom>
        </p:spPr>
      </p:pic>
    </p:spTree>
    <p:extLst>
      <p:ext uri="{BB962C8B-B14F-4D97-AF65-F5344CB8AC3E}">
        <p14:creationId xmlns:p14="http://schemas.microsoft.com/office/powerpoint/2010/main" val="2911961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DCF9515-A30A-CB1C-9CE9-7CAE44422D10}"/>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cxnSp>
        <p:nvCxnSpPr>
          <p:cNvPr id="18" name="Gerade Verbindung 17">
            <a:extLst>
              <a:ext uri="{FF2B5EF4-FFF2-40B4-BE49-F238E27FC236}">
                <a16:creationId xmlns:a16="http://schemas.microsoft.com/office/drawing/2014/main" id="{C929DCB6-D030-D2B4-CBA6-F2DE3DFE2F8B}"/>
              </a:ext>
            </a:extLst>
          </p:cNvPr>
          <p:cNvCxnSpPr>
            <a:cxnSpLocks/>
          </p:cNvCxnSpPr>
          <p:nvPr userDrawn="1"/>
        </p:nvCxnSpPr>
        <p:spPr>
          <a:xfrm flipV="1">
            <a:off x="6134825" y="1590020"/>
            <a:ext cx="0" cy="4588085"/>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22" name="Inhaltsplatzhalter 2">
            <a:extLst>
              <a:ext uri="{FF2B5EF4-FFF2-40B4-BE49-F238E27FC236}">
                <a16:creationId xmlns:a16="http://schemas.microsoft.com/office/drawing/2014/main" id="{24932E7F-9F46-A391-32B9-67402A3A13C5}"/>
              </a:ext>
            </a:extLst>
          </p:cNvPr>
          <p:cNvSpPr>
            <a:spLocks noGrp="1"/>
          </p:cNvSpPr>
          <p:nvPr>
            <p:ph idx="17" hasCustomPrompt="1"/>
          </p:nvPr>
        </p:nvSpPr>
        <p:spPr>
          <a:xfrm>
            <a:off x="6309035" y="1586586"/>
            <a:ext cx="4498716" cy="45915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Bild / Text / Video</a:t>
            </a:r>
          </a:p>
        </p:txBody>
      </p:sp>
      <p:sp>
        <p:nvSpPr>
          <p:cNvPr id="26" name="Inhaltsplatzhalter 2">
            <a:extLst>
              <a:ext uri="{FF2B5EF4-FFF2-40B4-BE49-F238E27FC236}">
                <a16:creationId xmlns:a16="http://schemas.microsoft.com/office/drawing/2014/main" id="{88958341-AC37-84A6-537F-9A1AE7630504}"/>
              </a:ext>
            </a:extLst>
          </p:cNvPr>
          <p:cNvSpPr>
            <a:spLocks noGrp="1"/>
          </p:cNvSpPr>
          <p:nvPr>
            <p:ph idx="18"/>
          </p:nvPr>
        </p:nvSpPr>
        <p:spPr>
          <a:xfrm>
            <a:off x="1461899" y="1593617"/>
            <a:ext cx="4498716" cy="45915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de-DE" dirty="0"/>
          </a:p>
        </p:txBody>
      </p:sp>
      <p:sp>
        <p:nvSpPr>
          <p:cNvPr id="27" name="Titel 1">
            <a:extLst>
              <a:ext uri="{FF2B5EF4-FFF2-40B4-BE49-F238E27FC236}">
                <a16:creationId xmlns:a16="http://schemas.microsoft.com/office/drawing/2014/main" id="{6B32D939-B50C-3C7B-A21B-E44095469A1D}"/>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8" name="Rechteck 7">
            <a:extLst>
              <a:ext uri="{FF2B5EF4-FFF2-40B4-BE49-F238E27FC236}">
                <a16:creationId xmlns:a16="http://schemas.microsoft.com/office/drawing/2014/main" id="{9B5343B1-6BAC-37BC-9BC7-16116C3DDFB1}"/>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 name="Datumsplatzhalter 18">
            <a:extLst>
              <a:ext uri="{FF2B5EF4-FFF2-40B4-BE49-F238E27FC236}">
                <a16:creationId xmlns:a16="http://schemas.microsoft.com/office/drawing/2014/main" id="{9ACE9240-C3FB-F303-ABDE-4CFF6CC31C88}"/>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4" name="Datumsplatzhalter 18">
            <a:extLst>
              <a:ext uri="{FF2B5EF4-FFF2-40B4-BE49-F238E27FC236}">
                <a16:creationId xmlns:a16="http://schemas.microsoft.com/office/drawing/2014/main" id="{30E54BC6-23BA-9401-F6E7-5DD88B0E7916}"/>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649538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D69AB71-729C-5086-E259-54D6D0C7C5F0}"/>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Inhaltsplatzhalter 5">
            <a:extLst>
              <a:ext uri="{FF2B5EF4-FFF2-40B4-BE49-F238E27FC236}">
                <a16:creationId xmlns:a16="http://schemas.microsoft.com/office/drawing/2014/main" id="{8C5B698F-729A-0563-6A42-CB89449F7E37}"/>
              </a:ext>
            </a:extLst>
          </p:cNvPr>
          <p:cNvSpPr>
            <a:spLocks noGrp="1"/>
          </p:cNvSpPr>
          <p:nvPr>
            <p:ph sz="quarter" idx="15"/>
          </p:nvPr>
        </p:nvSpPr>
        <p:spPr>
          <a:xfrm>
            <a:off x="1461741" y="1593616"/>
            <a:ext cx="9346011" cy="4591521"/>
          </a:xfrm>
          <a:prstGeom prst="rect">
            <a:avLst/>
          </a:prstGeom>
        </p:spPr>
        <p:txBody>
          <a:bodyPr/>
          <a:lstStyle>
            <a:lvl1pPr>
              <a:lnSpc>
                <a:spcPct val="150000"/>
              </a:lnSpc>
              <a:spcBef>
                <a:spcPts val="1000"/>
              </a:spcBef>
              <a:defRPr sz="1800"/>
            </a:lvl1pPr>
            <a:lvl2pPr>
              <a:lnSpc>
                <a:spcPct val="150000"/>
              </a:lnSpc>
              <a:spcBef>
                <a:spcPts val="1000"/>
              </a:spcBef>
              <a:defRPr sz="1600"/>
            </a:lvl2pPr>
            <a:lvl3pPr>
              <a:lnSpc>
                <a:spcPct val="150000"/>
              </a:lnSpc>
              <a:spcBef>
                <a:spcPts val="1000"/>
              </a:spcBef>
              <a:defRPr sz="1400"/>
            </a:lvl3pPr>
            <a:lvl4pPr>
              <a:lnSpc>
                <a:spcPct val="150000"/>
              </a:lnSpc>
              <a:spcBef>
                <a:spcPts val="1000"/>
              </a:spcBef>
              <a:defRPr sz="1200"/>
            </a:lvl4pPr>
            <a:lvl5pPr>
              <a:lnSpc>
                <a:spcPct val="150000"/>
              </a:lnSpc>
              <a:spcBef>
                <a:spcPts val="1000"/>
              </a:spcBef>
              <a:defRPr sz="1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 name="Titel 1">
            <a:extLst>
              <a:ext uri="{FF2B5EF4-FFF2-40B4-BE49-F238E27FC236}">
                <a16:creationId xmlns:a16="http://schemas.microsoft.com/office/drawing/2014/main" id="{E4463AE3-9B2C-2C08-B2CA-AC06B5A11C70}"/>
              </a:ext>
            </a:extLst>
          </p:cNvPr>
          <p:cNvSpPr>
            <a:spLocks noGrp="1"/>
          </p:cNvSpPr>
          <p:nvPr>
            <p:ph type="title"/>
          </p:nvPr>
        </p:nvSpPr>
        <p:spPr>
          <a:xfrm>
            <a:off x="1461741" y="273600"/>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7" name="Rechteck 6">
            <a:extLst>
              <a:ext uri="{FF2B5EF4-FFF2-40B4-BE49-F238E27FC236}">
                <a16:creationId xmlns:a16="http://schemas.microsoft.com/office/drawing/2014/main" id="{3C9115E9-DB30-87D9-0AE0-F7048004027B}"/>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 name="Datumsplatzhalter 18">
            <a:extLst>
              <a:ext uri="{FF2B5EF4-FFF2-40B4-BE49-F238E27FC236}">
                <a16:creationId xmlns:a16="http://schemas.microsoft.com/office/drawing/2014/main" id="{80B2F779-4F85-99EA-34A3-23B9077277D6}"/>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4" name="Datumsplatzhalter 18">
            <a:extLst>
              <a:ext uri="{FF2B5EF4-FFF2-40B4-BE49-F238E27FC236}">
                <a16:creationId xmlns:a16="http://schemas.microsoft.com/office/drawing/2014/main" id="{E66DF4C4-E456-9E8A-4765-56BE36C63C2C}"/>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168374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09EB2A85-F4D4-02BD-BA12-9463187CE128}"/>
              </a:ext>
            </a:extLst>
          </p:cNvPr>
          <p:cNvSpPr/>
          <p:nvPr userDrawn="1"/>
        </p:nvSpPr>
        <p:spPr>
          <a:xfrm>
            <a:off x="1" y="1070265"/>
            <a:ext cx="12192000"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Titel 1">
            <a:extLst>
              <a:ext uri="{FF2B5EF4-FFF2-40B4-BE49-F238E27FC236}">
                <a16:creationId xmlns:a16="http://schemas.microsoft.com/office/drawing/2014/main" id="{234C48ED-A869-3612-749A-13126C7D2BF9}"/>
              </a:ext>
            </a:extLst>
          </p:cNvPr>
          <p:cNvSpPr txBox="1">
            <a:spLocks/>
          </p:cNvSpPr>
          <p:nvPr userDrawn="1"/>
        </p:nvSpPr>
        <p:spPr>
          <a:xfrm>
            <a:off x="4542503" y="304427"/>
            <a:ext cx="5742039" cy="364318"/>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FÜR MODERATOR:INNEN</a:t>
            </a:r>
            <a:endParaRPr lang="de-DE" sz="2800" dirty="0"/>
          </a:p>
        </p:txBody>
      </p:sp>
      <p:sp>
        <p:nvSpPr>
          <p:cNvPr id="21" name="Textfeld 20">
            <a:extLst>
              <a:ext uri="{FF2B5EF4-FFF2-40B4-BE49-F238E27FC236}">
                <a16:creationId xmlns:a16="http://schemas.microsoft.com/office/drawing/2014/main" id="{3583D242-81C0-013C-91F4-54DE797AAEB7}"/>
              </a:ext>
            </a:extLst>
          </p:cNvPr>
          <p:cNvSpPr txBox="1"/>
          <p:nvPr userDrawn="1"/>
        </p:nvSpPr>
        <p:spPr>
          <a:xfrm>
            <a:off x="1461899" y="272991"/>
            <a:ext cx="3080604"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Hintergrundinfos</a:t>
            </a:r>
            <a:endParaRPr lang="de-DE" sz="1800" dirty="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Inhaltsplatzhalter 5">
            <a:extLst>
              <a:ext uri="{FF2B5EF4-FFF2-40B4-BE49-F238E27FC236}">
                <a16:creationId xmlns:a16="http://schemas.microsoft.com/office/drawing/2014/main" id="{177571E2-CCF5-F802-C99A-EB284BF185EC}"/>
              </a:ext>
            </a:extLst>
          </p:cNvPr>
          <p:cNvSpPr>
            <a:spLocks noGrp="1"/>
          </p:cNvSpPr>
          <p:nvPr>
            <p:ph sz="quarter" idx="15"/>
          </p:nvPr>
        </p:nvSpPr>
        <p:spPr>
          <a:xfrm>
            <a:off x="1461741" y="1593616"/>
            <a:ext cx="9346011" cy="4591521"/>
          </a:xfrm>
          <a:prstGeom prst="rect">
            <a:avLst/>
          </a:prstGeom>
        </p:spPr>
        <p:txBody>
          <a:bodyPr/>
          <a:lstStyle>
            <a:lvl1pPr>
              <a:lnSpc>
                <a:spcPct val="150000"/>
              </a:lnSpc>
              <a:spcBef>
                <a:spcPts val="1000"/>
              </a:spcBef>
              <a:defRPr sz="1800"/>
            </a:lvl1pPr>
            <a:lvl2pPr>
              <a:lnSpc>
                <a:spcPct val="150000"/>
              </a:lnSpc>
              <a:spcBef>
                <a:spcPts val="1000"/>
              </a:spcBef>
              <a:defRPr sz="1600"/>
            </a:lvl2pPr>
            <a:lvl3pPr>
              <a:lnSpc>
                <a:spcPct val="150000"/>
              </a:lnSpc>
              <a:spcBef>
                <a:spcPts val="1000"/>
              </a:spcBef>
              <a:defRPr sz="1400"/>
            </a:lvl3pPr>
            <a:lvl4pPr>
              <a:lnSpc>
                <a:spcPct val="150000"/>
              </a:lnSpc>
              <a:spcBef>
                <a:spcPts val="1000"/>
              </a:spcBef>
              <a:defRPr sz="1200"/>
            </a:lvl4pPr>
            <a:lvl5pPr>
              <a:lnSpc>
                <a:spcPct val="150000"/>
              </a:lnSpc>
              <a:spcBef>
                <a:spcPts val="1000"/>
              </a:spcBef>
              <a:defRPr sz="1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18">
            <a:extLst>
              <a:ext uri="{FF2B5EF4-FFF2-40B4-BE49-F238E27FC236}">
                <a16:creationId xmlns:a16="http://schemas.microsoft.com/office/drawing/2014/main" id="{E554A949-5DC1-13E4-76D0-CCDE048AD632}"/>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2" name="Datumsplatzhalter 18">
            <a:extLst>
              <a:ext uri="{FF2B5EF4-FFF2-40B4-BE49-F238E27FC236}">
                <a16:creationId xmlns:a16="http://schemas.microsoft.com/office/drawing/2014/main" id="{73BF138D-FC07-F1EF-B3F2-D0D3E4C3AE7B}"/>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2055561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flexion der Praxisaufgab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0" y="1070263"/>
            <a:ext cx="12192001" cy="5787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6" name="Datumsplatzhalter 18">
            <a:extLst>
              <a:ext uri="{FF2B5EF4-FFF2-40B4-BE49-F238E27FC236}">
                <a16:creationId xmlns:a16="http://schemas.microsoft.com/office/drawing/2014/main" id="{175123A4-A75C-6911-2822-4D689A564DB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3" name="Grafik 12">
            <a:extLst>
              <a:ext uri="{FF2B5EF4-FFF2-40B4-BE49-F238E27FC236}">
                <a16:creationId xmlns:a16="http://schemas.microsoft.com/office/drawing/2014/main" id="{BC45908A-42EF-F325-9EBE-77716C4519FA}"/>
              </a:ext>
            </a:extLst>
          </p:cNvPr>
          <p:cNvPicPr>
            <a:picLocks noChangeAspect="1"/>
          </p:cNvPicPr>
          <p:nvPr userDrawn="1"/>
        </p:nvPicPr>
        <p:blipFill>
          <a:blip r:embed="rId3"/>
          <a:stretch>
            <a:fillRect/>
          </a:stretch>
        </p:blipFill>
        <p:spPr>
          <a:xfrm>
            <a:off x="647096" y="1144479"/>
            <a:ext cx="449138" cy="449138"/>
          </a:xfrm>
          <a:prstGeom prst="rect">
            <a:avLst/>
          </a:prstGeom>
        </p:spPr>
      </p:pic>
      <p:sp>
        <p:nvSpPr>
          <p:cNvPr id="15" name="Textfeld 14">
            <a:extLst>
              <a:ext uri="{FF2B5EF4-FFF2-40B4-BE49-F238E27FC236}">
                <a16:creationId xmlns:a16="http://schemas.microsoft.com/office/drawing/2014/main" id="{12F54C03-C7EB-0B4A-AF24-362D898CCA78}"/>
              </a:ext>
            </a:extLst>
          </p:cNvPr>
          <p:cNvSpPr txBox="1"/>
          <p:nvPr userDrawn="1"/>
        </p:nvSpPr>
        <p:spPr>
          <a:xfrm>
            <a:off x="1461741" y="1143330"/>
            <a:ext cx="9346012" cy="446690"/>
          </a:xfrm>
          <a:prstGeom prst="rect">
            <a:avLst/>
          </a:prstGeom>
        </p:spPr>
        <p:txBody>
          <a:bodyPr/>
          <a:lstStyle>
            <a:lvl1pPr marR="0" lvl="0" indent="0" defTabSz="914400" fontAlgn="auto">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de-DE" dirty="0">
                <a:solidFill>
                  <a:schemeClr val="accent1"/>
                </a:solidFill>
              </a:rPr>
              <a:t>REFLEKTIEREN SIE IHRE ERFAHRUNGEN SEIT DER LETZTEN SITZUNG…</a:t>
            </a:r>
          </a:p>
        </p:txBody>
      </p:sp>
      <p:sp>
        <p:nvSpPr>
          <p:cNvPr id="16" name="Textfeld 15">
            <a:extLst>
              <a:ext uri="{FF2B5EF4-FFF2-40B4-BE49-F238E27FC236}">
                <a16:creationId xmlns:a16="http://schemas.microsoft.com/office/drawing/2014/main" id="{B7065485-5B3A-F666-1DEF-2D155A8F849F}"/>
              </a:ext>
            </a:extLst>
          </p:cNvPr>
          <p:cNvSpPr txBox="1"/>
          <p:nvPr userDrawn="1"/>
        </p:nvSpPr>
        <p:spPr>
          <a:xfrm>
            <a:off x="1461898" y="272991"/>
            <a:ext cx="4997895"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Reflexion der Praxisaufgabe</a:t>
            </a:r>
            <a:endParaRPr lang="de-DE" sz="1800" dirty="0"/>
          </a:p>
        </p:txBody>
      </p:sp>
      <p:sp>
        <p:nvSpPr>
          <p:cNvPr id="2" name="Datumsplatzhalter 18">
            <a:extLst>
              <a:ext uri="{FF2B5EF4-FFF2-40B4-BE49-F238E27FC236}">
                <a16:creationId xmlns:a16="http://schemas.microsoft.com/office/drawing/2014/main" id="{839C2621-22A3-83D4-064B-1235928CCBEA}"/>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590652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itat 1">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24269B1-5CAB-C4D1-844A-91964FFDFB46}"/>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2074606" y="1593617"/>
            <a:ext cx="8733148" cy="420077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pic>
        <p:nvPicPr>
          <p:cNvPr id="15" name="Grafik 14">
            <a:extLst>
              <a:ext uri="{FF2B5EF4-FFF2-40B4-BE49-F238E27FC236}">
                <a16:creationId xmlns:a16="http://schemas.microsoft.com/office/drawing/2014/main" id="{1EEB7152-E101-ED82-02F7-0DF7DB40A74B}"/>
              </a:ext>
            </a:extLst>
          </p:cNvPr>
          <p:cNvPicPr>
            <a:picLocks/>
          </p:cNvPicPr>
          <p:nvPr userDrawn="1"/>
        </p:nvPicPr>
        <p:blipFill>
          <a:blip r:embed="rId3"/>
          <a:stretch>
            <a:fillRect/>
          </a:stretch>
        </p:blipFill>
        <p:spPr>
          <a:xfrm>
            <a:off x="1461741" y="1593616"/>
            <a:ext cx="475200" cy="475200"/>
          </a:xfrm>
          <a:prstGeom prst="rect">
            <a:avLst/>
          </a:prstGeom>
        </p:spPr>
      </p:pic>
      <p:sp>
        <p:nvSpPr>
          <p:cNvPr id="17" name="Textplatzhalter 3">
            <a:extLst>
              <a:ext uri="{FF2B5EF4-FFF2-40B4-BE49-F238E27FC236}">
                <a16:creationId xmlns:a16="http://schemas.microsoft.com/office/drawing/2014/main" id="{F82EED18-391C-F368-F61F-917AF436D0A1}"/>
              </a:ext>
            </a:extLst>
          </p:cNvPr>
          <p:cNvSpPr>
            <a:spLocks noGrp="1"/>
          </p:cNvSpPr>
          <p:nvPr>
            <p:ph type="body" sz="quarter" idx="15" hasCustomPrompt="1"/>
          </p:nvPr>
        </p:nvSpPr>
        <p:spPr>
          <a:xfrm>
            <a:off x="2074606" y="5794390"/>
            <a:ext cx="8733148" cy="383715"/>
          </a:xfrm>
          <a:prstGeom prst="rect">
            <a:avLst/>
          </a:prstGeom>
        </p:spPr>
        <p:txBody>
          <a:bodyPr/>
          <a:lstStyle>
            <a:lvl1pPr marL="0" marR="0" indent="0" algn="r" defTabSz="457200" rtl="0" eaLnBrk="1" fontAlgn="auto" latinLnBrk="0" hangingPunct="1">
              <a:lnSpc>
                <a:spcPct val="100000"/>
              </a:lnSpc>
              <a:spcBef>
                <a:spcPts val="0"/>
              </a:spcBef>
              <a:spcAft>
                <a:spcPts val="0"/>
              </a:spcAft>
              <a:buClrTx/>
              <a:buSzTx/>
              <a:buFontTx/>
              <a:buNone/>
              <a:tabLst/>
              <a:defRPr sz="1400">
                <a:solidFill>
                  <a:schemeClr val="tx2"/>
                </a:solidFill>
              </a:defRPr>
            </a:lvl1pPr>
            <a:lvl3pPr marL="914400" indent="0" algn="r">
              <a:buNone/>
              <a:defRPr sz="1400"/>
            </a:lvl3p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400" b="0" i="0" dirty="0">
                <a:latin typeface="Arial" panose="020B0604020202020204" pitchFamily="34" charset="0"/>
                <a:ea typeface="Open Sans" panose="020B0606030504020204" pitchFamily="34" charset="0"/>
                <a:cs typeface="Arial" panose="020B0604020202020204" pitchFamily="34" charset="0"/>
              </a:rPr>
              <a:t>(Quelle)</a:t>
            </a:r>
          </a:p>
        </p:txBody>
      </p:sp>
      <p:sp>
        <p:nvSpPr>
          <p:cNvPr id="18" name="Textplatzhalter 23">
            <a:extLst>
              <a:ext uri="{FF2B5EF4-FFF2-40B4-BE49-F238E27FC236}">
                <a16:creationId xmlns:a16="http://schemas.microsoft.com/office/drawing/2014/main" id="{EB2A4E49-44E9-CF71-414C-C80623847819}"/>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9" name="Titel 1">
            <a:extLst>
              <a:ext uri="{FF2B5EF4-FFF2-40B4-BE49-F238E27FC236}">
                <a16:creationId xmlns:a16="http://schemas.microsoft.com/office/drawing/2014/main" id="{12213A77-F3AD-4794-E52E-8C8D77F3D99E}"/>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5" name="Rechteck 4">
            <a:extLst>
              <a:ext uri="{FF2B5EF4-FFF2-40B4-BE49-F238E27FC236}">
                <a16:creationId xmlns:a16="http://schemas.microsoft.com/office/drawing/2014/main" id="{141DC063-B2AC-F5BE-107C-F7392F6755D8}"/>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 name="Datumsplatzhalter 18">
            <a:extLst>
              <a:ext uri="{FF2B5EF4-FFF2-40B4-BE49-F238E27FC236}">
                <a16:creationId xmlns:a16="http://schemas.microsoft.com/office/drawing/2014/main" id="{5F4FA467-AD60-C736-0307-81FD1639F1A0}"/>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3" name="Datumsplatzhalter 18">
            <a:extLst>
              <a:ext uri="{FF2B5EF4-FFF2-40B4-BE49-F238E27FC236}">
                <a16:creationId xmlns:a16="http://schemas.microsoft.com/office/drawing/2014/main" id="{352DE9ED-7FEF-D0E0-DC45-465FAE9F3DF1}"/>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311886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AF0D5AB-3876-6407-3F66-C9383808E318}"/>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Inhaltsplatzhalter 5">
            <a:extLst>
              <a:ext uri="{FF2B5EF4-FFF2-40B4-BE49-F238E27FC236}">
                <a16:creationId xmlns:a16="http://schemas.microsoft.com/office/drawing/2014/main" id="{8C5B698F-729A-0563-6A42-CB89449F7E37}"/>
              </a:ext>
            </a:extLst>
          </p:cNvPr>
          <p:cNvSpPr>
            <a:spLocks noGrp="1"/>
          </p:cNvSpPr>
          <p:nvPr>
            <p:ph sz="quarter" idx="15"/>
          </p:nvPr>
        </p:nvSpPr>
        <p:spPr>
          <a:xfrm>
            <a:off x="1461741" y="1593616"/>
            <a:ext cx="9346011" cy="4591521"/>
          </a:xfrm>
          <a:prstGeom prst="rect">
            <a:avLst/>
          </a:prstGeom>
        </p:spPr>
        <p:txBody>
          <a:bodyPr/>
          <a:lstStyle>
            <a:lvl1pPr>
              <a:lnSpc>
                <a:spcPct val="150000"/>
              </a:lnSpc>
              <a:spcBef>
                <a:spcPts val="1000"/>
              </a:spcBef>
              <a:defRPr sz="1800"/>
            </a:lvl1pPr>
            <a:lvl2pPr>
              <a:lnSpc>
                <a:spcPct val="150000"/>
              </a:lnSpc>
              <a:spcBef>
                <a:spcPts val="1000"/>
              </a:spcBef>
              <a:defRPr sz="1600"/>
            </a:lvl2pPr>
            <a:lvl3pPr>
              <a:lnSpc>
                <a:spcPct val="150000"/>
              </a:lnSpc>
              <a:spcBef>
                <a:spcPts val="1000"/>
              </a:spcBef>
              <a:defRPr sz="1400"/>
            </a:lvl3pPr>
            <a:lvl4pPr>
              <a:lnSpc>
                <a:spcPct val="150000"/>
              </a:lnSpc>
              <a:spcBef>
                <a:spcPts val="1000"/>
              </a:spcBef>
              <a:defRPr sz="1200"/>
            </a:lvl4pPr>
            <a:lvl5pPr>
              <a:lnSpc>
                <a:spcPct val="150000"/>
              </a:lnSpc>
              <a:spcBef>
                <a:spcPts val="1000"/>
              </a:spcBef>
              <a:defRPr sz="1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 name="Titel 1">
            <a:extLst>
              <a:ext uri="{FF2B5EF4-FFF2-40B4-BE49-F238E27FC236}">
                <a16:creationId xmlns:a16="http://schemas.microsoft.com/office/drawing/2014/main" id="{E4463AE3-9B2C-2C08-B2CA-AC06B5A11C70}"/>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7" name="Rechteck 6">
            <a:extLst>
              <a:ext uri="{FF2B5EF4-FFF2-40B4-BE49-F238E27FC236}">
                <a16:creationId xmlns:a16="http://schemas.microsoft.com/office/drawing/2014/main" id="{365A884E-C595-3964-6F32-6BB1E7C6EF7F}"/>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 name="Datumsplatzhalter 18">
            <a:extLst>
              <a:ext uri="{FF2B5EF4-FFF2-40B4-BE49-F238E27FC236}">
                <a16:creationId xmlns:a16="http://schemas.microsoft.com/office/drawing/2014/main" id="{40E942C4-2D63-21D2-27D3-57320DCC0301}"/>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4" name="Datumsplatzhalter 18">
            <a:extLst>
              <a:ext uri="{FF2B5EF4-FFF2-40B4-BE49-F238E27FC236}">
                <a16:creationId xmlns:a16="http://schemas.microsoft.com/office/drawing/2014/main" id="{4466CA82-CA71-5F88-3C7B-7AC5B6F48B6B}"/>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1683740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spcBef>
                <a:spcPts val="1000"/>
              </a:spcBef>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spcBef>
                <a:spcPts val="1000"/>
              </a:spcBef>
              <a:buFont typeface="+mj-lt"/>
              <a:buAutoNum type="arabicPeriod"/>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2" name="Textfeld 11">
            <a:extLst>
              <a:ext uri="{FF2B5EF4-FFF2-40B4-BE49-F238E27FC236}">
                <a16:creationId xmlns:a16="http://schemas.microsoft.com/office/drawing/2014/main" id="{88623F8D-D6E8-996A-21CD-973F1DE6F956}"/>
              </a:ext>
            </a:extLst>
          </p:cNvPr>
          <p:cNvSpPr txBox="1"/>
          <p:nvPr userDrawn="1"/>
        </p:nvSpPr>
        <p:spPr>
          <a:xfrm>
            <a:off x="1461898" y="272991"/>
            <a:ext cx="2783209"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Gliederung</a:t>
            </a:r>
            <a:endParaRPr lang="de-DE" sz="1800" dirty="0"/>
          </a:p>
        </p:txBody>
      </p:sp>
      <p:pic>
        <p:nvPicPr>
          <p:cNvPr id="11" name="Grafik 10">
            <a:extLst>
              <a:ext uri="{FF2B5EF4-FFF2-40B4-BE49-F238E27FC236}">
                <a16:creationId xmlns:a16="http://schemas.microsoft.com/office/drawing/2014/main" id="{BBB6D958-6F07-E254-6437-740637C9672A}"/>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14" name="Rechteck 13">
            <a:extLst>
              <a:ext uri="{FF2B5EF4-FFF2-40B4-BE49-F238E27FC236}">
                <a16:creationId xmlns:a16="http://schemas.microsoft.com/office/drawing/2014/main" id="{EDE0A115-4571-D943-3807-4C2CE06E9604}"/>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Datumsplatzhalter 18">
            <a:extLst>
              <a:ext uri="{FF2B5EF4-FFF2-40B4-BE49-F238E27FC236}">
                <a16:creationId xmlns:a16="http://schemas.microsoft.com/office/drawing/2014/main" id="{D6D9EEB5-A31C-2DFE-9F7A-106FEE815B25}"/>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18" name="Foliennummernplatzhalter 20">
            <a:extLst>
              <a:ext uri="{FF2B5EF4-FFF2-40B4-BE49-F238E27FC236}">
                <a16:creationId xmlns:a16="http://schemas.microsoft.com/office/drawing/2014/main" id="{AF90F34F-CD07-B645-3044-ADCD1AE767E5}"/>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FDC75757-2C40-34BA-4FD2-7D478ACAA551}"/>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1705038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3BD42FFA-C1B9-3CFF-6EA4-6E77043B5692}"/>
              </a:ext>
            </a:extLst>
          </p:cNvPr>
          <p:cNvSpPr txBox="1"/>
          <p:nvPr userDrawn="1"/>
        </p:nvSpPr>
        <p:spPr>
          <a:xfrm>
            <a:off x="1461898" y="272991"/>
            <a:ext cx="4565276"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Vorschlag für Zeitstruktur</a:t>
            </a:r>
            <a:endParaRPr lang="de-DE" sz="1800" dirty="0"/>
          </a:p>
        </p:txBody>
      </p:sp>
      <p:pic>
        <p:nvPicPr>
          <p:cNvPr id="14" name="Grafik 13">
            <a:extLst>
              <a:ext uri="{FF2B5EF4-FFF2-40B4-BE49-F238E27FC236}">
                <a16:creationId xmlns:a16="http://schemas.microsoft.com/office/drawing/2014/main" id="{0CABB4F3-E811-5AEA-F52F-18823E35B59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16" name="Rechteck 15">
            <a:extLst>
              <a:ext uri="{FF2B5EF4-FFF2-40B4-BE49-F238E27FC236}">
                <a16:creationId xmlns:a16="http://schemas.microsoft.com/office/drawing/2014/main" id="{6119D97E-3A8B-624A-DFDA-3B3B29AAB617}"/>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C38BC50D-7338-009D-F3B4-76C0AC482037}"/>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1" name="Foliennummernplatzhalter 20">
            <a:extLst>
              <a:ext uri="{FF2B5EF4-FFF2-40B4-BE49-F238E27FC236}">
                <a16:creationId xmlns:a16="http://schemas.microsoft.com/office/drawing/2014/main" id="{D00696AE-6C4D-A4CA-5B57-5F077390F141}"/>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0C2AB90E-3413-8401-7783-E840844D9A24}"/>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24957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sp>
        <p:nvSpPr>
          <p:cNvPr id="22" name="Textfeld 21">
            <a:extLst>
              <a:ext uri="{FF2B5EF4-FFF2-40B4-BE49-F238E27FC236}">
                <a16:creationId xmlns:a16="http://schemas.microsoft.com/office/drawing/2014/main" id="{B9DAC9B4-D817-1D28-2386-95715074F3FA}"/>
              </a:ext>
            </a:extLst>
          </p:cNvPr>
          <p:cNvSpPr txBox="1"/>
          <p:nvPr userDrawn="1"/>
        </p:nvSpPr>
        <p:spPr>
          <a:xfrm>
            <a:off x="1461741" y="1590021"/>
            <a:ext cx="9346169" cy="4588084"/>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Dieses Material wurde vom FÖDIMA-Team für </a:t>
            </a:r>
            <a:r>
              <a:rPr lang="de-DE" sz="1600" dirty="0">
                <a:highlight>
                  <a:srgbClr val="FFFF00"/>
                </a:highlight>
                <a:latin typeface="Arial" panose="020B0604020202020204" pitchFamily="34" charset="0"/>
                <a:cs typeface="Arial" panose="020B0604020202020204" pitchFamily="34" charset="0"/>
              </a:rPr>
              <a:t>das Deutsche Zentrum für Lehrkräftebildung Mathematik (DZLM) </a:t>
            </a:r>
            <a:r>
              <a:rPr lang="de-DE" sz="1600" dirty="0">
                <a:latin typeface="Arial" panose="020B0604020202020204" pitchFamily="34" charset="0"/>
                <a:cs typeface="Arial" panose="020B0604020202020204" pitchFamily="34" charset="0"/>
              </a:rPr>
              <a:t>konzipiert und kann unter der </a:t>
            </a:r>
            <a:r>
              <a:rPr lang="de-DE" sz="16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6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a:t>
            </a:r>
            <a:r>
              <a:rPr lang="de-DE" sz="1600" dirty="0">
                <a:highlight>
                  <a:srgbClr val="FFFF00"/>
                </a:highlight>
                <a:latin typeface="Arial" panose="020B0604020202020204" pitchFamily="34" charset="0"/>
                <a:cs typeface="Arial" panose="020B0604020202020204" pitchFamily="34" charset="0"/>
              </a:rPr>
              <a:t>PIKAS als Urheber </a:t>
            </a:r>
            <a:r>
              <a:rPr lang="de-DE" sz="1600" dirty="0">
                <a:latin typeface="Arial" panose="020B0604020202020204" pitchFamily="34" charset="0"/>
                <a:cs typeface="Arial" panose="020B0604020202020204" pitchFamily="34" charset="0"/>
              </a:rPr>
              <a:t>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600" dirty="0">
                <a:latin typeface="Arial" panose="020B0604020202020204" pitchFamily="34" charset="0"/>
                <a:cs typeface="Arial" panose="020B0604020202020204" pitchFamily="34" charset="0"/>
              </a:rPr>
              <a:t>Weitere Hinweise und Informationen zu </a:t>
            </a:r>
            <a:r>
              <a:rPr lang="de-DE" sz="1600" dirty="0">
                <a:highlight>
                  <a:srgbClr val="FFFF00"/>
                </a:highlight>
                <a:latin typeface="Arial" panose="020B0604020202020204" pitchFamily="34" charset="0"/>
                <a:cs typeface="Arial" panose="020B0604020202020204" pitchFamily="34" charset="0"/>
              </a:rPr>
              <a:t>PIKAS finden Sie unter </a:t>
            </a:r>
            <a:r>
              <a:rPr lang="de-DE" sz="1600" dirty="0">
                <a:solidFill>
                  <a:srgbClr val="327D87"/>
                </a:solidFill>
                <a:highlight>
                  <a:srgbClr val="FFFF0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600" dirty="0">
                <a:highlight>
                  <a:srgbClr val="FFFF00"/>
                </a:highlight>
                <a:latin typeface="Arial" panose="020B0604020202020204" pitchFamily="34" charset="0"/>
                <a:cs typeface="Arial" panose="020B0604020202020204" pitchFamily="34" charset="0"/>
              </a:rPr>
              <a:t>.</a:t>
            </a:r>
          </a:p>
          <a:p>
            <a:endParaRPr lang="de-DE" sz="1600" dirty="0"/>
          </a:p>
        </p:txBody>
      </p:sp>
      <p:sp>
        <p:nvSpPr>
          <p:cNvPr id="21" name="Textfeld 20">
            <a:extLst>
              <a:ext uri="{FF2B5EF4-FFF2-40B4-BE49-F238E27FC236}">
                <a16:creationId xmlns:a16="http://schemas.microsoft.com/office/drawing/2014/main" id="{A2F531E5-1993-40B1-1865-88F3A2F7EC36}"/>
              </a:ext>
            </a:extLst>
          </p:cNvPr>
          <p:cNvSpPr txBox="1"/>
          <p:nvPr userDrawn="1"/>
        </p:nvSpPr>
        <p:spPr>
          <a:xfrm>
            <a:off x="1461741" y="1143330"/>
            <a:ext cx="9346012" cy="446690"/>
          </a:xfrm>
          <a:prstGeom prst="rect">
            <a:avLst/>
          </a:prstGeom>
        </p:spPr>
        <p:txBody>
          <a:bodyPr/>
          <a:lstStyle>
            <a:lvl1pPr marR="0" lvl="0" indent="0" defTabSz="914400" fontAlgn="auto">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de-DE" dirty="0">
                <a:solidFill>
                  <a:schemeClr val="accent1"/>
                </a:solidFill>
              </a:rPr>
              <a:t>DIESE FOLIE GEHÖRT ZUM MATERIAL UND DARF NICHT ENTFERNT WERDEN.</a:t>
            </a:r>
          </a:p>
        </p:txBody>
      </p:sp>
      <p:cxnSp>
        <p:nvCxnSpPr>
          <p:cNvPr id="14" name="Gerade Verbindung 13">
            <a:extLst>
              <a:ext uri="{FF2B5EF4-FFF2-40B4-BE49-F238E27FC236}">
                <a16:creationId xmlns:a16="http://schemas.microsoft.com/office/drawing/2014/main" id="{AE5EACD8-1649-EB9E-CA80-0CA9F3258BF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itel 1">
            <a:extLst>
              <a:ext uri="{FF2B5EF4-FFF2-40B4-BE49-F238E27FC236}">
                <a16:creationId xmlns:a16="http://schemas.microsoft.com/office/drawing/2014/main" id="{A5AE6F0E-ED9B-6B6E-84BF-FB46B7571EDD}"/>
              </a:ext>
            </a:extLst>
          </p:cNvPr>
          <p:cNvSpPr txBox="1">
            <a:spLocks/>
          </p:cNvSpPr>
          <p:nvPr userDrawn="1"/>
        </p:nvSpPr>
        <p:spPr>
          <a:xfrm>
            <a:off x="3192967" y="304427"/>
            <a:ext cx="4616419" cy="364318"/>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LIZENZBEDINGUNGEN</a:t>
            </a:r>
            <a:endParaRPr lang="de-DE" sz="2800" dirty="0"/>
          </a:p>
        </p:txBody>
      </p:sp>
      <p:sp>
        <p:nvSpPr>
          <p:cNvPr id="23" name="Textfeld 22">
            <a:extLst>
              <a:ext uri="{FF2B5EF4-FFF2-40B4-BE49-F238E27FC236}">
                <a16:creationId xmlns:a16="http://schemas.microsoft.com/office/drawing/2014/main" id="{FB85C559-F76A-4B93-4681-C93301C316D2}"/>
              </a:ext>
            </a:extLst>
          </p:cNvPr>
          <p:cNvSpPr txBox="1"/>
          <p:nvPr userDrawn="1"/>
        </p:nvSpPr>
        <p:spPr>
          <a:xfrm>
            <a:off x="1461899" y="272991"/>
            <a:ext cx="1731068"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Hinweise</a:t>
            </a:r>
            <a:endParaRPr lang="de-DE" sz="1800" dirty="0"/>
          </a:p>
        </p:txBody>
      </p:sp>
      <p:pic>
        <p:nvPicPr>
          <p:cNvPr id="24" name="Grafik 23">
            <a:extLst>
              <a:ext uri="{FF2B5EF4-FFF2-40B4-BE49-F238E27FC236}">
                <a16:creationId xmlns:a16="http://schemas.microsoft.com/office/drawing/2014/main" id="{C339CF33-C0B9-D4D3-1A9F-74CB43A0A412}"/>
              </a:ext>
            </a:extLst>
          </p:cNvPr>
          <p:cNvPicPr>
            <a:picLocks noChangeAspect="1"/>
          </p:cNvPicPr>
          <p:nvPr userDrawn="1"/>
        </p:nvPicPr>
        <p:blipFill>
          <a:blip r:embed="rId3"/>
          <a:stretch>
            <a:fillRect/>
          </a:stretch>
        </p:blipFill>
        <p:spPr>
          <a:xfrm>
            <a:off x="365663" y="272991"/>
            <a:ext cx="730571" cy="519956"/>
          </a:xfrm>
          <a:prstGeom prst="rect">
            <a:avLst/>
          </a:prstGeom>
        </p:spPr>
      </p:pic>
      <p:cxnSp>
        <p:nvCxnSpPr>
          <p:cNvPr id="33" name="Gerade Verbindung 32">
            <a:extLst>
              <a:ext uri="{FF2B5EF4-FFF2-40B4-BE49-F238E27FC236}">
                <a16:creationId xmlns:a16="http://schemas.microsoft.com/office/drawing/2014/main" id="{2B755D3B-0386-8C80-6D84-39B6E1B1D139}"/>
              </a:ext>
            </a:extLst>
          </p:cNvPr>
          <p:cNvCxnSpPr>
            <a:cxnSpLocks/>
          </p:cNvCxnSpPr>
          <p:nvPr userDrawn="1"/>
        </p:nvCxnSpPr>
        <p:spPr>
          <a:xfrm>
            <a:off x="-1" y="6268157"/>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 name="Datumsplatzhalter 18">
            <a:extLst>
              <a:ext uri="{FF2B5EF4-FFF2-40B4-BE49-F238E27FC236}">
                <a16:creationId xmlns:a16="http://schemas.microsoft.com/office/drawing/2014/main" id="{AA0EEEEA-65AE-06FC-F3C4-858E47825D7C}"/>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137080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_2">
    <p:spTree>
      <p:nvGrpSpPr>
        <p:cNvPr id="1" name=""/>
        <p:cNvGrpSpPr/>
        <p:nvPr/>
      </p:nvGrpSpPr>
      <p:grpSpPr>
        <a:xfrm>
          <a:off x="0" y="0"/>
          <a:ext cx="0" cy="0"/>
          <a:chOff x="0" y="0"/>
          <a:chExt cx="0" cy="0"/>
        </a:xfrm>
      </p:grpSpPr>
      <p:cxnSp>
        <p:nvCxnSpPr>
          <p:cNvPr id="17" name="Gerade Verbindung 16">
            <a:extLst>
              <a:ext uri="{FF2B5EF4-FFF2-40B4-BE49-F238E27FC236}">
                <a16:creationId xmlns:a16="http://schemas.microsoft.com/office/drawing/2014/main" id="{C0252845-CB56-F4DC-7FE3-3BDFD38E18F4}"/>
              </a:ext>
            </a:extLst>
          </p:cNvPr>
          <p:cNvCxnSpPr>
            <a:cxnSpLocks/>
          </p:cNvCxnSpPr>
          <p:nvPr userDrawn="1"/>
        </p:nvCxnSpPr>
        <p:spPr>
          <a:xfrm>
            <a:off x="0" y="5518835"/>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3" name="Grafik 22">
            <a:extLst>
              <a:ext uri="{FF2B5EF4-FFF2-40B4-BE49-F238E27FC236}">
                <a16:creationId xmlns:a16="http://schemas.microsoft.com/office/drawing/2014/main" id="{8D8A19A2-7A88-D825-775E-6C8F78AFE5BE}"/>
              </a:ext>
            </a:extLst>
          </p:cNvPr>
          <p:cNvPicPr>
            <a:picLocks noChangeAspect="1"/>
          </p:cNvPicPr>
          <p:nvPr userDrawn="1"/>
        </p:nvPicPr>
        <p:blipFill>
          <a:blip r:embed="rId2"/>
          <a:stretch>
            <a:fillRect/>
          </a:stretch>
        </p:blipFill>
        <p:spPr>
          <a:xfrm>
            <a:off x="2577876" y="222060"/>
            <a:ext cx="7036248" cy="4375709"/>
          </a:xfrm>
          <a:prstGeom prst="rect">
            <a:avLst/>
          </a:prstGeom>
        </p:spPr>
      </p:pic>
      <p:sp>
        <p:nvSpPr>
          <p:cNvPr id="24" name="Rechteck 23">
            <a:extLst>
              <a:ext uri="{FF2B5EF4-FFF2-40B4-BE49-F238E27FC236}">
                <a16:creationId xmlns:a16="http://schemas.microsoft.com/office/drawing/2014/main" id="{23A170C5-A636-89AE-8B01-A8BB3B4C0785}"/>
              </a:ext>
            </a:extLst>
          </p:cNvPr>
          <p:cNvSpPr/>
          <p:nvPr userDrawn="1"/>
        </p:nvSpPr>
        <p:spPr>
          <a:xfrm>
            <a:off x="1796684" y="3543745"/>
            <a:ext cx="8598632" cy="105402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Untertitel 2">
            <a:extLst>
              <a:ext uri="{FF2B5EF4-FFF2-40B4-BE49-F238E27FC236}">
                <a16:creationId xmlns:a16="http://schemas.microsoft.com/office/drawing/2014/main" id="{89130925-948B-050D-B2A7-F5490C9FD731}"/>
              </a:ext>
            </a:extLst>
          </p:cNvPr>
          <p:cNvSpPr>
            <a:spLocks noGrp="1"/>
          </p:cNvSpPr>
          <p:nvPr>
            <p:ph type="subTitle" idx="1" hasCustomPrompt="1"/>
          </p:nvPr>
        </p:nvSpPr>
        <p:spPr>
          <a:xfrm>
            <a:off x="1796684" y="4131233"/>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26" name="Textplatzhalter 2">
            <a:extLst>
              <a:ext uri="{FF2B5EF4-FFF2-40B4-BE49-F238E27FC236}">
                <a16:creationId xmlns:a16="http://schemas.microsoft.com/office/drawing/2014/main" id="{198281B9-AFCD-E16E-E178-4CAD68AE5B30}"/>
              </a:ext>
            </a:extLst>
          </p:cNvPr>
          <p:cNvSpPr>
            <a:spLocks noGrp="1"/>
          </p:cNvSpPr>
          <p:nvPr>
            <p:ph type="body" idx="10" hasCustomPrompt="1"/>
          </p:nvPr>
        </p:nvSpPr>
        <p:spPr>
          <a:xfrm>
            <a:off x="1796684" y="4711314"/>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7" name="Grafik 26">
            <a:extLst>
              <a:ext uri="{FF2B5EF4-FFF2-40B4-BE49-F238E27FC236}">
                <a16:creationId xmlns:a16="http://schemas.microsoft.com/office/drawing/2014/main" id="{F34AEBB3-0387-B6C7-820E-65F2D4A88740}"/>
              </a:ext>
            </a:extLst>
          </p:cNvPr>
          <p:cNvPicPr>
            <a:picLocks noChangeAspect="1"/>
          </p:cNvPicPr>
          <p:nvPr userDrawn="1"/>
        </p:nvPicPr>
        <p:blipFill>
          <a:blip r:embed="rId3"/>
          <a:stretch>
            <a:fillRect/>
          </a:stretch>
        </p:blipFill>
        <p:spPr>
          <a:xfrm>
            <a:off x="142859" y="222060"/>
            <a:ext cx="2159544" cy="968405"/>
          </a:xfrm>
          <a:prstGeom prst="rect">
            <a:avLst/>
          </a:prstGeom>
        </p:spPr>
      </p:pic>
      <p:sp>
        <p:nvSpPr>
          <p:cNvPr id="28" name="Rechteck 27">
            <a:extLst>
              <a:ext uri="{FF2B5EF4-FFF2-40B4-BE49-F238E27FC236}">
                <a16:creationId xmlns:a16="http://schemas.microsoft.com/office/drawing/2014/main" id="{F0E7C84F-575C-5FAE-9B98-7D3749ECE7EF}"/>
              </a:ext>
            </a:extLst>
          </p:cNvPr>
          <p:cNvSpPr/>
          <p:nvPr userDrawn="1"/>
        </p:nvSpPr>
        <p:spPr>
          <a:xfrm>
            <a:off x="1796684" y="3533767"/>
            <a:ext cx="8598632" cy="707886"/>
          </a:xfrm>
          <a:prstGeom prst="rect">
            <a:avLst/>
          </a:prstGeom>
        </p:spPr>
        <p:txBody>
          <a:bodyPr wrap="square">
            <a:spAutoFit/>
          </a:bodyPr>
          <a:lstStyle/>
          <a:p>
            <a:pPr algn="ct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FÖ</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RDERORIENTIERTE </a:t>
            </a: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DI</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AGNOSTIK IM (INKLUSIVEN)</a:t>
            </a:r>
            <a:b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MA</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THEMATISCHEN ANFANGSUNTERRICHT</a:t>
            </a:r>
            <a:endParaRPr lang="de-DE" dirty="0">
              <a:solidFill>
                <a:schemeClr val="accent1"/>
              </a:solidFill>
            </a:endParaRPr>
          </a:p>
        </p:txBody>
      </p:sp>
      <p:pic>
        <p:nvPicPr>
          <p:cNvPr id="2" name="Grafik 1">
            <a:extLst>
              <a:ext uri="{FF2B5EF4-FFF2-40B4-BE49-F238E27FC236}">
                <a16:creationId xmlns:a16="http://schemas.microsoft.com/office/drawing/2014/main" id="{91BD538F-32F2-BC11-1C2D-9280A74F0346}"/>
              </a:ext>
            </a:extLst>
          </p:cNvPr>
          <p:cNvPicPr>
            <a:picLocks noChangeAspect="1"/>
          </p:cNvPicPr>
          <p:nvPr userDrawn="1"/>
        </p:nvPicPr>
        <p:blipFill>
          <a:blip r:embed="rId4"/>
          <a:stretch>
            <a:fillRect/>
          </a:stretch>
        </p:blipFill>
        <p:spPr>
          <a:xfrm>
            <a:off x="329005" y="5590086"/>
            <a:ext cx="1787251" cy="1267914"/>
          </a:xfrm>
          <a:prstGeom prst="rect">
            <a:avLst/>
          </a:prstGeom>
        </p:spPr>
      </p:pic>
      <p:pic>
        <p:nvPicPr>
          <p:cNvPr id="3" name="Grafik 2">
            <a:extLst>
              <a:ext uri="{FF2B5EF4-FFF2-40B4-BE49-F238E27FC236}">
                <a16:creationId xmlns:a16="http://schemas.microsoft.com/office/drawing/2014/main" id="{321FD5F8-5D75-C617-F668-BCB0C4ED87A1}"/>
              </a:ext>
            </a:extLst>
          </p:cNvPr>
          <p:cNvPicPr>
            <a:picLocks noChangeAspect="1"/>
          </p:cNvPicPr>
          <p:nvPr userDrawn="1"/>
        </p:nvPicPr>
        <p:blipFill>
          <a:blip r:embed="rId5"/>
          <a:stretch>
            <a:fillRect/>
          </a:stretch>
        </p:blipFill>
        <p:spPr>
          <a:xfrm>
            <a:off x="10196600" y="5952115"/>
            <a:ext cx="1530436" cy="803479"/>
          </a:xfrm>
          <a:prstGeom prst="rect">
            <a:avLst/>
          </a:prstGeom>
        </p:spPr>
      </p:pic>
      <p:pic>
        <p:nvPicPr>
          <p:cNvPr id="4" name="Grafik 3">
            <a:extLst>
              <a:ext uri="{FF2B5EF4-FFF2-40B4-BE49-F238E27FC236}">
                <a16:creationId xmlns:a16="http://schemas.microsoft.com/office/drawing/2014/main" id="{7B6A6799-3FAE-3B74-4238-9426A5C9C287}"/>
              </a:ext>
            </a:extLst>
          </p:cNvPr>
          <p:cNvPicPr>
            <a:picLocks noChangeAspect="1"/>
          </p:cNvPicPr>
          <p:nvPr userDrawn="1"/>
        </p:nvPicPr>
        <p:blipFill>
          <a:blip r:embed="rId6"/>
          <a:stretch>
            <a:fillRect/>
          </a:stretch>
        </p:blipFill>
        <p:spPr>
          <a:xfrm>
            <a:off x="2561284" y="5787738"/>
            <a:ext cx="1510800" cy="967856"/>
          </a:xfrm>
          <a:prstGeom prst="rect">
            <a:avLst/>
          </a:prstGeom>
        </p:spPr>
      </p:pic>
      <p:pic>
        <p:nvPicPr>
          <p:cNvPr id="5" name="Picture 2">
            <a:extLst>
              <a:ext uri="{FF2B5EF4-FFF2-40B4-BE49-F238E27FC236}">
                <a16:creationId xmlns:a16="http://schemas.microsoft.com/office/drawing/2014/main" id="{BD06FB24-1A4A-10ED-A292-A955EADC7F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0C510926-5AE5-DDAF-C054-1155049FEE91}"/>
              </a:ext>
            </a:extLst>
          </p:cNvPr>
          <p:cNvPicPr>
            <a:picLocks noChangeAspect="1"/>
          </p:cNvPicPr>
          <p:nvPr userDrawn="1"/>
        </p:nvPicPr>
        <p:blipFill>
          <a:blip r:embed="rId8"/>
          <a:stretch>
            <a:fillRect/>
          </a:stretch>
        </p:blipFill>
        <p:spPr>
          <a:xfrm>
            <a:off x="5192474" y="5860606"/>
            <a:ext cx="1252545" cy="806326"/>
          </a:xfrm>
          <a:prstGeom prst="rect">
            <a:avLst/>
          </a:prstGeom>
        </p:spPr>
      </p:pic>
    </p:spTree>
    <p:extLst>
      <p:ext uri="{BB962C8B-B14F-4D97-AF65-F5344CB8AC3E}">
        <p14:creationId xmlns:p14="http://schemas.microsoft.com/office/powerpoint/2010/main" val="3704580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7"/>
            <a:ext cx="12192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Rechteck 3">
            <a:extLst>
              <a:ext uri="{FF2B5EF4-FFF2-40B4-BE49-F238E27FC236}">
                <a16:creationId xmlns:a16="http://schemas.microsoft.com/office/drawing/2014/main" id="{CBA5B37A-D912-6292-52B6-619C1F5101BE}"/>
              </a:ext>
            </a:extLst>
          </p:cNvPr>
          <p:cNvSpPr/>
          <p:nvPr userDrawn="1"/>
        </p:nvSpPr>
        <p:spPr>
          <a:xfrm>
            <a:off x="526475" y="6351733"/>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8610600" y="6352798"/>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461690" y="119403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461899" y="1639657"/>
            <a:ext cx="9346012" cy="452880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5555916" y="499651"/>
            <a:ext cx="6348219"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FÜR MODERATOR:INNEN</a:t>
            </a:r>
            <a:endParaRPr lang="de-DE" sz="2800" dirty="0"/>
          </a:p>
        </p:txBody>
      </p:sp>
      <p:sp>
        <p:nvSpPr>
          <p:cNvPr id="21" name="Textfeld 20">
            <a:extLst>
              <a:ext uri="{FF2B5EF4-FFF2-40B4-BE49-F238E27FC236}">
                <a16:creationId xmlns:a16="http://schemas.microsoft.com/office/drawing/2014/main" id="{A5456D9B-25B6-8892-91FC-17E42521AA9A}"/>
              </a:ext>
            </a:extLst>
          </p:cNvPr>
          <p:cNvSpPr txBox="1"/>
          <p:nvPr userDrawn="1"/>
        </p:nvSpPr>
        <p:spPr>
          <a:xfrm>
            <a:off x="1476075" y="354520"/>
            <a:ext cx="4176583"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Hintergrundinfos</a:t>
            </a:r>
            <a:endParaRPr lang="de-DE" sz="1800" dirty="0"/>
          </a:p>
        </p:txBody>
      </p:sp>
      <p:pic>
        <p:nvPicPr>
          <p:cNvPr id="2" name="Grafik 1">
            <a:extLst>
              <a:ext uri="{FF2B5EF4-FFF2-40B4-BE49-F238E27FC236}">
                <a16:creationId xmlns:a16="http://schemas.microsoft.com/office/drawing/2014/main" id="{169B3343-0C0A-C46C-1A74-CF6BBA381A03}"/>
              </a:ext>
            </a:extLst>
          </p:cNvPr>
          <p:cNvPicPr>
            <a:picLocks noChangeAspect="1"/>
          </p:cNvPicPr>
          <p:nvPr userDrawn="1"/>
        </p:nvPicPr>
        <p:blipFill>
          <a:blip r:embed="rId2"/>
          <a:stretch>
            <a:fillRect/>
          </a:stretch>
        </p:blipFill>
        <p:spPr>
          <a:xfrm>
            <a:off x="173385" y="342645"/>
            <a:ext cx="730571" cy="519956"/>
          </a:xfrm>
          <a:prstGeom prst="rect">
            <a:avLst/>
          </a:prstGeom>
        </p:spPr>
      </p:pic>
      <p:sp>
        <p:nvSpPr>
          <p:cNvPr id="5" name="Datumsplatzhalter 18">
            <a:extLst>
              <a:ext uri="{FF2B5EF4-FFF2-40B4-BE49-F238E27FC236}">
                <a16:creationId xmlns:a16="http://schemas.microsoft.com/office/drawing/2014/main" id="{3D6296F7-5728-F4F1-CFAA-9740C7FF431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6" name="Datumsplatzhalter 18">
            <a:extLst>
              <a:ext uri="{FF2B5EF4-FFF2-40B4-BE49-F238E27FC236}">
                <a16:creationId xmlns:a16="http://schemas.microsoft.com/office/drawing/2014/main" id="{B01942A1-27D0-0C85-A84B-2A8CF42BA61B}"/>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2620968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4520" y="406400"/>
            <a:ext cx="10843684" cy="661987"/>
          </a:xfrm>
        </p:spPr>
        <p:txBody>
          <a:bodyPr/>
          <a:lstStyle>
            <a:lvl1pPr>
              <a:defRPr sz="3000" baseline="0">
                <a:solidFill>
                  <a:schemeClr val="accent1">
                    <a:lumMod val="50000"/>
                  </a:schemeClr>
                </a:solidFill>
                <a:latin typeface="Calibri" panose="020F0502020204030204" pitchFamily="34" charset="0"/>
                <a:cs typeface="Calibri" panose="020F0502020204030204" pitchFamily="34" charset="0"/>
              </a:defRPr>
            </a:lvl1pPr>
          </a:lstStyle>
          <a:p>
            <a:endParaRPr lang="de-DE" dirty="0"/>
          </a:p>
        </p:txBody>
      </p:sp>
      <p:sp>
        <p:nvSpPr>
          <p:cNvPr id="3" name="Inhaltsplatzhalter 2"/>
          <p:cNvSpPr>
            <a:spLocks noGrp="1"/>
          </p:cNvSpPr>
          <p:nvPr>
            <p:ph idx="1"/>
          </p:nvPr>
        </p:nvSpPr>
        <p:spPr>
          <a:xfrm>
            <a:off x="604520" y="1259840"/>
            <a:ext cx="10843684" cy="3962400"/>
          </a:xfrm>
        </p:spPr>
        <p:txBody>
          <a:bodyPr/>
          <a:lstStyle>
            <a:lvl1pPr>
              <a:defRPr sz="2000">
                <a:latin typeface="Calibri" panose="020F0502020204030204" pitchFamily="34" charset="0"/>
                <a:cs typeface="Calibri" panose="020F0502020204030204" pitchFamily="34" charset="0"/>
              </a:defRPr>
            </a:lvl1pPr>
            <a:lvl2pPr>
              <a:defRPr sz="1800">
                <a:latin typeface="Calibri" panose="020F0502020204030204" pitchFamily="34" charset="0"/>
                <a:cs typeface="Calibri" panose="020F0502020204030204" pitchFamily="34" charset="0"/>
              </a:defRPr>
            </a:lvl2pPr>
            <a:lvl3pPr>
              <a:defRPr sz="16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8">
            <a:extLst>
              <a:ext uri="{FF2B5EF4-FFF2-40B4-BE49-F238E27FC236}">
                <a16:creationId xmlns:a16="http://schemas.microsoft.com/office/drawing/2014/main" id="{8D0ABA0A-526E-B645-ACD0-F62627ECC272}"/>
              </a:ext>
            </a:extLst>
          </p:cNvPr>
          <p:cNvSpPr>
            <a:spLocks noGrp="1" noChangeArrowheads="1"/>
          </p:cNvSpPr>
          <p:nvPr>
            <p:ph type="dt" sz="half" idx="10"/>
          </p:nvPr>
        </p:nvSpPr>
        <p:spPr>
          <a:ln/>
        </p:spPr>
        <p:txBody>
          <a:bodyPr/>
          <a:lstStyle>
            <a:lvl1pPr>
              <a:defRPr/>
            </a:lvl1pPr>
          </a:lstStyle>
          <a:p>
            <a:pPr>
              <a:defRPr/>
            </a:pPr>
            <a:r>
              <a:rPr lang="de-DE"/>
              <a:t>Juni 24</a:t>
            </a:r>
          </a:p>
        </p:txBody>
      </p:sp>
    </p:spTree>
    <p:extLst>
      <p:ext uri="{BB962C8B-B14F-4D97-AF65-F5344CB8AC3E}">
        <p14:creationId xmlns:p14="http://schemas.microsoft.com/office/powerpoint/2010/main" val="1863531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2300" y="129619"/>
            <a:ext cx="10843684" cy="1068387"/>
          </a:xfrm>
        </p:spPr>
        <p:txBody>
          <a:bodyPr/>
          <a:lstStyle>
            <a:lvl1pPr>
              <a:defRPr sz="3000" baseline="0">
                <a:solidFill>
                  <a:schemeClr val="accent1">
                    <a:lumMod val="50000"/>
                  </a:schemeClr>
                </a:solidFill>
              </a:defRPr>
            </a:lvl1pPr>
          </a:lstStyle>
          <a:p>
            <a:endParaRPr lang="de-DE" dirty="0"/>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28054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2300" y="129619"/>
            <a:ext cx="10843684" cy="1068387"/>
          </a:xfrm>
        </p:spPr>
        <p:txBody>
          <a:bodyPr/>
          <a:lstStyle>
            <a:lvl1pPr>
              <a:defRPr sz="3000" baseline="0">
                <a:solidFill>
                  <a:schemeClr val="accent1">
                    <a:lumMod val="50000"/>
                  </a:schemeClr>
                </a:solidFill>
              </a:defRPr>
            </a:lvl1pPr>
          </a:lstStyle>
          <a:p>
            <a:endParaRPr lang="de-DE" dirty="0"/>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55513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itat 2">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2074606" y="1593617"/>
            <a:ext cx="8733148" cy="2073195"/>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pic>
        <p:nvPicPr>
          <p:cNvPr id="15" name="Grafik 14">
            <a:extLst>
              <a:ext uri="{FF2B5EF4-FFF2-40B4-BE49-F238E27FC236}">
                <a16:creationId xmlns:a16="http://schemas.microsoft.com/office/drawing/2014/main" id="{1EEB7152-E101-ED82-02F7-0DF7DB40A74B}"/>
              </a:ext>
            </a:extLst>
          </p:cNvPr>
          <p:cNvPicPr>
            <a:picLocks/>
          </p:cNvPicPr>
          <p:nvPr userDrawn="1"/>
        </p:nvPicPr>
        <p:blipFill>
          <a:blip r:embed="rId3"/>
          <a:stretch>
            <a:fillRect/>
          </a:stretch>
        </p:blipFill>
        <p:spPr>
          <a:xfrm>
            <a:off x="1461741" y="1593616"/>
            <a:ext cx="475200" cy="475200"/>
          </a:xfrm>
          <a:prstGeom prst="rect">
            <a:avLst/>
          </a:prstGeom>
        </p:spPr>
      </p:pic>
      <p:sp>
        <p:nvSpPr>
          <p:cNvPr id="18" name="Textplatzhalter 23">
            <a:extLst>
              <a:ext uri="{FF2B5EF4-FFF2-40B4-BE49-F238E27FC236}">
                <a16:creationId xmlns:a16="http://schemas.microsoft.com/office/drawing/2014/main" id="{A2469031-1AAD-F322-C1B2-4F2B2B5001FF}"/>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9" name="Inhaltsplatzhalter 2">
            <a:extLst>
              <a:ext uri="{FF2B5EF4-FFF2-40B4-BE49-F238E27FC236}">
                <a16:creationId xmlns:a16="http://schemas.microsoft.com/office/drawing/2014/main" id="{D03BE3A9-5362-A417-7C44-14AB933A339C}"/>
              </a:ext>
            </a:extLst>
          </p:cNvPr>
          <p:cNvSpPr>
            <a:spLocks noGrp="1"/>
          </p:cNvSpPr>
          <p:nvPr>
            <p:ph idx="16" hasCustomPrompt="1"/>
          </p:nvPr>
        </p:nvSpPr>
        <p:spPr>
          <a:xfrm>
            <a:off x="1461740" y="4104903"/>
            <a:ext cx="9346011" cy="2073201"/>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1" name="Titel 1">
            <a:extLst>
              <a:ext uri="{FF2B5EF4-FFF2-40B4-BE49-F238E27FC236}">
                <a16:creationId xmlns:a16="http://schemas.microsoft.com/office/drawing/2014/main" id="{41768250-4DB8-1133-F69E-5949138E8C37}"/>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2" name="Datumsplatzhalter 18">
            <a:extLst>
              <a:ext uri="{FF2B5EF4-FFF2-40B4-BE49-F238E27FC236}">
                <a16:creationId xmlns:a16="http://schemas.microsoft.com/office/drawing/2014/main" id="{E4A7C9DC-75E6-E470-E0CB-BB4BD2A5700C}"/>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104320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Zitat 1">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2074606" y="1593617"/>
            <a:ext cx="8733148" cy="420077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pic>
        <p:nvPicPr>
          <p:cNvPr id="15" name="Grafik 14">
            <a:extLst>
              <a:ext uri="{FF2B5EF4-FFF2-40B4-BE49-F238E27FC236}">
                <a16:creationId xmlns:a16="http://schemas.microsoft.com/office/drawing/2014/main" id="{1EEB7152-E101-ED82-02F7-0DF7DB40A74B}"/>
              </a:ext>
            </a:extLst>
          </p:cNvPr>
          <p:cNvPicPr>
            <a:picLocks/>
          </p:cNvPicPr>
          <p:nvPr userDrawn="1"/>
        </p:nvPicPr>
        <p:blipFill>
          <a:blip r:embed="rId3"/>
          <a:stretch>
            <a:fillRect/>
          </a:stretch>
        </p:blipFill>
        <p:spPr>
          <a:xfrm>
            <a:off x="1461741" y="1593616"/>
            <a:ext cx="475200" cy="475200"/>
          </a:xfrm>
          <a:prstGeom prst="rect">
            <a:avLst/>
          </a:prstGeom>
        </p:spPr>
      </p:pic>
      <p:sp>
        <p:nvSpPr>
          <p:cNvPr id="17" name="Textplatzhalter 3">
            <a:extLst>
              <a:ext uri="{FF2B5EF4-FFF2-40B4-BE49-F238E27FC236}">
                <a16:creationId xmlns:a16="http://schemas.microsoft.com/office/drawing/2014/main" id="{F82EED18-391C-F368-F61F-917AF436D0A1}"/>
              </a:ext>
            </a:extLst>
          </p:cNvPr>
          <p:cNvSpPr>
            <a:spLocks noGrp="1"/>
          </p:cNvSpPr>
          <p:nvPr>
            <p:ph type="body" sz="quarter" idx="15" hasCustomPrompt="1"/>
          </p:nvPr>
        </p:nvSpPr>
        <p:spPr>
          <a:xfrm>
            <a:off x="2074606" y="5794390"/>
            <a:ext cx="8733148" cy="383715"/>
          </a:xfrm>
          <a:prstGeom prst="rect">
            <a:avLst/>
          </a:prstGeom>
        </p:spPr>
        <p:txBody>
          <a:bodyPr/>
          <a:lstStyle>
            <a:lvl1pPr marL="0" marR="0" indent="0" algn="r" defTabSz="457200" rtl="0" eaLnBrk="1" fontAlgn="auto" latinLnBrk="0" hangingPunct="1">
              <a:lnSpc>
                <a:spcPct val="100000"/>
              </a:lnSpc>
              <a:spcBef>
                <a:spcPts val="0"/>
              </a:spcBef>
              <a:spcAft>
                <a:spcPts val="0"/>
              </a:spcAft>
              <a:buClrTx/>
              <a:buSzTx/>
              <a:buFontTx/>
              <a:buNone/>
              <a:tabLst/>
              <a:defRPr sz="1400">
                <a:solidFill>
                  <a:schemeClr val="tx2"/>
                </a:solidFill>
              </a:defRPr>
            </a:lvl1pPr>
            <a:lvl3pPr marL="914400" indent="0" algn="r">
              <a:buNone/>
              <a:defRPr sz="1400"/>
            </a:lvl3pPr>
          </a:lstStyle>
          <a:p>
            <a:pPr marL="0" marR="0" lvl="0" indent="0" algn="r" defTabSz="457200" rtl="0" eaLnBrk="1" fontAlgn="auto" latinLnBrk="0" hangingPunct="1">
              <a:lnSpc>
                <a:spcPct val="100000"/>
              </a:lnSpc>
              <a:spcBef>
                <a:spcPts val="0"/>
              </a:spcBef>
              <a:spcAft>
                <a:spcPts val="0"/>
              </a:spcAft>
              <a:buClrTx/>
              <a:buSzTx/>
              <a:buFontTx/>
              <a:buNone/>
              <a:tabLst/>
              <a:defRPr/>
            </a:pPr>
            <a:r>
              <a:rPr lang="de-DE" sz="1400" b="0" i="0" dirty="0">
                <a:latin typeface="Arial" panose="020B0604020202020204" pitchFamily="34" charset="0"/>
                <a:ea typeface="Open Sans" panose="020B0606030504020204" pitchFamily="34" charset="0"/>
                <a:cs typeface="Arial" panose="020B0604020202020204" pitchFamily="34" charset="0"/>
              </a:rPr>
              <a:t>(Quelle)</a:t>
            </a:r>
          </a:p>
        </p:txBody>
      </p:sp>
      <p:sp>
        <p:nvSpPr>
          <p:cNvPr id="18" name="Textplatzhalter 23">
            <a:extLst>
              <a:ext uri="{FF2B5EF4-FFF2-40B4-BE49-F238E27FC236}">
                <a16:creationId xmlns:a16="http://schemas.microsoft.com/office/drawing/2014/main" id="{EB2A4E49-44E9-CF71-414C-C80623847819}"/>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9" name="Titel 1">
            <a:extLst>
              <a:ext uri="{FF2B5EF4-FFF2-40B4-BE49-F238E27FC236}">
                <a16:creationId xmlns:a16="http://schemas.microsoft.com/office/drawing/2014/main" id="{12213A77-F3AD-4794-E52E-8C8D77F3D99E}"/>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2" name="Datumsplatzhalter 18">
            <a:extLst>
              <a:ext uri="{FF2B5EF4-FFF2-40B4-BE49-F238E27FC236}">
                <a16:creationId xmlns:a16="http://schemas.microsoft.com/office/drawing/2014/main" id="{50D31D2C-7C9E-A554-7F53-76FD9ACA9F3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482575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1E219F65-D85C-13CC-C950-B6CC365F273B}"/>
              </a:ext>
            </a:extLst>
          </p:cNvPr>
          <p:cNvPicPr>
            <a:picLocks noChangeAspect="1"/>
          </p:cNvPicPr>
          <p:nvPr userDrawn="1"/>
        </p:nvPicPr>
        <p:blipFill>
          <a:blip r:embed="rId2"/>
          <a:stretch>
            <a:fillRect/>
          </a:stretch>
        </p:blipFill>
        <p:spPr>
          <a:xfrm>
            <a:off x="1456580" y="1602521"/>
            <a:ext cx="480361" cy="480361"/>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2074606" y="1593617"/>
            <a:ext cx="8733148"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3"/>
          <a:stretch>
            <a:fillRect/>
          </a:stretch>
        </p:blipFill>
        <p:spPr>
          <a:xfrm>
            <a:off x="365663" y="272991"/>
            <a:ext cx="730571" cy="519956"/>
          </a:xfrm>
          <a:prstGeom prst="rect">
            <a:avLst/>
          </a:prstGeom>
        </p:spPr>
      </p:pic>
      <p:sp>
        <p:nvSpPr>
          <p:cNvPr id="20" name="Textplatzhalter 23">
            <a:extLst>
              <a:ext uri="{FF2B5EF4-FFF2-40B4-BE49-F238E27FC236}">
                <a16:creationId xmlns:a16="http://schemas.microsoft.com/office/drawing/2014/main" id="{758819CA-EAA6-EA27-5F88-91D5C049761B}"/>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2" name="Titel 1">
            <a:extLst>
              <a:ext uri="{FF2B5EF4-FFF2-40B4-BE49-F238E27FC236}">
                <a16:creationId xmlns:a16="http://schemas.microsoft.com/office/drawing/2014/main" id="{4AF80546-5985-94F5-AF03-5255A0A3BAA7}"/>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2" name="Datumsplatzhalter 18">
            <a:extLst>
              <a:ext uri="{FF2B5EF4-FFF2-40B4-BE49-F238E27FC236}">
                <a16:creationId xmlns:a16="http://schemas.microsoft.com/office/drawing/2014/main" id="{5EECFFC0-287C-F741-333B-A7475E3F11B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815068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cxnSp>
        <p:nvCxnSpPr>
          <p:cNvPr id="18" name="Gerade Verbindung 17">
            <a:extLst>
              <a:ext uri="{FF2B5EF4-FFF2-40B4-BE49-F238E27FC236}">
                <a16:creationId xmlns:a16="http://schemas.microsoft.com/office/drawing/2014/main" id="{C929DCB6-D030-D2B4-CBA6-F2DE3DFE2F8B}"/>
              </a:ext>
            </a:extLst>
          </p:cNvPr>
          <p:cNvCxnSpPr>
            <a:cxnSpLocks/>
          </p:cNvCxnSpPr>
          <p:nvPr userDrawn="1"/>
        </p:nvCxnSpPr>
        <p:spPr>
          <a:xfrm flipV="1">
            <a:off x="6134825" y="1590020"/>
            <a:ext cx="0" cy="4588085"/>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22" name="Inhaltsplatzhalter 2">
            <a:extLst>
              <a:ext uri="{FF2B5EF4-FFF2-40B4-BE49-F238E27FC236}">
                <a16:creationId xmlns:a16="http://schemas.microsoft.com/office/drawing/2014/main" id="{24932E7F-9F46-A391-32B9-67402A3A13C5}"/>
              </a:ext>
            </a:extLst>
          </p:cNvPr>
          <p:cNvSpPr>
            <a:spLocks noGrp="1"/>
          </p:cNvSpPr>
          <p:nvPr>
            <p:ph idx="17" hasCustomPrompt="1"/>
          </p:nvPr>
        </p:nvSpPr>
        <p:spPr>
          <a:xfrm>
            <a:off x="6309035" y="1586586"/>
            <a:ext cx="4498716" cy="45915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Bild / Text / Video</a:t>
            </a:r>
          </a:p>
        </p:txBody>
      </p:sp>
      <p:sp>
        <p:nvSpPr>
          <p:cNvPr id="26" name="Inhaltsplatzhalter 2">
            <a:extLst>
              <a:ext uri="{FF2B5EF4-FFF2-40B4-BE49-F238E27FC236}">
                <a16:creationId xmlns:a16="http://schemas.microsoft.com/office/drawing/2014/main" id="{88958341-AC37-84A6-537F-9A1AE7630504}"/>
              </a:ext>
            </a:extLst>
          </p:cNvPr>
          <p:cNvSpPr>
            <a:spLocks noGrp="1"/>
          </p:cNvSpPr>
          <p:nvPr>
            <p:ph idx="18"/>
          </p:nvPr>
        </p:nvSpPr>
        <p:spPr>
          <a:xfrm>
            <a:off x="1461899" y="1593617"/>
            <a:ext cx="4498716" cy="4591520"/>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de-DE" dirty="0"/>
          </a:p>
        </p:txBody>
      </p:sp>
      <p:sp>
        <p:nvSpPr>
          <p:cNvPr id="27" name="Titel 1">
            <a:extLst>
              <a:ext uri="{FF2B5EF4-FFF2-40B4-BE49-F238E27FC236}">
                <a16:creationId xmlns:a16="http://schemas.microsoft.com/office/drawing/2014/main" id="{6B32D939-B50C-3C7B-A21B-E44095469A1D}"/>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2" name="Datumsplatzhalter 18">
            <a:extLst>
              <a:ext uri="{FF2B5EF4-FFF2-40B4-BE49-F238E27FC236}">
                <a16:creationId xmlns:a16="http://schemas.microsoft.com/office/drawing/2014/main" id="{0244AD56-75E3-E18F-39AA-B95F0A9E8739}"/>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254282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ktivität EA, PA, GA">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100209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Titel 1">
            <a:extLst>
              <a:ext uri="{FF2B5EF4-FFF2-40B4-BE49-F238E27FC236}">
                <a16:creationId xmlns:a16="http://schemas.microsoft.com/office/drawing/2014/main" id="{774D5D74-919A-A799-6CE8-CDAFBD963045}"/>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1" name="Textplatzhalter 23">
            <a:extLst>
              <a:ext uri="{FF2B5EF4-FFF2-40B4-BE49-F238E27FC236}">
                <a16:creationId xmlns:a16="http://schemas.microsoft.com/office/drawing/2014/main" id="{9603BE8C-705B-051E-EAEB-3FFC3B554B81}"/>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32" name="Inhaltsplatzhalter 2">
            <a:extLst>
              <a:ext uri="{FF2B5EF4-FFF2-40B4-BE49-F238E27FC236}">
                <a16:creationId xmlns:a16="http://schemas.microsoft.com/office/drawing/2014/main" id="{FFF98BA7-C7CB-C34D-0996-7264EA155732}"/>
              </a:ext>
            </a:extLst>
          </p:cNvPr>
          <p:cNvSpPr>
            <a:spLocks noGrp="1"/>
          </p:cNvSpPr>
          <p:nvPr>
            <p:ph idx="15" hasCustomPrompt="1"/>
          </p:nvPr>
        </p:nvSpPr>
        <p:spPr>
          <a:xfrm>
            <a:off x="1461898" y="3047113"/>
            <a:ext cx="9345855" cy="876846"/>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3" name="Textplatzhalter 23">
            <a:extLst>
              <a:ext uri="{FF2B5EF4-FFF2-40B4-BE49-F238E27FC236}">
                <a16:creationId xmlns:a16="http://schemas.microsoft.com/office/drawing/2014/main" id="{A0C2D92A-371D-BB6F-1B9C-4DEB4C5DF171}"/>
              </a:ext>
            </a:extLst>
          </p:cNvPr>
          <p:cNvSpPr>
            <a:spLocks noGrp="1"/>
          </p:cNvSpPr>
          <p:nvPr>
            <p:ph type="body" sz="quarter" idx="16" hasCustomPrompt="1"/>
          </p:nvPr>
        </p:nvSpPr>
        <p:spPr>
          <a:xfrm>
            <a:off x="1461741"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4" name="Inhaltsplatzhalter 2">
            <a:extLst>
              <a:ext uri="{FF2B5EF4-FFF2-40B4-BE49-F238E27FC236}">
                <a16:creationId xmlns:a16="http://schemas.microsoft.com/office/drawing/2014/main" id="{550B4CAF-4E5D-BA2F-9A22-AE4F49CC1A6D}"/>
              </a:ext>
            </a:extLst>
          </p:cNvPr>
          <p:cNvSpPr>
            <a:spLocks noGrp="1"/>
          </p:cNvSpPr>
          <p:nvPr>
            <p:ph idx="17" hasCustomPrompt="1"/>
          </p:nvPr>
        </p:nvSpPr>
        <p:spPr>
          <a:xfrm>
            <a:off x="1463549" y="4389421"/>
            <a:ext cx="9345855" cy="178868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5" name="Textplatzhalter 23">
            <a:extLst>
              <a:ext uri="{FF2B5EF4-FFF2-40B4-BE49-F238E27FC236}">
                <a16:creationId xmlns:a16="http://schemas.microsoft.com/office/drawing/2014/main" id="{6AB218C2-F2AF-EC10-C0E3-C59606EB3F0F}"/>
              </a:ext>
            </a:extLst>
          </p:cNvPr>
          <p:cNvSpPr>
            <a:spLocks noGrp="1"/>
          </p:cNvSpPr>
          <p:nvPr>
            <p:ph type="body" sz="quarter" idx="18" hasCustomPrompt="1"/>
          </p:nvPr>
        </p:nvSpPr>
        <p:spPr>
          <a:xfrm>
            <a:off x="1463392"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6" name="Textplatzhalter 23">
            <a:extLst>
              <a:ext uri="{FF2B5EF4-FFF2-40B4-BE49-F238E27FC236}">
                <a16:creationId xmlns:a16="http://schemas.microsoft.com/office/drawing/2014/main" id="{05164FB1-8011-2067-3393-A6192287CDA6}"/>
              </a:ext>
            </a:extLst>
          </p:cNvPr>
          <p:cNvSpPr>
            <a:spLocks noGrp="1"/>
          </p:cNvSpPr>
          <p:nvPr>
            <p:ph type="body" sz="quarter" idx="19" hasCustomPrompt="1"/>
          </p:nvPr>
        </p:nvSpPr>
        <p:spPr>
          <a:xfrm>
            <a:off x="1461741" y="3929727"/>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GRUPPENARBEIT (ca. … min)</a:t>
            </a:r>
          </a:p>
          <a:p>
            <a:pPr lvl="0"/>
            <a:endParaRPr lang="de-DE" dirty="0"/>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 name="Datumsplatzhalter 18">
            <a:extLst>
              <a:ext uri="{FF2B5EF4-FFF2-40B4-BE49-F238E27FC236}">
                <a16:creationId xmlns:a16="http://schemas.microsoft.com/office/drawing/2014/main" id="{BFFDC426-35C5-3F7A-160B-9112A994D71B}"/>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089952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Aktivität EA">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9" name="Grafik 28">
            <a:extLst>
              <a:ext uri="{FF2B5EF4-FFF2-40B4-BE49-F238E27FC236}">
                <a16:creationId xmlns:a16="http://schemas.microsoft.com/office/drawing/2014/main" id="{94EB2E06-F711-7602-7AB0-F4F55CC4D69C}"/>
              </a:ext>
            </a:extLst>
          </p:cNvPr>
          <p:cNvPicPr>
            <a:picLocks noChangeAspect="1"/>
          </p:cNvPicPr>
          <p:nvPr userDrawn="1"/>
        </p:nvPicPr>
        <p:blipFill>
          <a:blip r:embed="rId3"/>
          <a:stretch>
            <a:fillRect/>
          </a:stretch>
        </p:blipFill>
        <p:spPr>
          <a:xfrm>
            <a:off x="649543" y="1143329"/>
            <a:ext cx="446691" cy="446691"/>
          </a:xfrm>
          <a:prstGeom prst="rect">
            <a:avLst/>
          </a:prstGeom>
        </p:spPr>
      </p:pic>
      <p:sp>
        <p:nvSpPr>
          <p:cNvPr id="30" name="Titel 1">
            <a:extLst>
              <a:ext uri="{FF2B5EF4-FFF2-40B4-BE49-F238E27FC236}">
                <a16:creationId xmlns:a16="http://schemas.microsoft.com/office/drawing/2014/main" id="{774D5D74-919A-A799-6CE8-CDAFBD963045}"/>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12" name="Textplatzhalter 23">
            <a:extLst>
              <a:ext uri="{FF2B5EF4-FFF2-40B4-BE49-F238E27FC236}">
                <a16:creationId xmlns:a16="http://schemas.microsoft.com/office/drawing/2014/main" id="{E063F5E9-2147-26E1-697D-0202212CFD58}"/>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2" name="Datumsplatzhalter 18">
            <a:extLst>
              <a:ext uri="{FF2B5EF4-FFF2-40B4-BE49-F238E27FC236}">
                <a16:creationId xmlns:a16="http://schemas.microsoft.com/office/drawing/2014/main" id="{DA6DA8F6-E4F7-FE7E-FAFA-786A5C60FC22}"/>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553082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teratur">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8C5B698F-729A-0563-6A42-CB89449F7E37}"/>
              </a:ext>
            </a:extLst>
          </p:cNvPr>
          <p:cNvSpPr>
            <a:spLocks noGrp="1"/>
          </p:cNvSpPr>
          <p:nvPr>
            <p:ph sz="quarter" idx="15"/>
          </p:nvPr>
        </p:nvSpPr>
        <p:spPr>
          <a:xfrm>
            <a:off x="1461741" y="1147990"/>
            <a:ext cx="9346011" cy="5037147"/>
          </a:xfrm>
          <a:prstGeom prst="rect">
            <a:avLst/>
          </a:prstGeom>
        </p:spPr>
        <p:txBody>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stStyle>
          <a:p>
            <a:pPr lvl="0"/>
            <a:r>
              <a:rPr lang="de-DE" dirty="0"/>
              <a:t>Mastertextformat bearbeiten</a:t>
            </a:r>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15" name="Textfeld 14">
            <a:extLst>
              <a:ext uri="{FF2B5EF4-FFF2-40B4-BE49-F238E27FC236}">
                <a16:creationId xmlns:a16="http://schemas.microsoft.com/office/drawing/2014/main" id="{0B10FAE0-840E-5FB7-88D7-281AB849166D}"/>
              </a:ext>
            </a:extLst>
          </p:cNvPr>
          <p:cNvSpPr txBox="1"/>
          <p:nvPr userDrawn="1"/>
        </p:nvSpPr>
        <p:spPr>
          <a:xfrm>
            <a:off x="1461899" y="272991"/>
            <a:ext cx="2631636"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Literatur</a:t>
            </a:r>
            <a:endParaRPr lang="de-DE" sz="1800" dirty="0"/>
          </a:p>
        </p:txBody>
      </p:sp>
      <p:sp>
        <p:nvSpPr>
          <p:cNvPr id="2" name="Datumsplatzhalter 18">
            <a:extLst>
              <a:ext uri="{FF2B5EF4-FFF2-40B4-BE49-F238E27FC236}">
                <a16:creationId xmlns:a16="http://schemas.microsoft.com/office/drawing/2014/main" id="{0366C05F-E1EC-FF67-2717-DC426C8841A9}"/>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93201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3"/>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7" y="382774"/>
            <a:ext cx="9474531"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9" y="4134426"/>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5" y="6351733"/>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8"/>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8" name="Textplatzhalter 6">
            <a:extLst>
              <a:ext uri="{FF2B5EF4-FFF2-40B4-BE49-F238E27FC236}">
                <a16:creationId xmlns:a16="http://schemas.microsoft.com/office/drawing/2014/main" id="{C88AB8A8-B356-742F-6A69-5727FB781161}"/>
              </a:ext>
            </a:extLst>
          </p:cNvPr>
          <p:cNvSpPr>
            <a:spLocks noGrp="1"/>
          </p:cNvSpPr>
          <p:nvPr>
            <p:ph type="body" sz="quarter" idx="14" hasCustomPrompt="1"/>
          </p:nvPr>
        </p:nvSpPr>
        <p:spPr>
          <a:xfrm>
            <a:off x="1461898" y="1724319"/>
            <a:ext cx="9474532"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5" name="Textfeld 14">
            <a:extLst>
              <a:ext uri="{FF2B5EF4-FFF2-40B4-BE49-F238E27FC236}">
                <a16:creationId xmlns:a16="http://schemas.microsoft.com/office/drawing/2014/main" id="{5D6094C3-3010-C247-6AE8-D7FE52CB3E6A}"/>
              </a:ext>
            </a:extLst>
          </p:cNvPr>
          <p:cNvSpPr txBox="1"/>
          <p:nvPr userDrawn="1"/>
        </p:nvSpPr>
        <p:spPr>
          <a:xfrm>
            <a:off x="1461688" y="1267224"/>
            <a:ext cx="6613533" cy="33855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noProof="0" dirty="0">
                <a:solidFill>
                  <a:srgbClr val="327D87"/>
                </a:solidFill>
                <a:latin typeface="Arial" panose="020B0604020202020204" pitchFamily="34" charset="0"/>
                <a:ea typeface="+mn-ea"/>
                <a:cs typeface="Arial" panose="020B0604020202020204" pitchFamily="34" charset="0"/>
              </a:rPr>
              <a:t>EINZELARBEIT</a:t>
            </a:r>
            <a:endParaRPr lang="de-DE" sz="1600" kern="1200" dirty="0">
              <a:solidFill>
                <a:srgbClr val="327D87"/>
              </a:solidFill>
              <a:latin typeface="Arial" panose="020B0604020202020204" pitchFamily="34" charset="0"/>
              <a:ea typeface="+mn-ea"/>
              <a:cs typeface="Arial" panose="020B0604020202020204" pitchFamily="34" charset="0"/>
            </a:endParaRPr>
          </a:p>
        </p:txBody>
      </p:sp>
      <p:pic>
        <p:nvPicPr>
          <p:cNvPr id="2" name="Grafik 1">
            <a:extLst>
              <a:ext uri="{FF2B5EF4-FFF2-40B4-BE49-F238E27FC236}">
                <a16:creationId xmlns:a16="http://schemas.microsoft.com/office/drawing/2014/main" id="{232878CF-D7DF-5D05-CAC7-CC2FE9B51EA1}"/>
              </a:ext>
            </a:extLst>
          </p:cNvPr>
          <p:cNvPicPr>
            <a:picLocks noChangeAspect="1"/>
          </p:cNvPicPr>
          <p:nvPr userDrawn="1"/>
        </p:nvPicPr>
        <p:blipFill>
          <a:blip r:embed="rId2"/>
          <a:stretch>
            <a:fillRect/>
          </a:stretch>
        </p:blipFill>
        <p:spPr>
          <a:xfrm>
            <a:off x="173385" y="342645"/>
            <a:ext cx="730571" cy="519956"/>
          </a:xfrm>
          <a:prstGeom prst="rect">
            <a:avLst/>
          </a:prstGeom>
        </p:spPr>
      </p:pic>
      <p:pic>
        <p:nvPicPr>
          <p:cNvPr id="3" name="Grafik 2">
            <a:extLst>
              <a:ext uri="{FF2B5EF4-FFF2-40B4-BE49-F238E27FC236}">
                <a16:creationId xmlns:a16="http://schemas.microsoft.com/office/drawing/2014/main" id="{84453EA9-FB7E-5D78-F1D4-1B6E8580B264}"/>
              </a:ext>
            </a:extLst>
          </p:cNvPr>
          <p:cNvPicPr>
            <a:picLocks noChangeAspect="1"/>
          </p:cNvPicPr>
          <p:nvPr userDrawn="1"/>
        </p:nvPicPr>
        <p:blipFill>
          <a:blip r:embed="rId3"/>
          <a:stretch>
            <a:fillRect/>
          </a:stretch>
        </p:blipFill>
        <p:spPr>
          <a:xfrm>
            <a:off x="468000" y="1224000"/>
            <a:ext cx="468000" cy="468000"/>
          </a:xfrm>
          <a:prstGeom prst="rect">
            <a:avLst/>
          </a:prstGeom>
        </p:spPr>
      </p:pic>
      <p:sp>
        <p:nvSpPr>
          <p:cNvPr id="4" name="Datumsplatzhalter 18">
            <a:extLst>
              <a:ext uri="{FF2B5EF4-FFF2-40B4-BE49-F238E27FC236}">
                <a16:creationId xmlns:a16="http://schemas.microsoft.com/office/drawing/2014/main" id="{E7F651C9-9466-0661-9103-6981BA97A507}"/>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1831185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9F149012-863B-7D8D-877C-A71FF36231E7}"/>
              </a:ext>
            </a:extLst>
          </p:cNvPr>
          <p:cNvGrpSpPr/>
          <p:nvPr userDrawn="1"/>
        </p:nvGrpSpPr>
        <p:grpSpPr>
          <a:xfrm>
            <a:off x="2531041" y="652972"/>
            <a:ext cx="7129918" cy="4607127"/>
            <a:chOff x="1673016" y="1180569"/>
            <a:chExt cx="7129918" cy="4607127"/>
          </a:xfrm>
        </p:grpSpPr>
        <p:pic>
          <p:nvPicPr>
            <p:cNvPr id="11" name="Grafik 10">
              <a:extLst>
                <a:ext uri="{FF2B5EF4-FFF2-40B4-BE49-F238E27FC236}">
                  <a16:creationId xmlns:a16="http://schemas.microsoft.com/office/drawing/2014/main" id="{0375F9D6-33A5-1F5E-DF1C-8F55FF790090}"/>
                </a:ext>
              </a:extLst>
            </p:cNvPr>
            <p:cNvPicPr>
              <a:picLocks noChangeAspect="1"/>
            </p:cNvPicPr>
            <p:nvPr userDrawn="1"/>
          </p:nvPicPr>
          <p:blipFill>
            <a:blip r:embed="rId2"/>
            <a:stretch>
              <a:fillRect/>
            </a:stretch>
          </p:blipFill>
          <p:spPr>
            <a:xfrm flipH="1">
              <a:off x="6238410" y="1554714"/>
              <a:ext cx="2564524" cy="4232982"/>
            </a:xfrm>
            <a:prstGeom prst="rect">
              <a:avLst/>
            </a:prstGeom>
          </p:spPr>
        </p:pic>
        <p:grpSp>
          <p:nvGrpSpPr>
            <p:cNvPr id="2" name="Gruppieren 1">
              <a:extLst>
                <a:ext uri="{FF2B5EF4-FFF2-40B4-BE49-F238E27FC236}">
                  <a16:creationId xmlns:a16="http://schemas.microsoft.com/office/drawing/2014/main" id="{29106047-B005-B030-698B-6C47DC66A773}"/>
                </a:ext>
              </a:extLst>
            </p:cNvPr>
            <p:cNvGrpSpPr/>
            <p:nvPr userDrawn="1"/>
          </p:nvGrpSpPr>
          <p:grpSpPr>
            <a:xfrm>
              <a:off x="1673016" y="1180569"/>
              <a:ext cx="4420021" cy="1649539"/>
              <a:chOff x="-23256" y="938364"/>
              <a:chExt cx="4420021" cy="1649539"/>
            </a:xfrm>
          </p:grpSpPr>
          <p:sp>
            <p:nvSpPr>
              <p:cNvPr id="15" name="Abgerundete rechteckige Legende 14">
                <a:extLst>
                  <a:ext uri="{FF2B5EF4-FFF2-40B4-BE49-F238E27FC236}">
                    <a16:creationId xmlns:a16="http://schemas.microsoft.com/office/drawing/2014/main" id="{14A0766C-4D0B-4C64-8BF6-8E8A03E15DDB}"/>
                  </a:ext>
                </a:extLst>
              </p:cNvPr>
              <p:cNvSpPr/>
              <p:nvPr userDrawn="1"/>
            </p:nvSpPr>
            <p:spPr>
              <a:xfrm>
                <a:off x="-23256" y="938364"/>
                <a:ext cx="4420021" cy="1649539"/>
              </a:xfrm>
              <a:prstGeom prst="wedgeRoundRectCallout">
                <a:avLst>
                  <a:gd name="adj1" fmla="val 38391"/>
                  <a:gd name="adj2" fmla="val 74059"/>
                  <a:gd name="adj3" fmla="val 16667"/>
                </a:avLst>
              </a:prstGeom>
              <a:solidFill>
                <a:srgbClr val="327D87">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Textfeld 16">
                <a:extLst>
                  <a:ext uri="{FF2B5EF4-FFF2-40B4-BE49-F238E27FC236}">
                    <a16:creationId xmlns:a16="http://schemas.microsoft.com/office/drawing/2014/main" id="{1FEF00F0-309E-6DA7-C5D7-ACCDF0D1872A}"/>
                  </a:ext>
                </a:extLst>
              </p:cNvPr>
              <p:cNvSpPr txBox="1"/>
              <p:nvPr userDrawn="1"/>
            </p:nvSpPr>
            <p:spPr>
              <a:xfrm>
                <a:off x="285693" y="1255301"/>
                <a:ext cx="3802121"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 Ihre Aufmerksamkeit !</a:t>
                </a:r>
              </a:p>
            </p:txBody>
          </p:sp>
        </p:grpSp>
      </p:grpSp>
      <p:pic>
        <p:nvPicPr>
          <p:cNvPr id="18" name="Grafik 17">
            <a:extLst>
              <a:ext uri="{FF2B5EF4-FFF2-40B4-BE49-F238E27FC236}">
                <a16:creationId xmlns:a16="http://schemas.microsoft.com/office/drawing/2014/main" id="{34279BE1-63AD-EA22-CB0A-37D074BCD32A}"/>
              </a:ext>
            </a:extLst>
          </p:cNvPr>
          <p:cNvPicPr>
            <a:picLocks noChangeAspect="1"/>
          </p:cNvPicPr>
          <p:nvPr userDrawn="1"/>
        </p:nvPicPr>
        <p:blipFill rotWithShape="1">
          <a:blip r:embed="rId3"/>
          <a:srcRect l="9156" t="11832" r="17654" b="15791"/>
          <a:stretch/>
        </p:blipFill>
        <p:spPr>
          <a:xfrm>
            <a:off x="1032797" y="5378583"/>
            <a:ext cx="944927" cy="662887"/>
          </a:xfrm>
          <a:prstGeom prst="rect">
            <a:avLst/>
          </a:prstGeom>
        </p:spPr>
      </p:pic>
      <p:cxnSp>
        <p:nvCxnSpPr>
          <p:cNvPr id="19" name="Gerade Verbindung 18">
            <a:extLst>
              <a:ext uri="{FF2B5EF4-FFF2-40B4-BE49-F238E27FC236}">
                <a16:creationId xmlns:a16="http://schemas.microsoft.com/office/drawing/2014/main" id="{F0D2725C-C8EB-1283-E460-4CFD5F07AF49}"/>
              </a:ext>
            </a:extLst>
          </p:cNvPr>
          <p:cNvCxnSpPr>
            <a:cxnSpLocks/>
          </p:cNvCxnSpPr>
          <p:nvPr userDrawn="1"/>
        </p:nvCxnSpPr>
        <p:spPr>
          <a:xfrm>
            <a:off x="0" y="5153989"/>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1" name="Grafik 20">
            <a:extLst>
              <a:ext uri="{FF2B5EF4-FFF2-40B4-BE49-F238E27FC236}">
                <a16:creationId xmlns:a16="http://schemas.microsoft.com/office/drawing/2014/main" id="{28F43AD0-65D0-00A4-0CFB-0586DF500227}"/>
              </a:ext>
            </a:extLst>
          </p:cNvPr>
          <p:cNvPicPr>
            <a:picLocks noChangeAspect="1"/>
          </p:cNvPicPr>
          <p:nvPr userDrawn="1"/>
        </p:nvPicPr>
        <p:blipFill rotWithShape="1">
          <a:blip r:embed="rId4"/>
          <a:srcRect l="1283" t="29692" r="1644" b="37114"/>
          <a:stretch/>
        </p:blipFill>
        <p:spPr>
          <a:xfrm>
            <a:off x="9660959" y="5568526"/>
            <a:ext cx="2146506" cy="385339"/>
          </a:xfrm>
          <a:prstGeom prst="rect">
            <a:avLst/>
          </a:prstGeom>
        </p:spPr>
      </p:pic>
      <p:pic>
        <p:nvPicPr>
          <p:cNvPr id="25" name="Grafik 24">
            <a:extLst>
              <a:ext uri="{FF2B5EF4-FFF2-40B4-BE49-F238E27FC236}">
                <a16:creationId xmlns:a16="http://schemas.microsoft.com/office/drawing/2014/main" id="{101A0F5C-8E8E-375E-1245-F9FCC1E341A4}"/>
              </a:ext>
            </a:extLst>
          </p:cNvPr>
          <p:cNvPicPr>
            <a:picLocks noChangeAspect="1"/>
          </p:cNvPicPr>
          <p:nvPr userDrawn="1"/>
        </p:nvPicPr>
        <p:blipFill rotWithShape="1">
          <a:blip r:embed="rId5"/>
          <a:srcRect l="13417" t="18971" r="13694" b="20277"/>
          <a:stretch/>
        </p:blipFill>
        <p:spPr>
          <a:xfrm>
            <a:off x="3064949" y="5418655"/>
            <a:ext cx="1190461" cy="635658"/>
          </a:xfrm>
          <a:prstGeom prst="rect">
            <a:avLst/>
          </a:prstGeom>
        </p:spPr>
      </p:pic>
      <p:pic>
        <p:nvPicPr>
          <p:cNvPr id="26" name="Grafik 25">
            <a:extLst>
              <a:ext uri="{FF2B5EF4-FFF2-40B4-BE49-F238E27FC236}">
                <a16:creationId xmlns:a16="http://schemas.microsoft.com/office/drawing/2014/main" id="{ED7D3678-9458-1819-5C86-E213113F6A1F}"/>
              </a:ext>
            </a:extLst>
          </p:cNvPr>
          <p:cNvPicPr>
            <a:picLocks noChangeAspect="1"/>
          </p:cNvPicPr>
          <p:nvPr userDrawn="1"/>
        </p:nvPicPr>
        <p:blipFill>
          <a:blip r:embed="rId6"/>
          <a:stretch>
            <a:fillRect/>
          </a:stretch>
        </p:blipFill>
        <p:spPr>
          <a:xfrm>
            <a:off x="142859" y="222060"/>
            <a:ext cx="2159544" cy="968405"/>
          </a:xfrm>
          <a:prstGeom prst="rect">
            <a:avLst/>
          </a:prstGeom>
        </p:spPr>
      </p:pic>
      <p:pic>
        <p:nvPicPr>
          <p:cNvPr id="1026" name="Picture 2">
            <a:extLst>
              <a:ext uri="{FF2B5EF4-FFF2-40B4-BE49-F238E27FC236}">
                <a16:creationId xmlns:a16="http://schemas.microsoft.com/office/drawing/2014/main" id="{5513504B-8539-1A18-63EE-F8B0B987AF4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096435" y="5500978"/>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8BBCC091-DCA7-7A12-023F-06CED815BDB9}"/>
              </a:ext>
            </a:extLst>
          </p:cNvPr>
          <p:cNvPicPr>
            <a:picLocks noChangeAspect="1"/>
          </p:cNvPicPr>
          <p:nvPr userDrawn="1"/>
        </p:nvPicPr>
        <p:blipFill>
          <a:blip r:embed="rId8"/>
          <a:stretch>
            <a:fillRect/>
          </a:stretch>
        </p:blipFill>
        <p:spPr>
          <a:xfrm>
            <a:off x="5095566" y="5336403"/>
            <a:ext cx="1313366" cy="849584"/>
          </a:xfrm>
          <a:prstGeom prst="rect">
            <a:avLst/>
          </a:prstGeom>
        </p:spPr>
      </p:pic>
    </p:spTree>
    <p:extLst>
      <p:ext uri="{BB962C8B-B14F-4D97-AF65-F5344CB8AC3E}">
        <p14:creationId xmlns:p14="http://schemas.microsoft.com/office/powerpoint/2010/main" val="1872221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axisaufgab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3" name="Grafik 12">
            <a:extLst>
              <a:ext uri="{FF2B5EF4-FFF2-40B4-BE49-F238E27FC236}">
                <a16:creationId xmlns:a16="http://schemas.microsoft.com/office/drawing/2014/main" id="{BC45908A-42EF-F325-9EBE-77716C4519FA}"/>
              </a:ext>
            </a:extLst>
          </p:cNvPr>
          <p:cNvPicPr>
            <a:picLocks noChangeAspect="1"/>
          </p:cNvPicPr>
          <p:nvPr userDrawn="1"/>
        </p:nvPicPr>
        <p:blipFill>
          <a:blip r:embed="rId3"/>
          <a:stretch>
            <a:fillRect/>
          </a:stretch>
        </p:blipFill>
        <p:spPr>
          <a:xfrm>
            <a:off x="647096" y="1144479"/>
            <a:ext cx="449138" cy="449138"/>
          </a:xfrm>
          <a:prstGeom prst="rect">
            <a:avLst/>
          </a:prstGeom>
        </p:spPr>
      </p:pic>
      <p:sp>
        <p:nvSpPr>
          <p:cNvPr id="2" name="Titel 1">
            <a:extLst>
              <a:ext uri="{FF2B5EF4-FFF2-40B4-BE49-F238E27FC236}">
                <a16:creationId xmlns:a16="http://schemas.microsoft.com/office/drawing/2014/main" id="{4BAB417F-BDB5-0489-E078-20810A445E68}"/>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endParaRPr lang="de-DE" dirty="0"/>
          </a:p>
        </p:txBody>
      </p:sp>
      <p:sp>
        <p:nvSpPr>
          <p:cNvPr id="3" name="Textplatzhalter 23">
            <a:extLst>
              <a:ext uri="{FF2B5EF4-FFF2-40B4-BE49-F238E27FC236}">
                <a16:creationId xmlns:a16="http://schemas.microsoft.com/office/drawing/2014/main" id="{1A5D0041-8CAB-5DBD-3A28-2C1AA530751B}"/>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5" name="Datumsplatzhalter 18">
            <a:extLst>
              <a:ext uri="{FF2B5EF4-FFF2-40B4-BE49-F238E27FC236}">
                <a16:creationId xmlns:a16="http://schemas.microsoft.com/office/drawing/2014/main" id="{23A2012A-A8F3-F018-45FF-1885144D785D}"/>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057612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Aktivität EA">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4584488"/>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Titel 1">
            <a:extLst>
              <a:ext uri="{FF2B5EF4-FFF2-40B4-BE49-F238E27FC236}">
                <a16:creationId xmlns:a16="http://schemas.microsoft.com/office/drawing/2014/main" id="{774D5D74-919A-A799-6CE8-CDAFBD963045}"/>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12" name="Textplatzhalter 23">
            <a:extLst>
              <a:ext uri="{FF2B5EF4-FFF2-40B4-BE49-F238E27FC236}">
                <a16:creationId xmlns:a16="http://schemas.microsoft.com/office/drawing/2014/main" id="{E063F5E9-2147-26E1-697D-0202212CFD58}"/>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2" name="Datumsplatzhalter 18">
            <a:extLst>
              <a:ext uri="{FF2B5EF4-FFF2-40B4-BE49-F238E27FC236}">
                <a16:creationId xmlns:a16="http://schemas.microsoft.com/office/drawing/2014/main" id="{B2624414-E099-B664-6955-2A97EE35AA1B}"/>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710600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09EB2A85-F4D4-02BD-BA12-9463187CE128}"/>
              </a:ext>
            </a:extLst>
          </p:cNvPr>
          <p:cNvSpPr/>
          <p:nvPr userDrawn="1"/>
        </p:nvSpPr>
        <p:spPr>
          <a:xfrm>
            <a:off x="1" y="1070265"/>
            <a:ext cx="12192000"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Titel 1">
            <a:extLst>
              <a:ext uri="{FF2B5EF4-FFF2-40B4-BE49-F238E27FC236}">
                <a16:creationId xmlns:a16="http://schemas.microsoft.com/office/drawing/2014/main" id="{234C48ED-A869-3612-749A-13126C7D2BF9}"/>
              </a:ext>
            </a:extLst>
          </p:cNvPr>
          <p:cNvSpPr txBox="1">
            <a:spLocks/>
          </p:cNvSpPr>
          <p:nvPr userDrawn="1"/>
        </p:nvSpPr>
        <p:spPr>
          <a:xfrm>
            <a:off x="4542503" y="304427"/>
            <a:ext cx="5742039" cy="364318"/>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FÜR MODERATOR:INNEN</a:t>
            </a:r>
            <a:endParaRPr lang="de-DE" sz="2800" dirty="0"/>
          </a:p>
        </p:txBody>
      </p:sp>
      <p:sp>
        <p:nvSpPr>
          <p:cNvPr id="21" name="Textfeld 20">
            <a:extLst>
              <a:ext uri="{FF2B5EF4-FFF2-40B4-BE49-F238E27FC236}">
                <a16:creationId xmlns:a16="http://schemas.microsoft.com/office/drawing/2014/main" id="{3583D242-81C0-013C-91F4-54DE797AAEB7}"/>
              </a:ext>
            </a:extLst>
          </p:cNvPr>
          <p:cNvSpPr txBox="1"/>
          <p:nvPr userDrawn="1"/>
        </p:nvSpPr>
        <p:spPr>
          <a:xfrm>
            <a:off x="1461899" y="272991"/>
            <a:ext cx="3080604"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Hintergrundinfos</a:t>
            </a:r>
            <a:endParaRPr lang="de-DE" sz="1800" dirty="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Inhaltsplatzhalter 5">
            <a:extLst>
              <a:ext uri="{FF2B5EF4-FFF2-40B4-BE49-F238E27FC236}">
                <a16:creationId xmlns:a16="http://schemas.microsoft.com/office/drawing/2014/main" id="{177571E2-CCF5-F802-C99A-EB284BF185EC}"/>
              </a:ext>
            </a:extLst>
          </p:cNvPr>
          <p:cNvSpPr>
            <a:spLocks noGrp="1"/>
          </p:cNvSpPr>
          <p:nvPr>
            <p:ph sz="quarter" idx="15"/>
          </p:nvPr>
        </p:nvSpPr>
        <p:spPr>
          <a:xfrm>
            <a:off x="1461741" y="1593616"/>
            <a:ext cx="9346011" cy="4591521"/>
          </a:xfrm>
          <a:prstGeom prst="rect">
            <a:avLst/>
          </a:prstGeom>
        </p:spPr>
        <p:txBody>
          <a:bodyPr/>
          <a:lstStyle>
            <a:lvl1pPr>
              <a:lnSpc>
                <a:spcPct val="150000"/>
              </a:lnSpc>
              <a:spcBef>
                <a:spcPts val="1000"/>
              </a:spcBef>
              <a:defRPr sz="1800"/>
            </a:lvl1pPr>
            <a:lvl2pPr>
              <a:lnSpc>
                <a:spcPct val="150000"/>
              </a:lnSpc>
              <a:spcBef>
                <a:spcPts val="1000"/>
              </a:spcBef>
              <a:defRPr sz="1600"/>
            </a:lvl2pPr>
            <a:lvl3pPr>
              <a:lnSpc>
                <a:spcPct val="150000"/>
              </a:lnSpc>
              <a:spcBef>
                <a:spcPts val="1000"/>
              </a:spcBef>
              <a:defRPr sz="1400"/>
            </a:lvl3pPr>
            <a:lvl4pPr>
              <a:lnSpc>
                <a:spcPct val="150000"/>
              </a:lnSpc>
              <a:spcBef>
                <a:spcPts val="1000"/>
              </a:spcBef>
              <a:defRPr sz="1200"/>
            </a:lvl4pPr>
            <a:lvl5pPr>
              <a:lnSpc>
                <a:spcPct val="150000"/>
              </a:lnSpc>
              <a:spcBef>
                <a:spcPts val="1000"/>
              </a:spcBef>
              <a:defRPr sz="1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18">
            <a:extLst>
              <a:ext uri="{FF2B5EF4-FFF2-40B4-BE49-F238E27FC236}">
                <a16:creationId xmlns:a16="http://schemas.microsoft.com/office/drawing/2014/main" id="{4883E20B-3FEE-798C-B4A5-69A879AD2A67}"/>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412877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Aktivität EA, PA, GA">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3830728-6852-BFC8-4AF0-76DA1255C6D0}"/>
              </a:ext>
            </a:extLst>
          </p:cNvPr>
          <p:cNvSpPr/>
          <p:nvPr userDrawn="1"/>
        </p:nvSpPr>
        <p:spPr>
          <a:xfrm>
            <a:off x="-1" y="1070263"/>
            <a:ext cx="12192001" cy="5787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DEAD4712-943D-902D-1DD4-36429A481918}"/>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4" name="Inhaltsplatzhalter 2">
            <a:extLst>
              <a:ext uri="{FF2B5EF4-FFF2-40B4-BE49-F238E27FC236}">
                <a16:creationId xmlns:a16="http://schemas.microsoft.com/office/drawing/2014/main" id="{897769C3-B16F-4A6A-1A9C-4E74CB2E66FD}"/>
              </a:ext>
            </a:extLst>
          </p:cNvPr>
          <p:cNvSpPr>
            <a:spLocks noGrp="1"/>
          </p:cNvSpPr>
          <p:nvPr>
            <p:ph idx="14" hasCustomPrompt="1"/>
          </p:nvPr>
        </p:nvSpPr>
        <p:spPr>
          <a:xfrm>
            <a:off x="1461898" y="1593617"/>
            <a:ext cx="9345855" cy="100209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25" name="Rechteck 24">
            <a:extLst>
              <a:ext uri="{FF2B5EF4-FFF2-40B4-BE49-F238E27FC236}">
                <a16:creationId xmlns:a16="http://schemas.microsoft.com/office/drawing/2014/main" id="{3BABE565-A146-8E7B-AF31-8C821992FF3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7" name="Foliennummernplatzhalter 20">
            <a:extLst>
              <a:ext uri="{FF2B5EF4-FFF2-40B4-BE49-F238E27FC236}">
                <a16:creationId xmlns:a16="http://schemas.microsoft.com/office/drawing/2014/main" id="{06EC2BEE-4A38-4F49-7744-6E3879D351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0" name="Titel 1">
            <a:extLst>
              <a:ext uri="{FF2B5EF4-FFF2-40B4-BE49-F238E27FC236}">
                <a16:creationId xmlns:a16="http://schemas.microsoft.com/office/drawing/2014/main" id="{774D5D74-919A-A799-6CE8-CDAFBD963045}"/>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1" name="Textplatzhalter 23">
            <a:extLst>
              <a:ext uri="{FF2B5EF4-FFF2-40B4-BE49-F238E27FC236}">
                <a16:creationId xmlns:a16="http://schemas.microsoft.com/office/drawing/2014/main" id="{9603BE8C-705B-051E-EAEB-3FFC3B554B81}"/>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EINZELARBEIT (ca. … min)</a:t>
            </a:r>
          </a:p>
          <a:p>
            <a:pPr lvl="0"/>
            <a:endParaRPr lang="de-DE" dirty="0"/>
          </a:p>
        </p:txBody>
      </p:sp>
      <p:sp>
        <p:nvSpPr>
          <p:cNvPr id="32" name="Inhaltsplatzhalter 2">
            <a:extLst>
              <a:ext uri="{FF2B5EF4-FFF2-40B4-BE49-F238E27FC236}">
                <a16:creationId xmlns:a16="http://schemas.microsoft.com/office/drawing/2014/main" id="{FFF98BA7-C7CB-C34D-0996-7264EA155732}"/>
              </a:ext>
            </a:extLst>
          </p:cNvPr>
          <p:cNvSpPr>
            <a:spLocks noGrp="1"/>
          </p:cNvSpPr>
          <p:nvPr>
            <p:ph idx="15" hasCustomPrompt="1"/>
          </p:nvPr>
        </p:nvSpPr>
        <p:spPr>
          <a:xfrm>
            <a:off x="1461898" y="3047113"/>
            <a:ext cx="9345855" cy="876846"/>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3" name="Textplatzhalter 23">
            <a:extLst>
              <a:ext uri="{FF2B5EF4-FFF2-40B4-BE49-F238E27FC236}">
                <a16:creationId xmlns:a16="http://schemas.microsoft.com/office/drawing/2014/main" id="{A0C2D92A-371D-BB6F-1B9C-4DEB4C5DF171}"/>
              </a:ext>
            </a:extLst>
          </p:cNvPr>
          <p:cNvSpPr>
            <a:spLocks noGrp="1"/>
          </p:cNvSpPr>
          <p:nvPr>
            <p:ph type="body" sz="quarter" idx="16" hasCustomPrompt="1"/>
          </p:nvPr>
        </p:nvSpPr>
        <p:spPr>
          <a:xfrm>
            <a:off x="1461741"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4" name="Inhaltsplatzhalter 2">
            <a:extLst>
              <a:ext uri="{FF2B5EF4-FFF2-40B4-BE49-F238E27FC236}">
                <a16:creationId xmlns:a16="http://schemas.microsoft.com/office/drawing/2014/main" id="{550B4CAF-4E5D-BA2F-9A22-AE4F49CC1A6D}"/>
              </a:ext>
            </a:extLst>
          </p:cNvPr>
          <p:cNvSpPr>
            <a:spLocks noGrp="1"/>
          </p:cNvSpPr>
          <p:nvPr>
            <p:ph idx="17" hasCustomPrompt="1"/>
          </p:nvPr>
        </p:nvSpPr>
        <p:spPr>
          <a:xfrm>
            <a:off x="1463549" y="4389421"/>
            <a:ext cx="9345855" cy="1788684"/>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Überlegen Sie …</a:t>
            </a:r>
          </a:p>
        </p:txBody>
      </p:sp>
      <p:sp>
        <p:nvSpPr>
          <p:cNvPr id="35" name="Textplatzhalter 23">
            <a:extLst>
              <a:ext uri="{FF2B5EF4-FFF2-40B4-BE49-F238E27FC236}">
                <a16:creationId xmlns:a16="http://schemas.microsoft.com/office/drawing/2014/main" id="{6AB218C2-F2AF-EC10-C0E3-C59606EB3F0F}"/>
              </a:ext>
            </a:extLst>
          </p:cNvPr>
          <p:cNvSpPr>
            <a:spLocks noGrp="1"/>
          </p:cNvSpPr>
          <p:nvPr>
            <p:ph type="body" sz="quarter" idx="18" hasCustomPrompt="1"/>
          </p:nvPr>
        </p:nvSpPr>
        <p:spPr>
          <a:xfrm>
            <a:off x="1463392" y="2601484"/>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PARTNERARBEIT (ca. … min)</a:t>
            </a:r>
          </a:p>
          <a:p>
            <a:pPr lvl="0"/>
            <a:endParaRPr lang="de-DE" dirty="0"/>
          </a:p>
        </p:txBody>
      </p:sp>
      <p:sp>
        <p:nvSpPr>
          <p:cNvPr id="36" name="Textplatzhalter 23">
            <a:extLst>
              <a:ext uri="{FF2B5EF4-FFF2-40B4-BE49-F238E27FC236}">
                <a16:creationId xmlns:a16="http://schemas.microsoft.com/office/drawing/2014/main" id="{05164FB1-8011-2067-3393-A6192287CDA6}"/>
              </a:ext>
            </a:extLst>
          </p:cNvPr>
          <p:cNvSpPr>
            <a:spLocks noGrp="1"/>
          </p:cNvSpPr>
          <p:nvPr>
            <p:ph type="body" sz="quarter" idx="19" hasCustomPrompt="1"/>
          </p:nvPr>
        </p:nvSpPr>
        <p:spPr>
          <a:xfrm>
            <a:off x="1461741" y="3929727"/>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GRUPPENARBEIT (ca. … min)</a:t>
            </a:r>
          </a:p>
          <a:p>
            <a:pPr lvl="0"/>
            <a:endParaRPr lang="de-DE" dirty="0"/>
          </a:p>
        </p:txBody>
      </p:sp>
      <p:sp>
        <p:nvSpPr>
          <p:cNvPr id="2" name="Datumsplatzhalter 18">
            <a:extLst>
              <a:ext uri="{FF2B5EF4-FFF2-40B4-BE49-F238E27FC236}">
                <a16:creationId xmlns:a16="http://schemas.microsoft.com/office/drawing/2014/main" id="{8CF46D44-FA62-88DB-ABEB-56355505A3A7}"/>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219354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8C5B698F-729A-0563-6A42-CB89449F7E37}"/>
              </a:ext>
            </a:extLst>
          </p:cNvPr>
          <p:cNvSpPr>
            <a:spLocks noGrp="1"/>
          </p:cNvSpPr>
          <p:nvPr>
            <p:ph sz="quarter" idx="15"/>
          </p:nvPr>
        </p:nvSpPr>
        <p:spPr>
          <a:xfrm>
            <a:off x="1461741" y="1593616"/>
            <a:ext cx="9346011" cy="4591521"/>
          </a:xfrm>
          <a:prstGeom prst="rect">
            <a:avLst/>
          </a:prstGeom>
        </p:spPr>
        <p:txBody>
          <a:bodyPr/>
          <a:lstStyle>
            <a:lvl1pPr>
              <a:lnSpc>
                <a:spcPct val="150000"/>
              </a:lnSpc>
              <a:spcBef>
                <a:spcPts val="1000"/>
              </a:spcBef>
              <a:defRPr sz="1800"/>
            </a:lvl1pPr>
            <a:lvl2pPr>
              <a:lnSpc>
                <a:spcPct val="150000"/>
              </a:lnSpc>
              <a:spcBef>
                <a:spcPts val="1000"/>
              </a:spcBef>
              <a:defRPr sz="1600"/>
            </a:lvl2pPr>
            <a:lvl3pPr>
              <a:lnSpc>
                <a:spcPct val="150000"/>
              </a:lnSpc>
              <a:spcBef>
                <a:spcPts val="1000"/>
              </a:spcBef>
              <a:defRPr sz="1400"/>
            </a:lvl3pPr>
            <a:lvl4pPr>
              <a:lnSpc>
                <a:spcPct val="150000"/>
              </a:lnSpc>
              <a:spcBef>
                <a:spcPts val="1000"/>
              </a:spcBef>
              <a:defRPr sz="1200"/>
            </a:lvl4pPr>
            <a:lvl5pPr>
              <a:lnSpc>
                <a:spcPct val="150000"/>
              </a:lnSpc>
              <a:spcBef>
                <a:spcPts val="1000"/>
              </a:spcBef>
              <a:defRPr sz="1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Textplatzhalter 23">
            <a:extLst>
              <a:ext uri="{FF2B5EF4-FFF2-40B4-BE49-F238E27FC236}">
                <a16:creationId xmlns:a16="http://schemas.microsoft.com/office/drawing/2014/main" id="{37699EB2-ECC8-4DD6-B2B9-700A61B56835}"/>
              </a:ext>
            </a:extLst>
          </p:cNvPr>
          <p:cNvSpPr>
            <a:spLocks noGrp="1"/>
          </p:cNvSpPr>
          <p:nvPr>
            <p:ph type="body" sz="quarter" idx="13" hasCustomPrompt="1"/>
          </p:nvPr>
        </p:nvSpPr>
        <p:spPr>
          <a:xfrm>
            <a:off x="1461741" y="1147990"/>
            <a:ext cx="9346012"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chemeClr val="accent1"/>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4" name="Foliennummernplatzhalter 20">
            <a:extLst>
              <a:ext uri="{FF2B5EF4-FFF2-40B4-BE49-F238E27FC236}">
                <a16:creationId xmlns:a16="http://schemas.microsoft.com/office/drawing/2014/main" id="{A546E05D-B75D-AA41-F58C-71CF900D7B89}"/>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cxnSp>
        <p:nvCxnSpPr>
          <p:cNvPr id="25" name="Gerade Verbindung 24">
            <a:extLst>
              <a:ext uri="{FF2B5EF4-FFF2-40B4-BE49-F238E27FC236}">
                <a16:creationId xmlns:a16="http://schemas.microsoft.com/office/drawing/2014/main" id="{EF6D2362-3FD9-D282-1529-ED699A0D2D0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9" name="Grafik 28">
            <a:extLst>
              <a:ext uri="{FF2B5EF4-FFF2-40B4-BE49-F238E27FC236}">
                <a16:creationId xmlns:a16="http://schemas.microsoft.com/office/drawing/2014/main" id="{3D1AD489-A914-0CFC-4711-D27781BE81FB}"/>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2" name="Titel 1">
            <a:extLst>
              <a:ext uri="{FF2B5EF4-FFF2-40B4-BE49-F238E27FC236}">
                <a16:creationId xmlns:a16="http://schemas.microsoft.com/office/drawing/2014/main" id="{E4463AE3-9B2C-2C08-B2CA-AC06B5A11C70}"/>
              </a:ext>
            </a:extLst>
          </p:cNvPr>
          <p:cNvSpPr>
            <a:spLocks noGrp="1"/>
          </p:cNvSpPr>
          <p:nvPr>
            <p:ph type="title"/>
          </p:nvPr>
        </p:nvSpPr>
        <p:spPr>
          <a:xfrm>
            <a:off x="1461741" y="276263"/>
            <a:ext cx="9346011" cy="516684"/>
          </a:xfrm>
          <a:prstGeom prst="rect">
            <a:avLst/>
          </a:prstGeom>
        </p:spPr>
        <p:txBody>
          <a:bodyPr/>
          <a:lstStyle>
            <a:lvl1pPr>
              <a:lnSpc>
                <a:spcPct val="100000"/>
              </a:lnSpc>
              <a:defRPr kumimoji="0" lang="de-DE" sz="2800" b="1" i="0" u="none" strike="noStrike" kern="1200" cap="none" spc="0" normalizeH="0" baseline="0" dirty="0">
                <a:ln>
                  <a:noFill/>
                </a:ln>
                <a:solidFill>
                  <a:prstClr val="black"/>
                </a:solidFill>
                <a:effectLst/>
                <a:uLnTx/>
                <a:uFillTx/>
                <a:latin typeface="Arial" panose="020B0604020202020204" pitchFamily="34" charset="0"/>
                <a:ea typeface="+mj-ea"/>
                <a:cs typeface="Arial" panose="020B0604020202020204" pitchFamily="34" charset="0"/>
              </a:defRPr>
            </a:lvl1pPr>
          </a:lstStyle>
          <a:p>
            <a:r>
              <a:rPr lang="de-DE" dirty="0"/>
              <a:t>Mastertitelformat bearbeiten</a:t>
            </a:r>
          </a:p>
        </p:txBody>
      </p:sp>
      <p:sp>
        <p:nvSpPr>
          <p:cNvPr id="3" name="Datumsplatzhalter 18">
            <a:extLst>
              <a:ext uri="{FF2B5EF4-FFF2-40B4-BE49-F238E27FC236}">
                <a16:creationId xmlns:a16="http://schemas.microsoft.com/office/drawing/2014/main" id="{A4AA0201-392D-2231-1401-A01431997EC0}"/>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871082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461898" y="1146656"/>
            <a:ext cx="9346012" cy="5031449"/>
          </a:xfrm>
          <a:prstGeom prst="rect">
            <a:avLst/>
          </a:prstGeom>
        </p:spPr>
        <p:txBody>
          <a:bodyPr anchor="t">
            <a:noAutofit/>
          </a:bodyPr>
          <a:lstStyle>
            <a:lvl1pPr marL="457200" indent="-457200">
              <a:lnSpc>
                <a:spcPct val="150000"/>
              </a:lnSpc>
              <a:spcBef>
                <a:spcPts val="1000"/>
              </a:spcBef>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spcBef>
                <a:spcPts val="1000"/>
              </a:spcBef>
              <a:buFont typeface="+mj-lt"/>
              <a:buAutoNum type="arabicPeriod"/>
              <a:defRPr sz="16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2" name="Textfeld 11">
            <a:extLst>
              <a:ext uri="{FF2B5EF4-FFF2-40B4-BE49-F238E27FC236}">
                <a16:creationId xmlns:a16="http://schemas.microsoft.com/office/drawing/2014/main" id="{88623F8D-D6E8-996A-21CD-973F1DE6F956}"/>
              </a:ext>
            </a:extLst>
          </p:cNvPr>
          <p:cNvSpPr txBox="1"/>
          <p:nvPr userDrawn="1"/>
        </p:nvSpPr>
        <p:spPr>
          <a:xfrm>
            <a:off x="1461898" y="272991"/>
            <a:ext cx="2783209"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Gliederung</a:t>
            </a:r>
            <a:endParaRPr lang="de-DE" sz="1800" dirty="0"/>
          </a:p>
        </p:txBody>
      </p:sp>
      <p:pic>
        <p:nvPicPr>
          <p:cNvPr id="11" name="Grafik 10">
            <a:extLst>
              <a:ext uri="{FF2B5EF4-FFF2-40B4-BE49-F238E27FC236}">
                <a16:creationId xmlns:a16="http://schemas.microsoft.com/office/drawing/2014/main" id="{BBB6D958-6F07-E254-6437-740637C9672A}"/>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14" name="Rechteck 13">
            <a:extLst>
              <a:ext uri="{FF2B5EF4-FFF2-40B4-BE49-F238E27FC236}">
                <a16:creationId xmlns:a16="http://schemas.microsoft.com/office/drawing/2014/main" id="{EDE0A115-4571-D943-3807-4C2CE06E9604}"/>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AF90F34F-CD07-B645-3044-ADCD1AE767E5}"/>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5" name="Datumsplatzhalter 18">
            <a:extLst>
              <a:ext uri="{FF2B5EF4-FFF2-40B4-BE49-F238E27FC236}">
                <a16:creationId xmlns:a16="http://schemas.microsoft.com/office/drawing/2014/main" id="{EA1F6BAD-A7F7-7309-78A7-E0C94DBAF58B}"/>
              </a:ext>
            </a:extLst>
          </p:cNvPr>
          <p:cNvSpPr txBox="1">
            <a:spLocks/>
          </p:cNvSpPr>
          <p:nvPr userDrawn="1"/>
        </p:nvSpPr>
        <p:spPr>
          <a:xfrm>
            <a:off x="4016416" y="6366451"/>
            <a:ext cx="3398142"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a:t>
            </a:r>
            <a:r>
              <a:rPr lang="de-DE" sz="1200" dirty="0" err="1">
                <a:solidFill>
                  <a:schemeClr val="bg2">
                    <a:lumMod val="50000"/>
                  </a:schemeClr>
                </a:solidFill>
                <a:latin typeface="Arial" panose="020B0604020202020204" pitchFamily="34" charset="0"/>
                <a:cs typeface="Arial" panose="020B0604020202020204" pitchFamily="34" charset="0"/>
              </a:rPr>
              <a:t>pikas.dzlm.de</a:t>
            </a:r>
            <a:r>
              <a:rPr lang="de-DE" sz="1200" dirty="0">
                <a:solidFill>
                  <a:schemeClr val="bg2">
                    <a:lumMod val="50000"/>
                  </a:schemeClr>
                </a:solidFill>
                <a:latin typeface="Arial" panose="020B0604020202020204" pitchFamily="34" charset="0"/>
                <a:cs typeface="Arial" panose="020B0604020202020204" pitchFamily="34" charset="0"/>
              </a:rPr>
              <a:t>/</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08860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zenzbedingungen">
    <p:spTree>
      <p:nvGrpSpPr>
        <p:cNvPr id="1" name=""/>
        <p:cNvGrpSpPr/>
        <p:nvPr/>
      </p:nvGrpSpPr>
      <p:grpSpPr>
        <a:xfrm>
          <a:off x="0" y="0"/>
          <a:ext cx="0" cy="0"/>
          <a:chOff x="0" y="0"/>
          <a:chExt cx="0" cy="0"/>
        </a:xfrm>
      </p:grpSpPr>
      <p:sp>
        <p:nvSpPr>
          <p:cNvPr id="22" name="Textfeld 21">
            <a:extLst>
              <a:ext uri="{FF2B5EF4-FFF2-40B4-BE49-F238E27FC236}">
                <a16:creationId xmlns:a16="http://schemas.microsoft.com/office/drawing/2014/main" id="{B9DAC9B4-D817-1D28-2386-95715074F3FA}"/>
              </a:ext>
            </a:extLst>
          </p:cNvPr>
          <p:cNvSpPr txBox="1"/>
          <p:nvPr userDrawn="1"/>
        </p:nvSpPr>
        <p:spPr>
          <a:xfrm>
            <a:off x="1461741" y="1590021"/>
            <a:ext cx="10078218" cy="4588084"/>
          </a:xfrm>
          <a:prstGeom prst="rect">
            <a:avLst/>
          </a:prstGeom>
          <a:noFill/>
        </p:spPr>
        <p:txBody>
          <a:bodyPr wrap="square" rtlCol="0">
            <a:noAutofit/>
          </a:bodyPr>
          <a:lstStyle/>
          <a:p>
            <a:pPr marL="0" marR="0" indent="0" algn="l"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lang="de-DE" sz="1400" dirty="0">
                <a:latin typeface="Arial" panose="020B0604020202020204" pitchFamily="34" charset="0"/>
                <a:cs typeface="Arial" panose="020B0604020202020204" pitchFamily="34" charset="0"/>
              </a:rPr>
              <a:t>Dieses Material wurde vom FÖDIMA-Team in Kooperation mit PIKAS für das Deutsche Zentrum für Lehrkräftebildung Mathematik (DZLM) konzipiert und kann unter der Creative Commons Lizenz BY-SA: Namensnennung – Weitergabe unter gleichen Bedingungen 4.0 International weiterverwendet werden. Das bedeutet: </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(z. B. auch einzelne Folien oder Ausschnitte, Videos, Abbildungen) können zum Zweck der Aus- und Fortbildung unter der Bedingung heruntergeladen, verändert und genutzt werden, dass alle Quellenangaben erhalten bleiben, FÖDIMA als Urheber genannt und das neu entstandene Material unter der oben genannten Lizenz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u="none" dirty="0">
                <a:solidFill>
                  <a:schemeClr val="tx1"/>
                </a:solidFill>
                <a:latin typeface="Arial" panose="020B0604020202020204" pitchFamily="34" charset="0"/>
                <a:cs typeface="Arial" panose="020B0604020202020204" pitchFamily="34" charset="0"/>
              </a:rPr>
              <a:t>Auf mehreren Folien, in abgebildeten Arbeitsmaterien, in den Videos und im FÖDIMA-Material wird die </a:t>
            </a:r>
            <a:r>
              <a:rPr lang="de-DE" sz="1400" u="none" dirty="0">
                <a:solidFill>
                  <a:schemeClr val="tx1"/>
                </a:solidFill>
                <a:latin typeface="Grundschrift" panose="03010100010101010101" pitchFamily="66" charset="0"/>
                <a:cs typeface="Arial" panose="020B0604020202020204" pitchFamily="34" charset="0"/>
              </a:rPr>
              <a:t>Grundschrift</a:t>
            </a:r>
            <a:r>
              <a:rPr lang="de-DE" sz="1400" u="none" dirty="0">
                <a:solidFill>
                  <a:schemeClr val="tx1"/>
                </a:solidFill>
                <a:latin typeface="Arial" panose="020B0604020202020204" pitchFamily="34" charset="0"/>
                <a:cs typeface="Arial" panose="020B0604020202020204" pitchFamily="34" charset="0"/>
              </a:rPr>
              <a:t> des Grundschulverbandes e.V. verwendet. </a:t>
            </a:r>
            <a:br>
              <a:rPr lang="de-DE" sz="1400" u="none" dirty="0">
                <a:solidFill>
                  <a:schemeClr val="tx1"/>
                </a:solidFill>
                <a:latin typeface="Arial" panose="020B0604020202020204" pitchFamily="34" charset="0"/>
                <a:cs typeface="Arial" panose="020B0604020202020204" pitchFamily="34" charset="0"/>
              </a:rPr>
            </a:br>
            <a:r>
              <a:rPr lang="de-DE" sz="1400" u="none" dirty="0">
                <a:solidFill>
                  <a:schemeClr val="tx1"/>
                </a:solidFill>
                <a:latin typeface="Arial" panose="020B0604020202020204" pitchFamily="34" charset="0"/>
                <a:cs typeface="Arial" panose="020B0604020202020204" pitchFamily="34" charset="0"/>
              </a:rPr>
              <a:t>© 2011 beim Grundschulverband e.V. und bei der Wissenschaftlichen Einrichtung der Laborschule Bielefeld</a:t>
            </a:r>
            <a:endParaRPr lang="de-DE" sz="1400" dirty="0"/>
          </a:p>
        </p:txBody>
      </p:sp>
      <p:sp>
        <p:nvSpPr>
          <p:cNvPr id="21" name="Textfeld 20">
            <a:extLst>
              <a:ext uri="{FF2B5EF4-FFF2-40B4-BE49-F238E27FC236}">
                <a16:creationId xmlns:a16="http://schemas.microsoft.com/office/drawing/2014/main" id="{A2F531E5-1993-40B1-1865-88F3A2F7EC36}"/>
              </a:ext>
            </a:extLst>
          </p:cNvPr>
          <p:cNvSpPr txBox="1"/>
          <p:nvPr userDrawn="1"/>
        </p:nvSpPr>
        <p:spPr>
          <a:xfrm>
            <a:off x="1461741" y="1143330"/>
            <a:ext cx="9346012" cy="446690"/>
          </a:xfrm>
          <a:prstGeom prst="rect">
            <a:avLst/>
          </a:prstGeom>
        </p:spPr>
        <p:txBody>
          <a:bodyPr/>
          <a:lstStyle>
            <a:lvl1pPr marR="0" lvl="0" indent="0" defTabSz="914400" fontAlgn="auto">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de-DE" dirty="0">
                <a:solidFill>
                  <a:schemeClr val="accent1"/>
                </a:solidFill>
              </a:rPr>
              <a:t>DIESE FOLIE GEHÖRT ZUM MATERIAL UND DARF NICHT ENTFERNT WERDEN.</a:t>
            </a:r>
          </a:p>
        </p:txBody>
      </p:sp>
      <p:cxnSp>
        <p:nvCxnSpPr>
          <p:cNvPr id="14" name="Gerade Verbindung 13">
            <a:extLst>
              <a:ext uri="{FF2B5EF4-FFF2-40B4-BE49-F238E27FC236}">
                <a16:creationId xmlns:a16="http://schemas.microsoft.com/office/drawing/2014/main" id="{AE5EACD8-1649-EB9E-CA80-0CA9F3258BF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itel 1">
            <a:extLst>
              <a:ext uri="{FF2B5EF4-FFF2-40B4-BE49-F238E27FC236}">
                <a16:creationId xmlns:a16="http://schemas.microsoft.com/office/drawing/2014/main" id="{A5AE6F0E-ED9B-6B6E-84BF-FB46B7571EDD}"/>
              </a:ext>
            </a:extLst>
          </p:cNvPr>
          <p:cNvSpPr txBox="1">
            <a:spLocks/>
          </p:cNvSpPr>
          <p:nvPr userDrawn="1"/>
        </p:nvSpPr>
        <p:spPr>
          <a:xfrm>
            <a:off x="3192967" y="304427"/>
            <a:ext cx="4616419" cy="364318"/>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LIZENZBEDINGUNGEN</a:t>
            </a:r>
            <a:endParaRPr lang="de-DE" sz="2800" dirty="0"/>
          </a:p>
        </p:txBody>
      </p:sp>
      <p:sp>
        <p:nvSpPr>
          <p:cNvPr id="23" name="Textfeld 22">
            <a:extLst>
              <a:ext uri="{FF2B5EF4-FFF2-40B4-BE49-F238E27FC236}">
                <a16:creationId xmlns:a16="http://schemas.microsoft.com/office/drawing/2014/main" id="{FB85C559-F76A-4B93-4681-C93301C316D2}"/>
              </a:ext>
            </a:extLst>
          </p:cNvPr>
          <p:cNvSpPr txBox="1"/>
          <p:nvPr userDrawn="1"/>
        </p:nvSpPr>
        <p:spPr>
          <a:xfrm>
            <a:off x="1461899" y="272991"/>
            <a:ext cx="1731068"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Hinweise</a:t>
            </a:r>
            <a:endParaRPr lang="de-DE" sz="1800" dirty="0"/>
          </a:p>
        </p:txBody>
      </p:sp>
      <p:pic>
        <p:nvPicPr>
          <p:cNvPr id="24" name="Grafik 23">
            <a:extLst>
              <a:ext uri="{FF2B5EF4-FFF2-40B4-BE49-F238E27FC236}">
                <a16:creationId xmlns:a16="http://schemas.microsoft.com/office/drawing/2014/main" id="{C339CF33-C0B9-D4D3-1A9F-74CB43A0A412}"/>
              </a:ext>
            </a:extLst>
          </p:cNvPr>
          <p:cNvPicPr>
            <a:picLocks noChangeAspect="1"/>
          </p:cNvPicPr>
          <p:nvPr userDrawn="1"/>
        </p:nvPicPr>
        <p:blipFill>
          <a:blip r:embed="rId2"/>
          <a:stretch>
            <a:fillRect/>
          </a:stretch>
        </p:blipFill>
        <p:spPr>
          <a:xfrm>
            <a:off x="365663" y="272991"/>
            <a:ext cx="730571" cy="519956"/>
          </a:xfrm>
          <a:prstGeom prst="rect">
            <a:avLst/>
          </a:prstGeom>
        </p:spPr>
      </p:pic>
      <p:cxnSp>
        <p:nvCxnSpPr>
          <p:cNvPr id="33" name="Gerade Verbindung 32">
            <a:extLst>
              <a:ext uri="{FF2B5EF4-FFF2-40B4-BE49-F238E27FC236}">
                <a16:creationId xmlns:a16="http://schemas.microsoft.com/office/drawing/2014/main" id="{2B755D3B-0386-8C80-6D84-39B6E1B1D139}"/>
              </a:ext>
            </a:extLst>
          </p:cNvPr>
          <p:cNvCxnSpPr>
            <a:cxnSpLocks/>
          </p:cNvCxnSpPr>
          <p:nvPr userDrawn="1"/>
        </p:nvCxnSpPr>
        <p:spPr>
          <a:xfrm>
            <a:off x="-1" y="6268157"/>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Rechteck 2">
            <a:extLst>
              <a:ext uri="{FF2B5EF4-FFF2-40B4-BE49-F238E27FC236}">
                <a16:creationId xmlns:a16="http://schemas.microsoft.com/office/drawing/2014/main" id="{968C0FDE-2930-9A4F-6656-7D4878EF2C60}"/>
              </a:ext>
            </a:extLst>
          </p:cNvPr>
          <p:cNvSpPr/>
          <p:nvPr userDrawn="1"/>
        </p:nvSpPr>
        <p:spPr>
          <a:xfrm>
            <a:off x="8447250" y="0"/>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Datumsplatzhalter 18">
            <a:extLst>
              <a:ext uri="{FF2B5EF4-FFF2-40B4-BE49-F238E27FC236}">
                <a16:creationId xmlns:a16="http://schemas.microsoft.com/office/drawing/2014/main" id="{21F77823-0038-9E8E-B7CF-E6D8A969AD55}"/>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160309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izenzbedingungen">
    <p:spTree>
      <p:nvGrpSpPr>
        <p:cNvPr id="1" name=""/>
        <p:cNvGrpSpPr/>
        <p:nvPr/>
      </p:nvGrpSpPr>
      <p:grpSpPr>
        <a:xfrm>
          <a:off x="0" y="0"/>
          <a:ext cx="0" cy="0"/>
          <a:chOff x="0" y="0"/>
          <a:chExt cx="0" cy="0"/>
        </a:xfrm>
      </p:grpSpPr>
      <p:sp>
        <p:nvSpPr>
          <p:cNvPr id="22" name="Textfeld 21">
            <a:extLst>
              <a:ext uri="{FF2B5EF4-FFF2-40B4-BE49-F238E27FC236}">
                <a16:creationId xmlns:a16="http://schemas.microsoft.com/office/drawing/2014/main" id="{B9DAC9B4-D817-1D28-2386-95715074F3FA}"/>
              </a:ext>
            </a:extLst>
          </p:cNvPr>
          <p:cNvSpPr txBox="1"/>
          <p:nvPr userDrawn="1"/>
        </p:nvSpPr>
        <p:spPr>
          <a:xfrm>
            <a:off x="1461741" y="1590021"/>
            <a:ext cx="10078218" cy="4588084"/>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6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 den </a:t>
            </a:r>
            <a:r>
              <a:rPr lang="de-DE" sz="1600" i="1" dirty="0">
                <a:latin typeface="Arial" panose="020B0604020202020204" pitchFamily="34" charset="0"/>
                <a:cs typeface="Arial" panose="020B0604020202020204" pitchFamily="34" charset="0"/>
              </a:rPr>
              <a:t>gesamten Foliensatz</a:t>
            </a:r>
            <a:r>
              <a:rPr lang="de-DE" sz="16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a:t>
            </a:r>
            <a:r>
              <a:rPr lang="de-DE" sz="1600" dirty="0" err="1">
                <a:latin typeface="Arial" panose="020B0604020202020204" pitchFamily="34" charset="0"/>
                <a:cs typeface="Arial" panose="020B0604020202020204" pitchFamily="34" charset="0"/>
              </a:rPr>
              <a:t>pikas.dzlm.de</a:t>
            </a: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node</a:t>
            </a:r>
            <a:r>
              <a:rPr lang="de-DE" sz="1600" dirty="0">
                <a:solidFill>
                  <a:schemeClr val="tx1"/>
                </a:solidFill>
                <a:latin typeface="Arial" panose="020B0604020202020204" pitchFamily="34" charset="0"/>
                <a:cs typeface="Arial" panose="020B0604020202020204" pitchFamily="34" charset="0"/>
              </a:rPr>
              <a:t>/2549“)</a:t>
            </a:r>
          </a:p>
          <a:p>
            <a:pPr marL="285750" indent="-285750">
              <a:lnSpc>
                <a:spcPct val="12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 nur </a:t>
            </a:r>
            <a:r>
              <a:rPr lang="de-DE" sz="1600" i="1" dirty="0">
                <a:latin typeface="Arial" panose="020B0604020202020204" pitchFamily="34" charset="0"/>
                <a:cs typeface="Arial" panose="020B0604020202020204" pitchFamily="34" charset="0"/>
              </a:rPr>
              <a:t>Einzelfolien aus dem Foliensatz</a:t>
            </a:r>
            <a:r>
              <a:rPr lang="de-DE" sz="1600" dirty="0">
                <a:latin typeface="Arial" panose="020B0604020202020204" pitchFamily="34" charset="0"/>
                <a:cs typeface="Arial" panose="020B0604020202020204" pitchFamily="34" charset="0"/>
              </a:rPr>
              <a:t>, setzen Sie den Verweis auf jede der entnommenen Folien (z. B. unten an den Folienrand „Quelle: https://</a:t>
            </a:r>
            <a:r>
              <a:rPr lang="de-DE" sz="1600" dirty="0" err="1">
                <a:latin typeface="Arial" panose="020B0604020202020204" pitchFamily="34" charset="0"/>
                <a:cs typeface="Arial" panose="020B0604020202020204" pitchFamily="34" charset="0"/>
              </a:rPr>
              <a:t>pikas.dzlm.de</a:t>
            </a: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node</a:t>
            </a:r>
            <a:r>
              <a:rPr lang="de-DE" sz="1600" dirty="0">
                <a:latin typeface="Arial" panose="020B0604020202020204" pitchFamily="34" charset="0"/>
                <a:cs typeface="Arial" panose="020B0604020202020204" pitchFamily="34" charset="0"/>
              </a:rPr>
              <a:t>/2549“).</a:t>
            </a:r>
          </a:p>
          <a:p>
            <a:pPr marL="285750" indent="-285750">
              <a:lnSpc>
                <a:spcPct val="120000"/>
              </a:lnSpc>
              <a:spcBef>
                <a:spcPts val="600"/>
              </a:spcBef>
              <a:buFont typeface="Arial" panose="020B0604020202020204" pitchFamily="34" charset="0"/>
              <a:buChar char="•"/>
            </a:pPr>
            <a:r>
              <a:rPr lang="de-DE" sz="1600" dirty="0">
                <a:latin typeface="Arial" panose="020B0604020202020204" pitchFamily="34" charset="0"/>
                <a:cs typeface="Arial" panose="020B0604020202020204" pitchFamily="34" charset="0"/>
              </a:rPr>
              <a:t>… nur </a:t>
            </a:r>
            <a:r>
              <a:rPr lang="de-DE" sz="1600" i="1" dirty="0">
                <a:latin typeface="Arial" panose="020B0604020202020204" pitchFamily="34" charset="0"/>
                <a:cs typeface="Arial" panose="020B0604020202020204" pitchFamily="34" charset="0"/>
              </a:rPr>
              <a:t>Teile einer Folie</a:t>
            </a:r>
            <a:r>
              <a:rPr lang="de-DE" sz="16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600" dirty="0" err="1">
                <a:latin typeface="Arial" panose="020B0604020202020204" pitchFamily="34" charset="0"/>
                <a:cs typeface="Arial" panose="020B0604020202020204" pitchFamily="34" charset="0"/>
              </a:rPr>
              <a:t>pikas.dzlm.de</a:t>
            </a:r>
            <a:r>
              <a:rPr lang="de-DE" sz="1600" dirty="0">
                <a:latin typeface="Arial" panose="020B0604020202020204" pitchFamily="34" charset="0"/>
                <a:cs typeface="Arial" panose="020B0604020202020204" pitchFamily="34" charset="0"/>
              </a:rPr>
              <a:t>/</a:t>
            </a:r>
            <a:r>
              <a:rPr lang="de-DE" sz="1600" dirty="0" err="1">
                <a:latin typeface="Arial" panose="020B0604020202020204" pitchFamily="34" charset="0"/>
                <a:cs typeface="Arial" panose="020B0604020202020204" pitchFamily="34" charset="0"/>
              </a:rPr>
              <a:t>node</a:t>
            </a:r>
            <a:r>
              <a:rPr lang="de-DE" sz="1600" dirty="0">
                <a:latin typeface="Arial" panose="020B0604020202020204" pitchFamily="34" charset="0"/>
                <a:cs typeface="Arial" panose="020B0604020202020204" pitchFamily="34" charset="0"/>
              </a:rPr>
              <a:t>/2549“).</a:t>
            </a:r>
          </a:p>
          <a:p>
            <a:endParaRPr lang="de-DE" sz="1600" dirty="0"/>
          </a:p>
        </p:txBody>
      </p:sp>
      <p:sp>
        <p:nvSpPr>
          <p:cNvPr id="21" name="Textfeld 20">
            <a:extLst>
              <a:ext uri="{FF2B5EF4-FFF2-40B4-BE49-F238E27FC236}">
                <a16:creationId xmlns:a16="http://schemas.microsoft.com/office/drawing/2014/main" id="{A2F531E5-1993-40B1-1865-88F3A2F7EC36}"/>
              </a:ext>
            </a:extLst>
          </p:cNvPr>
          <p:cNvSpPr txBox="1"/>
          <p:nvPr userDrawn="1"/>
        </p:nvSpPr>
        <p:spPr>
          <a:xfrm>
            <a:off x="1461741" y="1143330"/>
            <a:ext cx="9346012" cy="446690"/>
          </a:xfrm>
          <a:prstGeom prst="rect">
            <a:avLst/>
          </a:prstGeom>
        </p:spPr>
        <p:txBody>
          <a:bodyPr/>
          <a:lstStyle>
            <a:lvl1pPr marR="0" lvl="0" indent="0" defTabSz="914400" fontAlgn="auto">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r>
              <a:rPr lang="de-DE" dirty="0">
                <a:solidFill>
                  <a:schemeClr val="accent1"/>
                </a:solidFill>
              </a:rPr>
              <a:t>DIESE FOLIE GEHÖRT ZUM MATERIAL UND DARF NICHT ENTFERNT WERDEN.</a:t>
            </a:r>
          </a:p>
        </p:txBody>
      </p:sp>
      <p:cxnSp>
        <p:nvCxnSpPr>
          <p:cNvPr id="14" name="Gerade Verbindung 13">
            <a:extLst>
              <a:ext uri="{FF2B5EF4-FFF2-40B4-BE49-F238E27FC236}">
                <a16:creationId xmlns:a16="http://schemas.microsoft.com/office/drawing/2014/main" id="{AE5EACD8-1649-EB9E-CA80-0CA9F3258BF0}"/>
              </a:ext>
            </a:extLst>
          </p:cNvPr>
          <p:cNvCxnSpPr>
            <a:cxnSpLocks/>
          </p:cNvCxnSpPr>
          <p:nvPr userDrawn="1"/>
        </p:nvCxnSpPr>
        <p:spPr>
          <a:xfrm>
            <a:off x="0" y="1070264"/>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itel 1">
            <a:extLst>
              <a:ext uri="{FF2B5EF4-FFF2-40B4-BE49-F238E27FC236}">
                <a16:creationId xmlns:a16="http://schemas.microsoft.com/office/drawing/2014/main" id="{A5AE6F0E-ED9B-6B6E-84BF-FB46B7571EDD}"/>
              </a:ext>
            </a:extLst>
          </p:cNvPr>
          <p:cNvSpPr txBox="1">
            <a:spLocks/>
          </p:cNvSpPr>
          <p:nvPr userDrawn="1"/>
        </p:nvSpPr>
        <p:spPr>
          <a:xfrm>
            <a:off x="3192967" y="304427"/>
            <a:ext cx="4884233" cy="364318"/>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800" b="0" dirty="0"/>
              <a:t>NUTZUNGSBEDINGUNGEN</a:t>
            </a:r>
          </a:p>
        </p:txBody>
      </p:sp>
      <p:sp>
        <p:nvSpPr>
          <p:cNvPr id="23" name="Textfeld 22">
            <a:extLst>
              <a:ext uri="{FF2B5EF4-FFF2-40B4-BE49-F238E27FC236}">
                <a16:creationId xmlns:a16="http://schemas.microsoft.com/office/drawing/2014/main" id="{FB85C559-F76A-4B93-4681-C93301C316D2}"/>
              </a:ext>
            </a:extLst>
          </p:cNvPr>
          <p:cNvSpPr txBox="1"/>
          <p:nvPr userDrawn="1"/>
        </p:nvSpPr>
        <p:spPr>
          <a:xfrm>
            <a:off x="1461899" y="272991"/>
            <a:ext cx="1731068"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Hinweise</a:t>
            </a:r>
            <a:endParaRPr lang="de-DE" sz="1800" dirty="0"/>
          </a:p>
        </p:txBody>
      </p:sp>
      <p:pic>
        <p:nvPicPr>
          <p:cNvPr id="24" name="Grafik 23">
            <a:extLst>
              <a:ext uri="{FF2B5EF4-FFF2-40B4-BE49-F238E27FC236}">
                <a16:creationId xmlns:a16="http://schemas.microsoft.com/office/drawing/2014/main" id="{C339CF33-C0B9-D4D3-1A9F-74CB43A0A412}"/>
              </a:ext>
            </a:extLst>
          </p:cNvPr>
          <p:cNvPicPr>
            <a:picLocks noChangeAspect="1"/>
          </p:cNvPicPr>
          <p:nvPr userDrawn="1"/>
        </p:nvPicPr>
        <p:blipFill>
          <a:blip r:embed="rId2"/>
          <a:stretch>
            <a:fillRect/>
          </a:stretch>
        </p:blipFill>
        <p:spPr>
          <a:xfrm>
            <a:off x="365663" y="272991"/>
            <a:ext cx="730571" cy="519956"/>
          </a:xfrm>
          <a:prstGeom prst="rect">
            <a:avLst/>
          </a:prstGeom>
        </p:spPr>
      </p:pic>
      <p:cxnSp>
        <p:nvCxnSpPr>
          <p:cNvPr id="33" name="Gerade Verbindung 32">
            <a:extLst>
              <a:ext uri="{FF2B5EF4-FFF2-40B4-BE49-F238E27FC236}">
                <a16:creationId xmlns:a16="http://schemas.microsoft.com/office/drawing/2014/main" id="{2B755D3B-0386-8C80-6D84-39B6E1B1D139}"/>
              </a:ext>
            </a:extLst>
          </p:cNvPr>
          <p:cNvCxnSpPr>
            <a:cxnSpLocks/>
          </p:cNvCxnSpPr>
          <p:nvPr userDrawn="1"/>
        </p:nvCxnSpPr>
        <p:spPr>
          <a:xfrm>
            <a:off x="-1" y="6268157"/>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 name="Rechteck 1">
            <a:extLst>
              <a:ext uri="{FF2B5EF4-FFF2-40B4-BE49-F238E27FC236}">
                <a16:creationId xmlns:a16="http://schemas.microsoft.com/office/drawing/2014/main" id="{E3CA3879-EB3E-18B2-9747-068232FFE798}"/>
              </a:ext>
            </a:extLst>
          </p:cNvPr>
          <p:cNvSpPr/>
          <p:nvPr userDrawn="1"/>
        </p:nvSpPr>
        <p:spPr>
          <a:xfrm>
            <a:off x="8447250" y="0"/>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Datumsplatzhalter 18">
            <a:extLst>
              <a:ext uri="{FF2B5EF4-FFF2-40B4-BE49-F238E27FC236}">
                <a16:creationId xmlns:a16="http://schemas.microsoft.com/office/drawing/2014/main" id="{3B953F9E-D386-5AEA-DE60-E2C6B89703C4}"/>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318897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folie_2">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3A1D2A26-F226-2D76-013A-C7E2865C4387}"/>
              </a:ext>
            </a:extLst>
          </p:cNvPr>
          <p:cNvPicPr>
            <a:picLocks noChangeAspect="1"/>
          </p:cNvPicPr>
          <p:nvPr userDrawn="1"/>
        </p:nvPicPr>
        <p:blipFill rotWithShape="1">
          <a:blip r:embed="rId2"/>
          <a:srcRect l="9156" t="11832" r="17654" b="15791"/>
          <a:stretch/>
        </p:blipFill>
        <p:spPr>
          <a:xfrm>
            <a:off x="690477" y="5553687"/>
            <a:ext cx="972840" cy="682468"/>
          </a:xfrm>
          <a:prstGeom prst="rect">
            <a:avLst/>
          </a:prstGeom>
        </p:spPr>
      </p:pic>
      <p:cxnSp>
        <p:nvCxnSpPr>
          <p:cNvPr id="17" name="Gerade Verbindung 16">
            <a:extLst>
              <a:ext uri="{FF2B5EF4-FFF2-40B4-BE49-F238E27FC236}">
                <a16:creationId xmlns:a16="http://schemas.microsoft.com/office/drawing/2014/main" id="{C0252845-CB56-F4DC-7FE3-3BDFD38E18F4}"/>
              </a:ext>
            </a:extLst>
          </p:cNvPr>
          <p:cNvCxnSpPr>
            <a:cxnSpLocks/>
          </p:cNvCxnSpPr>
          <p:nvPr userDrawn="1"/>
        </p:nvCxnSpPr>
        <p:spPr>
          <a:xfrm>
            <a:off x="-15874" y="5469916"/>
            <a:ext cx="1219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8" name="Grafik 17">
            <a:extLst>
              <a:ext uri="{FF2B5EF4-FFF2-40B4-BE49-F238E27FC236}">
                <a16:creationId xmlns:a16="http://schemas.microsoft.com/office/drawing/2014/main" id="{B37BACF1-58C1-8ED5-288E-7DBB298C026F}"/>
              </a:ext>
            </a:extLst>
          </p:cNvPr>
          <p:cNvPicPr>
            <a:picLocks noChangeAspect="1"/>
          </p:cNvPicPr>
          <p:nvPr userDrawn="1"/>
        </p:nvPicPr>
        <p:blipFill rotWithShape="1">
          <a:blip r:embed="rId3"/>
          <a:srcRect l="1283" t="29692" r="1644" b="37114"/>
          <a:stretch/>
        </p:blipFill>
        <p:spPr>
          <a:xfrm>
            <a:off x="9614124" y="5672279"/>
            <a:ext cx="2257944" cy="405344"/>
          </a:xfrm>
          <a:prstGeom prst="rect">
            <a:avLst/>
          </a:prstGeom>
        </p:spPr>
      </p:pic>
      <p:pic>
        <p:nvPicPr>
          <p:cNvPr id="22" name="Grafik 21">
            <a:extLst>
              <a:ext uri="{FF2B5EF4-FFF2-40B4-BE49-F238E27FC236}">
                <a16:creationId xmlns:a16="http://schemas.microsoft.com/office/drawing/2014/main" id="{842E1324-726A-01E5-C8DC-EFB3E83B8387}"/>
              </a:ext>
            </a:extLst>
          </p:cNvPr>
          <p:cNvPicPr>
            <a:picLocks noChangeAspect="1"/>
          </p:cNvPicPr>
          <p:nvPr userDrawn="1"/>
        </p:nvPicPr>
        <p:blipFill rotWithShape="1">
          <a:blip r:embed="rId4"/>
          <a:srcRect l="13417" t="18971" r="13694" b="20277"/>
          <a:stretch/>
        </p:blipFill>
        <p:spPr>
          <a:xfrm>
            <a:off x="3119577" y="5577092"/>
            <a:ext cx="1190461" cy="635658"/>
          </a:xfrm>
          <a:prstGeom prst="rect">
            <a:avLst/>
          </a:prstGeom>
        </p:spPr>
      </p:pic>
      <p:pic>
        <p:nvPicPr>
          <p:cNvPr id="23" name="Grafik 22">
            <a:extLst>
              <a:ext uri="{FF2B5EF4-FFF2-40B4-BE49-F238E27FC236}">
                <a16:creationId xmlns:a16="http://schemas.microsoft.com/office/drawing/2014/main" id="{8D8A19A2-7A88-D825-775E-6C8F78AFE5BE}"/>
              </a:ext>
            </a:extLst>
          </p:cNvPr>
          <p:cNvPicPr>
            <a:picLocks noChangeAspect="1"/>
          </p:cNvPicPr>
          <p:nvPr userDrawn="1"/>
        </p:nvPicPr>
        <p:blipFill>
          <a:blip r:embed="rId5"/>
          <a:stretch>
            <a:fillRect/>
          </a:stretch>
        </p:blipFill>
        <p:spPr>
          <a:xfrm>
            <a:off x="2577876" y="222060"/>
            <a:ext cx="7036248" cy="4375709"/>
          </a:xfrm>
          <a:prstGeom prst="rect">
            <a:avLst/>
          </a:prstGeom>
        </p:spPr>
      </p:pic>
      <p:sp>
        <p:nvSpPr>
          <p:cNvPr id="24" name="Rechteck 23">
            <a:extLst>
              <a:ext uri="{FF2B5EF4-FFF2-40B4-BE49-F238E27FC236}">
                <a16:creationId xmlns:a16="http://schemas.microsoft.com/office/drawing/2014/main" id="{23A170C5-A636-89AE-8B01-A8BB3B4C0785}"/>
              </a:ext>
            </a:extLst>
          </p:cNvPr>
          <p:cNvSpPr/>
          <p:nvPr userDrawn="1"/>
        </p:nvSpPr>
        <p:spPr>
          <a:xfrm>
            <a:off x="1796684" y="3543745"/>
            <a:ext cx="8598632" cy="105402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5" name="Untertitel 2">
            <a:extLst>
              <a:ext uri="{FF2B5EF4-FFF2-40B4-BE49-F238E27FC236}">
                <a16:creationId xmlns:a16="http://schemas.microsoft.com/office/drawing/2014/main" id="{89130925-948B-050D-B2A7-F5490C9FD731}"/>
              </a:ext>
            </a:extLst>
          </p:cNvPr>
          <p:cNvSpPr>
            <a:spLocks noGrp="1"/>
          </p:cNvSpPr>
          <p:nvPr>
            <p:ph type="subTitle" idx="1" hasCustomPrompt="1"/>
          </p:nvPr>
        </p:nvSpPr>
        <p:spPr>
          <a:xfrm>
            <a:off x="1796684" y="4131233"/>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26" name="Textplatzhalter 2">
            <a:extLst>
              <a:ext uri="{FF2B5EF4-FFF2-40B4-BE49-F238E27FC236}">
                <a16:creationId xmlns:a16="http://schemas.microsoft.com/office/drawing/2014/main" id="{198281B9-AFCD-E16E-E178-4CAD68AE5B30}"/>
              </a:ext>
            </a:extLst>
          </p:cNvPr>
          <p:cNvSpPr>
            <a:spLocks noGrp="1"/>
          </p:cNvSpPr>
          <p:nvPr>
            <p:ph type="body" idx="10" hasCustomPrompt="1"/>
          </p:nvPr>
        </p:nvSpPr>
        <p:spPr>
          <a:xfrm>
            <a:off x="1796684" y="4711314"/>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7" name="Grafik 26">
            <a:extLst>
              <a:ext uri="{FF2B5EF4-FFF2-40B4-BE49-F238E27FC236}">
                <a16:creationId xmlns:a16="http://schemas.microsoft.com/office/drawing/2014/main" id="{F34AEBB3-0387-B6C7-820E-65F2D4A88740}"/>
              </a:ext>
            </a:extLst>
          </p:cNvPr>
          <p:cNvPicPr>
            <a:picLocks noChangeAspect="1"/>
          </p:cNvPicPr>
          <p:nvPr userDrawn="1"/>
        </p:nvPicPr>
        <p:blipFill>
          <a:blip r:embed="rId6"/>
          <a:stretch>
            <a:fillRect/>
          </a:stretch>
        </p:blipFill>
        <p:spPr>
          <a:xfrm>
            <a:off x="142859" y="222060"/>
            <a:ext cx="2159544" cy="968405"/>
          </a:xfrm>
          <a:prstGeom prst="rect">
            <a:avLst/>
          </a:prstGeom>
        </p:spPr>
      </p:pic>
      <p:sp>
        <p:nvSpPr>
          <p:cNvPr id="28" name="Rechteck 27">
            <a:extLst>
              <a:ext uri="{FF2B5EF4-FFF2-40B4-BE49-F238E27FC236}">
                <a16:creationId xmlns:a16="http://schemas.microsoft.com/office/drawing/2014/main" id="{F0E7C84F-575C-5FAE-9B98-7D3749ECE7EF}"/>
              </a:ext>
            </a:extLst>
          </p:cNvPr>
          <p:cNvSpPr/>
          <p:nvPr userDrawn="1"/>
        </p:nvSpPr>
        <p:spPr>
          <a:xfrm>
            <a:off x="1796684" y="3533767"/>
            <a:ext cx="8598632" cy="707886"/>
          </a:xfrm>
          <a:prstGeom prst="rect">
            <a:avLst/>
          </a:prstGeom>
        </p:spPr>
        <p:txBody>
          <a:bodyPr wrap="square">
            <a:spAutoFit/>
          </a:bodyPr>
          <a:lstStyle/>
          <a:p>
            <a:pPr algn="ct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FÖ</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RDERORIENTIERTE </a:t>
            </a: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DI</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AGNOSTIK IM (INKLUSIVEN)</a:t>
            </a:r>
            <a:b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br>
            <a:r>
              <a:rPr kumimoji="0" lang="de-DE" sz="20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MA</a:t>
            </a:r>
            <a:r>
              <a:rPr kumimoji="0" lang="de-DE" sz="20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THEMATISCHEN ANFANGSUNTERRICHT</a:t>
            </a:r>
            <a:endParaRPr lang="de-DE" dirty="0">
              <a:solidFill>
                <a:schemeClr val="accent1"/>
              </a:solidFill>
            </a:endParaRPr>
          </a:p>
        </p:txBody>
      </p:sp>
      <p:pic>
        <p:nvPicPr>
          <p:cNvPr id="2" name="Grafik 1">
            <a:extLst>
              <a:ext uri="{FF2B5EF4-FFF2-40B4-BE49-F238E27FC236}">
                <a16:creationId xmlns:a16="http://schemas.microsoft.com/office/drawing/2014/main" id="{CDD3AD2A-E2E4-948A-A2D6-17D6D205EBFA}"/>
              </a:ext>
            </a:extLst>
          </p:cNvPr>
          <p:cNvPicPr>
            <a:picLocks noChangeAspect="1"/>
          </p:cNvPicPr>
          <p:nvPr userDrawn="1"/>
        </p:nvPicPr>
        <p:blipFill>
          <a:blip r:embed="rId7"/>
          <a:stretch>
            <a:fillRect/>
          </a:stretch>
        </p:blipFill>
        <p:spPr>
          <a:xfrm>
            <a:off x="5220656" y="5607782"/>
            <a:ext cx="859470" cy="555970"/>
          </a:xfrm>
          <a:prstGeom prst="rect">
            <a:avLst/>
          </a:prstGeom>
        </p:spPr>
      </p:pic>
      <p:pic>
        <p:nvPicPr>
          <p:cNvPr id="3" name="Picture 2">
            <a:extLst>
              <a:ext uri="{FF2B5EF4-FFF2-40B4-BE49-F238E27FC236}">
                <a16:creationId xmlns:a16="http://schemas.microsoft.com/office/drawing/2014/main" id="{38A810BD-5D51-0683-A90B-5F69B9CAB1D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222559" y="5606612"/>
            <a:ext cx="1760789" cy="47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869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3"/>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7" y="382774"/>
            <a:ext cx="9474531"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5" y="6351733"/>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8"/>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8" name="Textplatzhalter 6">
            <a:extLst>
              <a:ext uri="{FF2B5EF4-FFF2-40B4-BE49-F238E27FC236}">
                <a16:creationId xmlns:a16="http://schemas.microsoft.com/office/drawing/2014/main" id="{C88AB8A8-B356-742F-6A69-5727FB781161}"/>
              </a:ext>
            </a:extLst>
          </p:cNvPr>
          <p:cNvSpPr>
            <a:spLocks noGrp="1"/>
          </p:cNvSpPr>
          <p:nvPr>
            <p:ph type="body" sz="quarter" idx="14" hasCustomPrompt="1"/>
          </p:nvPr>
        </p:nvSpPr>
        <p:spPr>
          <a:xfrm>
            <a:off x="1461898" y="1724319"/>
            <a:ext cx="9474532"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pic>
        <p:nvPicPr>
          <p:cNvPr id="2" name="Grafik 1">
            <a:extLst>
              <a:ext uri="{FF2B5EF4-FFF2-40B4-BE49-F238E27FC236}">
                <a16:creationId xmlns:a16="http://schemas.microsoft.com/office/drawing/2014/main" id="{232878CF-D7DF-5D05-CAC7-CC2FE9B51EA1}"/>
              </a:ext>
            </a:extLst>
          </p:cNvPr>
          <p:cNvPicPr>
            <a:picLocks noChangeAspect="1"/>
          </p:cNvPicPr>
          <p:nvPr userDrawn="1"/>
        </p:nvPicPr>
        <p:blipFill>
          <a:blip r:embed="rId2"/>
          <a:stretch>
            <a:fillRect/>
          </a:stretch>
        </p:blipFill>
        <p:spPr>
          <a:xfrm>
            <a:off x="173385" y="342645"/>
            <a:ext cx="730571" cy="519956"/>
          </a:xfrm>
          <a:prstGeom prst="rect">
            <a:avLst/>
          </a:prstGeom>
        </p:spPr>
      </p:pic>
      <p:sp>
        <p:nvSpPr>
          <p:cNvPr id="3" name="Datumsplatzhalter 18">
            <a:extLst>
              <a:ext uri="{FF2B5EF4-FFF2-40B4-BE49-F238E27FC236}">
                <a16:creationId xmlns:a16="http://schemas.microsoft.com/office/drawing/2014/main" id="{CC728AF6-19E2-E37B-8E87-9A46C7A99D9E}"/>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0305059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461898" y="382774"/>
            <a:ext cx="9346012"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641685" y="1194030"/>
            <a:ext cx="1092146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641685" y="1748860"/>
            <a:ext cx="10921465"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 name="Grafik 1">
            <a:extLst>
              <a:ext uri="{FF2B5EF4-FFF2-40B4-BE49-F238E27FC236}">
                <a16:creationId xmlns:a16="http://schemas.microsoft.com/office/drawing/2014/main" id="{1BFF63F7-364B-66AA-EE04-316430FA0DA7}"/>
              </a:ext>
            </a:extLst>
          </p:cNvPr>
          <p:cNvPicPr>
            <a:picLocks noChangeAspect="1"/>
          </p:cNvPicPr>
          <p:nvPr userDrawn="1"/>
        </p:nvPicPr>
        <p:blipFill>
          <a:blip r:embed="rId2"/>
          <a:stretch>
            <a:fillRect/>
          </a:stretch>
        </p:blipFill>
        <p:spPr>
          <a:xfrm>
            <a:off x="365663" y="272991"/>
            <a:ext cx="730571" cy="519956"/>
          </a:xfrm>
          <a:prstGeom prst="rect">
            <a:avLst/>
          </a:prstGeom>
        </p:spPr>
      </p:pic>
      <p:sp>
        <p:nvSpPr>
          <p:cNvPr id="3" name="Datumsplatzhalter 18">
            <a:extLst>
              <a:ext uri="{FF2B5EF4-FFF2-40B4-BE49-F238E27FC236}">
                <a16:creationId xmlns:a16="http://schemas.microsoft.com/office/drawing/2014/main" id="{9C63062C-58D2-612D-1A39-7E9774A26E9D}"/>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42856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461897" y="382774"/>
            <a:ext cx="9474323"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461898" y="4134424"/>
            <a:ext cx="9474532"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endParaRPr lang="de-DE" dirty="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8610600" y="6352796"/>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Textplatzhalter 6">
            <a:extLst>
              <a:ext uri="{FF2B5EF4-FFF2-40B4-BE49-F238E27FC236}">
                <a16:creationId xmlns:a16="http://schemas.microsoft.com/office/drawing/2014/main" id="{18784919-7978-9784-9094-CEE0048B9565}"/>
              </a:ext>
            </a:extLst>
          </p:cNvPr>
          <p:cNvSpPr>
            <a:spLocks noGrp="1"/>
          </p:cNvSpPr>
          <p:nvPr>
            <p:ph type="body" sz="quarter" idx="14"/>
          </p:nvPr>
        </p:nvSpPr>
        <p:spPr>
          <a:xfrm>
            <a:off x="1461897" y="1724317"/>
            <a:ext cx="9474323"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endParaRPr lang="de-DE" dirty="0"/>
          </a:p>
          <a:p>
            <a:pPr lvl="0"/>
            <a:endParaRPr lang="de-DE" dirty="0"/>
          </a:p>
        </p:txBody>
      </p:sp>
      <p:pic>
        <p:nvPicPr>
          <p:cNvPr id="29" name="Grafik 28">
            <a:extLst>
              <a:ext uri="{FF2B5EF4-FFF2-40B4-BE49-F238E27FC236}">
                <a16:creationId xmlns:a16="http://schemas.microsoft.com/office/drawing/2014/main" id="{8411F3A3-E8A3-E216-57BC-C5646A0081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2000" y="1224000"/>
            <a:ext cx="468000" cy="468000"/>
          </a:xfrm>
          <a:prstGeom prst="rect">
            <a:avLst/>
          </a:prstGeom>
        </p:spPr>
      </p:pic>
      <p:sp>
        <p:nvSpPr>
          <p:cNvPr id="14" name="Textfeld 13">
            <a:extLst>
              <a:ext uri="{FF2B5EF4-FFF2-40B4-BE49-F238E27FC236}">
                <a16:creationId xmlns:a16="http://schemas.microsoft.com/office/drawing/2014/main" id="{40491665-7B56-09DF-063F-F96C86D294E8}"/>
              </a:ext>
            </a:extLst>
          </p:cNvPr>
          <p:cNvSpPr txBox="1"/>
          <p:nvPr userDrawn="1"/>
        </p:nvSpPr>
        <p:spPr>
          <a:xfrm>
            <a:off x="1461688" y="1267224"/>
            <a:ext cx="6613533" cy="338554"/>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600" kern="1200" noProof="0" dirty="0">
                <a:solidFill>
                  <a:srgbClr val="327D87"/>
                </a:solidFill>
                <a:latin typeface="Arial" panose="020B0604020202020204" pitchFamily="34" charset="0"/>
                <a:ea typeface="+mn-ea"/>
                <a:cs typeface="Arial" panose="020B0604020202020204" pitchFamily="34" charset="0"/>
              </a:rPr>
              <a:t>GRUPPENARBEIT</a:t>
            </a:r>
            <a:endParaRPr lang="de-DE" sz="1600" kern="1200" dirty="0">
              <a:solidFill>
                <a:srgbClr val="327D87"/>
              </a:solidFill>
              <a:latin typeface="Arial" panose="020B0604020202020204" pitchFamily="34" charset="0"/>
              <a:ea typeface="+mn-ea"/>
              <a:cs typeface="Arial" panose="020B0604020202020204" pitchFamily="34" charset="0"/>
            </a:endParaRPr>
          </a:p>
        </p:txBody>
      </p:sp>
      <p:pic>
        <p:nvPicPr>
          <p:cNvPr id="2" name="Grafik 1">
            <a:extLst>
              <a:ext uri="{FF2B5EF4-FFF2-40B4-BE49-F238E27FC236}">
                <a16:creationId xmlns:a16="http://schemas.microsoft.com/office/drawing/2014/main" id="{530033C0-2FA6-9B8E-7D5E-D6A463678234}"/>
              </a:ext>
            </a:extLst>
          </p:cNvPr>
          <p:cNvPicPr>
            <a:picLocks noChangeAspect="1"/>
          </p:cNvPicPr>
          <p:nvPr userDrawn="1"/>
        </p:nvPicPr>
        <p:blipFill>
          <a:blip r:embed="rId3"/>
          <a:stretch>
            <a:fillRect/>
          </a:stretch>
        </p:blipFill>
        <p:spPr>
          <a:xfrm>
            <a:off x="173384" y="342645"/>
            <a:ext cx="730571" cy="519956"/>
          </a:xfrm>
          <a:prstGeom prst="rect">
            <a:avLst/>
          </a:prstGeom>
        </p:spPr>
      </p:pic>
      <p:sp>
        <p:nvSpPr>
          <p:cNvPr id="3" name="Datumsplatzhalter 18">
            <a:extLst>
              <a:ext uri="{FF2B5EF4-FFF2-40B4-BE49-F238E27FC236}">
                <a16:creationId xmlns:a16="http://schemas.microsoft.com/office/drawing/2014/main" id="{92E4CA98-C250-08F7-F498-70B4543512E7}"/>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Tree>
    <p:extLst>
      <p:ext uri="{BB962C8B-B14F-4D97-AF65-F5344CB8AC3E}">
        <p14:creationId xmlns:p14="http://schemas.microsoft.com/office/powerpoint/2010/main" val="260176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5" name="Foliennummernplatzhalter 20">
            <a:extLst>
              <a:ext uri="{FF2B5EF4-FFF2-40B4-BE49-F238E27FC236}">
                <a16:creationId xmlns:a16="http://schemas.microsoft.com/office/drawing/2014/main" id="{E1954B8C-9D80-A7EB-72D5-6ED513914643}"/>
              </a:ext>
            </a:extLst>
          </p:cNvPr>
          <p:cNvSpPr txBox="1">
            <a:spLocks/>
          </p:cNvSpPr>
          <p:nvPr userDrawn="1"/>
        </p:nvSpPr>
        <p:spPr>
          <a:xfrm>
            <a:off x="8610600" y="6352798"/>
            <a:ext cx="27432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z="1200" smtClean="0"/>
              <a:pPr/>
              <a:t>‹Nr.›</a:t>
            </a:fld>
            <a:endParaRPr lang="de-DE" sz="1200" dirty="0"/>
          </a:p>
        </p:txBody>
      </p:sp>
      <p:sp>
        <p:nvSpPr>
          <p:cNvPr id="11" name="Abgerundete rechteckige Legende 10">
            <a:extLst>
              <a:ext uri="{FF2B5EF4-FFF2-40B4-BE49-F238E27FC236}">
                <a16:creationId xmlns:a16="http://schemas.microsoft.com/office/drawing/2014/main" id="{A5B5C66B-2C40-6A5E-552A-15EED04BF841}"/>
              </a:ext>
            </a:extLst>
          </p:cNvPr>
          <p:cNvSpPr/>
          <p:nvPr userDrawn="1"/>
        </p:nvSpPr>
        <p:spPr>
          <a:xfrm>
            <a:off x="2071121" y="1522880"/>
            <a:ext cx="3791232" cy="106502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Textfeld 11">
            <a:extLst>
              <a:ext uri="{FF2B5EF4-FFF2-40B4-BE49-F238E27FC236}">
                <a16:creationId xmlns:a16="http://schemas.microsoft.com/office/drawing/2014/main" id="{89B7BAC8-BDBC-F4BD-B636-47956E6ABBE0}"/>
              </a:ext>
            </a:extLst>
          </p:cNvPr>
          <p:cNvSpPr txBox="1"/>
          <p:nvPr userDrawn="1"/>
        </p:nvSpPr>
        <p:spPr>
          <a:xfrm>
            <a:off x="972157" y="1778391"/>
            <a:ext cx="5989167"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PAUSE !</a:t>
            </a:r>
          </a:p>
        </p:txBody>
      </p:sp>
      <p:pic>
        <p:nvPicPr>
          <p:cNvPr id="2" name="Grafik 1">
            <a:extLst>
              <a:ext uri="{FF2B5EF4-FFF2-40B4-BE49-F238E27FC236}">
                <a16:creationId xmlns:a16="http://schemas.microsoft.com/office/drawing/2014/main" id="{AE60EF61-C15D-7D0A-5E1B-E65C29514348}"/>
              </a:ext>
            </a:extLst>
          </p:cNvPr>
          <p:cNvPicPr>
            <a:picLocks noChangeAspect="1"/>
          </p:cNvPicPr>
          <p:nvPr userDrawn="1"/>
        </p:nvPicPr>
        <p:blipFill>
          <a:blip r:embed="rId2"/>
          <a:stretch>
            <a:fillRect/>
          </a:stretch>
        </p:blipFill>
        <p:spPr>
          <a:xfrm flipH="1">
            <a:off x="5539605" y="2491696"/>
            <a:ext cx="2843424" cy="2843424"/>
          </a:xfrm>
          <a:prstGeom prst="rect">
            <a:avLst/>
          </a:prstGeom>
        </p:spPr>
      </p:pic>
      <p:pic>
        <p:nvPicPr>
          <p:cNvPr id="7" name="Grafik 6">
            <a:extLst>
              <a:ext uri="{FF2B5EF4-FFF2-40B4-BE49-F238E27FC236}">
                <a16:creationId xmlns:a16="http://schemas.microsoft.com/office/drawing/2014/main" id="{280FB6EF-22BE-7D2D-D251-3B1EEB3F6217}"/>
              </a:ext>
            </a:extLst>
          </p:cNvPr>
          <p:cNvPicPr>
            <a:picLocks noChangeAspect="1"/>
          </p:cNvPicPr>
          <p:nvPr userDrawn="1"/>
        </p:nvPicPr>
        <p:blipFill>
          <a:blip r:embed="rId3"/>
          <a:stretch>
            <a:fillRect/>
          </a:stretch>
        </p:blipFill>
        <p:spPr>
          <a:xfrm>
            <a:off x="329005" y="5590086"/>
            <a:ext cx="1787251" cy="1267914"/>
          </a:xfrm>
          <a:prstGeom prst="rect">
            <a:avLst/>
          </a:prstGeom>
        </p:spPr>
      </p:pic>
      <p:pic>
        <p:nvPicPr>
          <p:cNvPr id="8" name="Grafik 7">
            <a:extLst>
              <a:ext uri="{FF2B5EF4-FFF2-40B4-BE49-F238E27FC236}">
                <a16:creationId xmlns:a16="http://schemas.microsoft.com/office/drawing/2014/main" id="{5F6E30CF-4BAB-D342-957F-81F413518A11}"/>
              </a:ext>
            </a:extLst>
          </p:cNvPr>
          <p:cNvPicPr>
            <a:picLocks noChangeAspect="1"/>
          </p:cNvPicPr>
          <p:nvPr userDrawn="1"/>
        </p:nvPicPr>
        <p:blipFill>
          <a:blip r:embed="rId4"/>
          <a:stretch>
            <a:fillRect/>
          </a:stretch>
        </p:blipFill>
        <p:spPr>
          <a:xfrm>
            <a:off x="10196600" y="5952115"/>
            <a:ext cx="1530436" cy="803479"/>
          </a:xfrm>
          <a:prstGeom prst="rect">
            <a:avLst/>
          </a:prstGeom>
        </p:spPr>
      </p:pic>
      <p:pic>
        <p:nvPicPr>
          <p:cNvPr id="9" name="Grafik 8">
            <a:extLst>
              <a:ext uri="{FF2B5EF4-FFF2-40B4-BE49-F238E27FC236}">
                <a16:creationId xmlns:a16="http://schemas.microsoft.com/office/drawing/2014/main" id="{0EDF23ED-DA4B-F571-4CDC-E818D070C4A9}"/>
              </a:ext>
            </a:extLst>
          </p:cNvPr>
          <p:cNvPicPr>
            <a:picLocks noChangeAspect="1"/>
          </p:cNvPicPr>
          <p:nvPr userDrawn="1"/>
        </p:nvPicPr>
        <p:blipFill>
          <a:blip r:embed="rId5"/>
          <a:stretch>
            <a:fillRect/>
          </a:stretch>
        </p:blipFill>
        <p:spPr>
          <a:xfrm>
            <a:off x="2561284" y="5787738"/>
            <a:ext cx="1510800" cy="967856"/>
          </a:xfrm>
          <a:prstGeom prst="rect">
            <a:avLst/>
          </a:prstGeom>
        </p:spPr>
      </p:pic>
      <p:pic>
        <p:nvPicPr>
          <p:cNvPr id="13" name="Picture 2">
            <a:extLst>
              <a:ext uri="{FF2B5EF4-FFF2-40B4-BE49-F238E27FC236}">
                <a16:creationId xmlns:a16="http://schemas.microsoft.com/office/drawing/2014/main" id="{145D3BAF-44C0-321C-9CCB-EFDB58574D8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05405" y="6028264"/>
            <a:ext cx="1760789" cy="47101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6706B506-9183-7112-1774-E7A31370CA66}"/>
              </a:ext>
            </a:extLst>
          </p:cNvPr>
          <p:cNvPicPr>
            <a:picLocks noChangeAspect="1"/>
          </p:cNvPicPr>
          <p:nvPr userDrawn="1"/>
        </p:nvPicPr>
        <p:blipFill>
          <a:blip r:embed="rId7"/>
          <a:stretch>
            <a:fillRect/>
          </a:stretch>
        </p:blipFill>
        <p:spPr>
          <a:xfrm>
            <a:off x="5192474" y="5860606"/>
            <a:ext cx="1252545" cy="806326"/>
          </a:xfrm>
          <a:prstGeom prst="rect">
            <a:avLst/>
          </a:prstGeom>
        </p:spPr>
      </p:pic>
      <p:cxnSp>
        <p:nvCxnSpPr>
          <p:cNvPr id="15" name="Gerade Verbindung 16">
            <a:extLst>
              <a:ext uri="{FF2B5EF4-FFF2-40B4-BE49-F238E27FC236}">
                <a16:creationId xmlns:a16="http://schemas.microsoft.com/office/drawing/2014/main" id="{A7504C26-31F3-DB45-1D0D-AF93F623D6AE}"/>
              </a:ext>
            </a:extLst>
          </p:cNvPr>
          <p:cNvCxnSpPr>
            <a:cxnSpLocks/>
          </p:cNvCxnSpPr>
          <p:nvPr userDrawn="1"/>
        </p:nvCxnSpPr>
        <p:spPr>
          <a:xfrm>
            <a:off x="193954" y="5518835"/>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946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azi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310AD56-BD57-7A35-E77A-7D8970A1511D}"/>
              </a:ext>
            </a:extLst>
          </p:cNvPr>
          <p:cNvSpPr/>
          <p:nvPr userDrawn="1"/>
        </p:nvSpPr>
        <p:spPr>
          <a:xfrm>
            <a:off x="0" y="6314730"/>
            <a:ext cx="12191999" cy="543269"/>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453439" y="1660385"/>
            <a:ext cx="640481" cy="480361"/>
          </a:xfrm>
          <a:prstGeom prst="rect">
            <a:avLst/>
          </a:prstGeom>
        </p:spPr>
      </p:pic>
      <p:sp>
        <p:nvSpPr>
          <p:cNvPr id="19" name="Textplatzhalter 6">
            <a:extLst>
              <a:ext uri="{FF2B5EF4-FFF2-40B4-BE49-F238E27FC236}">
                <a16:creationId xmlns:a16="http://schemas.microsoft.com/office/drawing/2014/main" id="{61EA94E4-E3FF-DAD4-474E-81BF1B29CEA0}"/>
              </a:ext>
            </a:extLst>
          </p:cNvPr>
          <p:cNvSpPr>
            <a:spLocks noGrp="1"/>
          </p:cNvSpPr>
          <p:nvPr>
            <p:ph type="body" sz="quarter" idx="14"/>
          </p:nvPr>
        </p:nvSpPr>
        <p:spPr>
          <a:xfrm>
            <a:off x="1275347" y="1660385"/>
            <a:ext cx="9660941"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cxnSp>
        <p:nvCxnSpPr>
          <p:cNvPr id="20" name="Gerade Verbindung 19">
            <a:extLst>
              <a:ext uri="{FF2B5EF4-FFF2-40B4-BE49-F238E27FC236}">
                <a16:creationId xmlns:a16="http://schemas.microsoft.com/office/drawing/2014/main" id="{2C0D8A61-C96C-5E88-84BC-010D4465E240}"/>
              </a:ext>
            </a:extLst>
          </p:cNvPr>
          <p:cNvCxnSpPr>
            <a:cxnSpLocks/>
          </p:cNvCxnSpPr>
          <p:nvPr userDrawn="1"/>
        </p:nvCxnSpPr>
        <p:spPr>
          <a:xfrm>
            <a:off x="66675" y="1070264"/>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1" name="Textfeld 20">
            <a:extLst>
              <a:ext uri="{FF2B5EF4-FFF2-40B4-BE49-F238E27FC236}">
                <a16:creationId xmlns:a16="http://schemas.microsoft.com/office/drawing/2014/main" id="{18EF82F9-6C68-530C-7637-8C4AC15D6141}"/>
              </a:ext>
            </a:extLst>
          </p:cNvPr>
          <p:cNvSpPr txBox="1"/>
          <p:nvPr userDrawn="1"/>
        </p:nvSpPr>
        <p:spPr>
          <a:xfrm>
            <a:off x="1476074" y="354520"/>
            <a:ext cx="4176583" cy="523220"/>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Fazit</a:t>
            </a:r>
            <a:endParaRPr lang="de-DE" dirty="0"/>
          </a:p>
        </p:txBody>
      </p:sp>
      <p:pic>
        <p:nvPicPr>
          <p:cNvPr id="2" name="Grafik 1">
            <a:extLst>
              <a:ext uri="{FF2B5EF4-FFF2-40B4-BE49-F238E27FC236}">
                <a16:creationId xmlns:a16="http://schemas.microsoft.com/office/drawing/2014/main" id="{F7F9C2E3-E96A-837D-8877-15BC52EC45CD}"/>
              </a:ext>
            </a:extLst>
          </p:cNvPr>
          <p:cNvPicPr>
            <a:picLocks noChangeAspect="1"/>
          </p:cNvPicPr>
          <p:nvPr userDrawn="1"/>
        </p:nvPicPr>
        <p:blipFill>
          <a:blip r:embed="rId3"/>
          <a:stretch>
            <a:fillRect/>
          </a:stretch>
        </p:blipFill>
        <p:spPr>
          <a:xfrm>
            <a:off x="173384" y="342645"/>
            <a:ext cx="730571" cy="519956"/>
          </a:xfrm>
          <a:prstGeom prst="rect">
            <a:avLst/>
          </a:prstGeom>
        </p:spPr>
      </p:pic>
      <p:sp>
        <p:nvSpPr>
          <p:cNvPr id="3" name="Foliennummernplatzhalter 20">
            <a:extLst>
              <a:ext uri="{FF2B5EF4-FFF2-40B4-BE49-F238E27FC236}">
                <a16:creationId xmlns:a16="http://schemas.microsoft.com/office/drawing/2014/main" id="{8FC66AC5-C2B5-6F62-D918-3C66A90C3551}"/>
              </a:ext>
            </a:extLst>
          </p:cNvPr>
          <p:cNvSpPr>
            <a:spLocks noGrp="1"/>
          </p:cNvSpPr>
          <p:nvPr>
            <p:ph type="sldNum" sz="quarter" idx="12"/>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7" name="Rechteck 6">
            <a:extLst>
              <a:ext uri="{FF2B5EF4-FFF2-40B4-BE49-F238E27FC236}">
                <a16:creationId xmlns:a16="http://schemas.microsoft.com/office/drawing/2014/main" id="{8F43B4FE-21C8-76E8-F5B5-47575903857A}"/>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4" name="Datumsplatzhalter 18">
            <a:extLst>
              <a:ext uri="{FF2B5EF4-FFF2-40B4-BE49-F238E27FC236}">
                <a16:creationId xmlns:a16="http://schemas.microsoft.com/office/drawing/2014/main" id="{8DE7F71B-DBA0-E5E6-2C2A-1B5ED59CEA21}"/>
              </a:ext>
            </a:extLst>
          </p:cNvPr>
          <p:cNvSpPr txBox="1">
            <a:spLocks/>
          </p:cNvSpPr>
          <p:nvPr userDrawn="1"/>
        </p:nvSpPr>
        <p:spPr>
          <a:xfrm>
            <a:off x="4671357" y="6338729"/>
            <a:ext cx="2920934"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sz="1200" dirty="0">
                <a:solidFill>
                  <a:schemeClr val="bg2">
                    <a:lumMod val="50000"/>
                  </a:schemeClr>
                </a:solidFill>
                <a:latin typeface="Arial" panose="020B0604020202020204" pitchFamily="34" charset="0"/>
                <a:cs typeface="Arial" panose="020B0604020202020204" pitchFamily="34" charset="0"/>
              </a:rPr>
              <a:t>© FÖDIMA (pikas.dzlm.de/</a:t>
            </a:r>
            <a:r>
              <a:rPr lang="de-DE" sz="1200" dirty="0" err="1">
                <a:solidFill>
                  <a:schemeClr val="bg2">
                    <a:lumMod val="50000"/>
                  </a:schemeClr>
                </a:solidFill>
                <a:latin typeface="Arial" panose="020B0604020202020204" pitchFamily="34" charset="0"/>
                <a:cs typeface="Arial" panose="020B0604020202020204" pitchFamily="34" charset="0"/>
              </a:rPr>
              <a:t>node</a:t>
            </a:r>
            <a:r>
              <a:rPr lang="de-DE" sz="1200" dirty="0">
                <a:solidFill>
                  <a:schemeClr val="bg2">
                    <a:lumMod val="50000"/>
                  </a:schemeClr>
                </a:solidFill>
                <a:latin typeface="Arial" panose="020B0604020202020204" pitchFamily="34" charset="0"/>
                <a:cs typeface="Arial" panose="020B0604020202020204" pitchFamily="34" charset="0"/>
              </a:rPr>
              <a:t>/2556)</a:t>
            </a:r>
            <a:endParaRPr lang="de-DE" sz="1200" dirty="0">
              <a:solidFill>
                <a:schemeClr val="bg2">
                  <a:lumMod val="50000"/>
                </a:schemeClr>
              </a:solidFill>
              <a:highlight>
                <a:srgbClr val="FFFF00"/>
              </a:highlight>
            </a:endParaRPr>
          </a:p>
        </p:txBody>
      </p:sp>
      <p:sp>
        <p:nvSpPr>
          <p:cNvPr id="5" name="Datumsplatzhalter 18">
            <a:extLst>
              <a:ext uri="{FF2B5EF4-FFF2-40B4-BE49-F238E27FC236}">
                <a16:creationId xmlns:a16="http://schemas.microsoft.com/office/drawing/2014/main" id="{C58E09C8-5825-2ACC-FD5A-11156FE822C2}"/>
              </a:ext>
            </a:extLst>
          </p:cNvPr>
          <p:cNvSpPr>
            <a:spLocks noGrp="1"/>
          </p:cNvSpPr>
          <p:nvPr>
            <p:ph type="dt" sz="half" idx="10"/>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a:t>Juni 24</a:t>
            </a:r>
            <a:endParaRPr lang="de-DE" dirty="0"/>
          </a:p>
        </p:txBody>
      </p:sp>
    </p:spTree>
    <p:extLst>
      <p:ext uri="{BB962C8B-B14F-4D97-AF65-F5344CB8AC3E}">
        <p14:creationId xmlns:p14="http://schemas.microsoft.com/office/powerpoint/2010/main" val="358643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54769"/>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 id="2147484314" r:id="rId19"/>
    <p:sldLayoutId id="2147484315" r:id="rId20"/>
    <p:sldLayoutId id="2147484316" r:id="rId21"/>
    <p:sldLayoutId id="2147484317" r:id="rId22"/>
  </p:sldLayoutIdLst>
  <p:hf hdr="0" ft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241151"/>
      </p:ext>
    </p:extLst>
  </p:cSld>
  <p:clrMap bg1="lt1" tx1="dk1" bg2="lt2" tx2="dk2" accent1="accent1" accent2="accent2" accent3="accent3" accent4="accent4" accent5="accent5" accent6="accent6" hlink="hlink" folHlink="folHlink"/>
  <p:sldLayoutIdLst>
    <p:sldLayoutId id="2147484327" r:id="rId1"/>
    <p:sldLayoutId id="2147484326" r:id="rId2"/>
    <p:sldLayoutId id="2147483718" r:id="rId3"/>
    <p:sldLayoutId id="2147483719" r:id="rId4"/>
    <p:sldLayoutId id="2147483713" r:id="rId5"/>
    <p:sldLayoutId id="2147483710" r:id="rId6"/>
    <p:sldLayoutId id="2147483711" r:id="rId7"/>
    <p:sldLayoutId id="2147483717" r:id="rId8"/>
    <p:sldLayoutId id="2147484325" r:id="rId9"/>
    <p:sldLayoutId id="2147483706" r:id="rId10"/>
    <p:sldLayoutId id="2147483721" r:id="rId11"/>
    <p:sldLayoutId id="2147483708" r:id="rId12"/>
    <p:sldLayoutId id="2147483707" r:id="rId13"/>
    <p:sldLayoutId id="2147483704" r:id="rId14"/>
    <p:sldLayoutId id="2147483705" r:id="rId15"/>
    <p:sldLayoutId id="2147483703" r:id="rId16"/>
    <p:sldLayoutId id="2147483724" r:id="rId17"/>
    <p:sldLayoutId id="2147484328" r:id="rId18"/>
    <p:sldLayoutId id="2147484329" r:id="rId19"/>
    <p:sldLayoutId id="2147484331"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2DB4730-CB10-B107-E361-60D2F9213727}"/>
              </a:ext>
            </a:extLst>
          </p:cNvPr>
          <p:cNvSpPr/>
          <p:nvPr userDrawn="1"/>
        </p:nvSpPr>
        <p:spPr>
          <a:xfrm>
            <a:off x="0" y="6268156"/>
            <a:ext cx="12191999"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6" name="Rechteck 5">
            <a:extLst>
              <a:ext uri="{FF2B5EF4-FFF2-40B4-BE49-F238E27FC236}">
                <a16:creationId xmlns:a16="http://schemas.microsoft.com/office/drawing/2014/main" id="{474E1C44-D221-A162-A8CA-A1F4047F4B88}"/>
              </a:ext>
            </a:extLst>
          </p:cNvPr>
          <p:cNvSpPr/>
          <p:nvPr userDrawn="1"/>
        </p:nvSpPr>
        <p:spPr>
          <a:xfrm>
            <a:off x="526474" y="6380517"/>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umsplatzhalter 18">
            <a:extLst>
              <a:ext uri="{FF2B5EF4-FFF2-40B4-BE49-F238E27FC236}">
                <a16:creationId xmlns:a16="http://schemas.microsoft.com/office/drawing/2014/main" id="{0E632690-65B5-4EF8-46E0-590B1D54FC19}"/>
              </a:ext>
            </a:extLst>
          </p:cNvPr>
          <p:cNvSpPr>
            <a:spLocks noGrp="1"/>
          </p:cNvSpPr>
          <p:nvPr>
            <p:ph type="dt" sz="half" idx="2"/>
          </p:nvPr>
        </p:nvSpPr>
        <p:spPr>
          <a:xfrm>
            <a:off x="773680" y="6366451"/>
            <a:ext cx="27432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r>
              <a:rPr lang="de-DE" dirty="0"/>
              <a:t>Juni 24</a:t>
            </a:r>
          </a:p>
        </p:txBody>
      </p:sp>
      <p:sp>
        <p:nvSpPr>
          <p:cNvPr id="8" name="Foliennummernplatzhalter 20">
            <a:extLst>
              <a:ext uri="{FF2B5EF4-FFF2-40B4-BE49-F238E27FC236}">
                <a16:creationId xmlns:a16="http://schemas.microsoft.com/office/drawing/2014/main" id="{07D9CE37-208A-5D97-AEF9-D26FE9FEBCBD}"/>
              </a:ext>
            </a:extLst>
          </p:cNvPr>
          <p:cNvSpPr>
            <a:spLocks noGrp="1"/>
          </p:cNvSpPr>
          <p:nvPr>
            <p:ph type="sldNum" sz="quarter" idx="4"/>
          </p:nvPr>
        </p:nvSpPr>
        <p:spPr>
          <a:xfrm>
            <a:off x="8610600" y="6380517"/>
            <a:ext cx="27432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Tree>
    <p:extLst>
      <p:ext uri="{BB962C8B-B14F-4D97-AF65-F5344CB8AC3E}">
        <p14:creationId xmlns:p14="http://schemas.microsoft.com/office/powerpoint/2010/main" val="3584796241"/>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 id="2147484346" r:id="rId14"/>
    <p:sldLayoutId id="2147484347" r:id="rId15"/>
    <p:sldLayoutId id="2147484348" r:id="rId16"/>
    <p:sldLayoutId id="2147484349" r:id="rId17"/>
    <p:sldLayoutId id="2147484350" r:id="rId1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3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3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hyperlink" Target="https://mahiko.dzlm.de/" TargetMode="External"/><Relationship Id="rId2" Type="http://schemas.openxmlformats.org/officeDocument/2006/relationships/hyperlink" Target="https://pikas.dzlm.de/node/587" TargetMode="Externa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1.xml"/><Relationship Id="rId5" Type="http://schemas.openxmlformats.org/officeDocument/2006/relationships/image" Target="../media/image45.jp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31.xml"/><Relationship Id="rId6" Type="http://schemas.openxmlformats.org/officeDocument/2006/relationships/image" Target="../media/image50.png"/><Relationship Id="rId11" Type="http://schemas.microsoft.com/office/2007/relationships/hdphoto" Target="../media/hdphoto1.wdp"/><Relationship Id="rId5" Type="http://schemas.openxmlformats.org/officeDocument/2006/relationships/image" Target="../media/image49.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s://pikas.dzlm.de/node/2558"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hyperlink" Target="https://pikas.dzlm.de/node/58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1.xml"/><Relationship Id="rId6" Type="http://schemas.openxmlformats.org/officeDocument/2006/relationships/image" Target="../media/image59.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8.xml"/><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9.xml"/><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70.emf"/><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540.png"/><Relationship Id="rId18" Type="http://schemas.openxmlformats.org/officeDocument/2006/relationships/image" Target="../media/image560.png"/><Relationship Id="rId3" Type="http://schemas.openxmlformats.org/officeDocument/2006/relationships/image" Target="../media/image71.png"/><Relationship Id="rId21" Type="http://schemas.openxmlformats.org/officeDocument/2006/relationships/image" Target="../media/image46.png"/><Relationship Id="rId7" Type="http://schemas.openxmlformats.org/officeDocument/2006/relationships/image" Target="../media/image510.png"/><Relationship Id="rId12" Type="http://schemas.openxmlformats.org/officeDocument/2006/relationships/customXml" Target="../ink/ink4.xml"/><Relationship Id="rId17" Type="http://schemas.openxmlformats.org/officeDocument/2006/relationships/customXml" Target="../ink/ink7.xml"/><Relationship Id="rId2" Type="http://schemas.openxmlformats.org/officeDocument/2006/relationships/notesSlide" Target="../notesSlides/notesSlide46.xml"/><Relationship Id="rId16" Type="http://schemas.openxmlformats.org/officeDocument/2006/relationships/image" Target="../media/image550.png"/><Relationship Id="rId20" Type="http://schemas.openxmlformats.org/officeDocument/2006/relationships/image" Target="../media/image58.png"/><Relationship Id="rId1" Type="http://schemas.openxmlformats.org/officeDocument/2006/relationships/slideLayout" Target="../slideLayouts/slideLayout31.xml"/><Relationship Id="rId11" Type="http://schemas.openxmlformats.org/officeDocument/2006/relationships/image" Target="../media/image530.png"/><Relationship Id="rId15" Type="http://schemas.openxmlformats.org/officeDocument/2006/relationships/customXml" Target="../ink/ink6.xml"/><Relationship Id="rId23" Type="http://schemas.openxmlformats.org/officeDocument/2006/relationships/image" Target="../media/image72.png"/><Relationship Id="rId10" Type="http://schemas.openxmlformats.org/officeDocument/2006/relationships/customXml" Target="../ink/ink3.xml"/><Relationship Id="rId19" Type="http://schemas.openxmlformats.org/officeDocument/2006/relationships/image" Target="../media/image48.png"/><Relationship Id="rId4" Type="http://schemas.openxmlformats.org/officeDocument/2006/relationships/customXml" Target="../ink/ink1.xml"/><Relationship Id="rId9" Type="http://schemas.openxmlformats.org/officeDocument/2006/relationships/image" Target="../media/image520.png"/><Relationship Id="rId14" Type="http://schemas.openxmlformats.org/officeDocument/2006/relationships/customXml" Target="../ink/ink5.xml"/><Relationship Id="rId22" Type="http://schemas.openxmlformats.org/officeDocument/2006/relationships/image" Target="../media/image57.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1.xml"/><Relationship Id="rId6" Type="http://schemas.microsoft.com/office/2007/relationships/hdphoto" Target="../media/hdphoto2.wdp"/><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 Id="rId14"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3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3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31.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31.xml"/><Relationship Id="rId5" Type="http://schemas.openxmlformats.org/officeDocument/2006/relationships/image" Target="../media/image97.png"/><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31.xml"/><Relationship Id="rId6" Type="http://schemas.openxmlformats.org/officeDocument/2006/relationships/image" Target="../media/image101.png"/><Relationship Id="rId5" Type="http://schemas.openxmlformats.org/officeDocument/2006/relationships/image" Target="../media/image100.png"/><Relationship Id="rId4" Type="http://schemas.microsoft.com/office/2007/relationships/hdphoto" Target="../media/hdphoto3.wdp"/></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8.png"/><Relationship Id="rId7"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31.xml"/><Relationship Id="rId6" Type="http://schemas.openxmlformats.org/officeDocument/2006/relationships/image" Target="../media/image101.png"/><Relationship Id="rId5" Type="http://schemas.openxmlformats.org/officeDocument/2006/relationships/image" Target="../media/image104.png"/><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2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3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hyperlink" Target="https://pikas.dzlm.de/node/2558" TargetMode="External"/><Relationship Id="rId2" Type="http://schemas.openxmlformats.org/officeDocument/2006/relationships/notesSlide" Target="../notesSlides/notesSlide69.xml"/><Relationship Id="rId1" Type="http://schemas.openxmlformats.org/officeDocument/2006/relationships/slideLayout" Target="../slideLayouts/slideLayout31.xml"/><Relationship Id="rId5" Type="http://schemas.openxmlformats.org/officeDocument/2006/relationships/image" Target="../media/image111.pn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3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8" Type="http://schemas.openxmlformats.org/officeDocument/2006/relationships/hyperlink" Target="https://mahiko.dzlm.de/node/585" TargetMode="External"/><Relationship Id="rId3" Type="http://schemas.openxmlformats.org/officeDocument/2006/relationships/hyperlink" Target="https://pikas.dzlm.de/node/2558" TargetMode="External"/><Relationship Id="rId7" Type="http://schemas.openxmlformats.org/officeDocument/2006/relationships/hyperlink" Target="https://pikas.dzlm.de/node/1640" TargetMode="External"/><Relationship Id="rId2" Type="http://schemas.openxmlformats.org/officeDocument/2006/relationships/notesSlide" Target="../notesSlides/notesSlide77.xml"/><Relationship Id="rId1" Type="http://schemas.openxmlformats.org/officeDocument/2006/relationships/slideLayout" Target="../slideLayouts/slideLayout26.xml"/><Relationship Id="rId6" Type="http://schemas.openxmlformats.org/officeDocument/2006/relationships/hyperlink" Target="https://pikas-mi.dzlm.de/node/123" TargetMode="External"/><Relationship Id="rId5" Type="http://schemas.openxmlformats.org/officeDocument/2006/relationships/hyperlink" Target="https://primakom.dzlm.de/node/129" TargetMode="External"/><Relationship Id="rId4" Type="http://schemas.openxmlformats.org/officeDocument/2006/relationships/hyperlink" Target="https://pikas.dzlm.de/node/5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E9E1FAF9-53C3-7240-C9DB-7B4FF4714BC9}"/>
              </a:ext>
            </a:extLst>
          </p:cNvPr>
          <p:cNvSpPr>
            <a:spLocks noGrp="1"/>
          </p:cNvSpPr>
          <p:nvPr>
            <p:ph type="subTitle" idx="1"/>
          </p:nvPr>
        </p:nvSpPr>
        <p:spPr>
          <a:xfrm>
            <a:off x="1796684" y="4131233"/>
            <a:ext cx="8598632" cy="915329"/>
          </a:xfrm>
        </p:spPr>
        <p:txBody>
          <a:bodyPr>
            <a:normAutofit fontScale="92500" lnSpcReduction="20000"/>
          </a:bodyPr>
          <a:lstStyle/>
          <a:p>
            <a:r>
              <a:rPr lang="de-DE" dirty="0"/>
              <a:t>Modul 2</a:t>
            </a:r>
            <a:br>
              <a:rPr lang="de-DE" dirty="0"/>
            </a:br>
            <a:r>
              <a:rPr lang="de-DE" dirty="0"/>
              <a:t>Darstellungsmittel nutzen</a:t>
            </a:r>
          </a:p>
          <a:p>
            <a:endParaRPr lang="de-DE" dirty="0"/>
          </a:p>
        </p:txBody>
      </p:sp>
      <p:sp>
        <p:nvSpPr>
          <p:cNvPr id="3" name="Textplatzhalter 2">
            <a:extLst>
              <a:ext uri="{FF2B5EF4-FFF2-40B4-BE49-F238E27FC236}">
                <a16:creationId xmlns:a16="http://schemas.microsoft.com/office/drawing/2014/main" id="{828F689A-26F9-2243-DCFC-ED08C6459253}"/>
              </a:ext>
            </a:extLst>
          </p:cNvPr>
          <p:cNvSpPr>
            <a:spLocks noGrp="1"/>
          </p:cNvSpPr>
          <p:nvPr>
            <p:ph type="body" idx="10"/>
          </p:nvPr>
        </p:nvSpPr>
        <p:spPr>
          <a:xfrm>
            <a:off x="1796684" y="5046562"/>
            <a:ext cx="8598632" cy="391822"/>
          </a:xfrm>
        </p:spPr>
        <p:txBody>
          <a:bodyPr/>
          <a:lstStyle/>
          <a:p>
            <a:r>
              <a:rPr lang="de-DE" dirty="0"/>
              <a:t>Zahlverständnis </a:t>
            </a:r>
          </a:p>
        </p:txBody>
      </p:sp>
    </p:spTree>
    <p:extLst>
      <p:ext uri="{BB962C8B-B14F-4D97-AF65-F5344CB8AC3E}">
        <p14:creationId xmlns:p14="http://schemas.microsoft.com/office/powerpoint/2010/main" val="164992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3B9B65-071F-FBAE-FC9B-4C97E41D74F5}"/>
              </a:ext>
            </a:extLst>
          </p:cNvPr>
          <p:cNvSpPr>
            <a:spLocks noGrp="1"/>
          </p:cNvSpPr>
          <p:nvPr>
            <p:ph idx="1"/>
          </p:nvPr>
        </p:nvSpPr>
        <p:spPr/>
        <p:txBody>
          <a:bodyPr/>
          <a:lstStyle/>
          <a:p>
            <a:r>
              <a:rPr lang="de-DE" dirty="0">
                <a:solidFill>
                  <a:schemeClr val="accent1"/>
                </a:solidFill>
              </a:rPr>
              <a:t>Reflexion der Praxisaufgabe: Auswertung einer SOB</a:t>
            </a:r>
          </a:p>
          <a:p>
            <a:r>
              <a:rPr lang="de-DE" dirty="0"/>
              <a:t>Fachdidaktische Grundlagen</a:t>
            </a:r>
          </a:p>
          <a:p>
            <a:r>
              <a:rPr lang="de-DE" dirty="0"/>
              <a:t>Fördern von Zahlverständnis im Unterricht</a:t>
            </a:r>
          </a:p>
          <a:p>
            <a:r>
              <a:rPr lang="de-DE" dirty="0"/>
              <a:t>Planung der Praxisaufgabe</a:t>
            </a:r>
          </a:p>
          <a:p>
            <a:pPr marL="0" indent="0">
              <a:buNone/>
            </a:pPr>
            <a:endParaRPr lang="de-DE" dirty="0"/>
          </a:p>
        </p:txBody>
      </p:sp>
      <p:sp>
        <p:nvSpPr>
          <p:cNvPr id="5" name="Foliennummernplatzhalter 4">
            <a:extLst>
              <a:ext uri="{FF2B5EF4-FFF2-40B4-BE49-F238E27FC236}">
                <a16:creationId xmlns:a16="http://schemas.microsoft.com/office/drawing/2014/main" id="{66DC489C-63AA-414B-73CF-479786C9768D}"/>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6" name="Datumsplatzhalter 5">
            <a:extLst>
              <a:ext uri="{FF2B5EF4-FFF2-40B4-BE49-F238E27FC236}">
                <a16:creationId xmlns:a16="http://schemas.microsoft.com/office/drawing/2014/main" id="{30EFE0DA-615D-C3C7-9497-8ADA6948BD86}"/>
              </a:ext>
            </a:extLst>
          </p:cNvPr>
          <p:cNvSpPr>
            <a:spLocks noGrp="1"/>
          </p:cNvSpPr>
          <p:nvPr>
            <p:ph type="dt" sz="half" idx="10"/>
          </p:nvPr>
        </p:nvSpPr>
        <p:spPr/>
        <p:txBody>
          <a:bodyPr/>
          <a:lstStyle/>
          <a:p>
            <a:pPr>
              <a:lnSpc>
                <a:spcPct val="150000"/>
              </a:lnSpc>
            </a:pPr>
            <a:r>
              <a:rPr lang="de-DE" dirty="0"/>
              <a:t>Juni 24</a:t>
            </a:r>
          </a:p>
        </p:txBody>
      </p:sp>
    </p:spTree>
    <p:extLst>
      <p:ext uri="{BB962C8B-B14F-4D97-AF65-F5344CB8AC3E}">
        <p14:creationId xmlns:p14="http://schemas.microsoft.com/office/powerpoint/2010/main" val="2710922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DCCB1CB-D49D-2B7F-B0F0-1F5CB4B1D42A}"/>
              </a:ext>
            </a:extLst>
          </p:cNvPr>
          <p:cNvSpPr>
            <a:spLocks noGrp="1"/>
          </p:cNvSpPr>
          <p:nvPr>
            <p:ph type="body" sz="quarter" idx="13"/>
          </p:nvPr>
        </p:nvSpPr>
        <p:spPr>
          <a:xfrm>
            <a:off x="1461741" y="1147990"/>
            <a:ext cx="9346012" cy="445628"/>
          </a:xfrm>
        </p:spPr>
        <p:txBody>
          <a:bodyPr/>
          <a:lstStyle/>
          <a:p>
            <a:r>
              <a:rPr lang="de-DE" dirty="0"/>
              <a:t>HINWEISE ZU FOLIEN 12-19</a:t>
            </a:r>
          </a:p>
        </p:txBody>
      </p:sp>
      <p:sp>
        <p:nvSpPr>
          <p:cNvPr id="4" name="Foliennummernplatzhalter 3">
            <a:extLst>
              <a:ext uri="{FF2B5EF4-FFF2-40B4-BE49-F238E27FC236}">
                <a16:creationId xmlns:a16="http://schemas.microsoft.com/office/drawing/2014/main" id="{48B1A948-F956-E1A1-3EC4-F2099A7B4383}"/>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11</a:t>
            </a:fld>
            <a:endParaRPr lang="de-DE" dirty="0"/>
          </a:p>
        </p:txBody>
      </p:sp>
      <p:sp>
        <p:nvSpPr>
          <p:cNvPr id="5" name="Inhaltsplatzhalter 4">
            <a:extLst>
              <a:ext uri="{FF2B5EF4-FFF2-40B4-BE49-F238E27FC236}">
                <a16:creationId xmlns:a16="http://schemas.microsoft.com/office/drawing/2014/main" id="{A833CB6A-D714-6F66-23C7-0C3BAB1FDB58}"/>
              </a:ext>
            </a:extLst>
          </p:cNvPr>
          <p:cNvSpPr>
            <a:spLocks noGrp="1"/>
          </p:cNvSpPr>
          <p:nvPr>
            <p:ph sz="quarter" idx="15"/>
          </p:nvPr>
        </p:nvSpPr>
        <p:spPr>
          <a:xfrm>
            <a:off x="1461741" y="1593616"/>
            <a:ext cx="9346011" cy="4591521"/>
          </a:xfrm>
        </p:spPr>
        <p:txBody>
          <a:bodyPr>
            <a:normAutofit fontScale="85000" lnSpcReduction="10000"/>
          </a:bodyPr>
          <a:lstStyle/>
          <a:p>
            <a:r>
              <a:rPr lang="de-DE" dirty="0"/>
              <a:t>Die TN haben im letzten Modul eine SOB erstellt und im Unterricht eingesetzt, deren Ergebnisse sie zum aktuellen Modul mitbringen.</a:t>
            </a:r>
          </a:p>
          <a:p>
            <a:r>
              <a:rPr lang="de-DE" dirty="0"/>
              <a:t>Mit dem Einstieg (Folie 12) werden die TN aufgefordert, sich zu Erfahrungen in der Durchführung der SOB zu äußern, dabei sollte der Fokus auf die inhaltlichen Aspekte der SOB gelegt werden. Diese Aktivität ist bewusst offen gehalten, um alle Erfahrungen der TN einzubeziehen. Der erste Austausch sollte jedoch kurz gehalten und im weiteren Verlauf fokussierter werden.</a:t>
            </a:r>
          </a:p>
          <a:p>
            <a:r>
              <a:rPr lang="de-DE" dirty="0"/>
              <a:t>Ein fiktives Schülerbeispiel (Folie 13) bietet einen gemeinsamen thematischen Einstieg in die zielgerichtete (förderorientierte) Auswertung einer SOB, um die Arbeitsphase in Kleingruppen vorzubereiten. </a:t>
            </a:r>
          </a:p>
          <a:p>
            <a:r>
              <a:rPr lang="de-DE" dirty="0"/>
              <a:t>Anschließend werden die FÖDIMA-Materialien zur Auswertung der SOB (Aufgabenübersicht und Auswertungstabelle) den TN am Schülerbeispiel vorgestellt (Folie 14-19), damit sie diese als Werkzeug zur Dokumentation der Auswertung im weiteren Verlauf der Veranstaltung nutzen können.</a:t>
            </a:r>
          </a:p>
        </p:txBody>
      </p:sp>
      <p:sp>
        <p:nvSpPr>
          <p:cNvPr id="3" name="Datumsplatzhalter 5">
            <a:extLst>
              <a:ext uri="{FF2B5EF4-FFF2-40B4-BE49-F238E27FC236}">
                <a16:creationId xmlns:a16="http://schemas.microsoft.com/office/drawing/2014/main" id="{666904AC-BE54-2EC6-C502-564D2B24255E}"/>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225104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05060CA1-A38A-E88C-45DE-327FDF3C3478}"/>
              </a:ext>
            </a:extLst>
          </p:cNvPr>
          <p:cNvSpPr>
            <a:spLocks noGrp="1"/>
          </p:cNvSpPr>
          <p:nvPr>
            <p:ph idx="14"/>
          </p:nvPr>
        </p:nvSpPr>
        <p:spPr/>
        <p:txBody>
          <a:bodyPr/>
          <a:lstStyle/>
          <a:p>
            <a:pPr marL="342900" indent="-342900">
              <a:buFont typeface="+mj-lt"/>
              <a:buAutoNum type="arabicPeriod"/>
            </a:pPr>
            <a:endParaRPr lang="de-DE" dirty="0"/>
          </a:p>
          <a:p>
            <a:r>
              <a:rPr lang="de-DE" dirty="0"/>
              <a:t>Welche Erfahrungen haben Sie mit der Durchführung der Standortbestimmung zum Zahlverständnis gemacht?</a:t>
            </a:r>
          </a:p>
          <a:p>
            <a:endParaRPr lang="de-DE" dirty="0">
              <a:highlight>
                <a:srgbClr val="FFFF00"/>
              </a:highlight>
            </a:endParaRPr>
          </a:p>
          <a:p>
            <a:endParaRPr lang="de-DE" dirty="0">
              <a:highlight>
                <a:srgbClr val="FFFF00"/>
              </a:highlight>
            </a:endParaRPr>
          </a:p>
          <a:p>
            <a:endParaRPr lang="de-DE" dirty="0"/>
          </a:p>
          <a:p>
            <a:endParaRPr lang="de-DE" dirty="0"/>
          </a:p>
        </p:txBody>
      </p:sp>
      <p:sp>
        <p:nvSpPr>
          <p:cNvPr id="4" name="Foliennummernplatzhalter 3">
            <a:extLst>
              <a:ext uri="{FF2B5EF4-FFF2-40B4-BE49-F238E27FC236}">
                <a16:creationId xmlns:a16="http://schemas.microsoft.com/office/drawing/2014/main" id="{4300AE4E-1D3A-2FA0-4001-919C057F2127}"/>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7" name="Titel 6">
            <a:extLst>
              <a:ext uri="{FF2B5EF4-FFF2-40B4-BE49-F238E27FC236}">
                <a16:creationId xmlns:a16="http://schemas.microsoft.com/office/drawing/2014/main" id="{A7D6404F-231D-331A-E733-BFD46F2B5E03}"/>
              </a:ext>
            </a:extLst>
          </p:cNvPr>
          <p:cNvSpPr>
            <a:spLocks noGrp="1"/>
          </p:cNvSpPr>
          <p:nvPr>
            <p:ph type="title"/>
          </p:nvPr>
        </p:nvSpPr>
        <p:spPr/>
        <p:txBody>
          <a:bodyPr/>
          <a:lstStyle/>
          <a:p>
            <a:r>
              <a:rPr lang="de-DE" dirty="0"/>
              <a:t>Reflexion der Praxisaufgabe</a:t>
            </a:r>
          </a:p>
        </p:txBody>
      </p:sp>
      <p:sp>
        <p:nvSpPr>
          <p:cNvPr id="8" name="Textplatzhalter 7">
            <a:extLst>
              <a:ext uri="{FF2B5EF4-FFF2-40B4-BE49-F238E27FC236}">
                <a16:creationId xmlns:a16="http://schemas.microsoft.com/office/drawing/2014/main" id="{CF0F6BBA-DF3B-05C3-0EC8-E84037FC98CA}"/>
              </a:ext>
            </a:extLst>
          </p:cNvPr>
          <p:cNvSpPr>
            <a:spLocks noGrp="1"/>
          </p:cNvSpPr>
          <p:nvPr>
            <p:ph type="body" sz="quarter" idx="13"/>
          </p:nvPr>
        </p:nvSpPr>
        <p:spPr/>
        <p:txBody>
          <a:bodyPr/>
          <a:lstStyle/>
          <a:p>
            <a:r>
              <a:rPr lang="de-DE" dirty="0"/>
              <a:t>REFLEKTIEREN SIE IHRE ERFAHRUNGEN…</a:t>
            </a:r>
          </a:p>
        </p:txBody>
      </p:sp>
      <p:sp>
        <p:nvSpPr>
          <p:cNvPr id="5" name="Datumsplatzhalter 4">
            <a:extLst>
              <a:ext uri="{FF2B5EF4-FFF2-40B4-BE49-F238E27FC236}">
                <a16:creationId xmlns:a16="http://schemas.microsoft.com/office/drawing/2014/main" id="{01847B16-6E48-044B-6FCD-D6A80EF23780}"/>
              </a:ext>
            </a:extLst>
          </p:cNvPr>
          <p:cNvSpPr>
            <a:spLocks noGrp="1"/>
          </p:cNvSpPr>
          <p:nvPr>
            <p:ph type="dt" sz="half" idx="10"/>
          </p:nvPr>
        </p:nvSpPr>
        <p:spPr/>
        <p:txBody>
          <a:bodyPr/>
          <a:lstStyle/>
          <a:p>
            <a:pPr>
              <a:lnSpc>
                <a:spcPct val="150000"/>
              </a:lnSpc>
            </a:pPr>
            <a:r>
              <a:rPr lang="de-DE"/>
              <a:t>Juni 24</a:t>
            </a:r>
            <a:endParaRPr lang="de-DE" dirty="0"/>
          </a:p>
        </p:txBody>
      </p:sp>
      <p:cxnSp>
        <p:nvCxnSpPr>
          <p:cNvPr id="2" name="Gerade Verbindung 1">
            <a:extLst>
              <a:ext uri="{FF2B5EF4-FFF2-40B4-BE49-F238E27FC236}">
                <a16:creationId xmlns:a16="http://schemas.microsoft.com/office/drawing/2014/main" id="{84E93277-CBC0-B6E1-3FF8-3CE7FA93D885}"/>
              </a:ext>
            </a:extLst>
          </p:cNvPr>
          <p:cNvCxnSpPr>
            <a:cxnSpLocks/>
          </p:cNvCxnSpPr>
          <p:nvPr/>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 name="Textplatzhalter 3">
            <a:extLst>
              <a:ext uri="{FF2B5EF4-FFF2-40B4-BE49-F238E27FC236}">
                <a16:creationId xmlns:a16="http://schemas.microsoft.com/office/drawing/2014/main" id="{8A50AA38-463B-B29C-1E0F-830D78F63E7C}"/>
              </a:ext>
            </a:extLst>
          </p:cNvPr>
          <p:cNvSpPr txBox="1">
            <a:spLocks/>
          </p:cNvSpPr>
          <p:nvPr/>
        </p:nvSpPr>
        <p:spPr>
          <a:xfrm>
            <a:off x="1211378" y="4146950"/>
            <a:ext cx="10402690" cy="222581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sz="1500" dirty="0">
                <a:solidFill>
                  <a:schemeClr val="tx1"/>
                </a:solidFill>
              </a:rPr>
              <a:t>Wie haben Sie die Standortbestimmung durchgeführt (Lerngruppe, Zeitpunkt im Lernverlauf, Auswahl der Aufgaben)?</a:t>
            </a:r>
          </a:p>
          <a:p>
            <a:pPr marL="285750" indent="-285750">
              <a:buFont typeface="Arial" panose="020B0604020202020204" pitchFamily="34" charset="0"/>
              <a:buChar char="•"/>
            </a:pPr>
            <a:r>
              <a:rPr lang="de-DE" sz="1500" kern="100" dirty="0">
                <a:solidFill>
                  <a:schemeClr val="tx1"/>
                </a:solidFill>
                <a:ea typeface="Calibri" panose="020F0502020204030204" pitchFamily="34" charset="0"/>
              </a:rPr>
              <a:t>Was ist Ihnen bei der Durchführung und ggf. ersten Auswertung aufgefallen?</a:t>
            </a:r>
          </a:p>
          <a:p>
            <a:pPr marL="285750" indent="-285750">
              <a:buFont typeface="Arial" panose="020B0604020202020204" pitchFamily="34" charset="0"/>
              <a:buChar char="•"/>
            </a:pPr>
            <a:r>
              <a:rPr lang="de-DE" sz="1500" kern="100" dirty="0">
                <a:solidFill>
                  <a:schemeClr val="tx1"/>
                </a:solidFill>
                <a:ea typeface="Calibri" panose="020F0502020204030204" pitchFamily="34" charset="0"/>
              </a:rPr>
              <a:t>Was würden Sie bei einer erneuten Durchführung ändern?</a:t>
            </a:r>
          </a:p>
          <a:p>
            <a:endParaRPr lang="de-DE" sz="1500" dirty="0">
              <a:solidFill>
                <a:schemeClr val="tx1"/>
              </a:solidFill>
            </a:endParaRPr>
          </a:p>
        </p:txBody>
      </p:sp>
    </p:spTree>
    <p:extLst>
      <p:ext uri="{BB962C8B-B14F-4D97-AF65-F5344CB8AC3E}">
        <p14:creationId xmlns:p14="http://schemas.microsoft.com/office/powerpoint/2010/main" val="40830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D97C261-39A7-105D-830F-559D2AFDF707}"/>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2" name="Titel 1">
            <a:extLst>
              <a:ext uri="{FF2B5EF4-FFF2-40B4-BE49-F238E27FC236}">
                <a16:creationId xmlns:a16="http://schemas.microsoft.com/office/drawing/2014/main" id="{37BD6CFC-78AB-2B1F-185D-C397E9249255}"/>
              </a:ext>
            </a:extLst>
          </p:cNvPr>
          <p:cNvSpPr>
            <a:spLocks noGrp="1"/>
          </p:cNvSpPr>
          <p:nvPr>
            <p:ph type="title"/>
          </p:nvPr>
        </p:nvSpPr>
        <p:spPr/>
        <p:txBody>
          <a:bodyPr/>
          <a:lstStyle/>
          <a:p>
            <a:r>
              <a:rPr lang="de-DE" dirty="0"/>
              <a:t>1. Reflexion der Praxisaufgabe: SOB von Tom</a:t>
            </a:r>
          </a:p>
        </p:txBody>
      </p:sp>
      <p:sp>
        <p:nvSpPr>
          <p:cNvPr id="4" name="Textplatzhalter 3">
            <a:extLst>
              <a:ext uri="{FF2B5EF4-FFF2-40B4-BE49-F238E27FC236}">
                <a16:creationId xmlns:a16="http://schemas.microsoft.com/office/drawing/2014/main" id="{D396A4A0-3B32-3B30-2AD7-02FDAF90F550}"/>
              </a:ext>
            </a:extLst>
          </p:cNvPr>
          <p:cNvSpPr>
            <a:spLocks noGrp="1"/>
          </p:cNvSpPr>
          <p:nvPr>
            <p:ph type="body" sz="quarter" idx="13"/>
          </p:nvPr>
        </p:nvSpPr>
        <p:spPr/>
        <p:txBody>
          <a:bodyPr/>
          <a:lstStyle/>
          <a:p>
            <a:r>
              <a:rPr lang="de-DE" dirty="0"/>
              <a:t>MURMELPHASE UND DISKUSSION IM PLENUM</a:t>
            </a:r>
          </a:p>
        </p:txBody>
      </p:sp>
      <p:sp>
        <p:nvSpPr>
          <p:cNvPr id="18" name="Abgerundetes Rechteck 17">
            <a:extLst>
              <a:ext uri="{FF2B5EF4-FFF2-40B4-BE49-F238E27FC236}">
                <a16:creationId xmlns:a16="http://schemas.microsoft.com/office/drawing/2014/main" id="{9E2E19DD-E738-29D0-E12A-34E52FB5EE1C}"/>
              </a:ext>
            </a:extLst>
          </p:cNvPr>
          <p:cNvSpPr/>
          <p:nvPr/>
        </p:nvSpPr>
        <p:spPr>
          <a:xfrm>
            <a:off x="8198370" y="2109678"/>
            <a:ext cx="3567659" cy="3634378"/>
          </a:xfrm>
          <a:prstGeom prst="roundRect">
            <a:avLst/>
          </a:prstGeom>
          <a:solidFill>
            <a:schemeClr val="bg1">
              <a:alpha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buClr>
            </a:pPr>
            <a:r>
              <a:rPr lang="de-DE" dirty="0">
                <a:solidFill>
                  <a:schemeClr val="tx1"/>
                </a:solidFill>
              </a:rPr>
              <a:t>Welche Kompetenzen stellen Sie fest? </a:t>
            </a:r>
          </a:p>
          <a:p>
            <a:pPr>
              <a:buClr>
                <a:schemeClr val="accent1"/>
              </a:buClr>
            </a:pPr>
            <a:endParaRPr lang="de-DE" dirty="0">
              <a:solidFill>
                <a:schemeClr val="tx1"/>
              </a:solidFill>
            </a:endParaRPr>
          </a:p>
          <a:p>
            <a:pPr>
              <a:buClr>
                <a:schemeClr val="accent1"/>
              </a:buClr>
            </a:pPr>
            <a:r>
              <a:rPr lang="de-DE" dirty="0">
                <a:solidFill>
                  <a:schemeClr val="tx1"/>
                </a:solidFill>
              </a:rPr>
              <a:t>Welche Schwierigkeiten stellen Sie fest?</a:t>
            </a:r>
          </a:p>
          <a:p>
            <a:pPr>
              <a:buClr>
                <a:schemeClr val="accent1"/>
              </a:buClr>
            </a:pPr>
            <a:endParaRPr lang="de-DE" dirty="0">
              <a:solidFill>
                <a:schemeClr val="tx1"/>
              </a:solidFill>
            </a:endParaRPr>
          </a:p>
          <a:p>
            <a:pPr>
              <a:buClr>
                <a:schemeClr val="accent1"/>
              </a:buClr>
            </a:pPr>
            <a:r>
              <a:rPr lang="de-DE" dirty="0">
                <a:solidFill>
                  <a:schemeClr val="tx1"/>
                </a:solidFill>
              </a:rPr>
              <a:t>An welcher Teilkompetenz würden Sie mit Tom zunächst arbeiten?</a:t>
            </a:r>
          </a:p>
          <a:p>
            <a:pPr>
              <a:buClr>
                <a:schemeClr val="accent1"/>
              </a:buClr>
            </a:pPr>
            <a:endParaRPr lang="de-DE" dirty="0">
              <a:solidFill>
                <a:schemeClr val="tx1"/>
              </a:solidFill>
              <a:latin typeface="Arial" panose="020B0604020202020204" pitchFamily="34" charset="0"/>
              <a:cs typeface="Arial" panose="020B0604020202020204" pitchFamily="34" charset="0"/>
            </a:endParaRPr>
          </a:p>
        </p:txBody>
      </p:sp>
      <p:pic>
        <p:nvPicPr>
          <p:cNvPr id="19" name="Grafik 18">
            <a:extLst>
              <a:ext uri="{FF2B5EF4-FFF2-40B4-BE49-F238E27FC236}">
                <a16:creationId xmlns:a16="http://schemas.microsoft.com/office/drawing/2014/main" id="{2D0AE9B7-6187-CB33-30B0-B33D363BF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259" y="4899388"/>
            <a:ext cx="939235" cy="939235"/>
          </a:xfrm>
          <a:prstGeom prst="rect">
            <a:avLst/>
          </a:prstGeom>
        </p:spPr>
      </p:pic>
      <p:sp>
        <p:nvSpPr>
          <p:cNvPr id="39" name="Oval 38">
            <a:extLst>
              <a:ext uri="{FF2B5EF4-FFF2-40B4-BE49-F238E27FC236}">
                <a16:creationId xmlns:a16="http://schemas.microsoft.com/office/drawing/2014/main" id="{9F286F32-853B-17C4-C01D-F435CBC962BE}"/>
              </a:ext>
            </a:extLst>
          </p:cNvPr>
          <p:cNvSpPr/>
          <p:nvPr/>
        </p:nvSpPr>
        <p:spPr>
          <a:xfrm>
            <a:off x="5958038" y="2076218"/>
            <a:ext cx="378222" cy="836699"/>
          </a:xfrm>
          <a:custGeom>
            <a:avLst/>
            <a:gdLst>
              <a:gd name="connsiteX0" fmla="*/ 0 w 378222"/>
              <a:gd name="connsiteY0" fmla="*/ 418350 h 836699"/>
              <a:gd name="connsiteX1" fmla="*/ 189111 w 378222"/>
              <a:gd name="connsiteY1" fmla="*/ 0 h 836699"/>
              <a:gd name="connsiteX2" fmla="*/ 378222 w 378222"/>
              <a:gd name="connsiteY2" fmla="*/ 418350 h 836699"/>
              <a:gd name="connsiteX3" fmla="*/ 189111 w 378222"/>
              <a:gd name="connsiteY3" fmla="*/ 836700 h 836699"/>
              <a:gd name="connsiteX4" fmla="*/ 0 w 378222"/>
              <a:gd name="connsiteY4" fmla="*/ 418350 h 83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2" h="836699" extrusionOk="0">
                <a:moveTo>
                  <a:pt x="0" y="418350"/>
                </a:moveTo>
                <a:cubicBezTo>
                  <a:pt x="-11936" y="179939"/>
                  <a:pt x="77644" y="2636"/>
                  <a:pt x="189111" y="0"/>
                </a:cubicBezTo>
                <a:cubicBezTo>
                  <a:pt x="325854" y="6800"/>
                  <a:pt x="342099" y="188451"/>
                  <a:pt x="378222" y="418350"/>
                </a:cubicBezTo>
                <a:cubicBezTo>
                  <a:pt x="373826" y="653691"/>
                  <a:pt x="290771" y="852085"/>
                  <a:pt x="189111" y="836700"/>
                </a:cubicBezTo>
                <a:cubicBezTo>
                  <a:pt x="74866" y="831337"/>
                  <a:pt x="27497" y="662536"/>
                  <a:pt x="0" y="418350"/>
                </a:cubicBezTo>
                <a:close/>
              </a:path>
            </a:pathLst>
          </a:custGeom>
          <a:noFill/>
          <a:ln>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CAB5B62F-1D7D-41BE-99A1-CC8412259CF3}"/>
              </a:ext>
            </a:extLst>
          </p:cNvPr>
          <p:cNvSpPr/>
          <p:nvPr/>
        </p:nvSpPr>
        <p:spPr>
          <a:xfrm>
            <a:off x="873200" y="1674719"/>
            <a:ext cx="2428965" cy="19260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200" dirty="0">
                <a:solidFill>
                  <a:schemeClr val="tx1"/>
                </a:solidFill>
              </a:rPr>
              <a:t>Gezeigte Bilder:</a:t>
            </a:r>
          </a:p>
        </p:txBody>
      </p:sp>
      <p:sp>
        <p:nvSpPr>
          <p:cNvPr id="9" name="Pfeil nach links 8">
            <a:extLst>
              <a:ext uri="{FF2B5EF4-FFF2-40B4-BE49-F238E27FC236}">
                <a16:creationId xmlns:a16="http://schemas.microsoft.com/office/drawing/2014/main" id="{FB1C92CF-862F-0F95-F144-842312952930}"/>
              </a:ext>
            </a:extLst>
          </p:cNvPr>
          <p:cNvSpPr/>
          <p:nvPr/>
        </p:nvSpPr>
        <p:spPr>
          <a:xfrm rot="16200000">
            <a:off x="1822133" y="3572803"/>
            <a:ext cx="343941" cy="491532"/>
          </a:xfrm>
          <a:prstGeom prst="leftArrow">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ED4ED12-B54B-C283-00EF-BA070DD83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765" y="369856"/>
            <a:ext cx="901700" cy="1447800"/>
          </a:xfrm>
          <a:prstGeom prst="rect">
            <a:avLst/>
          </a:prstGeom>
        </p:spPr>
      </p:pic>
      <p:pic>
        <p:nvPicPr>
          <p:cNvPr id="24" name="Grafik 23">
            <a:extLst>
              <a:ext uri="{FF2B5EF4-FFF2-40B4-BE49-F238E27FC236}">
                <a16:creationId xmlns:a16="http://schemas.microsoft.com/office/drawing/2014/main" id="{9631905A-69B0-9D3E-3A43-07BC34A545A8}"/>
              </a:ext>
            </a:extLst>
          </p:cNvPr>
          <p:cNvPicPr>
            <a:picLocks noChangeAspect="1"/>
          </p:cNvPicPr>
          <p:nvPr/>
        </p:nvPicPr>
        <p:blipFill>
          <a:blip r:embed="rId5"/>
          <a:stretch>
            <a:fillRect/>
          </a:stretch>
        </p:blipFill>
        <p:spPr>
          <a:xfrm>
            <a:off x="1194076" y="2087588"/>
            <a:ext cx="1470701" cy="381961"/>
          </a:xfrm>
          <a:prstGeom prst="rect">
            <a:avLst/>
          </a:prstGeom>
        </p:spPr>
      </p:pic>
      <p:pic>
        <p:nvPicPr>
          <p:cNvPr id="33" name="Grafik 32">
            <a:extLst>
              <a:ext uri="{FF2B5EF4-FFF2-40B4-BE49-F238E27FC236}">
                <a16:creationId xmlns:a16="http://schemas.microsoft.com/office/drawing/2014/main" id="{CBD589D4-83F7-9E61-33D9-9D004B20CF1F}"/>
              </a:ext>
            </a:extLst>
          </p:cNvPr>
          <p:cNvPicPr>
            <a:picLocks noChangeAspect="1"/>
          </p:cNvPicPr>
          <p:nvPr/>
        </p:nvPicPr>
        <p:blipFill>
          <a:blip r:embed="rId6"/>
          <a:stretch>
            <a:fillRect/>
          </a:stretch>
        </p:blipFill>
        <p:spPr>
          <a:xfrm>
            <a:off x="1194076" y="2852752"/>
            <a:ext cx="1463119" cy="397353"/>
          </a:xfrm>
          <a:prstGeom prst="rect">
            <a:avLst/>
          </a:prstGeom>
        </p:spPr>
      </p:pic>
      <p:cxnSp>
        <p:nvCxnSpPr>
          <p:cNvPr id="12" name="Gerade Verbindung 11">
            <a:extLst>
              <a:ext uri="{FF2B5EF4-FFF2-40B4-BE49-F238E27FC236}">
                <a16:creationId xmlns:a16="http://schemas.microsoft.com/office/drawing/2014/main" id="{3B168268-A1F1-CA19-E3B6-07F24EF4D8EC}"/>
              </a:ext>
            </a:extLst>
          </p:cNvPr>
          <p:cNvCxnSpPr>
            <a:stCxn id="8" idx="1"/>
            <a:endCxn id="8" idx="3"/>
          </p:cNvCxnSpPr>
          <p:nvPr/>
        </p:nvCxnSpPr>
        <p:spPr>
          <a:xfrm>
            <a:off x="873200" y="2637723"/>
            <a:ext cx="2428965"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B334AF85-47C2-CC95-955A-4FC82A52F6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782" y="4026765"/>
            <a:ext cx="2935525" cy="2201644"/>
          </a:xfrm>
          <a:prstGeom prst="rect">
            <a:avLst/>
          </a:prstGeom>
        </p:spPr>
      </p:pic>
      <p:grpSp>
        <p:nvGrpSpPr>
          <p:cNvPr id="23" name="Gruppieren 22">
            <a:extLst>
              <a:ext uri="{FF2B5EF4-FFF2-40B4-BE49-F238E27FC236}">
                <a16:creationId xmlns:a16="http://schemas.microsoft.com/office/drawing/2014/main" id="{CB3F5DE0-EA64-5722-6539-C1F23F653C38}"/>
              </a:ext>
            </a:extLst>
          </p:cNvPr>
          <p:cNvGrpSpPr/>
          <p:nvPr/>
        </p:nvGrpSpPr>
        <p:grpSpPr>
          <a:xfrm>
            <a:off x="4057644" y="1593618"/>
            <a:ext cx="3883205" cy="4760550"/>
            <a:chOff x="3988085" y="1619952"/>
            <a:chExt cx="3506391" cy="4298601"/>
          </a:xfrm>
        </p:grpSpPr>
        <p:pic>
          <p:nvPicPr>
            <p:cNvPr id="17" name="Grafik 16">
              <a:extLst>
                <a:ext uri="{FF2B5EF4-FFF2-40B4-BE49-F238E27FC236}">
                  <a16:creationId xmlns:a16="http://schemas.microsoft.com/office/drawing/2014/main" id="{85F5A980-5333-CB80-F7D6-1EBD315F6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8085" y="1619952"/>
              <a:ext cx="3056753" cy="2292565"/>
            </a:xfrm>
            <a:prstGeom prst="rect">
              <a:avLst/>
            </a:prstGeom>
          </p:spPr>
        </p:pic>
        <p:pic>
          <p:nvPicPr>
            <p:cNvPr id="15" name="Grafik 14">
              <a:extLst>
                <a:ext uri="{FF2B5EF4-FFF2-40B4-BE49-F238E27FC236}">
                  <a16:creationId xmlns:a16="http://schemas.microsoft.com/office/drawing/2014/main" id="{0503AC78-7927-A910-4B0C-E6221D58C0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600" y="3613896"/>
              <a:ext cx="3072876" cy="2304657"/>
            </a:xfrm>
            <a:prstGeom prst="rect">
              <a:avLst/>
            </a:prstGeom>
          </p:spPr>
        </p:pic>
      </p:grpSp>
      <p:sp>
        <p:nvSpPr>
          <p:cNvPr id="7" name="Datumsplatzhalter 6">
            <a:extLst>
              <a:ext uri="{FF2B5EF4-FFF2-40B4-BE49-F238E27FC236}">
                <a16:creationId xmlns:a16="http://schemas.microsoft.com/office/drawing/2014/main" id="{C9047029-0845-2C66-4994-7C58E4AE21CD}"/>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81918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AE2C7738-D1D1-98C6-DF3D-5ED7332DAA46}"/>
              </a:ext>
            </a:extLst>
          </p:cNvPr>
          <p:cNvSpPr>
            <a:spLocks noGrp="1"/>
          </p:cNvSpPr>
          <p:nvPr>
            <p:ph type="body" sz="quarter" idx="13"/>
          </p:nvPr>
        </p:nvSpPr>
        <p:spPr>
          <a:xfrm>
            <a:off x="1461741" y="1147990"/>
            <a:ext cx="9346012" cy="445628"/>
          </a:xfrm>
        </p:spPr>
        <p:txBody>
          <a:bodyPr/>
          <a:lstStyle/>
          <a:p>
            <a:r>
              <a:rPr lang="de-DE" dirty="0"/>
              <a:t>FÖDIMA-MATERIALIEN ZUR AUSWERTUNG DER SOB</a:t>
            </a:r>
          </a:p>
        </p:txBody>
      </p:sp>
      <p:sp>
        <p:nvSpPr>
          <p:cNvPr id="10" name="Foliennummernplatzhalter 9">
            <a:extLst>
              <a:ext uri="{FF2B5EF4-FFF2-40B4-BE49-F238E27FC236}">
                <a16:creationId xmlns:a16="http://schemas.microsoft.com/office/drawing/2014/main" id="{65B77644-AC3D-1854-A4B9-7B96C5DAA124}"/>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14</a:t>
            </a:fld>
            <a:endParaRPr lang="de-DE" dirty="0"/>
          </a:p>
        </p:txBody>
      </p:sp>
      <p:sp>
        <p:nvSpPr>
          <p:cNvPr id="2" name="Titel 1">
            <a:extLst>
              <a:ext uri="{FF2B5EF4-FFF2-40B4-BE49-F238E27FC236}">
                <a16:creationId xmlns:a16="http://schemas.microsoft.com/office/drawing/2014/main" id="{B0229384-404D-6249-9C5C-E63603AD6E5B}"/>
              </a:ext>
            </a:extLst>
          </p:cNvPr>
          <p:cNvSpPr>
            <a:spLocks noGrp="1"/>
          </p:cNvSpPr>
          <p:nvPr>
            <p:ph type="title"/>
          </p:nvPr>
        </p:nvSpPr>
        <p:spPr>
          <a:xfrm>
            <a:off x="1461741" y="273600"/>
            <a:ext cx="9346011" cy="516684"/>
          </a:xfrm>
        </p:spPr>
        <p:txBody>
          <a:bodyPr>
            <a:noAutofit/>
          </a:bodyPr>
          <a:lstStyle/>
          <a:p>
            <a:r>
              <a:rPr lang="de-DE" dirty="0"/>
              <a:t>1. Reflexion der Praxisaufgabe</a:t>
            </a:r>
          </a:p>
        </p:txBody>
      </p:sp>
      <p:pic>
        <p:nvPicPr>
          <p:cNvPr id="4" name="Grafik 3">
            <a:extLst>
              <a:ext uri="{FF2B5EF4-FFF2-40B4-BE49-F238E27FC236}">
                <a16:creationId xmlns:a16="http://schemas.microsoft.com/office/drawing/2014/main" id="{4F41AA58-B6C4-0E56-C788-CDB262CAB6AC}"/>
              </a:ext>
            </a:extLst>
          </p:cNvPr>
          <p:cNvPicPr>
            <a:picLocks noChangeAspect="1"/>
          </p:cNvPicPr>
          <p:nvPr/>
        </p:nvPicPr>
        <p:blipFill>
          <a:blip r:embed="rId3"/>
          <a:stretch>
            <a:fillRect/>
          </a:stretch>
        </p:blipFill>
        <p:spPr>
          <a:xfrm>
            <a:off x="2379375" y="1684228"/>
            <a:ext cx="2663763" cy="3916823"/>
          </a:xfrm>
          <a:prstGeom prst="rect">
            <a:avLst/>
          </a:prstGeom>
          <a:effectLst>
            <a:outerShdw blurRad="63500" sx="102000" sy="102000" algn="ctr" rotWithShape="0">
              <a:prstClr val="black">
                <a:alpha val="40000"/>
              </a:prstClr>
            </a:outerShdw>
          </a:effectLst>
        </p:spPr>
      </p:pic>
      <p:sp>
        <p:nvSpPr>
          <p:cNvPr id="11" name="Rechteck: abgerundete Ecken 1">
            <a:extLst>
              <a:ext uri="{FF2B5EF4-FFF2-40B4-BE49-F238E27FC236}">
                <a16:creationId xmlns:a16="http://schemas.microsoft.com/office/drawing/2014/main" id="{B0D3AC16-FA2B-0156-60E9-C680D7012DFD}"/>
              </a:ext>
            </a:extLst>
          </p:cNvPr>
          <p:cNvSpPr/>
          <p:nvPr/>
        </p:nvSpPr>
        <p:spPr>
          <a:xfrm>
            <a:off x="1673285" y="5689552"/>
            <a:ext cx="4075941" cy="690965"/>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kern="0" dirty="0">
                <a:solidFill>
                  <a:schemeClr val="tx1"/>
                </a:solidFill>
                <a:cs typeface="Calibri"/>
              </a:rPr>
              <a:t>Aufgabenübersicht zur SOB</a:t>
            </a:r>
            <a:endParaRPr lang="de-DE" kern="0" dirty="0">
              <a:solidFill>
                <a:schemeClr val="tx1"/>
              </a:solidFill>
              <a:cs typeface="Calibri"/>
            </a:endParaRPr>
          </a:p>
        </p:txBody>
      </p:sp>
      <p:sp>
        <p:nvSpPr>
          <p:cNvPr id="12" name="Rechteck: abgerundete Ecken 3">
            <a:extLst>
              <a:ext uri="{FF2B5EF4-FFF2-40B4-BE49-F238E27FC236}">
                <a16:creationId xmlns:a16="http://schemas.microsoft.com/office/drawing/2014/main" id="{11E1E2D5-C37B-1E10-CAA2-D513B1838FA8}"/>
              </a:ext>
            </a:extLst>
          </p:cNvPr>
          <p:cNvSpPr/>
          <p:nvPr/>
        </p:nvSpPr>
        <p:spPr>
          <a:xfrm>
            <a:off x="6494096" y="4621491"/>
            <a:ext cx="4313656" cy="1246874"/>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kern="0" dirty="0">
                <a:solidFill>
                  <a:schemeClr val="tx1"/>
                </a:solidFill>
                <a:cs typeface="Calibri"/>
              </a:rPr>
              <a:t>Auswertungstabelle Klassenübersicht für SOB und Diagnosegespräche</a:t>
            </a:r>
            <a:endParaRPr lang="de-DE" dirty="0">
              <a:solidFill>
                <a:schemeClr val="tx1"/>
              </a:solidFill>
            </a:endParaRPr>
          </a:p>
        </p:txBody>
      </p:sp>
      <p:pic>
        <p:nvPicPr>
          <p:cNvPr id="14" name="Grafik 13">
            <a:extLst>
              <a:ext uri="{FF2B5EF4-FFF2-40B4-BE49-F238E27FC236}">
                <a16:creationId xmlns:a16="http://schemas.microsoft.com/office/drawing/2014/main" id="{79CC9F19-C8EF-32EF-4AA9-0D1A8E95ECB7}"/>
              </a:ext>
            </a:extLst>
          </p:cNvPr>
          <p:cNvPicPr>
            <a:picLocks noChangeAspect="1"/>
          </p:cNvPicPr>
          <p:nvPr/>
        </p:nvPicPr>
        <p:blipFill>
          <a:blip r:embed="rId4"/>
          <a:stretch>
            <a:fillRect/>
          </a:stretch>
        </p:blipFill>
        <p:spPr>
          <a:xfrm>
            <a:off x="6651165" y="1683557"/>
            <a:ext cx="3918870" cy="2728087"/>
          </a:xfrm>
          <a:prstGeom prst="rect">
            <a:avLst/>
          </a:prstGeom>
          <a:effectLst>
            <a:outerShdw blurRad="63500" sx="102000" sy="102000" algn="ctr" rotWithShape="0">
              <a:prstClr val="black">
                <a:alpha val="40000"/>
              </a:prstClr>
            </a:outerShdw>
          </a:effectLst>
        </p:spPr>
      </p:pic>
      <p:sp>
        <p:nvSpPr>
          <p:cNvPr id="3" name="Datumsplatzhalter 5">
            <a:extLst>
              <a:ext uri="{FF2B5EF4-FFF2-40B4-BE49-F238E27FC236}">
                <a16:creationId xmlns:a16="http://schemas.microsoft.com/office/drawing/2014/main" id="{70811387-9B9F-DD96-98F6-04902F9D1892}"/>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330919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1F6A63AF-480A-642B-CCAB-51C0F9976FD3}"/>
              </a:ext>
            </a:extLst>
          </p:cNvPr>
          <p:cNvPicPr>
            <a:picLocks noChangeAspect="1"/>
          </p:cNvPicPr>
          <p:nvPr/>
        </p:nvPicPr>
        <p:blipFill>
          <a:blip r:embed="rId3"/>
          <a:stretch>
            <a:fillRect/>
          </a:stretch>
        </p:blipFill>
        <p:spPr>
          <a:xfrm>
            <a:off x="4190564" y="1593617"/>
            <a:ext cx="3546054" cy="5151814"/>
          </a:xfrm>
          <a:prstGeom prst="rect">
            <a:avLst/>
          </a:prstGeom>
          <a:effectLst>
            <a:outerShdw blurRad="63500" sx="102000" sy="102000" algn="ctr" rotWithShape="0">
              <a:prstClr val="black">
                <a:alpha val="40000"/>
              </a:prstClr>
            </a:outerShdw>
          </a:effectLst>
        </p:spPr>
      </p:pic>
      <p:sp>
        <p:nvSpPr>
          <p:cNvPr id="4" name="Textplatzhalter 3">
            <a:extLst>
              <a:ext uri="{FF2B5EF4-FFF2-40B4-BE49-F238E27FC236}">
                <a16:creationId xmlns:a16="http://schemas.microsoft.com/office/drawing/2014/main" id="{B68924F2-3866-16E9-DEE7-DF8C3E17C0F4}"/>
              </a:ext>
            </a:extLst>
          </p:cNvPr>
          <p:cNvSpPr>
            <a:spLocks noGrp="1"/>
          </p:cNvSpPr>
          <p:nvPr>
            <p:ph type="body" sz="quarter" idx="13"/>
          </p:nvPr>
        </p:nvSpPr>
        <p:spPr/>
        <p:txBody>
          <a:bodyPr/>
          <a:lstStyle/>
          <a:p>
            <a:r>
              <a:rPr lang="de-DE" dirty="0"/>
              <a:t>AUFGABENÜBERSICHT ZUR STANDORTBESTIMMUNG</a:t>
            </a:r>
          </a:p>
        </p:txBody>
      </p:sp>
      <p:sp>
        <p:nvSpPr>
          <p:cNvPr id="3" name="Foliennummernplatzhalter 2">
            <a:extLst>
              <a:ext uri="{FF2B5EF4-FFF2-40B4-BE49-F238E27FC236}">
                <a16:creationId xmlns:a16="http://schemas.microsoft.com/office/drawing/2014/main" id="{FB76D32A-C148-1E67-8945-3C1F9809FB62}"/>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2" name="Titel 1">
            <a:extLst>
              <a:ext uri="{FF2B5EF4-FFF2-40B4-BE49-F238E27FC236}">
                <a16:creationId xmlns:a16="http://schemas.microsoft.com/office/drawing/2014/main" id="{0D8DE768-D662-918C-1534-8FE226465E1C}"/>
              </a:ext>
            </a:extLst>
          </p:cNvPr>
          <p:cNvSpPr>
            <a:spLocks noGrp="1"/>
          </p:cNvSpPr>
          <p:nvPr>
            <p:ph type="title"/>
          </p:nvPr>
        </p:nvSpPr>
        <p:spPr/>
        <p:txBody>
          <a:bodyPr/>
          <a:lstStyle/>
          <a:p>
            <a:r>
              <a:rPr lang="de-DE" dirty="0"/>
              <a:t>1. Reflexion der Praxisaufgabe</a:t>
            </a:r>
          </a:p>
        </p:txBody>
      </p:sp>
      <p:sp>
        <p:nvSpPr>
          <p:cNvPr id="15" name="Textfeld 14">
            <a:extLst>
              <a:ext uri="{FF2B5EF4-FFF2-40B4-BE49-F238E27FC236}">
                <a16:creationId xmlns:a16="http://schemas.microsoft.com/office/drawing/2014/main" id="{6C330D31-4C2A-268F-4170-21C58818E8D1}"/>
              </a:ext>
            </a:extLst>
          </p:cNvPr>
          <p:cNvSpPr txBox="1"/>
          <p:nvPr/>
        </p:nvSpPr>
        <p:spPr>
          <a:xfrm>
            <a:off x="1431769" y="3117876"/>
            <a:ext cx="1560569" cy="9194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Abbildung der SOB-Aufgabe</a:t>
            </a:r>
          </a:p>
        </p:txBody>
      </p:sp>
      <p:sp>
        <p:nvSpPr>
          <p:cNvPr id="17" name="Textfeld 16">
            <a:extLst>
              <a:ext uri="{FF2B5EF4-FFF2-40B4-BE49-F238E27FC236}">
                <a16:creationId xmlns:a16="http://schemas.microsoft.com/office/drawing/2014/main" id="{77568454-7E1A-8785-CF08-C775299AB621}"/>
              </a:ext>
            </a:extLst>
          </p:cNvPr>
          <p:cNvSpPr txBox="1"/>
          <p:nvPr/>
        </p:nvSpPr>
        <p:spPr>
          <a:xfrm>
            <a:off x="1150587" y="4380920"/>
            <a:ext cx="2889532" cy="1585463"/>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Kompetenzen, die durch SOB-Aufgabe (schwarz) und zugehörige diagnostische Basisaufgabe der FÖDIMA Kartei (grau) erfasst werden können</a:t>
            </a:r>
          </a:p>
        </p:txBody>
      </p:sp>
      <p:sp>
        <p:nvSpPr>
          <p:cNvPr id="19" name="Textfeld 18">
            <a:extLst>
              <a:ext uri="{FF2B5EF4-FFF2-40B4-BE49-F238E27FC236}">
                <a16:creationId xmlns:a16="http://schemas.microsoft.com/office/drawing/2014/main" id="{2723C1CD-6E87-D980-2948-03ECF74B23D5}"/>
              </a:ext>
            </a:extLst>
          </p:cNvPr>
          <p:cNvSpPr txBox="1"/>
          <p:nvPr/>
        </p:nvSpPr>
        <p:spPr>
          <a:xfrm>
            <a:off x="8441460" y="3147387"/>
            <a:ext cx="2529085" cy="1022138"/>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Beobachtungshinweise für die Auswertung</a:t>
            </a:r>
          </a:p>
        </p:txBody>
      </p:sp>
      <p:sp>
        <p:nvSpPr>
          <p:cNvPr id="21" name="Textfeld 20">
            <a:extLst>
              <a:ext uri="{FF2B5EF4-FFF2-40B4-BE49-F238E27FC236}">
                <a16:creationId xmlns:a16="http://schemas.microsoft.com/office/drawing/2014/main" id="{C960295C-C282-058F-CF57-534F6788ECAA}"/>
              </a:ext>
            </a:extLst>
          </p:cNvPr>
          <p:cNvSpPr txBox="1"/>
          <p:nvPr/>
        </p:nvSpPr>
        <p:spPr>
          <a:xfrm>
            <a:off x="1244256" y="1789647"/>
            <a:ext cx="1741808" cy="9194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Zugehörige Karteikarte der FÖDIMA-Kartei</a:t>
            </a:r>
          </a:p>
        </p:txBody>
      </p:sp>
      <p:sp>
        <p:nvSpPr>
          <p:cNvPr id="12" name="Rechteck: abgerundete Ecken 4">
            <a:extLst>
              <a:ext uri="{FF2B5EF4-FFF2-40B4-BE49-F238E27FC236}">
                <a16:creationId xmlns:a16="http://schemas.microsoft.com/office/drawing/2014/main" id="{4B3D3C07-6BB0-1FDF-81A4-FDD12DCB9F38}"/>
              </a:ext>
            </a:extLst>
          </p:cNvPr>
          <p:cNvSpPr/>
          <p:nvPr/>
        </p:nvSpPr>
        <p:spPr>
          <a:xfrm>
            <a:off x="4344086" y="2391477"/>
            <a:ext cx="1051001" cy="752448"/>
          </a:xfrm>
          <a:prstGeom prst="roundRect">
            <a:avLst/>
          </a:prstGeom>
          <a:noFill/>
          <a:ln w="12700">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16" name="Rechteck: abgerundete Ecken 4">
            <a:extLst>
              <a:ext uri="{FF2B5EF4-FFF2-40B4-BE49-F238E27FC236}">
                <a16:creationId xmlns:a16="http://schemas.microsoft.com/office/drawing/2014/main" id="{C2F0FC90-B8ED-99EB-F921-D8F56B4E2584}"/>
              </a:ext>
            </a:extLst>
          </p:cNvPr>
          <p:cNvSpPr/>
          <p:nvPr/>
        </p:nvSpPr>
        <p:spPr>
          <a:xfrm>
            <a:off x="5421694" y="2391477"/>
            <a:ext cx="1051000" cy="755422"/>
          </a:xfrm>
          <a:prstGeom prst="roundRect">
            <a:avLst/>
          </a:prstGeom>
          <a:noFill/>
          <a:ln w="12700">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18" name="Rechteck: abgerundete Ecken 4">
            <a:extLst>
              <a:ext uri="{FF2B5EF4-FFF2-40B4-BE49-F238E27FC236}">
                <a16:creationId xmlns:a16="http://schemas.microsoft.com/office/drawing/2014/main" id="{5294E44D-BA89-373A-9F70-1CA0F69A6BFE}"/>
              </a:ext>
            </a:extLst>
          </p:cNvPr>
          <p:cNvSpPr/>
          <p:nvPr/>
        </p:nvSpPr>
        <p:spPr>
          <a:xfrm>
            <a:off x="6497033" y="2391477"/>
            <a:ext cx="1051000" cy="752448"/>
          </a:xfrm>
          <a:prstGeom prst="roundRect">
            <a:avLst/>
          </a:prstGeom>
          <a:noFill/>
          <a:ln w="12700">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20" name="Rechteck: abgerundete Ecken 4">
            <a:extLst>
              <a:ext uri="{FF2B5EF4-FFF2-40B4-BE49-F238E27FC236}">
                <a16:creationId xmlns:a16="http://schemas.microsoft.com/office/drawing/2014/main" id="{5FF6E821-084D-C9A8-98A7-C7A2CAF2E6ED}"/>
              </a:ext>
            </a:extLst>
          </p:cNvPr>
          <p:cNvSpPr/>
          <p:nvPr/>
        </p:nvSpPr>
        <p:spPr>
          <a:xfrm>
            <a:off x="4344086" y="2178892"/>
            <a:ext cx="195911" cy="182036"/>
          </a:xfrm>
          <a:prstGeom prst="roundRect">
            <a:avLst/>
          </a:prstGeom>
          <a:noFill/>
          <a:ln w="12700">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22" name="Rechteck: abgerundete Ecken 4">
            <a:extLst>
              <a:ext uri="{FF2B5EF4-FFF2-40B4-BE49-F238E27FC236}">
                <a16:creationId xmlns:a16="http://schemas.microsoft.com/office/drawing/2014/main" id="{1479ED2F-96BF-7B94-0FAA-B778ADE76295}"/>
              </a:ext>
            </a:extLst>
          </p:cNvPr>
          <p:cNvSpPr/>
          <p:nvPr/>
        </p:nvSpPr>
        <p:spPr>
          <a:xfrm>
            <a:off x="4552696" y="2178892"/>
            <a:ext cx="2995337" cy="182036"/>
          </a:xfrm>
          <a:prstGeom prst="roundRect">
            <a:avLst/>
          </a:prstGeom>
          <a:noFill/>
          <a:ln w="12700">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23" name="Textfeld 22">
            <a:extLst>
              <a:ext uri="{FF2B5EF4-FFF2-40B4-BE49-F238E27FC236}">
                <a16:creationId xmlns:a16="http://schemas.microsoft.com/office/drawing/2014/main" id="{AE66B2C1-BE6D-CBFB-A41A-733A6A98C50E}"/>
              </a:ext>
            </a:extLst>
          </p:cNvPr>
          <p:cNvSpPr txBox="1"/>
          <p:nvPr/>
        </p:nvSpPr>
        <p:spPr>
          <a:xfrm>
            <a:off x="7963418" y="1747420"/>
            <a:ext cx="4163273" cy="9194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Name und Aufgabenstellung der SOB-Aufgabe sowie ggf. Hinweise zur Durchführung</a:t>
            </a:r>
          </a:p>
        </p:txBody>
      </p:sp>
      <p:cxnSp>
        <p:nvCxnSpPr>
          <p:cNvPr id="25" name="Gekrümmte Verbindung 24">
            <a:extLst>
              <a:ext uri="{FF2B5EF4-FFF2-40B4-BE49-F238E27FC236}">
                <a16:creationId xmlns:a16="http://schemas.microsoft.com/office/drawing/2014/main" id="{D9F06CB9-7F8B-7D16-BAED-006FF9FBEAD6}"/>
              </a:ext>
            </a:extLst>
          </p:cNvPr>
          <p:cNvCxnSpPr>
            <a:cxnSpLocks/>
            <a:stCxn id="21" idx="3"/>
            <a:endCxn id="20" idx="1"/>
          </p:cNvCxnSpPr>
          <p:nvPr/>
        </p:nvCxnSpPr>
        <p:spPr>
          <a:xfrm>
            <a:off x="2986064" y="2249348"/>
            <a:ext cx="1358022" cy="20562"/>
          </a:xfrm>
          <a:prstGeom prst="curved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9" name="Gekrümmte Verbindung 8">
            <a:extLst>
              <a:ext uri="{FF2B5EF4-FFF2-40B4-BE49-F238E27FC236}">
                <a16:creationId xmlns:a16="http://schemas.microsoft.com/office/drawing/2014/main" id="{B9623C81-39B1-8F1A-D5EE-6CC844255CF8}"/>
              </a:ext>
            </a:extLst>
          </p:cNvPr>
          <p:cNvCxnSpPr>
            <a:cxnSpLocks/>
            <a:stCxn id="15" idx="3"/>
            <a:endCxn id="12" idx="1"/>
          </p:cNvCxnSpPr>
          <p:nvPr/>
        </p:nvCxnSpPr>
        <p:spPr>
          <a:xfrm flipV="1">
            <a:off x="2992338" y="2767701"/>
            <a:ext cx="1351748" cy="809876"/>
          </a:xfrm>
          <a:prstGeom prst="curved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Gekrümmte Verbindung 12">
            <a:extLst>
              <a:ext uri="{FF2B5EF4-FFF2-40B4-BE49-F238E27FC236}">
                <a16:creationId xmlns:a16="http://schemas.microsoft.com/office/drawing/2014/main" id="{47D021B8-892F-3421-B8AA-59C995FC789C}"/>
              </a:ext>
            </a:extLst>
          </p:cNvPr>
          <p:cNvCxnSpPr>
            <a:cxnSpLocks/>
            <a:stCxn id="17" idx="3"/>
            <a:endCxn id="16" idx="2"/>
          </p:cNvCxnSpPr>
          <p:nvPr/>
        </p:nvCxnSpPr>
        <p:spPr>
          <a:xfrm flipV="1">
            <a:off x="4040119" y="3146899"/>
            <a:ext cx="1907075" cy="2026753"/>
          </a:xfrm>
          <a:prstGeom prst="curvedConnector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Gekrümmte Verbindung 25">
            <a:extLst>
              <a:ext uri="{FF2B5EF4-FFF2-40B4-BE49-F238E27FC236}">
                <a16:creationId xmlns:a16="http://schemas.microsoft.com/office/drawing/2014/main" id="{9CB5F418-8C61-61CF-C7A3-C2B6A804BFF1}"/>
              </a:ext>
            </a:extLst>
          </p:cNvPr>
          <p:cNvCxnSpPr>
            <a:cxnSpLocks/>
            <a:stCxn id="23" idx="1"/>
            <a:endCxn id="22" idx="3"/>
          </p:cNvCxnSpPr>
          <p:nvPr/>
        </p:nvCxnSpPr>
        <p:spPr>
          <a:xfrm rot="10800000" flipV="1">
            <a:off x="7548034" y="2207120"/>
            <a:ext cx="415385" cy="62789"/>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Gekrümmte Verbindung 28">
            <a:extLst>
              <a:ext uri="{FF2B5EF4-FFF2-40B4-BE49-F238E27FC236}">
                <a16:creationId xmlns:a16="http://schemas.microsoft.com/office/drawing/2014/main" id="{24CD6A69-B20F-F1C0-EA4A-3A8100AA27DD}"/>
              </a:ext>
            </a:extLst>
          </p:cNvPr>
          <p:cNvCxnSpPr>
            <a:cxnSpLocks/>
            <a:stCxn id="19" idx="1"/>
          </p:cNvCxnSpPr>
          <p:nvPr/>
        </p:nvCxnSpPr>
        <p:spPr>
          <a:xfrm rot="10800000">
            <a:off x="7548038" y="2767704"/>
            <a:ext cx="893423" cy="890753"/>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3" name="Datumsplatzhalter 5">
            <a:extLst>
              <a:ext uri="{FF2B5EF4-FFF2-40B4-BE49-F238E27FC236}">
                <a16:creationId xmlns:a16="http://schemas.microsoft.com/office/drawing/2014/main" id="{7ED1767C-9DAF-00D4-6F04-89D754284037}"/>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2528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12" grpId="0" animBg="1"/>
      <p:bldP spid="16" grpId="0" animBg="1"/>
      <p:bldP spid="18" grpId="0" animBg="1"/>
      <p:bldP spid="20"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2870CC27-2AE3-5F78-A298-B0BAA78FB71C}"/>
              </a:ext>
            </a:extLst>
          </p:cNvPr>
          <p:cNvPicPr>
            <a:picLocks noChangeAspect="1"/>
          </p:cNvPicPr>
          <p:nvPr/>
        </p:nvPicPr>
        <p:blipFill>
          <a:blip r:embed="rId3"/>
          <a:stretch>
            <a:fillRect/>
          </a:stretch>
        </p:blipFill>
        <p:spPr>
          <a:xfrm>
            <a:off x="2773620" y="1667559"/>
            <a:ext cx="6644760" cy="4680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platzhalter 3">
            <a:extLst>
              <a:ext uri="{FF2B5EF4-FFF2-40B4-BE49-F238E27FC236}">
                <a16:creationId xmlns:a16="http://schemas.microsoft.com/office/drawing/2014/main" id="{B68924F2-3866-16E9-DEE7-DF8C3E17C0F4}"/>
              </a:ext>
            </a:extLst>
          </p:cNvPr>
          <p:cNvSpPr>
            <a:spLocks noGrp="1"/>
          </p:cNvSpPr>
          <p:nvPr>
            <p:ph type="body" sz="quarter" idx="13"/>
          </p:nvPr>
        </p:nvSpPr>
        <p:spPr>
          <a:xfrm>
            <a:off x="1461741" y="1147990"/>
            <a:ext cx="9346012" cy="445628"/>
          </a:xfrm>
        </p:spPr>
        <p:txBody>
          <a:bodyPr/>
          <a:lstStyle/>
          <a:p>
            <a:r>
              <a:rPr lang="de-DE" dirty="0"/>
              <a:t>AUSWERTUNGSTABELLE</a:t>
            </a:r>
          </a:p>
        </p:txBody>
      </p:sp>
      <p:sp>
        <p:nvSpPr>
          <p:cNvPr id="3" name="Foliennummernplatzhalter 2">
            <a:extLst>
              <a:ext uri="{FF2B5EF4-FFF2-40B4-BE49-F238E27FC236}">
                <a16:creationId xmlns:a16="http://schemas.microsoft.com/office/drawing/2014/main" id="{FB76D32A-C148-1E67-8945-3C1F9809FB62}"/>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16</a:t>
            </a:fld>
            <a:endParaRPr lang="de-DE" dirty="0"/>
          </a:p>
        </p:txBody>
      </p:sp>
      <p:sp>
        <p:nvSpPr>
          <p:cNvPr id="2" name="Titel 1">
            <a:extLst>
              <a:ext uri="{FF2B5EF4-FFF2-40B4-BE49-F238E27FC236}">
                <a16:creationId xmlns:a16="http://schemas.microsoft.com/office/drawing/2014/main" id="{0D8DE768-D662-918C-1534-8FE226465E1C}"/>
              </a:ext>
            </a:extLst>
          </p:cNvPr>
          <p:cNvSpPr>
            <a:spLocks noGrp="1"/>
          </p:cNvSpPr>
          <p:nvPr>
            <p:ph type="title"/>
          </p:nvPr>
        </p:nvSpPr>
        <p:spPr>
          <a:xfrm>
            <a:off x="1461741" y="273600"/>
            <a:ext cx="9346011" cy="516684"/>
          </a:xfrm>
        </p:spPr>
        <p:txBody>
          <a:bodyPr/>
          <a:lstStyle/>
          <a:p>
            <a:r>
              <a:rPr lang="de-DE" dirty="0"/>
              <a:t>1. Reflexion der Praxisaufgabe</a:t>
            </a:r>
          </a:p>
        </p:txBody>
      </p:sp>
      <p:sp>
        <p:nvSpPr>
          <p:cNvPr id="27" name="Textfeld 26">
            <a:extLst>
              <a:ext uri="{FF2B5EF4-FFF2-40B4-BE49-F238E27FC236}">
                <a16:creationId xmlns:a16="http://schemas.microsoft.com/office/drawing/2014/main" id="{5F10253A-D33B-6777-C830-075AEAAED8F8}"/>
              </a:ext>
            </a:extLst>
          </p:cNvPr>
          <p:cNvSpPr txBox="1"/>
          <p:nvPr/>
        </p:nvSpPr>
        <p:spPr>
          <a:xfrm>
            <a:off x="782692" y="2283823"/>
            <a:ext cx="1560569" cy="9194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Inhaltsbereich</a:t>
            </a:r>
          </a:p>
        </p:txBody>
      </p:sp>
      <p:sp>
        <p:nvSpPr>
          <p:cNvPr id="29" name="Textfeld 28">
            <a:extLst>
              <a:ext uri="{FF2B5EF4-FFF2-40B4-BE49-F238E27FC236}">
                <a16:creationId xmlns:a16="http://schemas.microsoft.com/office/drawing/2014/main" id="{B1DA5E30-4533-EE35-C8EE-67CBC726B844}"/>
              </a:ext>
            </a:extLst>
          </p:cNvPr>
          <p:cNvSpPr txBox="1"/>
          <p:nvPr/>
        </p:nvSpPr>
        <p:spPr>
          <a:xfrm>
            <a:off x="9885520" y="1221931"/>
            <a:ext cx="1844360" cy="21200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Namen der SOB-Aufgaben / diagnostischen Basisaufgaben der FÖDIMA-Kartei</a:t>
            </a:r>
          </a:p>
        </p:txBody>
      </p:sp>
      <p:sp>
        <p:nvSpPr>
          <p:cNvPr id="26" name="Rechteck: abgerundete Ecken 4">
            <a:extLst>
              <a:ext uri="{FF2B5EF4-FFF2-40B4-BE49-F238E27FC236}">
                <a16:creationId xmlns:a16="http://schemas.microsoft.com/office/drawing/2014/main" id="{D1CAEED5-0E3B-49A6-40F0-160EE00D0E66}"/>
              </a:ext>
            </a:extLst>
          </p:cNvPr>
          <p:cNvSpPr/>
          <p:nvPr/>
        </p:nvSpPr>
        <p:spPr>
          <a:xfrm>
            <a:off x="2998502" y="3770639"/>
            <a:ext cx="808767" cy="1961211"/>
          </a:xfrm>
          <a:prstGeom prst="roundRect">
            <a:avLst/>
          </a:prstGeom>
          <a:noFill/>
          <a:ln>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28" name="Rechteck: abgerundete Ecken 4">
            <a:extLst>
              <a:ext uri="{FF2B5EF4-FFF2-40B4-BE49-F238E27FC236}">
                <a16:creationId xmlns:a16="http://schemas.microsoft.com/office/drawing/2014/main" id="{A1CD7871-7ACB-9A70-F37D-D292020ED226}"/>
              </a:ext>
            </a:extLst>
          </p:cNvPr>
          <p:cNvSpPr/>
          <p:nvPr/>
        </p:nvSpPr>
        <p:spPr>
          <a:xfrm>
            <a:off x="3851696" y="2570684"/>
            <a:ext cx="3885478" cy="1176203"/>
          </a:xfrm>
          <a:prstGeom prst="roundRect">
            <a:avLst/>
          </a:prstGeom>
          <a:noFill/>
          <a:ln>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30" name="Rechteck: abgerundete Ecken 4">
            <a:extLst>
              <a:ext uri="{FF2B5EF4-FFF2-40B4-BE49-F238E27FC236}">
                <a16:creationId xmlns:a16="http://schemas.microsoft.com/office/drawing/2014/main" id="{2BB4346B-3DEA-F027-D803-D153B0D6F8B3}"/>
              </a:ext>
            </a:extLst>
          </p:cNvPr>
          <p:cNvSpPr/>
          <p:nvPr/>
        </p:nvSpPr>
        <p:spPr>
          <a:xfrm>
            <a:off x="3851696" y="3776109"/>
            <a:ext cx="5294298" cy="1955742"/>
          </a:xfrm>
          <a:prstGeom prst="roundRect">
            <a:avLst/>
          </a:prstGeom>
          <a:noFill/>
          <a:ln>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31" name="Textfeld 30">
            <a:extLst>
              <a:ext uri="{FF2B5EF4-FFF2-40B4-BE49-F238E27FC236}">
                <a16:creationId xmlns:a16="http://schemas.microsoft.com/office/drawing/2014/main" id="{65101525-CCC8-F7DB-8226-A9E5899248CC}"/>
              </a:ext>
            </a:extLst>
          </p:cNvPr>
          <p:cNvSpPr txBox="1"/>
          <p:nvPr/>
        </p:nvSpPr>
        <p:spPr>
          <a:xfrm>
            <a:off x="9670918" y="3804259"/>
            <a:ext cx="2273564" cy="2042634"/>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Platz für aufgabenbezogene Auswertung und übergreifende Kommentare</a:t>
            </a:r>
          </a:p>
        </p:txBody>
      </p:sp>
      <p:sp>
        <p:nvSpPr>
          <p:cNvPr id="13" name="Rechteck: abgerundete Ecken 4">
            <a:extLst>
              <a:ext uri="{FF2B5EF4-FFF2-40B4-BE49-F238E27FC236}">
                <a16:creationId xmlns:a16="http://schemas.microsoft.com/office/drawing/2014/main" id="{7319C5DA-D7EB-AEAE-9931-CF977ACB94C5}"/>
              </a:ext>
            </a:extLst>
          </p:cNvPr>
          <p:cNvSpPr/>
          <p:nvPr/>
        </p:nvSpPr>
        <p:spPr>
          <a:xfrm>
            <a:off x="3851695" y="2385489"/>
            <a:ext cx="3885478" cy="155974"/>
          </a:xfrm>
          <a:prstGeom prst="roundRect">
            <a:avLst/>
          </a:prstGeom>
          <a:noFill/>
          <a:ln>
            <a:solidFill>
              <a:srgbClr val="327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kern="0" dirty="0">
              <a:solidFill>
                <a:schemeClr val="tx1"/>
              </a:solidFill>
              <a:latin typeface="+mn-lt"/>
              <a:cs typeface="Calibri"/>
            </a:endParaRPr>
          </a:p>
        </p:txBody>
      </p:sp>
      <p:sp>
        <p:nvSpPr>
          <p:cNvPr id="14" name="Textfeld 13">
            <a:extLst>
              <a:ext uri="{FF2B5EF4-FFF2-40B4-BE49-F238E27FC236}">
                <a16:creationId xmlns:a16="http://schemas.microsoft.com/office/drawing/2014/main" id="{8172E2D8-B036-BCA6-B630-80812E1AB0E2}"/>
              </a:ext>
            </a:extLst>
          </p:cNvPr>
          <p:cNvSpPr txBox="1"/>
          <p:nvPr/>
        </p:nvSpPr>
        <p:spPr>
          <a:xfrm>
            <a:off x="782692" y="4324849"/>
            <a:ext cx="1560569" cy="919401"/>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Namen der </a:t>
            </a:r>
            <a:r>
              <a:rPr lang="de-DE" dirty="0" err="1">
                <a:solidFill>
                  <a:schemeClr val="tx1"/>
                </a:solidFill>
              </a:rPr>
              <a:t>Schüler:innen</a:t>
            </a:r>
            <a:endParaRPr lang="de-DE" dirty="0">
              <a:solidFill>
                <a:schemeClr val="tx1"/>
              </a:solidFill>
            </a:endParaRPr>
          </a:p>
        </p:txBody>
      </p:sp>
      <p:cxnSp>
        <p:nvCxnSpPr>
          <p:cNvPr id="7" name="Gekrümmte Verbindung 6">
            <a:extLst>
              <a:ext uri="{FF2B5EF4-FFF2-40B4-BE49-F238E27FC236}">
                <a16:creationId xmlns:a16="http://schemas.microsoft.com/office/drawing/2014/main" id="{6F714602-5183-A283-7465-9D8961D02E81}"/>
              </a:ext>
            </a:extLst>
          </p:cNvPr>
          <p:cNvCxnSpPr>
            <a:cxnSpLocks/>
            <a:stCxn id="14" idx="3"/>
            <a:endCxn id="26" idx="1"/>
          </p:cNvCxnSpPr>
          <p:nvPr/>
        </p:nvCxnSpPr>
        <p:spPr>
          <a:xfrm flipV="1">
            <a:off x="2343261" y="4751245"/>
            <a:ext cx="655241" cy="33305"/>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Gekrümmte Verbindung 9">
            <a:extLst>
              <a:ext uri="{FF2B5EF4-FFF2-40B4-BE49-F238E27FC236}">
                <a16:creationId xmlns:a16="http://schemas.microsoft.com/office/drawing/2014/main" id="{CEB58C60-9F9F-F742-D84C-5E0BA4155F9C}"/>
              </a:ext>
            </a:extLst>
          </p:cNvPr>
          <p:cNvCxnSpPr>
            <a:cxnSpLocks/>
            <a:stCxn id="27" idx="3"/>
            <a:endCxn id="13" idx="1"/>
          </p:cNvCxnSpPr>
          <p:nvPr/>
        </p:nvCxnSpPr>
        <p:spPr>
          <a:xfrm flipV="1">
            <a:off x="2343261" y="2463476"/>
            <a:ext cx="1508434" cy="280048"/>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 name="Gekrümmte Verbindung 15">
            <a:extLst>
              <a:ext uri="{FF2B5EF4-FFF2-40B4-BE49-F238E27FC236}">
                <a16:creationId xmlns:a16="http://schemas.microsoft.com/office/drawing/2014/main" id="{4EC65298-EFCD-BB3D-6C66-263FDF2F1E39}"/>
              </a:ext>
            </a:extLst>
          </p:cNvPr>
          <p:cNvCxnSpPr>
            <a:cxnSpLocks/>
            <a:endCxn id="28" idx="3"/>
          </p:cNvCxnSpPr>
          <p:nvPr/>
        </p:nvCxnSpPr>
        <p:spPr>
          <a:xfrm rot="10800000" flipV="1">
            <a:off x="7737174" y="2133378"/>
            <a:ext cx="2148348" cy="1025407"/>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Gekrümmte Verbindung 18">
            <a:extLst>
              <a:ext uri="{FF2B5EF4-FFF2-40B4-BE49-F238E27FC236}">
                <a16:creationId xmlns:a16="http://schemas.microsoft.com/office/drawing/2014/main" id="{BB1F92BF-D5BC-455F-3496-1FA7259DA84A}"/>
              </a:ext>
            </a:extLst>
          </p:cNvPr>
          <p:cNvCxnSpPr>
            <a:cxnSpLocks/>
            <a:stCxn id="31" idx="1"/>
            <a:endCxn id="30" idx="3"/>
          </p:cNvCxnSpPr>
          <p:nvPr/>
        </p:nvCxnSpPr>
        <p:spPr>
          <a:xfrm rot="10800000">
            <a:off x="9145994" y="4753980"/>
            <a:ext cx="524924" cy="71596"/>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Datumsplatzhalter 5">
            <a:extLst>
              <a:ext uri="{FF2B5EF4-FFF2-40B4-BE49-F238E27FC236}">
                <a16:creationId xmlns:a16="http://schemas.microsoft.com/office/drawing/2014/main" id="{1F532D51-A2F3-5B4C-FACC-59706BAEAA7C}"/>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34331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26" grpId="0" animBg="1"/>
      <p:bldP spid="28" grpId="0" animBg="1"/>
      <p:bldP spid="30" grpId="0" animBg="1"/>
      <p:bldP spid="31"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5">
            <a:extLst>
              <a:ext uri="{FF2B5EF4-FFF2-40B4-BE49-F238E27FC236}">
                <a16:creationId xmlns:a16="http://schemas.microsoft.com/office/drawing/2014/main" id="{A11EDB9B-BA65-FB21-7257-C7C58DFB2B87}"/>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
        <p:nvSpPr>
          <p:cNvPr id="3" name="Textplatzhalter 2">
            <a:extLst>
              <a:ext uri="{FF2B5EF4-FFF2-40B4-BE49-F238E27FC236}">
                <a16:creationId xmlns:a16="http://schemas.microsoft.com/office/drawing/2014/main" id="{55AD04FC-2067-8501-DEED-B00546A2ECDF}"/>
              </a:ext>
            </a:extLst>
          </p:cNvPr>
          <p:cNvSpPr>
            <a:spLocks noGrp="1"/>
          </p:cNvSpPr>
          <p:nvPr>
            <p:ph type="body" sz="quarter" idx="13"/>
          </p:nvPr>
        </p:nvSpPr>
        <p:spPr/>
        <p:txBody>
          <a:bodyPr/>
          <a:lstStyle/>
          <a:p>
            <a:r>
              <a:rPr lang="de-DE" dirty="0"/>
              <a:t>BEISPIEL: SOB VON TOM</a:t>
            </a:r>
          </a:p>
        </p:txBody>
      </p:sp>
      <p:sp>
        <p:nvSpPr>
          <p:cNvPr id="4" name="Foliennummernplatzhalter 3">
            <a:extLst>
              <a:ext uri="{FF2B5EF4-FFF2-40B4-BE49-F238E27FC236}">
                <a16:creationId xmlns:a16="http://schemas.microsoft.com/office/drawing/2014/main" id="{BF255FBC-A101-7168-A91C-42CD112C0C03}"/>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5" name="Titel 4">
            <a:extLst>
              <a:ext uri="{FF2B5EF4-FFF2-40B4-BE49-F238E27FC236}">
                <a16:creationId xmlns:a16="http://schemas.microsoft.com/office/drawing/2014/main" id="{52AD87A5-1351-6FAA-57D0-6030866B157E}"/>
              </a:ext>
            </a:extLst>
          </p:cNvPr>
          <p:cNvSpPr>
            <a:spLocks noGrp="1"/>
          </p:cNvSpPr>
          <p:nvPr>
            <p:ph type="title"/>
          </p:nvPr>
        </p:nvSpPr>
        <p:spPr/>
        <p:txBody>
          <a:bodyPr/>
          <a:lstStyle/>
          <a:p>
            <a:r>
              <a:rPr lang="de-DE" dirty="0"/>
              <a:t>1. Reflexion der Praxisaufgabe</a:t>
            </a:r>
          </a:p>
        </p:txBody>
      </p:sp>
      <p:pic>
        <p:nvPicPr>
          <p:cNvPr id="14" name="Grafik 13">
            <a:extLst>
              <a:ext uri="{FF2B5EF4-FFF2-40B4-BE49-F238E27FC236}">
                <a16:creationId xmlns:a16="http://schemas.microsoft.com/office/drawing/2014/main" id="{B041B369-40F1-CDF3-F484-5F574C4A63F8}"/>
              </a:ext>
            </a:extLst>
          </p:cNvPr>
          <p:cNvPicPr>
            <a:picLocks noChangeAspect="1"/>
          </p:cNvPicPr>
          <p:nvPr/>
        </p:nvPicPr>
        <p:blipFill rotWithShape="1">
          <a:blip r:embed="rId3"/>
          <a:srcRect t="1" b="8961"/>
          <a:stretch/>
        </p:blipFill>
        <p:spPr>
          <a:xfrm>
            <a:off x="0" y="1593618"/>
            <a:ext cx="12192000" cy="5264382"/>
          </a:xfrm>
          <a:prstGeom prst="rect">
            <a:avLst/>
          </a:prstGeom>
        </p:spPr>
      </p:pic>
      <p:pic>
        <p:nvPicPr>
          <p:cNvPr id="2" name="Grafik 1">
            <a:extLst>
              <a:ext uri="{FF2B5EF4-FFF2-40B4-BE49-F238E27FC236}">
                <a16:creationId xmlns:a16="http://schemas.microsoft.com/office/drawing/2014/main" id="{08DD9DED-708B-5551-D324-24E474F4C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62" y="1742890"/>
            <a:ext cx="3447318" cy="2585488"/>
          </a:xfrm>
          <a:prstGeom prst="rect">
            <a:avLst/>
          </a:prstGeom>
          <a:ln>
            <a:noFill/>
          </a:ln>
          <a:effectLst>
            <a:outerShdw blurRad="292100" dist="139700" dir="2700000" algn="tl" rotWithShape="0">
              <a:srgbClr val="333333">
                <a:alpha val="65000"/>
              </a:srgbClr>
            </a:outerShdw>
          </a:effectLst>
        </p:spPr>
      </p:pic>
      <p:sp>
        <p:nvSpPr>
          <p:cNvPr id="15" name="Textfeld 14">
            <a:extLst>
              <a:ext uri="{FF2B5EF4-FFF2-40B4-BE49-F238E27FC236}">
                <a16:creationId xmlns:a16="http://schemas.microsoft.com/office/drawing/2014/main" id="{F06C2868-E95B-4435-E131-B9C36AE95940}"/>
              </a:ext>
            </a:extLst>
          </p:cNvPr>
          <p:cNvSpPr txBox="1"/>
          <p:nvPr/>
        </p:nvSpPr>
        <p:spPr>
          <a:xfrm>
            <a:off x="4172279" y="1999828"/>
            <a:ext cx="1235294" cy="3264555"/>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pic>
        <p:nvPicPr>
          <p:cNvPr id="7" name="Grafik 6">
            <a:extLst>
              <a:ext uri="{FF2B5EF4-FFF2-40B4-BE49-F238E27FC236}">
                <a16:creationId xmlns:a16="http://schemas.microsoft.com/office/drawing/2014/main" id="{C06514E6-EE97-357B-36F1-1A3E70B0BFB9}"/>
              </a:ext>
            </a:extLst>
          </p:cNvPr>
          <p:cNvPicPr>
            <a:picLocks noChangeAspect="1"/>
          </p:cNvPicPr>
          <p:nvPr/>
        </p:nvPicPr>
        <p:blipFill>
          <a:blip r:embed="rId5"/>
          <a:stretch>
            <a:fillRect/>
          </a:stretch>
        </p:blipFill>
        <p:spPr>
          <a:xfrm>
            <a:off x="4438718" y="1187408"/>
            <a:ext cx="7567968" cy="3031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194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F255FBC-A101-7168-A91C-42CD112C0C03}"/>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6" name="Datumsplatzhalter 5">
            <a:extLst>
              <a:ext uri="{FF2B5EF4-FFF2-40B4-BE49-F238E27FC236}">
                <a16:creationId xmlns:a16="http://schemas.microsoft.com/office/drawing/2014/main" id="{33BE2908-A30F-663F-C8DC-D2A177448B2D}"/>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A1F608FE-A6E4-A311-C7A7-9DCF576EA902}"/>
              </a:ext>
            </a:extLst>
          </p:cNvPr>
          <p:cNvPicPr>
            <a:picLocks noChangeAspect="1"/>
          </p:cNvPicPr>
          <p:nvPr/>
        </p:nvPicPr>
        <p:blipFill rotWithShape="1">
          <a:blip r:embed="rId3"/>
          <a:srcRect t="1" b="8961"/>
          <a:stretch/>
        </p:blipFill>
        <p:spPr>
          <a:xfrm>
            <a:off x="0" y="1593618"/>
            <a:ext cx="12192000" cy="5264382"/>
          </a:xfrm>
          <a:prstGeom prst="rect">
            <a:avLst/>
          </a:prstGeom>
        </p:spPr>
      </p:pic>
      <p:sp>
        <p:nvSpPr>
          <p:cNvPr id="7" name="Textfeld 6">
            <a:extLst>
              <a:ext uri="{FF2B5EF4-FFF2-40B4-BE49-F238E27FC236}">
                <a16:creationId xmlns:a16="http://schemas.microsoft.com/office/drawing/2014/main" id="{AEF0FEE7-031F-897C-1058-51FF222358B6}"/>
              </a:ext>
            </a:extLst>
          </p:cNvPr>
          <p:cNvSpPr txBox="1"/>
          <p:nvPr/>
        </p:nvSpPr>
        <p:spPr>
          <a:xfrm>
            <a:off x="5454869" y="2026526"/>
            <a:ext cx="409903" cy="3237856"/>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3" name="Textplatzhalter 2">
            <a:extLst>
              <a:ext uri="{FF2B5EF4-FFF2-40B4-BE49-F238E27FC236}">
                <a16:creationId xmlns:a16="http://schemas.microsoft.com/office/drawing/2014/main" id="{55AD04FC-2067-8501-DEED-B00546A2ECDF}"/>
              </a:ext>
            </a:extLst>
          </p:cNvPr>
          <p:cNvSpPr>
            <a:spLocks noGrp="1"/>
          </p:cNvSpPr>
          <p:nvPr>
            <p:ph type="body" sz="quarter" idx="13"/>
          </p:nvPr>
        </p:nvSpPr>
        <p:spPr/>
        <p:txBody>
          <a:bodyPr/>
          <a:lstStyle/>
          <a:p>
            <a:r>
              <a:rPr lang="de-DE" dirty="0"/>
              <a:t>BEISPIEL: SOB VON TOM</a:t>
            </a:r>
          </a:p>
        </p:txBody>
      </p:sp>
      <p:sp>
        <p:nvSpPr>
          <p:cNvPr id="5" name="Titel 4">
            <a:extLst>
              <a:ext uri="{FF2B5EF4-FFF2-40B4-BE49-F238E27FC236}">
                <a16:creationId xmlns:a16="http://schemas.microsoft.com/office/drawing/2014/main" id="{52AD87A5-1351-6FAA-57D0-6030866B157E}"/>
              </a:ext>
            </a:extLst>
          </p:cNvPr>
          <p:cNvSpPr>
            <a:spLocks noGrp="1"/>
          </p:cNvSpPr>
          <p:nvPr>
            <p:ph type="title"/>
          </p:nvPr>
        </p:nvSpPr>
        <p:spPr/>
        <p:txBody>
          <a:bodyPr/>
          <a:lstStyle/>
          <a:p>
            <a:r>
              <a:rPr lang="de-DE" dirty="0"/>
              <a:t>1. Reflexion der Praxisaufgabe</a:t>
            </a:r>
          </a:p>
        </p:txBody>
      </p:sp>
      <p:pic>
        <p:nvPicPr>
          <p:cNvPr id="10" name="Grafik 9">
            <a:extLst>
              <a:ext uri="{FF2B5EF4-FFF2-40B4-BE49-F238E27FC236}">
                <a16:creationId xmlns:a16="http://schemas.microsoft.com/office/drawing/2014/main" id="{87CEAE6B-705A-E081-A38C-0D39D5BED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37" y="1706416"/>
            <a:ext cx="3385247" cy="2538935"/>
          </a:xfrm>
          <a:prstGeom prst="rect">
            <a:avLst/>
          </a:prstGeom>
          <a:ln>
            <a:noFill/>
          </a:ln>
          <a:effectLst>
            <a:outerShdw blurRad="292100" dist="139700" dir="2700000" algn="tl" rotWithShape="0">
              <a:srgbClr val="333333">
                <a:alpha val="65000"/>
              </a:srgbClr>
            </a:outerShdw>
          </a:effectLst>
        </p:spPr>
      </p:pic>
      <p:pic>
        <p:nvPicPr>
          <p:cNvPr id="15" name="Grafik 14">
            <a:extLst>
              <a:ext uri="{FF2B5EF4-FFF2-40B4-BE49-F238E27FC236}">
                <a16:creationId xmlns:a16="http://schemas.microsoft.com/office/drawing/2014/main" id="{6EE493F4-57C4-5E2E-143C-B0829AB66D6C}"/>
              </a:ext>
            </a:extLst>
          </p:cNvPr>
          <p:cNvPicPr>
            <a:picLocks noChangeAspect="1"/>
          </p:cNvPicPr>
          <p:nvPr/>
        </p:nvPicPr>
        <p:blipFill>
          <a:blip r:embed="rId5"/>
          <a:stretch>
            <a:fillRect/>
          </a:stretch>
        </p:blipFill>
        <p:spPr>
          <a:xfrm>
            <a:off x="4413094" y="1223192"/>
            <a:ext cx="7567968" cy="2252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887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F255FBC-A101-7168-A91C-42CD112C0C03}"/>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6" name="Datumsplatzhalter 5">
            <a:extLst>
              <a:ext uri="{FF2B5EF4-FFF2-40B4-BE49-F238E27FC236}">
                <a16:creationId xmlns:a16="http://schemas.microsoft.com/office/drawing/2014/main" id="{33BE2908-A30F-663F-C8DC-D2A177448B2D}"/>
              </a:ext>
            </a:extLst>
          </p:cNvPr>
          <p:cNvSpPr>
            <a:spLocks noGrp="1"/>
          </p:cNvSpPr>
          <p:nvPr>
            <p:ph type="dt" sz="half" idx="10"/>
          </p:nvPr>
        </p:nvSpPr>
        <p:spPr/>
        <p:txBody>
          <a:bodyPr/>
          <a:lstStyle/>
          <a:p>
            <a:pPr>
              <a:lnSpc>
                <a:spcPct val="150000"/>
              </a:lnSpc>
            </a:pPr>
            <a:r>
              <a:rPr lang="de-DE" dirty="0"/>
              <a:t>Juni 24</a:t>
            </a:r>
          </a:p>
        </p:txBody>
      </p:sp>
      <p:pic>
        <p:nvPicPr>
          <p:cNvPr id="2" name="Grafik 1">
            <a:extLst>
              <a:ext uri="{FF2B5EF4-FFF2-40B4-BE49-F238E27FC236}">
                <a16:creationId xmlns:a16="http://schemas.microsoft.com/office/drawing/2014/main" id="{1D2086F1-A6A3-DEC7-B229-C714038028DA}"/>
              </a:ext>
            </a:extLst>
          </p:cNvPr>
          <p:cNvPicPr>
            <a:picLocks noChangeAspect="1"/>
          </p:cNvPicPr>
          <p:nvPr/>
        </p:nvPicPr>
        <p:blipFill rotWithShape="1">
          <a:blip r:embed="rId3"/>
          <a:srcRect t="1" b="8961"/>
          <a:stretch/>
        </p:blipFill>
        <p:spPr>
          <a:xfrm>
            <a:off x="0" y="1593618"/>
            <a:ext cx="12192000" cy="5264382"/>
          </a:xfrm>
          <a:prstGeom prst="rect">
            <a:avLst/>
          </a:prstGeom>
        </p:spPr>
      </p:pic>
      <p:sp>
        <p:nvSpPr>
          <p:cNvPr id="7" name="Textfeld 6">
            <a:extLst>
              <a:ext uri="{FF2B5EF4-FFF2-40B4-BE49-F238E27FC236}">
                <a16:creationId xmlns:a16="http://schemas.microsoft.com/office/drawing/2014/main" id="{8731F982-4489-B74A-99C3-FA462F14E9F2}"/>
              </a:ext>
            </a:extLst>
          </p:cNvPr>
          <p:cNvSpPr txBox="1"/>
          <p:nvPr/>
        </p:nvSpPr>
        <p:spPr>
          <a:xfrm>
            <a:off x="6288066" y="1962238"/>
            <a:ext cx="1753644" cy="3302144"/>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3" name="Textplatzhalter 2">
            <a:extLst>
              <a:ext uri="{FF2B5EF4-FFF2-40B4-BE49-F238E27FC236}">
                <a16:creationId xmlns:a16="http://schemas.microsoft.com/office/drawing/2014/main" id="{55AD04FC-2067-8501-DEED-B00546A2ECDF}"/>
              </a:ext>
            </a:extLst>
          </p:cNvPr>
          <p:cNvSpPr>
            <a:spLocks noGrp="1"/>
          </p:cNvSpPr>
          <p:nvPr>
            <p:ph type="body" sz="quarter" idx="13"/>
          </p:nvPr>
        </p:nvSpPr>
        <p:spPr/>
        <p:txBody>
          <a:bodyPr/>
          <a:lstStyle/>
          <a:p>
            <a:r>
              <a:rPr lang="de-DE" dirty="0"/>
              <a:t>BEISPIEL: SOB VON TOM</a:t>
            </a:r>
          </a:p>
        </p:txBody>
      </p:sp>
      <p:sp>
        <p:nvSpPr>
          <p:cNvPr id="5" name="Titel 4">
            <a:extLst>
              <a:ext uri="{FF2B5EF4-FFF2-40B4-BE49-F238E27FC236}">
                <a16:creationId xmlns:a16="http://schemas.microsoft.com/office/drawing/2014/main" id="{52AD87A5-1351-6FAA-57D0-6030866B157E}"/>
              </a:ext>
            </a:extLst>
          </p:cNvPr>
          <p:cNvSpPr>
            <a:spLocks noGrp="1"/>
          </p:cNvSpPr>
          <p:nvPr>
            <p:ph type="title"/>
          </p:nvPr>
        </p:nvSpPr>
        <p:spPr/>
        <p:txBody>
          <a:bodyPr/>
          <a:lstStyle/>
          <a:p>
            <a:r>
              <a:rPr lang="de-DE" dirty="0"/>
              <a:t>1. Reflexion der Praxisaufgabe</a:t>
            </a:r>
          </a:p>
        </p:txBody>
      </p:sp>
      <p:pic>
        <p:nvPicPr>
          <p:cNvPr id="26" name="Grafik 25">
            <a:extLst>
              <a:ext uri="{FF2B5EF4-FFF2-40B4-BE49-F238E27FC236}">
                <a16:creationId xmlns:a16="http://schemas.microsoft.com/office/drawing/2014/main" id="{ADC2DCC2-48CC-F6B1-1873-3238EAFDB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03" y="1862791"/>
            <a:ext cx="3403102" cy="2552327"/>
          </a:xfrm>
          <a:prstGeom prst="rect">
            <a:avLst/>
          </a:prstGeom>
          <a:ln>
            <a:noFill/>
          </a:ln>
          <a:effectLst>
            <a:outerShdw blurRad="292100" dist="139700" dir="2700000" algn="tl" rotWithShape="0">
              <a:srgbClr val="333333">
                <a:alpha val="65000"/>
              </a:srgbClr>
            </a:outerShdw>
          </a:effectLst>
        </p:spPr>
      </p:pic>
      <p:pic>
        <p:nvPicPr>
          <p:cNvPr id="27" name="Grafik 26">
            <a:extLst>
              <a:ext uri="{FF2B5EF4-FFF2-40B4-BE49-F238E27FC236}">
                <a16:creationId xmlns:a16="http://schemas.microsoft.com/office/drawing/2014/main" id="{C726ADE7-1515-7B55-C7F7-F8F7F95DD9AF}"/>
              </a:ext>
            </a:extLst>
          </p:cNvPr>
          <p:cNvPicPr>
            <a:picLocks noChangeAspect="1"/>
          </p:cNvPicPr>
          <p:nvPr/>
        </p:nvPicPr>
        <p:blipFill>
          <a:blip r:embed="rId5"/>
          <a:stretch>
            <a:fillRect/>
          </a:stretch>
        </p:blipFill>
        <p:spPr>
          <a:xfrm>
            <a:off x="4400388" y="1255451"/>
            <a:ext cx="7548652" cy="23257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75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8">
            <a:extLst>
              <a:ext uri="{FF2B5EF4-FFF2-40B4-BE49-F238E27FC236}">
                <a16:creationId xmlns:a16="http://schemas.microsoft.com/office/drawing/2014/main" id="{0E91DC32-FE67-EE23-B669-05C1BD6103E6}"/>
              </a:ext>
            </a:extLst>
          </p:cNvPr>
          <p:cNvSpPr txBox="1">
            <a:spLocks/>
          </p:cNvSpPr>
          <p:nvPr/>
        </p:nvSpPr>
        <p:spPr>
          <a:xfrm>
            <a:off x="773680" y="6366451"/>
            <a:ext cx="27432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de-DE"/>
              <a:t>Juni 24</a:t>
            </a:r>
            <a:endParaRPr lang="de-DE" dirty="0"/>
          </a:p>
        </p:txBody>
      </p:sp>
    </p:spTree>
    <p:extLst>
      <p:ext uri="{BB962C8B-B14F-4D97-AF65-F5344CB8AC3E}">
        <p14:creationId xmlns:p14="http://schemas.microsoft.com/office/powerpoint/2010/main" val="188026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E2DC7FD-D66E-3FE8-BFBF-A719A416EF5D}"/>
              </a:ext>
            </a:extLst>
          </p:cNvPr>
          <p:cNvSpPr>
            <a:spLocks noGrp="1"/>
          </p:cNvSpPr>
          <p:nvPr>
            <p:ph type="body" sz="quarter" idx="13"/>
          </p:nvPr>
        </p:nvSpPr>
        <p:spPr/>
        <p:txBody>
          <a:bodyPr/>
          <a:lstStyle/>
          <a:p>
            <a:r>
              <a:rPr lang="de-DE" dirty="0"/>
              <a:t>HINWEISE ZU FOLIEN 21-23</a:t>
            </a:r>
          </a:p>
        </p:txBody>
      </p:sp>
      <p:sp>
        <p:nvSpPr>
          <p:cNvPr id="4" name="Foliennummernplatzhalter 3">
            <a:extLst>
              <a:ext uri="{FF2B5EF4-FFF2-40B4-BE49-F238E27FC236}">
                <a16:creationId xmlns:a16="http://schemas.microsoft.com/office/drawing/2014/main" id="{282C94ED-EA71-1941-A2B1-81112E401160}"/>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8" name="Inhaltsplatzhalter 7">
            <a:extLst>
              <a:ext uri="{FF2B5EF4-FFF2-40B4-BE49-F238E27FC236}">
                <a16:creationId xmlns:a16="http://schemas.microsoft.com/office/drawing/2014/main" id="{BABEFAF7-C5B2-CAED-074C-CDDEAB94FDB3}"/>
              </a:ext>
            </a:extLst>
          </p:cNvPr>
          <p:cNvSpPr>
            <a:spLocks noGrp="1"/>
          </p:cNvSpPr>
          <p:nvPr>
            <p:ph sz="quarter" idx="15"/>
          </p:nvPr>
        </p:nvSpPr>
        <p:spPr>
          <a:xfrm>
            <a:off x="1461740" y="1593616"/>
            <a:ext cx="10193448" cy="4591521"/>
          </a:xfrm>
        </p:spPr>
        <p:txBody>
          <a:bodyPr/>
          <a:lstStyle/>
          <a:p>
            <a:pPr marL="0" indent="0">
              <a:lnSpc>
                <a:spcPct val="100000"/>
              </a:lnSpc>
              <a:buNone/>
            </a:pPr>
            <a:r>
              <a:rPr lang="de-DE" dirty="0"/>
              <a:t>Die Födima App ist eine iOS App, die für das iPad konzipiert wurde.</a:t>
            </a:r>
          </a:p>
          <a:p>
            <a:pPr marL="0" indent="0">
              <a:lnSpc>
                <a:spcPct val="100000"/>
              </a:lnSpc>
              <a:buNone/>
            </a:pPr>
            <a:r>
              <a:rPr lang="de-DE" dirty="0"/>
              <a:t>Sie beinhaltet die Aufgaben der bereits vorgestellten FÖDIMA-Materialien. An einigen Stellen der App besteht die Möglichkeit, Ergebnisse einzutragen und diese für die Förderplanung zu verwenden. </a:t>
            </a:r>
          </a:p>
          <a:p>
            <a:pPr marL="0" indent="0">
              <a:lnSpc>
                <a:spcPct val="100000"/>
              </a:lnSpc>
              <a:buNone/>
            </a:pPr>
            <a:r>
              <a:rPr lang="de-DE" dirty="0"/>
              <a:t>Die App ist kein Diagnosewerkzeug für die Hand der Kinder, sondern ein Unterstützungstool für Lehrkräfte zur zielgerichteten Diagnose und Förderung.</a:t>
            </a:r>
          </a:p>
          <a:p>
            <a:pPr marL="0" indent="0">
              <a:lnSpc>
                <a:spcPct val="100000"/>
              </a:lnSpc>
              <a:buNone/>
            </a:pPr>
            <a:r>
              <a:rPr lang="de-DE" dirty="0"/>
              <a:t>Funktionen wie „erste Schritte“ und kurze </a:t>
            </a:r>
            <a:r>
              <a:rPr lang="de-DE" dirty="0" err="1"/>
              <a:t>Tutorialvideos</a:t>
            </a:r>
            <a:r>
              <a:rPr lang="de-DE" dirty="0"/>
              <a:t> erleichtern den ersten Zugang zur Arbeit mit der App.</a:t>
            </a:r>
          </a:p>
          <a:p>
            <a:pPr marL="0" indent="0">
              <a:lnSpc>
                <a:spcPct val="100000"/>
              </a:lnSpc>
              <a:buNone/>
            </a:pPr>
            <a:r>
              <a:rPr lang="de-DE" dirty="0"/>
              <a:t>Auf den folgenden Folien sehen Sie einige Ansichten und Funktionen, die zur Auswertung der Standortbestimmung, zum Festlegen der Förderziele sowie zur Auswahl von Förderaufgaben geeignet sind.</a:t>
            </a:r>
          </a:p>
        </p:txBody>
      </p:sp>
      <p:sp>
        <p:nvSpPr>
          <p:cNvPr id="6" name="Datumsplatzhalter 5">
            <a:extLst>
              <a:ext uri="{FF2B5EF4-FFF2-40B4-BE49-F238E27FC236}">
                <a16:creationId xmlns:a16="http://schemas.microsoft.com/office/drawing/2014/main" id="{D8FDFA48-0597-26E7-5484-43A1CDB664DE}"/>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508073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3AE357C-4C13-F03D-7967-D882BF102824}"/>
              </a:ext>
            </a:extLst>
          </p:cNvPr>
          <p:cNvSpPr>
            <a:spLocks noGrp="1"/>
          </p:cNvSpPr>
          <p:nvPr>
            <p:ph type="body" sz="quarter" idx="13"/>
          </p:nvPr>
        </p:nvSpPr>
        <p:spPr/>
        <p:txBody>
          <a:bodyPr/>
          <a:lstStyle/>
          <a:p>
            <a:r>
              <a:rPr lang="de-DE" dirty="0"/>
              <a:t>STARTSEITE</a:t>
            </a:r>
          </a:p>
        </p:txBody>
      </p:sp>
      <p:sp>
        <p:nvSpPr>
          <p:cNvPr id="4" name="Foliennummernplatzhalter 3">
            <a:extLst>
              <a:ext uri="{FF2B5EF4-FFF2-40B4-BE49-F238E27FC236}">
                <a16:creationId xmlns:a16="http://schemas.microsoft.com/office/drawing/2014/main" id="{FE6A3DF3-99DA-5854-70CD-99E5501EC737}"/>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5" name="Titel 4">
            <a:extLst>
              <a:ext uri="{FF2B5EF4-FFF2-40B4-BE49-F238E27FC236}">
                <a16:creationId xmlns:a16="http://schemas.microsoft.com/office/drawing/2014/main" id="{0A1B36B9-1AC5-E3DD-34CB-25B4BF6B7D1A}"/>
              </a:ext>
            </a:extLst>
          </p:cNvPr>
          <p:cNvSpPr>
            <a:spLocks noGrp="1"/>
          </p:cNvSpPr>
          <p:nvPr>
            <p:ph type="title"/>
          </p:nvPr>
        </p:nvSpPr>
        <p:spPr/>
        <p:txBody>
          <a:bodyPr/>
          <a:lstStyle/>
          <a:p>
            <a:r>
              <a:rPr lang="de-DE" dirty="0"/>
              <a:t>FÖDIMA-App</a:t>
            </a:r>
          </a:p>
        </p:txBody>
      </p:sp>
      <p:sp>
        <p:nvSpPr>
          <p:cNvPr id="6" name="Datumsplatzhalter 5">
            <a:extLst>
              <a:ext uri="{FF2B5EF4-FFF2-40B4-BE49-F238E27FC236}">
                <a16:creationId xmlns:a16="http://schemas.microsoft.com/office/drawing/2014/main" id="{75CBFFD2-41A1-9736-0846-656466E50A61}"/>
              </a:ext>
            </a:extLst>
          </p:cNvPr>
          <p:cNvSpPr>
            <a:spLocks noGrp="1"/>
          </p:cNvSpPr>
          <p:nvPr>
            <p:ph type="dt" sz="half" idx="10"/>
          </p:nvPr>
        </p:nvSpPr>
        <p:spPr/>
        <p:txBody>
          <a:bodyPr/>
          <a:lstStyle/>
          <a:p>
            <a:pPr>
              <a:lnSpc>
                <a:spcPct val="150000"/>
              </a:lnSpc>
            </a:pPr>
            <a:r>
              <a:rPr lang="de-DE"/>
              <a:t>Juni 24</a:t>
            </a:r>
            <a:endParaRPr lang="de-DE" dirty="0"/>
          </a:p>
        </p:txBody>
      </p:sp>
      <p:sp>
        <p:nvSpPr>
          <p:cNvPr id="7" name="Abgerundetes Rechteck 6">
            <a:extLst>
              <a:ext uri="{FF2B5EF4-FFF2-40B4-BE49-F238E27FC236}">
                <a16:creationId xmlns:a16="http://schemas.microsoft.com/office/drawing/2014/main" id="{8CCB8E7F-8668-CC6E-28C5-230FE7D46FDB}"/>
              </a:ext>
            </a:extLst>
          </p:cNvPr>
          <p:cNvSpPr/>
          <p:nvPr/>
        </p:nvSpPr>
        <p:spPr>
          <a:xfrm>
            <a:off x="3150243" y="1593618"/>
            <a:ext cx="5891514" cy="4155312"/>
          </a:xfrm>
          <a:prstGeom prst="roundRect">
            <a:avLst>
              <a:gd name="adj" fmla="val 273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F685F610-FF2E-DAC6-7627-7FC140784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696" y="1781764"/>
            <a:ext cx="5438100" cy="3779019"/>
          </a:xfrm>
          <a:prstGeom prst="rect">
            <a:avLst/>
          </a:prstGeom>
        </p:spPr>
      </p:pic>
    </p:spTree>
    <p:extLst>
      <p:ext uri="{BB962C8B-B14F-4D97-AF65-F5344CB8AC3E}">
        <p14:creationId xmlns:p14="http://schemas.microsoft.com/office/powerpoint/2010/main" val="835493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bgerundetes Rechteck 25">
            <a:extLst>
              <a:ext uri="{FF2B5EF4-FFF2-40B4-BE49-F238E27FC236}">
                <a16:creationId xmlns:a16="http://schemas.microsoft.com/office/drawing/2014/main" id="{EB4E4874-E04A-CAE2-6803-42AF4604D253}"/>
              </a:ext>
            </a:extLst>
          </p:cNvPr>
          <p:cNvSpPr/>
          <p:nvPr/>
        </p:nvSpPr>
        <p:spPr>
          <a:xfrm>
            <a:off x="6165448" y="1966817"/>
            <a:ext cx="5891514" cy="4168606"/>
          </a:xfrm>
          <a:prstGeom prst="roundRect">
            <a:avLst>
              <a:gd name="adj" fmla="val 273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10" name="Abgerundetes Rechteck 9">
            <a:extLst>
              <a:ext uri="{FF2B5EF4-FFF2-40B4-BE49-F238E27FC236}">
                <a16:creationId xmlns:a16="http://schemas.microsoft.com/office/drawing/2014/main" id="{2F6EFD92-2763-C709-CE57-59E8F1C18B28}"/>
              </a:ext>
            </a:extLst>
          </p:cNvPr>
          <p:cNvSpPr/>
          <p:nvPr/>
        </p:nvSpPr>
        <p:spPr>
          <a:xfrm>
            <a:off x="177477" y="1980111"/>
            <a:ext cx="5891514" cy="4155312"/>
          </a:xfrm>
          <a:prstGeom prst="roundRect">
            <a:avLst>
              <a:gd name="adj" fmla="val 273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55AD04FC-2067-8501-DEED-B00546A2ECDF}"/>
              </a:ext>
            </a:extLst>
          </p:cNvPr>
          <p:cNvSpPr>
            <a:spLocks noGrp="1"/>
          </p:cNvSpPr>
          <p:nvPr>
            <p:ph type="body" sz="quarter" idx="13"/>
          </p:nvPr>
        </p:nvSpPr>
        <p:spPr>
          <a:xfrm>
            <a:off x="444236" y="1167065"/>
            <a:ext cx="11852038" cy="445628"/>
          </a:xfrm>
        </p:spPr>
        <p:txBody>
          <a:bodyPr/>
          <a:lstStyle/>
          <a:p>
            <a:r>
              <a:rPr lang="de-DE" dirty="0"/>
              <a:t>BEISPIEL: SOB AUSWERTUNGSTABELLE		       EINTRÄGE IN DER AUSWERTUNGSTASBELLE </a:t>
            </a:r>
            <a:r>
              <a:rPr lang="de-DE" sz="1200" dirty="0"/>
              <a:t>(Farben und Text)</a:t>
            </a:r>
          </a:p>
        </p:txBody>
      </p:sp>
      <p:sp>
        <p:nvSpPr>
          <p:cNvPr id="4" name="Foliennummernplatzhalter 3">
            <a:extLst>
              <a:ext uri="{FF2B5EF4-FFF2-40B4-BE49-F238E27FC236}">
                <a16:creationId xmlns:a16="http://schemas.microsoft.com/office/drawing/2014/main" id="{BF255FBC-A101-7168-A91C-42CD112C0C03}"/>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5" name="Titel 4">
            <a:extLst>
              <a:ext uri="{FF2B5EF4-FFF2-40B4-BE49-F238E27FC236}">
                <a16:creationId xmlns:a16="http://schemas.microsoft.com/office/drawing/2014/main" id="{52AD87A5-1351-6FAA-57D0-6030866B157E}"/>
              </a:ext>
            </a:extLst>
          </p:cNvPr>
          <p:cNvSpPr>
            <a:spLocks noGrp="1"/>
          </p:cNvSpPr>
          <p:nvPr>
            <p:ph type="title"/>
          </p:nvPr>
        </p:nvSpPr>
        <p:spPr/>
        <p:txBody>
          <a:bodyPr/>
          <a:lstStyle/>
          <a:p>
            <a:r>
              <a:rPr lang="de-DE"/>
              <a:t>FÖDIMA-App</a:t>
            </a:r>
          </a:p>
        </p:txBody>
      </p:sp>
      <p:sp>
        <p:nvSpPr>
          <p:cNvPr id="6" name="Datumsplatzhalter 5">
            <a:extLst>
              <a:ext uri="{FF2B5EF4-FFF2-40B4-BE49-F238E27FC236}">
                <a16:creationId xmlns:a16="http://schemas.microsoft.com/office/drawing/2014/main" id="{33BE2908-A30F-663F-C8DC-D2A177448B2D}"/>
              </a:ext>
            </a:extLst>
          </p:cNvPr>
          <p:cNvSpPr>
            <a:spLocks noGrp="1"/>
          </p:cNvSpPr>
          <p:nvPr>
            <p:ph type="dt" sz="half" idx="10"/>
          </p:nvPr>
        </p:nvSpPr>
        <p:spPr/>
        <p:txBody>
          <a:bodyPr/>
          <a:lstStyle/>
          <a:p>
            <a:pPr>
              <a:lnSpc>
                <a:spcPct val="150000"/>
              </a:lnSpc>
            </a:pPr>
            <a:r>
              <a:rPr lang="de-DE"/>
              <a:t>Juni 24</a:t>
            </a:r>
            <a:endParaRPr lang="de-DE" dirty="0"/>
          </a:p>
        </p:txBody>
      </p:sp>
      <p:pic>
        <p:nvPicPr>
          <p:cNvPr id="7" name="Grafik 6">
            <a:extLst>
              <a:ext uri="{FF2B5EF4-FFF2-40B4-BE49-F238E27FC236}">
                <a16:creationId xmlns:a16="http://schemas.microsoft.com/office/drawing/2014/main" id="{9BDF3058-B223-E3FC-782B-0386D1BBC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36" y="2168258"/>
            <a:ext cx="5438102" cy="3779020"/>
          </a:xfrm>
          <a:prstGeom prst="rect">
            <a:avLst/>
          </a:prstGeom>
        </p:spPr>
      </p:pic>
      <p:pic>
        <p:nvPicPr>
          <p:cNvPr id="11" name="Grafik 10">
            <a:extLst>
              <a:ext uri="{FF2B5EF4-FFF2-40B4-BE49-F238E27FC236}">
                <a16:creationId xmlns:a16="http://schemas.microsoft.com/office/drawing/2014/main" id="{7B5663D4-4C9B-B4AF-E55A-C90DA77ED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022" y="2168258"/>
            <a:ext cx="5438102" cy="3779020"/>
          </a:xfrm>
          <a:prstGeom prst="rect">
            <a:avLst/>
          </a:prstGeom>
        </p:spPr>
      </p:pic>
    </p:spTree>
    <p:extLst>
      <p:ext uri="{BB962C8B-B14F-4D97-AF65-F5344CB8AC3E}">
        <p14:creationId xmlns:p14="http://schemas.microsoft.com/office/powerpoint/2010/main" val="201892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bgerundetes Rechteck 25">
            <a:extLst>
              <a:ext uri="{FF2B5EF4-FFF2-40B4-BE49-F238E27FC236}">
                <a16:creationId xmlns:a16="http://schemas.microsoft.com/office/drawing/2014/main" id="{A37EA0A4-6CBF-F63B-145C-38494E20D5D7}"/>
              </a:ext>
            </a:extLst>
          </p:cNvPr>
          <p:cNvSpPr/>
          <p:nvPr/>
        </p:nvSpPr>
        <p:spPr>
          <a:xfrm>
            <a:off x="6165448" y="1966817"/>
            <a:ext cx="5891514" cy="4168606"/>
          </a:xfrm>
          <a:prstGeom prst="roundRect">
            <a:avLst>
              <a:gd name="adj" fmla="val 273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27" name="Abgerundetes Rechteck 26">
            <a:extLst>
              <a:ext uri="{FF2B5EF4-FFF2-40B4-BE49-F238E27FC236}">
                <a16:creationId xmlns:a16="http://schemas.microsoft.com/office/drawing/2014/main" id="{1AD18F87-AB80-EE13-83B3-D10485679BA8}"/>
              </a:ext>
            </a:extLst>
          </p:cNvPr>
          <p:cNvSpPr/>
          <p:nvPr/>
        </p:nvSpPr>
        <p:spPr>
          <a:xfrm>
            <a:off x="177477" y="1980111"/>
            <a:ext cx="5891514" cy="4155312"/>
          </a:xfrm>
          <a:prstGeom prst="roundRect">
            <a:avLst>
              <a:gd name="adj" fmla="val 2739"/>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p>
        </p:txBody>
      </p:sp>
      <p:sp>
        <p:nvSpPr>
          <p:cNvPr id="3" name="Textplatzhalter 2">
            <a:extLst>
              <a:ext uri="{FF2B5EF4-FFF2-40B4-BE49-F238E27FC236}">
                <a16:creationId xmlns:a16="http://schemas.microsoft.com/office/drawing/2014/main" id="{55AD04FC-2067-8501-DEED-B00546A2ECDF}"/>
              </a:ext>
            </a:extLst>
          </p:cNvPr>
          <p:cNvSpPr>
            <a:spLocks noGrp="1"/>
          </p:cNvSpPr>
          <p:nvPr>
            <p:ph type="body" sz="quarter" idx="13"/>
          </p:nvPr>
        </p:nvSpPr>
        <p:spPr>
          <a:xfrm>
            <a:off x="147703" y="1092011"/>
            <a:ext cx="11852038" cy="445628"/>
          </a:xfrm>
        </p:spPr>
        <p:txBody>
          <a:bodyPr/>
          <a:lstStyle/>
          <a:p>
            <a:r>
              <a:rPr lang="de-DE" dirty="0"/>
              <a:t>ERGEBNISSE DER AUSWERTUNGSTABELLE IN ANDEREN BEREICHEN DER APP NUTZEN</a:t>
            </a:r>
            <a:endParaRPr lang="de-DE" sz="1200" dirty="0"/>
          </a:p>
        </p:txBody>
      </p:sp>
      <p:sp>
        <p:nvSpPr>
          <p:cNvPr id="4" name="Foliennummernplatzhalter 3">
            <a:extLst>
              <a:ext uri="{FF2B5EF4-FFF2-40B4-BE49-F238E27FC236}">
                <a16:creationId xmlns:a16="http://schemas.microsoft.com/office/drawing/2014/main" id="{BF255FBC-A101-7168-A91C-42CD112C0C03}"/>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5" name="Titel 4">
            <a:extLst>
              <a:ext uri="{FF2B5EF4-FFF2-40B4-BE49-F238E27FC236}">
                <a16:creationId xmlns:a16="http://schemas.microsoft.com/office/drawing/2014/main" id="{52AD87A5-1351-6FAA-57D0-6030866B157E}"/>
              </a:ext>
            </a:extLst>
          </p:cNvPr>
          <p:cNvSpPr>
            <a:spLocks noGrp="1"/>
          </p:cNvSpPr>
          <p:nvPr>
            <p:ph type="title"/>
          </p:nvPr>
        </p:nvSpPr>
        <p:spPr/>
        <p:txBody>
          <a:bodyPr/>
          <a:lstStyle/>
          <a:p>
            <a:r>
              <a:rPr lang="de-DE" dirty="0"/>
              <a:t>FÖDIMA-App</a:t>
            </a:r>
          </a:p>
        </p:txBody>
      </p:sp>
      <p:sp>
        <p:nvSpPr>
          <p:cNvPr id="6" name="Datumsplatzhalter 5">
            <a:extLst>
              <a:ext uri="{FF2B5EF4-FFF2-40B4-BE49-F238E27FC236}">
                <a16:creationId xmlns:a16="http://schemas.microsoft.com/office/drawing/2014/main" id="{33BE2908-A30F-663F-C8DC-D2A177448B2D}"/>
              </a:ext>
            </a:extLst>
          </p:cNvPr>
          <p:cNvSpPr>
            <a:spLocks noGrp="1"/>
          </p:cNvSpPr>
          <p:nvPr>
            <p:ph type="dt" sz="half" idx="10"/>
          </p:nvPr>
        </p:nvSpPr>
        <p:spPr/>
        <p:txBody>
          <a:bodyPr/>
          <a:lstStyle/>
          <a:p>
            <a:pPr>
              <a:lnSpc>
                <a:spcPct val="150000"/>
              </a:lnSpc>
            </a:pPr>
            <a:r>
              <a:rPr lang="de-DE"/>
              <a:t>Juni 24</a:t>
            </a:r>
            <a:endParaRPr lang="de-DE" dirty="0"/>
          </a:p>
        </p:txBody>
      </p:sp>
      <p:sp>
        <p:nvSpPr>
          <p:cNvPr id="9" name="Textfeld 8">
            <a:extLst>
              <a:ext uri="{FF2B5EF4-FFF2-40B4-BE49-F238E27FC236}">
                <a16:creationId xmlns:a16="http://schemas.microsoft.com/office/drawing/2014/main" id="{256F0B67-4D4D-7D52-F453-087E7AAB69D4}"/>
              </a:ext>
            </a:extLst>
          </p:cNvPr>
          <p:cNvSpPr txBox="1"/>
          <p:nvPr/>
        </p:nvSpPr>
        <p:spPr>
          <a:xfrm>
            <a:off x="11815011" y="1407695"/>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52885A4C-5DC6-3BCF-6769-5E1378B9DFAE}"/>
              </a:ext>
            </a:extLst>
          </p:cNvPr>
          <p:cNvSpPr txBox="1"/>
          <p:nvPr/>
        </p:nvSpPr>
        <p:spPr>
          <a:xfrm>
            <a:off x="344435" y="1547387"/>
            <a:ext cx="5164569" cy="369332"/>
          </a:xfrm>
          <a:prstGeom prst="rect">
            <a:avLst/>
          </a:prstGeom>
          <a:noFill/>
        </p:spPr>
        <p:txBody>
          <a:bodyPr wrap="square" rtlCol="0">
            <a:spAutoFit/>
          </a:bodyPr>
          <a:lstStyle/>
          <a:p>
            <a:r>
              <a:rPr lang="de-DE" dirty="0"/>
              <a:t>Förderziele bestimmen </a:t>
            </a:r>
            <a:r>
              <a:rPr lang="de-DE" sz="1200" dirty="0"/>
              <a:t>(einzelnes Kind oder ganze Klasse)</a:t>
            </a:r>
          </a:p>
        </p:txBody>
      </p:sp>
      <p:pic>
        <p:nvPicPr>
          <p:cNvPr id="11" name="Grafik 10">
            <a:extLst>
              <a:ext uri="{FF2B5EF4-FFF2-40B4-BE49-F238E27FC236}">
                <a16:creationId xmlns:a16="http://schemas.microsoft.com/office/drawing/2014/main" id="{EC43E487-C45D-0A10-3D43-F00C0214F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56" y="2141966"/>
            <a:ext cx="5478966" cy="3807417"/>
          </a:xfrm>
          <a:prstGeom prst="rect">
            <a:avLst/>
          </a:prstGeom>
        </p:spPr>
      </p:pic>
      <p:cxnSp>
        <p:nvCxnSpPr>
          <p:cNvPr id="7" name="Gerade Verbindung 6">
            <a:extLst>
              <a:ext uri="{FF2B5EF4-FFF2-40B4-BE49-F238E27FC236}">
                <a16:creationId xmlns:a16="http://schemas.microsoft.com/office/drawing/2014/main" id="{93498B39-C155-BD24-09F6-31333894DC9C}"/>
              </a:ext>
            </a:extLst>
          </p:cNvPr>
          <p:cNvCxnSpPr>
            <a:cxnSpLocks/>
          </p:cNvCxnSpPr>
          <p:nvPr/>
        </p:nvCxnSpPr>
        <p:spPr>
          <a:xfrm flipV="1">
            <a:off x="2462521" y="1916719"/>
            <a:ext cx="0" cy="11868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Abgerundetes Rechteck 7">
            <a:extLst>
              <a:ext uri="{FF2B5EF4-FFF2-40B4-BE49-F238E27FC236}">
                <a16:creationId xmlns:a16="http://schemas.microsoft.com/office/drawing/2014/main" id="{AA836EF2-07EA-5EC5-67FA-5DC5CFECD544}"/>
              </a:ext>
            </a:extLst>
          </p:cNvPr>
          <p:cNvSpPr/>
          <p:nvPr/>
        </p:nvSpPr>
        <p:spPr>
          <a:xfrm>
            <a:off x="2273172" y="3103615"/>
            <a:ext cx="378698" cy="2849355"/>
          </a:xfrm>
          <a:prstGeom prst="round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cxnSp>
        <p:nvCxnSpPr>
          <p:cNvPr id="13" name="Gerade Verbindung 12">
            <a:extLst>
              <a:ext uri="{FF2B5EF4-FFF2-40B4-BE49-F238E27FC236}">
                <a16:creationId xmlns:a16="http://schemas.microsoft.com/office/drawing/2014/main" id="{9F5BC8D2-E05D-2E2C-1DCE-341B74DCB600}"/>
              </a:ext>
            </a:extLst>
          </p:cNvPr>
          <p:cNvCxnSpPr>
            <a:cxnSpLocks/>
          </p:cNvCxnSpPr>
          <p:nvPr/>
        </p:nvCxnSpPr>
        <p:spPr>
          <a:xfrm flipV="1">
            <a:off x="4845799" y="1857701"/>
            <a:ext cx="0" cy="30734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Abgerundetes Rechteck 16">
            <a:extLst>
              <a:ext uri="{FF2B5EF4-FFF2-40B4-BE49-F238E27FC236}">
                <a16:creationId xmlns:a16="http://schemas.microsoft.com/office/drawing/2014/main" id="{0C7E8687-F6B3-05CC-E401-08530684975D}"/>
              </a:ext>
            </a:extLst>
          </p:cNvPr>
          <p:cNvSpPr/>
          <p:nvPr/>
        </p:nvSpPr>
        <p:spPr>
          <a:xfrm>
            <a:off x="4748918" y="2165043"/>
            <a:ext cx="625639" cy="239905"/>
          </a:xfrm>
          <a:prstGeom prst="round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9" name="Textfeld 18">
            <a:extLst>
              <a:ext uri="{FF2B5EF4-FFF2-40B4-BE49-F238E27FC236}">
                <a16:creationId xmlns:a16="http://schemas.microsoft.com/office/drawing/2014/main" id="{2E80A3B5-A0DE-B06B-F298-589609249C56}"/>
              </a:ext>
            </a:extLst>
          </p:cNvPr>
          <p:cNvSpPr txBox="1"/>
          <p:nvPr/>
        </p:nvSpPr>
        <p:spPr>
          <a:xfrm>
            <a:off x="6371722" y="1547387"/>
            <a:ext cx="6055422" cy="369332"/>
          </a:xfrm>
          <a:prstGeom prst="rect">
            <a:avLst/>
          </a:prstGeom>
          <a:noFill/>
        </p:spPr>
        <p:txBody>
          <a:bodyPr wrap="square" rtlCol="0">
            <a:spAutoFit/>
          </a:bodyPr>
          <a:lstStyle/>
          <a:p>
            <a:r>
              <a:rPr lang="de-DE" dirty="0"/>
              <a:t>Förderaufgaben auswählen </a:t>
            </a:r>
            <a:r>
              <a:rPr lang="de-DE" sz="1200" dirty="0"/>
              <a:t>(einzelnes Kind und ganze Klasse)</a:t>
            </a:r>
          </a:p>
        </p:txBody>
      </p:sp>
      <p:pic>
        <p:nvPicPr>
          <p:cNvPr id="14" name="Grafik 13">
            <a:extLst>
              <a:ext uri="{FF2B5EF4-FFF2-40B4-BE49-F238E27FC236}">
                <a16:creationId xmlns:a16="http://schemas.microsoft.com/office/drawing/2014/main" id="{449FD96C-972C-89D0-F181-72F4B277B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535" y="2141966"/>
            <a:ext cx="5478965" cy="3807417"/>
          </a:xfrm>
          <a:prstGeom prst="rect">
            <a:avLst/>
          </a:prstGeom>
        </p:spPr>
      </p:pic>
      <p:cxnSp>
        <p:nvCxnSpPr>
          <p:cNvPr id="21" name="Gerade Verbindung 20">
            <a:extLst>
              <a:ext uri="{FF2B5EF4-FFF2-40B4-BE49-F238E27FC236}">
                <a16:creationId xmlns:a16="http://schemas.microsoft.com/office/drawing/2014/main" id="{EDDE0DF3-ADB1-F791-AE8A-3FCC20A4EE41}"/>
              </a:ext>
            </a:extLst>
          </p:cNvPr>
          <p:cNvCxnSpPr>
            <a:cxnSpLocks/>
          </p:cNvCxnSpPr>
          <p:nvPr/>
        </p:nvCxnSpPr>
        <p:spPr>
          <a:xfrm flipH="1">
            <a:off x="7503333" y="1916719"/>
            <a:ext cx="507" cy="54812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Abgerundetes Rechteck 21">
            <a:extLst>
              <a:ext uri="{FF2B5EF4-FFF2-40B4-BE49-F238E27FC236}">
                <a16:creationId xmlns:a16="http://schemas.microsoft.com/office/drawing/2014/main" id="{B7CB32EA-8216-C364-FADC-E1BCDA110F83}"/>
              </a:ext>
            </a:extLst>
          </p:cNvPr>
          <p:cNvSpPr/>
          <p:nvPr/>
        </p:nvSpPr>
        <p:spPr>
          <a:xfrm>
            <a:off x="6436659" y="2464839"/>
            <a:ext cx="2097379" cy="756663"/>
          </a:xfrm>
          <a:prstGeom prst="roundRect">
            <a:avLst>
              <a:gd name="adj" fmla="val 11334"/>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26741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9"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DCCB1CB-D49D-2B7F-B0F0-1F5CB4B1D42A}"/>
              </a:ext>
            </a:extLst>
          </p:cNvPr>
          <p:cNvSpPr>
            <a:spLocks noGrp="1"/>
          </p:cNvSpPr>
          <p:nvPr>
            <p:ph type="body" sz="quarter" idx="13"/>
          </p:nvPr>
        </p:nvSpPr>
        <p:spPr>
          <a:xfrm>
            <a:off x="1461741" y="1147990"/>
            <a:ext cx="9346012" cy="445628"/>
          </a:xfrm>
        </p:spPr>
        <p:txBody>
          <a:bodyPr/>
          <a:lstStyle/>
          <a:p>
            <a:r>
              <a:rPr lang="de-DE" dirty="0"/>
              <a:t>HINWEISE ZU FOLIEN 25-26</a:t>
            </a:r>
          </a:p>
        </p:txBody>
      </p:sp>
      <p:sp>
        <p:nvSpPr>
          <p:cNvPr id="4" name="Foliennummernplatzhalter 3">
            <a:extLst>
              <a:ext uri="{FF2B5EF4-FFF2-40B4-BE49-F238E27FC236}">
                <a16:creationId xmlns:a16="http://schemas.microsoft.com/office/drawing/2014/main" id="{48B1A948-F956-E1A1-3EC4-F2099A7B4383}"/>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24</a:t>
            </a:fld>
            <a:endParaRPr lang="de-DE" dirty="0"/>
          </a:p>
        </p:txBody>
      </p:sp>
      <p:sp>
        <p:nvSpPr>
          <p:cNvPr id="5" name="Inhaltsplatzhalter 4">
            <a:extLst>
              <a:ext uri="{FF2B5EF4-FFF2-40B4-BE49-F238E27FC236}">
                <a16:creationId xmlns:a16="http://schemas.microsoft.com/office/drawing/2014/main" id="{A833CB6A-D714-6F66-23C7-0C3BAB1FDB58}"/>
              </a:ext>
            </a:extLst>
          </p:cNvPr>
          <p:cNvSpPr>
            <a:spLocks noGrp="1"/>
          </p:cNvSpPr>
          <p:nvPr>
            <p:ph sz="quarter" idx="15"/>
          </p:nvPr>
        </p:nvSpPr>
        <p:spPr>
          <a:xfrm>
            <a:off x="1461741" y="1593616"/>
            <a:ext cx="9346011" cy="4591521"/>
          </a:xfrm>
        </p:spPr>
        <p:txBody>
          <a:bodyPr>
            <a:normAutofit/>
          </a:bodyPr>
          <a:lstStyle/>
          <a:p>
            <a:r>
              <a:rPr lang="de-DE" dirty="0"/>
              <a:t>In der Arbeitsphase zur ausführlichen Reflexion der Praxiserprobung (Folie 25) werten die TN nun die Ergebnisse ihrer durchgeführten SOB aus. Dabei soll der Blick auf den anschließenden Unterricht gerichtet werden, indem die bereits gesicherten Kompetenzen ermittelt werden, auf die aufgebaut werden kann, und Kompetenzen ermittelt werden, die noch nicht hinreichend ausgeprägt sind und gefördert werden müssen.</a:t>
            </a:r>
          </a:p>
          <a:p>
            <a:r>
              <a:rPr lang="de-DE" dirty="0"/>
              <a:t>Nach der Arbeitsphase können einzelne Ergebnisse diskutiert werden. Dabei können auch Chancen und Grenzen des Diagnoseinstruments SOB als Ausblick auf Modul 3 (Diagnosegespräche) thematisiert werden.</a:t>
            </a:r>
          </a:p>
        </p:txBody>
      </p:sp>
      <p:sp>
        <p:nvSpPr>
          <p:cNvPr id="3" name="Datumsplatzhalter 5">
            <a:extLst>
              <a:ext uri="{FF2B5EF4-FFF2-40B4-BE49-F238E27FC236}">
                <a16:creationId xmlns:a16="http://schemas.microsoft.com/office/drawing/2014/main" id="{46C2F978-6523-ABB1-8C3D-C5A8A7CD0A60}"/>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330380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Gerade Verbindung 12">
            <a:extLst>
              <a:ext uri="{FF2B5EF4-FFF2-40B4-BE49-F238E27FC236}">
                <a16:creationId xmlns:a16="http://schemas.microsoft.com/office/drawing/2014/main" id="{77A112EF-7C59-6539-8A29-2CCB5832F2A7}"/>
              </a:ext>
            </a:extLst>
          </p:cNvPr>
          <p:cNvCxnSpPr>
            <a:cxnSpLocks/>
          </p:cNvCxnSpPr>
          <p:nvPr/>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FB1207FF-606C-2CDB-F2E6-E048F3147683}"/>
              </a:ext>
            </a:extLst>
          </p:cNvPr>
          <p:cNvPicPr>
            <a:picLocks noChangeAspect="1"/>
          </p:cNvPicPr>
          <p:nvPr/>
        </p:nvPicPr>
        <p:blipFill>
          <a:blip r:embed="rId3"/>
          <a:stretch>
            <a:fillRect/>
          </a:stretch>
        </p:blipFill>
        <p:spPr>
          <a:xfrm rot="384265">
            <a:off x="7966467" y="3838797"/>
            <a:ext cx="3100730" cy="2184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liennummernplatzhalter 4">
            <a:extLst>
              <a:ext uri="{FF2B5EF4-FFF2-40B4-BE49-F238E27FC236}">
                <a16:creationId xmlns:a16="http://schemas.microsoft.com/office/drawing/2014/main" id="{97D0107C-CCC7-A1C2-1916-C00EEBB2E194}"/>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itel 6">
            <a:extLst>
              <a:ext uri="{FF2B5EF4-FFF2-40B4-BE49-F238E27FC236}">
                <a16:creationId xmlns:a16="http://schemas.microsoft.com/office/drawing/2014/main" id="{3883CDE9-F8A5-499C-5AF9-94EC2CBBD3A6}"/>
              </a:ext>
            </a:extLst>
          </p:cNvPr>
          <p:cNvSpPr>
            <a:spLocks noGrp="1"/>
          </p:cNvSpPr>
          <p:nvPr>
            <p:ph type="title"/>
          </p:nvPr>
        </p:nvSpPr>
        <p:spPr/>
        <p:txBody>
          <a:bodyPr>
            <a:noAutofit/>
          </a:bodyPr>
          <a:lstStyle/>
          <a:p>
            <a:r>
              <a:rPr lang="de-DE" dirty="0"/>
              <a:t>1. Reflexion der Praxisaufgabe: SOB auswerten</a:t>
            </a:r>
          </a:p>
        </p:txBody>
      </p:sp>
      <p:sp>
        <p:nvSpPr>
          <p:cNvPr id="8" name="Textplatzhalter 7">
            <a:extLst>
              <a:ext uri="{FF2B5EF4-FFF2-40B4-BE49-F238E27FC236}">
                <a16:creationId xmlns:a16="http://schemas.microsoft.com/office/drawing/2014/main" id="{3D683B73-2D27-117B-25E9-CC09FE3FBE73}"/>
              </a:ext>
            </a:extLst>
          </p:cNvPr>
          <p:cNvSpPr>
            <a:spLocks noGrp="1"/>
          </p:cNvSpPr>
          <p:nvPr>
            <p:ph type="body" sz="quarter" idx="13"/>
          </p:nvPr>
        </p:nvSpPr>
        <p:spPr/>
        <p:txBody>
          <a:bodyPr/>
          <a:lstStyle/>
          <a:p>
            <a:r>
              <a:rPr lang="de-DE" dirty="0"/>
              <a:t>GRUPPENARBEIT</a:t>
            </a:r>
          </a:p>
        </p:txBody>
      </p:sp>
      <p:sp>
        <p:nvSpPr>
          <p:cNvPr id="10" name="Textplatzhalter 3">
            <a:extLst>
              <a:ext uri="{FF2B5EF4-FFF2-40B4-BE49-F238E27FC236}">
                <a16:creationId xmlns:a16="http://schemas.microsoft.com/office/drawing/2014/main" id="{AAFE5165-5AB1-41FC-A3A5-F1AED8970D0A}"/>
              </a:ext>
            </a:extLst>
          </p:cNvPr>
          <p:cNvSpPr txBox="1">
            <a:spLocks/>
          </p:cNvSpPr>
          <p:nvPr/>
        </p:nvSpPr>
        <p:spPr>
          <a:xfrm>
            <a:off x="1211378" y="4146950"/>
            <a:ext cx="10274990" cy="222581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sz="1500" dirty="0">
                <a:solidFill>
                  <a:schemeClr val="tx1"/>
                </a:solidFill>
              </a:rPr>
              <a:t>Welche Kompetenzen und Schwierigkeiten stellen Sie fest? </a:t>
            </a:r>
          </a:p>
          <a:p>
            <a:pPr marL="285750" indent="-285750">
              <a:buFont typeface="Arial" panose="020B0604020202020204" pitchFamily="34" charset="0"/>
              <a:buChar char="•"/>
            </a:pPr>
            <a:r>
              <a:rPr lang="de-DE" sz="1500" dirty="0">
                <a:solidFill>
                  <a:schemeClr val="tx1"/>
                </a:solidFill>
              </a:rPr>
              <a:t>Was können alle Kinder schon? Was können alle noch nicht? </a:t>
            </a:r>
          </a:p>
          <a:p>
            <a:pPr marL="285750" indent="-285750">
              <a:buFont typeface="Arial" panose="020B0604020202020204" pitchFamily="34" charset="0"/>
              <a:buChar char="•"/>
            </a:pPr>
            <a:r>
              <a:rPr lang="de-DE" sz="1500" dirty="0">
                <a:solidFill>
                  <a:schemeClr val="tx1"/>
                </a:solidFill>
              </a:rPr>
              <a:t>Gibt es Kinder mit jeweils ähnlichen Kompetenzen und Schwierigkeiten? </a:t>
            </a:r>
          </a:p>
          <a:p>
            <a:pPr marL="285750" indent="-285750">
              <a:buFont typeface="Arial" panose="020B0604020202020204" pitchFamily="34" charset="0"/>
              <a:buChar char="•"/>
            </a:pPr>
            <a:r>
              <a:rPr lang="de-DE" sz="1500" dirty="0">
                <a:solidFill>
                  <a:schemeClr val="tx1"/>
                </a:solidFill>
              </a:rPr>
              <a:t>Gibt es einzelne Kinder, die auffallen?</a:t>
            </a:r>
            <a:endParaRPr lang="de-DE" sz="1500" kern="100" dirty="0">
              <a:solidFill>
                <a:schemeClr val="tx1"/>
              </a:solidFill>
              <a:ea typeface="Calibri" panose="020F0502020204030204" pitchFamily="34" charset="0"/>
            </a:endParaRPr>
          </a:p>
          <a:p>
            <a:endParaRPr lang="de-DE" sz="1500" dirty="0">
              <a:solidFill>
                <a:schemeClr val="tx1"/>
              </a:solidFill>
            </a:endParaRPr>
          </a:p>
        </p:txBody>
      </p:sp>
      <p:sp>
        <p:nvSpPr>
          <p:cNvPr id="11" name="Textplatzhalter 4">
            <a:extLst>
              <a:ext uri="{FF2B5EF4-FFF2-40B4-BE49-F238E27FC236}">
                <a16:creationId xmlns:a16="http://schemas.microsoft.com/office/drawing/2014/main" id="{6072F070-D2FE-A8A6-AAD0-C432B64E6161}"/>
              </a:ext>
            </a:extLst>
          </p:cNvPr>
          <p:cNvSpPr txBox="1">
            <a:spLocks/>
          </p:cNvSpPr>
          <p:nvPr/>
        </p:nvSpPr>
        <p:spPr>
          <a:xfrm>
            <a:off x="1461897" y="1724317"/>
            <a:ext cx="6687021" cy="2225815"/>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Werten Sie zunächst 2 Aufgaben Ihrer durchgeführten SOB mithilfe der Aufgabenübersicht und der Auswertungstabelle oder mithilfe der App aus. Nehmen Sie die ganze Klasse in den Blick. Beantworten Sie dazu die folgenden Fragen:</a:t>
            </a:r>
          </a:p>
        </p:txBody>
      </p:sp>
      <p:sp>
        <p:nvSpPr>
          <p:cNvPr id="6" name="Datumsplatzhalter 5">
            <a:extLst>
              <a:ext uri="{FF2B5EF4-FFF2-40B4-BE49-F238E27FC236}">
                <a16:creationId xmlns:a16="http://schemas.microsoft.com/office/drawing/2014/main" id="{0AE65365-F249-6CB6-A2E9-6109AEEFAC7B}"/>
              </a:ext>
            </a:extLst>
          </p:cNvPr>
          <p:cNvSpPr>
            <a:spLocks noGrp="1"/>
          </p:cNvSpPr>
          <p:nvPr>
            <p:ph type="dt" sz="half" idx="10"/>
          </p:nvPr>
        </p:nvSpPr>
        <p:spPr/>
        <p:txBody>
          <a:bodyPr/>
          <a:lstStyle/>
          <a:p>
            <a:pPr>
              <a:lnSpc>
                <a:spcPct val="150000"/>
              </a:lnSpc>
            </a:pPr>
            <a:r>
              <a:rPr lang="de-DE"/>
              <a:t>Juni 24</a:t>
            </a:r>
            <a:endParaRPr lang="de-DE" dirty="0"/>
          </a:p>
        </p:txBody>
      </p:sp>
      <p:pic>
        <p:nvPicPr>
          <p:cNvPr id="12" name="Grafik 11">
            <a:extLst>
              <a:ext uri="{FF2B5EF4-FFF2-40B4-BE49-F238E27FC236}">
                <a16:creationId xmlns:a16="http://schemas.microsoft.com/office/drawing/2014/main" id="{879140A4-28A6-3BE5-A5BC-B558F1713FCA}"/>
              </a:ext>
            </a:extLst>
          </p:cNvPr>
          <p:cNvPicPr>
            <a:picLocks noChangeAspect="1"/>
          </p:cNvPicPr>
          <p:nvPr/>
        </p:nvPicPr>
        <p:blipFill>
          <a:blip r:embed="rId4"/>
          <a:stretch>
            <a:fillRect/>
          </a:stretch>
        </p:blipFill>
        <p:spPr>
          <a:xfrm>
            <a:off x="9377891" y="1898829"/>
            <a:ext cx="2261994" cy="32862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29353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nhaltsplatzhalter 10">
            <a:extLst>
              <a:ext uri="{FF2B5EF4-FFF2-40B4-BE49-F238E27FC236}">
                <a16:creationId xmlns:a16="http://schemas.microsoft.com/office/drawing/2014/main" id="{B58E57BE-996C-96F7-69DA-AE5486630F82}"/>
              </a:ext>
            </a:extLst>
          </p:cNvPr>
          <p:cNvSpPr>
            <a:spLocks noGrp="1"/>
          </p:cNvSpPr>
          <p:nvPr>
            <p:ph sz="quarter" idx="15"/>
          </p:nvPr>
        </p:nvSpPr>
        <p:spPr>
          <a:xfrm>
            <a:off x="1461741" y="1593616"/>
            <a:ext cx="9346011" cy="4591521"/>
          </a:xfrm>
        </p:spPr>
        <p:txBody>
          <a:bodyPr/>
          <a:lstStyle/>
          <a:p>
            <a:r>
              <a:rPr lang="de-DE" dirty="0"/>
              <a:t>Stellen Sie Ihre Ergebnisse vor: </a:t>
            </a:r>
          </a:p>
          <a:p>
            <a:pPr lvl="1"/>
            <a:r>
              <a:rPr lang="de-DE" dirty="0"/>
              <a:t>Was können alle Kinder schon? </a:t>
            </a:r>
          </a:p>
          <a:p>
            <a:pPr lvl="1"/>
            <a:r>
              <a:rPr lang="de-DE" dirty="0"/>
              <a:t>Welche </a:t>
            </a:r>
            <a:r>
              <a:rPr lang="de-DE" dirty="0" err="1"/>
              <a:t>Verstehensgrundlagen</a:t>
            </a:r>
            <a:r>
              <a:rPr lang="de-DE" dirty="0"/>
              <a:t> müssen Sie (mit allen/einigen/einzelnen Kindern) aufarbeiten?</a:t>
            </a:r>
          </a:p>
          <a:p>
            <a:pPr lvl="1"/>
            <a:r>
              <a:rPr lang="de-DE" dirty="0"/>
              <a:t>Wie würden Sie mit den Ergebnissen weiter im Unterricht umgehen?</a:t>
            </a:r>
          </a:p>
          <a:p>
            <a:r>
              <a:rPr lang="de-DE" dirty="0"/>
              <a:t>Welche Ergebnisse haben Sie überrascht?</a:t>
            </a:r>
          </a:p>
          <a:p>
            <a:r>
              <a:rPr lang="de-DE" dirty="0"/>
              <a:t>Was hat Ihnen gefehlt? </a:t>
            </a:r>
          </a:p>
          <a:p>
            <a:r>
              <a:rPr lang="de-DE" sz="1800" dirty="0">
                <a:highlight>
                  <a:srgbClr val="FFFFFF"/>
                </a:highlight>
              </a:rPr>
              <a:t>Welche Chancen und Grenzen einer Standortbestimmung sehen Sie?</a:t>
            </a:r>
            <a:endParaRPr lang="de-DE" dirty="0">
              <a:highlight>
                <a:srgbClr val="FFFFFF"/>
              </a:highlight>
            </a:endParaRPr>
          </a:p>
          <a:p>
            <a:endParaRPr lang="de-DE" dirty="0"/>
          </a:p>
        </p:txBody>
      </p:sp>
      <p:sp>
        <p:nvSpPr>
          <p:cNvPr id="4" name="Textplatzhalter 3">
            <a:extLst>
              <a:ext uri="{FF2B5EF4-FFF2-40B4-BE49-F238E27FC236}">
                <a16:creationId xmlns:a16="http://schemas.microsoft.com/office/drawing/2014/main" id="{D396A4A0-3B32-3B30-2AD7-02FDAF90F550}"/>
              </a:ext>
            </a:extLst>
          </p:cNvPr>
          <p:cNvSpPr>
            <a:spLocks noGrp="1"/>
          </p:cNvSpPr>
          <p:nvPr>
            <p:ph type="body" sz="quarter" idx="13"/>
          </p:nvPr>
        </p:nvSpPr>
        <p:spPr>
          <a:xfrm>
            <a:off x="1461741" y="1147990"/>
            <a:ext cx="9346012" cy="445628"/>
          </a:xfrm>
        </p:spPr>
        <p:txBody>
          <a:bodyPr/>
          <a:lstStyle/>
          <a:p>
            <a:r>
              <a:rPr lang="de-DE" dirty="0"/>
              <a:t>Diskussion der Arbeitsphase</a:t>
            </a:r>
          </a:p>
        </p:txBody>
      </p:sp>
      <p:sp>
        <p:nvSpPr>
          <p:cNvPr id="3" name="Foliennummernplatzhalter 2">
            <a:extLst>
              <a:ext uri="{FF2B5EF4-FFF2-40B4-BE49-F238E27FC236}">
                <a16:creationId xmlns:a16="http://schemas.microsoft.com/office/drawing/2014/main" id="{DD97C261-39A7-105D-830F-559D2AFDF707}"/>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26</a:t>
            </a:fld>
            <a:endParaRPr lang="de-DE" dirty="0"/>
          </a:p>
        </p:txBody>
      </p:sp>
      <p:sp>
        <p:nvSpPr>
          <p:cNvPr id="2" name="Titel 1">
            <a:extLst>
              <a:ext uri="{FF2B5EF4-FFF2-40B4-BE49-F238E27FC236}">
                <a16:creationId xmlns:a16="http://schemas.microsoft.com/office/drawing/2014/main" id="{37BD6CFC-78AB-2B1F-185D-C397E9249255}"/>
              </a:ext>
            </a:extLst>
          </p:cNvPr>
          <p:cNvSpPr>
            <a:spLocks noGrp="1"/>
          </p:cNvSpPr>
          <p:nvPr>
            <p:ph type="title"/>
          </p:nvPr>
        </p:nvSpPr>
        <p:spPr>
          <a:xfrm>
            <a:off x="1461741" y="273600"/>
            <a:ext cx="9346011" cy="516684"/>
          </a:xfrm>
        </p:spPr>
        <p:txBody>
          <a:bodyPr/>
          <a:lstStyle/>
          <a:p>
            <a:r>
              <a:rPr lang="de-DE" dirty="0"/>
              <a:t>1. Reflexion der Praxisaufgabe</a:t>
            </a:r>
          </a:p>
        </p:txBody>
      </p:sp>
      <p:sp>
        <p:nvSpPr>
          <p:cNvPr id="7" name="Datumsplatzhalter 6">
            <a:extLst>
              <a:ext uri="{FF2B5EF4-FFF2-40B4-BE49-F238E27FC236}">
                <a16:creationId xmlns:a16="http://schemas.microsoft.com/office/drawing/2014/main" id="{92E3C4F7-1025-9BE2-90F9-2EF15A37669B}"/>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4184392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 1</a:t>
            </a:r>
          </a:p>
        </p:txBody>
      </p:sp>
      <p:sp>
        <p:nvSpPr>
          <p:cNvPr id="6" name="Foliennummernplatzhalter 5"/>
          <p:cNvSpPr>
            <a:spLocks noGrp="1"/>
          </p:cNvSpPr>
          <p:nvPr>
            <p:ph type="sldNum" sz="quarter" idx="12"/>
          </p:nvPr>
        </p:nvSpPr>
        <p:spPr/>
        <p:txBody>
          <a:bodyPr/>
          <a:lstStyle/>
          <a:p>
            <a:fld id="{C3752B7C-18A9-864D-BBCB-54A9F41B5594}" type="slidenum">
              <a:rPr lang="de-DE" smtClean="0"/>
              <a:pPr/>
              <a:t>27</a:t>
            </a:fld>
            <a:endParaRPr lang="de-DE" dirty="0"/>
          </a:p>
        </p:txBody>
      </p:sp>
      <p:sp>
        <p:nvSpPr>
          <p:cNvPr id="8" name="Gefaltete Ecke 7"/>
          <p:cNvSpPr/>
          <p:nvPr/>
        </p:nvSpPr>
        <p:spPr>
          <a:xfrm>
            <a:off x="2768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Ich identifiziere bei der Auswertung von Standortbestimmungen vorhandene Kompetenzen und Schwierigkeiten, </a:t>
            </a:r>
            <a:b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um Ziele für die Förderung </a:t>
            </a:r>
            <a:b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in meinem Unterricht festzulegen.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5663"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4">
            <a:extLst>
              <a:ext uri="{FF2B5EF4-FFF2-40B4-BE49-F238E27FC236}">
                <a16:creationId xmlns:a16="http://schemas.microsoft.com/office/drawing/2014/main" id="{C5F823E4-363C-78DA-00A4-F9339D276748}"/>
              </a:ext>
            </a:extLst>
          </p:cNvPr>
          <p:cNvSpPr>
            <a:spLocks noGrp="1"/>
          </p:cNvSpPr>
          <p:nvPr>
            <p:ph type="title"/>
          </p:nvPr>
        </p:nvSpPr>
        <p:spPr/>
        <p:txBody>
          <a:bodyPr/>
          <a:lstStyle/>
          <a:p>
            <a:r>
              <a:rPr lang="de-DE" dirty="0"/>
              <a:t>1. Reflexion der Praxisaufgabe</a:t>
            </a:r>
          </a:p>
        </p:txBody>
      </p:sp>
      <p:sp>
        <p:nvSpPr>
          <p:cNvPr id="7" name="Datumsplatzhalter 6">
            <a:extLst>
              <a:ext uri="{FF2B5EF4-FFF2-40B4-BE49-F238E27FC236}">
                <a16:creationId xmlns:a16="http://schemas.microsoft.com/office/drawing/2014/main" id="{7CD1ED04-606D-DF58-0C7D-5A40674A001C}"/>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582134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3B9B65-071F-FBAE-FC9B-4C97E41D74F5}"/>
              </a:ext>
            </a:extLst>
          </p:cNvPr>
          <p:cNvSpPr>
            <a:spLocks noGrp="1"/>
          </p:cNvSpPr>
          <p:nvPr>
            <p:ph idx="1"/>
          </p:nvPr>
        </p:nvSpPr>
        <p:spPr/>
        <p:txBody>
          <a:bodyPr/>
          <a:lstStyle/>
          <a:p>
            <a:r>
              <a:rPr lang="de-DE" dirty="0"/>
              <a:t>Reflexion der Praxisaufgabe: Auswertung einer SOB</a:t>
            </a:r>
          </a:p>
          <a:p>
            <a:r>
              <a:rPr lang="de-DE" dirty="0">
                <a:solidFill>
                  <a:schemeClr val="accent1"/>
                </a:solidFill>
              </a:rPr>
              <a:t>Fachdidaktische Grundlagen: </a:t>
            </a:r>
          </a:p>
          <a:p>
            <a:pPr lvl="1"/>
            <a:r>
              <a:rPr lang="de-DE" dirty="0">
                <a:solidFill>
                  <a:schemeClr val="accent1"/>
                </a:solidFill>
              </a:rPr>
              <a:t>Relationales Zahlverständnis (Exkurs)</a:t>
            </a:r>
          </a:p>
          <a:p>
            <a:pPr lvl="1"/>
            <a:r>
              <a:rPr lang="de-DE" dirty="0"/>
              <a:t>Darstellungsmittel nutzen</a:t>
            </a:r>
          </a:p>
          <a:p>
            <a:r>
              <a:rPr lang="de-DE" dirty="0"/>
              <a:t>Fördern von Zahlverständnis im Unterricht</a:t>
            </a:r>
          </a:p>
          <a:p>
            <a:r>
              <a:rPr lang="de-DE" dirty="0"/>
              <a:t>Planung der Praxisaufgabe</a:t>
            </a:r>
          </a:p>
          <a:p>
            <a:pPr marL="0" indent="0">
              <a:buNone/>
            </a:pPr>
            <a:endParaRPr lang="de-DE" dirty="0"/>
          </a:p>
        </p:txBody>
      </p:sp>
      <p:sp>
        <p:nvSpPr>
          <p:cNvPr id="5" name="Foliennummernplatzhalter 4">
            <a:extLst>
              <a:ext uri="{FF2B5EF4-FFF2-40B4-BE49-F238E27FC236}">
                <a16:creationId xmlns:a16="http://schemas.microsoft.com/office/drawing/2014/main" id="{66DC489C-63AA-414B-73CF-479786C9768D}"/>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6" name="Datumsplatzhalter 5">
            <a:extLst>
              <a:ext uri="{FF2B5EF4-FFF2-40B4-BE49-F238E27FC236}">
                <a16:creationId xmlns:a16="http://schemas.microsoft.com/office/drawing/2014/main" id="{DE04B407-D60E-FAEA-A1E4-45AC10B5B6AC}"/>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4011052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026A1D-4520-648C-8878-601A36C41772}"/>
              </a:ext>
            </a:extLst>
          </p:cNvPr>
          <p:cNvSpPr>
            <a:spLocks noGrp="1"/>
          </p:cNvSpPr>
          <p:nvPr>
            <p:ph type="body" sz="quarter" idx="13"/>
          </p:nvPr>
        </p:nvSpPr>
        <p:spPr>
          <a:xfrm>
            <a:off x="1461741" y="1147990"/>
            <a:ext cx="9346012" cy="445628"/>
          </a:xfrm>
        </p:spPr>
        <p:txBody>
          <a:bodyPr/>
          <a:lstStyle/>
          <a:p>
            <a:r>
              <a:rPr lang="de-DE" dirty="0"/>
              <a:t>HINWEISE ZU FOLIEN 30-31 </a:t>
            </a:r>
          </a:p>
        </p:txBody>
      </p:sp>
      <p:sp>
        <p:nvSpPr>
          <p:cNvPr id="4" name="Foliennummernplatzhalter 3">
            <a:extLst>
              <a:ext uri="{FF2B5EF4-FFF2-40B4-BE49-F238E27FC236}">
                <a16:creationId xmlns:a16="http://schemas.microsoft.com/office/drawing/2014/main" id="{4137B4AB-F6C6-99BC-1183-FAC7BC47A1C2}"/>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29</a:t>
            </a:fld>
            <a:endParaRPr lang="de-DE" dirty="0"/>
          </a:p>
        </p:txBody>
      </p:sp>
      <p:sp>
        <p:nvSpPr>
          <p:cNvPr id="5" name="Inhaltsplatzhalter 4">
            <a:extLst>
              <a:ext uri="{FF2B5EF4-FFF2-40B4-BE49-F238E27FC236}">
                <a16:creationId xmlns:a16="http://schemas.microsoft.com/office/drawing/2014/main" id="{263C7B35-9B80-88B9-F24D-3CD1817647E8}"/>
              </a:ext>
            </a:extLst>
          </p:cNvPr>
          <p:cNvSpPr>
            <a:spLocks noGrp="1"/>
          </p:cNvSpPr>
          <p:nvPr>
            <p:ph sz="quarter" idx="15"/>
          </p:nvPr>
        </p:nvSpPr>
        <p:spPr>
          <a:xfrm>
            <a:off x="1461741" y="1593616"/>
            <a:ext cx="9346011" cy="4591521"/>
          </a:xfrm>
        </p:spPr>
        <p:txBody>
          <a:bodyPr>
            <a:normAutofit fontScale="92500"/>
          </a:bodyPr>
          <a:lstStyle/>
          <a:p>
            <a:r>
              <a:rPr lang="de-DE" sz="1800" dirty="0"/>
              <a:t>TN, die bereits die Werkstätten zur Reihe </a:t>
            </a:r>
            <a:r>
              <a:rPr lang="de-DE" sz="1800" i="1" dirty="0"/>
              <a:t>Basiskompetenzen sichern – Rechenschwierigkeiten vermeiden </a:t>
            </a:r>
            <a:r>
              <a:rPr lang="de-DE" sz="1800" dirty="0"/>
              <a:t>(</a:t>
            </a:r>
            <a:r>
              <a:rPr lang="de-DE" sz="1800" dirty="0">
                <a:hlinkClick r:id="rId2"/>
              </a:rPr>
              <a:t>https://pikas.dzlm.de/node/587</a:t>
            </a:r>
            <a:r>
              <a:rPr lang="de-DE" sz="1800" dirty="0"/>
              <a:t>) durchlaufen haben, sollten die fachdidaktischen Hintergründe kennen, ggf. ist hier nur eine kurze Wiederholung erforderlich. Wenn keine weitere gemeinsame inhaltliche Erarbeitung geplant wird, kann zudem auf Möglichkeiten zur Selbsterarbeitung verwiesen werden. Dabei können z. B. die Veranstaltungsfolien zur Reihe </a:t>
            </a:r>
            <a:r>
              <a:rPr lang="de-DE" sz="1800" i="1" dirty="0"/>
              <a:t>Basiskompetenzen sichern – Rechenschwierigkeiten vermeiden </a:t>
            </a:r>
            <a:r>
              <a:rPr lang="de-DE" sz="1800" dirty="0"/>
              <a:t>(</a:t>
            </a:r>
            <a:r>
              <a:rPr lang="de-DE" sz="1800" dirty="0">
                <a:hlinkClick r:id="rId2"/>
              </a:rPr>
              <a:t>https://pikas.dzlm.de/node/587</a:t>
            </a:r>
            <a:r>
              <a:rPr lang="de-DE" sz="1800" dirty="0"/>
              <a:t>) oder die Grundlagenvideos auf </a:t>
            </a:r>
            <a:r>
              <a:rPr lang="de-DE" sz="1800" dirty="0" err="1"/>
              <a:t>Mahiko</a:t>
            </a:r>
            <a:r>
              <a:rPr lang="de-DE" sz="1800" dirty="0"/>
              <a:t> (</a:t>
            </a:r>
            <a:r>
              <a:rPr lang="de-DE" sz="1800" dirty="0">
                <a:hlinkClick r:id="rId3"/>
              </a:rPr>
              <a:t>https://mahiko.dzlm.de</a:t>
            </a:r>
            <a:r>
              <a:rPr lang="de-DE" sz="1800" dirty="0"/>
              <a:t>) genutzt werden. </a:t>
            </a:r>
          </a:p>
          <a:p>
            <a:r>
              <a:rPr lang="de-DE" dirty="0"/>
              <a:t>Ausgehend von der Abschluss-Standortbestimmung eines fiktiven Kindes sollen die TN ihr Vorwissen zum relationalen Zahlverständnis aktivieren und strukturieren. Anknüpfend daran entscheidet die/der </a:t>
            </a:r>
            <a:r>
              <a:rPr lang="de-DE" dirty="0" err="1"/>
              <a:t>Moderator:in</a:t>
            </a:r>
            <a:r>
              <a:rPr lang="de-DE" dirty="0"/>
              <a:t>, welche Aspekte vertiefend angesprochen werden.</a:t>
            </a:r>
          </a:p>
        </p:txBody>
      </p:sp>
      <p:sp>
        <p:nvSpPr>
          <p:cNvPr id="3" name="Datumsplatzhalter 5">
            <a:extLst>
              <a:ext uri="{FF2B5EF4-FFF2-40B4-BE49-F238E27FC236}">
                <a16:creationId xmlns:a16="http://schemas.microsoft.com/office/drawing/2014/main" id="{02968A32-6FA1-52EF-BDDA-62DA8B5B59CB}"/>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83397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8">
            <a:extLst>
              <a:ext uri="{FF2B5EF4-FFF2-40B4-BE49-F238E27FC236}">
                <a16:creationId xmlns:a16="http://schemas.microsoft.com/office/drawing/2014/main" id="{14C2AF3B-ED3D-04B1-5642-029CC44F1086}"/>
              </a:ext>
            </a:extLst>
          </p:cNvPr>
          <p:cNvSpPr txBox="1">
            <a:spLocks/>
          </p:cNvSpPr>
          <p:nvPr/>
        </p:nvSpPr>
        <p:spPr>
          <a:xfrm>
            <a:off x="773680" y="6366451"/>
            <a:ext cx="27432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de-DE"/>
              <a:t>Juni 24</a:t>
            </a:r>
            <a:endParaRPr lang="de-DE" dirty="0"/>
          </a:p>
        </p:txBody>
      </p:sp>
    </p:spTree>
    <p:extLst>
      <p:ext uri="{BB962C8B-B14F-4D97-AF65-F5344CB8AC3E}">
        <p14:creationId xmlns:p14="http://schemas.microsoft.com/office/powerpoint/2010/main" val="2074526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4C7BCC47-5E13-5CE6-6A15-5F87E2118B93}"/>
              </a:ext>
            </a:extLst>
          </p:cNvPr>
          <p:cNvSpPr/>
          <p:nvPr/>
        </p:nvSpPr>
        <p:spPr>
          <a:xfrm>
            <a:off x="8198370" y="2109678"/>
            <a:ext cx="3567659" cy="3634378"/>
          </a:xfrm>
          <a:prstGeom prst="roundRect">
            <a:avLst/>
          </a:prstGeom>
          <a:solidFill>
            <a:schemeClr val="bg1">
              <a:alpha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buClr>
            </a:pPr>
            <a:endParaRPr lang="de-DE" dirty="0">
              <a:solidFill>
                <a:schemeClr val="tx1"/>
              </a:solidFill>
            </a:endParaRPr>
          </a:p>
          <a:p>
            <a:pPr>
              <a:buClr>
                <a:schemeClr val="accent1"/>
              </a:buClr>
            </a:pPr>
            <a:r>
              <a:rPr lang="de-DE" dirty="0">
                <a:solidFill>
                  <a:schemeClr val="tx1"/>
                </a:solidFill>
              </a:rPr>
              <a:t>Welche mathematischen Kompetenzen können Sie beobachten?</a:t>
            </a:r>
          </a:p>
          <a:p>
            <a:pPr>
              <a:buClr>
                <a:schemeClr val="accent1"/>
              </a:buClr>
            </a:pPr>
            <a:endParaRPr lang="de-DE" dirty="0">
              <a:solidFill>
                <a:schemeClr val="tx1"/>
              </a:solidFill>
            </a:endParaRPr>
          </a:p>
          <a:p>
            <a:pPr>
              <a:buClr>
                <a:schemeClr val="accent1"/>
              </a:buClr>
            </a:pPr>
            <a:r>
              <a:rPr lang="de-DE" dirty="0">
                <a:solidFill>
                  <a:schemeClr val="tx1"/>
                </a:solidFill>
              </a:rPr>
              <a:t>Welche Schwierigkeiten nehmen Sie wahr?</a:t>
            </a:r>
          </a:p>
          <a:p>
            <a:pPr>
              <a:buClr>
                <a:schemeClr val="accent1"/>
              </a:buClr>
            </a:pPr>
            <a:endParaRPr lang="de-DE" dirty="0">
              <a:solidFill>
                <a:schemeClr val="tx1"/>
              </a:solidFill>
            </a:endParaRPr>
          </a:p>
          <a:p>
            <a:pPr>
              <a:buClr>
                <a:schemeClr val="accent1"/>
              </a:buClr>
            </a:pPr>
            <a:r>
              <a:rPr lang="de-DE" dirty="0">
                <a:solidFill>
                  <a:schemeClr val="tx1"/>
                </a:solidFill>
              </a:rPr>
              <a:t>Wie würden Sie im Unterricht damit umgehen?</a:t>
            </a:r>
          </a:p>
          <a:p>
            <a:pPr marL="0" marR="0" lvl="0" indent="0" algn="l" defTabSz="914400" rtl="0" eaLnBrk="0" fontAlgn="base" latinLnBrk="0" hangingPunct="0">
              <a:lnSpc>
                <a:spcPct val="100000"/>
              </a:lnSpc>
              <a:spcBef>
                <a:spcPct val="0"/>
              </a:spcBef>
              <a:spcAft>
                <a:spcPct val="0"/>
              </a:spcAft>
              <a:buClr>
                <a:srgbClr val="327C86">
                  <a:lumMod val="75000"/>
                </a:srgbClr>
              </a:buClr>
              <a:buSzTx/>
              <a:buFontTx/>
              <a:buNone/>
              <a:tabLst/>
              <a:defRPr/>
            </a:pPr>
            <a:endPar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327C86">
                  <a:lumMod val="75000"/>
                </a:srgbClr>
              </a:buClr>
              <a:buSzTx/>
              <a:buFontTx/>
              <a:buNone/>
              <a:tabLst/>
              <a:defRPr/>
            </a:pPr>
            <a:endParaRPr kumimoji="0" 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Foliennummernplatzhalter 4">
            <a:extLst>
              <a:ext uri="{FF2B5EF4-FFF2-40B4-BE49-F238E27FC236}">
                <a16:creationId xmlns:a16="http://schemas.microsoft.com/office/drawing/2014/main" id="{332E5552-CB2B-4F34-4DC6-BAF28412938F}"/>
              </a:ext>
            </a:extLst>
          </p:cNvPr>
          <p:cNvSpPr>
            <a:spLocks noGrp="1"/>
          </p:cNvSpPr>
          <p:nvPr>
            <p:ph type="sldNum" sz="quarter" idx="12"/>
          </p:nvPr>
        </p:nvSpPr>
        <p:spPr/>
        <p:txBody>
          <a:bodyPr/>
          <a:lstStyle/>
          <a:p>
            <a:pPr marL="0" marR="0" lvl="0" indent="0" algn="r" defTabSz="914400" rtl="0" eaLnBrk="0" fontAlgn="base" latinLnBrk="0" hangingPunct="0">
              <a:lnSpc>
                <a:spcPct val="150000"/>
              </a:lnSpc>
              <a:spcBef>
                <a:spcPct val="0"/>
              </a:spcBef>
              <a:spcAft>
                <a:spcPct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CECEC">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50000"/>
                </a:lnSpc>
                <a:spcBef>
                  <a:spcPct val="0"/>
                </a:spcBef>
                <a:spcAft>
                  <a:spcPct val="0"/>
                </a:spcAft>
                <a:buClrTx/>
                <a:buSzTx/>
                <a:buFontTx/>
                <a:buNone/>
                <a:tabLst/>
                <a:defRPr/>
              </a:pPr>
              <a:t>30</a:t>
            </a:fld>
            <a:endParaRPr kumimoji="0" lang="de-DE" sz="1200" b="0" i="0" u="none" strike="noStrike" kern="1200" cap="none" spc="0" normalizeH="0" baseline="0" noProof="0" dirty="0">
              <a:ln>
                <a:noFill/>
              </a:ln>
              <a:solidFill>
                <a:srgbClr val="ECECEC">
                  <a:lumMod val="50000"/>
                </a:srgbClr>
              </a:solidFill>
              <a:effectLst/>
              <a:uLnTx/>
              <a:uFillTx/>
              <a:latin typeface="Arial" panose="020B0604020202020204" pitchFamily="34" charset="0"/>
              <a:ea typeface="+mn-ea"/>
              <a:cs typeface="Arial" panose="020B0604020202020204" pitchFamily="34" charset="0"/>
            </a:endParaRPr>
          </a:p>
        </p:txBody>
      </p:sp>
      <p:sp>
        <p:nvSpPr>
          <p:cNvPr id="7" name="Titel 6">
            <a:extLst>
              <a:ext uri="{FF2B5EF4-FFF2-40B4-BE49-F238E27FC236}">
                <a16:creationId xmlns:a16="http://schemas.microsoft.com/office/drawing/2014/main" id="{9DC28AED-C5DA-34CD-700E-02CFD1EB9767}"/>
              </a:ext>
            </a:extLst>
          </p:cNvPr>
          <p:cNvSpPr>
            <a:spLocks noGrp="1"/>
          </p:cNvSpPr>
          <p:nvPr>
            <p:ph type="title"/>
          </p:nvPr>
        </p:nvSpPr>
        <p:spPr>
          <a:xfrm>
            <a:off x="1461741" y="276263"/>
            <a:ext cx="10446724" cy="516684"/>
          </a:xfrm>
        </p:spPr>
        <p:txBody>
          <a:bodyPr/>
          <a:lstStyle/>
          <a:p>
            <a:r>
              <a:rPr lang="de-DE" dirty="0">
                <a:solidFill>
                  <a:schemeClr val="tx1"/>
                </a:solidFill>
              </a:rPr>
              <a:t>2.1 </a:t>
            </a:r>
            <a:r>
              <a:rPr lang="de-DE" dirty="0"/>
              <a:t>Relationales Zahlverständnis </a:t>
            </a:r>
            <a:r>
              <a:rPr lang="de-DE" dirty="0">
                <a:solidFill>
                  <a:schemeClr val="tx1"/>
                </a:solidFill>
              </a:rPr>
              <a:t>SOB von Sophia</a:t>
            </a:r>
            <a:endParaRPr lang="de-DE" dirty="0"/>
          </a:p>
        </p:txBody>
      </p:sp>
      <p:pic>
        <p:nvPicPr>
          <p:cNvPr id="9" name="Grafik 8">
            <a:extLst>
              <a:ext uri="{FF2B5EF4-FFF2-40B4-BE49-F238E27FC236}">
                <a16:creationId xmlns:a16="http://schemas.microsoft.com/office/drawing/2014/main" id="{D0E58EEE-495B-B1BE-9340-AD01F9EE0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259" y="4899388"/>
            <a:ext cx="939235" cy="939235"/>
          </a:xfrm>
          <a:prstGeom prst="rect">
            <a:avLst/>
          </a:prstGeom>
        </p:spPr>
      </p:pic>
      <p:sp>
        <p:nvSpPr>
          <p:cNvPr id="15" name="Textplatzhalter 3">
            <a:extLst>
              <a:ext uri="{FF2B5EF4-FFF2-40B4-BE49-F238E27FC236}">
                <a16:creationId xmlns:a16="http://schemas.microsoft.com/office/drawing/2014/main" id="{E39C24CC-B640-AC6A-33B4-62C772352143}"/>
              </a:ext>
            </a:extLst>
          </p:cNvPr>
          <p:cNvSpPr>
            <a:spLocks noGrp="1"/>
          </p:cNvSpPr>
          <p:nvPr>
            <p:ph type="body" sz="quarter" idx="13"/>
          </p:nvPr>
        </p:nvSpPr>
        <p:spPr>
          <a:xfrm>
            <a:off x="1461741" y="1147990"/>
            <a:ext cx="9346012" cy="445628"/>
          </a:xfrm>
        </p:spPr>
        <p:txBody>
          <a:bodyPr/>
          <a:lstStyle/>
          <a:p>
            <a:r>
              <a:rPr lang="de-DE" dirty="0"/>
              <a:t>MURMELPHASE UND DISKUSSION IM PLENUM</a:t>
            </a:r>
          </a:p>
        </p:txBody>
      </p:sp>
      <p:pic>
        <p:nvPicPr>
          <p:cNvPr id="3" name="Grafik 2">
            <a:extLst>
              <a:ext uri="{FF2B5EF4-FFF2-40B4-BE49-F238E27FC236}">
                <a16:creationId xmlns:a16="http://schemas.microsoft.com/office/drawing/2014/main" id="{8DA9EED1-28EC-81A2-4887-7420F3D43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958" y="1800326"/>
            <a:ext cx="5558491" cy="4168869"/>
          </a:xfrm>
          <a:prstGeom prst="rect">
            <a:avLst/>
          </a:prstGeom>
        </p:spPr>
      </p:pic>
      <p:sp>
        <p:nvSpPr>
          <p:cNvPr id="8" name="Datumsplatzhalter 7">
            <a:extLst>
              <a:ext uri="{FF2B5EF4-FFF2-40B4-BE49-F238E27FC236}">
                <a16:creationId xmlns:a16="http://schemas.microsoft.com/office/drawing/2014/main" id="{85B50135-092E-7B71-26F3-D358D19F6458}"/>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FBF7B5F7-4B7F-50C9-AD5E-1E1EA5A6D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408" y="195804"/>
            <a:ext cx="1704935" cy="1595644"/>
          </a:xfrm>
          <a:prstGeom prst="rect">
            <a:avLst/>
          </a:prstGeom>
        </p:spPr>
      </p:pic>
    </p:spTree>
    <p:extLst>
      <p:ext uri="{BB962C8B-B14F-4D97-AF65-F5344CB8AC3E}">
        <p14:creationId xmlns:p14="http://schemas.microsoft.com/office/powerpoint/2010/main" val="1765872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AD8D750-C7F5-612A-28AC-E11AFE4BE57D}"/>
              </a:ext>
            </a:extLst>
          </p:cNvPr>
          <p:cNvSpPr>
            <a:spLocks noGrp="1"/>
          </p:cNvSpPr>
          <p:nvPr>
            <p:ph type="body" sz="quarter" idx="13"/>
          </p:nvPr>
        </p:nvSpPr>
        <p:spPr>
          <a:xfrm>
            <a:off x="1461741" y="1147990"/>
            <a:ext cx="8178206" cy="445628"/>
          </a:xfrm>
        </p:spPr>
        <p:txBody>
          <a:bodyPr/>
          <a:lstStyle/>
          <a:p>
            <a:r>
              <a:rPr lang="de-DE" dirty="0"/>
              <a:t>TRAGFÄHGIES ZAHLVERSTÄNDNIS</a:t>
            </a:r>
          </a:p>
        </p:txBody>
      </p:sp>
      <p:sp>
        <p:nvSpPr>
          <p:cNvPr id="4" name="Foliennummernplatzhalter 3">
            <a:extLst>
              <a:ext uri="{FF2B5EF4-FFF2-40B4-BE49-F238E27FC236}">
                <a16:creationId xmlns:a16="http://schemas.microsoft.com/office/drawing/2014/main" id="{2298BCB2-5410-10DA-3FAF-DC2E279111DB}"/>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5" name="Titel 4">
            <a:extLst>
              <a:ext uri="{FF2B5EF4-FFF2-40B4-BE49-F238E27FC236}">
                <a16:creationId xmlns:a16="http://schemas.microsoft.com/office/drawing/2014/main" id="{0568FE1A-4A7B-7696-7A7A-5D9605586D3E}"/>
              </a:ext>
            </a:extLst>
          </p:cNvPr>
          <p:cNvSpPr>
            <a:spLocks noGrp="1"/>
          </p:cNvSpPr>
          <p:nvPr>
            <p:ph type="title"/>
          </p:nvPr>
        </p:nvSpPr>
        <p:spPr/>
        <p:txBody>
          <a:bodyPr/>
          <a:lstStyle/>
          <a:p>
            <a:r>
              <a:rPr lang="de-DE" dirty="0"/>
              <a:t>2.1 Fachdidaktische Grundlagen</a:t>
            </a:r>
          </a:p>
        </p:txBody>
      </p:sp>
      <p:sp>
        <p:nvSpPr>
          <p:cNvPr id="8" name="Inhaltsplatzhalter 3">
            <a:extLst>
              <a:ext uri="{FF2B5EF4-FFF2-40B4-BE49-F238E27FC236}">
                <a16:creationId xmlns:a16="http://schemas.microsoft.com/office/drawing/2014/main" id="{671E8007-07C0-BBC5-63B0-0FA17AAC3F93}"/>
              </a:ext>
            </a:extLst>
          </p:cNvPr>
          <p:cNvSpPr>
            <a:spLocks noGrp="1"/>
          </p:cNvSpPr>
          <p:nvPr>
            <p:ph sz="quarter" idx="15"/>
          </p:nvPr>
        </p:nvSpPr>
        <p:spPr/>
        <p:txBody>
          <a:bodyPr/>
          <a:lstStyle/>
          <a:p>
            <a:pPr marL="0" indent="0">
              <a:buNone/>
            </a:pPr>
            <a:r>
              <a:rPr lang="de-DE" dirty="0"/>
              <a:t> Die drei Aspekte ... </a:t>
            </a:r>
          </a:p>
          <a:p>
            <a:r>
              <a:rPr lang="de-DE" dirty="0"/>
              <a:t>Grundvorstellungen besitzen,</a:t>
            </a:r>
          </a:p>
          <a:p>
            <a:r>
              <a:rPr lang="de-DE" dirty="0"/>
              <a:t>Darstellungen vernetzen und  </a:t>
            </a:r>
          </a:p>
          <a:p>
            <a:r>
              <a:rPr lang="de-DE" dirty="0">
                <a:solidFill>
                  <a:srgbClr val="327C86"/>
                </a:solidFill>
              </a:rPr>
              <a:t>Zahlbeziehungen nutzen </a:t>
            </a:r>
          </a:p>
          <a:p>
            <a:pPr marL="0" indent="0" algn="ctr">
              <a:buNone/>
            </a:pPr>
            <a:endParaRPr lang="de-DE" dirty="0"/>
          </a:p>
          <a:p>
            <a:pPr marL="0" indent="0">
              <a:buNone/>
            </a:pPr>
            <a:r>
              <a:rPr lang="de-DE" dirty="0"/>
              <a:t>... bilden die Grundlagen für die Deutung von Zahlen und das Ausnutzen von Zahlbeziehungen beim geschickten Rechnen.</a:t>
            </a:r>
          </a:p>
        </p:txBody>
      </p:sp>
      <p:sp>
        <p:nvSpPr>
          <p:cNvPr id="2" name="Textfeld 1">
            <a:extLst>
              <a:ext uri="{FF2B5EF4-FFF2-40B4-BE49-F238E27FC236}">
                <a16:creationId xmlns:a16="http://schemas.microsoft.com/office/drawing/2014/main" id="{3720255F-45D7-F729-5562-D9B7799327E1}"/>
              </a:ext>
            </a:extLst>
          </p:cNvPr>
          <p:cNvSpPr txBox="1"/>
          <p:nvPr/>
        </p:nvSpPr>
        <p:spPr>
          <a:xfrm>
            <a:off x="9639947" y="1151284"/>
            <a:ext cx="2477679" cy="629367"/>
          </a:xfrm>
          <a:prstGeom prst="rect">
            <a:avLst/>
          </a:prstGeom>
          <a:solidFill>
            <a:schemeClr val="bg1"/>
          </a:solidFill>
          <a:ln w="15875">
            <a:solidFill>
              <a:schemeClr val="bg1">
                <a:lumMod val="95000"/>
              </a:schemeClr>
            </a:solidFill>
          </a:ln>
          <a:effectLst>
            <a:outerShdw blurRad="50800" dist="38100" dir="2700000" algn="tl" rotWithShape="0">
              <a:prstClr val="black">
                <a:alpha val="40000"/>
              </a:prstClr>
            </a:outerShdw>
          </a:effectLst>
        </p:spPr>
        <p:txBody>
          <a:bodyPr wrap="square" lIns="648000" tIns="144000" rIns="288000" bIns="144000" rtlCol="0">
            <a:spAutoFit/>
          </a:bodyPr>
          <a:lstStyle/>
          <a:p>
            <a:pPr indent="-342900">
              <a:spcBef>
                <a:spcPts val="400"/>
              </a:spcBef>
            </a:pPr>
            <a:r>
              <a:rPr kumimoji="0" lang="de-DE" sz="1100" i="0" u="none" strike="noStrike" kern="1200" cap="none" spc="0" normalizeH="0" baseline="0" noProof="0" dirty="0">
                <a:ln>
                  <a:noFill/>
                </a:ln>
                <a:solidFill>
                  <a:prstClr val="black"/>
                </a:solidFill>
                <a:effectLst/>
                <a:uLnTx/>
                <a:uFillTx/>
                <a:ea typeface="ＭＳ Ｐゴシック" charset="-128"/>
                <a:cs typeface="Calibri"/>
              </a:rPr>
              <a:t>Rechenschwierigkeiten vermeiden, Modul 1</a:t>
            </a:r>
          </a:p>
        </p:txBody>
      </p:sp>
      <p:pic>
        <p:nvPicPr>
          <p:cNvPr id="7" name="Grafik 6">
            <a:extLst>
              <a:ext uri="{FF2B5EF4-FFF2-40B4-BE49-F238E27FC236}">
                <a16:creationId xmlns:a16="http://schemas.microsoft.com/office/drawing/2014/main" id="{C00219FF-E33C-5724-0768-4B2EA4999FBF}"/>
              </a:ext>
            </a:extLst>
          </p:cNvPr>
          <p:cNvPicPr>
            <a:picLocks noChangeAspect="1"/>
          </p:cNvPicPr>
          <p:nvPr/>
        </p:nvPicPr>
        <p:blipFill>
          <a:blip r:embed="rId3"/>
          <a:stretch>
            <a:fillRect/>
          </a:stretch>
        </p:blipFill>
        <p:spPr>
          <a:xfrm>
            <a:off x="9852600" y="1336367"/>
            <a:ext cx="259200" cy="259200"/>
          </a:xfrm>
          <a:prstGeom prst="rect">
            <a:avLst/>
          </a:prstGeom>
          <a:ln>
            <a:noFill/>
          </a:ln>
        </p:spPr>
      </p:pic>
      <p:sp>
        <p:nvSpPr>
          <p:cNvPr id="10" name="Textfeld 9">
            <a:extLst>
              <a:ext uri="{FF2B5EF4-FFF2-40B4-BE49-F238E27FC236}">
                <a16:creationId xmlns:a16="http://schemas.microsoft.com/office/drawing/2014/main" id="{AE7DCA13-DE7E-FAF5-CF54-22A2F884E952}"/>
              </a:ext>
            </a:extLst>
          </p:cNvPr>
          <p:cNvSpPr txBox="1"/>
          <p:nvPr/>
        </p:nvSpPr>
        <p:spPr>
          <a:xfrm>
            <a:off x="5866890" y="5903891"/>
            <a:ext cx="6103620"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2"/>
                </a:solidFill>
                <a:effectLst/>
                <a:uLnTx/>
                <a:uFillTx/>
                <a:latin typeface="Arial" panose="020B0604020202020204"/>
                <a:ea typeface="+mn-ea"/>
                <a:cs typeface="+mn-cs"/>
              </a:rPr>
              <a:t>(</a:t>
            </a:r>
            <a:r>
              <a:rPr lang="de-DE" sz="1400" dirty="0">
                <a:solidFill>
                  <a:schemeClr val="tx2"/>
                </a:solidFill>
                <a:latin typeface="Arial" panose="020B0604020202020204"/>
              </a:rPr>
              <a:t>PIKAS, 2020, S. 18-23</a:t>
            </a:r>
            <a:r>
              <a:rPr kumimoji="0" lang="de-DE" sz="1400" b="0" i="0" u="none" strike="noStrike" kern="1200" cap="none" spc="0" normalizeH="0" baseline="0" noProof="0" dirty="0">
                <a:ln>
                  <a:noFill/>
                </a:ln>
                <a:solidFill>
                  <a:schemeClr val="tx2"/>
                </a:solidFill>
                <a:effectLst/>
                <a:uLnTx/>
                <a:uFillTx/>
                <a:latin typeface="Arial" panose="020B0604020202020204"/>
                <a:ea typeface="+mn-ea"/>
                <a:cs typeface="+mn-cs"/>
              </a:rPr>
              <a:t>)</a:t>
            </a:r>
          </a:p>
        </p:txBody>
      </p:sp>
      <p:grpSp>
        <p:nvGrpSpPr>
          <p:cNvPr id="3" name="Gruppieren 2">
            <a:extLst>
              <a:ext uri="{FF2B5EF4-FFF2-40B4-BE49-F238E27FC236}">
                <a16:creationId xmlns:a16="http://schemas.microsoft.com/office/drawing/2014/main" id="{92E8EC27-E8D3-EDEF-128A-36913D927CA6}"/>
              </a:ext>
            </a:extLst>
          </p:cNvPr>
          <p:cNvGrpSpPr>
            <a:grpSpLocks noChangeAspect="1"/>
          </p:cNvGrpSpPr>
          <p:nvPr/>
        </p:nvGrpSpPr>
        <p:grpSpPr>
          <a:xfrm>
            <a:off x="5678766" y="1247369"/>
            <a:ext cx="3896767" cy="2923854"/>
            <a:chOff x="5681807" y="3971726"/>
            <a:chExt cx="2421273" cy="1816748"/>
          </a:xfrm>
        </p:grpSpPr>
        <p:sp>
          <p:nvSpPr>
            <p:cNvPr id="11" name="Dreieck 10">
              <a:extLst>
                <a:ext uri="{FF2B5EF4-FFF2-40B4-BE49-F238E27FC236}">
                  <a16:creationId xmlns:a16="http://schemas.microsoft.com/office/drawing/2014/main" id="{E55B6146-8252-45EF-3B76-1164EF9D4DAD}"/>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6FF8511F-60A4-4734-0685-BC775FD75B23}"/>
                </a:ext>
              </a:extLst>
            </p:cNvPr>
            <p:cNvGrpSpPr/>
            <p:nvPr/>
          </p:nvGrpSpPr>
          <p:grpSpPr>
            <a:xfrm>
              <a:off x="6394618" y="4816474"/>
              <a:ext cx="1019300" cy="972000"/>
              <a:chOff x="6394618" y="4858998"/>
              <a:chExt cx="1019300" cy="972000"/>
            </a:xfrm>
          </p:grpSpPr>
          <p:sp>
            <p:nvSpPr>
              <p:cNvPr id="19" name="Oval 18">
                <a:extLst>
                  <a:ext uri="{FF2B5EF4-FFF2-40B4-BE49-F238E27FC236}">
                    <a16:creationId xmlns:a16="http://schemas.microsoft.com/office/drawing/2014/main" id="{F838C850-8836-DCE7-2A10-1FF9D3342997}"/>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D4034FD7-39AA-D1F6-7884-B48EA5B57330}"/>
                  </a:ext>
                </a:extLst>
              </p:cNvPr>
              <p:cNvSpPr txBox="1"/>
              <p:nvPr/>
            </p:nvSpPr>
            <p:spPr>
              <a:xfrm>
                <a:off x="6394618" y="5088976"/>
                <a:ext cx="1019300" cy="535467"/>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Zahl-beziehungen</a:t>
                </a:r>
              </a:p>
              <a:p>
                <a:pPr algn="ctr"/>
                <a:r>
                  <a:rPr lang="de-DE" sz="1600" b="1" dirty="0">
                    <a:latin typeface="Arial" panose="020B0604020202020204" pitchFamily="34" charset="0"/>
                    <a:cs typeface="Arial" panose="020B0604020202020204" pitchFamily="34" charset="0"/>
                  </a:rPr>
                  <a:t>nutzen</a:t>
                </a:r>
              </a:p>
            </p:txBody>
          </p:sp>
        </p:grpSp>
        <p:grpSp>
          <p:nvGrpSpPr>
            <p:cNvPr id="13" name="Gruppieren 12">
              <a:extLst>
                <a:ext uri="{FF2B5EF4-FFF2-40B4-BE49-F238E27FC236}">
                  <a16:creationId xmlns:a16="http://schemas.microsoft.com/office/drawing/2014/main" id="{1F24ECA1-6DA1-5A14-9CC5-5C15156D5DFB}"/>
                </a:ext>
              </a:extLst>
            </p:cNvPr>
            <p:cNvGrpSpPr/>
            <p:nvPr/>
          </p:nvGrpSpPr>
          <p:grpSpPr>
            <a:xfrm>
              <a:off x="7083780" y="3971726"/>
              <a:ext cx="1019300" cy="972000"/>
              <a:chOff x="7134758" y="4079545"/>
              <a:chExt cx="1019300" cy="972000"/>
            </a:xfrm>
          </p:grpSpPr>
          <p:sp>
            <p:nvSpPr>
              <p:cNvPr id="17" name="Oval 16">
                <a:extLst>
                  <a:ext uri="{FF2B5EF4-FFF2-40B4-BE49-F238E27FC236}">
                    <a16:creationId xmlns:a16="http://schemas.microsoft.com/office/drawing/2014/main" id="{C1C1987A-D8CD-3991-5F04-48FBBB474189}"/>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2A7BBA7D-8F65-7BD6-DE35-6BF5C00DD2A2}"/>
                  </a:ext>
                </a:extLst>
              </p:cNvPr>
              <p:cNvSpPr txBox="1"/>
              <p:nvPr/>
            </p:nvSpPr>
            <p:spPr>
              <a:xfrm>
                <a:off x="7134758" y="4407205"/>
                <a:ext cx="1019300" cy="363352"/>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Darstellungen vernetzen</a:t>
                </a:r>
              </a:p>
            </p:txBody>
          </p:sp>
        </p:grpSp>
        <p:grpSp>
          <p:nvGrpSpPr>
            <p:cNvPr id="14" name="Gruppieren 13">
              <a:extLst>
                <a:ext uri="{FF2B5EF4-FFF2-40B4-BE49-F238E27FC236}">
                  <a16:creationId xmlns:a16="http://schemas.microsoft.com/office/drawing/2014/main" id="{F9D8C7E2-93F1-2E8E-3EBA-885704C8EF50}"/>
                </a:ext>
              </a:extLst>
            </p:cNvPr>
            <p:cNvGrpSpPr/>
            <p:nvPr/>
          </p:nvGrpSpPr>
          <p:grpSpPr>
            <a:xfrm>
              <a:off x="5681807" y="3987586"/>
              <a:ext cx="1019300" cy="972000"/>
              <a:chOff x="5633682" y="4096616"/>
              <a:chExt cx="1019300" cy="972000"/>
            </a:xfrm>
          </p:grpSpPr>
          <p:sp>
            <p:nvSpPr>
              <p:cNvPr id="15" name="Oval 14">
                <a:extLst>
                  <a:ext uri="{FF2B5EF4-FFF2-40B4-BE49-F238E27FC236}">
                    <a16:creationId xmlns:a16="http://schemas.microsoft.com/office/drawing/2014/main" id="{089CEC68-D7F3-BBC1-4E5F-3EA9B090BC13}"/>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B529B5F4-C910-857C-78D6-805BC3FDC9EE}"/>
                  </a:ext>
                </a:extLst>
              </p:cNvPr>
              <p:cNvSpPr txBox="1"/>
              <p:nvPr/>
            </p:nvSpPr>
            <p:spPr>
              <a:xfrm>
                <a:off x="5633682" y="4331610"/>
                <a:ext cx="1019300" cy="51204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Grund-vorstellungen besitzen</a:t>
                </a:r>
              </a:p>
            </p:txBody>
          </p:sp>
        </p:grpSp>
      </p:grpSp>
      <p:sp>
        <p:nvSpPr>
          <p:cNvPr id="22" name="Datumsplatzhalter 21">
            <a:extLst>
              <a:ext uri="{FF2B5EF4-FFF2-40B4-BE49-F238E27FC236}">
                <a16:creationId xmlns:a16="http://schemas.microsoft.com/office/drawing/2014/main" id="{F7A51C03-11C2-B8AD-DC38-CA9350223226}"/>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047147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444DD8EF-E5A0-09E2-DB2B-658A7BA8E413}"/>
              </a:ext>
            </a:extLst>
          </p:cNvPr>
          <p:cNvSpPr>
            <a:spLocks noGrp="1"/>
          </p:cNvSpPr>
          <p:nvPr>
            <p:ph type="body" sz="quarter" idx="13"/>
          </p:nvPr>
        </p:nvSpPr>
        <p:spPr>
          <a:xfrm>
            <a:off x="1461741" y="1147990"/>
            <a:ext cx="9346012" cy="445628"/>
          </a:xfrm>
        </p:spPr>
        <p:txBody>
          <a:bodyPr/>
          <a:lstStyle/>
          <a:p>
            <a:r>
              <a:rPr lang="de-DE" dirty="0"/>
              <a:t>HINWEISE ZU FOLIEN 33-43</a:t>
            </a:r>
          </a:p>
        </p:txBody>
      </p:sp>
      <p:sp>
        <p:nvSpPr>
          <p:cNvPr id="4" name="Foliennummernplatzhalter 3">
            <a:extLst>
              <a:ext uri="{FF2B5EF4-FFF2-40B4-BE49-F238E27FC236}">
                <a16:creationId xmlns:a16="http://schemas.microsoft.com/office/drawing/2014/main" id="{CFD70C8D-797C-896F-2A4B-9EA2E1792142}"/>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32</a:t>
            </a:fld>
            <a:endParaRPr lang="de-DE" dirty="0"/>
          </a:p>
        </p:txBody>
      </p:sp>
      <p:sp>
        <p:nvSpPr>
          <p:cNvPr id="8" name="Inhaltsplatzhalter 7">
            <a:extLst>
              <a:ext uri="{FF2B5EF4-FFF2-40B4-BE49-F238E27FC236}">
                <a16:creationId xmlns:a16="http://schemas.microsoft.com/office/drawing/2014/main" id="{9A18DA95-4E84-941D-8CF6-6D923C1DBBBD}"/>
              </a:ext>
            </a:extLst>
          </p:cNvPr>
          <p:cNvSpPr>
            <a:spLocks noGrp="1"/>
          </p:cNvSpPr>
          <p:nvPr>
            <p:ph sz="quarter" idx="15"/>
          </p:nvPr>
        </p:nvSpPr>
        <p:spPr>
          <a:xfrm>
            <a:off x="1461741" y="1593616"/>
            <a:ext cx="9346011" cy="4591521"/>
          </a:xfrm>
        </p:spPr>
        <p:txBody>
          <a:bodyPr>
            <a:normAutofit fontScale="85000" lnSpcReduction="10000"/>
          </a:bodyPr>
          <a:lstStyle/>
          <a:p>
            <a:pPr marL="0" indent="0">
              <a:buNone/>
            </a:pPr>
            <a:r>
              <a:rPr lang="de-DE" dirty="0">
                <a:latin typeface="+mj-lt"/>
                <a:cs typeface="Calibri" panose="020F0502020204030204" pitchFamily="34" charset="0"/>
              </a:rPr>
              <a:t>Das Teile-Ganzes-Verständnis beschreibt die Einsicht, dass eine (ganze) Menge in Teile zerlegt und wieder zusammengesetzt werden kann. Es stellt eine wichtige Grundlage für ein gesichertes kardinales Zahlverständnis, das Stellenwertverständnis und das Operationsverständnis der Addition und Subtraktion dar – unter anderem für </a:t>
            </a:r>
            <a:r>
              <a:rPr lang="de-DE" dirty="0"/>
              <a:t>die Nutzung von Tauschaufgaben, Nachbaraufgaben oder das schrittweise Rechnen. Damit ist es eine wichtige Voraussetzung für das nichtzählende Rechnen.</a:t>
            </a:r>
          </a:p>
          <a:p>
            <a:r>
              <a:rPr lang="de-DE" dirty="0"/>
              <a:t>Folie 33-43: Auf diesen Folien wird die Teile-Ganzes-Beziehung erläutert und anhand verschiedener Aufgabenformate für den Unterricht dargestellt, dabei wird stets der Bezug zur Diagnose und Förderung hergestellt. </a:t>
            </a:r>
          </a:p>
          <a:p>
            <a:r>
              <a:rPr lang="de-DE" dirty="0"/>
              <a:t>Folien 44-46: Beim Vergleichen von Zahlen werden Zahlen zueinander in Beziehung gesetzt. Zahlen können als Anzahlen, aber auch als Positionen miteinander verglichen werden. Diese Kompetenzen sind auch zur Orientierung in den erweiterten Zahlräumen notwendig. Beim Vergleichen von Zahlen besteht die Gefahr, dass Kinder Mengen ordinal über die Zahlwortreihe vergleichen: „Die 5 kommt nach der 3“. Durch ein strukturiertes Vergleichen von Mengen kann eine kardinale Sichtweise entwickelt werden. </a:t>
            </a:r>
          </a:p>
        </p:txBody>
      </p:sp>
      <p:sp>
        <p:nvSpPr>
          <p:cNvPr id="2" name="Datumsplatzhalter 5">
            <a:extLst>
              <a:ext uri="{FF2B5EF4-FFF2-40B4-BE49-F238E27FC236}">
                <a16:creationId xmlns:a16="http://schemas.microsoft.com/office/drawing/2014/main" id="{D2D79ED0-2764-668E-7D5E-6736E2323F98}"/>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548019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18">
            <a:extLst>
              <a:ext uri="{FF2B5EF4-FFF2-40B4-BE49-F238E27FC236}">
                <a16:creationId xmlns:a16="http://schemas.microsoft.com/office/drawing/2014/main" id="{0B0CE824-D96A-8326-D737-51FFC35ACA09}"/>
              </a:ext>
            </a:extLst>
          </p:cNvPr>
          <p:cNvSpPr>
            <a:spLocks noGrp="1"/>
          </p:cNvSpPr>
          <p:nvPr>
            <p:ph sz="quarter" idx="15"/>
          </p:nvPr>
        </p:nvSpPr>
        <p:spPr/>
        <p:txBody>
          <a:bodyPr/>
          <a:lstStyle/>
          <a:p>
            <a:pPr>
              <a:buClr>
                <a:schemeClr val="tx1"/>
              </a:buClr>
            </a:pPr>
            <a:r>
              <a:rPr lang="de-DE" dirty="0">
                <a:latin typeface="+mj-lt"/>
                <a:cs typeface="Calibri" panose="020F0502020204030204" pitchFamily="34" charset="0"/>
              </a:rPr>
              <a:t>Das Teile-Ganzes-Verständnis beschreibt die Einsicht, dass eine (ganze) Menge in Teile zerlegt und wieder zusammengesetzt werden kann. </a:t>
            </a:r>
          </a:p>
          <a:p>
            <a:pPr>
              <a:buClr>
                <a:schemeClr val="tx1"/>
              </a:buClr>
            </a:pPr>
            <a:r>
              <a:rPr lang="de-DE" sz="1800" dirty="0">
                <a:latin typeface="+mj-lt"/>
                <a:cs typeface="Calibri" panose="020F0502020204030204" pitchFamily="34" charset="0"/>
              </a:rPr>
              <a:t>„Kindern mit (mathematischen) Lernschwierigkeiten fehlt häufig (…) diese Erkenntnis</a:t>
            </a:r>
            <a:r>
              <a:rPr lang="de-DE" dirty="0">
                <a:latin typeface="+mj-lt"/>
                <a:cs typeface="Calibri" panose="020F0502020204030204" pitchFamily="34" charset="0"/>
              </a:rPr>
              <a:t>; hier muss zunächst eine Vorstellung des Zerlegens aufgebaut werden.“ </a:t>
            </a:r>
            <a:r>
              <a:rPr lang="de-DE" sz="1400" dirty="0">
                <a:solidFill>
                  <a:schemeClr val="tx2"/>
                </a:solidFill>
              </a:rPr>
              <a:t>(</a:t>
            </a:r>
            <a:r>
              <a:rPr lang="de-DE" sz="1400" dirty="0" err="1">
                <a:solidFill>
                  <a:schemeClr val="tx2"/>
                </a:solidFill>
                <a:ea typeface="Calibri" charset="0"/>
                <a:cs typeface="Calibri" panose="020F0502020204030204" pitchFamily="34" charset="0"/>
                <a:sym typeface="Wingdings"/>
              </a:rPr>
              <a:t>Häsel</a:t>
            </a:r>
            <a:r>
              <a:rPr lang="de-DE" sz="1400" dirty="0">
                <a:solidFill>
                  <a:schemeClr val="tx2"/>
                </a:solidFill>
                <a:ea typeface="Calibri" charset="0"/>
                <a:cs typeface="Calibri" panose="020F0502020204030204" pitchFamily="34" charset="0"/>
                <a:sym typeface="Wingdings"/>
              </a:rPr>
              <a:t>-Weide et al., 2013, S. 51</a:t>
            </a:r>
            <a:r>
              <a:rPr lang="de-DE" sz="1400" dirty="0">
                <a:solidFill>
                  <a:schemeClr val="tx2"/>
                </a:solidFill>
              </a:rPr>
              <a:t>)</a:t>
            </a:r>
          </a:p>
          <a:p>
            <a:pPr>
              <a:buClr>
                <a:schemeClr val="accent1"/>
              </a:buClr>
            </a:pPr>
            <a:endParaRPr lang="de-DE" dirty="0">
              <a:solidFill>
                <a:schemeClr val="accent1"/>
              </a:solidFill>
            </a:endParaRPr>
          </a:p>
        </p:txBody>
      </p:sp>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TEILE-GANZES-BEZIEHUNG – ZAHLEN ZERLEGEN</a:t>
            </a:r>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3600"/>
            <a:ext cx="9693939" cy="522000"/>
          </a:xfrm>
        </p:spPr>
        <p:txBody>
          <a:bodyPr/>
          <a:lstStyle/>
          <a:p>
            <a:pPr>
              <a:lnSpc>
                <a:spcPct val="100000"/>
              </a:lnSpc>
            </a:pPr>
            <a:r>
              <a:rPr lang="de-DE" dirty="0"/>
              <a:t>2.1 Relationales Zahlverständnis</a:t>
            </a:r>
          </a:p>
        </p:txBody>
      </p:sp>
      <p:grpSp>
        <p:nvGrpSpPr>
          <p:cNvPr id="64" name="Gruppieren 63">
            <a:extLst>
              <a:ext uri="{FF2B5EF4-FFF2-40B4-BE49-F238E27FC236}">
                <a16:creationId xmlns:a16="http://schemas.microsoft.com/office/drawing/2014/main" id="{2B0AA941-9B31-5D23-936A-8403B2441B33}"/>
              </a:ext>
            </a:extLst>
          </p:cNvPr>
          <p:cNvGrpSpPr/>
          <p:nvPr/>
        </p:nvGrpSpPr>
        <p:grpSpPr>
          <a:xfrm>
            <a:off x="6621538" y="4247141"/>
            <a:ext cx="1912937" cy="1937995"/>
            <a:chOff x="4717667" y="4077860"/>
            <a:chExt cx="1912937" cy="1937995"/>
          </a:xfrm>
        </p:grpSpPr>
        <p:sp>
          <p:nvSpPr>
            <p:cNvPr id="8" name="Trapez 9">
              <a:extLst>
                <a:ext uri="{FF2B5EF4-FFF2-40B4-BE49-F238E27FC236}">
                  <a16:creationId xmlns:a16="http://schemas.microsoft.com/office/drawing/2014/main" id="{CE5BFF8B-F9CC-AA3D-2CBB-71FDB2DC140F}"/>
                </a:ext>
              </a:extLst>
            </p:cNvPr>
            <p:cNvSpPr/>
            <p:nvPr/>
          </p:nvSpPr>
          <p:spPr>
            <a:xfrm>
              <a:off x="4740844" y="4077860"/>
              <a:ext cx="1889760" cy="807184"/>
            </a:xfrm>
            <a:prstGeom prst="trapezoid">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2C5B3611-A7AE-E0A6-C634-4D7713C30B01}"/>
                </a:ext>
              </a:extLst>
            </p:cNvPr>
            <p:cNvSpPr>
              <a:spLocks noChangeAspect="1"/>
            </p:cNvSpPr>
            <p:nvPr/>
          </p:nvSpPr>
          <p:spPr>
            <a:xfrm>
              <a:off x="4717667" y="5103988"/>
              <a:ext cx="911988" cy="911867"/>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327A86"/>
                </a:solidFill>
                <a:latin typeface="Calibri" panose="020F0502020204030204" pitchFamily="34" charset="0"/>
                <a:cs typeface="Calibri" panose="020F0502020204030204" pitchFamily="34" charset="0"/>
              </a:endParaRPr>
            </a:p>
          </p:txBody>
        </p:sp>
        <p:sp>
          <p:nvSpPr>
            <p:cNvPr id="10" name="Rechteck 9">
              <a:extLst>
                <a:ext uri="{FF2B5EF4-FFF2-40B4-BE49-F238E27FC236}">
                  <a16:creationId xmlns:a16="http://schemas.microsoft.com/office/drawing/2014/main" id="{2AE519B1-759C-B979-C006-3D54B8FA1CAB}"/>
                </a:ext>
              </a:extLst>
            </p:cNvPr>
            <p:cNvSpPr>
              <a:spLocks noChangeAspect="1"/>
            </p:cNvSpPr>
            <p:nvPr/>
          </p:nvSpPr>
          <p:spPr>
            <a:xfrm>
              <a:off x="5718616" y="5103987"/>
              <a:ext cx="911988" cy="911867"/>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327A86"/>
                </a:solidFill>
                <a:latin typeface="Calibri" panose="020F0502020204030204" pitchFamily="34" charset="0"/>
                <a:cs typeface="Calibri" panose="020F0502020204030204" pitchFamily="34" charset="0"/>
              </a:endParaRPr>
            </a:p>
          </p:txBody>
        </p:sp>
        <p:pic>
          <p:nvPicPr>
            <p:cNvPr id="22" name="Picture 6">
              <a:extLst>
                <a:ext uri="{FF2B5EF4-FFF2-40B4-BE49-F238E27FC236}">
                  <a16:creationId xmlns:a16="http://schemas.microsoft.com/office/drawing/2014/main" id="{47C6AAE5-77B3-DA02-FD62-7FD600F83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184" y="4415843"/>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0A88DF-546C-3C57-8D47-654BF270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918" y="4415843"/>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618C06EB-830F-1142-FD6C-A312F80C0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681" y="4415843"/>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75E8AF66-8DE9-50DB-8553-F020E3BBB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443"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A0EBA63D-3F83-633D-6813-B12787440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06"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2077B336-4A24-D4F8-ADE3-137251E58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848"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8D8183F-61C5-F3CA-C7D8-7EB59E307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702"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0" name="Picture 6">
              <a:extLst>
                <a:ext uri="{FF2B5EF4-FFF2-40B4-BE49-F238E27FC236}">
                  <a16:creationId xmlns:a16="http://schemas.microsoft.com/office/drawing/2014/main" id="{6E4CE69F-4A27-B3F6-73EF-9C409029A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305"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id="{F4A1E8BD-8A7F-78B3-885D-68672D983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039" y="441584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82F07074-8BC2-A7FC-CA03-01277A22A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720" y="4415158"/>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7" name="Picture 6">
              <a:extLst>
                <a:ext uri="{FF2B5EF4-FFF2-40B4-BE49-F238E27FC236}">
                  <a16:creationId xmlns:a16="http://schemas.microsoft.com/office/drawing/2014/main" id="{57FB2E61-9E1F-BDA7-3A6E-C0316969C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482"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8" name="Picture 6">
              <a:extLst>
                <a:ext uri="{FF2B5EF4-FFF2-40B4-BE49-F238E27FC236}">
                  <a16:creationId xmlns:a16="http://schemas.microsoft.com/office/drawing/2014/main" id="{5CD0F43F-1E03-0CDE-CF7C-3DFFBA706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245"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49" name="Picture 6">
              <a:extLst>
                <a:ext uri="{FF2B5EF4-FFF2-40B4-BE49-F238E27FC236}">
                  <a16:creationId xmlns:a16="http://schemas.microsoft.com/office/drawing/2014/main" id="{44B71519-1B94-A7F1-0959-45495B9D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887"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0" name="Picture 6">
              <a:extLst>
                <a:ext uri="{FF2B5EF4-FFF2-40B4-BE49-F238E27FC236}">
                  <a16:creationId xmlns:a16="http://schemas.microsoft.com/office/drawing/2014/main" id="{B32DF215-7C5A-D90E-B865-EF71EE049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41"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242F3A13-6497-091B-C13B-0DFB071F1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344"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2" name="Picture 6">
              <a:extLst>
                <a:ext uri="{FF2B5EF4-FFF2-40B4-BE49-F238E27FC236}">
                  <a16:creationId xmlns:a16="http://schemas.microsoft.com/office/drawing/2014/main" id="{16D5D477-0DC7-CA3A-DA2F-574F84CFA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078" y="4415157"/>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29EE1471-95AE-83B9-A44B-6F0C878FC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917" y="4414473"/>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65BF22C0-1FCB-B904-6142-E7D204411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679"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6" name="Picture 6">
              <a:extLst>
                <a:ext uri="{FF2B5EF4-FFF2-40B4-BE49-F238E27FC236}">
                  <a16:creationId xmlns:a16="http://schemas.microsoft.com/office/drawing/2014/main" id="{751E2A45-DB91-50C1-6635-5A5F5E07E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442"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7" name="Picture 6">
              <a:extLst>
                <a:ext uri="{FF2B5EF4-FFF2-40B4-BE49-F238E27FC236}">
                  <a16:creationId xmlns:a16="http://schemas.microsoft.com/office/drawing/2014/main" id="{0F79724C-D377-D32C-1F5A-DB1604971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084"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33FE9303-0EF0-3D6F-55F9-01F1B4F4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938"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59" name="Picture 6">
              <a:extLst>
                <a:ext uri="{FF2B5EF4-FFF2-40B4-BE49-F238E27FC236}">
                  <a16:creationId xmlns:a16="http://schemas.microsoft.com/office/drawing/2014/main" id="{6FBD5D32-4CB0-A844-A4CB-AF781ECF9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541"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60" name="Picture 6">
              <a:extLst>
                <a:ext uri="{FF2B5EF4-FFF2-40B4-BE49-F238E27FC236}">
                  <a16:creationId xmlns:a16="http://schemas.microsoft.com/office/drawing/2014/main" id="{A3C6FED2-B083-AE6E-F675-E705A26C3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275" y="4414472"/>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C4BD47A1-BD88-1145-A31D-6E3880FEC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285" y="5457354"/>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EC559C5-F0A2-8378-A2B8-15C474981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019" y="5457354"/>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6C452065-646D-8DAE-B54E-7EB577A56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782" y="5457354"/>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D201BA1D-8EBB-8C83-AF56-FC7450186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348" y="5455984"/>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A6E445A6-1AA1-49B6-B7C2-92E425BC5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292" y="5456669"/>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718CA93D-DAB9-96F3-F1ED-6EEBAE419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934" y="5456669"/>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03B3338D-7D3A-8DE8-16CB-ED2CADEDF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4788" y="5456669"/>
              <a:ext cx="156172" cy="156172"/>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nvGrpSpPr>
          <p:cNvPr id="27" name="Gruppieren 26">
            <a:extLst>
              <a:ext uri="{FF2B5EF4-FFF2-40B4-BE49-F238E27FC236}">
                <a16:creationId xmlns:a16="http://schemas.microsoft.com/office/drawing/2014/main" id="{75E78221-72FC-E216-494B-849A98C3BF0A}"/>
              </a:ext>
            </a:extLst>
          </p:cNvPr>
          <p:cNvGrpSpPr/>
          <p:nvPr/>
        </p:nvGrpSpPr>
        <p:grpSpPr>
          <a:xfrm>
            <a:off x="936730" y="4256253"/>
            <a:ext cx="2362200" cy="1758272"/>
            <a:chOff x="699703" y="4256253"/>
            <a:chExt cx="2362200" cy="1758272"/>
          </a:xfrm>
        </p:grpSpPr>
        <p:pic>
          <p:nvPicPr>
            <p:cNvPr id="11" name="Grafik 10" descr="Ein Bild, das Text enthält.&#10;&#10;Automatisch generierte Beschreibung">
              <a:extLst>
                <a:ext uri="{FF2B5EF4-FFF2-40B4-BE49-F238E27FC236}">
                  <a16:creationId xmlns:a16="http://schemas.microsoft.com/office/drawing/2014/main" id="{E9513A8B-0FFC-6AEB-BAC8-E7E86B2B1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07" y="4256253"/>
              <a:ext cx="1076796" cy="1059429"/>
            </a:xfrm>
            <a:prstGeom prst="rect">
              <a:avLst/>
            </a:prstGeom>
          </p:spPr>
        </p:pic>
        <p:pic>
          <p:nvPicPr>
            <p:cNvPr id="23" name="Grafik 22">
              <a:extLst>
                <a:ext uri="{FF2B5EF4-FFF2-40B4-BE49-F238E27FC236}">
                  <a16:creationId xmlns:a16="http://schemas.microsoft.com/office/drawing/2014/main" id="{98602C70-009C-5AAD-09CE-4A2B13F5D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03" y="5530247"/>
              <a:ext cx="2362200" cy="484278"/>
            </a:xfrm>
            <a:prstGeom prst="rect">
              <a:avLst/>
            </a:prstGeom>
          </p:spPr>
        </p:pic>
      </p:grpSp>
      <p:grpSp>
        <p:nvGrpSpPr>
          <p:cNvPr id="44" name="Gruppieren 43">
            <a:extLst>
              <a:ext uri="{FF2B5EF4-FFF2-40B4-BE49-F238E27FC236}">
                <a16:creationId xmlns:a16="http://schemas.microsoft.com/office/drawing/2014/main" id="{3B869945-A995-6CEA-4FFA-2DF1A00EE9C8}"/>
              </a:ext>
            </a:extLst>
          </p:cNvPr>
          <p:cNvGrpSpPr/>
          <p:nvPr/>
        </p:nvGrpSpPr>
        <p:grpSpPr>
          <a:xfrm>
            <a:off x="4437261" y="4256253"/>
            <a:ext cx="1912240" cy="1937996"/>
            <a:chOff x="3048000" y="3999142"/>
            <a:chExt cx="1912240" cy="1937996"/>
          </a:xfrm>
          <a:solidFill>
            <a:srgbClr val="327C86">
              <a:alpha val="20000"/>
            </a:srgbClr>
          </a:solidFill>
        </p:grpSpPr>
        <p:sp>
          <p:nvSpPr>
            <p:cNvPr id="45" name="Trapez 8">
              <a:extLst>
                <a:ext uri="{FF2B5EF4-FFF2-40B4-BE49-F238E27FC236}">
                  <a16:creationId xmlns:a16="http://schemas.microsoft.com/office/drawing/2014/main" id="{7908A8BF-BAB6-5F0D-A5FB-D87903089838}"/>
                </a:ext>
              </a:extLst>
            </p:cNvPr>
            <p:cNvSpPr/>
            <p:nvPr/>
          </p:nvSpPr>
          <p:spPr>
            <a:xfrm>
              <a:off x="3048000" y="3999142"/>
              <a:ext cx="1889760" cy="8071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mj-lt"/>
                  <a:cs typeface="Calibri" panose="020F0502020204030204" pitchFamily="34" charset="0"/>
                </a:rPr>
                <a:t>Ganzes</a:t>
              </a:r>
            </a:p>
          </p:txBody>
        </p:sp>
        <p:sp>
          <p:nvSpPr>
            <p:cNvPr id="53" name="Rechteck 52">
              <a:extLst>
                <a:ext uri="{FF2B5EF4-FFF2-40B4-BE49-F238E27FC236}">
                  <a16:creationId xmlns:a16="http://schemas.microsoft.com/office/drawing/2014/main" id="{E20DE83C-B092-B993-2150-6C5D1D1D3AE5}"/>
                </a:ext>
              </a:extLst>
            </p:cNvPr>
            <p:cNvSpPr>
              <a:spLocks noChangeAspect="1"/>
            </p:cNvSpPr>
            <p:nvPr/>
          </p:nvSpPr>
          <p:spPr>
            <a:xfrm>
              <a:off x="3048000" y="5025271"/>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Teil</a:t>
              </a:r>
            </a:p>
          </p:txBody>
        </p:sp>
        <p:sp>
          <p:nvSpPr>
            <p:cNvPr id="61" name="Rechteck 60">
              <a:extLst>
                <a:ext uri="{FF2B5EF4-FFF2-40B4-BE49-F238E27FC236}">
                  <a16:creationId xmlns:a16="http://schemas.microsoft.com/office/drawing/2014/main" id="{1FEE4798-F8A0-9935-D858-CFAE58BA28CC}"/>
                </a:ext>
              </a:extLst>
            </p:cNvPr>
            <p:cNvSpPr>
              <a:spLocks noChangeAspect="1"/>
            </p:cNvSpPr>
            <p:nvPr/>
          </p:nvSpPr>
          <p:spPr>
            <a:xfrm>
              <a:off x="4048252" y="5025269"/>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Teil</a:t>
              </a:r>
            </a:p>
          </p:txBody>
        </p:sp>
      </p:grpSp>
      <p:sp>
        <p:nvSpPr>
          <p:cNvPr id="5" name="Datumsplatzhalter 4">
            <a:extLst>
              <a:ext uri="{FF2B5EF4-FFF2-40B4-BE49-F238E27FC236}">
                <a16:creationId xmlns:a16="http://schemas.microsoft.com/office/drawing/2014/main" id="{94BA2895-604A-1F19-24BA-707EEC157958}"/>
              </a:ext>
            </a:extLst>
          </p:cNvPr>
          <p:cNvSpPr>
            <a:spLocks noGrp="1"/>
          </p:cNvSpPr>
          <p:nvPr>
            <p:ph type="dt" sz="half" idx="10"/>
          </p:nvPr>
        </p:nvSpPr>
        <p:spPr/>
        <p:txBody>
          <a:bodyPr/>
          <a:lstStyle/>
          <a:p>
            <a:pPr>
              <a:lnSpc>
                <a:spcPct val="150000"/>
              </a:lnSpc>
            </a:pPr>
            <a:r>
              <a:rPr lang="de-DE"/>
              <a:t>Juni 24</a:t>
            </a:r>
            <a:endParaRPr lang="de-DE" dirty="0"/>
          </a:p>
        </p:txBody>
      </p:sp>
      <p:grpSp>
        <p:nvGrpSpPr>
          <p:cNvPr id="2" name="Gruppieren 1">
            <a:extLst>
              <a:ext uri="{FF2B5EF4-FFF2-40B4-BE49-F238E27FC236}">
                <a16:creationId xmlns:a16="http://schemas.microsoft.com/office/drawing/2014/main" id="{FC5B5D17-1016-AF16-B200-A7CA3EEF8D76}"/>
              </a:ext>
            </a:extLst>
          </p:cNvPr>
          <p:cNvGrpSpPr/>
          <p:nvPr/>
        </p:nvGrpSpPr>
        <p:grpSpPr>
          <a:xfrm>
            <a:off x="8818019" y="4256253"/>
            <a:ext cx="1912240" cy="1937996"/>
            <a:chOff x="3048000" y="3999142"/>
            <a:chExt cx="1912240" cy="1937996"/>
          </a:xfrm>
          <a:solidFill>
            <a:srgbClr val="327C86">
              <a:alpha val="20000"/>
            </a:srgbClr>
          </a:solidFill>
        </p:grpSpPr>
        <p:sp>
          <p:nvSpPr>
            <p:cNvPr id="4" name="Trapez 8">
              <a:extLst>
                <a:ext uri="{FF2B5EF4-FFF2-40B4-BE49-F238E27FC236}">
                  <a16:creationId xmlns:a16="http://schemas.microsoft.com/office/drawing/2014/main" id="{DE9C5E59-6915-363C-722D-215813157642}"/>
                </a:ext>
              </a:extLst>
            </p:cNvPr>
            <p:cNvSpPr/>
            <p:nvPr/>
          </p:nvSpPr>
          <p:spPr>
            <a:xfrm>
              <a:off x="3048000" y="3999142"/>
              <a:ext cx="1889760" cy="8071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mj-lt"/>
                  <a:cs typeface="Calibri" panose="020F0502020204030204" pitchFamily="34" charset="0"/>
                </a:rPr>
                <a:t>7</a:t>
              </a:r>
            </a:p>
          </p:txBody>
        </p:sp>
        <p:sp>
          <p:nvSpPr>
            <p:cNvPr id="6" name="Rechteck 5">
              <a:extLst>
                <a:ext uri="{FF2B5EF4-FFF2-40B4-BE49-F238E27FC236}">
                  <a16:creationId xmlns:a16="http://schemas.microsoft.com/office/drawing/2014/main" id="{FFB94525-6AF2-D17B-B31E-58D9E1B650C0}"/>
                </a:ext>
              </a:extLst>
            </p:cNvPr>
            <p:cNvSpPr>
              <a:spLocks noChangeAspect="1"/>
            </p:cNvSpPr>
            <p:nvPr/>
          </p:nvSpPr>
          <p:spPr>
            <a:xfrm>
              <a:off x="3048000" y="5025271"/>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4</a:t>
              </a:r>
            </a:p>
          </p:txBody>
        </p:sp>
        <p:sp>
          <p:nvSpPr>
            <p:cNvPr id="7" name="Rechteck 6">
              <a:extLst>
                <a:ext uri="{FF2B5EF4-FFF2-40B4-BE49-F238E27FC236}">
                  <a16:creationId xmlns:a16="http://schemas.microsoft.com/office/drawing/2014/main" id="{47DC7A71-3657-0D81-F520-C80B2B451329}"/>
                </a:ext>
              </a:extLst>
            </p:cNvPr>
            <p:cNvSpPr>
              <a:spLocks noChangeAspect="1"/>
            </p:cNvSpPr>
            <p:nvPr/>
          </p:nvSpPr>
          <p:spPr>
            <a:xfrm>
              <a:off x="4048252" y="5025269"/>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3</a:t>
              </a:r>
            </a:p>
          </p:txBody>
        </p:sp>
      </p:grpSp>
      <p:sp>
        <p:nvSpPr>
          <p:cNvPr id="31" name="Foliennummernplatzhalter 3">
            <a:extLst>
              <a:ext uri="{FF2B5EF4-FFF2-40B4-BE49-F238E27FC236}">
                <a16:creationId xmlns:a16="http://schemas.microsoft.com/office/drawing/2014/main" id="{5EB0ECB9-0BC2-F174-2F03-EF80A6AA6939}"/>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33</a:t>
            </a:fld>
            <a:endParaRPr lang="de-DE" dirty="0"/>
          </a:p>
        </p:txBody>
      </p:sp>
    </p:spTree>
    <p:extLst>
      <p:ext uri="{BB962C8B-B14F-4D97-AF65-F5344CB8AC3E}">
        <p14:creationId xmlns:p14="http://schemas.microsoft.com/office/powerpoint/2010/main" val="29872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BA5A7F-57D4-1564-816F-EF7F95A2D9FF}"/>
              </a:ext>
            </a:extLst>
          </p:cNvPr>
          <p:cNvSpPr>
            <a:spLocks noGrp="1"/>
          </p:cNvSpPr>
          <p:nvPr>
            <p:ph sz="quarter" idx="15"/>
          </p:nvPr>
        </p:nvSpPr>
        <p:spPr>
          <a:xfrm>
            <a:off x="1461741" y="1593616"/>
            <a:ext cx="9346011" cy="4591521"/>
          </a:xfrm>
        </p:spPr>
        <p:txBody>
          <a:bodyPr/>
          <a:lstStyle/>
          <a:p>
            <a:pPr marL="0" indent="0">
              <a:buNone/>
            </a:pPr>
            <a:r>
              <a:rPr lang="de-DE" dirty="0"/>
              <a:t>Erinnerung: Durch die quasi-simultane Anzahlerfassung können auch größere Anzahlen unter Ausnutzung von Strukturierungen „auf einen Blick“ erkannt werden. </a:t>
            </a:r>
          </a:p>
        </p:txBody>
      </p:sp>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a:xfrm>
            <a:off x="1461741" y="1147990"/>
            <a:ext cx="9346012" cy="445628"/>
          </a:xfrm>
        </p:spPr>
        <p:txBody>
          <a:bodyPr/>
          <a:lstStyle/>
          <a:p>
            <a:r>
              <a:rPr lang="de-DE" dirty="0"/>
              <a:t>TEILE-GANZES-BEZIEHUNG – ZAHLEN ZERLEGEN</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34</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3600"/>
            <a:ext cx="9346011" cy="516684"/>
          </a:xfrm>
        </p:spPr>
        <p:txBody>
          <a:bodyPr/>
          <a:lstStyle/>
          <a:p>
            <a:r>
              <a:rPr lang="de-DE" dirty="0"/>
              <a:t>2.1 Relationales Zahlverständnis</a:t>
            </a:r>
          </a:p>
        </p:txBody>
      </p:sp>
      <p:sp>
        <p:nvSpPr>
          <p:cNvPr id="27" name="Textfeld 26">
            <a:extLst>
              <a:ext uri="{FF2B5EF4-FFF2-40B4-BE49-F238E27FC236}">
                <a16:creationId xmlns:a16="http://schemas.microsoft.com/office/drawing/2014/main" id="{49610B65-A049-F3E7-22E1-CC5F72302E76}"/>
              </a:ext>
            </a:extLst>
          </p:cNvPr>
          <p:cNvSpPr txBox="1"/>
          <p:nvPr/>
        </p:nvSpPr>
        <p:spPr>
          <a:xfrm>
            <a:off x="5819202" y="6082750"/>
            <a:ext cx="6103620" cy="307777"/>
          </a:xfrm>
          <a:prstGeom prst="rect">
            <a:avLst/>
          </a:prstGeom>
          <a:noFill/>
        </p:spPr>
        <p:txBody>
          <a:bodyPr wrap="square">
            <a:spAutoFit/>
          </a:bodyPr>
          <a:lstStyle/>
          <a:p>
            <a:pPr algn="r" defTabSz="457200" eaLnBrk="1" fontAlgn="auto" hangingPunct="1">
              <a:spcBef>
                <a:spcPts val="0"/>
              </a:spcBef>
              <a:spcAft>
                <a:spcPts val="0"/>
              </a:spcAft>
              <a:defRPr/>
            </a:pPr>
            <a:r>
              <a:rPr kumimoji="0" lang="de-DE" sz="1400" b="0" i="0" u="none" strike="noStrike" kern="1200" cap="none" spc="0" normalizeH="0" baseline="0" noProof="0" dirty="0">
                <a:ln>
                  <a:noFill/>
                </a:ln>
                <a:solidFill>
                  <a:schemeClr val="tx2"/>
                </a:solidFill>
                <a:effectLst/>
                <a:uLnTx/>
                <a:uFillTx/>
                <a:latin typeface="+mj-lt"/>
                <a:ea typeface="+mn-ea"/>
                <a:cs typeface="+mn-cs"/>
              </a:rPr>
              <a:t>(</a:t>
            </a:r>
            <a:r>
              <a:rPr lang="de-DE" sz="1400" dirty="0">
                <a:solidFill>
                  <a:schemeClr val="tx2"/>
                </a:solidFill>
                <a:latin typeface="+mj-lt"/>
              </a:rPr>
              <a:t>https://primakom.dzlm.de/node/129</a:t>
            </a:r>
            <a:r>
              <a:rPr kumimoji="0" lang="de-DE" sz="1400" b="0" i="0" u="none" strike="noStrike" kern="1200" cap="none" spc="0" normalizeH="0" baseline="0" noProof="0" dirty="0">
                <a:ln>
                  <a:noFill/>
                </a:ln>
                <a:solidFill>
                  <a:schemeClr val="tx2"/>
                </a:solidFill>
                <a:effectLst/>
                <a:uLnTx/>
                <a:uFillTx/>
                <a:latin typeface="+mj-lt"/>
                <a:ea typeface="+mn-ea"/>
                <a:cs typeface="+mn-cs"/>
              </a:rPr>
              <a:t>)</a:t>
            </a:r>
          </a:p>
        </p:txBody>
      </p:sp>
      <p:sp>
        <p:nvSpPr>
          <p:cNvPr id="47" name="Abgerundete rechteckige Legende 46">
            <a:extLst>
              <a:ext uri="{FF2B5EF4-FFF2-40B4-BE49-F238E27FC236}">
                <a16:creationId xmlns:a16="http://schemas.microsoft.com/office/drawing/2014/main" id="{6904F98E-8BBE-4B59-B844-3F28F564746C}"/>
              </a:ext>
            </a:extLst>
          </p:cNvPr>
          <p:cNvSpPr/>
          <p:nvPr/>
        </p:nvSpPr>
        <p:spPr>
          <a:xfrm>
            <a:off x="1413419" y="4867954"/>
            <a:ext cx="2113935" cy="757084"/>
          </a:xfrm>
          <a:prstGeom prst="wedgeRoundRectCallout">
            <a:avLst>
              <a:gd name="adj1" fmla="val 22844"/>
              <a:gd name="adj2" fmla="val -81885"/>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Ich sehe sechs und zwei, das sind acht.</a:t>
            </a:r>
          </a:p>
        </p:txBody>
      </p:sp>
      <p:sp>
        <p:nvSpPr>
          <p:cNvPr id="48" name="Abgerundete rechteckige Legende 47">
            <a:extLst>
              <a:ext uri="{FF2B5EF4-FFF2-40B4-BE49-F238E27FC236}">
                <a16:creationId xmlns:a16="http://schemas.microsoft.com/office/drawing/2014/main" id="{0039C43C-D312-A655-983C-9C46782743E4}"/>
              </a:ext>
            </a:extLst>
          </p:cNvPr>
          <p:cNvSpPr/>
          <p:nvPr/>
        </p:nvSpPr>
        <p:spPr>
          <a:xfrm>
            <a:off x="4482365" y="4865353"/>
            <a:ext cx="2311944" cy="964065"/>
          </a:xfrm>
          <a:prstGeom prst="wedgeRoundRectCallout">
            <a:avLst>
              <a:gd name="adj1" fmla="val 23353"/>
              <a:gd name="adj2" fmla="val -77647"/>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Oben sind fünf und unten sind noch drei.</a:t>
            </a:r>
          </a:p>
        </p:txBody>
      </p:sp>
      <p:sp>
        <p:nvSpPr>
          <p:cNvPr id="49" name="Abgerundete rechteckige Legende 48">
            <a:extLst>
              <a:ext uri="{FF2B5EF4-FFF2-40B4-BE49-F238E27FC236}">
                <a16:creationId xmlns:a16="http://schemas.microsoft.com/office/drawing/2014/main" id="{1FA89D7B-98E0-810F-CF30-810A9166559E}"/>
              </a:ext>
            </a:extLst>
          </p:cNvPr>
          <p:cNvSpPr/>
          <p:nvPr/>
        </p:nvSpPr>
        <p:spPr>
          <a:xfrm>
            <a:off x="7515371" y="4869314"/>
            <a:ext cx="2646013" cy="1122632"/>
          </a:xfrm>
          <a:prstGeom prst="wedgeRoundRectCallout">
            <a:avLst>
              <a:gd name="adj1" fmla="val -21993"/>
              <a:gd name="adj2" fmla="val -69553"/>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Ich sehe vier und vier, also wenn der Punkt jetzt noch hier wäre.</a:t>
            </a:r>
          </a:p>
        </p:txBody>
      </p:sp>
      <p:grpSp>
        <p:nvGrpSpPr>
          <p:cNvPr id="10" name="Gruppieren 9">
            <a:extLst>
              <a:ext uri="{FF2B5EF4-FFF2-40B4-BE49-F238E27FC236}">
                <a16:creationId xmlns:a16="http://schemas.microsoft.com/office/drawing/2014/main" id="{32C90DDB-7838-B81A-D758-E77DEF6C9EAC}"/>
              </a:ext>
            </a:extLst>
          </p:cNvPr>
          <p:cNvGrpSpPr>
            <a:grpSpLocks noChangeAspect="1"/>
          </p:cNvGrpSpPr>
          <p:nvPr/>
        </p:nvGrpSpPr>
        <p:grpSpPr>
          <a:xfrm>
            <a:off x="2352393" y="3517441"/>
            <a:ext cx="6962821" cy="939252"/>
            <a:chOff x="1562663" y="3381543"/>
            <a:chExt cx="9156418" cy="1235158"/>
          </a:xfrm>
        </p:grpSpPr>
        <p:cxnSp>
          <p:nvCxnSpPr>
            <p:cNvPr id="5" name="Gekrümmte Verbindung 43">
              <a:extLst>
                <a:ext uri="{FF2B5EF4-FFF2-40B4-BE49-F238E27FC236}">
                  <a16:creationId xmlns:a16="http://schemas.microsoft.com/office/drawing/2014/main" id="{0B205ECE-292D-8FEC-22DC-7B1E85002571}"/>
                </a:ext>
              </a:extLst>
            </p:cNvPr>
            <p:cNvCxnSpPr>
              <a:cxnSpLocks/>
            </p:cNvCxnSpPr>
            <p:nvPr/>
          </p:nvCxnSpPr>
          <p:spPr>
            <a:xfrm rot="5400000">
              <a:off x="10194487" y="4014620"/>
              <a:ext cx="285677" cy="404780"/>
            </a:xfrm>
            <a:prstGeom prst="curvedConnector2">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F91B2598-80C0-EF1C-DCD3-EB33FD89FEBE}"/>
                </a:ext>
              </a:extLst>
            </p:cNvPr>
            <p:cNvGrpSpPr>
              <a:grpSpLocks noChangeAspect="1"/>
            </p:cNvGrpSpPr>
            <p:nvPr/>
          </p:nvGrpSpPr>
          <p:grpSpPr>
            <a:xfrm>
              <a:off x="1784448" y="3642678"/>
              <a:ext cx="2174690" cy="737384"/>
              <a:chOff x="1199191" y="3180214"/>
              <a:chExt cx="3157139" cy="1070509"/>
            </a:xfrm>
          </p:grpSpPr>
          <p:pic>
            <p:nvPicPr>
              <p:cNvPr id="25" name="Grafik 24">
                <a:extLst>
                  <a:ext uri="{FF2B5EF4-FFF2-40B4-BE49-F238E27FC236}">
                    <a16:creationId xmlns:a16="http://schemas.microsoft.com/office/drawing/2014/main" id="{3368CBF4-5E0C-06F7-10CB-F58C57AEB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180214"/>
                <a:ext cx="497571" cy="497571"/>
              </a:xfrm>
              <a:prstGeom prst="rect">
                <a:avLst/>
              </a:prstGeom>
            </p:spPr>
          </p:pic>
          <p:pic>
            <p:nvPicPr>
              <p:cNvPr id="26" name="Grafik 25">
                <a:extLst>
                  <a:ext uri="{FF2B5EF4-FFF2-40B4-BE49-F238E27FC236}">
                    <a16:creationId xmlns:a16="http://schemas.microsoft.com/office/drawing/2014/main" id="{4D32F821-36AA-9752-5457-13B00C26C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180214"/>
                <a:ext cx="497571" cy="497571"/>
              </a:xfrm>
              <a:prstGeom prst="rect">
                <a:avLst/>
              </a:prstGeom>
            </p:spPr>
          </p:pic>
          <p:pic>
            <p:nvPicPr>
              <p:cNvPr id="28" name="Grafik 27">
                <a:extLst>
                  <a:ext uri="{FF2B5EF4-FFF2-40B4-BE49-F238E27FC236}">
                    <a16:creationId xmlns:a16="http://schemas.microsoft.com/office/drawing/2014/main" id="{1841A9FD-A43C-89B9-D1AE-581C2EA46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180214"/>
                <a:ext cx="497571" cy="497571"/>
              </a:xfrm>
              <a:prstGeom prst="rect">
                <a:avLst/>
              </a:prstGeom>
            </p:spPr>
          </p:pic>
          <p:pic>
            <p:nvPicPr>
              <p:cNvPr id="29" name="Grafik 28">
                <a:extLst>
                  <a:ext uri="{FF2B5EF4-FFF2-40B4-BE49-F238E27FC236}">
                    <a16:creationId xmlns:a16="http://schemas.microsoft.com/office/drawing/2014/main" id="{90517535-BF08-B273-A541-77C8770C0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59" y="3180214"/>
                <a:ext cx="497571" cy="497571"/>
              </a:xfrm>
              <a:prstGeom prst="rect">
                <a:avLst/>
              </a:prstGeom>
            </p:spPr>
          </p:pic>
          <p:pic>
            <p:nvPicPr>
              <p:cNvPr id="30" name="Grafik 29">
                <a:extLst>
                  <a:ext uri="{FF2B5EF4-FFF2-40B4-BE49-F238E27FC236}">
                    <a16:creationId xmlns:a16="http://schemas.microsoft.com/office/drawing/2014/main" id="{1E51ACF8-3336-A415-7C93-F218C981D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201" y="3180214"/>
                <a:ext cx="497571" cy="497571"/>
              </a:xfrm>
              <a:prstGeom prst="rect">
                <a:avLst/>
              </a:prstGeom>
            </p:spPr>
          </p:pic>
          <p:pic>
            <p:nvPicPr>
              <p:cNvPr id="31" name="Grafik 30">
                <a:extLst>
                  <a:ext uri="{FF2B5EF4-FFF2-40B4-BE49-F238E27FC236}">
                    <a16:creationId xmlns:a16="http://schemas.microsoft.com/office/drawing/2014/main" id="{4AEAA7F8-AAF9-C6D9-9BDE-DE95EA733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753149"/>
                <a:ext cx="497571" cy="497571"/>
              </a:xfrm>
              <a:prstGeom prst="rect">
                <a:avLst/>
              </a:prstGeom>
            </p:spPr>
          </p:pic>
          <p:pic>
            <p:nvPicPr>
              <p:cNvPr id="32" name="Grafik 31">
                <a:extLst>
                  <a:ext uri="{FF2B5EF4-FFF2-40B4-BE49-F238E27FC236}">
                    <a16:creationId xmlns:a16="http://schemas.microsoft.com/office/drawing/2014/main" id="{85B2CF3A-7076-D64B-1B18-8B7471AD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753152"/>
                <a:ext cx="497571" cy="497571"/>
              </a:xfrm>
              <a:prstGeom prst="rect">
                <a:avLst/>
              </a:prstGeom>
            </p:spPr>
          </p:pic>
          <p:pic>
            <p:nvPicPr>
              <p:cNvPr id="33" name="Grafik 32">
                <a:extLst>
                  <a:ext uri="{FF2B5EF4-FFF2-40B4-BE49-F238E27FC236}">
                    <a16:creationId xmlns:a16="http://schemas.microsoft.com/office/drawing/2014/main" id="{5D6A61A6-DB18-CD18-A927-DE2007BD0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753149"/>
                <a:ext cx="497571" cy="497571"/>
              </a:xfrm>
              <a:prstGeom prst="rect">
                <a:avLst/>
              </a:prstGeom>
            </p:spPr>
          </p:pic>
        </p:grpSp>
        <p:sp>
          <p:nvSpPr>
            <p:cNvPr id="43" name="Freihandform 35">
              <a:extLst>
                <a:ext uri="{FF2B5EF4-FFF2-40B4-BE49-F238E27FC236}">
                  <a16:creationId xmlns:a16="http://schemas.microsoft.com/office/drawing/2014/main" id="{1D9C975D-C7FB-A33A-C32C-01FABC7CE337}"/>
                </a:ext>
              </a:extLst>
            </p:cNvPr>
            <p:cNvSpPr/>
            <p:nvPr/>
          </p:nvSpPr>
          <p:spPr>
            <a:xfrm>
              <a:off x="1562663" y="3381543"/>
              <a:ext cx="1591242" cy="1235158"/>
            </a:xfrm>
            <a:custGeom>
              <a:avLst/>
              <a:gdLst>
                <a:gd name="connsiteX0" fmla="*/ 912512 w 1591242"/>
                <a:gd name="connsiteY0" fmla="*/ 94509 h 1235158"/>
                <a:gd name="connsiteX1" fmla="*/ 302912 w 1591242"/>
                <a:gd name="connsiteY1" fmla="*/ 94509 h 1235158"/>
                <a:gd name="connsiteX2" fmla="*/ 27609 w 1591242"/>
                <a:gd name="connsiteY2" fmla="*/ 212496 h 1235158"/>
                <a:gd name="connsiteX3" fmla="*/ 37441 w 1591242"/>
                <a:gd name="connsiteY3" fmla="*/ 822096 h 1235158"/>
                <a:gd name="connsiteX4" fmla="*/ 273415 w 1591242"/>
                <a:gd name="connsiteY4" fmla="*/ 1195722 h 1235158"/>
                <a:gd name="connsiteX5" fmla="*/ 1354964 w 1591242"/>
                <a:gd name="connsiteY5" fmla="*/ 1156393 h 1235158"/>
                <a:gd name="connsiteX6" fmla="*/ 1590938 w 1591242"/>
                <a:gd name="connsiteY6" fmla="*/ 595954 h 1235158"/>
                <a:gd name="connsiteX7" fmla="*/ 1335299 w 1591242"/>
                <a:gd name="connsiteY7" fmla="*/ 25683 h 1235158"/>
                <a:gd name="connsiteX8" fmla="*/ 912512 w 1591242"/>
                <a:gd name="connsiteY8" fmla="*/ 94509 h 123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242" h="1235158">
                  <a:moveTo>
                    <a:pt x="912512" y="94509"/>
                  </a:moveTo>
                  <a:cubicBezTo>
                    <a:pt x="740448" y="105980"/>
                    <a:pt x="450396" y="74845"/>
                    <a:pt x="302912" y="94509"/>
                  </a:cubicBezTo>
                  <a:cubicBezTo>
                    <a:pt x="155428" y="114173"/>
                    <a:pt x="71854" y="91231"/>
                    <a:pt x="27609" y="212496"/>
                  </a:cubicBezTo>
                  <a:cubicBezTo>
                    <a:pt x="-16636" y="333761"/>
                    <a:pt x="-3527" y="658225"/>
                    <a:pt x="37441" y="822096"/>
                  </a:cubicBezTo>
                  <a:cubicBezTo>
                    <a:pt x="78409" y="985967"/>
                    <a:pt x="53828" y="1140006"/>
                    <a:pt x="273415" y="1195722"/>
                  </a:cubicBezTo>
                  <a:cubicBezTo>
                    <a:pt x="493002" y="1251438"/>
                    <a:pt x="1135377" y="1256354"/>
                    <a:pt x="1354964" y="1156393"/>
                  </a:cubicBezTo>
                  <a:cubicBezTo>
                    <a:pt x="1574551" y="1056432"/>
                    <a:pt x="1594215" y="784406"/>
                    <a:pt x="1590938" y="595954"/>
                  </a:cubicBezTo>
                  <a:cubicBezTo>
                    <a:pt x="1587661" y="407502"/>
                    <a:pt x="1454925" y="107619"/>
                    <a:pt x="1335299" y="25683"/>
                  </a:cubicBezTo>
                  <a:cubicBezTo>
                    <a:pt x="1215673" y="-56253"/>
                    <a:pt x="1084576" y="83038"/>
                    <a:pt x="912512" y="94509"/>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Freihandform 36">
              <a:extLst>
                <a:ext uri="{FF2B5EF4-FFF2-40B4-BE49-F238E27FC236}">
                  <a16:creationId xmlns:a16="http://schemas.microsoft.com/office/drawing/2014/main" id="{B3BDD299-9E67-BB25-7BA0-8FC85E0279A9}"/>
                </a:ext>
              </a:extLst>
            </p:cNvPr>
            <p:cNvSpPr/>
            <p:nvPr/>
          </p:nvSpPr>
          <p:spPr>
            <a:xfrm>
              <a:off x="3106249" y="3507254"/>
              <a:ext cx="1058897" cy="583761"/>
            </a:xfrm>
            <a:custGeom>
              <a:avLst/>
              <a:gdLst>
                <a:gd name="connsiteX0" fmla="*/ 361984 w 1058897"/>
                <a:gd name="connsiteY0" fmla="*/ 8127 h 583761"/>
                <a:gd name="connsiteX1" fmla="*/ 47352 w 1058897"/>
                <a:gd name="connsiteY1" fmla="*/ 67121 h 583761"/>
                <a:gd name="connsiteX2" fmla="*/ 86681 w 1058897"/>
                <a:gd name="connsiteY2" fmla="*/ 519405 h 583761"/>
                <a:gd name="connsiteX3" fmla="*/ 843765 w 1058897"/>
                <a:gd name="connsiteY3" fmla="*/ 539069 h 583761"/>
                <a:gd name="connsiteX4" fmla="*/ 1030578 w 1058897"/>
                <a:gd name="connsiteY4" fmla="*/ 126114 h 583761"/>
                <a:gd name="connsiteX5" fmla="*/ 361984 w 1058897"/>
                <a:gd name="connsiteY5" fmla="*/ 8127 h 58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897" h="583761">
                  <a:moveTo>
                    <a:pt x="361984" y="8127"/>
                  </a:moveTo>
                  <a:cubicBezTo>
                    <a:pt x="198113" y="-1705"/>
                    <a:pt x="93236" y="-18092"/>
                    <a:pt x="47352" y="67121"/>
                  </a:cubicBezTo>
                  <a:cubicBezTo>
                    <a:pt x="1468" y="152334"/>
                    <a:pt x="-46055" y="440747"/>
                    <a:pt x="86681" y="519405"/>
                  </a:cubicBezTo>
                  <a:cubicBezTo>
                    <a:pt x="219416" y="598063"/>
                    <a:pt x="686449" y="604617"/>
                    <a:pt x="843765" y="539069"/>
                  </a:cubicBezTo>
                  <a:cubicBezTo>
                    <a:pt x="1001081" y="473521"/>
                    <a:pt x="1114152" y="216243"/>
                    <a:pt x="1030578" y="126114"/>
                  </a:cubicBezTo>
                  <a:cubicBezTo>
                    <a:pt x="947004" y="35985"/>
                    <a:pt x="525855" y="17959"/>
                    <a:pt x="361984" y="8127"/>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CEF6F286-0863-7BF3-F16F-425E90865A46}"/>
                </a:ext>
              </a:extLst>
            </p:cNvPr>
            <p:cNvGrpSpPr>
              <a:grpSpLocks noChangeAspect="1"/>
            </p:cNvGrpSpPr>
            <p:nvPr/>
          </p:nvGrpSpPr>
          <p:grpSpPr>
            <a:xfrm>
              <a:off x="5167452" y="3609297"/>
              <a:ext cx="2174690" cy="757048"/>
              <a:chOff x="1199191" y="3180214"/>
              <a:chExt cx="3157139" cy="1099057"/>
            </a:xfrm>
          </p:grpSpPr>
          <p:pic>
            <p:nvPicPr>
              <p:cNvPr id="7" name="Grafik 6">
                <a:extLst>
                  <a:ext uri="{FF2B5EF4-FFF2-40B4-BE49-F238E27FC236}">
                    <a16:creationId xmlns:a16="http://schemas.microsoft.com/office/drawing/2014/main" id="{546D46E7-93CF-CC06-2C8B-0C5567517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180214"/>
                <a:ext cx="497571" cy="497571"/>
              </a:xfrm>
              <a:prstGeom prst="rect">
                <a:avLst/>
              </a:prstGeom>
            </p:spPr>
          </p:pic>
          <p:pic>
            <p:nvPicPr>
              <p:cNvPr id="8" name="Grafik 7">
                <a:extLst>
                  <a:ext uri="{FF2B5EF4-FFF2-40B4-BE49-F238E27FC236}">
                    <a16:creationId xmlns:a16="http://schemas.microsoft.com/office/drawing/2014/main" id="{C9DEC5C5-635D-C109-2F54-D2FAF82C1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180214"/>
                <a:ext cx="497571" cy="497571"/>
              </a:xfrm>
              <a:prstGeom prst="rect">
                <a:avLst/>
              </a:prstGeom>
            </p:spPr>
          </p:pic>
          <p:pic>
            <p:nvPicPr>
              <p:cNvPr id="9" name="Grafik 8">
                <a:extLst>
                  <a:ext uri="{FF2B5EF4-FFF2-40B4-BE49-F238E27FC236}">
                    <a16:creationId xmlns:a16="http://schemas.microsoft.com/office/drawing/2014/main" id="{E29D37D4-726E-D8AD-4A14-410145B2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180214"/>
                <a:ext cx="497571" cy="497571"/>
              </a:xfrm>
              <a:prstGeom prst="rect">
                <a:avLst/>
              </a:prstGeom>
            </p:spPr>
          </p:pic>
          <p:pic>
            <p:nvPicPr>
              <p:cNvPr id="12" name="Grafik 11">
                <a:extLst>
                  <a:ext uri="{FF2B5EF4-FFF2-40B4-BE49-F238E27FC236}">
                    <a16:creationId xmlns:a16="http://schemas.microsoft.com/office/drawing/2014/main" id="{718B1738-0D9A-2220-61EA-6A0CFE133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59" y="3180214"/>
                <a:ext cx="497571" cy="497571"/>
              </a:xfrm>
              <a:prstGeom prst="rect">
                <a:avLst/>
              </a:prstGeom>
            </p:spPr>
          </p:pic>
          <p:pic>
            <p:nvPicPr>
              <p:cNvPr id="14" name="Grafik 13">
                <a:extLst>
                  <a:ext uri="{FF2B5EF4-FFF2-40B4-BE49-F238E27FC236}">
                    <a16:creationId xmlns:a16="http://schemas.microsoft.com/office/drawing/2014/main" id="{F88658AF-1338-6133-A9DC-3701887D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201" y="3180214"/>
                <a:ext cx="497571" cy="497571"/>
              </a:xfrm>
              <a:prstGeom prst="rect">
                <a:avLst/>
              </a:prstGeom>
            </p:spPr>
          </p:pic>
          <p:pic>
            <p:nvPicPr>
              <p:cNvPr id="20" name="Grafik 19">
                <a:extLst>
                  <a:ext uri="{FF2B5EF4-FFF2-40B4-BE49-F238E27FC236}">
                    <a16:creationId xmlns:a16="http://schemas.microsoft.com/office/drawing/2014/main" id="{9BA2F44C-AFAE-EC38-189C-080949DC2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781697"/>
                <a:ext cx="497571" cy="497571"/>
              </a:xfrm>
              <a:prstGeom prst="rect">
                <a:avLst/>
              </a:prstGeom>
            </p:spPr>
          </p:pic>
          <p:pic>
            <p:nvPicPr>
              <p:cNvPr id="21" name="Grafik 20">
                <a:extLst>
                  <a:ext uri="{FF2B5EF4-FFF2-40B4-BE49-F238E27FC236}">
                    <a16:creationId xmlns:a16="http://schemas.microsoft.com/office/drawing/2014/main" id="{28841087-61CD-3266-1E8C-3E0E7C7AD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781700"/>
                <a:ext cx="497571" cy="497571"/>
              </a:xfrm>
              <a:prstGeom prst="rect">
                <a:avLst/>
              </a:prstGeom>
            </p:spPr>
          </p:pic>
          <p:pic>
            <p:nvPicPr>
              <p:cNvPr id="22" name="Grafik 21">
                <a:extLst>
                  <a:ext uri="{FF2B5EF4-FFF2-40B4-BE49-F238E27FC236}">
                    <a16:creationId xmlns:a16="http://schemas.microsoft.com/office/drawing/2014/main" id="{6C1A684C-1237-DB5C-EC80-5AA0BF13F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781697"/>
                <a:ext cx="497571" cy="497571"/>
              </a:xfrm>
              <a:prstGeom prst="rect">
                <a:avLst/>
              </a:prstGeom>
            </p:spPr>
          </p:pic>
        </p:grpSp>
        <p:sp>
          <p:nvSpPr>
            <p:cNvPr id="45" name="Freihandform 38">
              <a:extLst>
                <a:ext uri="{FF2B5EF4-FFF2-40B4-BE49-F238E27FC236}">
                  <a16:creationId xmlns:a16="http://schemas.microsoft.com/office/drawing/2014/main" id="{52C57AF0-01E7-3EA6-7991-BE34441B6DC5}"/>
                </a:ext>
              </a:extLst>
            </p:cNvPr>
            <p:cNvSpPr/>
            <p:nvPr/>
          </p:nvSpPr>
          <p:spPr>
            <a:xfrm>
              <a:off x="5028152" y="3478760"/>
              <a:ext cx="2529619" cy="558836"/>
            </a:xfrm>
            <a:custGeom>
              <a:avLst/>
              <a:gdLst>
                <a:gd name="connsiteX0" fmla="*/ 1049665 w 2529619"/>
                <a:gd name="connsiteY0" fmla="*/ 74452 h 558836"/>
                <a:gd name="connsiteX1" fmla="*/ 213923 w 2529619"/>
                <a:gd name="connsiteY1" fmla="*/ 74452 h 558836"/>
                <a:gd name="connsiteX2" fmla="*/ 7446 w 2529619"/>
                <a:gd name="connsiteY2" fmla="*/ 212104 h 558836"/>
                <a:gd name="connsiteX3" fmla="*/ 125433 w 2529619"/>
                <a:gd name="connsiteY3" fmla="*/ 497239 h 558836"/>
                <a:gd name="connsiteX4" fmla="*/ 843188 w 2529619"/>
                <a:gd name="connsiteY4" fmla="*/ 497239 h 558836"/>
                <a:gd name="connsiteX5" fmla="*/ 1472452 w 2529619"/>
                <a:gd name="connsiteY5" fmla="*/ 507072 h 558836"/>
                <a:gd name="connsiteX6" fmla="*/ 2455678 w 2529619"/>
                <a:gd name="connsiteY6" fmla="*/ 526736 h 558836"/>
                <a:gd name="connsiteX7" fmla="*/ 2298362 w 2529619"/>
                <a:gd name="connsiteY7" fmla="*/ 25291 h 558836"/>
                <a:gd name="connsiteX8" fmla="*/ 1049665 w 2529619"/>
                <a:gd name="connsiteY8" fmla="*/ 74452 h 55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619" h="558836">
                  <a:moveTo>
                    <a:pt x="1049665" y="74452"/>
                  </a:moveTo>
                  <a:cubicBezTo>
                    <a:pt x="702259" y="82645"/>
                    <a:pt x="387626" y="51510"/>
                    <a:pt x="213923" y="74452"/>
                  </a:cubicBezTo>
                  <a:cubicBezTo>
                    <a:pt x="40220" y="97394"/>
                    <a:pt x="22194" y="141640"/>
                    <a:pt x="7446" y="212104"/>
                  </a:cubicBezTo>
                  <a:cubicBezTo>
                    <a:pt x="-7302" y="282569"/>
                    <a:pt x="-13857" y="449717"/>
                    <a:pt x="125433" y="497239"/>
                  </a:cubicBezTo>
                  <a:cubicBezTo>
                    <a:pt x="264723" y="544761"/>
                    <a:pt x="843188" y="497239"/>
                    <a:pt x="843188" y="497239"/>
                  </a:cubicBezTo>
                  <a:lnTo>
                    <a:pt x="1472452" y="507072"/>
                  </a:lnTo>
                  <a:cubicBezTo>
                    <a:pt x="1741200" y="511988"/>
                    <a:pt x="2318026" y="607033"/>
                    <a:pt x="2455678" y="526736"/>
                  </a:cubicBezTo>
                  <a:cubicBezTo>
                    <a:pt x="2593330" y="446439"/>
                    <a:pt x="2537613" y="100672"/>
                    <a:pt x="2298362" y="25291"/>
                  </a:cubicBezTo>
                  <a:cubicBezTo>
                    <a:pt x="2059111" y="-50090"/>
                    <a:pt x="1397071" y="66259"/>
                    <a:pt x="1049665" y="74452"/>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Freihandform 39">
              <a:extLst>
                <a:ext uri="{FF2B5EF4-FFF2-40B4-BE49-F238E27FC236}">
                  <a16:creationId xmlns:a16="http://schemas.microsoft.com/office/drawing/2014/main" id="{4F454E2A-3BC3-4FD2-34CD-52E0FD9D219F}"/>
                </a:ext>
              </a:extLst>
            </p:cNvPr>
            <p:cNvSpPr/>
            <p:nvPr/>
          </p:nvSpPr>
          <p:spPr>
            <a:xfrm>
              <a:off x="5040743" y="3999122"/>
              <a:ext cx="1527767" cy="495559"/>
            </a:xfrm>
            <a:custGeom>
              <a:avLst/>
              <a:gdLst>
                <a:gd name="connsiteX0" fmla="*/ 663449 w 1527767"/>
                <a:gd name="connsiteY0" fmla="*/ 488155 h 495559"/>
                <a:gd name="connsiteX1" fmla="*/ 63681 w 1527767"/>
                <a:gd name="connsiteY1" fmla="*/ 429161 h 495559"/>
                <a:gd name="connsiteX2" fmla="*/ 44016 w 1527767"/>
                <a:gd name="connsiteY2" fmla="*/ 75200 h 495559"/>
                <a:gd name="connsiteX3" fmla="*/ 299655 w 1527767"/>
                <a:gd name="connsiteY3" fmla="*/ 6374 h 495559"/>
                <a:gd name="connsiteX4" fmla="*/ 1145229 w 1527767"/>
                <a:gd name="connsiteY4" fmla="*/ 6374 h 495559"/>
                <a:gd name="connsiteX5" fmla="*/ 1469694 w 1527767"/>
                <a:gd name="connsiteY5" fmla="*/ 35871 h 495559"/>
                <a:gd name="connsiteX6" fmla="*/ 1499190 w 1527767"/>
                <a:gd name="connsiteY6" fmla="*/ 340671 h 495559"/>
                <a:gd name="connsiteX7" fmla="*/ 1164894 w 1527767"/>
                <a:gd name="connsiteY7" fmla="*/ 478322 h 495559"/>
                <a:gd name="connsiteX8" fmla="*/ 663449 w 1527767"/>
                <a:gd name="connsiteY8" fmla="*/ 488155 h 49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767" h="495559">
                  <a:moveTo>
                    <a:pt x="663449" y="488155"/>
                  </a:moveTo>
                  <a:cubicBezTo>
                    <a:pt x="479914" y="479962"/>
                    <a:pt x="166920" y="497987"/>
                    <a:pt x="63681" y="429161"/>
                  </a:cubicBezTo>
                  <a:cubicBezTo>
                    <a:pt x="-39558" y="360335"/>
                    <a:pt x="4687" y="145664"/>
                    <a:pt x="44016" y="75200"/>
                  </a:cubicBezTo>
                  <a:cubicBezTo>
                    <a:pt x="83345" y="4736"/>
                    <a:pt x="116120" y="17845"/>
                    <a:pt x="299655" y="6374"/>
                  </a:cubicBezTo>
                  <a:cubicBezTo>
                    <a:pt x="483190" y="-5097"/>
                    <a:pt x="950223" y="1458"/>
                    <a:pt x="1145229" y="6374"/>
                  </a:cubicBezTo>
                  <a:cubicBezTo>
                    <a:pt x="1340236" y="11290"/>
                    <a:pt x="1410701" y="-19845"/>
                    <a:pt x="1469694" y="35871"/>
                  </a:cubicBezTo>
                  <a:cubicBezTo>
                    <a:pt x="1528688" y="91587"/>
                    <a:pt x="1549990" y="266929"/>
                    <a:pt x="1499190" y="340671"/>
                  </a:cubicBezTo>
                  <a:cubicBezTo>
                    <a:pt x="1448390" y="414413"/>
                    <a:pt x="1310739" y="453741"/>
                    <a:pt x="1164894" y="478322"/>
                  </a:cubicBezTo>
                  <a:cubicBezTo>
                    <a:pt x="1019049" y="502903"/>
                    <a:pt x="846984" y="496348"/>
                    <a:pt x="663449" y="488155"/>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reihandform 41">
              <a:extLst>
                <a:ext uri="{FF2B5EF4-FFF2-40B4-BE49-F238E27FC236}">
                  <a16:creationId xmlns:a16="http://schemas.microsoft.com/office/drawing/2014/main" id="{FBADC586-51F6-F235-AACA-CAFB6F4D5EF6}"/>
                </a:ext>
              </a:extLst>
            </p:cNvPr>
            <p:cNvSpPr/>
            <p:nvPr/>
          </p:nvSpPr>
          <p:spPr>
            <a:xfrm>
              <a:off x="9402939" y="3425404"/>
              <a:ext cx="976282" cy="1122632"/>
            </a:xfrm>
            <a:custGeom>
              <a:avLst/>
              <a:gdLst>
                <a:gd name="connsiteX0" fmla="*/ 513849 w 976282"/>
                <a:gd name="connsiteY0" fmla="*/ 60902 h 1122632"/>
                <a:gd name="connsiteX1" fmla="*/ 71397 w 976282"/>
                <a:gd name="connsiteY1" fmla="*/ 51070 h 1122632"/>
                <a:gd name="connsiteX2" fmla="*/ 41900 w 976282"/>
                <a:gd name="connsiteY2" fmla="*/ 778657 h 1122632"/>
                <a:gd name="connsiteX3" fmla="*/ 41900 w 976282"/>
                <a:gd name="connsiteY3" fmla="*/ 1083457 h 1122632"/>
                <a:gd name="connsiteX4" fmla="*/ 592507 w 976282"/>
                <a:gd name="connsiteY4" fmla="*/ 1093289 h 1122632"/>
                <a:gd name="connsiteX5" fmla="*/ 946468 w 976282"/>
                <a:gd name="connsiteY5" fmla="*/ 1073625 h 1122632"/>
                <a:gd name="connsiteX6" fmla="*/ 946468 w 976282"/>
                <a:gd name="connsiteY6" fmla="*/ 503354 h 1122632"/>
                <a:gd name="connsiteX7" fmla="*/ 857978 w 976282"/>
                <a:gd name="connsiteY7" fmla="*/ 60902 h 1122632"/>
                <a:gd name="connsiteX8" fmla="*/ 513849 w 976282"/>
                <a:gd name="connsiteY8" fmla="*/ 60902 h 112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282" h="1122632">
                  <a:moveTo>
                    <a:pt x="513849" y="60902"/>
                  </a:moveTo>
                  <a:cubicBezTo>
                    <a:pt x="382752" y="59263"/>
                    <a:pt x="150055" y="-68556"/>
                    <a:pt x="71397" y="51070"/>
                  </a:cubicBezTo>
                  <a:cubicBezTo>
                    <a:pt x="-7261" y="170696"/>
                    <a:pt x="46816" y="606593"/>
                    <a:pt x="41900" y="778657"/>
                  </a:cubicBezTo>
                  <a:cubicBezTo>
                    <a:pt x="36984" y="950721"/>
                    <a:pt x="-49868" y="1031018"/>
                    <a:pt x="41900" y="1083457"/>
                  </a:cubicBezTo>
                  <a:cubicBezTo>
                    <a:pt x="133668" y="1135896"/>
                    <a:pt x="441746" y="1094928"/>
                    <a:pt x="592507" y="1093289"/>
                  </a:cubicBezTo>
                  <a:cubicBezTo>
                    <a:pt x="743268" y="1091650"/>
                    <a:pt x="887475" y="1171948"/>
                    <a:pt x="946468" y="1073625"/>
                  </a:cubicBezTo>
                  <a:cubicBezTo>
                    <a:pt x="1005462" y="975303"/>
                    <a:pt x="961216" y="672141"/>
                    <a:pt x="946468" y="503354"/>
                  </a:cubicBezTo>
                  <a:cubicBezTo>
                    <a:pt x="931720" y="334567"/>
                    <a:pt x="936636" y="134644"/>
                    <a:pt x="857978" y="60902"/>
                  </a:cubicBezTo>
                  <a:cubicBezTo>
                    <a:pt x="779320" y="-12840"/>
                    <a:pt x="644946" y="62541"/>
                    <a:pt x="513849" y="60902"/>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Freihandform 40">
              <a:extLst>
                <a:ext uri="{FF2B5EF4-FFF2-40B4-BE49-F238E27FC236}">
                  <a16:creationId xmlns:a16="http://schemas.microsoft.com/office/drawing/2014/main" id="{8259DED0-67DF-3F7E-0466-896E0CA71114}"/>
                </a:ext>
              </a:extLst>
            </p:cNvPr>
            <p:cNvSpPr/>
            <p:nvPr/>
          </p:nvSpPr>
          <p:spPr>
            <a:xfrm>
              <a:off x="8405037" y="3452363"/>
              <a:ext cx="1030608" cy="1082113"/>
            </a:xfrm>
            <a:custGeom>
              <a:avLst/>
              <a:gdLst>
                <a:gd name="connsiteX0" fmla="*/ 528525 w 1030608"/>
                <a:gd name="connsiteY0" fmla="*/ 39279 h 1082113"/>
                <a:gd name="connsiteX1" fmla="*/ 56577 w 1030608"/>
                <a:gd name="connsiteY1" fmla="*/ 78608 h 1082113"/>
                <a:gd name="connsiteX2" fmla="*/ 17248 w 1030608"/>
                <a:gd name="connsiteY2" fmla="*/ 698040 h 1082113"/>
                <a:gd name="connsiteX3" fmla="*/ 135235 w 1030608"/>
                <a:gd name="connsiteY3" fmla="*/ 1032337 h 1082113"/>
                <a:gd name="connsiteX4" fmla="*/ 892319 w 1030608"/>
                <a:gd name="connsiteY4" fmla="*/ 1052002 h 1082113"/>
                <a:gd name="connsiteX5" fmla="*/ 1010306 w 1030608"/>
                <a:gd name="connsiteY5" fmla="*/ 757034 h 1082113"/>
                <a:gd name="connsiteX6" fmla="*/ 980809 w 1030608"/>
                <a:gd name="connsiteY6" fmla="*/ 58944 h 1082113"/>
                <a:gd name="connsiteX7" fmla="*/ 528525 w 1030608"/>
                <a:gd name="connsiteY7" fmla="*/ 39279 h 108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608" h="1082113">
                  <a:moveTo>
                    <a:pt x="528525" y="39279"/>
                  </a:moveTo>
                  <a:cubicBezTo>
                    <a:pt x="374486" y="42556"/>
                    <a:pt x="141790" y="-31185"/>
                    <a:pt x="56577" y="78608"/>
                  </a:cubicBezTo>
                  <a:cubicBezTo>
                    <a:pt x="-28636" y="188401"/>
                    <a:pt x="4138" y="539085"/>
                    <a:pt x="17248" y="698040"/>
                  </a:cubicBezTo>
                  <a:cubicBezTo>
                    <a:pt x="30358" y="856995"/>
                    <a:pt x="-10610" y="973343"/>
                    <a:pt x="135235" y="1032337"/>
                  </a:cubicBezTo>
                  <a:cubicBezTo>
                    <a:pt x="281080" y="1091331"/>
                    <a:pt x="746474" y="1097886"/>
                    <a:pt x="892319" y="1052002"/>
                  </a:cubicBezTo>
                  <a:cubicBezTo>
                    <a:pt x="1038164" y="1006118"/>
                    <a:pt x="995558" y="922544"/>
                    <a:pt x="1010306" y="757034"/>
                  </a:cubicBezTo>
                  <a:cubicBezTo>
                    <a:pt x="1025054" y="591524"/>
                    <a:pt x="1059467" y="176931"/>
                    <a:pt x="980809" y="58944"/>
                  </a:cubicBezTo>
                  <a:cubicBezTo>
                    <a:pt x="902151" y="-59043"/>
                    <a:pt x="682564" y="36002"/>
                    <a:pt x="528525" y="39279"/>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3" name="Gruppieren 52">
              <a:extLst>
                <a:ext uri="{FF2B5EF4-FFF2-40B4-BE49-F238E27FC236}">
                  <a16:creationId xmlns:a16="http://schemas.microsoft.com/office/drawing/2014/main" id="{D200443E-5FF8-8F52-5D84-7E659FCD6428}"/>
                </a:ext>
              </a:extLst>
            </p:cNvPr>
            <p:cNvGrpSpPr>
              <a:grpSpLocks noChangeAspect="1"/>
            </p:cNvGrpSpPr>
            <p:nvPr/>
          </p:nvGrpSpPr>
          <p:grpSpPr>
            <a:xfrm>
              <a:off x="8544391" y="3625418"/>
              <a:ext cx="2174690" cy="737384"/>
              <a:chOff x="1199191" y="3180214"/>
              <a:chExt cx="3157139" cy="1070509"/>
            </a:xfrm>
          </p:grpSpPr>
          <p:pic>
            <p:nvPicPr>
              <p:cNvPr id="54" name="Grafik 53">
                <a:extLst>
                  <a:ext uri="{FF2B5EF4-FFF2-40B4-BE49-F238E27FC236}">
                    <a16:creationId xmlns:a16="http://schemas.microsoft.com/office/drawing/2014/main" id="{241E4DAD-7153-AC70-5A37-F70A04B8D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180214"/>
                <a:ext cx="497571" cy="497571"/>
              </a:xfrm>
              <a:prstGeom prst="rect">
                <a:avLst/>
              </a:prstGeom>
            </p:spPr>
          </p:pic>
          <p:pic>
            <p:nvPicPr>
              <p:cNvPr id="55" name="Grafik 54">
                <a:extLst>
                  <a:ext uri="{FF2B5EF4-FFF2-40B4-BE49-F238E27FC236}">
                    <a16:creationId xmlns:a16="http://schemas.microsoft.com/office/drawing/2014/main" id="{C38F9694-7C8B-3C73-93A7-E1FDF3567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180214"/>
                <a:ext cx="497571" cy="497571"/>
              </a:xfrm>
              <a:prstGeom prst="rect">
                <a:avLst/>
              </a:prstGeom>
            </p:spPr>
          </p:pic>
          <p:pic>
            <p:nvPicPr>
              <p:cNvPr id="56" name="Grafik 55">
                <a:extLst>
                  <a:ext uri="{FF2B5EF4-FFF2-40B4-BE49-F238E27FC236}">
                    <a16:creationId xmlns:a16="http://schemas.microsoft.com/office/drawing/2014/main" id="{CB80ED57-40D6-8D57-BF1A-C7DA6D0D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180214"/>
                <a:ext cx="497571" cy="497571"/>
              </a:xfrm>
              <a:prstGeom prst="rect">
                <a:avLst/>
              </a:prstGeom>
            </p:spPr>
          </p:pic>
          <p:pic>
            <p:nvPicPr>
              <p:cNvPr id="57" name="Grafik 56">
                <a:extLst>
                  <a:ext uri="{FF2B5EF4-FFF2-40B4-BE49-F238E27FC236}">
                    <a16:creationId xmlns:a16="http://schemas.microsoft.com/office/drawing/2014/main" id="{848B2EBF-5601-D49C-41DB-6A5653755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759" y="3180214"/>
                <a:ext cx="497571" cy="497571"/>
              </a:xfrm>
              <a:prstGeom prst="rect">
                <a:avLst/>
              </a:prstGeom>
            </p:spPr>
          </p:pic>
          <p:pic>
            <p:nvPicPr>
              <p:cNvPr id="58" name="Grafik 57">
                <a:extLst>
                  <a:ext uri="{FF2B5EF4-FFF2-40B4-BE49-F238E27FC236}">
                    <a16:creationId xmlns:a16="http://schemas.microsoft.com/office/drawing/2014/main" id="{1AA8EAB3-79F9-1F66-9513-91F9BF98A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201" y="3180214"/>
                <a:ext cx="497571" cy="497571"/>
              </a:xfrm>
              <a:prstGeom prst="rect">
                <a:avLst/>
              </a:prstGeom>
            </p:spPr>
          </p:pic>
          <p:pic>
            <p:nvPicPr>
              <p:cNvPr id="59" name="Grafik 58">
                <a:extLst>
                  <a:ext uri="{FF2B5EF4-FFF2-40B4-BE49-F238E27FC236}">
                    <a16:creationId xmlns:a16="http://schemas.microsoft.com/office/drawing/2014/main" id="{53B19958-AAB0-4372-78C1-41F854911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1" y="3753152"/>
                <a:ext cx="497571" cy="497571"/>
              </a:xfrm>
              <a:prstGeom prst="rect">
                <a:avLst/>
              </a:prstGeom>
            </p:spPr>
          </p:pic>
          <p:pic>
            <p:nvPicPr>
              <p:cNvPr id="60" name="Grafik 59">
                <a:extLst>
                  <a:ext uri="{FF2B5EF4-FFF2-40B4-BE49-F238E27FC236}">
                    <a16:creationId xmlns:a16="http://schemas.microsoft.com/office/drawing/2014/main" id="{8DC5ACC9-13FE-D8DC-D6B8-E94CA8085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44" y="3753149"/>
                <a:ext cx="497571" cy="497571"/>
              </a:xfrm>
              <a:prstGeom prst="rect">
                <a:avLst/>
              </a:prstGeom>
            </p:spPr>
          </p:pic>
          <p:pic>
            <p:nvPicPr>
              <p:cNvPr id="61" name="Grafik 60">
                <a:extLst>
                  <a:ext uri="{FF2B5EF4-FFF2-40B4-BE49-F238E27FC236}">
                    <a16:creationId xmlns:a16="http://schemas.microsoft.com/office/drawing/2014/main" id="{231529DE-DA04-3203-B67C-1EC29BDAB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913" y="3753149"/>
                <a:ext cx="497571" cy="497571"/>
              </a:xfrm>
              <a:prstGeom prst="rect">
                <a:avLst/>
              </a:prstGeom>
            </p:spPr>
          </p:pic>
        </p:grpSp>
      </p:grpSp>
      <p:sp>
        <p:nvSpPr>
          <p:cNvPr id="11" name="Datumsplatzhalter 5">
            <a:extLst>
              <a:ext uri="{FF2B5EF4-FFF2-40B4-BE49-F238E27FC236}">
                <a16:creationId xmlns:a16="http://schemas.microsoft.com/office/drawing/2014/main" id="{94910BC4-30A9-9198-9F8F-A9893A15C6BB}"/>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7541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TEILE-GANZES-BEZIEHUNG – ZAHLEN ZERLEGEN</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a:xfrm>
            <a:off x="8504174" y="6378798"/>
            <a:ext cx="2743200" cy="365125"/>
          </a:xfrm>
        </p:spPr>
        <p:txBody>
          <a:bodyPr/>
          <a:lstStyle/>
          <a:p>
            <a:fld id="{C3752B7C-18A9-864D-BBCB-54A9F41B5594}" type="slidenum">
              <a:rPr lang="de-DE" smtClean="0"/>
              <a:pPr/>
              <a:t>35</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3600"/>
            <a:ext cx="9621228" cy="522000"/>
          </a:xfrm>
        </p:spPr>
        <p:txBody>
          <a:bodyPr/>
          <a:lstStyle/>
          <a:p>
            <a:pPr>
              <a:lnSpc>
                <a:spcPct val="100000"/>
              </a:lnSpc>
            </a:pPr>
            <a:r>
              <a:rPr lang="de-DE" dirty="0"/>
              <a:t>2.1 Relationales Zahlverständnis</a:t>
            </a:r>
          </a:p>
        </p:txBody>
      </p:sp>
      <p:sp>
        <p:nvSpPr>
          <p:cNvPr id="2" name="Textfeld 1">
            <a:extLst>
              <a:ext uri="{FF2B5EF4-FFF2-40B4-BE49-F238E27FC236}">
                <a16:creationId xmlns:a16="http://schemas.microsoft.com/office/drawing/2014/main" id="{ADD82716-A50F-C19D-A247-9F10D03FCF53}"/>
              </a:ext>
            </a:extLst>
          </p:cNvPr>
          <p:cNvSpPr txBox="1"/>
          <p:nvPr/>
        </p:nvSpPr>
        <p:spPr>
          <a:xfrm>
            <a:off x="6701840" y="2196502"/>
            <a:ext cx="2511598" cy="584775"/>
          </a:xfrm>
          <a:prstGeom prst="rect">
            <a:avLst/>
          </a:prstGeom>
          <a:noFill/>
        </p:spPr>
        <p:txBody>
          <a:bodyPr wrap="square" rtlCol="0">
            <a:spAutoFit/>
          </a:bodyPr>
          <a:lstStyle/>
          <a:p>
            <a:r>
              <a:rPr lang="de-DE" sz="1600" dirty="0">
                <a:solidFill>
                  <a:schemeClr val="accent1"/>
                </a:solidFill>
              </a:rPr>
              <a:t>Systematisieren: Zerlegungen strukturieren</a:t>
            </a:r>
          </a:p>
        </p:txBody>
      </p:sp>
      <p:grpSp>
        <p:nvGrpSpPr>
          <p:cNvPr id="8" name="Gruppieren 7">
            <a:extLst>
              <a:ext uri="{FF2B5EF4-FFF2-40B4-BE49-F238E27FC236}">
                <a16:creationId xmlns:a16="http://schemas.microsoft.com/office/drawing/2014/main" id="{0820E762-6D5B-CAFA-F941-7EE10EE6CA9F}"/>
              </a:ext>
            </a:extLst>
          </p:cNvPr>
          <p:cNvGrpSpPr/>
          <p:nvPr/>
        </p:nvGrpSpPr>
        <p:grpSpPr>
          <a:xfrm>
            <a:off x="496180" y="4274960"/>
            <a:ext cx="1421910" cy="1390087"/>
            <a:chOff x="6540162" y="4444775"/>
            <a:chExt cx="1401762" cy="1370389"/>
          </a:xfrm>
        </p:grpSpPr>
        <p:pic>
          <p:nvPicPr>
            <p:cNvPr id="4" name="Grafik 3">
              <a:extLst>
                <a:ext uri="{FF2B5EF4-FFF2-40B4-BE49-F238E27FC236}">
                  <a16:creationId xmlns:a16="http://schemas.microsoft.com/office/drawing/2014/main" id="{A1FC6D45-945D-29CA-AFFD-015B1BFBC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9845">
              <a:off x="7239127" y="4741031"/>
              <a:ext cx="702797" cy="1074133"/>
            </a:xfrm>
            <a:prstGeom prst="rect">
              <a:avLst/>
            </a:prstGeom>
          </p:spPr>
        </p:pic>
        <p:pic>
          <p:nvPicPr>
            <p:cNvPr id="5" name="Grafik 4">
              <a:extLst>
                <a:ext uri="{FF2B5EF4-FFF2-40B4-BE49-F238E27FC236}">
                  <a16:creationId xmlns:a16="http://schemas.microsoft.com/office/drawing/2014/main" id="{6A7DB6D9-0494-309D-9814-65D6E3D05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3985" flipH="1">
              <a:off x="6540162" y="4733484"/>
              <a:ext cx="694725" cy="1061797"/>
            </a:xfrm>
            <a:prstGeom prst="rect">
              <a:avLst/>
            </a:prstGeom>
          </p:spPr>
        </p:pic>
        <p:pic>
          <p:nvPicPr>
            <p:cNvPr id="56" name="Picture 4">
              <a:extLst>
                <a:ext uri="{FF2B5EF4-FFF2-40B4-BE49-F238E27FC236}">
                  <a16:creationId xmlns:a16="http://schemas.microsoft.com/office/drawing/2014/main" id="{A3854CD7-8031-0984-E502-4F954FEE30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68" r="-3812" b="-2"/>
            <a:stretch/>
          </p:blipFill>
          <p:spPr bwMode="auto">
            <a:xfrm rot="757563" flipH="1">
              <a:off x="7127938" y="4444775"/>
              <a:ext cx="463231" cy="726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Gruppieren 167">
            <a:extLst>
              <a:ext uri="{FF2B5EF4-FFF2-40B4-BE49-F238E27FC236}">
                <a16:creationId xmlns:a16="http://schemas.microsoft.com/office/drawing/2014/main" id="{3B712910-6C8F-CA2C-1656-C48E441185F6}"/>
              </a:ext>
            </a:extLst>
          </p:cNvPr>
          <p:cNvGrpSpPr/>
          <p:nvPr/>
        </p:nvGrpSpPr>
        <p:grpSpPr>
          <a:xfrm>
            <a:off x="3796699" y="2864091"/>
            <a:ext cx="1859444" cy="1110852"/>
            <a:chOff x="576733" y="3936135"/>
            <a:chExt cx="1859444" cy="1110852"/>
          </a:xfrm>
        </p:grpSpPr>
        <p:pic>
          <p:nvPicPr>
            <p:cNvPr id="124" name="Picture 2">
              <a:extLst>
                <a:ext uri="{FF2B5EF4-FFF2-40B4-BE49-F238E27FC236}">
                  <a16:creationId xmlns:a16="http://schemas.microsoft.com/office/drawing/2014/main" id="{60438006-9587-14F3-C774-5DFE26AB62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433" t="64583" r="14258" b="-3742"/>
            <a:stretch/>
          </p:blipFill>
          <p:spPr bwMode="auto">
            <a:xfrm rot="6650568">
              <a:off x="626686" y="3886182"/>
              <a:ext cx="1071143" cy="1171050"/>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Gruppieren 166">
              <a:extLst>
                <a:ext uri="{FF2B5EF4-FFF2-40B4-BE49-F238E27FC236}">
                  <a16:creationId xmlns:a16="http://schemas.microsoft.com/office/drawing/2014/main" id="{5BA1C788-A364-8B1A-F3FC-20F87E3276E3}"/>
                </a:ext>
              </a:extLst>
            </p:cNvPr>
            <p:cNvGrpSpPr/>
            <p:nvPr/>
          </p:nvGrpSpPr>
          <p:grpSpPr>
            <a:xfrm>
              <a:off x="1772051" y="4163287"/>
              <a:ext cx="664126" cy="883700"/>
              <a:chOff x="1719046" y="4370960"/>
              <a:chExt cx="664126" cy="883700"/>
            </a:xfrm>
          </p:grpSpPr>
          <p:pic>
            <p:nvPicPr>
              <p:cNvPr id="130" name="Picture 14">
                <a:extLst>
                  <a:ext uri="{FF2B5EF4-FFF2-40B4-BE49-F238E27FC236}">
                    <a16:creationId xmlns:a16="http://schemas.microsoft.com/office/drawing/2014/main" id="{781368E7-E1A8-00E2-9806-D069DBEAF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885" y="4922643"/>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31" name="Grafik 130">
                <a:extLst>
                  <a:ext uri="{FF2B5EF4-FFF2-40B4-BE49-F238E27FC236}">
                    <a16:creationId xmlns:a16="http://schemas.microsoft.com/office/drawing/2014/main" id="{C56BE18B-DEFC-96D8-15E3-BF5C26D85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1748" y="4528107"/>
                <a:ext cx="133581" cy="133581"/>
              </a:xfrm>
              <a:prstGeom prst="rect">
                <a:avLst/>
              </a:prstGeom>
            </p:spPr>
          </p:pic>
          <p:pic>
            <p:nvPicPr>
              <p:cNvPr id="132" name="Grafik 131">
                <a:extLst>
                  <a:ext uri="{FF2B5EF4-FFF2-40B4-BE49-F238E27FC236}">
                    <a16:creationId xmlns:a16="http://schemas.microsoft.com/office/drawing/2014/main" id="{6E80C382-3A18-9C78-A70F-33C761C037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9605" y="4656812"/>
                <a:ext cx="133581" cy="133581"/>
              </a:xfrm>
              <a:prstGeom prst="rect">
                <a:avLst/>
              </a:prstGeom>
            </p:spPr>
          </p:pic>
          <p:pic>
            <p:nvPicPr>
              <p:cNvPr id="133" name="Picture 14">
                <a:extLst>
                  <a:ext uri="{FF2B5EF4-FFF2-40B4-BE49-F238E27FC236}">
                    <a16:creationId xmlns:a16="http://schemas.microsoft.com/office/drawing/2014/main" id="{BE5E521F-55B6-FA2E-FAB7-4EB636677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046" y="4987498"/>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34" name="Grafik 133">
                <a:extLst>
                  <a:ext uri="{FF2B5EF4-FFF2-40B4-BE49-F238E27FC236}">
                    <a16:creationId xmlns:a16="http://schemas.microsoft.com/office/drawing/2014/main" id="{56BDC455-2F80-33B5-86AC-BB527C3A5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6994" y="5120170"/>
                <a:ext cx="133581" cy="133581"/>
              </a:xfrm>
              <a:prstGeom prst="rect">
                <a:avLst/>
              </a:prstGeom>
            </p:spPr>
          </p:pic>
          <p:pic>
            <p:nvPicPr>
              <p:cNvPr id="135" name="Grafik 134">
                <a:extLst>
                  <a:ext uri="{FF2B5EF4-FFF2-40B4-BE49-F238E27FC236}">
                    <a16:creationId xmlns:a16="http://schemas.microsoft.com/office/drawing/2014/main" id="{475516D5-0516-1D4F-56AC-7E645DB2A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3751" y="4767218"/>
                <a:ext cx="133581" cy="133581"/>
              </a:xfrm>
              <a:prstGeom prst="rect">
                <a:avLst/>
              </a:prstGeom>
            </p:spPr>
          </p:pic>
          <p:pic>
            <p:nvPicPr>
              <p:cNvPr id="136" name="Grafik 135">
                <a:extLst>
                  <a:ext uri="{FF2B5EF4-FFF2-40B4-BE49-F238E27FC236}">
                    <a16:creationId xmlns:a16="http://schemas.microsoft.com/office/drawing/2014/main" id="{1A0FABFF-7AAD-C086-D0D5-D54716885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9591" y="4790454"/>
                <a:ext cx="133581" cy="133581"/>
              </a:xfrm>
              <a:prstGeom prst="rect">
                <a:avLst/>
              </a:prstGeom>
            </p:spPr>
          </p:pic>
          <p:pic>
            <p:nvPicPr>
              <p:cNvPr id="137" name="Grafik 136">
                <a:extLst>
                  <a:ext uri="{FF2B5EF4-FFF2-40B4-BE49-F238E27FC236}">
                    <a16:creationId xmlns:a16="http://schemas.microsoft.com/office/drawing/2014/main" id="{438C5917-FB11-2070-DD9E-AD9FA9E38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545" y="5121079"/>
                <a:ext cx="133581" cy="133581"/>
              </a:xfrm>
              <a:prstGeom prst="rect">
                <a:avLst/>
              </a:prstGeom>
            </p:spPr>
          </p:pic>
          <p:pic>
            <p:nvPicPr>
              <p:cNvPr id="138" name="Grafik 137">
                <a:extLst>
                  <a:ext uri="{FF2B5EF4-FFF2-40B4-BE49-F238E27FC236}">
                    <a16:creationId xmlns:a16="http://schemas.microsoft.com/office/drawing/2014/main" id="{F905109A-74FE-2DC2-6CC5-DCD4FCDB03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6863" y="4578955"/>
                <a:ext cx="133581" cy="133581"/>
              </a:xfrm>
              <a:prstGeom prst="rect">
                <a:avLst/>
              </a:prstGeom>
            </p:spPr>
          </p:pic>
          <p:pic>
            <p:nvPicPr>
              <p:cNvPr id="139" name="Grafik 138">
                <a:extLst>
                  <a:ext uri="{FF2B5EF4-FFF2-40B4-BE49-F238E27FC236}">
                    <a16:creationId xmlns:a16="http://schemas.microsoft.com/office/drawing/2014/main" id="{34D9387C-E786-1BE6-E519-1F015968E0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563" y="4370960"/>
                <a:ext cx="133581" cy="133581"/>
              </a:xfrm>
              <a:prstGeom prst="rect">
                <a:avLst/>
              </a:prstGeom>
            </p:spPr>
          </p:pic>
        </p:grpSp>
      </p:grpSp>
      <p:grpSp>
        <p:nvGrpSpPr>
          <p:cNvPr id="169" name="Gruppieren 168">
            <a:extLst>
              <a:ext uri="{FF2B5EF4-FFF2-40B4-BE49-F238E27FC236}">
                <a16:creationId xmlns:a16="http://schemas.microsoft.com/office/drawing/2014/main" id="{DA0ADF5E-A477-9635-11B3-C0C37D574C11}"/>
              </a:ext>
            </a:extLst>
          </p:cNvPr>
          <p:cNvGrpSpPr>
            <a:grpSpLocks noChangeAspect="1"/>
          </p:cNvGrpSpPr>
          <p:nvPr/>
        </p:nvGrpSpPr>
        <p:grpSpPr>
          <a:xfrm>
            <a:off x="3185481" y="4308569"/>
            <a:ext cx="3315334" cy="1099608"/>
            <a:chOff x="819062" y="5352975"/>
            <a:chExt cx="2839858" cy="941905"/>
          </a:xfrm>
        </p:grpSpPr>
        <p:sp>
          <p:nvSpPr>
            <p:cNvPr id="126" name="Textfeld 125">
              <a:extLst>
                <a:ext uri="{FF2B5EF4-FFF2-40B4-BE49-F238E27FC236}">
                  <a16:creationId xmlns:a16="http://schemas.microsoft.com/office/drawing/2014/main" id="{E72B5AE3-8AE5-ADF2-883F-1AFC7B1ADFB1}"/>
                </a:ext>
              </a:extLst>
            </p:cNvPr>
            <p:cNvSpPr txBox="1"/>
            <p:nvPr/>
          </p:nvSpPr>
          <p:spPr>
            <a:xfrm>
              <a:off x="2513274" y="5352975"/>
              <a:ext cx="890345" cy="266036"/>
            </a:xfrm>
            <a:prstGeom prst="rect">
              <a:avLst/>
            </a:prstGeom>
            <a:noFill/>
          </p:spPr>
          <p:txBody>
            <a:bodyPr wrap="square" rtlCol="0">
              <a:spAutoFit/>
            </a:bodyPr>
            <a:lstStyle>
              <a:defPPr>
                <a:defRPr lang="de-DE"/>
              </a:defPPr>
              <a:lvl1pPr marL="0" algn="l" defTabSz="702628" rtl="0" eaLnBrk="1" latinLnBrk="0" hangingPunct="1">
                <a:defRPr sz="1383" kern="1200">
                  <a:solidFill>
                    <a:schemeClr val="tx1"/>
                  </a:solidFill>
                  <a:latin typeface="+mn-lt"/>
                  <a:ea typeface="+mn-ea"/>
                  <a:cs typeface="+mn-cs"/>
                </a:defRPr>
              </a:lvl1pPr>
              <a:lvl2pPr marL="351314" algn="l" defTabSz="702628" rtl="0" eaLnBrk="1" latinLnBrk="0" hangingPunct="1">
                <a:defRPr sz="1383" kern="1200">
                  <a:solidFill>
                    <a:schemeClr val="tx1"/>
                  </a:solidFill>
                  <a:latin typeface="+mn-lt"/>
                  <a:ea typeface="+mn-ea"/>
                  <a:cs typeface="+mn-cs"/>
                </a:defRPr>
              </a:lvl2pPr>
              <a:lvl3pPr marL="702628" algn="l" defTabSz="702628" rtl="0" eaLnBrk="1" latinLnBrk="0" hangingPunct="1">
                <a:defRPr sz="1383" kern="1200">
                  <a:solidFill>
                    <a:schemeClr val="tx1"/>
                  </a:solidFill>
                  <a:latin typeface="+mn-lt"/>
                  <a:ea typeface="+mn-ea"/>
                  <a:cs typeface="+mn-cs"/>
                </a:defRPr>
              </a:lvl3pPr>
              <a:lvl4pPr marL="1053940" algn="l" defTabSz="702628" rtl="0" eaLnBrk="1" latinLnBrk="0" hangingPunct="1">
                <a:defRPr sz="1383" kern="1200">
                  <a:solidFill>
                    <a:schemeClr val="tx1"/>
                  </a:solidFill>
                  <a:latin typeface="+mn-lt"/>
                  <a:ea typeface="+mn-ea"/>
                  <a:cs typeface="+mn-cs"/>
                </a:defRPr>
              </a:lvl4pPr>
              <a:lvl5pPr marL="1405256" algn="l" defTabSz="702628" rtl="0" eaLnBrk="1" latinLnBrk="0" hangingPunct="1">
                <a:defRPr sz="1383" kern="1200">
                  <a:solidFill>
                    <a:schemeClr val="tx1"/>
                  </a:solidFill>
                  <a:latin typeface="+mn-lt"/>
                  <a:ea typeface="+mn-ea"/>
                  <a:cs typeface="+mn-cs"/>
                </a:defRPr>
              </a:lvl5pPr>
              <a:lvl6pPr marL="1756568" algn="l" defTabSz="702628" rtl="0" eaLnBrk="1" latinLnBrk="0" hangingPunct="1">
                <a:defRPr sz="1383" kern="1200">
                  <a:solidFill>
                    <a:schemeClr val="tx1"/>
                  </a:solidFill>
                  <a:latin typeface="+mn-lt"/>
                  <a:ea typeface="+mn-ea"/>
                  <a:cs typeface="+mn-cs"/>
                </a:defRPr>
              </a:lvl6pPr>
              <a:lvl7pPr marL="2107884" algn="l" defTabSz="702628" rtl="0" eaLnBrk="1" latinLnBrk="0" hangingPunct="1">
                <a:defRPr sz="1383" kern="1200">
                  <a:solidFill>
                    <a:schemeClr val="tx1"/>
                  </a:solidFill>
                  <a:latin typeface="+mn-lt"/>
                  <a:ea typeface="+mn-ea"/>
                  <a:cs typeface="+mn-cs"/>
                </a:defRPr>
              </a:lvl7pPr>
              <a:lvl8pPr marL="2459196" algn="l" defTabSz="702628" rtl="0" eaLnBrk="1" latinLnBrk="0" hangingPunct="1">
                <a:defRPr sz="1383" kern="1200">
                  <a:solidFill>
                    <a:schemeClr val="tx1"/>
                  </a:solidFill>
                  <a:latin typeface="+mn-lt"/>
                  <a:ea typeface="+mn-ea"/>
                  <a:cs typeface="+mn-cs"/>
                </a:defRPr>
              </a:lvl8pPr>
              <a:lvl9pPr marL="2810510" algn="l" defTabSz="702628" rtl="0" eaLnBrk="1" latinLnBrk="0" hangingPunct="1">
                <a:defRPr sz="1383" kern="1200">
                  <a:solidFill>
                    <a:schemeClr val="tx1"/>
                  </a:solidFill>
                  <a:latin typeface="+mn-lt"/>
                  <a:ea typeface="+mn-ea"/>
                  <a:cs typeface="+mn-cs"/>
                </a:defRPr>
              </a:lvl9pPr>
            </a:lstStyle>
            <a:p>
              <a:r>
                <a:rPr lang="de-DE" sz="1800" dirty="0">
                  <a:solidFill>
                    <a:srgbClr val="FF0000"/>
                  </a:solidFill>
                  <a:latin typeface="Grundschrift" panose="03010100010101010101" pitchFamily="66" charset="0"/>
                </a:rPr>
                <a:t>7</a:t>
              </a:r>
              <a:r>
                <a:rPr lang="de-DE" sz="1800" dirty="0">
                  <a:latin typeface="Grundschrift" panose="03010100010101010101" pitchFamily="66" charset="0"/>
                </a:rPr>
                <a:t> und </a:t>
              </a:r>
              <a:r>
                <a:rPr lang="de-DE" sz="1800" dirty="0">
                  <a:solidFill>
                    <a:srgbClr val="0070C0"/>
                  </a:solidFill>
                  <a:latin typeface="Grundschrift" panose="03010100010101010101" pitchFamily="66" charset="0"/>
                </a:rPr>
                <a:t>3</a:t>
              </a:r>
              <a:endParaRPr lang="de-DE" sz="1800" dirty="0">
                <a:solidFill>
                  <a:schemeClr val="accent1">
                    <a:lumMod val="50000"/>
                  </a:schemeClr>
                </a:solidFill>
                <a:latin typeface="Grundschrift" panose="03010100010101010101" pitchFamily="66" charset="0"/>
              </a:endParaRPr>
            </a:p>
          </p:txBody>
        </p:sp>
        <p:sp>
          <p:nvSpPr>
            <p:cNvPr id="127" name="Textfeld 126">
              <a:extLst>
                <a:ext uri="{FF2B5EF4-FFF2-40B4-BE49-F238E27FC236}">
                  <a16:creationId xmlns:a16="http://schemas.microsoft.com/office/drawing/2014/main" id="{4336B18F-8C25-ADB4-68D8-EFB0AFB6811F}"/>
                </a:ext>
              </a:extLst>
            </p:cNvPr>
            <p:cNvSpPr txBox="1"/>
            <p:nvPr/>
          </p:nvSpPr>
          <p:spPr>
            <a:xfrm>
              <a:off x="2505339" y="5686104"/>
              <a:ext cx="1118168" cy="266036"/>
            </a:xfrm>
            <a:prstGeom prst="rect">
              <a:avLst/>
            </a:prstGeom>
            <a:noFill/>
          </p:spPr>
          <p:txBody>
            <a:bodyPr wrap="square" rtlCol="0">
              <a:spAutoFit/>
            </a:bodyPr>
            <a:lstStyle>
              <a:defPPr>
                <a:defRPr lang="de-DE"/>
              </a:defPPr>
              <a:lvl1pPr marL="0" algn="l" defTabSz="702628" rtl="0" eaLnBrk="1" latinLnBrk="0" hangingPunct="1">
                <a:defRPr sz="1383" kern="1200">
                  <a:solidFill>
                    <a:schemeClr val="tx1"/>
                  </a:solidFill>
                  <a:latin typeface="+mn-lt"/>
                  <a:ea typeface="+mn-ea"/>
                  <a:cs typeface="+mn-cs"/>
                </a:defRPr>
              </a:lvl1pPr>
              <a:lvl2pPr marL="351314" algn="l" defTabSz="702628" rtl="0" eaLnBrk="1" latinLnBrk="0" hangingPunct="1">
                <a:defRPr sz="1383" kern="1200">
                  <a:solidFill>
                    <a:schemeClr val="tx1"/>
                  </a:solidFill>
                  <a:latin typeface="+mn-lt"/>
                  <a:ea typeface="+mn-ea"/>
                  <a:cs typeface="+mn-cs"/>
                </a:defRPr>
              </a:lvl2pPr>
              <a:lvl3pPr marL="702628" algn="l" defTabSz="702628" rtl="0" eaLnBrk="1" latinLnBrk="0" hangingPunct="1">
                <a:defRPr sz="1383" kern="1200">
                  <a:solidFill>
                    <a:schemeClr val="tx1"/>
                  </a:solidFill>
                  <a:latin typeface="+mn-lt"/>
                  <a:ea typeface="+mn-ea"/>
                  <a:cs typeface="+mn-cs"/>
                </a:defRPr>
              </a:lvl3pPr>
              <a:lvl4pPr marL="1053940" algn="l" defTabSz="702628" rtl="0" eaLnBrk="1" latinLnBrk="0" hangingPunct="1">
                <a:defRPr sz="1383" kern="1200">
                  <a:solidFill>
                    <a:schemeClr val="tx1"/>
                  </a:solidFill>
                  <a:latin typeface="+mn-lt"/>
                  <a:ea typeface="+mn-ea"/>
                  <a:cs typeface="+mn-cs"/>
                </a:defRPr>
              </a:lvl4pPr>
              <a:lvl5pPr marL="1405256" algn="l" defTabSz="702628" rtl="0" eaLnBrk="1" latinLnBrk="0" hangingPunct="1">
                <a:defRPr sz="1383" kern="1200">
                  <a:solidFill>
                    <a:schemeClr val="tx1"/>
                  </a:solidFill>
                  <a:latin typeface="+mn-lt"/>
                  <a:ea typeface="+mn-ea"/>
                  <a:cs typeface="+mn-cs"/>
                </a:defRPr>
              </a:lvl5pPr>
              <a:lvl6pPr marL="1756568" algn="l" defTabSz="702628" rtl="0" eaLnBrk="1" latinLnBrk="0" hangingPunct="1">
                <a:defRPr sz="1383" kern="1200">
                  <a:solidFill>
                    <a:schemeClr val="tx1"/>
                  </a:solidFill>
                  <a:latin typeface="+mn-lt"/>
                  <a:ea typeface="+mn-ea"/>
                  <a:cs typeface="+mn-cs"/>
                </a:defRPr>
              </a:lvl6pPr>
              <a:lvl7pPr marL="2107884" algn="l" defTabSz="702628" rtl="0" eaLnBrk="1" latinLnBrk="0" hangingPunct="1">
                <a:defRPr sz="1383" kern="1200">
                  <a:solidFill>
                    <a:schemeClr val="tx1"/>
                  </a:solidFill>
                  <a:latin typeface="+mn-lt"/>
                  <a:ea typeface="+mn-ea"/>
                  <a:cs typeface="+mn-cs"/>
                </a:defRPr>
              </a:lvl7pPr>
              <a:lvl8pPr marL="2459196" algn="l" defTabSz="702628" rtl="0" eaLnBrk="1" latinLnBrk="0" hangingPunct="1">
                <a:defRPr sz="1383" kern="1200">
                  <a:solidFill>
                    <a:schemeClr val="tx1"/>
                  </a:solidFill>
                  <a:latin typeface="+mn-lt"/>
                  <a:ea typeface="+mn-ea"/>
                  <a:cs typeface="+mn-cs"/>
                </a:defRPr>
              </a:lvl8pPr>
              <a:lvl9pPr marL="2810510" algn="l" defTabSz="702628" rtl="0" eaLnBrk="1" latinLnBrk="0" hangingPunct="1">
                <a:defRPr sz="1383" kern="1200">
                  <a:solidFill>
                    <a:schemeClr val="tx1"/>
                  </a:solidFill>
                  <a:latin typeface="+mn-lt"/>
                  <a:ea typeface="+mn-ea"/>
                  <a:cs typeface="+mn-cs"/>
                </a:defRPr>
              </a:lvl9pPr>
            </a:lstStyle>
            <a:p>
              <a:r>
                <a:rPr lang="de-DE" sz="1800" dirty="0">
                  <a:solidFill>
                    <a:srgbClr val="FF0000"/>
                  </a:solidFill>
                  <a:latin typeface="Grundschrift" panose="03010100010101010101" pitchFamily="66" charset="0"/>
                </a:rPr>
                <a:t>4</a:t>
              </a:r>
              <a:r>
                <a:rPr lang="de-DE" sz="1800" dirty="0">
                  <a:latin typeface="Grundschrift" panose="03010100010101010101" pitchFamily="66" charset="0"/>
                </a:rPr>
                <a:t> und </a:t>
              </a:r>
              <a:r>
                <a:rPr lang="de-DE" sz="1800" dirty="0">
                  <a:solidFill>
                    <a:srgbClr val="0070C0"/>
                  </a:solidFill>
                  <a:latin typeface="Grundschrift" panose="03010100010101010101" pitchFamily="66" charset="0"/>
                </a:rPr>
                <a:t>6</a:t>
              </a:r>
              <a:endParaRPr lang="de-DE" sz="1800" dirty="0">
                <a:solidFill>
                  <a:schemeClr val="accent1">
                    <a:lumMod val="50000"/>
                  </a:schemeClr>
                </a:solidFill>
                <a:latin typeface="Grundschrift" panose="03010100010101010101" pitchFamily="66" charset="0"/>
              </a:endParaRPr>
            </a:p>
          </p:txBody>
        </p:sp>
        <p:sp>
          <p:nvSpPr>
            <p:cNvPr id="128" name="Textfeld 127">
              <a:extLst>
                <a:ext uri="{FF2B5EF4-FFF2-40B4-BE49-F238E27FC236}">
                  <a16:creationId xmlns:a16="http://schemas.microsoft.com/office/drawing/2014/main" id="{CD3FAEDD-AB55-B49C-FB30-CA9AD43D2A2E}"/>
                </a:ext>
              </a:extLst>
            </p:cNvPr>
            <p:cNvSpPr txBox="1"/>
            <p:nvPr/>
          </p:nvSpPr>
          <p:spPr>
            <a:xfrm>
              <a:off x="2512904" y="6028844"/>
              <a:ext cx="1146016" cy="266036"/>
            </a:xfrm>
            <a:prstGeom prst="rect">
              <a:avLst/>
            </a:prstGeom>
            <a:noFill/>
          </p:spPr>
          <p:txBody>
            <a:bodyPr wrap="square" rtlCol="0">
              <a:spAutoFit/>
            </a:bodyPr>
            <a:lstStyle>
              <a:defPPr>
                <a:defRPr lang="de-DE"/>
              </a:defPPr>
              <a:lvl1pPr marL="0" algn="l" defTabSz="702628" rtl="0" eaLnBrk="1" latinLnBrk="0" hangingPunct="1">
                <a:defRPr sz="1383" kern="1200">
                  <a:solidFill>
                    <a:schemeClr val="tx1"/>
                  </a:solidFill>
                  <a:latin typeface="+mn-lt"/>
                  <a:ea typeface="+mn-ea"/>
                  <a:cs typeface="+mn-cs"/>
                </a:defRPr>
              </a:lvl1pPr>
              <a:lvl2pPr marL="351314" algn="l" defTabSz="702628" rtl="0" eaLnBrk="1" latinLnBrk="0" hangingPunct="1">
                <a:defRPr sz="1383" kern="1200">
                  <a:solidFill>
                    <a:schemeClr val="tx1"/>
                  </a:solidFill>
                  <a:latin typeface="+mn-lt"/>
                  <a:ea typeface="+mn-ea"/>
                  <a:cs typeface="+mn-cs"/>
                </a:defRPr>
              </a:lvl2pPr>
              <a:lvl3pPr marL="702628" algn="l" defTabSz="702628" rtl="0" eaLnBrk="1" latinLnBrk="0" hangingPunct="1">
                <a:defRPr sz="1383" kern="1200">
                  <a:solidFill>
                    <a:schemeClr val="tx1"/>
                  </a:solidFill>
                  <a:latin typeface="+mn-lt"/>
                  <a:ea typeface="+mn-ea"/>
                  <a:cs typeface="+mn-cs"/>
                </a:defRPr>
              </a:lvl3pPr>
              <a:lvl4pPr marL="1053940" algn="l" defTabSz="702628" rtl="0" eaLnBrk="1" latinLnBrk="0" hangingPunct="1">
                <a:defRPr sz="1383" kern="1200">
                  <a:solidFill>
                    <a:schemeClr val="tx1"/>
                  </a:solidFill>
                  <a:latin typeface="+mn-lt"/>
                  <a:ea typeface="+mn-ea"/>
                  <a:cs typeface="+mn-cs"/>
                </a:defRPr>
              </a:lvl4pPr>
              <a:lvl5pPr marL="1405256" algn="l" defTabSz="702628" rtl="0" eaLnBrk="1" latinLnBrk="0" hangingPunct="1">
                <a:defRPr sz="1383" kern="1200">
                  <a:solidFill>
                    <a:schemeClr val="tx1"/>
                  </a:solidFill>
                  <a:latin typeface="+mn-lt"/>
                  <a:ea typeface="+mn-ea"/>
                  <a:cs typeface="+mn-cs"/>
                </a:defRPr>
              </a:lvl5pPr>
              <a:lvl6pPr marL="1756568" algn="l" defTabSz="702628" rtl="0" eaLnBrk="1" latinLnBrk="0" hangingPunct="1">
                <a:defRPr sz="1383" kern="1200">
                  <a:solidFill>
                    <a:schemeClr val="tx1"/>
                  </a:solidFill>
                  <a:latin typeface="+mn-lt"/>
                  <a:ea typeface="+mn-ea"/>
                  <a:cs typeface="+mn-cs"/>
                </a:defRPr>
              </a:lvl6pPr>
              <a:lvl7pPr marL="2107884" algn="l" defTabSz="702628" rtl="0" eaLnBrk="1" latinLnBrk="0" hangingPunct="1">
                <a:defRPr sz="1383" kern="1200">
                  <a:solidFill>
                    <a:schemeClr val="tx1"/>
                  </a:solidFill>
                  <a:latin typeface="+mn-lt"/>
                  <a:ea typeface="+mn-ea"/>
                  <a:cs typeface="+mn-cs"/>
                </a:defRPr>
              </a:lvl7pPr>
              <a:lvl8pPr marL="2459196" algn="l" defTabSz="702628" rtl="0" eaLnBrk="1" latinLnBrk="0" hangingPunct="1">
                <a:defRPr sz="1383" kern="1200">
                  <a:solidFill>
                    <a:schemeClr val="tx1"/>
                  </a:solidFill>
                  <a:latin typeface="+mn-lt"/>
                  <a:ea typeface="+mn-ea"/>
                  <a:cs typeface="+mn-cs"/>
                </a:defRPr>
              </a:lvl8pPr>
              <a:lvl9pPr marL="2810510" algn="l" defTabSz="702628" rtl="0" eaLnBrk="1" latinLnBrk="0" hangingPunct="1">
                <a:defRPr sz="1383" kern="1200">
                  <a:solidFill>
                    <a:schemeClr val="tx1"/>
                  </a:solidFill>
                  <a:latin typeface="+mn-lt"/>
                  <a:ea typeface="+mn-ea"/>
                  <a:cs typeface="+mn-cs"/>
                </a:defRPr>
              </a:lvl9pPr>
            </a:lstStyle>
            <a:p>
              <a:r>
                <a:rPr lang="de-DE" sz="1800" dirty="0">
                  <a:solidFill>
                    <a:srgbClr val="FF0000"/>
                  </a:solidFill>
                  <a:latin typeface="Grundschrift" panose="03010100010101010101" pitchFamily="66" charset="0"/>
                </a:rPr>
                <a:t>2</a:t>
              </a:r>
              <a:r>
                <a:rPr lang="de-DE" sz="1800" dirty="0">
                  <a:latin typeface="Grundschrift" panose="03010100010101010101" pitchFamily="66" charset="0"/>
                </a:rPr>
                <a:t> und </a:t>
              </a:r>
              <a:r>
                <a:rPr lang="de-DE" sz="1800" dirty="0">
                  <a:solidFill>
                    <a:srgbClr val="0070C0"/>
                  </a:solidFill>
                  <a:latin typeface="Grundschrift" panose="03010100010101010101" pitchFamily="66" charset="0"/>
                </a:rPr>
                <a:t>8</a:t>
              </a:r>
              <a:endParaRPr lang="de-DE" sz="1800" dirty="0">
                <a:solidFill>
                  <a:schemeClr val="accent1">
                    <a:lumMod val="50000"/>
                  </a:schemeClr>
                </a:solidFill>
                <a:latin typeface="Grundschrift" panose="03010100010101010101" pitchFamily="66" charset="0"/>
              </a:endParaRPr>
            </a:p>
          </p:txBody>
        </p:sp>
        <p:grpSp>
          <p:nvGrpSpPr>
            <p:cNvPr id="129" name="Gruppieren 128">
              <a:extLst>
                <a:ext uri="{FF2B5EF4-FFF2-40B4-BE49-F238E27FC236}">
                  <a16:creationId xmlns:a16="http://schemas.microsoft.com/office/drawing/2014/main" id="{3F96B411-F6E1-C5A2-D649-C0904A51F780}"/>
                </a:ext>
              </a:extLst>
            </p:cNvPr>
            <p:cNvGrpSpPr/>
            <p:nvPr/>
          </p:nvGrpSpPr>
          <p:grpSpPr>
            <a:xfrm>
              <a:off x="819062" y="5383840"/>
              <a:ext cx="1602971" cy="824525"/>
              <a:chOff x="4151978" y="1980089"/>
              <a:chExt cx="2160000" cy="1111046"/>
            </a:xfrm>
          </p:grpSpPr>
          <p:pic>
            <p:nvPicPr>
              <p:cNvPr id="153" name="Picture 12">
                <a:extLst>
                  <a:ext uri="{FF2B5EF4-FFF2-40B4-BE49-F238E27FC236}">
                    <a16:creationId xmlns:a16="http://schemas.microsoft.com/office/drawing/2014/main" id="{BB292C73-BE2C-DD1B-4838-5457781B8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V="1">
                <a:off x="4151978" y="1980089"/>
                <a:ext cx="2160000" cy="23813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2">
                <a:extLst>
                  <a:ext uri="{FF2B5EF4-FFF2-40B4-BE49-F238E27FC236}">
                    <a16:creationId xmlns:a16="http://schemas.microsoft.com/office/drawing/2014/main" id="{D236C7B6-1915-AC53-FACC-3107AD2C2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V="1">
                <a:off x="4151978" y="2425687"/>
                <a:ext cx="2160000" cy="23813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12">
                <a:extLst>
                  <a:ext uri="{FF2B5EF4-FFF2-40B4-BE49-F238E27FC236}">
                    <a16:creationId xmlns:a16="http://schemas.microsoft.com/office/drawing/2014/main" id="{BED81B30-1BE3-D866-A01F-4CDE81DB5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V="1">
                <a:off x="4151978" y="2852997"/>
                <a:ext cx="2160000" cy="23813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4">
                <a:extLst>
                  <a:ext uri="{FF2B5EF4-FFF2-40B4-BE49-F238E27FC236}">
                    <a16:creationId xmlns:a16="http://schemas.microsoft.com/office/drawing/2014/main" id="{9A2A423C-22DC-CFF0-F017-019C0963A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6522" y="288092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57" name="Grafik 156">
                <a:extLst>
                  <a:ext uri="{FF2B5EF4-FFF2-40B4-BE49-F238E27FC236}">
                    <a16:creationId xmlns:a16="http://schemas.microsoft.com/office/drawing/2014/main" id="{C6CE6251-D142-0CB9-E2D0-44756772AD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679" y="2880564"/>
                <a:ext cx="180000" cy="180000"/>
              </a:xfrm>
              <a:prstGeom prst="rect">
                <a:avLst/>
              </a:prstGeom>
            </p:spPr>
          </p:pic>
          <p:pic>
            <p:nvPicPr>
              <p:cNvPr id="158" name="Grafik 157">
                <a:extLst>
                  <a:ext uri="{FF2B5EF4-FFF2-40B4-BE49-F238E27FC236}">
                    <a16:creationId xmlns:a16="http://schemas.microsoft.com/office/drawing/2014/main" id="{01DFA2E1-CA47-417F-E9E8-4D5A815CA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2026" y="2451371"/>
                <a:ext cx="180000" cy="180000"/>
              </a:xfrm>
              <a:prstGeom prst="rect">
                <a:avLst/>
              </a:prstGeom>
            </p:spPr>
          </p:pic>
          <p:pic>
            <p:nvPicPr>
              <p:cNvPr id="159" name="Grafik 158">
                <a:extLst>
                  <a:ext uri="{FF2B5EF4-FFF2-40B4-BE49-F238E27FC236}">
                    <a16:creationId xmlns:a16="http://schemas.microsoft.com/office/drawing/2014/main" id="{E15B54E8-2B88-73DB-83E9-2455934C4B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209" y="2451371"/>
                <a:ext cx="180000" cy="180000"/>
              </a:xfrm>
              <a:prstGeom prst="rect">
                <a:avLst/>
              </a:prstGeom>
            </p:spPr>
          </p:pic>
          <p:pic>
            <p:nvPicPr>
              <p:cNvPr id="160" name="Picture 14">
                <a:extLst>
                  <a:ext uri="{FF2B5EF4-FFF2-40B4-BE49-F238E27FC236}">
                    <a16:creationId xmlns:a16="http://schemas.microsoft.com/office/drawing/2014/main" id="{D18DA99B-4C00-8D99-C70B-58EF6027D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5201" y="2880928"/>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62" name="Grafik 161">
                <a:extLst>
                  <a:ext uri="{FF2B5EF4-FFF2-40B4-BE49-F238E27FC236}">
                    <a16:creationId xmlns:a16="http://schemas.microsoft.com/office/drawing/2014/main" id="{3AC489B7-670D-B3D8-3BB0-9635C244D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819" y="2007080"/>
                <a:ext cx="180000" cy="180000"/>
              </a:xfrm>
              <a:prstGeom prst="rect">
                <a:avLst/>
              </a:prstGeom>
            </p:spPr>
          </p:pic>
          <p:pic>
            <p:nvPicPr>
              <p:cNvPr id="163" name="Grafik 162">
                <a:extLst>
                  <a:ext uri="{FF2B5EF4-FFF2-40B4-BE49-F238E27FC236}">
                    <a16:creationId xmlns:a16="http://schemas.microsoft.com/office/drawing/2014/main" id="{01C50A11-7301-C009-3810-8551FCD7A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489" y="2007080"/>
                <a:ext cx="180000" cy="180000"/>
              </a:xfrm>
              <a:prstGeom prst="rect">
                <a:avLst/>
              </a:prstGeom>
            </p:spPr>
          </p:pic>
          <p:pic>
            <p:nvPicPr>
              <p:cNvPr id="164" name="Grafik 163">
                <a:extLst>
                  <a:ext uri="{FF2B5EF4-FFF2-40B4-BE49-F238E27FC236}">
                    <a16:creationId xmlns:a16="http://schemas.microsoft.com/office/drawing/2014/main" id="{2F5C6D81-357C-A054-E713-11869B5244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1470" y="2009159"/>
                <a:ext cx="180000" cy="180000"/>
              </a:xfrm>
              <a:prstGeom prst="rect">
                <a:avLst/>
              </a:prstGeom>
            </p:spPr>
          </p:pic>
          <p:pic>
            <p:nvPicPr>
              <p:cNvPr id="165" name="Picture 14">
                <a:extLst>
                  <a:ext uri="{FF2B5EF4-FFF2-40B4-BE49-F238E27FC236}">
                    <a16:creationId xmlns:a16="http://schemas.microsoft.com/office/drawing/2014/main" id="{A5A4E191-F245-0A69-9C8C-651484538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2294" y="2454756"/>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166" name="Grafik 165">
                <a:extLst>
                  <a:ext uri="{FF2B5EF4-FFF2-40B4-BE49-F238E27FC236}">
                    <a16:creationId xmlns:a16="http://schemas.microsoft.com/office/drawing/2014/main" id="{AA802402-290C-518E-2887-299CDF872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8355" y="2459812"/>
                <a:ext cx="180000" cy="180000"/>
              </a:xfrm>
              <a:prstGeom prst="rect">
                <a:avLst/>
              </a:prstGeom>
            </p:spPr>
          </p:pic>
        </p:grpSp>
        <p:pic>
          <p:nvPicPr>
            <p:cNvPr id="140" name="Grafik 139">
              <a:extLst>
                <a:ext uri="{FF2B5EF4-FFF2-40B4-BE49-F238E27FC236}">
                  <a16:creationId xmlns:a16="http://schemas.microsoft.com/office/drawing/2014/main" id="{4341CEFE-CDEF-6613-F248-EF5FCFB62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296" y="5735190"/>
              <a:ext cx="133581" cy="133581"/>
            </a:xfrm>
            <a:prstGeom prst="rect">
              <a:avLst/>
            </a:prstGeom>
          </p:spPr>
        </p:pic>
        <p:pic>
          <p:nvPicPr>
            <p:cNvPr id="141" name="Grafik 140">
              <a:extLst>
                <a:ext uri="{FF2B5EF4-FFF2-40B4-BE49-F238E27FC236}">
                  <a16:creationId xmlns:a16="http://schemas.microsoft.com/office/drawing/2014/main" id="{67F06D26-302D-65AA-F050-2764EAEBC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4072" y="5735190"/>
              <a:ext cx="133581" cy="133581"/>
            </a:xfrm>
            <a:prstGeom prst="rect">
              <a:avLst/>
            </a:prstGeom>
          </p:spPr>
        </p:pic>
        <p:pic>
          <p:nvPicPr>
            <p:cNvPr id="142" name="Grafik 141">
              <a:extLst>
                <a:ext uri="{FF2B5EF4-FFF2-40B4-BE49-F238E27FC236}">
                  <a16:creationId xmlns:a16="http://schemas.microsoft.com/office/drawing/2014/main" id="{8BB27BF7-F1FC-B353-2403-C82D4851D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48" y="5736099"/>
              <a:ext cx="133581" cy="133581"/>
            </a:xfrm>
            <a:prstGeom prst="rect">
              <a:avLst/>
            </a:prstGeom>
          </p:spPr>
        </p:pic>
        <p:pic>
          <p:nvPicPr>
            <p:cNvPr id="143" name="Picture 14">
              <a:extLst>
                <a:ext uri="{FF2B5EF4-FFF2-40B4-BE49-F238E27FC236}">
                  <a16:creationId xmlns:a16="http://schemas.microsoft.com/office/drawing/2014/main" id="{55A84AA6-8CEC-FEB5-A0F0-7CF11EAD9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381" y="573216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a:extLst>
                <a:ext uri="{FF2B5EF4-FFF2-40B4-BE49-F238E27FC236}">
                  <a16:creationId xmlns:a16="http://schemas.microsoft.com/office/drawing/2014/main" id="{126CF9D2-E630-2A4A-E37F-36E5862EA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339" y="573216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
              <a:extLst>
                <a:ext uri="{FF2B5EF4-FFF2-40B4-BE49-F238E27FC236}">
                  <a16:creationId xmlns:a16="http://schemas.microsoft.com/office/drawing/2014/main" id="{AB725296-9A83-C034-D701-73B0010673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283" y="573531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4">
              <a:extLst>
                <a:ext uri="{FF2B5EF4-FFF2-40B4-BE49-F238E27FC236}">
                  <a16:creationId xmlns:a16="http://schemas.microsoft.com/office/drawing/2014/main" id="{0611EF4C-B626-C72D-ADC6-3E2A536F1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60" y="540387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4">
              <a:extLst>
                <a:ext uri="{FF2B5EF4-FFF2-40B4-BE49-F238E27FC236}">
                  <a16:creationId xmlns:a16="http://schemas.microsoft.com/office/drawing/2014/main" id="{C6E30ECE-C4DE-3ED2-7BC5-FEB2D8A1D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512" y="5405549"/>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
              <a:extLst>
                <a:ext uri="{FF2B5EF4-FFF2-40B4-BE49-F238E27FC236}">
                  <a16:creationId xmlns:a16="http://schemas.microsoft.com/office/drawing/2014/main" id="{94149977-34BB-F4BD-6116-1C1BAE2AF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470" y="5405549"/>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
              <a:extLst>
                <a:ext uri="{FF2B5EF4-FFF2-40B4-BE49-F238E27FC236}">
                  <a16:creationId xmlns:a16="http://schemas.microsoft.com/office/drawing/2014/main" id="{BC0DAEA3-EF72-1F15-40F3-49D42C695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736" y="540387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14">
              <a:extLst>
                <a:ext uri="{FF2B5EF4-FFF2-40B4-BE49-F238E27FC236}">
                  <a16:creationId xmlns:a16="http://schemas.microsoft.com/office/drawing/2014/main" id="{D1A7B805-26DB-4DB5-7B25-9FFB0E8811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694" y="5403871"/>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4">
              <a:extLst>
                <a:ext uri="{FF2B5EF4-FFF2-40B4-BE49-F238E27FC236}">
                  <a16:creationId xmlns:a16="http://schemas.microsoft.com/office/drawing/2014/main" id="{138BD564-E0BA-25C2-64C0-1A1686838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635" y="5407693"/>
              <a:ext cx="133581" cy="13358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4">
              <a:extLst>
                <a:ext uri="{FF2B5EF4-FFF2-40B4-BE49-F238E27FC236}">
                  <a16:creationId xmlns:a16="http://schemas.microsoft.com/office/drawing/2014/main" id="{7A96954A-C89A-A9C2-9526-58820B8B4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17" y="5403169"/>
              <a:ext cx="133581" cy="133581"/>
            </a:xfrm>
            <a:prstGeom prst="rect">
              <a:avLst/>
            </a:prstGeom>
            <a:noFill/>
            <a:extLst>
              <a:ext uri="{909E8E84-426E-40DD-AFC4-6F175D3DCCD1}">
                <a14:hiddenFill xmlns:a14="http://schemas.microsoft.com/office/drawing/2010/main">
                  <a:solidFill>
                    <a:srgbClr val="FFFFFF"/>
                  </a:solidFill>
                </a14:hiddenFill>
              </a:ext>
            </a:extLst>
          </p:spPr>
        </p:pic>
      </p:grpSp>
      <p:sp>
        <p:nvSpPr>
          <p:cNvPr id="214" name="Textfeld 213">
            <a:extLst>
              <a:ext uri="{FF2B5EF4-FFF2-40B4-BE49-F238E27FC236}">
                <a16:creationId xmlns:a16="http://schemas.microsoft.com/office/drawing/2014/main" id="{577825A8-1CA4-65C0-3AAF-B5D86CD6B9CB}"/>
              </a:ext>
            </a:extLst>
          </p:cNvPr>
          <p:cNvSpPr txBox="1"/>
          <p:nvPr/>
        </p:nvSpPr>
        <p:spPr>
          <a:xfrm>
            <a:off x="3098083" y="2196502"/>
            <a:ext cx="3064990" cy="584775"/>
          </a:xfrm>
          <a:prstGeom prst="rect">
            <a:avLst/>
          </a:prstGeom>
          <a:noFill/>
        </p:spPr>
        <p:txBody>
          <a:bodyPr wrap="square" rtlCol="0">
            <a:spAutoFit/>
          </a:bodyPr>
          <a:lstStyle/>
          <a:p>
            <a:r>
              <a:rPr lang="de-DE" sz="1600" dirty="0">
                <a:solidFill>
                  <a:schemeClr val="accent1"/>
                </a:solidFill>
              </a:rPr>
              <a:t>Unsystematisch: Plättchen werfen und Zerlegungen finden</a:t>
            </a:r>
          </a:p>
        </p:txBody>
      </p:sp>
      <p:sp>
        <p:nvSpPr>
          <p:cNvPr id="9" name="Datumsplatzhalter 8">
            <a:extLst>
              <a:ext uri="{FF2B5EF4-FFF2-40B4-BE49-F238E27FC236}">
                <a16:creationId xmlns:a16="http://schemas.microsoft.com/office/drawing/2014/main" id="{93C0064C-3323-F83D-BC8F-E78BBA048EEE}"/>
              </a:ext>
            </a:extLst>
          </p:cNvPr>
          <p:cNvSpPr>
            <a:spLocks noGrp="1"/>
          </p:cNvSpPr>
          <p:nvPr>
            <p:ph type="dt" sz="half" idx="10"/>
          </p:nvPr>
        </p:nvSpPr>
        <p:spPr/>
        <p:txBody>
          <a:bodyPr/>
          <a:lstStyle/>
          <a:p>
            <a:pPr>
              <a:lnSpc>
                <a:spcPct val="150000"/>
              </a:lnSpc>
            </a:pPr>
            <a:r>
              <a:rPr lang="de-DE"/>
              <a:t>Juni 24</a:t>
            </a:r>
            <a:endParaRPr lang="de-DE" dirty="0"/>
          </a:p>
        </p:txBody>
      </p:sp>
      <p:sp>
        <p:nvSpPr>
          <p:cNvPr id="17" name="Textfeld 16">
            <a:extLst>
              <a:ext uri="{FF2B5EF4-FFF2-40B4-BE49-F238E27FC236}">
                <a16:creationId xmlns:a16="http://schemas.microsoft.com/office/drawing/2014/main" id="{FC4CE165-6074-D913-3A2D-7B2EA0BA64CD}"/>
              </a:ext>
            </a:extLst>
          </p:cNvPr>
          <p:cNvSpPr txBox="1"/>
          <p:nvPr/>
        </p:nvSpPr>
        <p:spPr>
          <a:xfrm>
            <a:off x="205156" y="2196502"/>
            <a:ext cx="2378874" cy="338554"/>
          </a:xfrm>
          <a:prstGeom prst="rect">
            <a:avLst/>
          </a:prstGeom>
          <a:noFill/>
        </p:spPr>
        <p:txBody>
          <a:bodyPr wrap="square" rtlCol="0">
            <a:spAutoFit/>
          </a:bodyPr>
          <a:lstStyle/>
          <a:p>
            <a:r>
              <a:rPr lang="de-DE" sz="1600" dirty="0">
                <a:solidFill>
                  <a:schemeClr val="accent1"/>
                </a:solidFill>
              </a:rPr>
              <a:t>Vorstellungen aufbauen</a:t>
            </a:r>
          </a:p>
        </p:txBody>
      </p:sp>
      <p:sp>
        <p:nvSpPr>
          <p:cNvPr id="21" name="Textfeld 20">
            <a:extLst>
              <a:ext uri="{FF2B5EF4-FFF2-40B4-BE49-F238E27FC236}">
                <a16:creationId xmlns:a16="http://schemas.microsoft.com/office/drawing/2014/main" id="{3F88F567-1E5B-85D6-47B0-D574472406AC}"/>
              </a:ext>
            </a:extLst>
          </p:cNvPr>
          <p:cNvSpPr txBox="1"/>
          <p:nvPr/>
        </p:nvSpPr>
        <p:spPr>
          <a:xfrm>
            <a:off x="9875774" y="2196502"/>
            <a:ext cx="2511598" cy="338554"/>
          </a:xfrm>
          <a:prstGeom prst="rect">
            <a:avLst/>
          </a:prstGeom>
          <a:noFill/>
        </p:spPr>
        <p:txBody>
          <a:bodyPr wrap="square" rtlCol="0">
            <a:spAutoFit/>
          </a:bodyPr>
          <a:lstStyle/>
          <a:p>
            <a:r>
              <a:rPr lang="de-DE" sz="1600" dirty="0">
                <a:solidFill>
                  <a:schemeClr val="accent1"/>
                </a:solidFill>
              </a:rPr>
              <a:t>Automatisieren</a:t>
            </a:r>
          </a:p>
        </p:txBody>
      </p:sp>
      <p:pic>
        <p:nvPicPr>
          <p:cNvPr id="22" name="Grafik 21">
            <a:extLst>
              <a:ext uri="{FF2B5EF4-FFF2-40B4-BE49-F238E27FC236}">
                <a16:creationId xmlns:a16="http://schemas.microsoft.com/office/drawing/2014/main" id="{B1BB2A6B-4F0B-498B-885D-D619E405154A}"/>
              </a:ext>
            </a:extLst>
          </p:cNvPr>
          <p:cNvPicPr>
            <a:picLocks noChangeAspect="1"/>
          </p:cNvPicPr>
          <p:nvPr/>
        </p:nvPicPr>
        <p:blipFill rotWithShape="1">
          <a:blip r:embed="rId9">
            <a:extLst>
              <a:ext uri="{28A0092B-C50C-407E-A947-70E740481C1C}">
                <a14:useLocalDpi xmlns:a14="http://schemas.microsoft.com/office/drawing/2010/main" val="0"/>
              </a:ext>
            </a:extLst>
          </a:blip>
          <a:srcRect l="2367" t="3356"/>
          <a:stretch/>
        </p:blipFill>
        <p:spPr>
          <a:xfrm rot="299618">
            <a:off x="9660206" y="2809893"/>
            <a:ext cx="2341768" cy="575997"/>
          </a:xfrm>
          <a:prstGeom prst="rect">
            <a:avLst/>
          </a:prstGeom>
        </p:spPr>
      </p:pic>
      <p:sp>
        <p:nvSpPr>
          <p:cNvPr id="23" name="Rechteck 22">
            <a:extLst>
              <a:ext uri="{FF2B5EF4-FFF2-40B4-BE49-F238E27FC236}">
                <a16:creationId xmlns:a16="http://schemas.microsoft.com/office/drawing/2014/main" id="{B8F22784-8EE7-4D98-E6B6-6627FEEBFF09}"/>
              </a:ext>
            </a:extLst>
          </p:cNvPr>
          <p:cNvSpPr/>
          <p:nvPr/>
        </p:nvSpPr>
        <p:spPr>
          <a:xfrm>
            <a:off x="10865907" y="2736876"/>
            <a:ext cx="1093966" cy="815520"/>
          </a:xfrm>
          <a:custGeom>
            <a:avLst/>
            <a:gdLst>
              <a:gd name="connsiteX0" fmla="*/ 0 w 1093966"/>
              <a:gd name="connsiteY0" fmla="*/ 0 h 815520"/>
              <a:gd name="connsiteX1" fmla="*/ 568862 w 1093966"/>
              <a:gd name="connsiteY1" fmla="*/ 0 h 815520"/>
              <a:gd name="connsiteX2" fmla="*/ 1093966 w 1093966"/>
              <a:gd name="connsiteY2" fmla="*/ 0 h 815520"/>
              <a:gd name="connsiteX3" fmla="*/ 1093966 w 1093966"/>
              <a:gd name="connsiteY3" fmla="*/ 383294 h 815520"/>
              <a:gd name="connsiteX4" fmla="*/ 1093966 w 1093966"/>
              <a:gd name="connsiteY4" fmla="*/ 815520 h 815520"/>
              <a:gd name="connsiteX5" fmla="*/ 568862 w 1093966"/>
              <a:gd name="connsiteY5" fmla="*/ 815520 h 815520"/>
              <a:gd name="connsiteX6" fmla="*/ 0 w 1093966"/>
              <a:gd name="connsiteY6" fmla="*/ 815520 h 815520"/>
              <a:gd name="connsiteX7" fmla="*/ 0 w 1093966"/>
              <a:gd name="connsiteY7" fmla="*/ 415915 h 815520"/>
              <a:gd name="connsiteX8" fmla="*/ 0 w 1093966"/>
              <a:gd name="connsiteY8" fmla="*/ 0 h 81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966" h="815520" fill="none" extrusionOk="0">
                <a:moveTo>
                  <a:pt x="0" y="0"/>
                </a:moveTo>
                <a:cubicBezTo>
                  <a:pt x="225255" y="10933"/>
                  <a:pt x="335465" y="-1168"/>
                  <a:pt x="568862" y="0"/>
                </a:cubicBezTo>
                <a:cubicBezTo>
                  <a:pt x="802259" y="1168"/>
                  <a:pt x="947951" y="18162"/>
                  <a:pt x="1093966" y="0"/>
                </a:cubicBezTo>
                <a:cubicBezTo>
                  <a:pt x="1083543" y="106820"/>
                  <a:pt x="1080334" y="242536"/>
                  <a:pt x="1093966" y="383294"/>
                </a:cubicBezTo>
                <a:cubicBezTo>
                  <a:pt x="1107598" y="524052"/>
                  <a:pt x="1076190" y="654328"/>
                  <a:pt x="1093966" y="815520"/>
                </a:cubicBezTo>
                <a:cubicBezTo>
                  <a:pt x="944492" y="832390"/>
                  <a:pt x="710545" y="817908"/>
                  <a:pt x="568862" y="815520"/>
                </a:cubicBezTo>
                <a:cubicBezTo>
                  <a:pt x="427179" y="813132"/>
                  <a:pt x="140001" y="791982"/>
                  <a:pt x="0" y="815520"/>
                </a:cubicBezTo>
                <a:cubicBezTo>
                  <a:pt x="472" y="734510"/>
                  <a:pt x="-18467" y="550193"/>
                  <a:pt x="0" y="415915"/>
                </a:cubicBezTo>
                <a:cubicBezTo>
                  <a:pt x="18467" y="281638"/>
                  <a:pt x="8338" y="124613"/>
                  <a:pt x="0" y="0"/>
                </a:cubicBezTo>
                <a:close/>
              </a:path>
              <a:path w="1093966" h="815520" stroke="0" extrusionOk="0">
                <a:moveTo>
                  <a:pt x="0" y="0"/>
                </a:moveTo>
                <a:cubicBezTo>
                  <a:pt x="261617" y="6956"/>
                  <a:pt x="343758" y="-20824"/>
                  <a:pt x="536043" y="0"/>
                </a:cubicBezTo>
                <a:cubicBezTo>
                  <a:pt x="728328" y="20824"/>
                  <a:pt x="910966" y="-16377"/>
                  <a:pt x="1093966" y="0"/>
                </a:cubicBezTo>
                <a:cubicBezTo>
                  <a:pt x="1089541" y="192332"/>
                  <a:pt x="1078747" y="239851"/>
                  <a:pt x="1093966" y="424070"/>
                </a:cubicBezTo>
                <a:cubicBezTo>
                  <a:pt x="1109186" y="608289"/>
                  <a:pt x="1107359" y="626775"/>
                  <a:pt x="1093966" y="815520"/>
                </a:cubicBezTo>
                <a:cubicBezTo>
                  <a:pt x="950122" y="834918"/>
                  <a:pt x="697096" y="802853"/>
                  <a:pt x="568862" y="815520"/>
                </a:cubicBezTo>
                <a:cubicBezTo>
                  <a:pt x="440628" y="828187"/>
                  <a:pt x="259016" y="837219"/>
                  <a:pt x="0" y="815520"/>
                </a:cubicBezTo>
                <a:cubicBezTo>
                  <a:pt x="-16588" y="686211"/>
                  <a:pt x="1001" y="592322"/>
                  <a:pt x="0" y="424070"/>
                </a:cubicBezTo>
                <a:cubicBezTo>
                  <a:pt x="-1001" y="255818"/>
                  <a:pt x="9206" y="198801"/>
                  <a:pt x="0" y="0"/>
                </a:cubicBezTo>
                <a:close/>
              </a:path>
            </a:pathLst>
          </a:custGeom>
          <a:blipFill dpi="0" rotWithShape="1">
            <a:blip r:embed="rId10">
              <a:alphaModFix amt="93304"/>
              <a:extLst>
                <a:ext uri="{BEBA8EAE-BF5A-486C-A8C5-ECC9F3942E4B}">
                  <a14:imgProps xmlns:a14="http://schemas.microsoft.com/office/drawing/2010/main">
                    <a14:imgLayer r:embed="rId11">
                      <a14:imgEffect>
                        <a14:colorTemperature colorTemp="5300"/>
                      </a14:imgEffect>
                    </a14:imgLayer>
                  </a14:imgProps>
                </a:ext>
              </a:extLst>
            </a:blip>
            <a:srcRect/>
            <a:tile tx="0" ty="0" sx="100000" sy="100000" flip="none" algn="tl"/>
          </a:blipFill>
          <a:ln w="12700">
            <a:solidFill>
              <a:schemeClr val="tx2">
                <a:alpha val="35426"/>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descr="Ein Bild, das Text enthält.&#10;&#10;Automatisch generierte Beschreibung">
            <a:extLst>
              <a:ext uri="{FF2B5EF4-FFF2-40B4-BE49-F238E27FC236}">
                <a16:creationId xmlns:a16="http://schemas.microsoft.com/office/drawing/2014/main" id="{DE350E2F-F9E5-CE77-0835-FE2003AAE0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185" y="2585348"/>
            <a:ext cx="1275680" cy="1255105"/>
          </a:xfrm>
          <a:prstGeom prst="rect">
            <a:avLst/>
          </a:prstGeom>
        </p:spPr>
      </p:pic>
      <p:grpSp>
        <p:nvGrpSpPr>
          <p:cNvPr id="6" name="Gruppieren 5">
            <a:extLst>
              <a:ext uri="{FF2B5EF4-FFF2-40B4-BE49-F238E27FC236}">
                <a16:creationId xmlns:a16="http://schemas.microsoft.com/office/drawing/2014/main" id="{BDA20F1A-9A7C-AA8E-C849-8281DB5F3076}"/>
              </a:ext>
            </a:extLst>
          </p:cNvPr>
          <p:cNvGrpSpPr/>
          <p:nvPr/>
        </p:nvGrpSpPr>
        <p:grpSpPr>
          <a:xfrm>
            <a:off x="6912903" y="2988059"/>
            <a:ext cx="4012866" cy="2360709"/>
            <a:chOff x="6912903" y="2988059"/>
            <a:chExt cx="4012866" cy="2360709"/>
          </a:xfrm>
        </p:grpSpPr>
        <p:pic>
          <p:nvPicPr>
            <p:cNvPr id="7" name="Grafik 6">
              <a:extLst>
                <a:ext uri="{FF2B5EF4-FFF2-40B4-BE49-F238E27FC236}">
                  <a16:creationId xmlns:a16="http://schemas.microsoft.com/office/drawing/2014/main" id="{FC47EF77-E713-35F7-E5E8-83E8972C16FD}"/>
                </a:ext>
              </a:extLst>
            </p:cNvPr>
            <p:cNvPicPr>
              <a:picLocks noChangeAspect="1"/>
            </p:cNvPicPr>
            <p:nvPr/>
          </p:nvPicPr>
          <p:blipFill>
            <a:blip r:embed="rId13"/>
            <a:stretch>
              <a:fillRect/>
            </a:stretch>
          </p:blipFill>
          <p:spPr>
            <a:xfrm>
              <a:off x="6912903" y="2988059"/>
              <a:ext cx="1796845" cy="2360709"/>
            </a:xfrm>
            <a:prstGeom prst="rect">
              <a:avLst/>
            </a:prstGeom>
          </p:spPr>
        </p:pic>
        <p:sp>
          <p:nvSpPr>
            <p:cNvPr id="26" name="Ovale Legende 25">
              <a:extLst>
                <a:ext uri="{FF2B5EF4-FFF2-40B4-BE49-F238E27FC236}">
                  <a16:creationId xmlns:a16="http://schemas.microsoft.com/office/drawing/2014/main" id="{4E6E1D2B-F3B1-1309-3418-198D1EC65A97}"/>
                </a:ext>
              </a:extLst>
            </p:cNvPr>
            <p:cNvSpPr/>
            <p:nvPr/>
          </p:nvSpPr>
          <p:spPr>
            <a:xfrm>
              <a:off x="8972212" y="3993870"/>
              <a:ext cx="1953557" cy="929836"/>
            </a:xfrm>
            <a:prstGeom prst="wedgeEllipseCallout">
              <a:avLst>
                <a:gd name="adj1" fmla="val -76308"/>
                <a:gd name="adj2" fmla="val 49752"/>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Ich zerlege 5 in 4 und 1.</a:t>
              </a:r>
            </a:p>
          </p:txBody>
        </p:sp>
      </p:grpSp>
      <p:pic>
        <p:nvPicPr>
          <p:cNvPr id="29" name="Grafik 28">
            <a:extLst>
              <a:ext uri="{FF2B5EF4-FFF2-40B4-BE49-F238E27FC236}">
                <a16:creationId xmlns:a16="http://schemas.microsoft.com/office/drawing/2014/main" id="{3FD8C118-4B60-9A9E-9F94-189C1FD83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22780">
            <a:off x="11021012" y="2873020"/>
            <a:ext cx="870286" cy="1330118"/>
          </a:xfrm>
          <a:prstGeom prst="rect">
            <a:avLst/>
          </a:prstGeom>
        </p:spPr>
      </p:pic>
      <p:grpSp>
        <p:nvGrpSpPr>
          <p:cNvPr id="14" name="Gruppieren 13">
            <a:extLst>
              <a:ext uri="{FF2B5EF4-FFF2-40B4-BE49-F238E27FC236}">
                <a16:creationId xmlns:a16="http://schemas.microsoft.com/office/drawing/2014/main" id="{40046103-9B6C-5EDE-E6B2-6A76FACEEA46}"/>
              </a:ext>
            </a:extLst>
          </p:cNvPr>
          <p:cNvGrpSpPr/>
          <p:nvPr/>
        </p:nvGrpSpPr>
        <p:grpSpPr>
          <a:xfrm>
            <a:off x="1448679" y="3286223"/>
            <a:ext cx="1260294" cy="965441"/>
            <a:chOff x="434250" y="4674461"/>
            <a:chExt cx="1707604" cy="1308100"/>
          </a:xfrm>
        </p:grpSpPr>
        <p:pic>
          <p:nvPicPr>
            <p:cNvPr id="11" name="Grafik 10">
              <a:extLst>
                <a:ext uri="{FF2B5EF4-FFF2-40B4-BE49-F238E27FC236}">
                  <a16:creationId xmlns:a16="http://schemas.microsoft.com/office/drawing/2014/main" id="{1C9B65BF-DDB3-AC46-3D78-698CAE74728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6854" y="4674461"/>
              <a:ext cx="635000" cy="1308100"/>
            </a:xfrm>
            <a:prstGeom prst="rect">
              <a:avLst/>
            </a:prstGeom>
          </p:spPr>
        </p:pic>
        <p:pic>
          <p:nvPicPr>
            <p:cNvPr id="13" name="Grafik 12">
              <a:extLst>
                <a:ext uri="{FF2B5EF4-FFF2-40B4-BE49-F238E27FC236}">
                  <a16:creationId xmlns:a16="http://schemas.microsoft.com/office/drawing/2014/main" id="{1B1F6257-504F-C360-6F1A-F5849F2209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34250" y="4734061"/>
              <a:ext cx="863718" cy="1237793"/>
            </a:xfrm>
            <a:prstGeom prst="rect">
              <a:avLst/>
            </a:prstGeom>
          </p:spPr>
        </p:pic>
      </p:grpSp>
    </p:spTree>
    <p:extLst>
      <p:ext uri="{BB962C8B-B14F-4D97-AF65-F5344CB8AC3E}">
        <p14:creationId xmlns:p14="http://schemas.microsoft.com/office/powerpoint/2010/main" val="40674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4" grpId="0"/>
      <p:bldP spid="17" grpId="0"/>
      <p:bldP spid="21" grpId="0"/>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TEILE-GANZES-BEZIEHUNG – ZAHLEN ZERLEGEN</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a:xfrm>
            <a:off x="8515592" y="6366451"/>
            <a:ext cx="2743200" cy="365125"/>
          </a:xfrm>
        </p:spPr>
        <p:txBody>
          <a:bodyPr/>
          <a:lstStyle/>
          <a:p>
            <a:fld id="{C3752B7C-18A9-864D-BBCB-54A9F41B5594}" type="slidenum">
              <a:rPr lang="de-DE" smtClean="0"/>
              <a:pPr/>
              <a:t>36</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3600"/>
            <a:ext cx="9621228" cy="522000"/>
          </a:xfrm>
        </p:spPr>
        <p:txBody>
          <a:bodyPr/>
          <a:lstStyle/>
          <a:p>
            <a:pPr>
              <a:lnSpc>
                <a:spcPct val="100000"/>
              </a:lnSpc>
            </a:pPr>
            <a:r>
              <a:rPr lang="de-DE" dirty="0"/>
              <a:t>2.1 Relationales Zahlverständnis</a:t>
            </a:r>
          </a:p>
        </p:txBody>
      </p:sp>
      <p:sp>
        <p:nvSpPr>
          <p:cNvPr id="2" name="Textfeld 1">
            <a:extLst>
              <a:ext uri="{FF2B5EF4-FFF2-40B4-BE49-F238E27FC236}">
                <a16:creationId xmlns:a16="http://schemas.microsoft.com/office/drawing/2014/main" id="{ADD82716-A50F-C19D-A247-9F10D03FCF53}"/>
              </a:ext>
            </a:extLst>
          </p:cNvPr>
          <p:cNvSpPr txBox="1"/>
          <p:nvPr/>
        </p:nvSpPr>
        <p:spPr>
          <a:xfrm>
            <a:off x="205942" y="1946008"/>
            <a:ext cx="2511598" cy="584775"/>
          </a:xfrm>
          <a:prstGeom prst="rect">
            <a:avLst/>
          </a:prstGeom>
          <a:noFill/>
        </p:spPr>
        <p:txBody>
          <a:bodyPr wrap="square" rtlCol="0">
            <a:spAutoFit/>
          </a:bodyPr>
          <a:lstStyle/>
          <a:p>
            <a:r>
              <a:rPr lang="de-DE" sz="1600" dirty="0">
                <a:solidFill>
                  <a:schemeClr val="accent1"/>
                </a:solidFill>
              </a:rPr>
              <a:t>Systematisieren: Zerlegungen strukturieren</a:t>
            </a:r>
          </a:p>
        </p:txBody>
      </p:sp>
      <p:sp>
        <p:nvSpPr>
          <p:cNvPr id="9" name="Datumsplatzhalter 8">
            <a:extLst>
              <a:ext uri="{FF2B5EF4-FFF2-40B4-BE49-F238E27FC236}">
                <a16:creationId xmlns:a16="http://schemas.microsoft.com/office/drawing/2014/main" id="{93C0064C-3323-F83D-BC8F-E78BBA048EEE}"/>
              </a:ext>
            </a:extLst>
          </p:cNvPr>
          <p:cNvSpPr>
            <a:spLocks noGrp="1"/>
          </p:cNvSpPr>
          <p:nvPr>
            <p:ph type="dt" sz="half" idx="10"/>
          </p:nvPr>
        </p:nvSpPr>
        <p:spPr/>
        <p:txBody>
          <a:bodyPr/>
          <a:lstStyle/>
          <a:p>
            <a:pPr>
              <a:lnSpc>
                <a:spcPct val="150000"/>
              </a:lnSpc>
            </a:pPr>
            <a:r>
              <a:rPr lang="de-DE"/>
              <a:t>Juni 24</a:t>
            </a:r>
            <a:endParaRPr lang="de-DE" dirty="0"/>
          </a:p>
        </p:txBody>
      </p:sp>
      <p:sp>
        <p:nvSpPr>
          <p:cNvPr id="33" name="Textfeld 32">
            <a:extLst>
              <a:ext uri="{FF2B5EF4-FFF2-40B4-BE49-F238E27FC236}">
                <a16:creationId xmlns:a16="http://schemas.microsoft.com/office/drawing/2014/main" id="{99135F92-515E-F8D9-6549-6985DCAD1C98}"/>
              </a:ext>
            </a:extLst>
          </p:cNvPr>
          <p:cNvSpPr txBox="1"/>
          <p:nvPr/>
        </p:nvSpPr>
        <p:spPr>
          <a:xfrm>
            <a:off x="5047068" y="2028634"/>
            <a:ext cx="6937048" cy="2959785"/>
          </a:xfrm>
          <a:prstGeom prst="rect">
            <a:avLst/>
          </a:prstGeom>
          <a:noFill/>
        </p:spPr>
        <p:txBody>
          <a:bodyPr wrap="square" rtlCol="0">
            <a:spAutoFit/>
          </a:bodyPr>
          <a:lstStyle/>
          <a:p>
            <a:pPr marL="228600" indent="-228600" eaLnBrk="1" hangingPunct="1">
              <a:lnSpc>
                <a:spcPct val="150000"/>
              </a:lnSpc>
              <a:spcBef>
                <a:spcPts val="1000"/>
              </a:spcBef>
              <a:buClr>
                <a:schemeClr val="tx1"/>
              </a:buClr>
              <a:buFont typeface="Arial" panose="020B0604020202020204" pitchFamily="34" charset="0"/>
              <a:buChar char="•"/>
            </a:pPr>
            <a:r>
              <a:rPr lang="de-DE" dirty="0">
                <a:latin typeface="+mj-lt"/>
                <a:cs typeface="Calibri" panose="020F0502020204030204" pitchFamily="34" charset="0"/>
              </a:rPr>
              <a:t>Zunächst Aufbau von </a:t>
            </a:r>
            <a:r>
              <a:rPr lang="de-DE" dirty="0" err="1">
                <a:latin typeface="+mj-lt"/>
                <a:cs typeface="Calibri" panose="020F0502020204030204" pitchFamily="34" charset="0"/>
              </a:rPr>
              <a:t>Verstehensgrundlagen</a:t>
            </a:r>
            <a:r>
              <a:rPr lang="de-DE" dirty="0">
                <a:latin typeface="+mj-lt"/>
                <a:cs typeface="Calibri" panose="020F0502020204030204" pitchFamily="34" charset="0"/>
              </a:rPr>
              <a:t> als Grundlage für das geschickte Rechnen</a:t>
            </a:r>
          </a:p>
          <a:p>
            <a:pPr marL="228600" indent="-228600" eaLnBrk="1" hangingPunct="1">
              <a:lnSpc>
                <a:spcPct val="150000"/>
              </a:lnSpc>
              <a:spcBef>
                <a:spcPts val="1000"/>
              </a:spcBef>
              <a:buClr>
                <a:schemeClr val="tx1"/>
              </a:buClr>
              <a:buFont typeface="Arial" panose="020B0604020202020204" pitchFamily="34" charset="0"/>
              <a:buChar char="•"/>
            </a:pPr>
            <a:r>
              <a:rPr lang="de-DE" dirty="0">
                <a:latin typeface="+mj-lt"/>
                <a:cs typeface="Calibri" panose="020F0502020204030204" pitchFamily="34" charset="0"/>
              </a:rPr>
              <a:t>Mögliche Impulse  zur Thematisierung:</a:t>
            </a:r>
          </a:p>
          <a:p>
            <a:pPr marL="685800" lvl="1" indent="-228600" eaLnBrk="1" hangingPunct="1">
              <a:spcBef>
                <a:spcPts val="1000"/>
              </a:spcBef>
              <a:buClr>
                <a:schemeClr val="tx1"/>
              </a:buClr>
              <a:buFont typeface="Arial" panose="020B0604020202020204" pitchFamily="34" charset="0"/>
              <a:buChar char="•"/>
            </a:pPr>
            <a:r>
              <a:rPr lang="de-DE" dirty="0">
                <a:latin typeface="+mj-lt"/>
                <a:cs typeface="Calibri" panose="020F0502020204030204" pitchFamily="34" charset="0"/>
              </a:rPr>
              <a:t>Wie komme ich von einer Zerlegung zur nächsten?</a:t>
            </a:r>
          </a:p>
          <a:p>
            <a:pPr marL="685800" lvl="1" indent="-228600" eaLnBrk="1" hangingPunct="1">
              <a:spcBef>
                <a:spcPts val="1000"/>
              </a:spcBef>
              <a:buClr>
                <a:schemeClr val="tx1"/>
              </a:buClr>
              <a:buFont typeface="Arial" panose="020B0604020202020204" pitchFamily="34" charset="0"/>
              <a:buChar char="•"/>
            </a:pPr>
            <a:r>
              <a:rPr lang="de-DE" dirty="0">
                <a:latin typeface="+mj-lt"/>
                <a:cs typeface="Calibri" panose="020F0502020204030204" pitchFamily="34" charset="0"/>
              </a:rPr>
              <a:t>Was heißt eine Zerlegung „umzudrehen“ / zu tauschen?</a:t>
            </a:r>
          </a:p>
          <a:p>
            <a:pPr marL="685800" lvl="1" indent="-228600" eaLnBrk="1" hangingPunct="1">
              <a:spcBef>
                <a:spcPts val="1000"/>
              </a:spcBef>
              <a:buClr>
                <a:schemeClr val="tx1"/>
              </a:buClr>
              <a:buFont typeface="Arial" panose="020B0604020202020204" pitchFamily="34" charset="0"/>
              <a:buChar char="•"/>
            </a:pPr>
            <a:r>
              <a:rPr lang="de-DE" dirty="0">
                <a:latin typeface="+mj-lt"/>
                <a:cs typeface="Calibri" panose="020F0502020204030204" pitchFamily="34" charset="0"/>
              </a:rPr>
              <a:t>Was bedeutet es, eine Zerlegung mit 0 oder 1 als Teil zu haben? Kannst du das mit Material zeigen?</a:t>
            </a:r>
          </a:p>
        </p:txBody>
      </p:sp>
      <p:grpSp>
        <p:nvGrpSpPr>
          <p:cNvPr id="4" name="Gruppieren 3">
            <a:extLst>
              <a:ext uri="{FF2B5EF4-FFF2-40B4-BE49-F238E27FC236}">
                <a16:creationId xmlns:a16="http://schemas.microsoft.com/office/drawing/2014/main" id="{C1505A50-B8DA-9415-D6E9-77F30A0DC698}"/>
              </a:ext>
            </a:extLst>
          </p:cNvPr>
          <p:cNvGrpSpPr/>
          <p:nvPr/>
        </p:nvGrpSpPr>
        <p:grpSpPr>
          <a:xfrm>
            <a:off x="369478" y="3362911"/>
            <a:ext cx="1742657" cy="1775354"/>
            <a:chOff x="3048000" y="3999142"/>
            <a:chExt cx="1912240" cy="1937996"/>
          </a:xfrm>
          <a:solidFill>
            <a:srgbClr val="327C86">
              <a:alpha val="20000"/>
            </a:srgbClr>
          </a:solidFill>
        </p:grpSpPr>
        <p:sp>
          <p:nvSpPr>
            <p:cNvPr id="5" name="Trapez 8">
              <a:extLst>
                <a:ext uri="{FF2B5EF4-FFF2-40B4-BE49-F238E27FC236}">
                  <a16:creationId xmlns:a16="http://schemas.microsoft.com/office/drawing/2014/main" id="{CC04D784-25C3-A332-A419-CDA909638258}"/>
                </a:ext>
              </a:extLst>
            </p:cNvPr>
            <p:cNvSpPr/>
            <p:nvPr/>
          </p:nvSpPr>
          <p:spPr>
            <a:xfrm>
              <a:off x="3048000" y="3999142"/>
              <a:ext cx="1889760" cy="807184"/>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mj-lt"/>
                  <a:cs typeface="Calibri" panose="020F0502020204030204" pitchFamily="34" charset="0"/>
                </a:rPr>
                <a:t>7</a:t>
              </a:r>
            </a:p>
          </p:txBody>
        </p:sp>
        <p:sp>
          <p:nvSpPr>
            <p:cNvPr id="6" name="Rechteck 5">
              <a:extLst>
                <a:ext uri="{FF2B5EF4-FFF2-40B4-BE49-F238E27FC236}">
                  <a16:creationId xmlns:a16="http://schemas.microsoft.com/office/drawing/2014/main" id="{13A5E8A7-36E4-EA44-6D9D-38E19C5358FB}"/>
                </a:ext>
              </a:extLst>
            </p:cNvPr>
            <p:cNvSpPr>
              <a:spLocks noChangeAspect="1"/>
            </p:cNvSpPr>
            <p:nvPr/>
          </p:nvSpPr>
          <p:spPr>
            <a:xfrm>
              <a:off x="3048000" y="5025271"/>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0</a:t>
              </a:r>
            </a:p>
          </p:txBody>
        </p:sp>
        <p:sp>
          <p:nvSpPr>
            <p:cNvPr id="7" name="Rechteck 6">
              <a:extLst>
                <a:ext uri="{FF2B5EF4-FFF2-40B4-BE49-F238E27FC236}">
                  <a16:creationId xmlns:a16="http://schemas.microsoft.com/office/drawing/2014/main" id="{8B6E4910-748C-E6F3-B656-3E800C489139}"/>
                </a:ext>
              </a:extLst>
            </p:cNvPr>
            <p:cNvSpPr>
              <a:spLocks noChangeAspect="1"/>
            </p:cNvSpPr>
            <p:nvPr/>
          </p:nvSpPr>
          <p:spPr>
            <a:xfrm>
              <a:off x="4048252" y="5025269"/>
              <a:ext cx="911988" cy="91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latin typeface="+mj-lt"/>
                <a:cs typeface="Calibri" panose="020F0502020204030204" pitchFamily="34" charset="0"/>
              </a:endParaRPr>
            </a:p>
          </p:txBody>
        </p:sp>
      </p:grpSp>
      <p:grpSp>
        <p:nvGrpSpPr>
          <p:cNvPr id="8" name="Gruppieren 7">
            <a:extLst>
              <a:ext uri="{FF2B5EF4-FFF2-40B4-BE49-F238E27FC236}">
                <a16:creationId xmlns:a16="http://schemas.microsoft.com/office/drawing/2014/main" id="{952A8055-5D9A-BD01-0ECF-25AAB4898491}"/>
              </a:ext>
            </a:extLst>
          </p:cNvPr>
          <p:cNvGrpSpPr>
            <a:grpSpLocks noChangeAspect="1"/>
          </p:cNvGrpSpPr>
          <p:nvPr/>
        </p:nvGrpSpPr>
        <p:grpSpPr>
          <a:xfrm>
            <a:off x="2838213" y="3945064"/>
            <a:ext cx="2242675" cy="1277257"/>
            <a:chOff x="6489811" y="4286995"/>
            <a:chExt cx="2538804" cy="1445910"/>
          </a:xfrm>
        </p:grpSpPr>
        <p:grpSp>
          <p:nvGrpSpPr>
            <p:cNvPr id="10" name="Gruppieren 9">
              <a:extLst>
                <a:ext uri="{FF2B5EF4-FFF2-40B4-BE49-F238E27FC236}">
                  <a16:creationId xmlns:a16="http://schemas.microsoft.com/office/drawing/2014/main" id="{30496A38-9EB3-A486-9081-D2AFFD51D2CA}"/>
                </a:ext>
              </a:extLst>
            </p:cNvPr>
            <p:cNvGrpSpPr/>
            <p:nvPr/>
          </p:nvGrpSpPr>
          <p:grpSpPr>
            <a:xfrm>
              <a:off x="6489811" y="4286995"/>
              <a:ext cx="2538804" cy="1347522"/>
              <a:chOff x="5518163" y="3387391"/>
              <a:chExt cx="2538804" cy="1347522"/>
            </a:xfrm>
          </p:grpSpPr>
          <p:pic>
            <p:nvPicPr>
              <p:cNvPr id="13" name="Grafik 12">
                <a:extLst>
                  <a:ext uri="{FF2B5EF4-FFF2-40B4-BE49-F238E27FC236}">
                    <a16:creationId xmlns:a16="http://schemas.microsoft.com/office/drawing/2014/main" id="{ADFFAB46-C7BB-B3F7-1F14-4A962074C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3" y="3387391"/>
                <a:ext cx="2538804" cy="504470"/>
              </a:xfrm>
              <a:prstGeom prst="rect">
                <a:avLst/>
              </a:prstGeom>
            </p:spPr>
          </p:pic>
          <p:pic>
            <p:nvPicPr>
              <p:cNvPr id="14" name="Picture 14">
                <a:extLst>
                  <a:ext uri="{FF2B5EF4-FFF2-40B4-BE49-F238E27FC236}">
                    <a16:creationId xmlns:a16="http://schemas.microsoft.com/office/drawing/2014/main" id="{9AE8146B-7DC8-77F2-5FDF-7224EB978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846" y="4509301"/>
                <a:ext cx="216001" cy="21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D0A2BF6A-7B7B-65EB-2ABC-B039C04B7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829" y="4518914"/>
                <a:ext cx="216001" cy="215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77F586B4-641A-E43C-770B-BACBFDAA3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007" y="4308869"/>
                <a:ext cx="216001"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4">
              <a:extLst>
                <a:ext uri="{FF2B5EF4-FFF2-40B4-BE49-F238E27FC236}">
                  <a16:creationId xmlns:a16="http://schemas.microsoft.com/office/drawing/2014/main" id="{48C6E024-AD92-D6ED-800F-DA8F67655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83" y="5516905"/>
              <a:ext cx="216001"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14">
            <a:extLst>
              <a:ext uri="{FF2B5EF4-FFF2-40B4-BE49-F238E27FC236}">
                <a16:creationId xmlns:a16="http://schemas.microsoft.com/office/drawing/2014/main" id="{3679CAC8-4006-ED28-31FB-E3AA4D1AA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64" y="5160093"/>
            <a:ext cx="190806" cy="190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227DB640-861A-6573-22C2-E8F1624A7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444" y="5208124"/>
            <a:ext cx="190806" cy="190805"/>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a:extLst>
              <a:ext uri="{FF2B5EF4-FFF2-40B4-BE49-F238E27FC236}">
                <a16:creationId xmlns:a16="http://schemas.microsoft.com/office/drawing/2014/main" id="{764D410B-1BAC-0639-6728-271EBF3DA5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13985" y="4282708"/>
            <a:ext cx="1249283" cy="1705402"/>
          </a:xfrm>
          <a:prstGeom prst="rect">
            <a:avLst/>
          </a:prstGeom>
        </p:spPr>
      </p:pic>
      <p:pic>
        <p:nvPicPr>
          <p:cNvPr id="25" name="Picture 14">
            <a:extLst>
              <a:ext uri="{FF2B5EF4-FFF2-40B4-BE49-F238E27FC236}">
                <a16:creationId xmlns:a16="http://schemas.microsoft.com/office/drawing/2014/main" id="{17016C77-A8F6-D501-D337-FE4DDFAA4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770" y="4720593"/>
            <a:ext cx="190806" cy="190805"/>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a:extLst>
              <a:ext uri="{FF2B5EF4-FFF2-40B4-BE49-F238E27FC236}">
                <a16:creationId xmlns:a16="http://schemas.microsoft.com/office/drawing/2014/main" id="{E8258200-88B0-9833-6AFA-B3FE2F16C6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8721" y="4716064"/>
            <a:ext cx="190801" cy="190800"/>
          </a:xfrm>
          <a:prstGeom prst="rect">
            <a:avLst/>
          </a:prstGeom>
        </p:spPr>
      </p:pic>
      <p:pic>
        <p:nvPicPr>
          <p:cNvPr id="27" name="Grafik 26">
            <a:extLst>
              <a:ext uri="{FF2B5EF4-FFF2-40B4-BE49-F238E27FC236}">
                <a16:creationId xmlns:a16="http://schemas.microsoft.com/office/drawing/2014/main" id="{E08BEA3B-0203-23C4-15E6-FD22215E7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1121" y="4868464"/>
            <a:ext cx="190801" cy="190800"/>
          </a:xfrm>
          <a:prstGeom prst="rect">
            <a:avLst/>
          </a:prstGeom>
        </p:spPr>
      </p:pic>
      <p:pic>
        <p:nvPicPr>
          <p:cNvPr id="28" name="Grafik 27">
            <a:extLst>
              <a:ext uri="{FF2B5EF4-FFF2-40B4-BE49-F238E27FC236}">
                <a16:creationId xmlns:a16="http://schemas.microsoft.com/office/drawing/2014/main" id="{1C838D73-FC92-208A-9BB2-C976A6CB9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4912" y="4677664"/>
            <a:ext cx="190801" cy="190800"/>
          </a:xfrm>
          <a:prstGeom prst="rect">
            <a:avLst/>
          </a:prstGeom>
        </p:spPr>
      </p:pic>
      <p:pic>
        <p:nvPicPr>
          <p:cNvPr id="29" name="Grafik 28">
            <a:extLst>
              <a:ext uri="{FF2B5EF4-FFF2-40B4-BE49-F238E27FC236}">
                <a16:creationId xmlns:a16="http://schemas.microsoft.com/office/drawing/2014/main" id="{19704F7B-387D-CB10-D68E-762C55F60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401" y="4847494"/>
            <a:ext cx="190801" cy="190800"/>
          </a:xfrm>
          <a:prstGeom prst="rect">
            <a:avLst/>
          </a:prstGeom>
        </p:spPr>
      </p:pic>
      <p:pic>
        <p:nvPicPr>
          <p:cNvPr id="30" name="Grafik 29">
            <a:extLst>
              <a:ext uri="{FF2B5EF4-FFF2-40B4-BE49-F238E27FC236}">
                <a16:creationId xmlns:a16="http://schemas.microsoft.com/office/drawing/2014/main" id="{5CDF98B5-65E8-6F23-CACE-9A372BD25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4387" y="5074233"/>
            <a:ext cx="190801" cy="190800"/>
          </a:xfrm>
          <a:prstGeom prst="rect">
            <a:avLst/>
          </a:prstGeom>
        </p:spPr>
      </p:pic>
      <p:pic>
        <p:nvPicPr>
          <p:cNvPr id="31" name="Grafik 30">
            <a:extLst>
              <a:ext uri="{FF2B5EF4-FFF2-40B4-BE49-F238E27FC236}">
                <a16:creationId xmlns:a16="http://schemas.microsoft.com/office/drawing/2014/main" id="{653DA6F5-C025-38D3-1E5E-561D2B4AFF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070" y="4780549"/>
            <a:ext cx="190801" cy="190800"/>
          </a:xfrm>
          <a:prstGeom prst="rect">
            <a:avLst/>
          </a:prstGeom>
        </p:spPr>
      </p:pic>
      <p:pic>
        <p:nvPicPr>
          <p:cNvPr id="32" name="Grafik 31">
            <a:extLst>
              <a:ext uri="{FF2B5EF4-FFF2-40B4-BE49-F238E27FC236}">
                <a16:creationId xmlns:a16="http://schemas.microsoft.com/office/drawing/2014/main" id="{32C92A75-2903-2987-627C-24CA803C57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0328" y="4988419"/>
            <a:ext cx="190801" cy="190800"/>
          </a:xfrm>
          <a:prstGeom prst="rect">
            <a:avLst/>
          </a:prstGeom>
        </p:spPr>
      </p:pic>
    </p:spTree>
    <p:extLst>
      <p:ext uri="{BB962C8B-B14F-4D97-AF65-F5344CB8AC3E}">
        <p14:creationId xmlns:p14="http://schemas.microsoft.com/office/powerpoint/2010/main" val="282704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18">
            <a:extLst>
              <a:ext uri="{FF2B5EF4-FFF2-40B4-BE49-F238E27FC236}">
                <a16:creationId xmlns:a16="http://schemas.microsoft.com/office/drawing/2014/main" id="{0B0CE824-D96A-8326-D737-51FFC35ACA09}"/>
              </a:ext>
            </a:extLst>
          </p:cNvPr>
          <p:cNvSpPr>
            <a:spLocks noGrp="1"/>
          </p:cNvSpPr>
          <p:nvPr>
            <p:ph sz="quarter" idx="15"/>
          </p:nvPr>
        </p:nvSpPr>
        <p:spPr>
          <a:xfrm>
            <a:off x="1461741" y="1593616"/>
            <a:ext cx="6302638" cy="4591521"/>
          </a:xfrm>
        </p:spPr>
        <p:txBody>
          <a:bodyPr/>
          <a:lstStyle/>
          <a:p>
            <a:r>
              <a:rPr lang="de-DE" dirty="0"/>
              <a:t>Nachdem </a:t>
            </a:r>
            <a:r>
              <a:rPr lang="de-DE" dirty="0" err="1"/>
              <a:t>Verstehensgrundlagen</a:t>
            </a:r>
            <a:r>
              <a:rPr lang="de-DE" dirty="0"/>
              <a:t> aufgebaut wurden, müssen Zahlzerlegungen automatisiert werden. </a:t>
            </a:r>
          </a:p>
          <a:p>
            <a:r>
              <a:rPr lang="de-DE" dirty="0"/>
              <a:t>Zunächst Kernzerlegungen des kleinen 1+1und 1-1 (Zerlegungen mit 0, mit 1, mit 5, Verdoppeln und Halbieren) automatisieren.</a:t>
            </a:r>
          </a:p>
          <a:p>
            <a:r>
              <a:rPr lang="de-DE" dirty="0"/>
              <a:t>Kernzerlegungen dann für die Automatisierung aller weiteren Zerlegungen nutzen (z.B. mit Hilfe des </a:t>
            </a:r>
            <a:r>
              <a:rPr lang="de-DE" dirty="0" err="1"/>
              <a:t>Zerlegepasses</a:t>
            </a:r>
            <a:r>
              <a:rPr lang="de-DE" dirty="0"/>
              <a:t>)</a:t>
            </a:r>
          </a:p>
          <a:p>
            <a:endParaRPr lang="de-DE" dirty="0"/>
          </a:p>
        </p:txBody>
      </p:sp>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TEILE-GANZES-BEZIEHUNG – ZAHLEN ZERLEGEN</a:t>
            </a:r>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3600"/>
            <a:ext cx="9621228" cy="522000"/>
          </a:xfrm>
        </p:spPr>
        <p:txBody>
          <a:bodyPr/>
          <a:lstStyle/>
          <a:p>
            <a:pPr>
              <a:lnSpc>
                <a:spcPct val="100000"/>
              </a:lnSpc>
            </a:pPr>
            <a:r>
              <a:rPr lang="de-DE" dirty="0"/>
              <a:t>2.1 Relationales Zahlverständnis</a:t>
            </a:r>
          </a:p>
        </p:txBody>
      </p:sp>
      <p:sp>
        <p:nvSpPr>
          <p:cNvPr id="3" name="Foliennummernplatzhalter 2">
            <a:extLst>
              <a:ext uri="{FF2B5EF4-FFF2-40B4-BE49-F238E27FC236}">
                <a16:creationId xmlns:a16="http://schemas.microsoft.com/office/drawing/2014/main" id="{191BD4FE-5B5B-5D41-656E-0C2AF19FE70A}"/>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5" name="Datumsplatzhalter 4">
            <a:extLst>
              <a:ext uri="{FF2B5EF4-FFF2-40B4-BE49-F238E27FC236}">
                <a16:creationId xmlns:a16="http://schemas.microsoft.com/office/drawing/2014/main" id="{1D86B85A-F308-05AE-2BD9-F8E9E0C72D89}"/>
              </a:ext>
            </a:extLst>
          </p:cNvPr>
          <p:cNvSpPr>
            <a:spLocks noGrp="1"/>
          </p:cNvSpPr>
          <p:nvPr>
            <p:ph type="dt" sz="half" idx="10"/>
          </p:nvPr>
        </p:nvSpPr>
        <p:spPr/>
        <p:txBody>
          <a:bodyPr/>
          <a:lstStyle/>
          <a:p>
            <a:pPr>
              <a:lnSpc>
                <a:spcPct val="150000"/>
              </a:lnSpc>
            </a:pPr>
            <a:r>
              <a:rPr lang="de-DE"/>
              <a:t>Juni 24</a:t>
            </a:r>
            <a:endParaRPr lang="de-DE" dirty="0"/>
          </a:p>
        </p:txBody>
      </p:sp>
      <p:grpSp>
        <p:nvGrpSpPr>
          <p:cNvPr id="7" name="Gruppieren 6">
            <a:extLst>
              <a:ext uri="{FF2B5EF4-FFF2-40B4-BE49-F238E27FC236}">
                <a16:creationId xmlns:a16="http://schemas.microsoft.com/office/drawing/2014/main" id="{C1B58A0F-F6BE-FF26-6B90-693FE2BFB116}"/>
              </a:ext>
            </a:extLst>
          </p:cNvPr>
          <p:cNvGrpSpPr/>
          <p:nvPr/>
        </p:nvGrpSpPr>
        <p:grpSpPr>
          <a:xfrm>
            <a:off x="4659271" y="5183267"/>
            <a:ext cx="3254792" cy="1447496"/>
            <a:chOff x="4057997" y="5168880"/>
            <a:chExt cx="3254792" cy="1447496"/>
          </a:xfrm>
        </p:grpSpPr>
        <p:pic>
          <p:nvPicPr>
            <p:cNvPr id="2" name="Grafik 1">
              <a:extLst>
                <a:ext uri="{FF2B5EF4-FFF2-40B4-BE49-F238E27FC236}">
                  <a16:creationId xmlns:a16="http://schemas.microsoft.com/office/drawing/2014/main" id="{C73605A3-4825-BB6B-FEB3-E6C9943268E2}"/>
                </a:ext>
              </a:extLst>
            </p:cNvPr>
            <p:cNvPicPr>
              <a:picLocks noChangeAspect="1"/>
            </p:cNvPicPr>
            <p:nvPr/>
          </p:nvPicPr>
          <p:blipFill>
            <a:blip r:embed="rId3"/>
            <a:srcRect/>
            <a:stretch/>
          </p:blipFill>
          <p:spPr>
            <a:xfrm>
              <a:off x="4057997" y="5171375"/>
              <a:ext cx="3254792" cy="799423"/>
            </a:xfrm>
            <a:prstGeom prst="rect">
              <a:avLst/>
            </a:prstGeom>
          </p:spPr>
        </p:pic>
        <p:sp>
          <p:nvSpPr>
            <p:cNvPr id="4" name="Rechteck 3">
              <a:extLst>
                <a:ext uri="{FF2B5EF4-FFF2-40B4-BE49-F238E27FC236}">
                  <a16:creationId xmlns:a16="http://schemas.microsoft.com/office/drawing/2014/main" id="{87518776-0CEB-703F-D8DE-9C5BBBA90130}"/>
                </a:ext>
              </a:extLst>
            </p:cNvPr>
            <p:cNvSpPr/>
            <p:nvPr/>
          </p:nvSpPr>
          <p:spPr>
            <a:xfrm>
              <a:off x="5727959" y="5168880"/>
              <a:ext cx="1457833" cy="809577"/>
            </a:xfrm>
            <a:custGeom>
              <a:avLst/>
              <a:gdLst>
                <a:gd name="connsiteX0" fmla="*/ 0 w 1457833"/>
                <a:gd name="connsiteY0" fmla="*/ 0 h 809577"/>
                <a:gd name="connsiteX1" fmla="*/ 471366 w 1457833"/>
                <a:gd name="connsiteY1" fmla="*/ 0 h 809577"/>
                <a:gd name="connsiteX2" fmla="*/ 957310 w 1457833"/>
                <a:gd name="connsiteY2" fmla="*/ 0 h 809577"/>
                <a:gd name="connsiteX3" fmla="*/ 1457833 w 1457833"/>
                <a:gd name="connsiteY3" fmla="*/ 0 h 809577"/>
                <a:gd name="connsiteX4" fmla="*/ 1457833 w 1457833"/>
                <a:gd name="connsiteY4" fmla="*/ 404789 h 809577"/>
                <a:gd name="connsiteX5" fmla="*/ 1457833 w 1457833"/>
                <a:gd name="connsiteY5" fmla="*/ 809577 h 809577"/>
                <a:gd name="connsiteX6" fmla="*/ 971889 w 1457833"/>
                <a:gd name="connsiteY6" fmla="*/ 809577 h 809577"/>
                <a:gd name="connsiteX7" fmla="*/ 515101 w 1457833"/>
                <a:gd name="connsiteY7" fmla="*/ 809577 h 809577"/>
                <a:gd name="connsiteX8" fmla="*/ 0 w 1457833"/>
                <a:gd name="connsiteY8" fmla="*/ 809577 h 809577"/>
                <a:gd name="connsiteX9" fmla="*/ 0 w 1457833"/>
                <a:gd name="connsiteY9" fmla="*/ 412884 h 809577"/>
                <a:gd name="connsiteX10" fmla="*/ 0 w 1457833"/>
                <a:gd name="connsiteY10" fmla="*/ 0 h 80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833" h="809577" fill="none" extrusionOk="0">
                  <a:moveTo>
                    <a:pt x="0" y="0"/>
                  </a:moveTo>
                  <a:cubicBezTo>
                    <a:pt x="117542" y="-725"/>
                    <a:pt x="357423" y="2745"/>
                    <a:pt x="471366" y="0"/>
                  </a:cubicBezTo>
                  <a:cubicBezTo>
                    <a:pt x="585309" y="-2745"/>
                    <a:pt x="843543" y="-3160"/>
                    <a:pt x="957310" y="0"/>
                  </a:cubicBezTo>
                  <a:cubicBezTo>
                    <a:pt x="1071077" y="3160"/>
                    <a:pt x="1232041" y="-34"/>
                    <a:pt x="1457833" y="0"/>
                  </a:cubicBezTo>
                  <a:cubicBezTo>
                    <a:pt x="1454864" y="131620"/>
                    <a:pt x="1464943" y="259765"/>
                    <a:pt x="1457833" y="404789"/>
                  </a:cubicBezTo>
                  <a:cubicBezTo>
                    <a:pt x="1450723" y="549813"/>
                    <a:pt x="1442361" y="674258"/>
                    <a:pt x="1457833" y="809577"/>
                  </a:cubicBezTo>
                  <a:cubicBezTo>
                    <a:pt x="1353496" y="791500"/>
                    <a:pt x="1093707" y="799506"/>
                    <a:pt x="971889" y="809577"/>
                  </a:cubicBezTo>
                  <a:cubicBezTo>
                    <a:pt x="850071" y="819648"/>
                    <a:pt x="626772" y="800923"/>
                    <a:pt x="515101" y="809577"/>
                  </a:cubicBezTo>
                  <a:cubicBezTo>
                    <a:pt x="403430" y="818231"/>
                    <a:pt x="172238" y="789006"/>
                    <a:pt x="0" y="809577"/>
                  </a:cubicBezTo>
                  <a:cubicBezTo>
                    <a:pt x="2734" y="658572"/>
                    <a:pt x="18591" y="540962"/>
                    <a:pt x="0" y="412884"/>
                  </a:cubicBezTo>
                  <a:cubicBezTo>
                    <a:pt x="-18591" y="284806"/>
                    <a:pt x="1226" y="192696"/>
                    <a:pt x="0" y="0"/>
                  </a:cubicBezTo>
                  <a:close/>
                </a:path>
                <a:path w="1457833" h="809577" stroke="0" extrusionOk="0">
                  <a:moveTo>
                    <a:pt x="0" y="0"/>
                  </a:moveTo>
                  <a:cubicBezTo>
                    <a:pt x="175430" y="-18070"/>
                    <a:pt x="276500" y="2520"/>
                    <a:pt x="471366" y="0"/>
                  </a:cubicBezTo>
                  <a:cubicBezTo>
                    <a:pt x="666232" y="-2520"/>
                    <a:pt x="778924" y="-21947"/>
                    <a:pt x="913575" y="0"/>
                  </a:cubicBezTo>
                  <a:cubicBezTo>
                    <a:pt x="1048226" y="21947"/>
                    <a:pt x="1329382" y="15081"/>
                    <a:pt x="1457833" y="0"/>
                  </a:cubicBezTo>
                  <a:cubicBezTo>
                    <a:pt x="1458896" y="157979"/>
                    <a:pt x="1465615" y="240838"/>
                    <a:pt x="1457833" y="396693"/>
                  </a:cubicBezTo>
                  <a:cubicBezTo>
                    <a:pt x="1450051" y="552548"/>
                    <a:pt x="1472608" y="636133"/>
                    <a:pt x="1457833" y="809577"/>
                  </a:cubicBezTo>
                  <a:cubicBezTo>
                    <a:pt x="1326754" y="801186"/>
                    <a:pt x="1191244" y="829339"/>
                    <a:pt x="1001045" y="809577"/>
                  </a:cubicBezTo>
                  <a:cubicBezTo>
                    <a:pt x="810846" y="789815"/>
                    <a:pt x="768512" y="818697"/>
                    <a:pt x="544258" y="809577"/>
                  </a:cubicBezTo>
                  <a:cubicBezTo>
                    <a:pt x="320004" y="800457"/>
                    <a:pt x="203609" y="809185"/>
                    <a:pt x="0" y="809577"/>
                  </a:cubicBezTo>
                  <a:cubicBezTo>
                    <a:pt x="16052" y="693008"/>
                    <a:pt x="18519" y="541622"/>
                    <a:pt x="0" y="429076"/>
                  </a:cubicBezTo>
                  <a:cubicBezTo>
                    <a:pt x="-18519" y="316530"/>
                    <a:pt x="-17641" y="157349"/>
                    <a:pt x="0" y="0"/>
                  </a:cubicBezTo>
                  <a:close/>
                </a:path>
              </a:pathLst>
            </a:custGeom>
            <a:blipFill dpi="0" rotWithShape="1">
              <a:blip r:embed="rId4">
                <a:alphaModFix amt="93304"/>
                <a:extLst>
                  <a:ext uri="{BEBA8EAE-BF5A-486C-A8C5-ECC9F3942E4B}">
                    <a14:imgProps xmlns:a14="http://schemas.microsoft.com/office/drawing/2010/main">
                      <a14:imgLayer r:embed="rId5">
                        <a14:imgEffect>
                          <a14:colorTemperature colorTemp="5300"/>
                        </a14:imgEffect>
                      </a14:imgLayer>
                    </a14:imgProps>
                  </a:ext>
                </a:extLst>
              </a:blip>
              <a:srcRect/>
              <a:tile tx="0" ty="0" sx="100000" sy="100000" flip="none" algn="tl"/>
            </a:blipFill>
            <a:ln w="12700">
              <a:solidFill>
                <a:schemeClr val="tx2">
                  <a:alpha val="35426"/>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6A7336D1-B49D-87EB-DC26-2F12102FD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722780">
              <a:off x="6010061" y="5286258"/>
              <a:ext cx="870286" cy="1330118"/>
            </a:xfrm>
            <a:prstGeom prst="rect">
              <a:avLst/>
            </a:prstGeom>
          </p:spPr>
        </p:pic>
      </p:grpSp>
      <p:pic>
        <p:nvPicPr>
          <p:cNvPr id="10" name="Grafik 9">
            <a:extLst>
              <a:ext uri="{FF2B5EF4-FFF2-40B4-BE49-F238E27FC236}">
                <a16:creationId xmlns:a16="http://schemas.microsoft.com/office/drawing/2014/main" id="{A0D03ADB-A63A-98DA-DF91-238C849D9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9221" y="1147990"/>
            <a:ext cx="3649598" cy="5139599"/>
          </a:xfrm>
          <a:prstGeom prst="rect">
            <a:avLst/>
          </a:prstGeom>
        </p:spPr>
      </p:pic>
    </p:spTree>
    <p:extLst>
      <p:ext uri="{BB962C8B-B14F-4D97-AF65-F5344CB8AC3E}">
        <p14:creationId xmlns:p14="http://schemas.microsoft.com/office/powerpoint/2010/main" val="170388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0BB59E-33BB-E61D-2D3D-B5CBF29D02C5}"/>
              </a:ext>
            </a:extLst>
          </p:cNvPr>
          <p:cNvSpPr>
            <a:spLocks noGrp="1"/>
          </p:cNvSpPr>
          <p:nvPr>
            <p:ph sz="quarter" idx="15"/>
          </p:nvPr>
        </p:nvSpPr>
        <p:spPr/>
        <p:txBody>
          <a:bodyPr/>
          <a:lstStyle/>
          <a:p>
            <a:r>
              <a:rPr lang="de-DE" dirty="0"/>
              <a:t>Kinder müssen Strukturen des 20er-Feldes kennenlernen und verinnerlichen um sich an ihr orientieren zu können, dazu zählen insbesondere:</a:t>
            </a:r>
          </a:p>
          <a:p>
            <a:pPr lvl="1"/>
            <a:r>
              <a:rPr lang="de-DE" dirty="0"/>
              <a:t>Das 20er-Feld bietet Platz für 20 Plättchen,</a:t>
            </a:r>
          </a:p>
          <a:p>
            <a:pPr lvl="1"/>
            <a:r>
              <a:rPr lang="de-DE" dirty="0"/>
              <a:t>diese sind in zwei Reihen/Spalten mit jeweils 10 Plättchen angeordnet,</a:t>
            </a:r>
          </a:p>
          <a:p>
            <a:pPr lvl="1"/>
            <a:r>
              <a:rPr lang="de-DE" dirty="0"/>
              <a:t>der Zehner kann als Reihe (zwei Fünfer nebeneinander) oder Spalte (zwei Fünfer untereinander) angeordnet werden.</a:t>
            </a:r>
          </a:p>
          <a:p>
            <a:pPr lvl="1"/>
            <a:r>
              <a:rPr lang="de-DE" dirty="0"/>
              <a:t>Dabei sollte man sich mit den Kindern auf Konventionen einigen:</a:t>
            </a:r>
          </a:p>
        </p:txBody>
      </p:sp>
      <p:sp>
        <p:nvSpPr>
          <p:cNvPr id="3" name="Textplatzhalter 2">
            <a:extLst>
              <a:ext uri="{FF2B5EF4-FFF2-40B4-BE49-F238E27FC236}">
                <a16:creationId xmlns:a16="http://schemas.microsoft.com/office/drawing/2014/main" id="{D56244AF-51D8-7E71-E5BE-199EB83312E8}"/>
              </a:ext>
            </a:extLst>
          </p:cNvPr>
          <p:cNvSpPr>
            <a:spLocks noGrp="1"/>
          </p:cNvSpPr>
          <p:nvPr>
            <p:ph type="body" sz="quarter" idx="13"/>
          </p:nvPr>
        </p:nvSpPr>
        <p:spPr/>
        <p:txBody>
          <a:bodyPr/>
          <a:lstStyle/>
          <a:p>
            <a:r>
              <a:rPr lang="de-DE" dirty="0"/>
              <a:t>AM 20er-FELD ORIENTIEREN</a:t>
            </a:r>
          </a:p>
        </p:txBody>
      </p:sp>
      <p:sp>
        <p:nvSpPr>
          <p:cNvPr id="4" name="Foliennummernplatzhalter 3">
            <a:extLst>
              <a:ext uri="{FF2B5EF4-FFF2-40B4-BE49-F238E27FC236}">
                <a16:creationId xmlns:a16="http://schemas.microsoft.com/office/drawing/2014/main" id="{51CF9429-D7E5-85F0-8EAD-916D5268CE69}"/>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5" name="Titel 4">
            <a:extLst>
              <a:ext uri="{FF2B5EF4-FFF2-40B4-BE49-F238E27FC236}">
                <a16:creationId xmlns:a16="http://schemas.microsoft.com/office/drawing/2014/main" id="{A6D4B4D3-A84A-DB0A-1AE1-2A96CAB1CB02}"/>
              </a:ext>
            </a:extLst>
          </p:cNvPr>
          <p:cNvSpPr>
            <a:spLocks noGrp="1"/>
          </p:cNvSpPr>
          <p:nvPr>
            <p:ph type="title"/>
          </p:nvPr>
        </p:nvSpPr>
        <p:spPr/>
        <p:txBody>
          <a:bodyPr/>
          <a:lstStyle/>
          <a:p>
            <a:r>
              <a:rPr lang="de-DE" dirty="0"/>
              <a:t>2.1 Relationales Zahlverständnis</a:t>
            </a:r>
          </a:p>
        </p:txBody>
      </p:sp>
      <p:sp>
        <p:nvSpPr>
          <p:cNvPr id="6" name="Datumsplatzhalter 5">
            <a:extLst>
              <a:ext uri="{FF2B5EF4-FFF2-40B4-BE49-F238E27FC236}">
                <a16:creationId xmlns:a16="http://schemas.microsoft.com/office/drawing/2014/main" id="{74DC303E-0278-B890-1A66-1C1AE9C5AE8D}"/>
              </a:ext>
            </a:extLst>
          </p:cNvPr>
          <p:cNvSpPr>
            <a:spLocks noGrp="1"/>
          </p:cNvSpPr>
          <p:nvPr>
            <p:ph type="dt" sz="half" idx="10"/>
          </p:nvPr>
        </p:nvSpPr>
        <p:spPr/>
        <p:txBody>
          <a:bodyPr/>
          <a:lstStyle/>
          <a:p>
            <a:pPr>
              <a:lnSpc>
                <a:spcPct val="150000"/>
              </a:lnSpc>
            </a:pPr>
            <a:r>
              <a:rPr lang="de-DE"/>
              <a:t>Juni 24</a:t>
            </a:r>
            <a:endParaRPr lang="de-DE" dirty="0"/>
          </a:p>
        </p:txBody>
      </p:sp>
      <p:grpSp>
        <p:nvGrpSpPr>
          <p:cNvPr id="16" name="Gruppieren 15">
            <a:extLst>
              <a:ext uri="{FF2B5EF4-FFF2-40B4-BE49-F238E27FC236}">
                <a16:creationId xmlns:a16="http://schemas.microsoft.com/office/drawing/2014/main" id="{A0293E8B-123E-BDE6-5521-434CCBF3DD75}"/>
              </a:ext>
            </a:extLst>
          </p:cNvPr>
          <p:cNvGrpSpPr>
            <a:grpSpLocks noChangeAspect="1"/>
          </p:cNvGrpSpPr>
          <p:nvPr/>
        </p:nvGrpSpPr>
        <p:grpSpPr>
          <a:xfrm>
            <a:off x="2197881" y="5102389"/>
            <a:ext cx="3936865" cy="782270"/>
            <a:chOff x="6489811" y="4286995"/>
            <a:chExt cx="2538804" cy="504470"/>
          </a:xfrm>
        </p:grpSpPr>
        <p:grpSp>
          <p:nvGrpSpPr>
            <p:cNvPr id="17" name="Gruppieren 16">
              <a:extLst>
                <a:ext uri="{FF2B5EF4-FFF2-40B4-BE49-F238E27FC236}">
                  <a16:creationId xmlns:a16="http://schemas.microsoft.com/office/drawing/2014/main" id="{8B72A834-981C-684B-18C5-E45B059D9978}"/>
                </a:ext>
              </a:extLst>
            </p:cNvPr>
            <p:cNvGrpSpPr/>
            <p:nvPr/>
          </p:nvGrpSpPr>
          <p:grpSpPr>
            <a:xfrm>
              <a:off x="6489811" y="4286995"/>
              <a:ext cx="2538804" cy="504470"/>
              <a:chOff x="5518163" y="3387391"/>
              <a:chExt cx="2538804" cy="504470"/>
            </a:xfrm>
          </p:grpSpPr>
          <p:pic>
            <p:nvPicPr>
              <p:cNvPr id="19" name="Grafik 18">
                <a:extLst>
                  <a:ext uri="{FF2B5EF4-FFF2-40B4-BE49-F238E27FC236}">
                    <a16:creationId xmlns:a16="http://schemas.microsoft.com/office/drawing/2014/main" id="{B975A96F-51C8-5892-0FC6-6DA25F46D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3" y="3387391"/>
                <a:ext cx="2538804" cy="504470"/>
              </a:xfrm>
              <a:prstGeom prst="rect">
                <a:avLst/>
              </a:prstGeom>
            </p:spPr>
          </p:pic>
          <p:pic>
            <p:nvPicPr>
              <p:cNvPr id="20" name="Picture 14">
                <a:extLst>
                  <a:ext uri="{FF2B5EF4-FFF2-40B4-BE49-F238E27FC236}">
                    <a16:creationId xmlns:a16="http://schemas.microsoft.com/office/drawing/2014/main" id="{F771A452-E486-A00F-81FF-EF75EF7B1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81"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CCB037F3-F60A-6A67-9428-A6F055398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627"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61487C69-A61E-0E58-676B-939079113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173" y="3404061"/>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4">
              <a:extLst>
                <a:ext uri="{FF2B5EF4-FFF2-40B4-BE49-F238E27FC236}">
                  <a16:creationId xmlns:a16="http://schemas.microsoft.com/office/drawing/2014/main" id="{4AC0F2C4-AA9C-22F7-DB2C-E155D3BD4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646" y="4303665"/>
              <a:ext cx="216000"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Abgerundete rechteckige Legende 24">
            <a:extLst>
              <a:ext uri="{FF2B5EF4-FFF2-40B4-BE49-F238E27FC236}">
                <a16:creationId xmlns:a16="http://schemas.microsoft.com/office/drawing/2014/main" id="{B5AB2F40-E2CF-2D12-6EB3-7F01FBEE86F2}"/>
              </a:ext>
            </a:extLst>
          </p:cNvPr>
          <p:cNvSpPr/>
          <p:nvPr/>
        </p:nvSpPr>
        <p:spPr>
          <a:xfrm>
            <a:off x="9369870" y="4213821"/>
            <a:ext cx="2380126" cy="1050563"/>
          </a:xfrm>
          <a:prstGeom prst="wedgeRoundRectCallout">
            <a:avLst>
              <a:gd name="adj1" fmla="val -65163"/>
              <a:gd name="adj2" fmla="val -11278"/>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Keine abwechselnden Farben, sondern erstmal nur eine auswählen</a:t>
            </a:r>
          </a:p>
        </p:txBody>
      </p:sp>
      <p:sp>
        <p:nvSpPr>
          <p:cNvPr id="26" name="Abgerundete rechteckige Legende 25">
            <a:extLst>
              <a:ext uri="{FF2B5EF4-FFF2-40B4-BE49-F238E27FC236}">
                <a16:creationId xmlns:a16="http://schemas.microsoft.com/office/drawing/2014/main" id="{FCA72BCF-C6BD-231F-ED92-D64F47CF46AF}"/>
              </a:ext>
            </a:extLst>
          </p:cNvPr>
          <p:cNvSpPr/>
          <p:nvPr/>
        </p:nvSpPr>
        <p:spPr>
          <a:xfrm>
            <a:off x="8468728" y="5350202"/>
            <a:ext cx="1938146" cy="782271"/>
          </a:xfrm>
          <a:prstGeom prst="wedgeRoundRectCallout">
            <a:avLst>
              <a:gd name="adj1" fmla="val -56799"/>
              <a:gd name="adj2" fmla="val -39500"/>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Keine Lücken zwischen den Plättchen lassen</a:t>
            </a:r>
          </a:p>
        </p:txBody>
      </p:sp>
      <p:sp>
        <p:nvSpPr>
          <p:cNvPr id="27" name="Abgerundete rechteckige Legende 26">
            <a:extLst>
              <a:ext uri="{FF2B5EF4-FFF2-40B4-BE49-F238E27FC236}">
                <a16:creationId xmlns:a16="http://schemas.microsoft.com/office/drawing/2014/main" id="{2E36BF14-B74E-9267-8875-0FB1EAFA10B3}"/>
              </a:ext>
            </a:extLst>
          </p:cNvPr>
          <p:cNvSpPr/>
          <p:nvPr/>
        </p:nvSpPr>
        <p:spPr>
          <a:xfrm>
            <a:off x="6332664" y="5500556"/>
            <a:ext cx="1938146" cy="782271"/>
          </a:xfrm>
          <a:prstGeom prst="wedgeRoundRectCallout">
            <a:avLst>
              <a:gd name="adj1" fmla="val -21772"/>
              <a:gd name="adj2" fmla="val -6429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Zunächst einen Startpunkt festlegen</a:t>
            </a:r>
          </a:p>
        </p:txBody>
      </p:sp>
    </p:spTree>
    <p:extLst>
      <p:ext uri="{BB962C8B-B14F-4D97-AF65-F5344CB8AC3E}">
        <p14:creationId xmlns:p14="http://schemas.microsoft.com/office/powerpoint/2010/main" val="5120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BCAA48-7E00-06FC-A7BA-17F72B0BD0FF}"/>
              </a:ext>
            </a:extLst>
          </p:cNvPr>
          <p:cNvSpPr>
            <a:spLocks noGrp="1"/>
          </p:cNvSpPr>
          <p:nvPr>
            <p:ph sz="quarter" idx="15"/>
          </p:nvPr>
        </p:nvSpPr>
        <p:spPr>
          <a:xfrm>
            <a:off x="1461741" y="1677299"/>
            <a:ext cx="9346011" cy="4315067"/>
          </a:xfrm>
        </p:spPr>
        <p:txBody>
          <a:bodyPr/>
          <a:lstStyle/>
          <a:p>
            <a:r>
              <a:rPr lang="de-DE" dirty="0"/>
              <a:t>Strukturen des 20er-Feldes müssen explizit thematisiert werden, indem die 5er- und Verdopplungsstruktur sowie Nachbarschaftsbeziehungen verdeutlicht werden. </a:t>
            </a:r>
          </a:p>
          <a:p>
            <a:endParaRPr lang="de-DE" dirty="0"/>
          </a:p>
          <a:p>
            <a:endParaRPr lang="de-DE" dirty="0"/>
          </a:p>
          <a:p>
            <a:endParaRPr lang="de-DE" dirty="0"/>
          </a:p>
        </p:txBody>
      </p:sp>
      <p:sp>
        <p:nvSpPr>
          <p:cNvPr id="3" name="Textplatzhalter 2">
            <a:extLst>
              <a:ext uri="{FF2B5EF4-FFF2-40B4-BE49-F238E27FC236}">
                <a16:creationId xmlns:a16="http://schemas.microsoft.com/office/drawing/2014/main" id="{7CC9D80A-09AA-0116-8075-5131C6535146}"/>
              </a:ext>
            </a:extLst>
          </p:cNvPr>
          <p:cNvSpPr>
            <a:spLocks noGrp="1"/>
          </p:cNvSpPr>
          <p:nvPr>
            <p:ph type="body" sz="quarter" idx="13"/>
          </p:nvPr>
        </p:nvSpPr>
        <p:spPr/>
        <p:txBody>
          <a:bodyPr/>
          <a:lstStyle/>
          <a:p>
            <a:r>
              <a:rPr lang="de-DE" dirty="0"/>
              <a:t>TEILE-GANZES-BEZIEHUNG – ZAHLEN ZERLEGEN </a:t>
            </a:r>
          </a:p>
        </p:txBody>
      </p:sp>
      <p:sp>
        <p:nvSpPr>
          <p:cNvPr id="4" name="Foliennummernplatzhalter 3">
            <a:extLst>
              <a:ext uri="{FF2B5EF4-FFF2-40B4-BE49-F238E27FC236}">
                <a16:creationId xmlns:a16="http://schemas.microsoft.com/office/drawing/2014/main" id="{DE0DF1C4-332F-B505-538E-5B89F66EA1B6}"/>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5" name="Titel 4">
            <a:extLst>
              <a:ext uri="{FF2B5EF4-FFF2-40B4-BE49-F238E27FC236}">
                <a16:creationId xmlns:a16="http://schemas.microsoft.com/office/drawing/2014/main" id="{5ACB533F-66D4-4940-D85C-87635E630650}"/>
              </a:ext>
            </a:extLst>
          </p:cNvPr>
          <p:cNvSpPr>
            <a:spLocks noGrp="1"/>
          </p:cNvSpPr>
          <p:nvPr>
            <p:ph type="title"/>
          </p:nvPr>
        </p:nvSpPr>
        <p:spPr/>
        <p:txBody>
          <a:bodyPr/>
          <a:lstStyle/>
          <a:p>
            <a:r>
              <a:rPr lang="de-DE" dirty="0"/>
              <a:t>2.1 Relationales Zahlverständnis</a:t>
            </a:r>
          </a:p>
        </p:txBody>
      </p:sp>
      <p:sp>
        <p:nvSpPr>
          <p:cNvPr id="6" name="Datumsplatzhalter 5">
            <a:extLst>
              <a:ext uri="{FF2B5EF4-FFF2-40B4-BE49-F238E27FC236}">
                <a16:creationId xmlns:a16="http://schemas.microsoft.com/office/drawing/2014/main" id="{2A7DED4F-6F09-365D-454D-8BBFDC3917A9}"/>
              </a:ext>
            </a:extLst>
          </p:cNvPr>
          <p:cNvSpPr>
            <a:spLocks noGrp="1"/>
          </p:cNvSpPr>
          <p:nvPr>
            <p:ph type="dt" sz="half" idx="10"/>
          </p:nvPr>
        </p:nvSpPr>
        <p:spPr/>
        <p:txBody>
          <a:bodyPr/>
          <a:lstStyle/>
          <a:p>
            <a:pPr>
              <a:lnSpc>
                <a:spcPct val="150000"/>
              </a:lnSpc>
            </a:pPr>
            <a:r>
              <a:rPr lang="de-DE"/>
              <a:t>Mai 24</a:t>
            </a:r>
            <a:endParaRPr lang="de-DE" dirty="0"/>
          </a:p>
        </p:txBody>
      </p:sp>
      <p:grpSp>
        <p:nvGrpSpPr>
          <p:cNvPr id="37" name="Gruppieren 36">
            <a:extLst>
              <a:ext uri="{FF2B5EF4-FFF2-40B4-BE49-F238E27FC236}">
                <a16:creationId xmlns:a16="http://schemas.microsoft.com/office/drawing/2014/main" id="{93AA83AC-6F72-8527-56A2-66BB75CDFA7F}"/>
              </a:ext>
            </a:extLst>
          </p:cNvPr>
          <p:cNvGrpSpPr>
            <a:grpSpLocks noChangeAspect="1"/>
          </p:cNvGrpSpPr>
          <p:nvPr/>
        </p:nvGrpSpPr>
        <p:grpSpPr>
          <a:xfrm>
            <a:off x="1089790" y="3327400"/>
            <a:ext cx="2922863" cy="580784"/>
            <a:chOff x="6489811" y="4286995"/>
            <a:chExt cx="2538804" cy="504470"/>
          </a:xfrm>
        </p:grpSpPr>
        <p:grpSp>
          <p:nvGrpSpPr>
            <p:cNvPr id="23" name="Gruppieren 22">
              <a:extLst>
                <a:ext uri="{FF2B5EF4-FFF2-40B4-BE49-F238E27FC236}">
                  <a16:creationId xmlns:a16="http://schemas.microsoft.com/office/drawing/2014/main" id="{1CAA8C49-39AD-B042-DA1E-472E51A240BD}"/>
                </a:ext>
              </a:extLst>
            </p:cNvPr>
            <p:cNvGrpSpPr/>
            <p:nvPr/>
          </p:nvGrpSpPr>
          <p:grpSpPr>
            <a:xfrm>
              <a:off x="6489811" y="4286995"/>
              <a:ext cx="2538804" cy="504470"/>
              <a:chOff x="5518163" y="3387391"/>
              <a:chExt cx="2538804" cy="504470"/>
            </a:xfrm>
          </p:grpSpPr>
          <p:pic>
            <p:nvPicPr>
              <p:cNvPr id="27" name="Grafik 26">
                <a:extLst>
                  <a:ext uri="{FF2B5EF4-FFF2-40B4-BE49-F238E27FC236}">
                    <a16:creationId xmlns:a16="http://schemas.microsoft.com/office/drawing/2014/main" id="{0E44FF64-DFF5-A8C6-EC34-00B4BFA46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3" y="3387391"/>
                <a:ext cx="2538804" cy="504470"/>
              </a:xfrm>
              <a:prstGeom prst="rect">
                <a:avLst/>
              </a:prstGeom>
            </p:spPr>
          </p:pic>
          <p:pic>
            <p:nvPicPr>
              <p:cNvPr id="28" name="Picture 14">
                <a:extLst>
                  <a:ext uri="{FF2B5EF4-FFF2-40B4-BE49-F238E27FC236}">
                    <a16:creationId xmlns:a16="http://schemas.microsoft.com/office/drawing/2014/main" id="{05BE617D-A2B5-3B7A-7465-03E91821B0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81"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a:extLst>
                  <a:ext uri="{FF2B5EF4-FFF2-40B4-BE49-F238E27FC236}">
                    <a16:creationId xmlns:a16="http://schemas.microsoft.com/office/drawing/2014/main" id="{AFB6CAA1-C8C8-9F70-A371-A7BE377B8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627"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D04107AD-B2D0-13C8-B5AF-9C3F5B26A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173" y="3404061"/>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4">
              <a:extLst>
                <a:ext uri="{FF2B5EF4-FFF2-40B4-BE49-F238E27FC236}">
                  <a16:creationId xmlns:a16="http://schemas.microsoft.com/office/drawing/2014/main" id="{A93ECEDD-E5B0-3218-3C6E-2CB836FC8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646" y="4303665"/>
              <a:ext cx="216000" cy="216000"/>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Abgerundete rechteckige Legende 37">
            <a:extLst>
              <a:ext uri="{FF2B5EF4-FFF2-40B4-BE49-F238E27FC236}">
                <a16:creationId xmlns:a16="http://schemas.microsoft.com/office/drawing/2014/main" id="{9C8C55BA-D8A4-2706-3508-FF174950F375}"/>
              </a:ext>
            </a:extLst>
          </p:cNvPr>
          <p:cNvSpPr/>
          <p:nvPr/>
        </p:nvSpPr>
        <p:spPr>
          <a:xfrm>
            <a:off x="437286" y="4751512"/>
            <a:ext cx="2113935" cy="845093"/>
          </a:xfrm>
          <a:prstGeom prst="wedgeRoundRectCallout">
            <a:avLst>
              <a:gd name="adj1" fmla="val 22151"/>
              <a:gd name="adj2" fmla="val -87767"/>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Hier fehlt noch ein Plättchen bis zur 5, also sind es 4.</a:t>
            </a:r>
          </a:p>
        </p:txBody>
      </p:sp>
      <p:sp>
        <p:nvSpPr>
          <p:cNvPr id="43" name="Abgerundete rechteckige Legende 42">
            <a:extLst>
              <a:ext uri="{FF2B5EF4-FFF2-40B4-BE49-F238E27FC236}">
                <a16:creationId xmlns:a16="http://schemas.microsoft.com/office/drawing/2014/main" id="{D150A514-E268-BD5A-420A-A58DE899677A}"/>
              </a:ext>
            </a:extLst>
          </p:cNvPr>
          <p:cNvSpPr/>
          <p:nvPr/>
        </p:nvSpPr>
        <p:spPr>
          <a:xfrm>
            <a:off x="5175751" y="4751512"/>
            <a:ext cx="1918011" cy="1100144"/>
          </a:xfrm>
          <a:prstGeom prst="wedgeRoundRectCallout">
            <a:avLst>
              <a:gd name="adj1" fmla="val -20304"/>
              <a:gd name="adj2" fmla="val -61303"/>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Hier sind 5, und da ist noch eins, also sind es 6.</a:t>
            </a:r>
          </a:p>
        </p:txBody>
      </p:sp>
      <p:pic>
        <p:nvPicPr>
          <p:cNvPr id="46" name="Grafik 45">
            <a:extLst>
              <a:ext uri="{FF2B5EF4-FFF2-40B4-BE49-F238E27FC236}">
                <a16:creationId xmlns:a16="http://schemas.microsoft.com/office/drawing/2014/main" id="{D244885A-24A1-55B1-A7B0-A726E7847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75" y="3523640"/>
            <a:ext cx="859858" cy="1229234"/>
          </a:xfrm>
          <a:prstGeom prst="rect">
            <a:avLst/>
          </a:prstGeom>
        </p:spPr>
      </p:pic>
      <p:grpSp>
        <p:nvGrpSpPr>
          <p:cNvPr id="33" name="Gruppieren 32">
            <a:extLst>
              <a:ext uri="{FF2B5EF4-FFF2-40B4-BE49-F238E27FC236}">
                <a16:creationId xmlns:a16="http://schemas.microsoft.com/office/drawing/2014/main" id="{5623B041-1A04-6055-A4A8-1D59F87126A7}"/>
              </a:ext>
            </a:extLst>
          </p:cNvPr>
          <p:cNvGrpSpPr/>
          <p:nvPr/>
        </p:nvGrpSpPr>
        <p:grpSpPr>
          <a:xfrm>
            <a:off x="4878357" y="3297899"/>
            <a:ext cx="3038693" cy="1228730"/>
            <a:chOff x="5265631" y="3411858"/>
            <a:chExt cx="3038693" cy="1228730"/>
          </a:xfrm>
        </p:grpSpPr>
        <p:grpSp>
          <p:nvGrpSpPr>
            <p:cNvPr id="14" name="Gruppieren 13">
              <a:extLst>
                <a:ext uri="{FF2B5EF4-FFF2-40B4-BE49-F238E27FC236}">
                  <a16:creationId xmlns:a16="http://schemas.microsoft.com/office/drawing/2014/main" id="{3F8C9F7C-96BD-6D35-C700-4B3594C2A868}"/>
                </a:ext>
              </a:extLst>
            </p:cNvPr>
            <p:cNvGrpSpPr>
              <a:grpSpLocks noChangeAspect="1"/>
            </p:cNvGrpSpPr>
            <p:nvPr/>
          </p:nvGrpSpPr>
          <p:grpSpPr>
            <a:xfrm>
              <a:off x="5381461" y="3429000"/>
              <a:ext cx="2922863" cy="580784"/>
              <a:chOff x="6489811" y="4286995"/>
              <a:chExt cx="2538804" cy="504470"/>
            </a:xfrm>
          </p:grpSpPr>
          <p:grpSp>
            <p:nvGrpSpPr>
              <p:cNvPr id="15" name="Gruppieren 14">
                <a:extLst>
                  <a:ext uri="{FF2B5EF4-FFF2-40B4-BE49-F238E27FC236}">
                    <a16:creationId xmlns:a16="http://schemas.microsoft.com/office/drawing/2014/main" id="{CE88E714-C415-17D3-901F-BA8EADB33DD4}"/>
                  </a:ext>
                </a:extLst>
              </p:cNvPr>
              <p:cNvGrpSpPr/>
              <p:nvPr/>
            </p:nvGrpSpPr>
            <p:grpSpPr>
              <a:xfrm>
                <a:off x="6489811" y="4286995"/>
                <a:ext cx="2538804" cy="504470"/>
                <a:chOff x="5518163" y="3387391"/>
                <a:chExt cx="2538804" cy="504470"/>
              </a:xfrm>
            </p:grpSpPr>
            <p:pic>
              <p:nvPicPr>
                <p:cNvPr id="17" name="Grafik 16">
                  <a:extLst>
                    <a:ext uri="{FF2B5EF4-FFF2-40B4-BE49-F238E27FC236}">
                      <a16:creationId xmlns:a16="http://schemas.microsoft.com/office/drawing/2014/main" id="{855A2936-0B50-04DB-D9BA-A92C7E0E2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3" y="3387391"/>
                  <a:ext cx="2538804" cy="504470"/>
                </a:xfrm>
                <a:prstGeom prst="rect">
                  <a:avLst/>
                </a:prstGeom>
              </p:spPr>
            </p:pic>
            <p:pic>
              <p:nvPicPr>
                <p:cNvPr id="22" name="Picture 14">
                  <a:extLst>
                    <a:ext uri="{FF2B5EF4-FFF2-40B4-BE49-F238E27FC236}">
                      <a16:creationId xmlns:a16="http://schemas.microsoft.com/office/drawing/2014/main" id="{D9981E5A-8015-593A-05B4-E47074299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81"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a:extLst>
                    <a:ext uri="{FF2B5EF4-FFF2-40B4-BE49-F238E27FC236}">
                      <a16:creationId xmlns:a16="http://schemas.microsoft.com/office/drawing/2014/main" id="{BF6B68A9-BE40-877D-537C-673BD4C29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627"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A9C1BB02-4E53-9F61-3C60-37C68EB6F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173" y="3404061"/>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4">
                <a:extLst>
                  <a:ext uri="{FF2B5EF4-FFF2-40B4-BE49-F238E27FC236}">
                    <a16:creationId xmlns:a16="http://schemas.microsoft.com/office/drawing/2014/main" id="{D5E4ACBD-F449-588D-25EF-747FCD132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646" y="4303665"/>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14">
              <a:extLst>
                <a:ext uri="{FF2B5EF4-FFF2-40B4-BE49-F238E27FC236}">
                  <a16:creationId xmlns:a16="http://schemas.microsoft.com/office/drawing/2014/main" id="{4D85C34C-BF8B-2F08-EB28-334189D3D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3430" y="3449452"/>
              <a:ext cx="248676" cy="248676"/>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30">
              <a:extLst>
                <a:ext uri="{FF2B5EF4-FFF2-40B4-BE49-F238E27FC236}">
                  <a16:creationId xmlns:a16="http://schemas.microsoft.com/office/drawing/2014/main" id="{454B6677-7536-4A1B-47A4-C487D8820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3050" y="3729672"/>
              <a:ext cx="248400" cy="248399"/>
            </a:xfrm>
            <a:prstGeom prst="rect">
              <a:avLst/>
            </a:prstGeom>
          </p:spPr>
        </p:pic>
        <p:sp>
          <p:nvSpPr>
            <p:cNvPr id="19" name="Freihandform 35">
              <a:extLst>
                <a:ext uri="{FF2B5EF4-FFF2-40B4-BE49-F238E27FC236}">
                  <a16:creationId xmlns:a16="http://schemas.microsoft.com/office/drawing/2014/main" id="{F558C20A-2346-1873-5F71-995CB2DBA084}"/>
                </a:ext>
              </a:extLst>
            </p:cNvPr>
            <p:cNvSpPr/>
            <p:nvPr/>
          </p:nvSpPr>
          <p:spPr>
            <a:xfrm>
              <a:off x="5265631" y="3411858"/>
              <a:ext cx="1684593" cy="305795"/>
            </a:xfrm>
            <a:custGeom>
              <a:avLst/>
              <a:gdLst>
                <a:gd name="connsiteX0" fmla="*/ 912512 w 1591242"/>
                <a:gd name="connsiteY0" fmla="*/ 94509 h 1235158"/>
                <a:gd name="connsiteX1" fmla="*/ 302912 w 1591242"/>
                <a:gd name="connsiteY1" fmla="*/ 94509 h 1235158"/>
                <a:gd name="connsiteX2" fmla="*/ 27609 w 1591242"/>
                <a:gd name="connsiteY2" fmla="*/ 212496 h 1235158"/>
                <a:gd name="connsiteX3" fmla="*/ 37441 w 1591242"/>
                <a:gd name="connsiteY3" fmla="*/ 822096 h 1235158"/>
                <a:gd name="connsiteX4" fmla="*/ 273415 w 1591242"/>
                <a:gd name="connsiteY4" fmla="*/ 1195722 h 1235158"/>
                <a:gd name="connsiteX5" fmla="*/ 1354964 w 1591242"/>
                <a:gd name="connsiteY5" fmla="*/ 1156393 h 1235158"/>
                <a:gd name="connsiteX6" fmla="*/ 1590938 w 1591242"/>
                <a:gd name="connsiteY6" fmla="*/ 595954 h 1235158"/>
                <a:gd name="connsiteX7" fmla="*/ 1335299 w 1591242"/>
                <a:gd name="connsiteY7" fmla="*/ 25683 h 1235158"/>
                <a:gd name="connsiteX8" fmla="*/ 912512 w 1591242"/>
                <a:gd name="connsiteY8" fmla="*/ 94509 h 123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242" h="1235158">
                  <a:moveTo>
                    <a:pt x="912512" y="94509"/>
                  </a:moveTo>
                  <a:cubicBezTo>
                    <a:pt x="740448" y="105980"/>
                    <a:pt x="450396" y="74845"/>
                    <a:pt x="302912" y="94509"/>
                  </a:cubicBezTo>
                  <a:cubicBezTo>
                    <a:pt x="155428" y="114173"/>
                    <a:pt x="71854" y="91231"/>
                    <a:pt x="27609" y="212496"/>
                  </a:cubicBezTo>
                  <a:cubicBezTo>
                    <a:pt x="-16636" y="333761"/>
                    <a:pt x="-3527" y="658225"/>
                    <a:pt x="37441" y="822096"/>
                  </a:cubicBezTo>
                  <a:cubicBezTo>
                    <a:pt x="78409" y="985967"/>
                    <a:pt x="53828" y="1140006"/>
                    <a:pt x="273415" y="1195722"/>
                  </a:cubicBezTo>
                  <a:cubicBezTo>
                    <a:pt x="493002" y="1251438"/>
                    <a:pt x="1135377" y="1256354"/>
                    <a:pt x="1354964" y="1156393"/>
                  </a:cubicBezTo>
                  <a:cubicBezTo>
                    <a:pt x="1574551" y="1056432"/>
                    <a:pt x="1594215" y="784406"/>
                    <a:pt x="1590938" y="595954"/>
                  </a:cubicBezTo>
                  <a:cubicBezTo>
                    <a:pt x="1587661" y="407502"/>
                    <a:pt x="1454925" y="107619"/>
                    <a:pt x="1335299" y="25683"/>
                  </a:cubicBezTo>
                  <a:cubicBezTo>
                    <a:pt x="1215673" y="-56253"/>
                    <a:pt x="1084576" y="83038"/>
                    <a:pt x="912512" y="94509"/>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Freihandform 35">
              <a:extLst>
                <a:ext uri="{FF2B5EF4-FFF2-40B4-BE49-F238E27FC236}">
                  <a16:creationId xmlns:a16="http://schemas.microsoft.com/office/drawing/2014/main" id="{AC7F24B3-4209-F5D1-6BE8-E8AC453685FE}"/>
                </a:ext>
              </a:extLst>
            </p:cNvPr>
            <p:cNvSpPr/>
            <p:nvPr/>
          </p:nvSpPr>
          <p:spPr>
            <a:xfrm rot="11070469">
              <a:off x="5282330" y="3698670"/>
              <a:ext cx="482992" cy="305795"/>
            </a:xfrm>
            <a:custGeom>
              <a:avLst/>
              <a:gdLst>
                <a:gd name="connsiteX0" fmla="*/ 912512 w 1591242"/>
                <a:gd name="connsiteY0" fmla="*/ 94509 h 1235158"/>
                <a:gd name="connsiteX1" fmla="*/ 302912 w 1591242"/>
                <a:gd name="connsiteY1" fmla="*/ 94509 h 1235158"/>
                <a:gd name="connsiteX2" fmla="*/ 27609 w 1591242"/>
                <a:gd name="connsiteY2" fmla="*/ 212496 h 1235158"/>
                <a:gd name="connsiteX3" fmla="*/ 37441 w 1591242"/>
                <a:gd name="connsiteY3" fmla="*/ 822096 h 1235158"/>
                <a:gd name="connsiteX4" fmla="*/ 273415 w 1591242"/>
                <a:gd name="connsiteY4" fmla="*/ 1195722 h 1235158"/>
                <a:gd name="connsiteX5" fmla="*/ 1354964 w 1591242"/>
                <a:gd name="connsiteY5" fmla="*/ 1156393 h 1235158"/>
                <a:gd name="connsiteX6" fmla="*/ 1590938 w 1591242"/>
                <a:gd name="connsiteY6" fmla="*/ 595954 h 1235158"/>
                <a:gd name="connsiteX7" fmla="*/ 1335299 w 1591242"/>
                <a:gd name="connsiteY7" fmla="*/ 25683 h 1235158"/>
                <a:gd name="connsiteX8" fmla="*/ 912512 w 1591242"/>
                <a:gd name="connsiteY8" fmla="*/ 94509 h 123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1242" h="1235158">
                  <a:moveTo>
                    <a:pt x="912512" y="94509"/>
                  </a:moveTo>
                  <a:cubicBezTo>
                    <a:pt x="740448" y="105980"/>
                    <a:pt x="450396" y="74845"/>
                    <a:pt x="302912" y="94509"/>
                  </a:cubicBezTo>
                  <a:cubicBezTo>
                    <a:pt x="155428" y="114173"/>
                    <a:pt x="71854" y="91231"/>
                    <a:pt x="27609" y="212496"/>
                  </a:cubicBezTo>
                  <a:cubicBezTo>
                    <a:pt x="-16636" y="333761"/>
                    <a:pt x="-3527" y="658225"/>
                    <a:pt x="37441" y="822096"/>
                  </a:cubicBezTo>
                  <a:cubicBezTo>
                    <a:pt x="78409" y="985967"/>
                    <a:pt x="53828" y="1140006"/>
                    <a:pt x="273415" y="1195722"/>
                  </a:cubicBezTo>
                  <a:cubicBezTo>
                    <a:pt x="493002" y="1251438"/>
                    <a:pt x="1135377" y="1256354"/>
                    <a:pt x="1354964" y="1156393"/>
                  </a:cubicBezTo>
                  <a:cubicBezTo>
                    <a:pt x="1574551" y="1056432"/>
                    <a:pt x="1594215" y="784406"/>
                    <a:pt x="1590938" y="595954"/>
                  </a:cubicBezTo>
                  <a:cubicBezTo>
                    <a:pt x="1587661" y="407502"/>
                    <a:pt x="1454925" y="107619"/>
                    <a:pt x="1335299" y="25683"/>
                  </a:cubicBezTo>
                  <a:cubicBezTo>
                    <a:pt x="1215673" y="-56253"/>
                    <a:pt x="1084576" y="83038"/>
                    <a:pt x="912512" y="94509"/>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7" name="Picture 4">
              <a:extLst>
                <a:ext uri="{FF2B5EF4-FFF2-40B4-BE49-F238E27FC236}">
                  <a16:creationId xmlns:a16="http://schemas.microsoft.com/office/drawing/2014/main" id="{DEA945F9-C2EE-17B9-27CF-EB187E4CC6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768" r="-3812" b="-2"/>
            <a:stretch/>
          </p:blipFill>
          <p:spPr bwMode="auto">
            <a:xfrm rot="8742471" flipH="1">
              <a:off x="5940938" y="3597932"/>
              <a:ext cx="665143" cy="1042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uppieren 33">
            <a:extLst>
              <a:ext uri="{FF2B5EF4-FFF2-40B4-BE49-F238E27FC236}">
                <a16:creationId xmlns:a16="http://schemas.microsoft.com/office/drawing/2014/main" id="{34DECED4-EC7D-D8FB-B46C-7EAB11E4A061}"/>
              </a:ext>
            </a:extLst>
          </p:cNvPr>
          <p:cNvGrpSpPr>
            <a:grpSpLocks noChangeAspect="1"/>
          </p:cNvGrpSpPr>
          <p:nvPr/>
        </p:nvGrpSpPr>
        <p:grpSpPr>
          <a:xfrm>
            <a:off x="8573233" y="3294315"/>
            <a:ext cx="2922863" cy="580784"/>
            <a:chOff x="6489811" y="4286995"/>
            <a:chExt cx="2538804" cy="504470"/>
          </a:xfrm>
        </p:grpSpPr>
        <p:grpSp>
          <p:nvGrpSpPr>
            <p:cNvPr id="36" name="Gruppieren 35">
              <a:extLst>
                <a:ext uri="{FF2B5EF4-FFF2-40B4-BE49-F238E27FC236}">
                  <a16:creationId xmlns:a16="http://schemas.microsoft.com/office/drawing/2014/main" id="{5BAEA89C-3EBA-CC38-9922-2896EADB1A14}"/>
                </a:ext>
              </a:extLst>
            </p:cNvPr>
            <p:cNvGrpSpPr/>
            <p:nvPr/>
          </p:nvGrpSpPr>
          <p:grpSpPr>
            <a:xfrm>
              <a:off x="6489811" y="4286995"/>
              <a:ext cx="2538804" cy="504470"/>
              <a:chOff x="5518163" y="3387391"/>
              <a:chExt cx="2538804" cy="504470"/>
            </a:xfrm>
          </p:grpSpPr>
          <p:pic>
            <p:nvPicPr>
              <p:cNvPr id="40" name="Grafik 39">
                <a:extLst>
                  <a:ext uri="{FF2B5EF4-FFF2-40B4-BE49-F238E27FC236}">
                    <a16:creationId xmlns:a16="http://schemas.microsoft.com/office/drawing/2014/main" id="{9E42E96E-5E9B-4C40-F7A4-737297CAD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63" y="3387391"/>
                <a:ext cx="2538804" cy="504470"/>
              </a:xfrm>
              <a:prstGeom prst="rect">
                <a:avLst/>
              </a:prstGeom>
            </p:spPr>
          </p:pic>
          <p:pic>
            <p:nvPicPr>
              <p:cNvPr id="41" name="Picture 14">
                <a:extLst>
                  <a:ext uri="{FF2B5EF4-FFF2-40B4-BE49-F238E27FC236}">
                    <a16:creationId xmlns:a16="http://schemas.microsoft.com/office/drawing/2014/main" id="{10DAF4D3-5E41-0288-7FA3-C9FDC54D7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81"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a:extLst>
                  <a:ext uri="{FF2B5EF4-FFF2-40B4-BE49-F238E27FC236}">
                    <a16:creationId xmlns:a16="http://schemas.microsoft.com/office/drawing/2014/main" id="{46D5C9E3-9906-5CEC-7039-BE8F22297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627" y="3404061"/>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a:extLst>
                  <a:ext uri="{FF2B5EF4-FFF2-40B4-BE49-F238E27FC236}">
                    <a16:creationId xmlns:a16="http://schemas.microsoft.com/office/drawing/2014/main" id="{0CB522DF-5DA3-EBCB-1133-604FE6B21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173" y="3404061"/>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a:extLst>
                <a:ext uri="{FF2B5EF4-FFF2-40B4-BE49-F238E27FC236}">
                  <a16:creationId xmlns:a16="http://schemas.microsoft.com/office/drawing/2014/main" id="{C3A6FB5F-ED73-CE93-6325-D1C2E2914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646" y="4303665"/>
              <a:ext cx="216000" cy="21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4">
            <a:extLst>
              <a:ext uri="{FF2B5EF4-FFF2-40B4-BE49-F238E27FC236}">
                <a16:creationId xmlns:a16="http://schemas.microsoft.com/office/drawing/2014/main" id="{722C335A-2184-53A2-8958-AC569B80A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190" y="3604011"/>
            <a:ext cx="248676" cy="2486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extLst>
              <a:ext uri="{FF2B5EF4-FFF2-40B4-BE49-F238E27FC236}">
                <a16:creationId xmlns:a16="http://schemas.microsoft.com/office/drawing/2014/main" id="{EBA81DA2-72A5-F7AD-4512-E01089724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026" y="3608827"/>
            <a:ext cx="248676" cy="2486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a:extLst>
              <a:ext uri="{FF2B5EF4-FFF2-40B4-BE49-F238E27FC236}">
                <a16:creationId xmlns:a16="http://schemas.microsoft.com/office/drawing/2014/main" id="{2CD03083-F313-9C1C-9273-CED83E389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088" y="3599409"/>
            <a:ext cx="248676" cy="2486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a:extLst>
              <a:ext uri="{FF2B5EF4-FFF2-40B4-BE49-F238E27FC236}">
                <a16:creationId xmlns:a16="http://schemas.microsoft.com/office/drawing/2014/main" id="{517342E9-4FE2-DC0A-9943-BF9D7E869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2150" y="3604115"/>
            <a:ext cx="248676" cy="248676"/>
          </a:xfrm>
          <a:prstGeom prst="rect">
            <a:avLst/>
          </a:prstGeom>
          <a:noFill/>
          <a:extLst>
            <a:ext uri="{909E8E84-426E-40DD-AFC4-6F175D3DCCD1}">
              <a14:hiddenFill xmlns:a14="http://schemas.microsoft.com/office/drawing/2010/main">
                <a:solidFill>
                  <a:srgbClr val="FFFFFF"/>
                </a:solidFill>
              </a14:hiddenFill>
            </a:ext>
          </a:extLst>
        </p:spPr>
      </p:pic>
      <p:sp>
        <p:nvSpPr>
          <p:cNvPr id="55" name="Abgerundete rechteckige Legende 54">
            <a:extLst>
              <a:ext uri="{FF2B5EF4-FFF2-40B4-BE49-F238E27FC236}">
                <a16:creationId xmlns:a16="http://schemas.microsoft.com/office/drawing/2014/main" id="{7D8FA392-FE6F-CA3C-A99D-68DEE5136EA2}"/>
              </a:ext>
            </a:extLst>
          </p:cNvPr>
          <p:cNvSpPr/>
          <p:nvPr/>
        </p:nvSpPr>
        <p:spPr>
          <a:xfrm>
            <a:off x="9336480" y="4630629"/>
            <a:ext cx="2435332" cy="1100144"/>
          </a:xfrm>
          <a:prstGeom prst="wedgeRoundRectCallout">
            <a:avLst>
              <a:gd name="adj1" fmla="val -20304"/>
              <a:gd name="adj2" fmla="val -61303"/>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Das sind 4 und nochmal 4, also 8.</a:t>
            </a:r>
          </a:p>
        </p:txBody>
      </p:sp>
      <p:pic>
        <p:nvPicPr>
          <p:cNvPr id="56" name="Grafik 55">
            <a:extLst>
              <a:ext uri="{FF2B5EF4-FFF2-40B4-BE49-F238E27FC236}">
                <a16:creationId xmlns:a16="http://schemas.microsoft.com/office/drawing/2014/main" id="{7357C7D5-3B46-F09B-FA63-63F0D8D44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6038" y="3749817"/>
            <a:ext cx="859858" cy="1229234"/>
          </a:xfrm>
          <a:prstGeom prst="rect">
            <a:avLst/>
          </a:prstGeom>
        </p:spPr>
      </p:pic>
    </p:spTree>
    <p:extLst>
      <p:ext uri="{BB962C8B-B14F-4D97-AF65-F5344CB8AC3E}">
        <p14:creationId xmlns:p14="http://schemas.microsoft.com/office/powerpoint/2010/main" val="7257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C899C85-0C9F-13C1-B159-0EFE6695517C}"/>
              </a:ext>
            </a:extLst>
          </p:cNvPr>
          <p:cNvSpPr>
            <a:spLocks noGrp="1"/>
          </p:cNvSpPr>
          <p:nvPr>
            <p:ph type="body" sz="quarter" idx="13"/>
          </p:nvPr>
        </p:nvSpPr>
        <p:spPr/>
        <p:txBody>
          <a:bodyPr/>
          <a:lstStyle/>
          <a:p>
            <a:r>
              <a:rPr lang="de-DE" dirty="0"/>
              <a:t>ÜBERBLICK ÜBER DIE VERANSTALTUNGSREIHE FÖDIMA:</a:t>
            </a:r>
          </a:p>
        </p:txBody>
      </p:sp>
      <p:sp>
        <p:nvSpPr>
          <p:cNvPr id="4" name="Foliennummernplatzhalter 3">
            <a:extLst>
              <a:ext uri="{FF2B5EF4-FFF2-40B4-BE49-F238E27FC236}">
                <a16:creationId xmlns:a16="http://schemas.microsoft.com/office/drawing/2014/main" id="{DE8B438C-1443-2076-73D8-6BE029D29CB6}"/>
              </a:ext>
            </a:extLst>
          </p:cNvPr>
          <p:cNvSpPr>
            <a:spLocks noGrp="1"/>
          </p:cNvSpPr>
          <p:nvPr>
            <p:ph type="sldNum" sz="quarter" idx="12"/>
          </p:nvPr>
        </p:nvSpPr>
        <p:spPr/>
        <p:txBody>
          <a:bodyPr/>
          <a:lstStyle/>
          <a:p>
            <a:pPr marL="0" marR="0" lvl="0" indent="0" algn="r" defTabSz="914400" rtl="0" eaLnBrk="0" fontAlgn="base" latinLnBrk="0" hangingPunct="0">
              <a:lnSpc>
                <a:spcPct val="150000"/>
              </a:lnSpc>
              <a:spcBef>
                <a:spcPct val="0"/>
              </a:spcBef>
              <a:spcAft>
                <a:spcPct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CECEC">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50000"/>
                </a:lnSpc>
                <a:spcBef>
                  <a:spcPct val="0"/>
                </a:spcBef>
                <a:spcAft>
                  <a:spcPct val="0"/>
                </a:spcAft>
                <a:buClrTx/>
                <a:buSzTx/>
                <a:buFontTx/>
                <a:buNone/>
                <a:tabLst/>
                <a:defRPr/>
              </a:pPr>
              <a:t>4</a:t>
            </a:fld>
            <a:endParaRPr kumimoji="0" lang="de-DE" sz="1200" b="0" i="0" u="none" strike="noStrike" kern="1200" cap="none" spc="0" normalizeH="0" baseline="0" noProof="0" dirty="0">
              <a:ln>
                <a:noFill/>
              </a:ln>
              <a:solidFill>
                <a:srgbClr val="ECECEC">
                  <a:lumMod val="50000"/>
                </a:srgbClr>
              </a:solidFill>
              <a:effectLst/>
              <a:uLnTx/>
              <a:uFillTx/>
              <a:latin typeface="Arial" panose="020B0604020202020204" pitchFamily="34" charset="0"/>
              <a:ea typeface="+mn-ea"/>
              <a:cs typeface="Arial" panose="020B0604020202020204" pitchFamily="34" charset="0"/>
            </a:endParaRPr>
          </a:p>
        </p:txBody>
      </p:sp>
      <p:sp>
        <p:nvSpPr>
          <p:cNvPr id="5" name="Inhaltsplatzhalter 4">
            <a:extLst>
              <a:ext uri="{FF2B5EF4-FFF2-40B4-BE49-F238E27FC236}">
                <a16:creationId xmlns:a16="http://schemas.microsoft.com/office/drawing/2014/main" id="{610C1ABA-3C9E-D3D8-6039-119C93886FAA}"/>
              </a:ext>
            </a:extLst>
          </p:cNvPr>
          <p:cNvSpPr>
            <a:spLocks noGrp="1"/>
          </p:cNvSpPr>
          <p:nvPr>
            <p:ph sz="quarter" idx="15"/>
          </p:nvPr>
        </p:nvSpPr>
        <p:spPr/>
        <p:txBody>
          <a:bodyPr/>
          <a:lstStyle/>
          <a:p>
            <a:pPr marL="0" indent="0">
              <a:buNone/>
            </a:pPr>
            <a:r>
              <a:rPr lang="de-DE" sz="1200" dirty="0"/>
              <a:t>In dieser Veranstaltungsreihe wird über sechs Module ein Konzept für die Diagnose und Förderung im arithmetischen Anfangsunterricht (also in den Klassen 1 und 2) entwickelt. Dabei werden Förderung und Diagnostik vernetzt gedacht, allerdings werden die verschiedenen Werkzeuge, die Lehrkräfte im Unterricht unterstützen sollen, nach und nach über die sechs Module hinweg gemeinsam erarbeitet. </a:t>
            </a:r>
          </a:p>
          <a:p>
            <a:pPr marL="0" indent="0">
              <a:buNone/>
            </a:pPr>
            <a:r>
              <a:rPr lang="de-DE" sz="1200" dirty="0"/>
              <a:t>Grundlage für den Unterricht sind dabei die FÖDIMA-Kartei mit Diagnose- und Förderanregungen, die darauf abgestimmten Standortbestimmungen sowie die entsprechende Handreichung. Die Materialien stehen auf </a:t>
            </a:r>
            <a:r>
              <a:rPr lang="de-DE" sz="1200" dirty="0">
                <a:solidFill>
                  <a:srgbClr val="327C86"/>
                </a:solidFill>
                <a:hlinkClick r:id="rId3">
                  <a:extLst>
                    <a:ext uri="{A12FA001-AC4F-418D-AE19-62706E023703}">
                      <ahyp:hlinkClr xmlns:ahyp="http://schemas.microsoft.com/office/drawing/2018/hyperlinkcolor" val="tx"/>
                    </a:ext>
                  </a:extLst>
                </a:hlinkClick>
              </a:rPr>
              <a:t>https://pikas.dzlm.de/node/2558</a:t>
            </a:r>
            <a:r>
              <a:rPr lang="de-DE" sz="1200" dirty="0">
                <a:solidFill>
                  <a:srgbClr val="327C86"/>
                </a:solidFill>
              </a:rPr>
              <a:t> </a:t>
            </a:r>
            <a:r>
              <a:rPr lang="de-DE" sz="1200" dirty="0"/>
              <a:t>zum Download zur Verfügung. Dort finden Sie auch weitere Materialien, entweder als Link oder als Download, die für die Durchführung von Diagnose- und Förderanregungen genutzt werden können (z. B. Zahlen- und Aufgabenkarten).</a:t>
            </a:r>
          </a:p>
          <a:p>
            <a:pPr marL="0" indent="0">
              <a:buNone/>
            </a:pPr>
            <a:r>
              <a:rPr lang="de-DE" sz="1200" b="1" dirty="0"/>
              <a:t>Wichtig</a:t>
            </a:r>
            <a:r>
              <a:rPr lang="de-DE" sz="1200" dirty="0"/>
              <a:t>: Das Material steht von Beginn an zur Verfügung, kann aber natürlich nur nach und nach in den Veranstaltungen erarbeitet werden. Da Diagnose und Förderung nur entlang der Inhalte (z. B. Zahlverständnis, Addition, ...) möglich sind, werden diese immer einbezogen, allerdings nicht ausführlich thematisiert. Wenn hier Bedarf besteht, nutzen Sie bitte die Folien aus der Veranstaltungsreihe Basiskompetenzen sichern – Rechenschwierigkeiten vermeiden (</a:t>
            </a:r>
            <a:r>
              <a:rPr lang="de-DE" sz="1200" dirty="0">
                <a:hlinkClick r:id="rId4"/>
              </a:rPr>
              <a:t>https://pikas.dzlm.de/node/587</a:t>
            </a:r>
            <a:r>
              <a:rPr lang="de-DE" sz="1200" dirty="0"/>
              <a:t>).</a:t>
            </a:r>
          </a:p>
          <a:p>
            <a:pPr marL="0" indent="0">
              <a:buNone/>
            </a:pPr>
            <a:r>
              <a:rPr lang="de-DE" sz="1200" b="1" dirty="0"/>
              <a:t>Hinweis zu den Videos</a:t>
            </a:r>
            <a:r>
              <a:rPr lang="de-DE" sz="1200" dirty="0"/>
              <a:t>: Alle Videos in der Veranstaltungsreihe sind nachgestellte und nachgesprochene Originalvideos.</a:t>
            </a:r>
            <a:endParaRPr lang="de-DE" sz="1200" dirty="0">
              <a:highlight>
                <a:srgbClr val="FFFF00"/>
              </a:highlight>
            </a:endParaRPr>
          </a:p>
          <a:p>
            <a:pPr marL="0" indent="0">
              <a:lnSpc>
                <a:spcPct val="100000"/>
              </a:lnSpc>
              <a:buNone/>
            </a:pPr>
            <a:endParaRPr lang="de-DE" sz="1200" dirty="0"/>
          </a:p>
          <a:p>
            <a:pPr>
              <a:lnSpc>
                <a:spcPct val="100000"/>
              </a:lnSpc>
            </a:pPr>
            <a:endParaRPr lang="de-DE" sz="1200" dirty="0"/>
          </a:p>
        </p:txBody>
      </p:sp>
      <p:sp>
        <p:nvSpPr>
          <p:cNvPr id="3" name="Datumsplatzhalter 18">
            <a:extLst>
              <a:ext uri="{FF2B5EF4-FFF2-40B4-BE49-F238E27FC236}">
                <a16:creationId xmlns:a16="http://schemas.microsoft.com/office/drawing/2014/main" id="{71E5DA8A-E371-03C7-2344-49DB53748FDD}"/>
              </a:ext>
            </a:extLst>
          </p:cNvPr>
          <p:cNvSpPr txBox="1">
            <a:spLocks/>
          </p:cNvSpPr>
          <p:nvPr/>
        </p:nvSpPr>
        <p:spPr>
          <a:xfrm>
            <a:off x="773680" y="6366451"/>
            <a:ext cx="27432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de-DE"/>
              <a:t>Juni 24</a:t>
            </a:r>
            <a:endParaRPr lang="de-DE" dirty="0"/>
          </a:p>
        </p:txBody>
      </p:sp>
    </p:spTree>
    <p:extLst>
      <p:ext uri="{BB962C8B-B14F-4D97-AF65-F5344CB8AC3E}">
        <p14:creationId xmlns:p14="http://schemas.microsoft.com/office/powerpoint/2010/main" val="654309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Grafik 74">
            <a:extLst>
              <a:ext uri="{FF2B5EF4-FFF2-40B4-BE49-F238E27FC236}">
                <a16:creationId xmlns:a16="http://schemas.microsoft.com/office/drawing/2014/main" id="{7FC9E20A-DEE4-5052-F5F1-468B0DC2DE8E}"/>
              </a:ext>
            </a:extLst>
          </p:cNvPr>
          <p:cNvPicPr>
            <a:picLocks noChangeAspect="1"/>
          </p:cNvPicPr>
          <p:nvPr/>
        </p:nvPicPr>
        <p:blipFill>
          <a:blip r:embed="rId3"/>
          <a:stretch>
            <a:fillRect/>
          </a:stretch>
        </p:blipFill>
        <p:spPr>
          <a:xfrm>
            <a:off x="2754402" y="3278595"/>
            <a:ext cx="1676940" cy="1656524"/>
          </a:xfrm>
          <a:prstGeom prst="rect">
            <a:avLst/>
          </a:prstGeom>
        </p:spPr>
      </p:pic>
      <p:pic>
        <p:nvPicPr>
          <p:cNvPr id="76" name="Grafik 75">
            <a:extLst>
              <a:ext uri="{FF2B5EF4-FFF2-40B4-BE49-F238E27FC236}">
                <a16:creationId xmlns:a16="http://schemas.microsoft.com/office/drawing/2014/main" id="{9D083911-5718-A7B6-5252-231B1C91FFA8}"/>
              </a:ext>
            </a:extLst>
          </p:cNvPr>
          <p:cNvPicPr>
            <a:picLocks noChangeAspect="1"/>
          </p:cNvPicPr>
          <p:nvPr/>
        </p:nvPicPr>
        <p:blipFill>
          <a:blip r:embed="rId3"/>
          <a:stretch>
            <a:fillRect/>
          </a:stretch>
        </p:blipFill>
        <p:spPr>
          <a:xfrm>
            <a:off x="7718524" y="3269066"/>
            <a:ext cx="1676940" cy="1656524"/>
          </a:xfrm>
          <a:prstGeom prst="rect">
            <a:avLst/>
          </a:prstGeom>
        </p:spPr>
      </p:pic>
      <p:pic>
        <p:nvPicPr>
          <p:cNvPr id="77" name="Grafik 76">
            <a:extLst>
              <a:ext uri="{FF2B5EF4-FFF2-40B4-BE49-F238E27FC236}">
                <a16:creationId xmlns:a16="http://schemas.microsoft.com/office/drawing/2014/main" id="{CF508201-590C-747F-47DD-C28FBEC5B2C2}"/>
              </a:ext>
            </a:extLst>
          </p:cNvPr>
          <p:cNvPicPr>
            <a:picLocks noChangeAspect="1"/>
          </p:cNvPicPr>
          <p:nvPr/>
        </p:nvPicPr>
        <p:blipFill>
          <a:blip r:embed="rId3"/>
          <a:stretch>
            <a:fillRect/>
          </a:stretch>
        </p:blipFill>
        <p:spPr>
          <a:xfrm>
            <a:off x="10190687" y="3278956"/>
            <a:ext cx="1676940" cy="1656524"/>
          </a:xfrm>
          <a:prstGeom prst="rect">
            <a:avLst/>
          </a:prstGeom>
        </p:spPr>
      </p:pic>
      <p:pic>
        <p:nvPicPr>
          <p:cNvPr id="74" name="Grafik 73">
            <a:extLst>
              <a:ext uri="{FF2B5EF4-FFF2-40B4-BE49-F238E27FC236}">
                <a16:creationId xmlns:a16="http://schemas.microsoft.com/office/drawing/2014/main" id="{CCE43F9C-24ED-37AE-BCD2-A4F85EA24B14}"/>
              </a:ext>
            </a:extLst>
          </p:cNvPr>
          <p:cNvPicPr>
            <a:picLocks noChangeAspect="1"/>
          </p:cNvPicPr>
          <p:nvPr/>
        </p:nvPicPr>
        <p:blipFill>
          <a:blip r:embed="rId3"/>
          <a:stretch>
            <a:fillRect/>
          </a:stretch>
        </p:blipFill>
        <p:spPr>
          <a:xfrm>
            <a:off x="338177" y="3278595"/>
            <a:ext cx="1676940" cy="1656524"/>
          </a:xfrm>
          <a:prstGeom prst="rect">
            <a:avLst/>
          </a:prstGeom>
        </p:spPr>
      </p:pic>
      <p:sp>
        <p:nvSpPr>
          <p:cNvPr id="2" name="Inhaltsplatzhalter 1">
            <a:extLst>
              <a:ext uri="{FF2B5EF4-FFF2-40B4-BE49-F238E27FC236}">
                <a16:creationId xmlns:a16="http://schemas.microsoft.com/office/drawing/2014/main" id="{21BCAA48-7E00-06FC-A7BA-17F72B0BD0FF}"/>
              </a:ext>
            </a:extLst>
          </p:cNvPr>
          <p:cNvSpPr>
            <a:spLocks noGrp="1"/>
          </p:cNvSpPr>
          <p:nvPr>
            <p:ph sz="quarter" idx="15"/>
          </p:nvPr>
        </p:nvSpPr>
        <p:spPr>
          <a:xfrm>
            <a:off x="1461741" y="1593616"/>
            <a:ext cx="9346011" cy="4591521"/>
          </a:xfrm>
        </p:spPr>
        <p:txBody>
          <a:bodyPr/>
          <a:lstStyle/>
          <a:p>
            <a:pPr marL="0" indent="0">
              <a:buNone/>
            </a:pPr>
            <a:r>
              <a:rPr lang="de-DE" dirty="0"/>
              <a:t>Strukturen des 100er-Feldes müssen explizit thematisiert werden, indem sie aus den bekannten Strukturen des 20er-Feldes abgeleitet werden</a:t>
            </a:r>
          </a:p>
        </p:txBody>
      </p:sp>
      <p:sp>
        <p:nvSpPr>
          <p:cNvPr id="3" name="Textplatzhalter 2">
            <a:extLst>
              <a:ext uri="{FF2B5EF4-FFF2-40B4-BE49-F238E27FC236}">
                <a16:creationId xmlns:a16="http://schemas.microsoft.com/office/drawing/2014/main" id="{7CC9D80A-09AA-0116-8075-5131C6535146}"/>
              </a:ext>
            </a:extLst>
          </p:cNvPr>
          <p:cNvSpPr>
            <a:spLocks noGrp="1"/>
          </p:cNvSpPr>
          <p:nvPr>
            <p:ph type="body" sz="quarter" idx="13"/>
          </p:nvPr>
        </p:nvSpPr>
        <p:spPr>
          <a:xfrm>
            <a:off x="1461741" y="1147990"/>
            <a:ext cx="9346012" cy="445628"/>
          </a:xfrm>
        </p:spPr>
        <p:txBody>
          <a:bodyPr/>
          <a:lstStyle/>
          <a:p>
            <a:r>
              <a:rPr lang="de-DE" dirty="0"/>
              <a:t>TEILE-GANZES-BEZIEHUNG – ZAHLEN ZERLEGEN</a:t>
            </a:r>
          </a:p>
        </p:txBody>
      </p:sp>
      <p:sp>
        <p:nvSpPr>
          <p:cNvPr id="4" name="Foliennummernplatzhalter 3">
            <a:extLst>
              <a:ext uri="{FF2B5EF4-FFF2-40B4-BE49-F238E27FC236}">
                <a16:creationId xmlns:a16="http://schemas.microsoft.com/office/drawing/2014/main" id="{DE0DF1C4-332F-B505-538E-5B89F66EA1B6}"/>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40</a:t>
            </a:fld>
            <a:endParaRPr lang="de-DE" dirty="0"/>
          </a:p>
        </p:txBody>
      </p:sp>
      <p:sp>
        <p:nvSpPr>
          <p:cNvPr id="15" name="Titel 15">
            <a:extLst>
              <a:ext uri="{FF2B5EF4-FFF2-40B4-BE49-F238E27FC236}">
                <a16:creationId xmlns:a16="http://schemas.microsoft.com/office/drawing/2014/main" id="{DCF9BDDD-9D59-4004-2FC4-9092205632AD}"/>
              </a:ext>
            </a:extLst>
          </p:cNvPr>
          <p:cNvSpPr>
            <a:spLocks noGrp="1"/>
          </p:cNvSpPr>
          <p:nvPr>
            <p:ph type="title"/>
          </p:nvPr>
        </p:nvSpPr>
        <p:spPr>
          <a:xfrm>
            <a:off x="1461741" y="273600"/>
            <a:ext cx="9346011" cy="516684"/>
          </a:xfrm>
        </p:spPr>
        <p:txBody>
          <a:bodyPr/>
          <a:lstStyle/>
          <a:p>
            <a:r>
              <a:rPr lang="de-DE" dirty="0"/>
              <a:t>2.1 Relationales Zahlverständnis</a:t>
            </a:r>
          </a:p>
        </p:txBody>
      </p:sp>
      <p:sp>
        <p:nvSpPr>
          <p:cNvPr id="60" name="Freihandform 39">
            <a:extLst>
              <a:ext uri="{FF2B5EF4-FFF2-40B4-BE49-F238E27FC236}">
                <a16:creationId xmlns:a16="http://schemas.microsoft.com/office/drawing/2014/main" id="{5793F7B9-FF1C-8B23-230B-CD3FCB09D02A}"/>
              </a:ext>
            </a:extLst>
          </p:cNvPr>
          <p:cNvSpPr/>
          <p:nvPr/>
        </p:nvSpPr>
        <p:spPr>
          <a:xfrm>
            <a:off x="322244" y="3273459"/>
            <a:ext cx="862293" cy="201720"/>
          </a:xfrm>
          <a:custGeom>
            <a:avLst/>
            <a:gdLst>
              <a:gd name="connsiteX0" fmla="*/ 663449 w 1527767"/>
              <a:gd name="connsiteY0" fmla="*/ 488155 h 495559"/>
              <a:gd name="connsiteX1" fmla="*/ 63681 w 1527767"/>
              <a:gd name="connsiteY1" fmla="*/ 429161 h 495559"/>
              <a:gd name="connsiteX2" fmla="*/ 44016 w 1527767"/>
              <a:gd name="connsiteY2" fmla="*/ 75200 h 495559"/>
              <a:gd name="connsiteX3" fmla="*/ 299655 w 1527767"/>
              <a:gd name="connsiteY3" fmla="*/ 6374 h 495559"/>
              <a:gd name="connsiteX4" fmla="*/ 1145229 w 1527767"/>
              <a:gd name="connsiteY4" fmla="*/ 6374 h 495559"/>
              <a:gd name="connsiteX5" fmla="*/ 1469694 w 1527767"/>
              <a:gd name="connsiteY5" fmla="*/ 35871 h 495559"/>
              <a:gd name="connsiteX6" fmla="*/ 1499190 w 1527767"/>
              <a:gd name="connsiteY6" fmla="*/ 340671 h 495559"/>
              <a:gd name="connsiteX7" fmla="*/ 1164894 w 1527767"/>
              <a:gd name="connsiteY7" fmla="*/ 478322 h 495559"/>
              <a:gd name="connsiteX8" fmla="*/ 663449 w 1527767"/>
              <a:gd name="connsiteY8" fmla="*/ 488155 h 49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767" h="495559">
                <a:moveTo>
                  <a:pt x="663449" y="488155"/>
                </a:moveTo>
                <a:cubicBezTo>
                  <a:pt x="479914" y="479962"/>
                  <a:pt x="166920" y="497987"/>
                  <a:pt x="63681" y="429161"/>
                </a:cubicBezTo>
                <a:cubicBezTo>
                  <a:pt x="-39558" y="360335"/>
                  <a:pt x="4687" y="145664"/>
                  <a:pt x="44016" y="75200"/>
                </a:cubicBezTo>
                <a:cubicBezTo>
                  <a:pt x="83345" y="4736"/>
                  <a:pt x="116120" y="17845"/>
                  <a:pt x="299655" y="6374"/>
                </a:cubicBezTo>
                <a:cubicBezTo>
                  <a:pt x="483190" y="-5097"/>
                  <a:pt x="950223" y="1458"/>
                  <a:pt x="1145229" y="6374"/>
                </a:cubicBezTo>
                <a:cubicBezTo>
                  <a:pt x="1340236" y="11290"/>
                  <a:pt x="1410701" y="-19845"/>
                  <a:pt x="1469694" y="35871"/>
                </a:cubicBezTo>
                <a:cubicBezTo>
                  <a:pt x="1528688" y="91587"/>
                  <a:pt x="1549990" y="266929"/>
                  <a:pt x="1499190" y="340671"/>
                </a:cubicBezTo>
                <a:cubicBezTo>
                  <a:pt x="1448390" y="414413"/>
                  <a:pt x="1310739" y="453741"/>
                  <a:pt x="1164894" y="478322"/>
                </a:cubicBezTo>
                <a:cubicBezTo>
                  <a:pt x="1019049" y="502903"/>
                  <a:pt x="846984" y="496348"/>
                  <a:pt x="663449" y="488155"/>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Freihandform 38">
            <a:extLst>
              <a:ext uri="{FF2B5EF4-FFF2-40B4-BE49-F238E27FC236}">
                <a16:creationId xmlns:a16="http://schemas.microsoft.com/office/drawing/2014/main" id="{17267388-0E36-F3EF-C8E0-887F5DE055CE}"/>
              </a:ext>
            </a:extLst>
          </p:cNvPr>
          <p:cNvSpPr/>
          <p:nvPr/>
        </p:nvSpPr>
        <p:spPr>
          <a:xfrm>
            <a:off x="2742790" y="3265991"/>
            <a:ext cx="1676940" cy="201720"/>
          </a:xfrm>
          <a:custGeom>
            <a:avLst/>
            <a:gdLst>
              <a:gd name="connsiteX0" fmla="*/ 1049665 w 2529619"/>
              <a:gd name="connsiteY0" fmla="*/ 74452 h 558836"/>
              <a:gd name="connsiteX1" fmla="*/ 213923 w 2529619"/>
              <a:gd name="connsiteY1" fmla="*/ 74452 h 558836"/>
              <a:gd name="connsiteX2" fmla="*/ 7446 w 2529619"/>
              <a:gd name="connsiteY2" fmla="*/ 212104 h 558836"/>
              <a:gd name="connsiteX3" fmla="*/ 125433 w 2529619"/>
              <a:gd name="connsiteY3" fmla="*/ 497239 h 558836"/>
              <a:gd name="connsiteX4" fmla="*/ 843188 w 2529619"/>
              <a:gd name="connsiteY4" fmla="*/ 497239 h 558836"/>
              <a:gd name="connsiteX5" fmla="*/ 1472452 w 2529619"/>
              <a:gd name="connsiteY5" fmla="*/ 507072 h 558836"/>
              <a:gd name="connsiteX6" fmla="*/ 2455678 w 2529619"/>
              <a:gd name="connsiteY6" fmla="*/ 526736 h 558836"/>
              <a:gd name="connsiteX7" fmla="*/ 2298362 w 2529619"/>
              <a:gd name="connsiteY7" fmla="*/ 25291 h 558836"/>
              <a:gd name="connsiteX8" fmla="*/ 1049665 w 2529619"/>
              <a:gd name="connsiteY8" fmla="*/ 74452 h 55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619" h="558836">
                <a:moveTo>
                  <a:pt x="1049665" y="74452"/>
                </a:moveTo>
                <a:cubicBezTo>
                  <a:pt x="702259" y="82645"/>
                  <a:pt x="387626" y="51510"/>
                  <a:pt x="213923" y="74452"/>
                </a:cubicBezTo>
                <a:cubicBezTo>
                  <a:pt x="40220" y="97394"/>
                  <a:pt x="22194" y="141640"/>
                  <a:pt x="7446" y="212104"/>
                </a:cubicBezTo>
                <a:cubicBezTo>
                  <a:pt x="-7302" y="282569"/>
                  <a:pt x="-13857" y="449717"/>
                  <a:pt x="125433" y="497239"/>
                </a:cubicBezTo>
                <a:cubicBezTo>
                  <a:pt x="264723" y="544761"/>
                  <a:pt x="843188" y="497239"/>
                  <a:pt x="843188" y="497239"/>
                </a:cubicBezTo>
                <a:lnTo>
                  <a:pt x="1472452" y="507072"/>
                </a:lnTo>
                <a:cubicBezTo>
                  <a:pt x="1741200" y="511988"/>
                  <a:pt x="2318026" y="607033"/>
                  <a:pt x="2455678" y="526736"/>
                </a:cubicBezTo>
                <a:cubicBezTo>
                  <a:pt x="2593330" y="446439"/>
                  <a:pt x="2537613" y="100672"/>
                  <a:pt x="2298362" y="25291"/>
                </a:cubicBezTo>
                <a:cubicBezTo>
                  <a:pt x="2059111" y="-50090"/>
                  <a:pt x="1397071" y="66259"/>
                  <a:pt x="1049665" y="74452"/>
                </a:cubicBezTo>
                <a:close/>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Abgerundetes Rechteck 61">
            <a:extLst>
              <a:ext uri="{FF2B5EF4-FFF2-40B4-BE49-F238E27FC236}">
                <a16:creationId xmlns:a16="http://schemas.microsoft.com/office/drawing/2014/main" id="{52DD3875-6357-AD72-5563-70CA141D455E}"/>
              </a:ext>
            </a:extLst>
          </p:cNvPr>
          <p:cNvSpPr/>
          <p:nvPr/>
        </p:nvSpPr>
        <p:spPr>
          <a:xfrm>
            <a:off x="7737212" y="3261739"/>
            <a:ext cx="1627953" cy="859875"/>
          </a:xfrm>
          <a:custGeom>
            <a:avLst/>
            <a:gdLst>
              <a:gd name="connsiteX0" fmla="*/ 0 w 1627953"/>
              <a:gd name="connsiteY0" fmla="*/ 143315 h 859875"/>
              <a:gd name="connsiteX1" fmla="*/ 143315 w 1627953"/>
              <a:gd name="connsiteY1" fmla="*/ 0 h 859875"/>
              <a:gd name="connsiteX2" fmla="*/ 840803 w 1627953"/>
              <a:gd name="connsiteY2" fmla="*/ 0 h 859875"/>
              <a:gd name="connsiteX3" fmla="*/ 1484638 w 1627953"/>
              <a:gd name="connsiteY3" fmla="*/ 0 h 859875"/>
              <a:gd name="connsiteX4" fmla="*/ 1627953 w 1627953"/>
              <a:gd name="connsiteY4" fmla="*/ 143315 h 859875"/>
              <a:gd name="connsiteX5" fmla="*/ 1627953 w 1627953"/>
              <a:gd name="connsiteY5" fmla="*/ 716560 h 859875"/>
              <a:gd name="connsiteX6" fmla="*/ 1484638 w 1627953"/>
              <a:gd name="connsiteY6" fmla="*/ 859875 h 859875"/>
              <a:gd name="connsiteX7" fmla="*/ 813977 w 1627953"/>
              <a:gd name="connsiteY7" fmla="*/ 859875 h 859875"/>
              <a:gd name="connsiteX8" fmla="*/ 143315 w 1627953"/>
              <a:gd name="connsiteY8" fmla="*/ 859875 h 859875"/>
              <a:gd name="connsiteX9" fmla="*/ 0 w 1627953"/>
              <a:gd name="connsiteY9" fmla="*/ 716560 h 859875"/>
              <a:gd name="connsiteX10" fmla="*/ 0 w 1627953"/>
              <a:gd name="connsiteY10" fmla="*/ 143315 h 85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7953" h="859875" extrusionOk="0">
                <a:moveTo>
                  <a:pt x="0" y="143315"/>
                </a:moveTo>
                <a:cubicBezTo>
                  <a:pt x="-2974" y="62329"/>
                  <a:pt x="45919" y="6848"/>
                  <a:pt x="143315" y="0"/>
                </a:cubicBezTo>
                <a:cubicBezTo>
                  <a:pt x="432779" y="-13512"/>
                  <a:pt x="529217" y="790"/>
                  <a:pt x="840803" y="0"/>
                </a:cubicBezTo>
                <a:cubicBezTo>
                  <a:pt x="1152389" y="-790"/>
                  <a:pt x="1292378" y="-211"/>
                  <a:pt x="1484638" y="0"/>
                </a:cubicBezTo>
                <a:cubicBezTo>
                  <a:pt x="1549826" y="-7640"/>
                  <a:pt x="1644899" y="72261"/>
                  <a:pt x="1627953" y="143315"/>
                </a:cubicBezTo>
                <a:cubicBezTo>
                  <a:pt x="1650349" y="369019"/>
                  <a:pt x="1604511" y="463215"/>
                  <a:pt x="1627953" y="716560"/>
                </a:cubicBezTo>
                <a:cubicBezTo>
                  <a:pt x="1630612" y="791384"/>
                  <a:pt x="1555393" y="867253"/>
                  <a:pt x="1484638" y="859875"/>
                </a:cubicBezTo>
                <a:cubicBezTo>
                  <a:pt x="1347892" y="849415"/>
                  <a:pt x="1138630" y="840648"/>
                  <a:pt x="813977" y="859875"/>
                </a:cubicBezTo>
                <a:cubicBezTo>
                  <a:pt x="489324" y="879102"/>
                  <a:pt x="310954" y="842737"/>
                  <a:pt x="143315" y="859875"/>
                </a:cubicBezTo>
                <a:cubicBezTo>
                  <a:pt x="51727" y="859164"/>
                  <a:pt x="4130" y="784387"/>
                  <a:pt x="0" y="716560"/>
                </a:cubicBezTo>
                <a:cubicBezTo>
                  <a:pt x="16250" y="522450"/>
                  <a:pt x="-12732" y="415718"/>
                  <a:pt x="0" y="143315"/>
                </a:cubicBezTo>
                <a:close/>
              </a:path>
            </a:pathLst>
          </a:custGeom>
          <a:noFill/>
          <a:ln w="38100">
            <a:solidFill>
              <a:srgbClr val="327C86"/>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Abgerundetes Rechteck 62">
            <a:extLst>
              <a:ext uri="{FF2B5EF4-FFF2-40B4-BE49-F238E27FC236}">
                <a16:creationId xmlns:a16="http://schemas.microsoft.com/office/drawing/2014/main" id="{63BA9542-9FB0-DB0E-970A-F9366F86BB89}"/>
              </a:ext>
            </a:extLst>
          </p:cNvPr>
          <p:cNvSpPr/>
          <p:nvPr/>
        </p:nvSpPr>
        <p:spPr>
          <a:xfrm>
            <a:off x="10197683" y="3195721"/>
            <a:ext cx="1676940" cy="1822995"/>
          </a:xfrm>
          <a:custGeom>
            <a:avLst/>
            <a:gdLst>
              <a:gd name="connsiteX0" fmla="*/ 0 w 1676940"/>
              <a:gd name="connsiteY0" fmla="*/ 279496 h 1822995"/>
              <a:gd name="connsiteX1" fmla="*/ 279496 w 1676940"/>
              <a:gd name="connsiteY1" fmla="*/ 0 h 1822995"/>
              <a:gd name="connsiteX2" fmla="*/ 860829 w 1676940"/>
              <a:gd name="connsiteY2" fmla="*/ 0 h 1822995"/>
              <a:gd name="connsiteX3" fmla="*/ 1397444 w 1676940"/>
              <a:gd name="connsiteY3" fmla="*/ 0 h 1822995"/>
              <a:gd name="connsiteX4" fmla="*/ 1676940 w 1676940"/>
              <a:gd name="connsiteY4" fmla="*/ 279496 h 1822995"/>
              <a:gd name="connsiteX5" fmla="*/ 1676940 w 1676940"/>
              <a:gd name="connsiteY5" fmla="*/ 886217 h 1822995"/>
              <a:gd name="connsiteX6" fmla="*/ 1676940 w 1676940"/>
              <a:gd name="connsiteY6" fmla="*/ 1543499 h 1822995"/>
              <a:gd name="connsiteX7" fmla="*/ 1397444 w 1676940"/>
              <a:gd name="connsiteY7" fmla="*/ 1822995 h 1822995"/>
              <a:gd name="connsiteX8" fmla="*/ 860829 w 1676940"/>
              <a:gd name="connsiteY8" fmla="*/ 1822995 h 1822995"/>
              <a:gd name="connsiteX9" fmla="*/ 279496 w 1676940"/>
              <a:gd name="connsiteY9" fmla="*/ 1822995 h 1822995"/>
              <a:gd name="connsiteX10" fmla="*/ 0 w 1676940"/>
              <a:gd name="connsiteY10" fmla="*/ 1543499 h 1822995"/>
              <a:gd name="connsiteX11" fmla="*/ 0 w 1676940"/>
              <a:gd name="connsiteY11" fmla="*/ 949418 h 1822995"/>
              <a:gd name="connsiteX12" fmla="*/ 0 w 1676940"/>
              <a:gd name="connsiteY12" fmla="*/ 279496 h 182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940" h="1822995" extrusionOk="0">
                <a:moveTo>
                  <a:pt x="0" y="279496"/>
                </a:moveTo>
                <a:cubicBezTo>
                  <a:pt x="-10462" y="118682"/>
                  <a:pt x="109235" y="5968"/>
                  <a:pt x="279496" y="0"/>
                </a:cubicBezTo>
                <a:cubicBezTo>
                  <a:pt x="478919" y="14978"/>
                  <a:pt x="593015" y="28363"/>
                  <a:pt x="860829" y="0"/>
                </a:cubicBezTo>
                <a:cubicBezTo>
                  <a:pt x="1128643" y="-28363"/>
                  <a:pt x="1227334" y="-13878"/>
                  <a:pt x="1397444" y="0"/>
                </a:cubicBezTo>
                <a:cubicBezTo>
                  <a:pt x="1529010" y="-12471"/>
                  <a:pt x="1702116" y="137164"/>
                  <a:pt x="1676940" y="279496"/>
                </a:cubicBezTo>
                <a:cubicBezTo>
                  <a:pt x="1683013" y="549092"/>
                  <a:pt x="1706553" y="753812"/>
                  <a:pt x="1676940" y="886217"/>
                </a:cubicBezTo>
                <a:cubicBezTo>
                  <a:pt x="1647327" y="1018622"/>
                  <a:pt x="1646705" y="1314146"/>
                  <a:pt x="1676940" y="1543499"/>
                </a:cubicBezTo>
                <a:cubicBezTo>
                  <a:pt x="1673044" y="1660710"/>
                  <a:pt x="1531077" y="1851801"/>
                  <a:pt x="1397444" y="1822995"/>
                </a:cubicBezTo>
                <a:cubicBezTo>
                  <a:pt x="1239289" y="1817514"/>
                  <a:pt x="982947" y="1821261"/>
                  <a:pt x="860829" y="1822995"/>
                </a:cubicBezTo>
                <a:cubicBezTo>
                  <a:pt x="738711" y="1824729"/>
                  <a:pt x="517739" y="1835460"/>
                  <a:pt x="279496" y="1822995"/>
                </a:cubicBezTo>
                <a:cubicBezTo>
                  <a:pt x="129139" y="1828955"/>
                  <a:pt x="3511" y="1734227"/>
                  <a:pt x="0" y="1543499"/>
                </a:cubicBezTo>
                <a:cubicBezTo>
                  <a:pt x="11476" y="1399205"/>
                  <a:pt x="17337" y="1182618"/>
                  <a:pt x="0" y="949418"/>
                </a:cubicBezTo>
                <a:cubicBezTo>
                  <a:pt x="-17337" y="716218"/>
                  <a:pt x="126" y="479976"/>
                  <a:pt x="0" y="279496"/>
                </a:cubicBezTo>
                <a:close/>
              </a:path>
            </a:pathLst>
          </a:custGeom>
          <a:noFill/>
          <a:ln w="38100">
            <a:solidFill>
              <a:srgbClr val="327C86"/>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Abgerundete rechteckige Legende 64">
            <a:extLst>
              <a:ext uri="{FF2B5EF4-FFF2-40B4-BE49-F238E27FC236}">
                <a16:creationId xmlns:a16="http://schemas.microsoft.com/office/drawing/2014/main" id="{85137FA0-DC81-24B1-875A-9EE07A1B8E80}"/>
              </a:ext>
            </a:extLst>
          </p:cNvPr>
          <p:cNvSpPr/>
          <p:nvPr/>
        </p:nvSpPr>
        <p:spPr>
          <a:xfrm>
            <a:off x="211422" y="5104552"/>
            <a:ext cx="1891116" cy="609937"/>
          </a:xfrm>
          <a:prstGeom prst="wedgeRoundRectCallout">
            <a:avLst>
              <a:gd name="adj1" fmla="val 20977"/>
              <a:gd name="adj2" fmla="val -3950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mj-lt"/>
                <a:cs typeface="Calibri" panose="020F0502020204030204" pitchFamily="34" charset="0"/>
              </a:rPr>
              <a:t>5</a:t>
            </a:r>
          </a:p>
        </p:txBody>
      </p:sp>
      <p:sp>
        <p:nvSpPr>
          <p:cNvPr id="66" name="Abgerundete rechteckige Legende 65">
            <a:extLst>
              <a:ext uri="{FF2B5EF4-FFF2-40B4-BE49-F238E27FC236}">
                <a16:creationId xmlns:a16="http://schemas.microsoft.com/office/drawing/2014/main" id="{C77B9B25-2466-2B70-4A6E-8E607A2FEE6C}"/>
              </a:ext>
            </a:extLst>
          </p:cNvPr>
          <p:cNvSpPr/>
          <p:nvPr/>
        </p:nvSpPr>
        <p:spPr>
          <a:xfrm>
            <a:off x="2575017" y="5104552"/>
            <a:ext cx="2012486" cy="609937"/>
          </a:xfrm>
          <a:prstGeom prst="wedgeRoundRectCallout">
            <a:avLst>
              <a:gd name="adj1" fmla="val 20977"/>
              <a:gd name="adj2" fmla="val -3950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mj-lt"/>
                <a:cs typeface="Calibri" panose="020F0502020204030204" pitchFamily="34" charset="0"/>
              </a:rPr>
              <a:t>10</a:t>
            </a:r>
          </a:p>
        </p:txBody>
      </p:sp>
      <p:sp>
        <p:nvSpPr>
          <p:cNvPr id="67" name="Abgerundete rechteckige Legende 66">
            <a:extLst>
              <a:ext uri="{FF2B5EF4-FFF2-40B4-BE49-F238E27FC236}">
                <a16:creationId xmlns:a16="http://schemas.microsoft.com/office/drawing/2014/main" id="{4173E07F-11D3-EB8E-D0F5-4BFBA7537812}"/>
              </a:ext>
            </a:extLst>
          </p:cNvPr>
          <p:cNvSpPr/>
          <p:nvPr/>
        </p:nvSpPr>
        <p:spPr>
          <a:xfrm>
            <a:off x="7544946" y="5100300"/>
            <a:ext cx="2012486" cy="609937"/>
          </a:xfrm>
          <a:prstGeom prst="wedgeRoundRectCallout">
            <a:avLst>
              <a:gd name="adj1" fmla="val 20977"/>
              <a:gd name="adj2" fmla="val -3950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mj-lt"/>
                <a:cs typeface="Calibri" panose="020F0502020204030204" pitchFamily="34" charset="0"/>
              </a:rPr>
              <a:t>50</a:t>
            </a:r>
          </a:p>
        </p:txBody>
      </p:sp>
      <p:sp>
        <p:nvSpPr>
          <p:cNvPr id="68" name="Abgerundete rechteckige Legende 67">
            <a:extLst>
              <a:ext uri="{FF2B5EF4-FFF2-40B4-BE49-F238E27FC236}">
                <a16:creationId xmlns:a16="http://schemas.microsoft.com/office/drawing/2014/main" id="{65B61C1D-1535-6EEA-D2DE-516CA115B73E}"/>
              </a:ext>
            </a:extLst>
          </p:cNvPr>
          <p:cNvSpPr/>
          <p:nvPr/>
        </p:nvSpPr>
        <p:spPr>
          <a:xfrm>
            <a:off x="10029910" y="5100300"/>
            <a:ext cx="2012486" cy="609937"/>
          </a:xfrm>
          <a:prstGeom prst="wedgeRoundRectCallout">
            <a:avLst>
              <a:gd name="adj1" fmla="val 20977"/>
              <a:gd name="adj2" fmla="val -3950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mj-lt"/>
                <a:cs typeface="Calibri" panose="020F0502020204030204" pitchFamily="34" charset="0"/>
              </a:rPr>
              <a:t>100</a:t>
            </a:r>
          </a:p>
        </p:txBody>
      </p:sp>
      <p:pic>
        <p:nvPicPr>
          <p:cNvPr id="85" name="Grafik 84">
            <a:extLst>
              <a:ext uri="{FF2B5EF4-FFF2-40B4-BE49-F238E27FC236}">
                <a16:creationId xmlns:a16="http://schemas.microsoft.com/office/drawing/2014/main" id="{3CF33C7C-B824-9C8A-A081-129CA11B4874}"/>
              </a:ext>
            </a:extLst>
          </p:cNvPr>
          <p:cNvPicPr>
            <a:picLocks noChangeAspect="1"/>
          </p:cNvPicPr>
          <p:nvPr/>
        </p:nvPicPr>
        <p:blipFill>
          <a:blip r:embed="rId3"/>
          <a:stretch>
            <a:fillRect/>
          </a:stretch>
        </p:blipFill>
        <p:spPr>
          <a:xfrm>
            <a:off x="5233559" y="3269066"/>
            <a:ext cx="1676940" cy="1656524"/>
          </a:xfrm>
          <a:prstGeom prst="rect">
            <a:avLst/>
          </a:prstGeom>
        </p:spPr>
      </p:pic>
      <p:sp>
        <p:nvSpPr>
          <p:cNvPr id="86" name="Abgerundetes Rechteck 85">
            <a:extLst>
              <a:ext uri="{FF2B5EF4-FFF2-40B4-BE49-F238E27FC236}">
                <a16:creationId xmlns:a16="http://schemas.microsoft.com/office/drawing/2014/main" id="{0AFCD1BB-672F-09EF-0806-050D67A94B72}"/>
              </a:ext>
            </a:extLst>
          </p:cNvPr>
          <p:cNvSpPr/>
          <p:nvPr/>
        </p:nvSpPr>
        <p:spPr>
          <a:xfrm>
            <a:off x="5252247" y="3261739"/>
            <a:ext cx="843753" cy="859875"/>
          </a:xfrm>
          <a:custGeom>
            <a:avLst/>
            <a:gdLst>
              <a:gd name="connsiteX0" fmla="*/ 0 w 843753"/>
              <a:gd name="connsiteY0" fmla="*/ 140628 h 859875"/>
              <a:gd name="connsiteX1" fmla="*/ 140628 w 843753"/>
              <a:gd name="connsiteY1" fmla="*/ 0 h 859875"/>
              <a:gd name="connsiteX2" fmla="*/ 703125 w 843753"/>
              <a:gd name="connsiteY2" fmla="*/ 0 h 859875"/>
              <a:gd name="connsiteX3" fmla="*/ 843753 w 843753"/>
              <a:gd name="connsiteY3" fmla="*/ 140628 h 859875"/>
              <a:gd name="connsiteX4" fmla="*/ 843753 w 843753"/>
              <a:gd name="connsiteY4" fmla="*/ 719247 h 859875"/>
              <a:gd name="connsiteX5" fmla="*/ 703125 w 843753"/>
              <a:gd name="connsiteY5" fmla="*/ 859875 h 859875"/>
              <a:gd name="connsiteX6" fmla="*/ 140628 w 843753"/>
              <a:gd name="connsiteY6" fmla="*/ 859875 h 859875"/>
              <a:gd name="connsiteX7" fmla="*/ 0 w 843753"/>
              <a:gd name="connsiteY7" fmla="*/ 719247 h 859875"/>
              <a:gd name="connsiteX8" fmla="*/ 0 w 843753"/>
              <a:gd name="connsiteY8" fmla="*/ 140628 h 85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753" h="859875" extrusionOk="0">
                <a:moveTo>
                  <a:pt x="0" y="140628"/>
                </a:moveTo>
                <a:cubicBezTo>
                  <a:pt x="-5571" y="59525"/>
                  <a:pt x="60282" y="1005"/>
                  <a:pt x="140628" y="0"/>
                </a:cubicBezTo>
                <a:cubicBezTo>
                  <a:pt x="301979" y="2489"/>
                  <a:pt x="441453" y="-15337"/>
                  <a:pt x="703125" y="0"/>
                </a:cubicBezTo>
                <a:cubicBezTo>
                  <a:pt x="776934" y="-2934"/>
                  <a:pt x="841375" y="67843"/>
                  <a:pt x="843753" y="140628"/>
                </a:cubicBezTo>
                <a:cubicBezTo>
                  <a:pt x="815561" y="320413"/>
                  <a:pt x="850946" y="498782"/>
                  <a:pt x="843753" y="719247"/>
                </a:cubicBezTo>
                <a:cubicBezTo>
                  <a:pt x="845078" y="794187"/>
                  <a:pt x="776480" y="859215"/>
                  <a:pt x="703125" y="859875"/>
                </a:cubicBezTo>
                <a:cubicBezTo>
                  <a:pt x="569697" y="878564"/>
                  <a:pt x="268667" y="882361"/>
                  <a:pt x="140628" y="859875"/>
                </a:cubicBezTo>
                <a:cubicBezTo>
                  <a:pt x="60665" y="863674"/>
                  <a:pt x="-12311" y="782635"/>
                  <a:pt x="0" y="719247"/>
                </a:cubicBezTo>
                <a:cubicBezTo>
                  <a:pt x="22717" y="470605"/>
                  <a:pt x="-26521" y="276210"/>
                  <a:pt x="0" y="140628"/>
                </a:cubicBezTo>
                <a:close/>
              </a:path>
            </a:pathLst>
          </a:custGeom>
          <a:noFill/>
          <a:ln w="38100">
            <a:solidFill>
              <a:srgbClr val="327C86"/>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Abgerundete rechteckige Legende 86">
            <a:extLst>
              <a:ext uri="{FF2B5EF4-FFF2-40B4-BE49-F238E27FC236}">
                <a16:creationId xmlns:a16="http://schemas.microsoft.com/office/drawing/2014/main" id="{28FB4409-CC1A-C986-C5BD-671E26AA7166}"/>
              </a:ext>
            </a:extLst>
          </p:cNvPr>
          <p:cNvSpPr/>
          <p:nvPr/>
        </p:nvSpPr>
        <p:spPr>
          <a:xfrm>
            <a:off x="5059981" y="5100300"/>
            <a:ext cx="2012486" cy="609937"/>
          </a:xfrm>
          <a:prstGeom prst="wedgeRoundRectCallout">
            <a:avLst>
              <a:gd name="adj1" fmla="val 20977"/>
              <a:gd name="adj2" fmla="val -39506"/>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latin typeface="+mj-lt"/>
                <a:cs typeface="Calibri" panose="020F0502020204030204" pitchFamily="34" charset="0"/>
              </a:rPr>
              <a:t>25</a:t>
            </a:r>
          </a:p>
        </p:txBody>
      </p:sp>
      <p:sp>
        <p:nvSpPr>
          <p:cNvPr id="5" name="Datumsplatzhalter 5">
            <a:extLst>
              <a:ext uri="{FF2B5EF4-FFF2-40B4-BE49-F238E27FC236}">
                <a16:creationId xmlns:a16="http://schemas.microsoft.com/office/drawing/2014/main" id="{B6F4B377-DC87-1BDF-C612-13C0FEC0C9BD}"/>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8142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5" grpId="0" animBg="1"/>
      <p:bldP spid="66" grpId="0" animBg="1"/>
      <p:bldP spid="67" grpId="0" animBg="1"/>
      <p:bldP spid="68" grpId="0" animBg="1"/>
      <p:bldP spid="86" grpId="0" animBg="1"/>
      <p:bldP spid="8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C4EA8D67-0653-9459-DB8B-CEA806B4E766}"/>
              </a:ext>
            </a:extLst>
          </p:cNvPr>
          <p:cNvSpPr>
            <a:spLocks noGrp="1"/>
          </p:cNvSpPr>
          <p:nvPr>
            <p:ph sz="quarter" idx="15"/>
          </p:nvPr>
        </p:nvSpPr>
        <p:spPr/>
        <p:txBody>
          <a:bodyPr/>
          <a:lstStyle/>
          <a:p>
            <a:pPr marL="0" indent="0">
              <a:buNone/>
            </a:pPr>
            <a:r>
              <a:rPr lang="de-DE" dirty="0">
                <a:solidFill>
                  <a:srgbClr val="327C86"/>
                </a:solidFill>
              </a:rPr>
              <a:t>Mit Blick auf dekadische Strukturen</a:t>
            </a:r>
          </a:p>
          <a:p>
            <a:r>
              <a:rPr lang="de-DE" dirty="0"/>
              <a:t>Im 100er-Raum hat das stellengerechte Zerlegen von Zahlen zentrale Bedeutung</a:t>
            </a:r>
          </a:p>
          <a:p>
            <a:r>
              <a:rPr lang="de-DE" dirty="0"/>
              <a:t>Voraussetzung für die Ausbildung des Stellenwertverständnisses </a:t>
            </a:r>
          </a:p>
        </p:txBody>
      </p:sp>
      <p:sp>
        <p:nvSpPr>
          <p:cNvPr id="3" name="Textplatzhalter 2">
            <a:extLst>
              <a:ext uri="{FF2B5EF4-FFF2-40B4-BE49-F238E27FC236}">
                <a16:creationId xmlns:a16="http://schemas.microsoft.com/office/drawing/2014/main" id="{7CC9D80A-09AA-0116-8075-5131C6535146}"/>
              </a:ext>
            </a:extLst>
          </p:cNvPr>
          <p:cNvSpPr>
            <a:spLocks noGrp="1"/>
          </p:cNvSpPr>
          <p:nvPr>
            <p:ph type="body" sz="quarter" idx="13"/>
          </p:nvPr>
        </p:nvSpPr>
        <p:spPr>
          <a:xfrm>
            <a:off x="1461741" y="1147990"/>
            <a:ext cx="9346012" cy="445628"/>
          </a:xfrm>
        </p:spPr>
        <p:txBody>
          <a:bodyPr/>
          <a:lstStyle/>
          <a:p>
            <a:r>
              <a:rPr lang="de-DE" dirty="0"/>
              <a:t>TEILE-GANZES-BEZIEHUNG – ZAHLEN ZERLEGEN </a:t>
            </a:r>
          </a:p>
        </p:txBody>
      </p:sp>
      <p:sp>
        <p:nvSpPr>
          <p:cNvPr id="4" name="Foliennummernplatzhalter 3">
            <a:extLst>
              <a:ext uri="{FF2B5EF4-FFF2-40B4-BE49-F238E27FC236}">
                <a16:creationId xmlns:a16="http://schemas.microsoft.com/office/drawing/2014/main" id="{DE0DF1C4-332F-B505-538E-5B89F66EA1B6}"/>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41</a:t>
            </a:fld>
            <a:endParaRPr lang="de-DE" dirty="0"/>
          </a:p>
        </p:txBody>
      </p:sp>
      <p:sp>
        <p:nvSpPr>
          <p:cNvPr id="2" name="Titel 15">
            <a:extLst>
              <a:ext uri="{FF2B5EF4-FFF2-40B4-BE49-F238E27FC236}">
                <a16:creationId xmlns:a16="http://schemas.microsoft.com/office/drawing/2014/main" id="{0223DFF6-4053-6D1E-E3DE-64E9D0E12288}"/>
              </a:ext>
            </a:extLst>
          </p:cNvPr>
          <p:cNvSpPr>
            <a:spLocks noGrp="1"/>
          </p:cNvSpPr>
          <p:nvPr>
            <p:ph type="title"/>
          </p:nvPr>
        </p:nvSpPr>
        <p:spPr>
          <a:xfrm>
            <a:off x="1461741" y="273600"/>
            <a:ext cx="9346011" cy="516684"/>
          </a:xfrm>
        </p:spPr>
        <p:txBody>
          <a:bodyPr/>
          <a:lstStyle/>
          <a:p>
            <a:r>
              <a:rPr lang="de-DE" dirty="0"/>
              <a:t>2.1 Relationales Zahlverständnis</a:t>
            </a:r>
          </a:p>
        </p:txBody>
      </p:sp>
      <p:pic>
        <p:nvPicPr>
          <p:cNvPr id="6" name="Grafik 5">
            <a:extLst>
              <a:ext uri="{FF2B5EF4-FFF2-40B4-BE49-F238E27FC236}">
                <a16:creationId xmlns:a16="http://schemas.microsoft.com/office/drawing/2014/main" id="{E7FF82CB-9EDE-71F6-0A78-346F569D60BB}"/>
              </a:ext>
            </a:extLst>
          </p:cNvPr>
          <p:cNvPicPr>
            <a:picLocks noChangeAspect="1"/>
          </p:cNvPicPr>
          <p:nvPr/>
        </p:nvPicPr>
        <p:blipFill>
          <a:blip r:embed="rId3"/>
          <a:srcRect/>
          <a:stretch/>
        </p:blipFill>
        <p:spPr>
          <a:xfrm>
            <a:off x="2097508" y="3185385"/>
            <a:ext cx="2787422" cy="3560257"/>
          </a:xfrm>
          <a:prstGeom prst="rect">
            <a:avLst/>
          </a:prstGeom>
        </p:spPr>
      </p:pic>
      <p:sp>
        <p:nvSpPr>
          <p:cNvPr id="30" name="Ovale Legende 29">
            <a:extLst>
              <a:ext uri="{FF2B5EF4-FFF2-40B4-BE49-F238E27FC236}">
                <a16:creationId xmlns:a16="http://schemas.microsoft.com/office/drawing/2014/main" id="{D345A3F1-4390-A887-9C85-55780898DB34}"/>
              </a:ext>
            </a:extLst>
          </p:cNvPr>
          <p:cNvSpPr/>
          <p:nvPr/>
        </p:nvSpPr>
        <p:spPr>
          <a:xfrm>
            <a:off x="7073608" y="3329707"/>
            <a:ext cx="1881697" cy="1346960"/>
          </a:xfrm>
          <a:prstGeom prst="wedgeEllipseCallout">
            <a:avLst>
              <a:gd name="adj1" fmla="val -44805"/>
              <a:gd name="adj2" fmla="val 56868"/>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Das sind </a:t>
            </a:r>
            <a:br>
              <a:rPr lang="de-DE" sz="1600" dirty="0">
                <a:solidFill>
                  <a:schemeClr val="tx1"/>
                </a:solidFill>
                <a:latin typeface="+mj-lt"/>
                <a:cs typeface="Calibri" panose="020F0502020204030204" pitchFamily="34" charset="0"/>
              </a:rPr>
            </a:br>
            <a:r>
              <a:rPr lang="de-DE" sz="1600" dirty="0">
                <a:solidFill>
                  <a:schemeClr val="tx1"/>
                </a:solidFill>
                <a:latin typeface="+mj-lt"/>
                <a:cs typeface="Calibri" panose="020F0502020204030204" pitchFamily="34" charset="0"/>
              </a:rPr>
              <a:t>1 Zehner und 5 Einer, </a:t>
            </a:r>
            <a:br>
              <a:rPr lang="de-DE" sz="1600" dirty="0">
                <a:solidFill>
                  <a:schemeClr val="tx1"/>
                </a:solidFill>
                <a:latin typeface="+mj-lt"/>
                <a:cs typeface="Calibri" panose="020F0502020204030204" pitchFamily="34" charset="0"/>
              </a:rPr>
            </a:br>
            <a:r>
              <a:rPr lang="de-DE" sz="1600" dirty="0">
                <a:solidFill>
                  <a:schemeClr val="tx1"/>
                </a:solidFill>
                <a:latin typeface="+mj-lt"/>
                <a:cs typeface="Calibri" panose="020F0502020204030204" pitchFamily="34" charset="0"/>
              </a:rPr>
              <a:t>also 15.</a:t>
            </a:r>
          </a:p>
        </p:txBody>
      </p:sp>
      <p:graphicFrame>
        <p:nvGraphicFramePr>
          <p:cNvPr id="34" name="Tabelle 33">
            <a:extLst>
              <a:ext uri="{FF2B5EF4-FFF2-40B4-BE49-F238E27FC236}">
                <a16:creationId xmlns:a16="http://schemas.microsoft.com/office/drawing/2014/main" id="{62819D35-1CE9-C664-7A37-4C03AF1784E4}"/>
              </a:ext>
            </a:extLst>
          </p:cNvPr>
          <p:cNvGraphicFramePr>
            <a:graphicFrameLocks noGrp="1"/>
          </p:cNvGraphicFramePr>
          <p:nvPr>
            <p:extLst>
              <p:ext uri="{D42A27DB-BD31-4B8C-83A1-F6EECF244321}">
                <p14:modId xmlns:p14="http://schemas.microsoft.com/office/powerpoint/2010/main" val="3353043704"/>
              </p:ext>
            </p:extLst>
          </p:nvPr>
        </p:nvGraphicFramePr>
        <p:xfrm>
          <a:off x="9313543" y="4940377"/>
          <a:ext cx="1346632" cy="985148"/>
        </p:xfrm>
        <a:graphic>
          <a:graphicData uri="http://schemas.openxmlformats.org/drawingml/2006/table">
            <a:tbl>
              <a:tblPr firstRow="1" bandRow="1">
                <a:tableStyleId>{2D5ABB26-0587-4C30-8999-92F81FD0307C}</a:tableStyleId>
              </a:tblPr>
              <a:tblGrid>
                <a:gridCol w="673316">
                  <a:extLst>
                    <a:ext uri="{9D8B030D-6E8A-4147-A177-3AD203B41FA5}">
                      <a16:colId xmlns:a16="http://schemas.microsoft.com/office/drawing/2014/main" val="3406915236"/>
                    </a:ext>
                  </a:extLst>
                </a:gridCol>
                <a:gridCol w="673316">
                  <a:extLst>
                    <a:ext uri="{9D8B030D-6E8A-4147-A177-3AD203B41FA5}">
                      <a16:colId xmlns:a16="http://schemas.microsoft.com/office/drawing/2014/main" val="2804755804"/>
                    </a:ext>
                  </a:extLst>
                </a:gridCol>
              </a:tblGrid>
              <a:tr h="492574">
                <a:tc>
                  <a:txBody>
                    <a:bodyPr/>
                    <a:lstStyle/>
                    <a:p>
                      <a:pPr algn="ctr"/>
                      <a:r>
                        <a:rPr lang="de-DE" dirty="0"/>
                        <a:t>Z</a:t>
                      </a:r>
                    </a:p>
                  </a:txBody>
                  <a:tcPr anchor="ctr">
                    <a:lnR w="12700" cap="flat" cmpd="sng" algn="ctr">
                      <a:solidFill>
                        <a:srgbClr val="327C86"/>
                      </a:solidFill>
                      <a:prstDash val="solid"/>
                      <a:round/>
                      <a:headEnd type="none" w="med" len="med"/>
                      <a:tailEnd type="none" w="med" len="med"/>
                    </a:lnR>
                    <a:lnB w="12700" cap="flat" cmpd="sng" algn="ctr">
                      <a:solidFill>
                        <a:srgbClr val="327C86"/>
                      </a:solidFill>
                      <a:prstDash val="solid"/>
                      <a:round/>
                      <a:headEnd type="none" w="med" len="med"/>
                      <a:tailEnd type="none" w="med" len="med"/>
                    </a:lnB>
                  </a:tcPr>
                </a:tc>
                <a:tc>
                  <a:txBody>
                    <a:bodyPr/>
                    <a:lstStyle/>
                    <a:p>
                      <a:pPr algn="ctr"/>
                      <a:r>
                        <a:rPr lang="de-DE" dirty="0"/>
                        <a:t>E</a:t>
                      </a:r>
                    </a:p>
                  </a:txBody>
                  <a:tcPr anchor="ctr">
                    <a:lnL w="12700" cap="flat" cmpd="sng" algn="ctr">
                      <a:solidFill>
                        <a:srgbClr val="327C86"/>
                      </a:solidFill>
                      <a:prstDash val="solid"/>
                      <a:round/>
                      <a:headEnd type="none" w="med" len="med"/>
                      <a:tailEnd type="none" w="med" len="med"/>
                    </a:lnL>
                    <a:lnB w="12700" cap="flat" cmpd="sng" algn="ctr">
                      <a:solidFill>
                        <a:srgbClr val="327C86"/>
                      </a:solidFill>
                      <a:prstDash val="solid"/>
                      <a:round/>
                      <a:headEnd type="none" w="med" len="med"/>
                      <a:tailEnd type="none" w="med" len="med"/>
                    </a:lnB>
                  </a:tcPr>
                </a:tc>
                <a:extLst>
                  <a:ext uri="{0D108BD9-81ED-4DB2-BD59-A6C34878D82A}">
                    <a16:rowId xmlns:a16="http://schemas.microsoft.com/office/drawing/2014/main" val="398292759"/>
                  </a:ext>
                </a:extLst>
              </a:tr>
              <a:tr h="492574">
                <a:tc>
                  <a:txBody>
                    <a:bodyPr/>
                    <a:lstStyle/>
                    <a:p>
                      <a:pPr algn="ctr"/>
                      <a:r>
                        <a:rPr lang="de-DE" dirty="0"/>
                        <a:t>1</a:t>
                      </a:r>
                    </a:p>
                  </a:txBody>
                  <a:tcPr anchor="ctr">
                    <a:lnR w="12700" cap="flat" cmpd="sng" algn="ctr">
                      <a:solidFill>
                        <a:srgbClr val="327C86"/>
                      </a:solidFill>
                      <a:prstDash val="solid"/>
                      <a:round/>
                      <a:headEnd type="none" w="med" len="med"/>
                      <a:tailEnd type="none" w="med" len="med"/>
                    </a:lnR>
                    <a:lnT w="12700" cap="flat" cmpd="sng" algn="ctr">
                      <a:solidFill>
                        <a:srgbClr val="327C86"/>
                      </a:solidFill>
                      <a:prstDash val="solid"/>
                      <a:round/>
                      <a:headEnd type="none" w="med" len="med"/>
                      <a:tailEnd type="none" w="med" len="med"/>
                    </a:lnT>
                  </a:tcPr>
                </a:tc>
                <a:tc>
                  <a:txBody>
                    <a:bodyPr/>
                    <a:lstStyle/>
                    <a:p>
                      <a:pPr algn="ctr"/>
                      <a:r>
                        <a:rPr lang="de-DE" dirty="0"/>
                        <a:t>5</a:t>
                      </a:r>
                    </a:p>
                  </a:txBody>
                  <a:tcPr anchor="ctr">
                    <a:lnL w="12700" cap="flat" cmpd="sng" algn="ctr">
                      <a:solidFill>
                        <a:srgbClr val="327C86"/>
                      </a:solidFill>
                      <a:prstDash val="solid"/>
                      <a:round/>
                      <a:headEnd type="none" w="med" len="med"/>
                      <a:tailEnd type="none" w="med" len="med"/>
                    </a:lnL>
                    <a:lnT w="12700" cap="flat" cmpd="sng" algn="ctr">
                      <a:solidFill>
                        <a:srgbClr val="327C86"/>
                      </a:solidFill>
                      <a:prstDash val="solid"/>
                      <a:round/>
                      <a:headEnd type="none" w="med" len="med"/>
                      <a:tailEnd type="none" w="med" len="med"/>
                    </a:lnT>
                  </a:tcPr>
                </a:tc>
                <a:extLst>
                  <a:ext uri="{0D108BD9-81ED-4DB2-BD59-A6C34878D82A}">
                    <a16:rowId xmlns:a16="http://schemas.microsoft.com/office/drawing/2014/main" val="1259626083"/>
                  </a:ext>
                </a:extLst>
              </a:tr>
            </a:tbl>
          </a:graphicData>
        </a:graphic>
      </p:graphicFrame>
      <p:grpSp>
        <p:nvGrpSpPr>
          <p:cNvPr id="19" name="Gruppieren 18">
            <a:extLst>
              <a:ext uri="{FF2B5EF4-FFF2-40B4-BE49-F238E27FC236}">
                <a16:creationId xmlns:a16="http://schemas.microsoft.com/office/drawing/2014/main" id="{EDA8D031-0DFB-4F12-94D6-07AB39289353}"/>
              </a:ext>
            </a:extLst>
          </p:cNvPr>
          <p:cNvGrpSpPr/>
          <p:nvPr/>
        </p:nvGrpSpPr>
        <p:grpSpPr>
          <a:xfrm>
            <a:off x="8754665" y="3966838"/>
            <a:ext cx="2947183" cy="2315989"/>
            <a:chOff x="8273089" y="3194632"/>
            <a:chExt cx="2947183" cy="2315989"/>
          </a:xfrm>
        </p:grpSpPr>
        <p:sp>
          <p:nvSpPr>
            <p:cNvPr id="5" name="Wolkenförmige Legende 4">
              <a:extLst>
                <a:ext uri="{FF2B5EF4-FFF2-40B4-BE49-F238E27FC236}">
                  <a16:creationId xmlns:a16="http://schemas.microsoft.com/office/drawing/2014/main" id="{30566B3C-9898-108F-23BB-95B9C588EBE7}"/>
                </a:ext>
              </a:extLst>
            </p:cNvPr>
            <p:cNvSpPr/>
            <p:nvPr/>
          </p:nvSpPr>
          <p:spPr>
            <a:xfrm>
              <a:off x="8273089" y="3194632"/>
              <a:ext cx="2947183" cy="2315989"/>
            </a:xfrm>
            <a:prstGeom prst="cloudCallout">
              <a:avLst>
                <a:gd name="adj1" fmla="val -99471"/>
                <a:gd name="adj2" fmla="val -7374"/>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latin typeface="+mj-lt"/>
                <a:cs typeface="Calibri" panose="020F0502020204030204" pitchFamily="34" charset="0"/>
              </a:endParaRPr>
            </a:p>
          </p:txBody>
        </p:sp>
        <p:pic>
          <p:nvPicPr>
            <p:cNvPr id="7" name="Grafik 6">
              <a:extLst>
                <a:ext uri="{FF2B5EF4-FFF2-40B4-BE49-F238E27FC236}">
                  <a16:creationId xmlns:a16="http://schemas.microsoft.com/office/drawing/2014/main" id="{D3AFF937-6F01-6A0A-21A3-87497A27348C}"/>
                </a:ext>
              </a:extLst>
            </p:cNvPr>
            <p:cNvPicPr>
              <a:picLocks noChangeAspect="1"/>
            </p:cNvPicPr>
            <p:nvPr/>
          </p:nvPicPr>
          <p:blipFill>
            <a:blip r:embed="rId4"/>
            <a:stretch>
              <a:fillRect/>
            </a:stretch>
          </p:blipFill>
          <p:spPr>
            <a:xfrm>
              <a:off x="9720193" y="3431497"/>
              <a:ext cx="677975" cy="647158"/>
            </a:xfrm>
            <a:prstGeom prst="rect">
              <a:avLst/>
            </a:prstGeom>
          </p:spPr>
        </p:pic>
        <p:pic>
          <p:nvPicPr>
            <p:cNvPr id="9" name="Grafik 8">
              <a:extLst>
                <a:ext uri="{FF2B5EF4-FFF2-40B4-BE49-F238E27FC236}">
                  <a16:creationId xmlns:a16="http://schemas.microsoft.com/office/drawing/2014/main" id="{37336800-8E68-9281-4EDB-F4E581AC6A92}"/>
                </a:ext>
              </a:extLst>
            </p:cNvPr>
            <p:cNvPicPr>
              <a:picLocks noChangeAspect="1"/>
            </p:cNvPicPr>
            <p:nvPr/>
          </p:nvPicPr>
          <p:blipFill>
            <a:blip r:embed="rId5"/>
            <a:stretch>
              <a:fillRect/>
            </a:stretch>
          </p:blipFill>
          <p:spPr>
            <a:xfrm rot="662648">
              <a:off x="10529090" y="3642202"/>
              <a:ext cx="330182" cy="647157"/>
            </a:xfrm>
            <a:prstGeom prst="rect">
              <a:avLst/>
            </a:prstGeom>
          </p:spPr>
        </p:pic>
      </p:grpSp>
      <p:pic>
        <p:nvPicPr>
          <p:cNvPr id="21" name="Grafik 20">
            <a:extLst>
              <a:ext uri="{FF2B5EF4-FFF2-40B4-BE49-F238E27FC236}">
                <a16:creationId xmlns:a16="http://schemas.microsoft.com/office/drawing/2014/main" id="{8529273D-0397-BAE7-608B-AB2CF1F1E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7503" y="4608815"/>
            <a:ext cx="1187228" cy="1842458"/>
          </a:xfrm>
          <a:prstGeom prst="rect">
            <a:avLst/>
          </a:prstGeom>
        </p:spPr>
      </p:pic>
      <p:sp>
        <p:nvSpPr>
          <p:cNvPr id="10" name="Datumsplatzhalter 5">
            <a:extLst>
              <a:ext uri="{FF2B5EF4-FFF2-40B4-BE49-F238E27FC236}">
                <a16:creationId xmlns:a16="http://schemas.microsoft.com/office/drawing/2014/main" id="{7A8D9C7C-D10A-2436-D875-827AB9624E3F}"/>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320002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rafik 64">
            <a:extLst>
              <a:ext uri="{FF2B5EF4-FFF2-40B4-BE49-F238E27FC236}">
                <a16:creationId xmlns:a16="http://schemas.microsoft.com/office/drawing/2014/main" id="{FBAD3A46-B008-071A-0F83-032573F4EC2C}"/>
              </a:ext>
            </a:extLst>
          </p:cNvPr>
          <p:cNvPicPr>
            <a:picLocks noChangeAspect="1"/>
          </p:cNvPicPr>
          <p:nvPr/>
        </p:nvPicPr>
        <p:blipFill>
          <a:blip r:embed="rId3"/>
          <a:stretch>
            <a:fillRect/>
          </a:stretch>
        </p:blipFill>
        <p:spPr>
          <a:xfrm>
            <a:off x="9304679" y="2745442"/>
            <a:ext cx="1676940" cy="1656524"/>
          </a:xfrm>
          <a:prstGeom prst="rect">
            <a:avLst/>
          </a:prstGeom>
        </p:spPr>
      </p:pic>
      <p:sp>
        <p:nvSpPr>
          <p:cNvPr id="3" name="Textplatzhalter 2">
            <a:extLst>
              <a:ext uri="{FF2B5EF4-FFF2-40B4-BE49-F238E27FC236}">
                <a16:creationId xmlns:a16="http://schemas.microsoft.com/office/drawing/2014/main" id="{7CC9D80A-09AA-0116-8075-5131C6535146}"/>
              </a:ext>
            </a:extLst>
          </p:cNvPr>
          <p:cNvSpPr>
            <a:spLocks noGrp="1"/>
          </p:cNvSpPr>
          <p:nvPr>
            <p:ph type="body" sz="quarter" idx="13"/>
          </p:nvPr>
        </p:nvSpPr>
        <p:spPr>
          <a:xfrm>
            <a:off x="1461741" y="1147990"/>
            <a:ext cx="9346012" cy="445628"/>
          </a:xfrm>
        </p:spPr>
        <p:txBody>
          <a:bodyPr/>
          <a:lstStyle/>
          <a:p>
            <a:r>
              <a:rPr lang="de-DE" dirty="0"/>
              <a:t>TEILE-GANZES-BEZIEHUNG – ZAHLEN ZERLEGEN </a:t>
            </a:r>
          </a:p>
        </p:txBody>
      </p:sp>
      <p:sp>
        <p:nvSpPr>
          <p:cNvPr id="4" name="Foliennummernplatzhalter 3">
            <a:extLst>
              <a:ext uri="{FF2B5EF4-FFF2-40B4-BE49-F238E27FC236}">
                <a16:creationId xmlns:a16="http://schemas.microsoft.com/office/drawing/2014/main" id="{DE0DF1C4-332F-B505-538E-5B89F66EA1B6}"/>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42</a:t>
            </a:fld>
            <a:endParaRPr lang="de-DE" dirty="0"/>
          </a:p>
        </p:txBody>
      </p:sp>
      <p:sp>
        <p:nvSpPr>
          <p:cNvPr id="2" name="Titel 15">
            <a:extLst>
              <a:ext uri="{FF2B5EF4-FFF2-40B4-BE49-F238E27FC236}">
                <a16:creationId xmlns:a16="http://schemas.microsoft.com/office/drawing/2014/main" id="{0223DFF6-4053-6D1E-E3DE-64E9D0E12288}"/>
              </a:ext>
            </a:extLst>
          </p:cNvPr>
          <p:cNvSpPr>
            <a:spLocks noGrp="1"/>
          </p:cNvSpPr>
          <p:nvPr>
            <p:ph type="title"/>
          </p:nvPr>
        </p:nvSpPr>
        <p:spPr>
          <a:xfrm>
            <a:off x="1461741" y="273600"/>
            <a:ext cx="9346011" cy="516684"/>
          </a:xfrm>
        </p:spPr>
        <p:txBody>
          <a:bodyPr/>
          <a:lstStyle/>
          <a:p>
            <a:r>
              <a:rPr lang="de-DE" dirty="0"/>
              <a:t>2.1 Relationales Zahlverständnis</a:t>
            </a:r>
          </a:p>
        </p:txBody>
      </p:sp>
      <p:grpSp>
        <p:nvGrpSpPr>
          <p:cNvPr id="55" name="Gruppieren 54">
            <a:extLst>
              <a:ext uri="{FF2B5EF4-FFF2-40B4-BE49-F238E27FC236}">
                <a16:creationId xmlns:a16="http://schemas.microsoft.com/office/drawing/2014/main" id="{89B189DC-EC1B-9680-8873-AD4712A1570A}"/>
              </a:ext>
            </a:extLst>
          </p:cNvPr>
          <p:cNvGrpSpPr/>
          <p:nvPr/>
        </p:nvGrpSpPr>
        <p:grpSpPr>
          <a:xfrm>
            <a:off x="1461740" y="2794028"/>
            <a:ext cx="1848356" cy="460950"/>
            <a:chOff x="1462146" y="3166547"/>
            <a:chExt cx="1848356" cy="460950"/>
          </a:xfrm>
        </p:grpSpPr>
        <p:pic>
          <p:nvPicPr>
            <p:cNvPr id="52" name="Grafik 51">
              <a:extLst>
                <a:ext uri="{FF2B5EF4-FFF2-40B4-BE49-F238E27FC236}">
                  <a16:creationId xmlns:a16="http://schemas.microsoft.com/office/drawing/2014/main" id="{20BFAD35-0B5C-F091-8D49-9017D9FAE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146" y="3302016"/>
              <a:ext cx="1725011" cy="190012"/>
            </a:xfrm>
            <a:prstGeom prst="rect">
              <a:avLst/>
            </a:prstGeom>
          </p:spPr>
        </p:pic>
        <p:sp>
          <p:nvSpPr>
            <p:cNvPr id="50" name="Rechteck 49">
              <a:extLst>
                <a:ext uri="{FF2B5EF4-FFF2-40B4-BE49-F238E27FC236}">
                  <a16:creationId xmlns:a16="http://schemas.microsoft.com/office/drawing/2014/main" id="{81E4523E-91F7-8568-5DAE-C906C82D2556}"/>
                </a:ext>
              </a:extLst>
            </p:cNvPr>
            <p:cNvSpPr/>
            <p:nvPr/>
          </p:nvSpPr>
          <p:spPr>
            <a:xfrm>
              <a:off x="2519890" y="3166547"/>
              <a:ext cx="790612" cy="460950"/>
            </a:xfrm>
            <a:prstGeom prst="rect">
              <a:avLst/>
            </a:prstGeom>
            <a:solidFill>
              <a:srgbClr val="384B6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8" name="Textfeld 57">
            <a:extLst>
              <a:ext uri="{FF2B5EF4-FFF2-40B4-BE49-F238E27FC236}">
                <a16:creationId xmlns:a16="http://schemas.microsoft.com/office/drawing/2014/main" id="{2BA69051-4A50-0E75-3EF3-B91AC9E93A22}"/>
              </a:ext>
            </a:extLst>
          </p:cNvPr>
          <p:cNvSpPr txBox="1"/>
          <p:nvPr/>
        </p:nvSpPr>
        <p:spPr>
          <a:xfrm>
            <a:off x="1165411" y="2201883"/>
            <a:ext cx="2317667" cy="369332"/>
          </a:xfrm>
          <a:prstGeom prst="rect">
            <a:avLst/>
          </a:prstGeom>
          <a:noFill/>
        </p:spPr>
        <p:txBody>
          <a:bodyPr wrap="square" rtlCol="0">
            <a:spAutoFit/>
          </a:bodyPr>
          <a:lstStyle/>
          <a:p>
            <a:pPr algn="ctr"/>
            <a:r>
              <a:rPr lang="de-DE" dirty="0">
                <a:solidFill>
                  <a:schemeClr val="accent1"/>
                </a:solidFill>
              </a:rPr>
              <a:t>Zahlenraum bis 10</a:t>
            </a:r>
          </a:p>
        </p:txBody>
      </p:sp>
      <p:sp>
        <p:nvSpPr>
          <p:cNvPr id="59" name="Textfeld 58">
            <a:extLst>
              <a:ext uri="{FF2B5EF4-FFF2-40B4-BE49-F238E27FC236}">
                <a16:creationId xmlns:a16="http://schemas.microsoft.com/office/drawing/2014/main" id="{25029EA3-A111-1534-BE18-3C1B4C354B35}"/>
              </a:ext>
            </a:extLst>
          </p:cNvPr>
          <p:cNvSpPr txBox="1"/>
          <p:nvPr/>
        </p:nvSpPr>
        <p:spPr>
          <a:xfrm>
            <a:off x="5698998" y="2204756"/>
            <a:ext cx="4524518" cy="369332"/>
          </a:xfrm>
          <a:prstGeom prst="rect">
            <a:avLst/>
          </a:prstGeom>
          <a:noFill/>
        </p:spPr>
        <p:txBody>
          <a:bodyPr wrap="square" rtlCol="0">
            <a:spAutoFit/>
          </a:bodyPr>
          <a:lstStyle/>
          <a:p>
            <a:pPr algn="ctr"/>
            <a:r>
              <a:rPr lang="de-DE" dirty="0">
                <a:solidFill>
                  <a:schemeClr val="accent1"/>
                </a:solidFill>
              </a:rPr>
              <a:t>Zahlenraum bis 100</a:t>
            </a:r>
          </a:p>
        </p:txBody>
      </p:sp>
      <p:sp>
        <p:nvSpPr>
          <p:cNvPr id="62" name="Ovale Legende 61">
            <a:extLst>
              <a:ext uri="{FF2B5EF4-FFF2-40B4-BE49-F238E27FC236}">
                <a16:creationId xmlns:a16="http://schemas.microsoft.com/office/drawing/2014/main" id="{003F977E-5EFC-54A4-247B-5F63B96580FC}"/>
              </a:ext>
            </a:extLst>
          </p:cNvPr>
          <p:cNvSpPr/>
          <p:nvPr/>
        </p:nvSpPr>
        <p:spPr>
          <a:xfrm>
            <a:off x="7490829" y="4816963"/>
            <a:ext cx="2909150" cy="1413014"/>
          </a:xfrm>
          <a:prstGeom prst="wedgeEllipseCallout">
            <a:avLst>
              <a:gd name="adj1" fmla="val 34600"/>
              <a:gd name="adj2" fmla="val -50368"/>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mj-lt"/>
                <a:cs typeface="Calibri" panose="020F0502020204030204" pitchFamily="34" charset="0"/>
              </a:rPr>
              <a:t>Von 66 bis zum nächsten Zehner fehlen 4 und dann noch 30.</a:t>
            </a:r>
          </a:p>
          <a:p>
            <a:pPr algn="ctr"/>
            <a:r>
              <a:rPr lang="de-DE" sz="1400" dirty="0">
                <a:solidFill>
                  <a:schemeClr val="tx1"/>
                </a:solidFill>
                <a:latin typeface="+mj-lt"/>
                <a:cs typeface="Calibri" panose="020F0502020204030204" pitchFamily="34" charset="0"/>
              </a:rPr>
              <a:t>Bis zur 100 fehlen also 34.</a:t>
            </a:r>
          </a:p>
        </p:txBody>
      </p:sp>
      <p:sp>
        <p:nvSpPr>
          <p:cNvPr id="63" name="Ovale Legende 62">
            <a:extLst>
              <a:ext uri="{FF2B5EF4-FFF2-40B4-BE49-F238E27FC236}">
                <a16:creationId xmlns:a16="http://schemas.microsoft.com/office/drawing/2014/main" id="{9F35A873-5A70-6FE2-DB93-C84B8D59D6C9}"/>
              </a:ext>
            </a:extLst>
          </p:cNvPr>
          <p:cNvSpPr/>
          <p:nvPr/>
        </p:nvSpPr>
        <p:spPr>
          <a:xfrm>
            <a:off x="442547" y="3573704"/>
            <a:ext cx="1881697" cy="1346960"/>
          </a:xfrm>
          <a:prstGeom prst="wedgeEllipseCallout">
            <a:avLst>
              <a:gd name="adj1" fmla="val 41861"/>
              <a:gd name="adj2" fmla="val -49836"/>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Von 6 bis zur 10 fehlen 4.</a:t>
            </a:r>
          </a:p>
        </p:txBody>
      </p:sp>
      <p:sp>
        <p:nvSpPr>
          <p:cNvPr id="64" name="L-Form 63">
            <a:extLst>
              <a:ext uri="{FF2B5EF4-FFF2-40B4-BE49-F238E27FC236}">
                <a16:creationId xmlns:a16="http://schemas.microsoft.com/office/drawing/2014/main" id="{E7AE481E-4FFE-6512-CE67-CED5A47B8F95}"/>
              </a:ext>
            </a:extLst>
          </p:cNvPr>
          <p:cNvSpPr/>
          <p:nvPr/>
        </p:nvSpPr>
        <p:spPr>
          <a:xfrm flipH="1">
            <a:off x="9281695" y="3753769"/>
            <a:ext cx="1699924" cy="718397"/>
          </a:xfrm>
          <a:prstGeom prst="corner">
            <a:avLst>
              <a:gd name="adj1" fmla="val 79264"/>
              <a:gd name="adj2" fmla="val 92438"/>
            </a:avLst>
          </a:prstGeom>
          <a:solidFill>
            <a:srgbClr val="384B6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6" name="Grafik 65">
            <a:extLst>
              <a:ext uri="{FF2B5EF4-FFF2-40B4-BE49-F238E27FC236}">
                <a16:creationId xmlns:a16="http://schemas.microsoft.com/office/drawing/2014/main" id="{8EA19E15-8220-9F6E-566F-113ACBF41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22780">
            <a:off x="9836481" y="3960974"/>
            <a:ext cx="774070" cy="1183064"/>
          </a:xfrm>
          <a:prstGeom prst="rect">
            <a:avLst/>
          </a:prstGeom>
        </p:spPr>
      </p:pic>
      <p:sp>
        <p:nvSpPr>
          <p:cNvPr id="5" name="Datumsplatzhalter 5">
            <a:extLst>
              <a:ext uri="{FF2B5EF4-FFF2-40B4-BE49-F238E27FC236}">
                <a16:creationId xmlns:a16="http://schemas.microsoft.com/office/drawing/2014/main" id="{C95D6F11-C6AE-DD2C-066B-40A9733740B7}"/>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pic>
        <p:nvPicPr>
          <p:cNvPr id="6" name="Grafik 5">
            <a:extLst>
              <a:ext uri="{FF2B5EF4-FFF2-40B4-BE49-F238E27FC236}">
                <a16:creationId xmlns:a16="http://schemas.microsoft.com/office/drawing/2014/main" id="{D6464297-045B-2DD3-D5AF-95DD0E09F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492" y="2935842"/>
            <a:ext cx="1725011" cy="190012"/>
          </a:xfrm>
          <a:prstGeom prst="rect">
            <a:avLst/>
          </a:prstGeom>
        </p:spPr>
      </p:pic>
      <p:pic>
        <p:nvPicPr>
          <p:cNvPr id="7" name="Grafik 6">
            <a:extLst>
              <a:ext uri="{FF2B5EF4-FFF2-40B4-BE49-F238E27FC236}">
                <a16:creationId xmlns:a16="http://schemas.microsoft.com/office/drawing/2014/main" id="{8A192C45-AD91-72C6-B3AF-CC458313C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857" y="3120759"/>
            <a:ext cx="1725011" cy="190012"/>
          </a:xfrm>
          <a:prstGeom prst="rect">
            <a:avLst/>
          </a:prstGeom>
        </p:spPr>
      </p:pic>
      <p:pic>
        <p:nvPicPr>
          <p:cNvPr id="8" name="Grafik 7">
            <a:extLst>
              <a:ext uri="{FF2B5EF4-FFF2-40B4-BE49-F238E27FC236}">
                <a16:creationId xmlns:a16="http://schemas.microsoft.com/office/drawing/2014/main" id="{347B1C62-41EE-CAB3-B780-532C7E044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857" y="3305777"/>
            <a:ext cx="1725011" cy="190012"/>
          </a:xfrm>
          <a:prstGeom prst="rect">
            <a:avLst/>
          </a:prstGeom>
        </p:spPr>
      </p:pic>
      <p:pic>
        <p:nvPicPr>
          <p:cNvPr id="9" name="Grafik 8">
            <a:extLst>
              <a:ext uri="{FF2B5EF4-FFF2-40B4-BE49-F238E27FC236}">
                <a16:creationId xmlns:a16="http://schemas.microsoft.com/office/drawing/2014/main" id="{E17FCC50-56AC-4721-7ECE-552761BB2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289" y="3493953"/>
            <a:ext cx="1725011" cy="190012"/>
          </a:xfrm>
          <a:prstGeom prst="rect">
            <a:avLst/>
          </a:prstGeom>
        </p:spPr>
      </p:pic>
      <p:sp>
        <p:nvSpPr>
          <p:cNvPr id="10" name="Rechteck 9">
            <a:extLst>
              <a:ext uri="{FF2B5EF4-FFF2-40B4-BE49-F238E27FC236}">
                <a16:creationId xmlns:a16="http://schemas.microsoft.com/office/drawing/2014/main" id="{12178D11-B436-1C59-3E90-B911F8B42323}"/>
              </a:ext>
            </a:extLst>
          </p:cNvPr>
          <p:cNvSpPr/>
          <p:nvPr/>
        </p:nvSpPr>
        <p:spPr>
          <a:xfrm>
            <a:off x="6066354" y="3476461"/>
            <a:ext cx="790612" cy="350451"/>
          </a:xfrm>
          <a:prstGeom prst="rect">
            <a:avLst/>
          </a:prstGeom>
          <a:solidFill>
            <a:srgbClr val="384B6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e Legende 10">
            <a:extLst>
              <a:ext uri="{FF2B5EF4-FFF2-40B4-BE49-F238E27FC236}">
                <a16:creationId xmlns:a16="http://schemas.microsoft.com/office/drawing/2014/main" id="{FA88628F-9523-9341-7CC5-A144633C2E30}"/>
              </a:ext>
            </a:extLst>
          </p:cNvPr>
          <p:cNvSpPr/>
          <p:nvPr/>
        </p:nvSpPr>
        <p:spPr>
          <a:xfrm>
            <a:off x="4385275" y="4363050"/>
            <a:ext cx="1881697" cy="1346960"/>
          </a:xfrm>
          <a:prstGeom prst="wedgeEllipseCallout">
            <a:avLst>
              <a:gd name="adj1" fmla="val 26224"/>
              <a:gd name="adj2" fmla="val -63483"/>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Von 36 bis zur 40 fehlen 4.</a:t>
            </a:r>
          </a:p>
        </p:txBody>
      </p:sp>
      <p:pic>
        <p:nvPicPr>
          <p:cNvPr id="12" name="Grafik 11">
            <a:extLst>
              <a:ext uri="{FF2B5EF4-FFF2-40B4-BE49-F238E27FC236}">
                <a16:creationId xmlns:a16="http://schemas.microsoft.com/office/drawing/2014/main" id="{574945A0-40AB-9B65-11B5-57831AF23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22780">
            <a:off x="2648254" y="3103927"/>
            <a:ext cx="774070" cy="1183064"/>
          </a:xfrm>
          <a:prstGeom prst="rect">
            <a:avLst/>
          </a:prstGeom>
        </p:spPr>
      </p:pic>
      <p:pic>
        <p:nvPicPr>
          <p:cNvPr id="13" name="Grafik 12">
            <a:extLst>
              <a:ext uri="{FF2B5EF4-FFF2-40B4-BE49-F238E27FC236}">
                <a16:creationId xmlns:a16="http://schemas.microsoft.com/office/drawing/2014/main" id="{3AB5A2B0-6C94-E899-9FAC-918E48083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22780">
            <a:off x="6183810" y="3619616"/>
            <a:ext cx="774070" cy="1183064"/>
          </a:xfrm>
          <a:prstGeom prst="rect">
            <a:avLst/>
          </a:prstGeom>
        </p:spPr>
      </p:pic>
    </p:spTree>
    <p:extLst>
      <p:ext uri="{BB962C8B-B14F-4D97-AF65-F5344CB8AC3E}">
        <p14:creationId xmlns:p14="http://schemas.microsoft.com/office/powerpoint/2010/main" val="19560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rafik 64">
            <a:extLst>
              <a:ext uri="{FF2B5EF4-FFF2-40B4-BE49-F238E27FC236}">
                <a16:creationId xmlns:a16="http://schemas.microsoft.com/office/drawing/2014/main" id="{FBAD3A46-B008-071A-0F83-032573F4EC2C}"/>
              </a:ext>
            </a:extLst>
          </p:cNvPr>
          <p:cNvPicPr>
            <a:picLocks noChangeAspect="1"/>
          </p:cNvPicPr>
          <p:nvPr/>
        </p:nvPicPr>
        <p:blipFill>
          <a:blip r:embed="rId3"/>
          <a:stretch>
            <a:fillRect/>
          </a:stretch>
        </p:blipFill>
        <p:spPr>
          <a:xfrm>
            <a:off x="2730536" y="2320371"/>
            <a:ext cx="1676940" cy="1656524"/>
          </a:xfrm>
          <a:prstGeom prst="rect">
            <a:avLst/>
          </a:prstGeom>
        </p:spPr>
      </p:pic>
      <p:sp>
        <p:nvSpPr>
          <p:cNvPr id="3" name="Textplatzhalter 2">
            <a:extLst>
              <a:ext uri="{FF2B5EF4-FFF2-40B4-BE49-F238E27FC236}">
                <a16:creationId xmlns:a16="http://schemas.microsoft.com/office/drawing/2014/main" id="{7CC9D80A-09AA-0116-8075-5131C6535146}"/>
              </a:ext>
            </a:extLst>
          </p:cNvPr>
          <p:cNvSpPr>
            <a:spLocks noGrp="1"/>
          </p:cNvSpPr>
          <p:nvPr>
            <p:ph type="body" sz="quarter" idx="13"/>
          </p:nvPr>
        </p:nvSpPr>
        <p:spPr>
          <a:xfrm>
            <a:off x="1461741" y="1147990"/>
            <a:ext cx="9346012" cy="445628"/>
          </a:xfrm>
        </p:spPr>
        <p:txBody>
          <a:bodyPr/>
          <a:lstStyle/>
          <a:p>
            <a:r>
              <a:rPr lang="de-DE" dirty="0"/>
              <a:t>TEILE-GANZES-BEZIEHUNG – ZAHLEN ZERLEGEN </a:t>
            </a:r>
          </a:p>
        </p:txBody>
      </p:sp>
      <p:sp>
        <p:nvSpPr>
          <p:cNvPr id="4" name="Foliennummernplatzhalter 3">
            <a:extLst>
              <a:ext uri="{FF2B5EF4-FFF2-40B4-BE49-F238E27FC236}">
                <a16:creationId xmlns:a16="http://schemas.microsoft.com/office/drawing/2014/main" id="{DE0DF1C4-332F-B505-538E-5B89F66EA1B6}"/>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43</a:t>
            </a:fld>
            <a:endParaRPr lang="de-DE" dirty="0"/>
          </a:p>
        </p:txBody>
      </p:sp>
      <p:sp>
        <p:nvSpPr>
          <p:cNvPr id="2" name="Titel 15">
            <a:extLst>
              <a:ext uri="{FF2B5EF4-FFF2-40B4-BE49-F238E27FC236}">
                <a16:creationId xmlns:a16="http://schemas.microsoft.com/office/drawing/2014/main" id="{0223DFF6-4053-6D1E-E3DE-64E9D0E12288}"/>
              </a:ext>
            </a:extLst>
          </p:cNvPr>
          <p:cNvSpPr>
            <a:spLocks noGrp="1"/>
          </p:cNvSpPr>
          <p:nvPr>
            <p:ph type="title"/>
          </p:nvPr>
        </p:nvSpPr>
        <p:spPr>
          <a:xfrm>
            <a:off x="1461741" y="273600"/>
            <a:ext cx="9346011" cy="516684"/>
          </a:xfrm>
        </p:spPr>
        <p:txBody>
          <a:bodyPr/>
          <a:lstStyle/>
          <a:p>
            <a:r>
              <a:rPr lang="de-DE" dirty="0"/>
              <a:t>2.1 Relationales Zahlverständnis</a:t>
            </a:r>
          </a:p>
        </p:txBody>
      </p:sp>
      <p:sp>
        <p:nvSpPr>
          <p:cNvPr id="62" name="Ovale Legende 61">
            <a:extLst>
              <a:ext uri="{FF2B5EF4-FFF2-40B4-BE49-F238E27FC236}">
                <a16:creationId xmlns:a16="http://schemas.microsoft.com/office/drawing/2014/main" id="{003F977E-5EFC-54A4-247B-5F63B96580FC}"/>
              </a:ext>
            </a:extLst>
          </p:cNvPr>
          <p:cNvSpPr/>
          <p:nvPr/>
        </p:nvSpPr>
        <p:spPr>
          <a:xfrm>
            <a:off x="3516879" y="4194055"/>
            <a:ext cx="3161011" cy="1656524"/>
          </a:xfrm>
          <a:prstGeom prst="wedgeEllipseCallout">
            <a:avLst>
              <a:gd name="adj1" fmla="val -37539"/>
              <a:gd name="adj2" fmla="val -50368"/>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mj-lt"/>
                <a:cs typeface="Calibri" panose="020F0502020204030204" pitchFamily="34" charset="0"/>
              </a:rPr>
              <a:t>Ich sehe 66, von 60 sind es noch 40 bis zur 100 und von der 6 sind es noch 4 bis zum Zehner, also 66+44=100.</a:t>
            </a:r>
          </a:p>
        </p:txBody>
      </p:sp>
      <p:sp>
        <p:nvSpPr>
          <p:cNvPr id="64" name="L-Form 63">
            <a:extLst>
              <a:ext uri="{FF2B5EF4-FFF2-40B4-BE49-F238E27FC236}">
                <a16:creationId xmlns:a16="http://schemas.microsoft.com/office/drawing/2014/main" id="{E7AE481E-4FFE-6512-CE67-CED5A47B8F95}"/>
              </a:ext>
            </a:extLst>
          </p:cNvPr>
          <p:cNvSpPr/>
          <p:nvPr/>
        </p:nvSpPr>
        <p:spPr>
          <a:xfrm flipH="1">
            <a:off x="2707552" y="3328698"/>
            <a:ext cx="1699924" cy="718397"/>
          </a:xfrm>
          <a:prstGeom prst="corner">
            <a:avLst>
              <a:gd name="adj1" fmla="val 79264"/>
              <a:gd name="adj2" fmla="val 92438"/>
            </a:avLst>
          </a:prstGeom>
          <a:solidFill>
            <a:srgbClr val="384B6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5">
            <a:extLst>
              <a:ext uri="{FF2B5EF4-FFF2-40B4-BE49-F238E27FC236}">
                <a16:creationId xmlns:a16="http://schemas.microsoft.com/office/drawing/2014/main" id="{C95D6F11-C6AE-DD2C-066B-40A9733740B7}"/>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pic>
        <p:nvPicPr>
          <p:cNvPr id="14" name="Grafik 13">
            <a:extLst>
              <a:ext uri="{FF2B5EF4-FFF2-40B4-BE49-F238E27FC236}">
                <a16:creationId xmlns:a16="http://schemas.microsoft.com/office/drawing/2014/main" id="{9620CBDA-36FC-B898-D369-4D71F169C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3680" y="3242542"/>
            <a:ext cx="1699924" cy="2320575"/>
          </a:xfrm>
          <a:prstGeom prst="rect">
            <a:avLst/>
          </a:prstGeom>
        </p:spPr>
      </p:pic>
      <p:sp>
        <p:nvSpPr>
          <p:cNvPr id="15" name="Textfeld 14">
            <a:extLst>
              <a:ext uri="{FF2B5EF4-FFF2-40B4-BE49-F238E27FC236}">
                <a16:creationId xmlns:a16="http://schemas.microsoft.com/office/drawing/2014/main" id="{DA0E6FDC-66E2-25AB-C026-4D0EEE97217F}"/>
              </a:ext>
            </a:extLst>
          </p:cNvPr>
          <p:cNvSpPr txBox="1"/>
          <p:nvPr/>
        </p:nvSpPr>
        <p:spPr>
          <a:xfrm>
            <a:off x="5862051" y="2141532"/>
            <a:ext cx="5656289" cy="12874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DE" dirty="0">
                <a:latin typeface="+mj-lt"/>
              </a:rPr>
              <a:t>Werden beim ergänzenden Rechnen Stellenwerte einzeln betrachtet, müssen typische Fehler mit den Kindern thematisiert werden. </a:t>
            </a:r>
          </a:p>
        </p:txBody>
      </p:sp>
    </p:spTree>
    <p:extLst>
      <p:ext uri="{BB962C8B-B14F-4D97-AF65-F5344CB8AC3E}">
        <p14:creationId xmlns:p14="http://schemas.microsoft.com/office/powerpoint/2010/main" val="24107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08A17F-B0FA-3F87-9CE0-DE3E36454DFA}"/>
              </a:ext>
            </a:extLst>
          </p:cNvPr>
          <p:cNvSpPr>
            <a:spLocks noGrp="1"/>
          </p:cNvSpPr>
          <p:nvPr>
            <p:ph sz="quarter" idx="15"/>
          </p:nvPr>
        </p:nvSpPr>
        <p:spPr/>
        <p:txBody>
          <a:bodyPr/>
          <a:lstStyle/>
          <a:p>
            <a:r>
              <a:rPr lang="de-DE" dirty="0"/>
              <a:t>Kinder müssen lernen, Anzahlen zu vergleichen, und dabei zum einen erkennen, dass z.B.  in einer Menge mehr Objekte sind als in einer anderen Menge und zum anderen bestimmen, wie viele Elemente mehr es sind. </a:t>
            </a:r>
          </a:p>
          <a:p>
            <a:r>
              <a:rPr lang="de-DE" dirty="0"/>
              <a:t>Solche kardinalen Beziehungen zwischen Zahlen beziehen sich auch auf das Bestimmen einer Differenzmenge („wie viele Elemente mehr?“).</a:t>
            </a:r>
          </a:p>
        </p:txBody>
      </p:sp>
      <p:sp>
        <p:nvSpPr>
          <p:cNvPr id="3" name="Textplatzhalter 2">
            <a:extLst>
              <a:ext uri="{FF2B5EF4-FFF2-40B4-BE49-F238E27FC236}">
                <a16:creationId xmlns:a16="http://schemas.microsoft.com/office/drawing/2014/main" id="{C0CE7996-5C63-A52A-E8DD-E385D079720A}"/>
              </a:ext>
            </a:extLst>
          </p:cNvPr>
          <p:cNvSpPr>
            <a:spLocks noGrp="1"/>
          </p:cNvSpPr>
          <p:nvPr>
            <p:ph type="body" sz="quarter" idx="13"/>
          </p:nvPr>
        </p:nvSpPr>
        <p:spPr/>
        <p:txBody>
          <a:bodyPr/>
          <a:lstStyle/>
          <a:p>
            <a:r>
              <a:rPr lang="de-DE" dirty="0"/>
              <a:t>TEILE-GANZES-BEZIEHUNG – ANZAHLEN VERGLEICHEN</a:t>
            </a:r>
          </a:p>
        </p:txBody>
      </p:sp>
      <p:sp>
        <p:nvSpPr>
          <p:cNvPr id="4" name="Foliennummernplatzhalter 3">
            <a:extLst>
              <a:ext uri="{FF2B5EF4-FFF2-40B4-BE49-F238E27FC236}">
                <a16:creationId xmlns:a16="http://schemas.microsoft.com/office/drawing/2014/main" id="{80592E3E-77E0-2B76-720B-DF31DA5E7097}"/>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7" name="Abgerundete rechteckige Legende 6">
            <a:extLst>
              <a:ext uri="{FF2B5EF4-FFF2-40B4-BE49-F238E27FC236}">
                <a16:creationId xmlns:a16="http://schemas.microsoft.com/office/drawing/2014/main" id="{AB083290-F3CE-B61F-E4E6-08B23D05A973}"/>
              </a:ext>
            </a:extLst>
          </p:cNvPr>
          <p:cNvSpPr/>
          <p:nvPr/>
        </p:nvSpPr>
        <p:spPr>
          <a:xfrm>
            <a:off x="2337796" y="4788574"/>
            <a:ext cx="2324106" cy="1007721"/>
          </a:xfrm>
          <a:prstGeom prst="wedgeRoundRectCallout">
            <a:avLst>
              <a:gd name="adj1" fmla="val 68869"/>
              <a:gd name="adj2" fmla="val 3607"/>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Es sind vier rote Plättchen mehr als blaue.</a:t>
            </a:r>
          </a:p>
        </p:txBody>
      </p:sp>
      <p:sp>
        <p:nvSpPr>
          <p:cNvPr id="8" name="Abgerundete rechteckige Legende 7">
            <a:extLst>
              <a:ext uri="{FF2B5EF4-FFF2-40B4-BE49-F238E27FC236}">
                <a16:creationId xmlns:a16="http://schemas.microsoft.com/office/drawing/2014/main" id="{7F31DDF7-0623-C442-B756-1FB83FF933B4}"/>
              </a:ext>
            </a:extLst>
          </p:cNvPr>
          <p:cNvSpPr/>
          <p:nvPr/>
        </p:nvSpPr>
        <p:spPr>
          <a:xfrm>
            <a:off x="9649163" y="3893148"/>
            <a:ext cx="2324106" cy="1007721"/>
          </a:xfrm>
          <a:prstGeom prst="wedgeRoundRectCallout">
            <a:avLst>
              <a:gd name="adj1" fmla="val -63747"/>
              <a:gd name="adj2" fmla="val -3801"/>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Es sind vier blaue Plättchen weniger als rote.</a:t>
            </a:r>
          </a:p>
        </p:txBody>
      </p:sp>
      <p:sp>
        <p:nvSpPr>
          <p:cNvPr id="17" name="Titel 15">
            <a:extLst>
              <a:ext uri="{FF2B5EF4-FFF2-40B4-BE49-F238E27FC236}">
                <a16:creationId xmlns:a16="http://schemas.microsoft.com/office/drawing/2014/main" id="{D5A4D5E9-FB87-2609-1343-0BA50CF88C79}"/>
              </a:ext>
            </a:extLst>
          </p:cNvPr>
          <p:cNvSpPr>
            <a:spLocks noGrp="1"/>
          </p:cNvSpPr>
          <p:nvPr>
            <p:ph type="title"/>
          </p:nvPr>
        </p:nvSpPr>
        <p:spPr>
          <a:xfrm>
            <a:off x="1462088" y="273050"/>
            <a:ext cx="9345612" cy="517525"/>
          </a:xfrm>
        </p:spPr>
        <p:txBody>
          <a:bodyPr/>
          <a:lstStyle/>
          <a:p>
            <a:pPr>
              <a:lnSpc>
                <a:spcPct val="100000"/>
              </a:lnSpc>
            </a:pPr>
            <a:r>
              <a:rPr lang="de-DE" dirty="0"/>
              <a:t>2.1 Relationales Zahlverständnis</a:t>
            </a:r>
          </a:p>
        </p:txBody>
      </p:sp>
      <p:sp>
        <p:nvSpPr>
          <p:cNvPr id="20" name="Datumsplatzhalter 19">
            <a:extLst>
              <a:ext uri="{FF2B5EF4-FFF2-40B4-BE49-F238E27FC236}">
                <a16:creationId xmlns:a16="http://schemas.microsoft.com/office/drawing/2014/main" id="{3735B1D2-390D-5CE4-EFA1-0BD22EE86C6E}"/>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FB8512F6-5D3C-4319-462E-3803EF243EF0}"/>
              </a:ext>
            </a:extLst>
          </p:cNvPr>
          <p:cNvSpPr txBox="1"/>
          <p:nvPr/>
        </p:nvSpPr>
        <p:spPr>
          <a:xfrm>
            <a:off x="5908756" y="5877360"/>
            <a:ext cx="6103620" cy="307777"/>
          </a:xfrm>
          <a:prstGeom prst="rect">
            <a:avLst/>
          </a:prstGeom>
          <a:noFill/>
        </p:spPr>
        <p:txBody>
          <a:bodyPr wrap="square">
            <a:spAutoFit/>
          </a:bodyPr>
          <a:lstStyle/>
          <a:p>
            <a:pPr algn="r" defTabSz="457200" eaLnBrk="1" fontAlgn="auto" hangingPunct="1">
              <a:spcBef>
                <a:spcPts val="0"/>
              </a:spcBef>
              <a:spcAft>
                <a:spcPts val="0"/>
              </a:spcAft>
              <a:defRPr/>
            </a:pPr>
            <a:r>
              <a:rPr kumimoji="0" lang="de-DE" sz="1400" b="0" i="0" u="none" strike="noStrike" kern="1200" cap="none" spc="0" normalizeH="0" baseline="0" noProof="0" dirty="0">
                <a:ln>
                  <a:noFill/>
                </a:ln>
                <a:solidFill>
                  <a:schemeClr val="tx2"/>
                </a:solidFill>
                <a:effectLst/>
                <a:uLnTx/>
                <a:uFillTx/>
                <a:latin typeface="+mj-lt"/>
                <a:ea typeface="+mn-ea"/>
                <a:cs typeface="+mn-cs"/>
              </a:rPr>
              <a:t>(</a:t>
            </a:r>
            <a:r>
              <a:rPr lang="de-DE" sz="1400" dirty="0">
                <a:solidFill>
                  <a:schemeClr val="tx2"/>
                </a:solidFill>
                <a:latin typeface="+mj-lt"/>
              </a:rPr>
              <a:t>https://</a:t>
            </a:r>
            <a:r>
              <a:rPr lang="de-DE" sz="1400" dirty="0" err="1">
                <a:solidFill>
                  <a:schemeClr val="tx2"/>
                </a:solidFill>
                <a:latin typeface="+mj-lt"/>
              </a:rPr>
              <a:t>pikas-mi.dzlm.de</a:t>
            </a:r>
            <a:r>
              <a:rPr lang="de-DE" sz="1400" dirty="0">
                <a:solidFill>
                  <a:schemeClr val="tx2"/>
                </a:solidFill>
                <a:latin typeface="+mj-lt"/>
              </a:rPr>
              <a:t>/</a:t>
            </a:r>
            <a:r>
              <a:rPr lang="de-DE" sz="1400" dirty="0" err="1">
                <a:solidFill>
                  <a:schemeClr val="tx2"/>
                </a:solidFill>
                <a:latin typeface="+mj-lt"/>
              </a:rPr>
              <a:t>node</a:t>
            </a:r>
            <a:r>
              <a:rPr lang="de-DE" sz="1400" dirty="0">
                <a:solidFill>
                  <a:schemeClr val="tx2"/>
                </a:solidFill>
                <a:latin typeface="+mj-lt"/>
              </a:rPr>
              <a:t>/123</a:t>
            </a:r>
            <a:r>
              <a:rPr kumimoji="0" lang="de-DE" sz="1400" b="0" i="0" u="none" strike="noStrike" kern="1200" cap="none" spc="0" normalizeH="0" baseline="0" noProof="0" dirty="0">
                <a:ln>
                  <a:noFill/>
                </a:ln>
                <a:solidFill>
                  <a:schemeClr val="tx2"/>
                </a:solidFill>
                <a:effectLst/>
                <a:uLnTx/>
                <a:uFillTx/>
                <a:latin typeface="+mj-lt"/>
                <a:ea typeface="+mn-ea"/>
                <a:cs typeface="+mn-cs"/>
              </a:rPr>
              <a:t>)</a:t>
            </a:r>
          </a:p>
        </p:txBody>
      </p:sp>
      <p:pic>
        <p:nvPicPr>
          <p:cNvPr id="23" name="Grafik 22">
            <a:extLst>
              <a:ext uri="{FF2B5EF4-FFF2-40B4-BE49-F238E27FC236}">
                <a16:creationId xmlns:a16="http://schemas.microsoft.com/office/drawing/2014/main" id="{0BEA4324-1CE2-905A-5C93-3A8C68BF307A}"/>
              </a:ext>
            </a:extLst>
          </p:cNvPr>
          <p:cNvPicPr>
            <a:picLocks noChangeAspect="1"/>
          </p:cNvPicPr>
          <p:nvPr/>
        </p:nvPicPr>
        <p:blipFill>
          <a:blip r:embed="rId3"/>
          <a:srcRect/>
          <a:stretch/>
        </p:blipFill>
        <p:spPr>
          <a:xfrm>
            <a:off x="4914438" y="3495707"/>
            <a:ext cx="4521296" cy="2919466"/>
          </a:xfrm>
          <a:prstGeom prst="rect">
            <a:avLst/>
          </a:prstGeom>
        </p:spPr>
      </p:pic>
    </p:spTree>
    <p:extLst>
      <p:ext uri="{BB962C8B-B14F-4D97-AF65-F5344CB8AC3E}">
        <p14:creationId xmlns:p14="http://schemas.microsoft.com/office/powerpoint/2010/main" val="32768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980DF63-DE8C-BDC9-E15E-0D0AAC5B38D9}"/>
              </a:ext>
            </a:extLst>
          </p:cNvPr>
          <p:cNvSpPr>
            <a:spLocks noGrp="1"/>
          </p:cNvSpPr>
          <p:nvPr>
            <p:ph sz="quarter" idx="15"/>
          </p:nvPr>
        </p:nvSpPr>
        <p:spPr/>
        <p:txBody>
          <a:bodyPr/>
          <a:lstStyle/>
          <a:p>
            <a:r>
              <a:rPr lang="de-DE" dirty="0"/>
              <a:t>Zum Mengenvergleich müssen die Kinder eine kardinale Sichtweise entwickelt haben, dies gelingt, indem Mengen strukturiert miteinander verglichen werden.</a:t>
            </a:r>
          </a:p>
          <a:p>
            <a:endParaRPr lang="de-DE" dirty="0"/>
          </a:p>
        </p:txBody>
      </p:sp>
      <p:sp>
        <p:nvSpPr>
          <p:cNvPr id="3" name="Textplatzhalter 2">
            <a:extLst>
              <a:ext uri="{FF2B5EF4-FFF2-40B4-BE49-F238E27FC236}">
                <a16:creationId xmlns:a16="http://schemas.microsoft.com/office/drawing/2014/main" id="{C8A5A03B-E757-43C2-A204-BA0FBB2121BD}"/>
              </a:ext>
            </a:extLst>
          </p:cNvPr>
          <p:cNvSpPr>
            <a:spLocks noGrp="1"/>
          </p:cNvSpPr>
          <p:nvPr>
            <p:ph type="body" sz="quarter" idx="13"/>
          </p:nvPr>
        </p:nvSpPr>
        <p:spPr/>
        <p:txBody>
          <a:bodyPr/>
          <a:lstStyle/>
          <a:p>
            <a:r>
              <a:rPr lang="de-DE" dirty="0"/>
              <a:t>TEILE-GANZES-BEZIEHUNG – ANZAHLEN VERGLEICHEN</a:t>
            </a:r>
          </a:p>
        </p:txBody>
      </p:sp>
      <p:sp>
        <p:nvSpPr>
          <p:cNvPr id="4" name="Foliennummernplatzhalter 3">
            <a:extLst>
              <a:ext uri="{FF2B5EF4-FFF2-40B4-BE49-F238E27FC236}">
                <a16:creationId xmlns:a16="http://schemas.microsoft.com/office/drawing/2014/main" id="{C122CDE8-9C6B-4B28-A5AC-A37C19DAC16E}"/>
              </a:ext>
            </a:extLst>
          </p:cNvPr>
          <p:cNvSpPr>
            <a:spLocks noGrp="1"/>
          </p:cNvSpPr>
          <p:nvPr>
            <p:ph type="sldNum" sz="quarter" idx="12"/>
          </p:nvPr>
        </p:nvSpPr>
        <p:spPr/>
        <p:txBody>
          <a:bodyPr/>
          <a:lstStyle/>
          <a:p>
            <a:fld id="{C3752B7C-18A9-864D-BBCB-54A9F41B5594}" type="slidenum">
              <a:rPr lang="de-DE" smtClean="0"/>
              <a:pPr/>
              <a:t>45</a:t>
            </a:fld>
            <a:endParaRPr lang="de-DE" dirty="0"/>
          </a:p>
        </p:txBody>
      </p:sp>
      <p:grpSp>
        <p:nvGrpSpPr>
          <p:cNvPr id="22" name="Gruppieren 21">
            <a:extLst>
              <a:ext uri="{FF2B5EF4-FFF2-40B4-BE49-F238E27FC236}">
                <a16:creationId xmlns:a16="http://schemas.microsoft.com/office/drawing/2014/main" id="{E644FADF-E6E1-2DB0-6405-CBBFC3D2C62D}"/>
              </a:ext>
            </a:extLst>
          </p:cNvPr>
          <p:cNvGrpSpPr/>
          <p:nvPr/>
        </p:nvGrpSpPr>
        <p:grpSpPr>
          <a:xfrm>
            <a:off x="1007753" y="3058838"/>
            <a:ext cx="2317667" cy="2377313"/>
            <a:chOff x="1748229" y="3779125"/>
            <a:chExt cx="2317667" cy="2377313"/>
          </a:xfrm>
        </p:grpSpPr>
        <p:pic>
          <p:nvPicPr>
            <p:cNvPr id="7" name="Grafik 6">
              <a:extLst>
                <a:ext uri="{FF2B5EF4-FFF2-40B4-BE49-F238E27FC236}">
                  <a16:creationId xmlns:a16="http://schemas.microsoft.com/office/drawing/2014/main" id="{BD71CC32-00CE-E4D3-6E04-2329C8959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53" y="5370688"/>
              <a:ext cx="260626" cy="260626"/>
            </a:xfrm>
            <a:prstGeom prst="rect">
              <a:avLst/>
            </a:prstGeom>
          </p:spPr>
        </p:pic>
        <p:pic>
          <p:nvPicPr>
            <p:cNvPr id="8" name="Grafik 7">
              <a:extLst>
                <a:ext uri="{FF2B5EF4-FFF2-40B4-BE49-F238E27FC236}">
                  <a16:creationId xmlns:a16="http://schemas.microsoft.com/office/drawing/2014/main" id="{E0DD7A3F-22FC-82A7-A4ED-96A2719C5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53" y="5056927"/>
              <a:ext cx="260626" cy="260626"/>
            </a:xfrm>
            <a:prstGeom prst="rect">
              <a:avLst/>
            </a:prstGeom>
          </p:spPr>
        </p:pic>
        <p:pic>
          <p:nvPicPr>
            <p:cNvPr id="10" name="Grafik 9">
              <a:extLst>
                <a:ext uri="{FF2B5EF4-FFF2-40B4-BE49-F238E27FC236}">
                  <a16:creationId xmlns:a16="http://schemas.microsoft.com/office/drawing/2014/main" id="{C7567F2A-920A-CF4E-E1E4-80FDD8DAA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359" y="5370688"/>
              <a:ext cx="260626" cy="260626"/>
            </a:xfrm>
            <a:prstGeom prst="rect">
              <a:avLst/>
            </a:prstGeom>
          </p:spPr>
        </p:pic>
        <p:pic>
          <p:nvPicPr>
            <p:cNvPr id="11" name="Grafik 10">
              <a:extLst>
                <a:ext uri="{FF2B5EF4-FFF2-40B4-BE49-F238E27FC236}">
                  <a16:creationId xmlns:a16="http://schemas.microsoft.com/office/drawing/2014/main" id="{D8796973-E3AB-5965-E3A4-7413DE062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649" y="5069292"/>
              <a:ext cx="260626" cy="260626"/>
            </a:xfrm>
            <a:prstGeom prst="rect">
              <a:avLst/>
            </a:prstGeom>
          </p:spPr>
        </p:pic>
        <p:pic>
          <p:nvPicPr>
            <p:cNvPr id="13" name="Grafik 12">
              <a:extLst>
                <a:ext uri="{FF2B5EF4-FFF2-40B4-BE49-F238E27FC236}">
                  <a16:creationId xmlns:a16="http://schemas.microsoft.com/office/drawing/2014/main" id="{F1556435-AD53-E740-066E-81E42EB6B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880" y="5385678"/>
              <a:ext cx="260626" cy="260626"/>
            </a:xfrm>
            <a:prstGeom prst="rect">
              <a:avLst/>
            </a:prstGeom>
          </p:spPr>
        </p:pic>
        <p:pic>
          <p:nvPicPr>
            <p:cNvPr id="14" name="Grafik 13">
              <a:extLst>
                <a:ext uri="{FF2B5EF4-FFF2-40B4-BE49-F238E27FC236}">
                  <a16:creationId xmlns:a16="http://schemas.microsoft.com/office/drawing/2014/main" id="{803E9D86-2C5D-4710-D013-DCC94DABA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486" y="5384605"/>
              <a:ext cx="260626" cy="260626"/>
            </a:xfrm>
            <a:prstGeom prst="rect">
              <a:avLst/>
            </a:prstGeom>
          </p:spPr>
        </p:pic>
        <p:pic>
          <p:nvPicPr>
            <p:cNvPr id="16" name="Grafik 15">
              <a:extLst>
                <a:ext uri="{FF2B5EF4-FFF2-40B4-BE49-F238E27FC236}">
                  <a16:creationId xmlns:a16="http://schemas.microsoft.com/office/drawing/2014/main" id="{CC88189F-0477-8E53-B236-0802A73B4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521" y="5056927"/>
              <a:ext cx="260626" cy="260626"/>
            </a:xfrm>
            <a:prstGeom prst="rect">
              <a:avLst/>
            </a:prstGeom>
          </p:spPr>
        </p:pic>
        <p:sp>
          <p:nvSpPr>
            <p:cNvPr id="17" name="Textfeld 16">
              <a:extLst>
                <a:ext uri="{FF2B5EF4-FFF2-40B4-BE49-F238E27FC236}">
                  <a16:creationId xmlns:a16="http://schemas.microsoft.com/office/drawing/2014/main" id="{4FF3548B-12DD-1E56-82B7-3A3779AA97CC}"/>
                </a:ext>
              </a:extLst>
            </p:cNvPr>
            <p:cNvSpPr txBox="1"/>
            <p:nvPr/>
          </p:nvSpPr>
          <p:spPr>
            <a:xfrm>
              <a:off x="1748229" y="3779125"/>
              <a:ext cx="2317667" cy="369332"/>
            </a:xfrm>
            <a:prstGeom prst="rect">
              <a:avLst/>
            </a:prstGeom>
            <a:noFill/>
          </p:spPr>
          <p:txBody>
            <a:bodyPr wrap="square" rtlCol="0">
              <a:spAutoFit/>
            </a:bodyPr>
            <a:lstStyle/>
            <a:p>
              <a:pPr algn="ctr"/>
              <a:r>
                <a:rPr lang="de-DE" dirty="0">
                  <a:solidFill>
                    <a:schemeClr val="accent1"/>
                  </a:solidFill>
                </a:rPr>
                <a:t>Wo sind mehr?</a:t>
              </a:r>
            </a:p>
          </p:txBody>
        </p:sp>
        <p:sp>
          <p:nvSpPr>
            <p:cNvPr id="36" name="Textfeld 35">
              <a:extLst>
                <a:ext uri="{FF2B5EF4-FFF2-40B4-BE49-F238E27FC236}">
                  <a16:creationId xmlns:a16="http://schemas.microsoft.com/office/drawing/2014/main" id="{85D6E414-FDC2-31EE-C581-CF8E8AFD6CDF}"/>
                </a:ext>
              </a:extLst>
            </p:cNvPr>
            <p:cNvSpPr txBox="1"/>
            <p:nvPr/>
          </p:nvSpPr>
          <p:spPr>
            <a:xfrm>
              <a:off x="2145280" y="5787106"/>
              <a:ext cx="1006869" cy="369332"/>
            </a:xfrm>
            <a:prstGeom prst="rect">
              <a:avLst/>
            </a:prstGeom>
            <a:noFill/>
          </p:spPr>
          <p:txBody>
            <a:bodyPr wrap="square" rtlCol="0">
              <a:spAutoFit/>
            </a:bodyPr>
            <a:lstStyle/>
            <a:p>
              <a:r>
                <a:rPr lang="de-DE" dirty="0"/>
                <a:t>mehr</a:t>
              </a:r>
            </a:p>
          </p:txBody>
        </p:sp>
        <p:sp>
          <p:nvSpPr>
            <p:cNvPr id="37" name="Textfeld 36">
              <a:extLst>
                <a:ext uri="{FF2B5EF4-FFF2-40B4-BE49-F238E27FC236}">
                  <a16:creationId xmlns:a16="http://schemas.microsoft.com/office/drawing/2014/main" id="{F52AF557-1B48-A5B3-6F74-507135DCFF17}"/>
                </a:ext>
              </a:extLst>
            </p:cNvPr>
            <p:cNvSpPr txBox="1"/>
            <p:nvPr/>
          </p:nvSpPr>
          <p:spPr>
            <a:xfrm>
              <a:off x="2907063" y="5777607"/>
              <a:ext cx="1006869" cy="369332"/>
            </a:xfrm>
            <a:prstGeom prst="rect">
              <a:avLst/>
            </a:prstGeom>
            <a:noFill/>
          </p:spPr>
          <p:txBody>
            <a:bodyPr wrap="square" rtlCol="0">
              <a:spAutoFit/>
            </a:bodyPr>
            <a:lstStyle/>
            <a:p>
              <a:r>
                <a:rPr lang="de-DE" dirty="0"/>
                <a:t>weniger</a:t>
              </a:r>
            </a:p>
          </p:txBody>
        </p:sp>
      </p:grpSp>
      <p:grpSp>
        <p:nvGrpSpPr>
          <p:cNvPr id="12" name="Gruppieren 11">
            <a:extLst>
              <a:ext uri="{FF2B5EF4-FFF2-40B4-BE49-F238E27FC236}">
                <a16:creationId xmlns:a16="http://schemas.microsoft.com/office/drawing/2014/main" id="{D765F239-079E-4B73-4FBC-DFFD1A2D44A1}"/>
              </a:ext>
            </a:extLst>
          </p:cNvPr>
          <p:cNvGrpSpPr/>
          <p:nvPr/>
        </p:nvGrpSpPr>
        <p:grpSpPr>
          <a:xfrm>
            <a:off x="4500760" y="3079942"/>
            <a:ext cx="2785673" cy="2406012"/>
            <a:chOff x="4750173" y="3779125"/>
            <a:chExt cx="2785673" cy="2406012"/>
          </a:xfrm>
        </p:grpSpPr>
        <p:sp>
          <p:nvSpPr>
            <p:cNvPr id="18" name="Textfeld 17">
              <a:extLst>
                <a:ext uri="{FF2B5EF4-FFF2-40B4-BE49-F238E27FC236}">
                  <a16:creationId xmlns:a16="http://schemas.microsoft.com/office/drawing/2014/main" id="{0E9711C8-BC39-FF48-D55A-20A7FBE1EA81}"/>
                </a:ext>
              </a:extLst>
            </p:cNvPr>
            <p:cNvSpPr txBox="1"/>
            <p:nvPr/>
          </p:nvSpPr>
          <p:spPr>
            <a:xfrm>
              <a:off x="4750173" y="3779125"/>
              <a:ext cx="2785673" cy="646331"/>
            </a:xfrm>
            <a:prstGeom prst="rect">
              <a:avLst/>
            </a:prstGeom>
            <a:noFill/>
          </p:spPr>
          <p:txBody>
            <a:bodyPr wrap="square" rtlCol="0">
              <a:spAutoFit/>
            </a:bodyPr>
            <a:lstStyle/>
            <a:p>
              <a:pPr algn="ctr"/>
              <a:r>
                <a:rPr lang="de-DE" dirty="0">
                  <a:solidFill>
                    <a:schemeClr val="accent1"/>
                  </a:solidFill>
                </a:rPr>
                <a:t>Vergleich über </a:t>
              </a:r>
              <a:br>
                <a:rPr lang="de-DE" dirty="0">
                  <a:solidFill>
                    <a:schemeClr val="accent1"/>
                  </a:solidFill>
                </a:rPr>
              </a:br>
              <a:r>
                <a:rPr lang="de-DE" dirty="0">
                  <a:solidFill>
                    <a:schemeClr val="accent1"/>
                  </a:solidFill>
                </a:rPr>
                <a:t>Eins-zu-Ein-Zuordnung</a:t>
              </a:r>
            </a:p>
          </p:txBody>
        </p:sp>
        <p:pic>
          <p:nvPicPr>
            <p:cNvPr id="19" name="Grafik 18">
              <a:extLst>
                <a:ext uri="{FF2B5EF4-FFF2-40B4-BE49-F238E27FC236}">
                  <a16:creationId xmlns:a16="http://schemas.microsoft.com/office/drawing/2014/main" id="{22AF9876-7606-4C47-3156-9F64597F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3" y="5103707"/>
              <a:ext cx="260626" cy="260626"/>
            </a:xfrm>
            <a:prstGeom prst="rect">
              <a:avLst/>
            </a:prstGeom>
          </p:spPr>
        </p:pic>
        <p:pic>
          <p:nvPicPr>
            <p:cNvPr id="20" name="Grafik 19">
              <a:extLst>
                <a:ext uri="{FF2B5EF4-FFF2-40B4-BE49-F238E27FC236}">
                  <a16:creationId xmlns:a16="http://schemas.microsoft.com/office/drawing/2014/main" id="{E1B0F258-EFE9-3139-FABF-CEC1ECAD9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3" y="4818374"/>
              <a:ext cx="260626" cy="260626"/>
            </a:xfrm>
            <a:prstGeom prst="rect">
              <a:avLst/>
            </a:prstGeom>
          </p:spPr>
        </p:pic>
        <p:pic>
          <p:nvPicPr>
            <p:cNvPr id="21" name="Grafik 20">
              <a:extLst>
                <a:ext uri="{FF2B5EF4-FFF2-40B4-BE49-F238E27FC236}">
                  <a16:creationId xmlns:a16="http://schemas.microsoft.com/office/drawing/2014/main" id="{048C9D86-F7A9-AEE2-71E6-FDD921261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3" y="4537973"/>
              <a:ext cx="260626" cy="260626"/>
            </a:xfrm>
            <a:prstGeom prst="rect">
              <a:avLst/>
            </a:prstGeom>
          </p:spPr>
        </p:pic>
        <p:pic>
          <p:nvPicPr>
            <p:cNvPr id="23" name="Grafik 22">
              <a:extLst>
                <a:ext uri="{FF2B5EF4-FFF2-40B4-BE49-F238E27FC236}">
                  <a16:creationId xmlns:a16="http://schemas.microsoft.com/office/drawing/2014/main" id="{6A78045D-5FC7-93D4-5977-F656EDA4D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33" y="5388561"/>
              <a:ext cx="260626" cy="260626"/>
            </a:xfrm>
            <a:prstGeom prst="rect">
              <a:avLst/>
            </a:prstGeom>
          </p:spPr>
        </p:pic>
        <p:pic>
          <p:nvPicPr>
            <p:cNvPr id="24" name="Grafik 23">
              <a:extLst>
                <a:ext uri="{FF2B5EF4-FFF2-40B4-BE49-F238E27FC236}">
                  <a16:creationId xmlns:a16="http://schemas.microsoft.com/office/drawing/2014/main" id="{0F139ABC-69F5-D3B2-B97F-690FB6922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320" y="5102634"/>
              <a:ext cx="260626" cy="260626"/>
            </a:xfrm>
            <a:prstGeom prst="rect">
              <a:avLst/>
            </a:prstGeom>
          </p:spPr>
        </p:pic>
        <p:pic>
          <p:nvPicPr>
            <p:cNvPr id="25" name="Grafik 24">
              <a:extLst>
                <a:ext uri="{FF2B5EF4-FFF2-40B4-BE49-F238E27FC236}">
                  <a16:creationId xmlns:a16="http://schemas.microsoft.com/office/drawing/2014/main" id="{0E91C81B-8603-9EDD-904C-DBD492DCA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320" y="4817301"/>
              <a:ext cx="260626" cy="260626"/>
            </a:xfrm>
            <a:prstGeom prst="rect">
              <a:avLst/>
            </a:prstGeom>
          </p:spPr>
        </p:pic>
        <p:pic>
          <p:nvPicPr>
            <p:cNvPr id="28" name="Grafik 27">
              <a:extLst>
                <a:ext uri="{FF2B5EF4-FFF2-40B4-BE49-F238E27FC236}">
                  <a16:creationId xmlns:a16="http://schemas.microsoft.com/office/drawing/2014/main" id="{5A423875-81FE-064F-EC12-52BCA813F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563" y="5387488"/>
              <a:ext cx="260626" cy="260626"/>
            </a:xfrm>
            <a:prstGeom prst="rect">
              <a:avLst/>
            </a:prstGeom>
          </p:spPr>
        </p:pic>
        <p:cxnSp>
          <p:nvCxnSpPr>
            <p:cNvPr id="30" name="Gerade Verbindung 29">
              <a:extLst>
                <a:ext uri="{FF2B5EF4-FFF2-40B4-BE49-F238E27FC236}">
                  <a16:creationId xmlns:a16="http://schemas.microsoft.com/office/drawing/2014/main" id="{F540EB11-A015-24B3-C77A-6C565B45E3F4}"/>
                </a:ext>
              </a:extLst>
            </p:cNvPr>
            <p:cNvCxnSpPr>
              <a:cxnSpLocks/>
              <a:stCxn id="23" idx="3"/>
              <a:endCxn id="28" idx="1"/>
            </p:cNvCxnSpPr>
            <p:nvPr/>
          </p:nvCxnSpPr>
          <p:spPr>
            <a:xfrm flipV="1">
              <a:off x="6023259" y="5517801"/>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031D2732-8724-C510-632C-22FEAC5D5CC0}"/>
                </a:ext>
              </a:extLst>
            </p:cNvPr>
            <p:cNvCxnSpPr>
              <a:cxnSpLocks/>
            </p:cNvCxnSpPr>
            <p:nvPr/>
          </p:nvCxnSpPr>
          <p:spPr>
            <a:xfrm flipV="1">
              <a:off x="6021358" y="5235425"/>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706B4CE6-DF7B-1CC9-9AE1-7390392C973B}"/>
                </a:ext>
              </a:extLst>
            </p:cNvPr>
            <p:cNvCxnSpPr>
              <a:cxnSpLocks/>
            </p:cNvCxnSpPr>
            <p:nvPr/>
          </p:nvCxnSpPr>
          <p:spPr>
            <a:xfrm flipV="1">
              <a:off x="6021358" y="4945367"/>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354ECF97-15A7-2F26-79FB-5FB6D0912BEA}"/>
                </a:ext>
              </a:extLst>
            </p:cNvPr>
            <p:cNvCxnSpPr>
              <a:cxnSpLocks/>
            </p:cNvCxnSpPr>
            <p:nvPr/>
          </p:nvCxnSpPr>
          <p:spPr>
            <a:xfrm flipV="1">
              <a:off x="6017284" y="4656468"/>
              <a:ext cx="243304" cy="1073"/>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feld 37">
              <a:extLst>
                <a:ext uri="{FF2B5EF4-FFF2-40B4-BE49-F238E27FC236}">
                  <a16:creationId xmlns:a16="http://schemas.microsoft.com/office/drawing/2014/main" id="{201D3E3B-FDDC-0E71-8411-14AF3B08FA4E}"/>
                </a:ext>
              </a:extLst>
            </p:cNvPr>
            <p:cNvSpPr txBox="1"/>
            <p:nvPr/>
          </p:nvSpPr>
          <p:spPr>
            <a:xfrm>
              <a:off x="5337430" y="5815805"/>
              <a:ext cx="1006869" cy="369332"/>
            </a:xfrm>
            <a:prstGeom prst="rect">
              <a:avLst/>
            </a:prstGeom>
            <a:noFill/>
          </p:spPr>
          <p:txBody>
            <a:bodyPr wrap="square" rtlCol="0">
              <a:spAutoFit/>
            </a:bodyPr>
            <a:lstStyle/>
            <a:p>
              <a:r>
                <a:rPr lang="de-DE" dirty="0"/>
                <a:t>mehr</a:t>
              </a:r>
            </a:p>
          </p:txBody>
        </p:sp>
        <p:sp>
          <p:nvSpPr>
            <p:cNvPr id="39" name="Textfeld 38">
              <a:extLst>
                <a:ext uri="{FF2B5EF4-FFF2-40B4-BE49-F238E27FC236}">
                  <a16:creationId xmlns:a16="http://schemas.microsoft.com/office/drawing/2014/main" id="{F091E282-B484-9C00-CF23-E29A05E787A9}"/>
                </a:ext>
              </a:extLst>
            </p:cNvPr>
            <p:cNvSpPr txBox="1"/>
            <p:nvPr/>
          </p:nvSpPr>
          <p:spPr>
            <a:xfrm>
              <a:off x="6099213" y="5806306"/>
              <a:ext cx="1006869" cy="369332"/>
            </a:xfrm>
            <a:prstGeom prst="rect">
              <a:avLst/>
            </a:prstGeom>
            <a:noFill/>
          </p:spPr>
          <p:txBody>
            <a:bodyPr wrap="square" rtlCol="0">
              <a:spAutoFit/>
            </a:bodyPr>
            <a:lstStyle/>
            <a:p>
              <a:r>
                <a:rPr lang="de-DE" dirty="0"/>
                <a:t>weniger</a:t>
              </a:r>
            </a:p>
          </p:txBody>
        </p:sp>
      </p:grpSp>
      <p:grpSp>
        <p:nvGrpSpPr>
          <p:cNvPr id="6" name="Gruppieren 5">
            <a:extLst>
              <a:ext uri="{FF2B5EF4-FFF2-40B4-BE49-F238E27FC236}">
                <a16:creationId xmlns:a16="http://schemas.microsoft.com/office/drawing/2014/main" id="{A705893F-2E76-C6A5-02BD-1A870DEC3695}"/>
              </a:ext>
            </a:extLst>
          </p:cNvPr>
          <p:cNvGrpSpPr/>
          <p:nvPr/>
        </p:nvGrpSpPr>
        <p:grpSpPr>
          <a:xfrm>
            <a:off x="8192378" y="3072364"/>
            <a:ext cx="2785673" cy="2347640"/>
            <a:chOff x="7622240" y="3780711"/>
            <a:chExt cx="2785673" cy="2347640"/>
          </a:xfrm>
        </p:grpSpPr>
        <p:sp>
          <p:nvSpPr>
            <p:cNvPr id="40" name="Textfeld 39">
              <a:extLst>
                <a:ext uri="{FF2B5EF4-FFF2-40B4-BE49-F238E27FC236}">
                  <a16:creationId xmlns:a16="http://schemas.microsoft.com/office/drawing/2014/main" id="{B663F7AE-F626-EAA3-E05D-1A78F17323F1}"/>
                </a:ext>
              </a:extLst>
            </p:cNvPr>
            <p:cNvSpPr txBox="1"/>
            <p:nvPr/>
          </p:nvSpPr>
          <p:spPr>
            <a:xfrm>
              <a:off x="7622240" y="3780711"/>
              <a:ext cx="2785673" cy="369332"/>
            </a:xfrm>
            <a:prstGeom prst="rect">
              <a:avLst/>
            </a:prstGeom>
            <a:noFill/>
          </p:spPr>
          <p:txBody>
            <a:bodyPr wrap="square" rtlCol="0">
              <a:spAutoFit/>
            </a:bodyPr>
            <a:lstStyle/>
            <a:p>
              <a:pPr algn="ctr"/>
              <a:r>
                <a:rPr lang="de-DE" dirty="0">
                  <a:solidFill>
                    <a:schemeClr val="accent1"/>
                  </a:solidFill>
                </a:rPr>
                <a:t>Präzisierung der Begriffe</a:t>
              </a:r>
            </a:p>
          </p:txBody>
        </p:sp>
        <p:pic>
          <p:nvPicPr>
            <p:cNvPr id="41" name="Grafik 40">
              <a:extLst>
                <a:ext uri="{FF2B5EF4-FFF2-40B4-BE49-F238E27FC236}">
                  <a16:creationId xmlns:a16="http://schemas.microsoft.com/office/drawing/2014/main" id="{F9CF6CF4-C8DD-9824-2A8C-F66442190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955" y="5046921"/>
              <a:ext cx="260626" cy="260626"/>
            </a:xfrm>
            <a:prstGeom prst="rect">
              <a:avLst/>
            </a:prstGeom>
          </p:spPr>
        </p:pic>
        <p:pic>
          <p:nvPicPr>
            <p:cNvPr id="42" name="Grafik 41">
              <a:extLst>
                <a:ext uri="{FF2B5EF4-FFF2-40B4-BE49-F238E27FC236}">
                  <a16:creationId xmlns:a16="http://schemas.microsoft.com/office/drawing/2014/main" id="{439904D4-5DE8-592C-7556-366D794A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955" y="4761588"/>
              <a:ext cx="260626" cy="260626"/>
            </a:xfrm>
            <a:prstGeom prst="rect">
              <a:avLst/>
            </a:prstGeom>
          </p:spPr>
        </p:pic>
        <p:pic>
          <p:nvPicPr>
            <p:cNvPr id="43" name="Grafik 42">
              <a:extLst>
                <a:ext uri="{FF2B5EF4-FFF2-40B4-BE49-F238E27FC236}">
                  <a16:creationId xmlns:a16="http://schemas.microsoft.com/office/drawing/2014/main" id="{E11F760F-C36F-5BB2-3E34-DD23B66EF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955" y="4481187"/>
              <a:ext cx="260626" cy="260626"/>
            </a:xfrm>
            <a:prstGeom prst="rect">
              <a:avLst/>
            </a:prstGeom>
          </p:spPr>
        </p:pic>
        <p:pic>
          <p:nvPicPr>
            <p:cNvPr id="44" name="Grafik 43">
              <a:extLst>
                <a:ext uri="{FF2B5EF4-FFF2-40B4-BE49-F238E27FC236}">
                  <a16:creationId xmlns:a16="http://schemas.microsoft.com/office/drawing/2014/main" id="{E8F6039C-8C49-E2E9-8135-BF1498EA6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955" y="5331775"/>
              <a:ext cx="260626" cy="260626"/>
            </a:xfrm>
            <a:prstGeom prst="rect">
              <a:avLst/>
            </a:prstGeom>
          </p:spPr>
        </p:pic>
        <p:pic>
          <p:nvPicPr>
            <p:cNvPr id="45" name="Grafik 44">
              <a:extLst>
                <a:ext uri="{FF2B5EF4-FFF2-40B4-BE49-F238E27FC236}">
                  <a16:creationId xmlns:a16="http://schemas.microsoft.com/office/drawing/2014/main" id="{6101F218-7943-3777-62D2-8238C2FE9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642" y="5045848"/>
              <a:ext cx="260626" cy="260626"/>
            </a:xfrm>
            <a:prstGeom prst="rect">
              <a:avLst/>
            </a:prstGeom>
          </p:spPr>
        </p:pic>
        <p:pic>
          <p:nvPicPr>
            <p:cNvPr id="46" name="Grafik 45">
              <a:extLst>
                <a:ext uri="{FF2B5EF4-FFF2-40B4-BE49-F238E27FC236}">
                  <a16:creationId xmlns:a16="http://schemas.microsoft.com/office/drawing/2014/main" id="{ABDB3D96-68FF-8AE6-3786-21A4E8AC9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642" y="4760515"/>
              <a:ext cx="260626" cy="260626"/>
            </a:xfrm>
            <a:prstGeom prst="rect">
              <a:avLst/>
            </a:prstGeom>
          </p:spPr>
        </p:pic>
        <p:pic>
          <p:nvPicPr>
            <p:cNvPr id="47" name="Grafik 46">
              <a:extLst>
                <a:ext uri="{FF2B5EF4-FFF2-40B4-BE49-F238E27FC236}">
                  <a16:creationId xmlns:a16="http://schemas.microsoft.com/office/drawing/2014/main" id="{B3A9431B-79AD-9A7B-93A0-2DF53AE1E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885" y="5330702"/>
              <a:ext cx="260626" cy="260626"/>
            </a:xfrm>
            <a:prstGeom prst="rect">
              <a:avLst/>
            </a:prstGeom>
          </p:spPr>
        </p:pic>
        <p:cxnSp>
          <p:nvCxnSpPr>
            <p:cNvPr id="48" name="Gerade Verbindung 47">
              <a:extLst>
                <a:ext uri="{FF2B5EF4-FFF2-40B4-BE49-F238E27FC236}">
                  <a16:creationId xmlns:a16="http://schemas.microsoft.com/office/drawing/2014/main" id="{77D0444D-BE80-E1EC-C9CE-FBE860CB4514}"/>
                </a:ext>
              </a:extLst>
            </p:cNvPr>
            <p:cNvCxnSpPr>
              <a:cxnSpLocks/>
              <a:stCxn id="44" idx="3"/>
              <a:endCxn id="47" idx="1"/>
            </p:cNvCxnSpPr>
            <p:nvPr/>
          </p:nvCxnSpPr>
          <p:spPr>
            <a:xfrm flipV="1">
              <a:off x="8863581" y="5461015"/>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ADDB9762-936B-92E7-CA65-659D2B695D03}"/>
                </a:ext>
              </a:extLst>
            </p:cNvPr>
            <p:cNvCxnSpPr>
              <a:cxnSpLocks/>
            </p:cNvCxnSpPr>
            <p:nvPr/>
          </p:nvCxnSpPr>
          <p:spPr>
            <a:xfrm flipV="1">
              <a:off x="8861680" y="5178639"/>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88E3EE0B-82BF-757C-7C34-F685FE72F046}"/>
                </a:ext>
              </a:extLst>
            </p:cNvPr>
            <p:cNvCxnSpPr>
              <a:cxnSpLocks/>
            </p:cNvCxnSpPr>
            <p:nvPr/>
          </p:nvCxnSpPr>
          <p:spPr>
            <a:xfrm flipV="1">
              <a:off x="8861680" y="4888581"/>
              <a:ext cx="243304" cy="1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74704816-898A-F1BF-AA39-A194FC53F0A7}"/>
                </a:ext>
              </a:extLst>
            </p:cNvPr>
            <p:cNvCxnSpPr>
              <a:cxnSpLocks/>
            </p:cNvCxnSpPr>
            <p:nvPr/>
          </p:nvCxnSpPr>
          <p:spPr>
            <a:xfrm flipV="1">
              <a:off x="8857606" y="4599682"/>
              <a:ext cx="243304" cy="1073"/>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feld 51">
              <a:extLst>
                <a:ext uri="{FF2B5EF4-FFF2-40B4-BE49-F238E27FC236}">
                  <a16:creationId xmlns:a16="http://schemas.microsoft.com/office/drawing/2014/main" id="{A4F4C19A-E311-0C84-1A7B-01D5D006BAC8}"/>
                </a:ext>
              </a:extLst>
            </p:cNvPr>
            <p:cNvSpPr txBox="1"/>
            <p:nvPr/>
          </p:nvSpPr>
          <p:spPr>
            <a:xfrm>
              <a:off x="8052249" y="5759019"/>
              <a:ext cx="1006869" cy="369332"/>
            </a:xfrm>
            <a:prstGeom prst="rect">
              <a:avLst/>
            </a:prstGeom>
            <a:noFill/>
          </p:spPr>
          <p:txBody>
            <a:bodyPr wrap="square" rtlCol="0">
              <a:spAutoFit/>
            </a:bodyPr>
            <a:lstStyle/>
            <a:p>
              <a:r>
                <a:rPr lang="de-DE" dirty="0"/>
                <a:t>1 mehr</a:t>
              </a:r>
            </a:p>
          </p:txBody>
        </p:sp>
        <p:sp>
          <p:nvSpPr>
            <p:cNvPr id="53" name="Textfeld 52">
              <a:extLst>
                <a:ext uri="{FF2B5EF4-FFF2-40B4-BE49-F238E27FC236}">
                  <a16:creationId xmlns:a16="http://schemas.microsoft.com/office/drawing/2014/main" id="{2E370415-0428-AA0D-29B8-12390F510D9F}"/>
                </a:ext>
              </a:extLst>
            </p:cNvPr>
            <p:cNvSpPr txBox="1"/>
            <p:nvPr/>
          </p:nvSpPr>
          <p:spPr>
            <a:xfrm>
              <a:off x="8975393" y="5749520"/>
              <a:ext cx="1404185" cy="369332"/>
            </a:xfrm>
            <a:prstGeom prst="rect">
              <a:avLst/>
            </a:prstGeom>
            <a:noFill/>
          </p:spPr>
          <p:txBody>
            <a:bodyPr wrap="square" rtlCol="0">
              <a:spAutoFit/>
            </a:bodyPr>
            <a:lstStyle/>
            <a:p>
              <a:r>
                <a:rPr lang="de-DE" dirty="0"/>
                <a:t>1 weniger</a:t>
              </a:r>
            </a:p>
          </p:txBody>
        </p:sp>
      </p:grpSp>
      <p:sp>
        <p:nvSpPr>
          <p:cNvPr id="15" name="Titel 15">
            <a:extLst>
              <a:ext uri="{FF2B5EF4-FFF2-40B4-BE49-F238E27FC236}">
                <a16:creationId xmlns:a16="http://schemas.microsoft.com/office/drawing/2014/main" id="{B450F2BE-313B-0A88-0A06-21D5E6CC0CC0}"/>
              </a:ext>
            </a:extLst>
          </p:cNvPr>
          <p:cNvSpPr>
            <a:spLocks noGrp="1"/>
          </p:cNvSpPr>
          <p:nvPr>
            <p:ph type="title"/>
          </p:nvPr>
        </p:nvSpPr>
        <p:spPr>
          <a:xfrm>
            <a:off x="1462088" y="273050"/>
            <a:ext cx="9345612" cy="517525"/>
          </a:xfrm>
        </p:spPr>
        <p:txBody>
          <a:bodyPr/>
          <a:lstStyle/>
          <a:p>
            <a:pPr>
              <a:lnSpc>
                <a:spcPct val="100000"/>
              </a:lnSpc>
            </a:pPr>
            <a:r>
              <a:rPr lang="de-DE" dirty="0"/>
              <a:t>2.1 Relationales Zahlverständnis</a:t>
            </a:r>
          </a:p>
        </p:txBody>
      </p:sp>
      <p:sp>
        <p:nvSpPr>
          <p:cNvPr id="26" name="Datumsplatzhalter 25">
            <a:extLst>
              <a:ext uri="{FF2B5EF4-FFF2-40B4-BE49-F238E27FC236}">
                <a16:creationId xmlns:a16="http://schemas.microsoft.com/office/drawing/2014/main" id="{2CE2623D-0490-7B9C-26D8-3DBDB93E9D09}"/>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0C3144B3-23EF-86E2-1AB5-A0DE2780BEA8}"/>
              </a:ext>
            </a:extLst>
          </p:cNvPr>
          <p:cNvSpPr txBox="1"/>
          <p:nvPr/>
        </p:nvSpPr>
        <p:spPr>
          <a:xfrm>
            <a:off x="5908756" y="5877360"/>
            <a:ext cx="6103620" cy="307777"/>
          </a:xfrm>
          <a:prstGeom prst="rect">
            <a:avLst/>
          </a:prstGeom>
          <a:noFill/>
        </p:spPr>
        <p:txBody>
          <a:bodyPr wrap="square">
            <a:spAutoFit/>
          </a:bodyPr>
          <a:lstStyle/>
          <a:p>
            <a:pPr algn="r" defTabSz="457200" eaLnBrk="1" fontAlgn="auto" hangingPunct="1">
              <a:spcBef>
                <a:spcPts val="0"/>
              </a:spcBef>
              <a:spcAft>
                <a:spcPts val="0"/>
              </a:spcAft>
              <a:defRPr/>
            </a:pPr>
            <a:r>
              <a:rPr kumimoji="0" lang="de-DE" sz="1400" b="0" i="0" u="none" strike="noStrike" kern="1200" cap="none" spc="0" normalizeH="0" baseline="0" noProof="0" dirty="0">
                <a:ln>
                  <a:noFill/>
                </a:ln>
                <a:solidFill>
                  <a:schemeClr val="tx2"/>
                </a:solidFill>
                <a:effectLst/>
                <a:uLnTx/>
                <a:uFillTx/>
                <a:latin typeface="+mj-lt"/>
                <a:ea typeface="+mn-ea"/>
                <a:cs typeface="+mn-cs"/>
              </a:rPr>
              <a:t>(</a:t>
            </a:r>
            <a:r>
              <a:rPr lang="de-DE" sz="1400" dirty="0">
                <a:solidFill>
                  <a:schemeClr val="tx2"/>
                </a:solidFill>
                <a:latin typeface="+mj-lt"/>
              </a:rPr>
              <a:t>https://</a:t>
            </a:r>
            <a:r>
              <a:rPr lang="de-DE" sz="1400" dirty="0" err="1">
                <a:solidFill>
                  <a:schemeClr val="tx2"/>
                </a:solidFill>
                <a:latin typeface="+mj-lt"/>
              </a:rPr>
              <a:t>pikas-mi.dzlm.de</a:t>
            </a:r>
            <a:r>
              <a:rPr lang="de-DE" sz="1400" dirty="0">
                <a:solidFill>
                  <a:schemeClr val="tx2"/>
                </a:solidFill>
                <a:latin typeface="+mj-lt"/>
              </a:rPr>
              <a:t>/</a:t>
            </a:r>
            <a:r>
              <a:rPr lang="de-DE" sz="1400" dirty="0" err="1">
                <a:solidFill>
                  <a:schemeClr val="tx2"/>
                </a:solidFill>
                <a:latin typeface="+mj-lt"/>
              </a:rPr>
              <a:t>node</a:t>
            </a:r>
            <a:r>
              <a:rPr lang="de-DE" sz="1400" dirty="0">
                <a:solidFill>
                  <a:schemeClr val="tx2"/>
                </a:solidFill>
                <a:latin typeface="+mj-lt"/>
              </a:rPr>
              <a:t>/123</a:t>
            </a:r>
            <a:r>
              <a:rPr kumimoji="0" lang="de-DE" sz="1400" b="0" i="0" u="none" strike="noStrike" kern="1200" cap="none" spc="0" normalizeH="0" baseline="0" noProof="0" dirty="0">
                <a:ln>
                  <a:noFill/>
                </a:ln>
                <a:solidFill>
                  <a:schemeClr val="tx2"/>
                </a:solidFill>
                <a:effectLst/>
                <a:uLnTx/>
                <a:uFillTx/>
                <a:latin typeface="+mj-lt"/>
                <a:ea typeface="+mn-ea"/>
                <a:cs typeface="+mn-cs"/>
              </a:rPr>
              <a:t>)</a:t>
            </a:r>
          </a:p>
        </p:txBody>
      </p:sp>
    </p:spTree>
    <p:extLst>
      <p:ext uri="{BB962C8B-B14F-4D97-AF65-F5344CB8AC3E}">
        <p14:creationId xmlns:p14="http://schemas.microsoft.com/office/powerpoint/2010/main" val="29766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18182-F99C-E584-242E-F053B9ACE35D}"/>
              </a:ext>
            </a:extLst>
          </p:cNvPr>
          <p:cNvSpPr>
            <a:spLocks noGrp="1"/>
          </p:cNvSpPr>
          <p:nvPr>
            <p:ph sz="quarter" idx="15"/>
          </p:nvPr>
        </p:nvSpPr>
        <p:spPr>
          <a:xfrm>
            <a:off x="1461741" y="1593616"/>
            <a:ext cx="9346011" cy="4591521"/>
          </a:xfrm>
        </p:spPr>
        <p:txBody>
          <a:bodyPr/>
          <a:lstStyle/>
          <a:p>
            <a:r>
              <a:rPr lang="de-DE" dirty="0"/>
              <a:t>Zahlen können auch durch eine ordinale Sichtweise zueinander in Beziehung gesetzt werden, indem die Positionierung von Zahlen in der Zahlenfolge betrachtet werden.</a:t>
            </a:r>
          </a:p>
          <a:p>
            <a:r>
              <a:rPr lang="de-DE" dirty="0"/>
              <a:t>Beziehungen zwischen Zahlen sind z. B. Vorgänger, Nachfolger, Nachbarzehner, Vielfaches, Abstände</a:t>
            </a:r>
          </a:p>
        </p:txBody>
      </p:sp>
      <p:sp>
        <p:nvSpPr>
          <p:cNvPr id="3" name="Textplatzhalter 2">
            <a:extLst>
              <a:ext uri="{FF2B5EF4-FFF2-40B4-BE49-F238E27FC236}">
                <a16:creationId xmlns:a16="http://schemas.microsoft.com/office/drawing/2014/main" id="{B8E1507E-8839-3A6E-9698-262DA32E8F00}"/>
              </a:ext>
            </a:extLst>
          </p:cNvPr>
          <p:cNvSpPr>
            <a:spLocks noGrp="1"/>
          </p:cNvSpPr>
          <p:nvPr>
            <p:ph type="body" sz="quarter" idx="13"/>
          </p:nvPr>
        </p:nvSpPr>
        <p:spPr>
          <a:xfrm>
            <a:off x="1461741" y="1147990"/>
            <a:ext cx="9346012" cy="445628"/>
          </a:xfrm>
        </p:spPr>
        <p:txBody>
          <a:bodyPr/>
          <a:lstStyle/>
          <a:p>
            <a:r>
              <a:rPr lang="de-DE" dirty="0"/>
              <a:t>TEILE-GANZES-BEZIEHUNG – ZAHLEN POSITIONIEREN</a:t>
            </a:r>
          </a:p>
        </p:txBody>
      </p:sp>
      <p:sp>
        <p:nvSpPr>
          <p:cNvPr id="4" name="Foliennummernplatzhalter 3">
            <a:extLst>
              <a:ext uri="{FF2B5EF4-FFF2-40B4-BE49-F238E27FC236}">
                <a16:creationId xmlns:a16="http://schemas.microsoft.com/office/drawing/2014/main" id="{880E3686-6949-8716-F33E-D37130518CAE}"/>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46</a:t>
            </a:fld>
            <a:endParaRPr lang="de-DE" dirty="0"/>
          </a:p>
        </p:txBody>
      </p:sp>
      <p:sp>
        <p:nvSpPr>
          <p:cNvPr id="7" name="Titel 15">
            <a:extLst>
              <a:ext uri="{FF2B5EF4-FFF2-40B4-BE49-F238E27FC236}">
                <a16:creationId xmlns:a16="http://schemas.microsoft.com/office/drawing/2014/main" id="{4E9213DD-1B36-4B2C-4DFB-232F478EE6BC}"/>
              </a:ext>
            </a:extLst>
          </p:cNvPr>
          <p:cNvSpPr>
            <a:spLocks noGrp="1"/>
          </p:cNvSpPr>
          <p:nvPr>
            <p:ph type="title"/>
          </p:nvPr>
        </p:nvSpPr>
        <p:spPr>
          <a:xfrm>
            <a:off x="1461741" y="273600"/>
            <a:ext cx="9346011" cy="516684"/>
          </a:xfrm>
        </p:spPr>
        <p:txBody>
          <a:bodyPr/>
          <a:lstStyle/>
          <a:p>
            <a:r>
              <a:rPr lang="de-DE" dirty="0"/>
              <a:t>2.1 Relationales Zahlverständnis</a:t>
            </a:r>
          </a:p>
        </p:txBody>
      </p:sp>
      <p:sp>
        <p:nvSpPr>
          <p:cNvPr id="10" name="Abgerundete rechteckige Legende 9">
            <a:extLst>
              <a:ext uri="{FF2B5EF4-FFF2-40B4-BE49-F238E27FC236}">
                <a16:creationId xmlns:a16="http://schemas.microsoft.com/office/drawing/2014/main" id="{38A867DE-9E52-DA5C-E101-7EB25882BD7B}"/>
              </a:ext>
            </a:extLst>
          </p:cNvPr>
          <p:cNvSpPr/>
          <p:nvPr/>
        </p:nvSpPr>
        <p:spPr>
          <a:xfrm>
            <a:off x="346966" y="4150037"/>
            <a:ext cx="2509688" cy="751091"/>
          </a:xfrm>
          <a:prstGeom prst="wedgeRoundRectCallout">
            <a:avLst>
              <a:gd name="adj1" fmla="val 31965"/>
              <a:gd name="adj2" fmla="val 106390"/>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Welche Zahl steht an dieser Stelle? Begründe.</a:t>
            </a:r>
          </a:p>
        </p:txBody>
      </p:sp>
      <p:pic>
        <p:nvPicPr>
          <p:cNvPr id="35" name="Grafik 34">
            <a:extLst>
              <a:ext uri="{FF2B5EF4-FFF2-40B4-BE49-F238E27FC236}">
                <a16:creationId xmlns:a16="http://schemas.microsoft.com/office/drawing/2014/main" id="{FC5DBA99-D8C3-46BA-44B7-6F8CE7E6147C}"/>
              </a:ext>
            </a:extLst>
          </p:cNvPr>
          <p:cNvPicPr>
            <a:picLocks noChangeAspect="1"/>
          </p:cNvPicPr>
          <p:nvPr/>
        </p:nvPicPr>
        <p:blipFill>
          <a:blip r:embed="rId3"/>
          <a:stretch>
            <a:fillRect/>
          </a:stretch>
        </p:blipFill>
        <p:spPr>
          <a:xfrm>
            <a:off x="139278" y="5464692"/>
            <a:ext cx="3547485" cy="1120259"/>
          </a:xfrm>
          <a:prstGeom prst="rect">
            <a:avLst/>
          </a:prstGeom>
        </p:spPr>
      </p:pic>
      <p:pic>
        <p:nvPicPr>
          <p:cNvPr id="25" name="Grafik 24">
            <a:extLst>
              <a:ext uri="{FF2B5EF4-FFF2-40B4-BE49-F238E27FC236}">
                <a16:creationId xmlns:a16="http://schemas.microsoft.com/office/drawing/2014/main" id="{07B197E9-70D3-9D67-D5B6-0350A627A0F2}"/>
              </a:ext>
            </a:extLst>
          </p:cNvPr>
          <p:cNvPicPr>
            <a:picLocks noChangeAspect="1"/>
          </p:cNvPicPr>
          <p:nvPr/>
        </p:nvPicPr>
        <p:blipFill>
          <a:blip r:embed="rId4"/>
          <a:stretch>
            <a:fillRect/>
          </a:stretch>
        </p:blipFill>
        <p:spPr>
          <a:xfrm>
            <a:off x="4349732" y="5074011"/>
            <a:ext cx="3492535" cy="1306152"/>
          </a:xfrm>
          <a:prstGeom prst="rect">
            <a:avLst/>
          </a:prstGeom>
        </p:spPr>
      </p:pic>
      <p:sp>
        <p:nvSpPr>
          <p:cNvPr id="26" name="Abgerundete rechteckige Legende 25">
            <a:extLst>
              <a:ext uri="{FF2B5EF4-FFF2-40B4-BE49-F238E27FC236}">
                <a16:creationId xmlns:a16="http://schemas.microsoft.com/office/drawing/2014/main" id="{EF0D1194-3873-6529-98B1-127FC7160AA1}"/>
              </a:ext>
            </a:extLst>
          </p:cNvPr>
          <p:cNvSpPr/>
          <p:nvPr/>
        </p:nvSpPr>
        <p:spPr>
          <a:xfrm>
            <a:off x="6930378" y="4558928"/>
            <a:ext cx="621083" cy="342200"/>
          </a:xfrm>
          <a:prstGeom prst="wedgeRoundRectCallout">
            <a:avLst>
              <a:gd name="adj1" fmla="val -22573"/>
              <a:gd name="adj2" fmla="val 108539"/>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47</a:t>
            </a:r>
          </a:p>
        </p:txBody>
      </p:sp>
      <p:sp>
        <p:nvSpPr>
          <p:cNvPr id="27" name="Abgerundete rechteckige Legende 26">
            <a:extLst>
              <a:ext uri="{FF2B5EF4-FFF2-40B4-BE49-F238E27FC236}">
                <a16:creationId xmlns:a16="http://schemas.microsoft.com/office/drawing/2014/main" id="{EA2DD6DD-CD4A-4EE0-CA4A-C374488F46CA}"/>
              </a:ext>
            </a:extLst>
          </p:cNvPr>
          <p:cNvSpPr/>
          <p:nvPr/>
        </p:nvSpPr>
        <p:spPr>
          <a:xfrm>
            <a:off x="3942953" y="3953539"/>
            <a:ext cx="1876249" cy="1007721"/>
          </a:xfrm>
          <a:prstGeom prst="wedgeRoundRectCallout">
            <a:avLst>
              <a:gd name="adj1" fmla="val -14640"/>
              <a:gd name="adj2" fmla="val 64808"/>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Meine Zahl liegt zwischen der 46 und der 48</a:t>
            </a:r>
          </a:p>
        </p:txBody>
      </p:sp>
      <p:sp>
        <p:nvSpPr>
          <p:cNvPr id="28" name="Textfeld 27">
            <a:extLst>
              <a:ext uri="{FF2B5EF4-FFF2-40B4-BE49-F238E27FC236}">
                <a16:creationId xmlns:a16="http://schemas.microsoft.com/office/drawing/2014/main" id="{4ECEA4FC-6A00-5660-CA34-BCCDAA19E86A}"/>
              </a:ext>
            </a:extLst>
          </p:cNvPr>
          <p:cNvSpPr txBox="1"/>
          <p:nvPr/>
        </p:nvSpPr>
        <p:spPr>
          <a:xfrm>
            <a:off x="350912" y="3505100"/>
            <a:ext cx="2317667" cy="369332"/>
          </a:xfrm>
          <a:prstGeom prst="rect">
            <a:avLst/>
          </a:prstGeom>
          <a:noFill/>
        </p:spPr>
        <p:txBody>
          <a:bodyPr wrap="square" rtlCol="0">
            <a:spAutoFit/>
          </a:bodyPr>
          <a:lstStyle/>
          <a:p>
            <a:pPr algn="ctr"/>
            <a:r>
              <a:rPr lang="de-DE" dirty="0">
                <a:solidFill>
                  <a:schemeClr val="accent1"/>
                </a:solidFill>
              </a:rPr>
              <a:t>an der Zahlenreihe</a:t>
            </a:r>
          </a:p>
        </p:txBody>
      </p:sp>
      <p:sp>
        <p:nvSpPr>
          <p:cNvPr id="29" name="Textfeld 28">
            <a:extLst>
              <a:ext uri="{FF2B5EF4-FFF2-40B4-BE49-F238E27FC236}">
                <a16:creationId xmlns:a16="http://schemas.microsoft.com/office/drawing/2014/main" id="{4C35AB1E-2443-8A19-0A16-E999CD86FB89}"/>
              </a:ext>
            </a:extLst>
          </p:cNvPr>
          <p:cNvSpPr txBox="1"/>
          <p:nvPr/>
        </p:nvSpPr>
        <p:spPr>
          <a:xfrm>
            <a:off x="4678244" y="3505100"/>
            <a:ext cx="2317667" cy="369332"/>
          </a:xfrm>
          <a:prstGeom prst="rect">
            <a:avLst/>
          </a:prstGeom>
          <a:noFill/>
        </p:spPr>
        <p:txBody>
          <a:bodyPr wrap="square" rtlCol="0">
            <a:spAutoFit/>
          </a:bodyPr>
          <a:lstStyle/>
          <a:p>
            <a:pPr algn="ctr"/>
            <a:r>
              <a:rPr lang="de-DE" dirty="0">
                <a:solidFill>
                  <a:schemeClr val="accent1"/>
                </a:solidFill>
              </a:rPr>
              <a:t>am Zahlenstrahl</a:t>
            </a:r>
          </a:p>
        </p:txBody>
      </p:sp>
      <p:sp>
        <p:nvSpPr>
          <p:cNvPr id="30" name="Textfeld 29">
            <a:extLst>
              <a:ext uri="{FF2B5EF4-FFF2-40B4-BE49-F238E27FC236}">
                <a16:creationId xmlns:a16="http://schemas.microsoft.com/office/drawing/2014/main" id="{68023D04-9570-9937-F550-01715CF88F3C}"/>
              </a:ext>
            </a:extLst>
          </p:cNvPr>
          <p:cNvSpPr txBox="1"/>
          <p:nvPr/>
        </p:nvSpPr>
        <p:spPr>
          <a:xfrm>
            <a:off x="9005576" y="3505100"/>
            <a:ext cx="2317667" cy="369332"/>
          </a:xfrm>
          <a:prstGeom prst="rect">
            <a:avLst/>
          </a:prstGeom>
          <a:noFill/>
        </p:spPr>
        <p:txBody>
          <a:bodyPr wrap="square" rtlCol="0">
            <a:spAutoFit/>
          </a:bodyPr>
          <a:lstStyle/>
          <a:p>
            <a:pPr algn="ctr"/>
            <a:r>
              <a:rPr lang="de-DE" dirty="0">
                <a:solidFill>
                  <a:schemeClr val="accent1"/>
                </a:solidFill>
              </a:rPr>
              <a:t>am Rechenstrich</a:t>
            </a:r>
          </a:p>
        </p:txBody>
      </p:sp>
      <p:pic>
        <p:nvPicPr>
          <p:cNvPr id="78" name="Grafik 77">
            <a:extLst>
              <a:ext uri="{FF2B5EF4-FFF2-40B4-BE49-F238E27FC236}">
                <a16:creationId xmlns:a16="http://schemas.microsoft.com/office/drawing/2014/main" id="{593235BE-0B39-362E-769B-844788F869E7}"/>
              </a:ext>
            </a:extLst>
          </p:cNvPr>
          <p:cNvPicPr>
            <a:picLocks noChangeAspect="1"/>
          </p:cNvPicPr>
          <p:nvPr/>
        </p:nvPicPr>
        <p:blipFill>
          <a:blip r:embed="rId5"/>
          <a:stretch>
            <a:fillRect/>
          </a:stretch>
        </p:blipFill>
        <p:spPr>
          <a:xfrm>
            <a:off x="8196481" y="4431869"/>
            <a:ext cx="3935859" cy="1615774"/>
          </a:xfrm>
          <a:prstGeom prst="rect">
            <a:avLst/>
          </a:prstGeom>
        </p:spPr>
      </p:pic>
      <p:sp>
        <p:nvSpPr>
          <p:cNvPr id="79" name="Abgerundete rechteckige Legende 78">
            <a:extLst>
              <a:ext uri="{FF2B5EF4-FFF2-40B4-BE49-F238E27FC236}">
                <a16:creationId xmlns:a16="http://schemas.microsoft.com/office/drawing/2014/main" id="{678E3553-7E9C-EE44-C2C5-FF6E6ECEF720}"/>
              </a:ext>
            </a:extLst>
          </p:cNvPr>
          <p:cNvSpPr/>
          <p:nvPr/>
        </p:nvSpPr>
        <p:spPr>
          <a:xfrm>
            <a:off x="8531822" y="3999580"/>
            <a:ext cx="1732259" cy="669553"/>
          </a:xfrm>
          <a:prstGeom prst="wedgeRoundRectCallout">
            <a:avLst>
              <a:gd name="adj1" fmla="val 41689"/>
              <a:gd name="adj2" fmla="val 86624"/>
              <a:gd name="adj3" fmla="val 16667"/>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Ordne eine Zahl ein. Begründe.</a:t>
            </a:r>
          </a:p>
        </p:txBody>
      </p:sp>
      <p:sp>
        <p:nvSpPr>
          <p:cNvPr id="5" name="Datumsplatzhalter 5">
            <a:extLst>
              <a:ext uri="{FF2B5EF4-FFF2-40B4-BE49-F238E27FC236}">
                <a16:creationId xmlns:a16="http://schemas.microsoft.com/office/drawing/2014/main" id="{6AE8C4FA-F891-A91C-78C8-F5BA0F8CD25A}"/>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
        <p:nvSpPr>
          <p:cNvPr id="8" name="Textfeld 7">
            <a:extLst>
              <a:ext uri="{FF2B5EF4-FFF2-40B4-BE49-F238E27FC236}">
                <a16:creationId xmlns:a16="http://schemas.microsoft.com/office/drawing/2014/main" id="{592C8DA9-31C9-C51C-D64F-1C4B7A2346EB}"/>
              </a:ext>
            </a:extLst>
          </p:cNvPr>
          <p:cNvSpPr txBox="1"/>
          <p:nvPr/>
        </p:nvSpPr>
        <p:spPr>
          <a:xfrm>
            <a:off x="5908756" y="5877360"/>
            <a:ext cx="6103620" cy="307777"/>
          </a:xfrm>
          <a:prstGeom prst="rect">
            <a:avLst/>
          </a:prstGeom>
          <a:noFill/>
        </p:spPr>
        <p:txBody>
          <a:bodyPr wrap="square">
            <a:spAutoFit/>
          </a:bodyPr>
          <a:lstStyle/>
          <a:p>
            <a:pPr algn="r" defTabSz="457200" eaLnBrk="1" fontAlgn="auto" hangingPunct="1">
              <a:spcBef>
                <a:spcPts val="0"/>
              </a:spcBef>
              <a:spcAft>
                <a:spcPts val="0"/>
              </a:spcAft>
              <a:defRPr/>
            </a:pPr>
            <a:r>
              <a:rPr kumimoji="0" lang="de-DE" sz="1400" b="0" i="0" u="none" strike="noStrike" kern="1200" cap="none" spc="0" normalizeH="0" baseline="0" noProof="0" dirty="0">
                <a:ln>
                  <a:noFill/>
                </a:ln>
                <a:solidFill>
                  <a:schemeClr val="tx2"/>
                </a:solidFill>
                <a:effectLst/>
                <a:uLnTx/>
                <a:uFillTx/>
                <a:latin typeface="+mj-lt"/>
                <a:ea typeface="+mn-ea"/>
                <a:cs typeface="+mn-cs"/>
              </a:rPr>
              <a:t>(</a:t>
            </a:r>
            <a:r>
              <a:rPr lang="de-DE" sz="1400" dirty="0">
                <a:solidFill>
                  <a:schemeClr val="tx2"/>
                </a:solidFill>
                <a:latin typeface="+mj-lt"/>
              </a:rPr>
              <a:t>https://</a:t>
            </a:r>
            <a:r>
              <a:rPr lang="de-DE" sz="1400" dirty="0" err="1">
                <a:solidFill>
                  <a:schemeClr val="tx2"/>
                </a:solidFill>
                <a:latin typeface="+mj-lt"/>
              </a:rPr>
              <a:t>pikas-mi.dzlm.de</a:t>
            </a:r>
            <a:r>
              <a:rPr lang="de-DE" sz="1400" dirty="0">
                <a:solidFill>
                  <a:schemeClr val="tx2"/>
                </a:solidFill>
                <a:latin typeface="+mj-lt"/>
              </a:rPr>
              <a:t>/</a:t>
            </a:r>
            <a:r>
              <a:rPr lang="de-DE" sz="1400" dirty="0" err="1">
                <a:solidFill>
                  <a:schemeClr val="tx2"/>
                </a:solidFill>
                <a:latin typeface="+mj-lt"/>
              </a:rPr>
              <a:t>node</a:t>
            </a:r>
            <a:r>
              <a:rPr lang="de-DE" sz="1400" dirty="0">
                <a:solidFill>
                  <a:schemeClr val="tx2"/>
                </a:solidFill>
                <a:latin typeface="+mj-lt"/>
              </a:rPr>
              <a:t>/123</a:t>
            </a:r>
            <a:r>
              <a:rPr kumimoji="0" lang="de-DE" sz="1400" b="0" i="0" u="none" strike="noStrike" kern="1200" cap="none" spc="0" normalizeH="0" baseline="0" noProof="0" dirty="0">
                <a:ln>
                  <a:noFill/>
                </a:ln>
                <a:solidFill>
                  <a:schemeClr val="tx2"/>
                </a:solidFill>
                <a:effectLst/>
                <a:uLnTx/>
                <a:uFillTx/>
                <a:latin typeface="+mj-lt"/>
                <a:ea typeface="+mn-ea"/>
                <a:cs typeface="+mn-cs"/>
              </a:rPr>
              <a:t>)</a:t>
            </a:r>
          </a:p>
        </p:txBody>
      </p:sp>
    </p:spTree>
    <p:extLst>
      <p:ext uri="{BB962C8B-B14F-4D97-AF65-F5344CB8AC3E}">
        <p14:creationId xmlns:p14="http://schemas.microsoft.com/office/powerpoint/2010/main" val="275254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animBg="1"/>
      <p:bldP spid="26" grpId="0" animBg="1"/>
      <p:bldP spid="27" grpId="0" animBg="1"/>
      <p:bldP spid="28" grpId="0"/>
      <p:bldP spid="29" grpId="0"/>
      <p:bldP spid="30" grpId="0"/>
      <p:bldP spid="7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nhaltsplatzhalter 18">
            <a:extLst>
              <a:ext uri="{FF2B5EF4-FFF2-40B4-BE49-F238E27FC236}">
                <a16:creationId xmlns:a16="http://schemas.microsoft.com/office/drawing/2014/main" id="{0B0CE824-D96A-8326-D737-51FFC35ACA09}"/>
              </a:ext>
            </a:extLst>
          </p:cNvPr>
          <p:cNvSpPr>
            <a:spLocks noGrp="1"/>
          </p:cNvSpPr>
          <p:nvPr>
            <p:ph sz="quarter" idx="15"/>
          </p:nvPr>
        </p:nvSpPr>
        <p:spPr>
          <a:xfrm>
            <a:off x="1461741" y="1593616"/>
            <a:ext cx="9346011" cy="4591521"/>
          </a:xfrm>
        </p:spPr>
        <p:txBody>
          <a:bodyPr/>
          <a:lstStyle/>
          <a:p>
            <a:pPr marL="0" indent="0">
              <a:buNone/>
            </a:pPr>
            <a:r>
              <a:rPr lang="de-DE" dirty="0"/>
              <a:t>Für ein tragfähiges Zahlverständnis müssen die Kinder Zahlbeziehungen nutzen, also…</a:t>
            </a:r>
          </a:p>
          <a:p>
            <a:pPr marL="0" indent="0">
              <a:buNone/>
            </a:pPr>
            <a:r>
              <a:rPr kumimoji="0" lang="de-DE" b="0" i="0" u="none" strike="noStrike" kern="1200" cap="none" spc="0" normalizeH="0" baseline="0" noProof="0" dirty="0">
                <a:ln>
                  <a:noFill/>
                </a:ln>
                <a:solidFill>
                  <a:srgbClr val="327C86"/>
                </a:solidFill>
                <a:effectLst/>
                <a:uLnTx/>
                <a:uFillTx/>
                <a:latin typeface="Arial" panose="020B0604020202020204" pitchFamily="34" charset="0"/>
                <a:ea typeface="+mn-ea"/>
                <a:cs typeface="Arial" panose="020B0604020202020204" pitchFamily="34" charset="0"/>
              </a:rPr>
              <a:t>Im ZR 20</a:t>
            </a:r>
            <a:endParaRPr lang="de-DE" dirty="0"/>
          </a:p>
          <a:p>
            <a:pPr lvl="1"/>
            <a:r>
              <a:rPr lang="de-DE" dirty="0"/>
              <a:t>sich an der 20er-Reihe und am 20er-Feld orientieren,</a:t>
            </a:r>
          </a:p>
          <a:p>
            <a:pPr lvl="1"/>
            <a:r>
              <a:rPr lang="de-DE" dirty="0"/>
              <a:t>Zahlen zerlegen und zusammensetzen (Teile-Ganzes-Beziehungen),</a:t>
            </a:r>
          </a:p>
          <a:p>
            <a:pPr lvl="1"/>
            <a:r>
              <a:rPr lang="de-DE" dirty="0"/>
              <a:t>Die Fünfer- und Verdopplungsstruktur ebenso wie Nachbarschaftsbeziehungen beschreiben, darstellen und nutzen.</a:t>
            </a:r>
          </a:p>
          <a:p>
            <a:pPr marL="0" indent="0">
              <a:buNone/>
            </a:pPr>
            <a:r>
              <a:rPr kumimoji="0" lang="de-DE" b="0" i="0" u="none" strike="noStrike" kern="1200" cap="none" spc="0" normalizeH="0" baseline="0" noProof="0" dirty="0">
                <a:ln>
                  <a:noFill/>
                </a:ln>
                <a:solidFill>
                  <a:srgbClr val="327C86"/>
                </a:solidFill>
                <a:effectLst/>
                <a:uLnTx/>
                <a:uFillTx/>
                <a:latin typeface="Arial" panose="020B0604020202020204" pitchFamily="34" charset="0"/>
                <a:ea typeface="+mn-ea"/>
                <a:cs typeface="Arial" panose="020B0604020202020204" pitchFamily="34" charset="0"/>
              </a:rPr>
              <a:t>Im ZR 100</a:t>
            </a:r>
            <a:endParaRPr lang="de-DE" dirty="0"/>
          </a:p>
          <a:p>
            <a:pPr lvl="1"/>
            <a:r>
              <a:rPr lang="de-DE" dirty="0"/>
              <a:t>zum nächsten Zehner bzw. Hunderter ergänzen,</a:t>
            </a:r>
          </a:p>
          <a:p>
            <a:pPr lvl="1"/>
            <a:r>
              <a:rPr lang="de-DE" dirty="0"/>
              <a:t>Zahlen am Zahlenstrahl bzw. Rechenstrich einordnen.</a:t>
            </a:r>
          </a:p>
          <a:p>
            <a:pPr marL="0" indent="0">
              <a:buNone/>
            </a:pPr>
            <a:endParaRPr lang="de-DE" dirty="0"/>
          </a:p>
          <a:p>
            <a:endParaRPr lang="de-DE" dirty="0"/>
          </a:p>
          <a:p>
            <a:endParaRPr lang="de-DE" dirty="0"/>
          </a:p>
        </p:txBody>
      </p:sp>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a:xfrm>
            <a:off x="1461741" y="1147990"/>
            <a:ext cx="9346012" cy="445628"/>
          </a:xfrm>
        </p:spPr>
        <p:txBody>
          <a:bodyPr/>
          <a:lstStyle/>
          <a:p>
            <a:r>
              <a:rPr lang="de-DE" dirty="0"/>
              <a:t>Zentrale Kompetenzen</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47</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a:xfrm>
            <a:off x="1461741" y="276263"/>
            <a:ext cx="9346011" cy="516684"/>
          </a:xfrm>
        </p:spPr>
        <p:txBody>
          <a:bodyPr/>
          <a:lstStyle/>
          <a:p>
            <a:r>
              <a:rPr lang="de-DE" dirty="0"/>
              <a:t>2.1 Relationales Zahlverständnis</a:t>
            </a:r>
          </a:p>
        </p:txBody>
      </p:sp>
      <p:pic>
        <p:nvPicPr>
          <p:cNvPr id="2" name="Grafik 1">
            <a:extLst>
              <a:ext uri="{FF2B5EF4-FFF2-40B4-BE49-F238E27FC236}">
                <a16:creationId xmlns:a16="http://schemas.microsoft.com/office/drawing/2014/main" id="{F78286ED-DD40-AF21-F365-F2063D767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7552" y="4147484"/>
            <a:ext cx="1685414" cy="1685414"/>
          </a:xfrm>
          <a:prstGeom prst="rect">
            <a:avLst/>
          </a:prstGeom>
        </p:spPr>
      </p:pic>
      <p:sp>
        <p:nvSpPr>
          <p:cNvPr id="7" name="Datumsplatzhalter 6">
            <a:extLst>
              <a:ext uri="{FF2B5EF4-FFF2-40B4-BE49-F238E27FC236}">
                <a16:creationId xmlns:a16="http://schemas.microsoft.com/office/drawing/2014/main" id="{5D204286-E953-98C1-C194-A9539DA40FA5}"/>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77344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3B9B65-071F-FBAE-FC9B-4C97E41D74F5}"/>
              </a:ext>
            </a:extLst>
          </p:cNvPr>
          <p:cNvSpPr>
            <a:spLocks noGrp="1"/>
          </p:cNvSpPr>
          <p:nvPr>
            <p:ph idx="1"/>
          </p:nvPr>
        </p:nvSpPr>
        <p:spPr/>
        <p:txBody>
          <a:bodyPr/>
          <a:lstStyle/>
          <a:p>
            <a:r>
              <a:rPr lang="de-DE" dirty="0"/>
              <a:t>Reflexion der Praxisaufgabe: Auswertung einer SOB</a:t>
            </a:r>
          </a:p>
          <a:p>
            <a:r>
              <a:rPr lang="de-DE" dirty="0">
                <a:solidFill>
                  <a:schemeClr val="accent1"/>
                </a:solidFill>
              </a:rPr>
              <a:t>Fachdidaktische Grundlagen: </a:t>
            </a:r>
          </a:p>
          <a:p>
            <a:pPr lvl="1"/>
            <a:r>
              <a:rPr lang="de-DE" dirty="0"/>
              <a:t>Relationales Zahlverständnis (Exkurs)</a:t>
            </a:r>
          </a:p>
          <a:p>
            <a:pPr lvl="1"/>
            <a:r>
              <a:rPr lang="de-DE" dirty="0">
                <a:solidFill>
                  <a:schemeClr val="accent1"/>
                </a:solidFill>
              </a:rPr>
              <a:t>Darstellungsmittel nutzen</a:t>
            </a:r>
          </a:p>
          <a:p>
            <a:r>
              <a:rPr lang="de-DE" dirty="0"/>
              <a:t>Fördern von Zahlverständnis im Unterricht</a:t>
            </a:r>
          </a:p>
          <a:p>
            <a:r>
              <a:rPr lang="de-DE" dirty="0"/>
              <a:t>Planung der Praxisaufgabe</a:t>
            </a:r>
          </a:p>
          <a:p>
            <a:pPr marL="0" indent="0">
              <a:buNone/>
            </a:pPr>
            <a:endParaRPr lang="de-DE" dirty="0"/>
          </a:p>
        </p:txBody>
      </p:sp>
      <p:sp>
        <p:nvSpPr>
          <p:cNvPr id="5" name="Foliennummernplatzhalter 4">
            <a:extLst>
              <a:ext uri="{FF2B5EF4-FFF2-40B4-BE49-F238E27FC236}">
                <a16:creationId xmlns:a16="http://schemas.microsoft.com/office/drawing/2014/main" id="{66DC489C-63AA-414B-73CF-479786C9768D}"/>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6" name="Datumsplatzhalter 5">
            <a:extLst>
              <a:ext uri="{FF2B5EF4-FFF2-40B4-BE49-F238E27FC236}">
                <a16:creationId xmlns:a16="http://schemas.microsoft.com/office/drawing/2014/main" id="{22D15574-00F5-3443-26B6-E3D8B2F3B7BC}"/>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434048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a:xfrm>
            <a:off x="1461741" y="1147990"/>
            <a:ext cx="9346012" cy="445628"/>
          </a:xfrm>
        </p:spPr>
        <p:txBody>
          <a:bodyPr/>
          <a:lstStyle/>
          <a:p>
            <a:r>
              <a:rPr lang="de-DE" dirty="0"/>
              <a:t>HINWEISE ZU DEN FOLIEN 50-58</a:t>
            </a:r>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49</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a:xfrm>
            <a:off x="1461741" y="1593616"/>
            <a:ext cx="9346011" cy="4591521"/>
          </a:xfrm>
        </p:spPr>
        <p:txBody>
          <a:bodyPr>
            <a:normAutofit fontScale="85000" lnSpcReduction="20000"/>
          </a:bodyPr>
          <a:lstStyle/>
          <a:p>
            <a:r>
              <a:rPr lang="de-DE" dirty="0"/>
              <a:t>Damit Kinder tragfähige Vorstellungen von Zahlen aufbauen, benötigen sie Bilder von Zahlen, mit denen sie auch mental operieren können. Daher sollte die Vernetzung von verschiedenen Darstellungen ein wesentlicher Bestandteil des Mathematikunterrichts (der Grundschule) sein. Dabei geht es nicht nur um den Wechsel von einer Darstellung in die andere, sondern auch um die Vernetzung, bei der zum Beispiel die Veränderung in einer Darstellungsform auf eine andere übertragen und begründet werden können. Die Bedeutung für Diagnostik und Förderung besteht unter anderem auch darin, einerseits zu ermitteln, inwieweit die Darstellungsvernetzung bereits gelingt (Diagnostik), aber auch, wie man mittels geeigneter Fördermaßnahmen durch den Aufbau von mentalen Vorstellungsbildern Kinder dazu befähigt, Darstellungen zu vernetzen und Veränderungen zu beschreiben und zu begründen.</a:t>
            </a:r>
          </a:p>
          <a:p>
            <a:r>
              <a:rPr lang="de-DE" dirty="0"/>
              <a:t>Das Vierphasenmodell kann für beide Bereiche ein Werkzeug darstellen. Wichtig ist dabei zu berücksichtigen, dass es nicht als „Einbahnstraße“ zu denken ist, mit dem man möglichst schnell von Stufe 1 zu Stufe 4 gelangt, indem man die einzelnen Phasen durchläuft, sondern, dass man die einzelnen Phasen als Bausteine versteht, die an bestimmten Stellen im Diagnose- und Förderprozess im Unterricht gewinnbringend eingesetzt werden können.</a:t>
            </a:r>
          </a:p>
        </p:txBody>
      </p:sp>
      <p:sp>
        <p:nvSpPr>
          <p:cNvPr id="2" name="Datumsplatzhalter 5">
            <a:extLst>
              <a:ext uri="{FF2B5EF4-FFF2-40B4-BE49-F238E27FC236}">
                <a16:creationId xmlns:a16="http://schemas.microsoft.com/office/drawing/2014/main" id="{E9C4F172-E6AA-8F8F-CE6E-E23C3DBA26B8}"/>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44720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B4F28ACF-F061-EA6E-E35A-6E2BD838ADA3}"/>
              </a:ext>
            </a:extLst>
          </p:cNvPr>
          <p:cNvSpPr>
            <a:spLocks noGrp="1"/>
          </p:cNvSpPr>
          <p:nvPr>
            <p:ph type="body" sz="quarter" idx="13"/>
          </p:nvPr>
        </p:nvSpPr>
        <p:spPr/>
        <p:txBody>
          <a:bodyPr/>
          <a:lstStyle/>
          <a:p>
            <a:r>
              <a:rPr lang="de-DE" dirty="0"/>
              <a:t>GRUNDIDEE DES MODULS 2</a:t>
            </a:r>
          </a:p>
        </p:txBody>
      </p:sp>
      <p:sp>
        <p:nvSpPr>
          <p:cNvPr id="4" name="Foliennummernplatzhalter 3">
            <a:extLst>
              <a:ext uri="{FF2B5EF4-FFF2-40B4-BE49-F238E27FC236}">
                <a16:creationId xmlns:a16="http://schemas.microsoft.com/office/drawing/2014/main" id="{DE8B438C-1443-2076-73D8-6BE029D29CB6}"/>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8" name="Inhaltsplatzhalter 6">
            <a:extLst>
              <a:ext uri="{FF2B5EF4-FFF2-40B4-BE49-F238E27FC236}">
                <a16:creationId xmlns:a16="http://schemas.microsoft.com/office/drawing/2014/main" id="{E7C9E2F1-1E2D-5C95-EA93-EFA7803746B0}"/>
              </a:ext>
            </a:extLst>
          </p:cNvPr>
          <p:cNvSpPr>
            <a:spLocks noGrp="1"/>
          </p:cNvSpPr>
          <p:nvPr>
            <p:ph sz="quarter" idx="15"/>
          </p:nvPr>
        </p:nvSpPr>
        <p:spPr/>
        <p:txBody>
          <a:bodyPr>
            <a:normAutofit/>
          </a:bodyPr>
          <a:lstStyle/>
          <a:p>
            <a:pPr marL="0" indent="0">
              <a:buNone/>
            </a:pPr>
            <a:r>
              <a:rPr lang="de-DE" dirty="0"/>
              <a:t>In Modul 1 haben die Lehrkräfte Grundlagen zum Thema Diagnose und Förderung sowie das Diagnoseinstrument Standortbestimmung (SOB) kennengelernt. </a:t>
            </a:r>
          </a:p>
          <a:p>
            <a:pPr marL="0" indent="0">
              <a:buNone/>
            </a:pPr>
            <a:r>
              <a:rPr lang="de-DE" dirty="0"/>
              <a:t>Im Sinne einer diagnosegeleiteten Förderung werden in diesem Modul nun die Auswertung von Standortbestimmungen sowie verschiedene Aspekte einer Förderplanung am Beispiel des Zahlverständnisses thematisiert. Um einen engen Praxisbezug herzustellen, werden die Aspekte jeweils zunächst an fiktiven Beispielen praxisorientiert verdeutlicht und erprobt. Dabei ist das Thema „Darstellungsmittel nutzen“ zentral. Auf Basis der selbst im Unterricht erprobten Standortbestimmungen planen die TN ihren Unterricht mithilfe der Förderanregungen der FÖDIMA-Kartei weiter. </a:t>
            </a:r>
          </a:p>
        </p:txBody>
      </p:sp>
      <p:sp>
        <p:nvSpPr>
          <p:cNvPr id="6" name="Datumsplatzhalter 5">
            <a:extLst>
              <a:ext uri="{FF2B5EF4-FFF2-40B4-BE49-F238E27FC236}">
                <a16:creationId xmlns:a16="http://schemas.microsoft.com/office/drawing/2014/main" id="{524D76F1-9168-3956-B9A8-0D5A5D4DC664}"/>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14732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DARSTELLUNGEN VERNETZEN</a:t>
            </a:r>
          </a:p>
        </p:txBody>
      </p:sp>
      <p:sp>
        <p:nvSpPr>
          <p:cNvPr id="2" name="Foliennummernplatzhalter 2">
            <a:extLst>
              <a:ext uri="{FF2B5EF4-FFF2-40B4-BE49-F238E27FC236}">
                <a16:creationId xmlns:a16="http://schemas.microsoft.com/office/drawing/2014/main" id="{5C6665EF-C7A2-1535-92E1-AA002D6DEC08}"/>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p:txBody>
          <a:bodyPr/>
          <a:lstStyle/>
          <a:p>
            <a:pPr>
              <a:lnSpc>
                <a:spcPct val="100000"/>
              </a:lnSpc>
            </a:pPr>
            <a:r>
              <a:rPr lang="de-DE" dirty="0"/>
              <a:t>2.2 Darstellungsmittel nutzen</a:t>
            </a:r>
            <a:endParaRPr lang="de-DE" dirty="0">
              <a:solidFill>
                <a:schemeClr val="tx1"/>
              </a:solidFill>
            </a:endParaRPr>
          </a:p>
        </p:txBody>
      </p:sp>
      <p:sp>
        <p:nvSpPr>
          <p:cNvPr id="8" name="Abgerundete rechteckige Legende 7">
            <a:extLst>
              <a:ext uri="{FF2B5EF4-FFF2-40B4-BE49-F238E27FC236}">
                <a16:creationId xmlns:a16="http://schemas.microsoft.com/office/drawing/2014/main" id="{09F5B019-7B51-7C0B-B3EB-FF04269B0343}"/>
              </a:ext>
            </a:extLst>
          </p:cNvPr>
          <p:cNvSpPr/>
          <p:nvPr/>
        </p:nvSpPr>
        <p:spPr>
          <a:xfrm>
            <a:off x="2820689" y="4195160"/>
            <a:ext cx="1571920" cy="894391"/>
          </a:xfrm>
          <a:prstGeom prst="wedgeRoundRectCallout">
            <a:avLst>
              <a:gd name="adj1" fmla="val 66148"/>
              <a:gd name="adj2" fmla="val -27661"/>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Ich lege </a:t>
            </a:r>
          </a:p>
          <a:p>
            <a:pPr algn="ctr"/>
            <a:r>
              <a:rPr lang="de-DE" b="1" dirty="0">
                <a:solidFill>
                  <a:schemeClr val="tx1"/>
                </a:solidFill>
                <a:latin typeface="Arial" panose="020B0604020202020204" pitchFamily="34" charset="0"/>
                <a:cs typeface="Arial" panose="020B0604020202020204" pitchFamily="34" charset="0"/>
              </a:rPr>
              <a:t>sieben</a:t>
            </a:r>
            <a:r>
              <a:rPr lang="de-DE" dirty="0">
                <a:solidFill>
                  <a:schemeClr val="tx1"/>
                </a:solidFill>
                <a:latin typeface="Arial" panose="020B0604020202020204" pitchFamily="34" charset="0"/>
                <a:cs typeface="Arial" panose="020B0604020202020204" pitchFamily="34" charset="0"/>
              </a:rPr>
              <a:t> </a:t>
            </a:r>
            <a:r>
              <a:rPr lang="de-DE" sz="1400" dirty="0">
                <a:solidFill>
                  <a:schemeClr val="tx1"/>
                </a:solidFill>
                <a:latin typeface="Arial" panose="020B0604020202020204" pitchFamily="34" charset="0"/>
                <a:cs typeface="Arial" panose="020B0604020202020204" pitchFamily="34" charset="0"/>
              </a:rPr>
              <a:t>Plättchen.</a:t>
            </a:r>
          </a:p>
        </p:txBody>
      </p:sp>
      <p:pic>
        <p:nvPicPr>
          <p:cNvPr id="10" name="Picture 2">
            <a:extLst>
              <a:ext uri="{FF2B5EF4-FFF2-40B4-BE49-F238E27FC236}">
                <a16:creationId xmlns:a16="http://schemas.microsoft.com/office/drawing/2014/main" id="{863494EF-52C6-CB0A-C0F5-29F1A26F69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1165" y="3732684"/>
            <a:ext cx="10175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a:extLst>
              <a:ext uri="{FF2B5EF4-FFF2-40B4-BE49-F238E27FC236}">
                <a16:creationId xmlns:a16="http://schemas.microsoft.com/office/drawing/2014/main" id="{FF91F267-086D-A6D6-7B86-34B72BEB15AE}"/>
              </a:ext>
            </a:extLst>
          </p:cNvPr>
          <p:cNvSpPr txBox="1"/>
          <p:nvPr/>
        </p:nvSpPr>
        <p:spPr>
          <a:xfrm>
            <a:off x="2700149" y="5418880"/>
            <a:ext cx="6812288" cy="646331"/>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Im Unterricht geht es darum, zwischen den Darstellungsformen zu wechseln und diese untereinander zu vernetzen.</a:t>
            </a:r>
          </a:p>
        </p:txBody>
      </p:sp>
      <p:grpSp>
        <p:nvGrpSpPr>
          <p:cNvPr id="54" name="Gruppieren 53">
            <a:extLst>
              <a:ext uri="{FF2B5EF4-FFF2-40B4-BE49-F238E27FC236}">
                <a16:creationId xmlns:a16="http://schemas.microsoft.com/office/drawing/2014/main" id="{5040E0FF-8FFA-F9A9-7C02-58E51CD454CA}"/>
              </a:ext>
            </a:extLst>
          </p:cNvPr>
          <p:cNvGrpSpPr/>
          <p:nvPr/>
        </p:nvGrpSpPr>
        <p:grpSpPr>
          <a:xfrm>
            <a:off x="7821595" y="1836101"/>
            <a:ext cx="1903772" cy="1422275"/>
            <a:chOff x="7580777" y="2062614"/>
            <a:chExt cx="1903772" cy="1422275"/>
          </a:xfrm>
        </p:grpSpPr>
        <p:sp>
          <p:nvSpPr>
            <p:cNvPr id="7" name="Rechteck 6">
              <a:extLst>
                <a:ext uri="{FF2B5EF4-FFF2-40B4-BE49-F238E27FC236}">
                  <a16:creationId xmlns:a16="http://schemas.microsoft.com/office/drawing/2014/main" id="{9B671CCC-B29A-1076-CCA4-592A828DD1F7}"/>
                </a:ext>
              </a:extLst>
            </p:cNvPr>
            <p:cNvSpPr/>
            <p:nvPr/>
          </p:nvSpPr>
          <p:spPr>
            <a:xfrm>
              <a:off x="7580777" y="2062614"/>
              <a:ext cx="1740881" cy="101687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4">
              <p14:nvContentPartPr>
                <p14:cNvPr id="14" name="Freihand 34">
                  <a:extLst>
                    <a:ext uri="{FF2B5EF4-FFF2-40B4-BE49-F238E27FC236}">
                      <a16:creationId xmlns:a16="http://schemas.microsoft.com/office/drawing/2014/main" id="{64B40C38-0F5B-B9E1-0C71-FF51FF17D59A}"/>
                    </a:ext>
                  </a:extLst>
                </p14:cNvPr>
                <p14:cNvContentPartPr>
                  <a14:cpLocks xmlns:a14="http://schemas.microsoft.com/office/drawing/2010/main" noChangeAspect="1"/>
                </p14:cNvContentPartPr>
                <p14:nvPr/>
              </p14:nvContentPartPr>
              <p14:xfrm>
                <a:off x="7683565" y="2142346"/>
                <a:ext cx="466292" cy="344710"/>
              </p14:xfrm>
            </p:contentPart>
          </mc:Choice>
          <mc:Fallback xmlns="">
            <p:pic>
              <p:nvPicPr>
                <p:cNvPr id="14" name="Freihand 34">
                  <a:extLst>
                    <a:ext uri="{FF2B5EF4-FFF2-40B4-BE49-F238E27FC236}">
                      <a16:creationId xmlns:a16="http://schemas.microsoft.com/office/drawing/2014/main" id="{64B40C38-0F5B-B9E1-0C71-FF51FF17D59A}"/>
                    </a:ext>
                  </a:extLst>
                </p:cNvPr>
                <p:cNvPicPr>
                  <a:picLocks noChangeAspect="1"/>
                </p:cNvPicPr>
                <p:nvPr/>
              </p:nvPicPr>
              <p:blipFill>
                <a:blip r:embed="rId7"/>
                <a:stretch>
                  <a:fillRect/>
                </a:stretch>
              </p:blipFill>
              <p:spPr>
                <a:xfrm>
                  <a:off x="7669173" y="2127953"/>
                  <a:ext cx="494356" cy="37277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Freihand 14">
                  <a:extLst>
                    <a:ext uri="{FF2B5EF4-FFF2-40B4-BE49-F238E27FC236}">
                      <a16:creationId xmlns:a16="http://schemas.microsoft.com/office/drawing/2014/main" id="{FE56FD29-32AB-DE81-BB7C-D635C1F8DAFD}"/>
                    </a:ext>
                  </a:extLst>
                </p14:cNvPr>
                <p14:cNvContentPartPr>
                  <a14:cpLocks xmlns:a14="http://schemas.microsoft.com/office/drawing/2010/main" noChangeAspect="1"/>
                </p14:cNvContentPartPr>
                <p14:nvPr/>
              </p14:nvContentPartPr>
              <p14:xfrm>
                <a:off x="8219007" y="2171293"/>
                <a:ext cx="309000" cy="228591"/>
              </p14:xfrm>
            </p:contentPart>
          </mc:Choice>
          <mc:Fallback xmlns="">
            <p:pic>
              <p:nvPicPr>
                <p:cNvPr id="15" name="Freihand 14">
                  <a:extLst>
                    <a:ext uri="{FF2B5EF4-FFF2-40B4-BE49-F238E27FC236}">
                      <a16:creationId xmlns:a16="http://schemas.microsoft.com/office/drawing/2014/main" id="{FE56FD29-32AB-DE81-BB7C-D635C1F8DAFD}"/>
                    </a:ext>
                  </a:extLst>
                </p:cNvPr>
                <p:cNvPicPr>
                  <a:picLocks noChangeAspect="1"/>
                </p:cNvPicPr>
                <p:nvPr/>
              </p:nvPicPr>
              <p:blipFill>
                <a:blip r:embed="rId9"/>
                <a:stretch>
                  <a:fillRect/>
                </a:stretch>
              </p:blipFill>
              <p:spPr>
                <a:xfrm>
                  <a:off x="8204601" y="2156894"/>
                  <a:ext cx="337091" cy="25667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Freihand 16">
                  <a:extLst>
                    <a:ext uri="{FF2B5EF4-FFF2-40B4-BE49-F238E27FC236}">
                      <a16:creationId xmlns:a16="http://schemas.microsoft.com/office/drawing/2014/main" id="{100A7F49-3794-D06D-8613-E242D72B30D0}"/>
                    </a:ext>
                  </a:extLst>
                </p14:cNvPr>
                <p14:cNvContentPartPr>
                  <a14:cpLocks xmlns:a14="http://schemas.microsoft.com/office/drawing/2010/main" noChangeAspect="1"/>
                </p14:cNvContentPartPr>
                <p14:nvPr/>
              </p14:nvContentPartPr>
              <p14:xfrm>
                <a:off x="7726066" y="2572277"/>
                <a:ext cx="466292" cy="344952"/>
              </p14:xfrm>
            </p:contentPart>
          </mc:Choice>
          <mc:Fallback xmlns="">
            <p:pic>
              <p:nvPicPr>
                <p:cNvPr id="17" name="Freihand 16">
                  <a:extLst>
                    <a:ext uri="{FF2B5EF4-FFF2-40B4-BE49-F238E27FC236}">
                      <a16:creationId xmlns:a16="http://schemas.microsoft.com/office/drawing/2014/main" id="{100A7F49-3794-D06D-8613-E242D72B30D0}"/>
                    </a:ext>
                  </a:extLst>
                </p:cNvPr>
                <p:cNvPicPr>
                  <a:picLocks noChangeAspect="1"/>
                </p:cNvPicPr>
                <p:nvPr/>
              </p:nvPicPr>
              <p:blipFill>
                <a:blip r:embed="rId11"/>
                <a:stretch>
                  <a:fillRect/>
                </a:stretch>
              </p:blipFill>
              <p:spPr>
                <a:xfrm>
                  <a:off x="7711674" y="2557889"/>
                  <a:ext cx="494356" cy="3730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Freihand 21">
                  <a:extLst>
                    <a:ext uri="{FF2B5EF4-FFF2-40B4-BE49-F238E27FC236}">
                      <a16:creationId xmlns:a16="http://schemas.microsoft.com/office/drawing/2014/main" id="{DAC8F41D-585E-F620-D1A1-0DAA61752CFB}"/>
                    </a:ext>
                  </a:extLst>
                </p14:cNvPr>
                <p14:cNvContentPartPr>
                  <a14:cpLocks xmlns:a14="http://schemas.microsoft.com/office/drawing/2010/main" noChangeAspect="1"/>
                </p14:cNvContentPartPr>
                <p14:nvPr/>
              </p14:nvContentPartPr>
              <p14:xfrm rot="1844242">
                <a:off x="7812170" y="2435062"/>
                <a:ext cx="294085" cy="217557"/>
              </p14:xfrm>
            </p:contentPart>
          </mc:Choice>
          <mc:Fallback xmlns="">
            <p:pic>
              <p:nvPicPr>
                <p:cNvPr id="22" name="Freihand 21">
                  <a:extLst>
                    <a:ext uri="{FF2B5EF4-FFF2-40B4-BE49-F238E27FC236}">
                      <a16:creationId xmlns:a16="http://schemas.microsoft.com/office/drawing/2014/main" id="{DAC8F41D-585E-F620-D1A1-0DAA61752CFB}"/>
                    </a:ext>
                  </a:extLst>
                </p:cNvPr>
                <p:cNvPicPr>
                  <a:picLocks noChangeAspect="1"/>
                </p:cNvPicPr>
                <p:nvPr/>
              </p:nvPicPr>
              <p:blipFill>
                <a:blip r:embed="rId13"/>
                <a:stretch>
                  <a:fillRect/>
                </a:stretch>
              </p:blipFill>
              <p:spPr>
                <a:xfrm rot="1844242">
                  <a:off x="7797772" y="2420654"/>
                  <a:ext cx="322162" cy="24565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Freihand 23">
                  <a:extLst>
                    <a:ext uri="{FF2B5EF4-FFF2-40B4-BE49-F238E27FC236}">
                      <a16:creationId xmlns:a16="http://schemas.microsoft.com/office/drawing/2014/main" id="{B69B8C02-91E0-7065-D3C1-0EF3781917F6}"/>
                    </a:ext>
                  </a:extLst>
                </p14:cNvPr>
                <p14:cNvContentPartPr>
                  <a14:cpLocks xmlns:a14="http://schemas.microsoft.com/office/drawing/2010/main" noChangeAspect="1"/>
                </p14:cNvContentPartPr>
                <p14:nvPr/>
              </p14:nvContentPartPr>
              <p14:xfrm rot="1544766">
                <a:off x="8269057" y="2452394"/>
                <a:ext cx="309000" cy="228591"/>
              </p14:xfrm>
            </p:contentPart>
          </mc:Choice>
          <mc:Fallback xmlns="">
            <p:pic>
              <p:nvPicPr>
                <p:cNvPr id="24" name="Freihand 23">
                  <a:extLst>
                    <a:ext uri="{FF2B5EF4-FFF2-40B4-BE49-F238E27FC236}">
                      <a16:creationId xmlns:a16="http://schemas.microsoft.com/office/drawing/2014/main" id="{B69B8C02-91E0-7065-D3C1-0EF3781917F6}"/>
                    </a:ext>
                  </a:extLst>
                </p:cNvPr>
                <p:cNvPicPr>
                  <a:picLocks noChangeAspect="1"/>
                </p:cNvPicPr>
                <p:nvPr/>
              </p:nvPicPr>
              <p:blipFill>
                <a:blip r:embed="rId9"/>
                <a:stretch>
                  <a:fillRect/>
                </a:stretch>
              </p:blipFill>
              <p:spPr>
                <a:xfrm rot="1544766">
                  <a:off x="8254651" y="2437995"/>
                  <a:ext cx="337091" cy="25667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Freihand 24">
                  <a:extLst>
                    <a:ext uri="{FF2B5EF4-FFF2-40B4-BE49-F238E27FC236}">
                      <a16:creationId xmlns:a16="http://schemas.microsoft.com/office/drawing/2014/main" id="{C899346D-E4D5-802D-1814-5BB97CCCBC00}"/>
                    </a:ext>
                  </a:extLst>
                </p14:cNvPr>
                <p14:cNvContentPartPr>
                  <a14:cpLocks xmlns:a14="http://schemas.microsoft.com/office/drawing/2010/main" noChangeAspect="1"/>
                </p14:cNvContentPartPr>
                <p14:nvPr/>
              </p14:nvContentPartPr>
              <p14:xfrm rot="1544766">
                <a:off x="8282486" y="2676532"/>
                <a:ext cx="413279" cy="305734"/>
              </p14:xfrm>
            </p:contentPart>
          </mc:Choice>
          <mc:Fallback xmlns="">
            <p:pic>
              <p:nvPicPr>
                <p:cNvPr id="25" name="Freihand 24">
                  <a:extLst>
                    <a:ext uri="{FF2B5EF4-FFF2-40B4-BE49-F238E27FC236}">
                      <a16:creationId xmlns:a16="http://schemas.microsoft.com/office/drawing/2014/main" id="{C899346D-E4D5-802D-1814-5BB97CCCBC00}"/>
                    </a:ext>
                  </a:extLst>
                </p:cNvPr>
                <p:cNvPicPr>
                  <a:picLocks noChangeAspect="1"/>
                </p:cNvPicPr>
                <p:nvPr/>
              </p:nvPicPr>
              <p:blipFill>
                <a:blip r:embed="rId16"/>
                <a:stretch>
                  <a:fillRect/>
                </a:stretch>
              </p:blipFill>
              <p:spPr>
                <a:xfrm rot="1544766">
                  <a:off x="8268086" y="2662128"/>
                  <a:ext cx="441359" cy="33382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Freihand 25">
                  <a:extLst>
                    <a:ext uri="{FF2B5EF4-FFF2-40B4-BE49-F238E27FC236}">
                      <a16:creationId xmlns:a16="http://schemas.microsoft.com/office/drawing/2014/main" id="{377FCA36-D083-CF7A-5D0D-64B0FD5CAB9F}"/>
                    </a:ext>
                  </a:extLst>
                </p14:cNvPr>
                <p14:cNvContentPartPr>
                  <a14:cpLocks xmlns:a14="http://schemas.microsoft.com/office/drawing/2010/main" noChangeAspect="1"/>
                </p14:cNvContentPartPr>
                <p14:nvPr/>
              </p14:nvContentPartPr>
              <p14:xfrm rot="1544766">
                <a:off x="8696997" y="2246485"/>
                <a:ext cx="365916" cy="270696"/>
              </p14:xfrm>
            </p:contentPart>
          </mc:Choice>
          <mc:Fallback xmlns="">
            <p:pic>
              <p:nvPicPr>
                <p:cNvPr id="26" name="Freihand 25">
                  <a:extLst>
                    <a:ext uri="{FF2B5EF4-FFF2-40B4-BE49-F238E27FC236}">
                      <a16:creationId xmlns:a16="http://schemas.microsoft.com/office/drawing/2014/main" id="{377FCA36-D083-CF7A-5D0D-64B0FD5CAB9F}"/>
                    </a:ext>
                  </a:extLst>
                </p:cNvPr>
                <p:cNvPicPr>
                  <a:picLocks noChangeAspect="1"/>
                </p:cNvPicPr>
                <p:nvPr/>
              </p:nvPicPr>
              <p:blipFill>
                <a:blip r:embed="rId18"/>
                <a:stretch>
                  <a:fillRect/>
                </a:stretch>
              </p:blipFill>
              <p:spPr>
                <a:xfrm rot="1544766">
                  <a:off x="8682591" y="2232086"/>
                  <a:ext cx="394008" cy="298774"/>
                </a:xfrm>
                <a:prstGeom prst="rect">
                  <a:avLst/>
                </a:prstGeom>
              </p:spPr>
            </p:pic>
          </mc:Fallback>
        </mc:AlternateContent>
        <p:pic>
          <p:nvPicPr>
            <p:cNvPr id="27" name="Picture 2">
              <a:extLst>
                <a:ext uri="{FF2B5EF4-FFF2-40B4-BE49-F238E27FC236}">
                  <a16:creationId xmlns:a16="http://schemas.microsoft.com/office/drawing/2014/main" id="{0715C559-E3BF-A43F-CF8B-38D63A7AD665}"/>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rot="5400000">
              <a:off x="8755657" y="2755997"/>
              <a:ext cx="567660" cy="890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uppieren 28">
            <a:extLst>
              <a:ext uri="{FF2B5EF4-FFF2-40B4-BE49-F238E27FC236}">
                <a16:creationId xmlns:a16="http://schemas.microsoft.com/office/drawing/2014/main" id="{9CAF57FF-CE67-7292-1FD8-D8583B952FD3}"/>
              </a:ext>
            </a:extLst>
          </p:cNvPr>
          <p:cNvGrpSpPr/>
          <p:nvPr/>
        </p:nvGrpSpPr>
        <p:grpSpPr>
          <a:xfrm>
            <a:off x="1766242" y="1800786"/>
            <a:ext cx="2235600" cy="1085827"/>
            <a:chOff x="688193" y="1715330"/>
            <a:chExt cx="2235600" cy="1085827"/>
          </a:xfrm>
        </p:grpSpPr>
        <p:pic>
          <p:nvPicPr>
            <p:cNvPr id="30" name="Grafik 29">
              <a:extLst>
                <a:ext uri="{FF2B5EF4-FFF2-40B4-BE49-F238E27FC236}">
                  <a16:creationId xmlns:a16="http://schemas.microsoft.com/office/drawing/2014/main" id="{D67E0B35-F572-8ED2-D2E4-F8974733EDD1}"/>
                </a:ext>
              </a:extLst>
            </p:cNvPr>
            <p:cNvPicPr>
              <a:picLocks noChangeAspect="1"/>
            </p:cNvPicPr>
            <p:nvPr/>
          </p:nvPicPr>
          <p:blipFill>
            <a:blip r:embed="rId20"/>
            <a:stretch>
              <a:fillRect/>
            </a:stretch>
          </p:blipFill>
          <p:spPr>
            <a:xfrm flipV="1">
              <a:off x="688193" y="2356935"/>
              <a:ext cx="2235600" cy="444222"/>
            </a:xfrm>
            <a:prstGeom prst="rect">
              <a:avLst/>
            </a:prstGeom>
          </p:spPr>
        </p:pic>
        <p:pic>
          <p:nvPicPr>
            <p:cNvPr id="31" name="Grafik 30">
              <a:extLst>
                <a:ext uri="{FF2B5EF4-FFF2-40B4-BE49-F238E27FC236}">
                  <a16:creationId xmlns:a16="http://schemas.microsoft.com/office/drawing/2014/main" id="{B5B81EF0-B9CE-AF9D-7237-E135AF7C2DBA}"/>
                </a:ext>
              </a:extLst>
            </p:cNvPr>
            <p:cNvPicPr>
              <a:picLocks noChangeAspect="1"/>
            </p:cNvPicPr>
            <p:nvPr/>
          </p:nvPicPr>
          <p:blipFill>
            <a:blip r:embed="rId21"/>
            <a:stretch>
              <a:fillRect/>
            </a:stretch>
          </p:blipFill>
          <p:spPr>
            <a:xfrm>
              <a:off x="727708" y="2383245"/>
              <a:ext cx="180000" cy="180000"/>
            </a:xfrm>
            <a:prstGeom prst="rect">
              <a:avLst/>
            </a:prstGeom>
          </p:spPr>
        </p:pic>
        <p:pic>
          <p:nvPicPr>
            <p:cNvPr id="32" name="Grafik 31">
              <a:extLst>
                <a:ext uri="{FF2B5EF4-FFF2-40B4-BE49-F238E27FC236}">
                  <a16:creationId xmlns:a16="http://schemas.microsoft.com/office/drawing/2014/main" id="{76BFD772-002C-9A2B-B014-6F3A77B59CD6}"/>
                </a:ext>
              </a:extLst>
            </p:cNvPr>
            <p:cNvPicPr>
              <a:picLocks noChangeAspect="1"/>
            </p:cNvPicPr>
            <p:nvPr/>
          </p:nvPicPr>
          <p:blipFill>
            <a:blip r:embed="rId21"/>
            <a:stretch>
              <a:fillRect/>
            </a:stretch>
          </p:blipFill>
          <p:spPr>
            <a:xfrm>
              <a:off x="936333" y="2383245"/>
              <a:ext cx="180000" cy="180000"/>
            </a:xfrm>
            <a:prstGeom prst="rect">
              <a:avLst/>
            </a:prstGeom>
          </p:spPr>
        </p:pic>
        <p:pic>
          <p:nvPicPr>
            <p:cNvPr id="34" name="Grafik 33">
              <a:extLst>
                <a:ext uri="{FF2B5EF4-FFF2-40B4-BE49-F238E27FC236}">
                  <a16:creationId xmlns:a16="http://schemas.microsoft.com/office/drawing/2014/main" id="{C3D06442-6F9B-DFB2-647C-4F5AD962FF33}"/>
                </a:ext>
              </a:extLst>
            </p:cNvPr>
            <p:cNvPicPr>
              <a:picLocks noChangeAspect="1"/>
            </p:cNvPicPr>
            <p:nvPr/>
          </p:nvPicPr>
          <p:blipFill>
            <a:blip r:embed="rId21"/>
            <a:stretch>
              <a:fillRect/>
            </a:stretch>
          </p:blipFill>
          <p:spPr>
            <a:xfrm>
              <a:off x="1163169" y="2388490"/>
              <a:ext cx="180000" cy="180000"/>
            </a:xfrm>
            <a:prstGeom prst="rect">
              <a:avLst/>
            </a:prstGeom>
          </p:spPr>
        </p:pic>
        <p:pic>
          <p:nvPicPr>
            <p:cNvPr id="36" name="Grafik 35">
              <a:extLst>
                <a:ext uri="{FF2B5EF4-FFF2-40B4-BE49-F238E27FC236}">
                  <a16:creationId xmlns:a16="http://schemas.microsoft.com/office/drawing/2014/main" id="{81F15E1C-7CDD-77F6-F62D-4598C126503B}"/>
                </a:ext>
              </a:extLst>
            </p:cNvPr>
            <p:cNvPicPr>
              <a:picLocks noChangeAspect="1"/>
            </p:cNvPicPr>
            <p:nvPr/>
          </p:nvPicPr>
          <p:blipFill>
            <a:blip r:embed="rId21"/>
            <a:stretch>
              <a:fillRect/>
            </a:stretch>
          </p:blipFill>
          <p:spPr>
            <a:xfrm>
              <a:off x="1374243" y="2385107"/>
              <a:ext cx="180000" cy="180000"/>
            </a:xfrm>
            <a:prstGeom prst="rect">
              <a:avLst/>
            </a:prstGeom>
          </p:spPr>
        </p:pic>
        <p:pic>
          <p:nvPicPr>
            <p:cNvPr id="38" name="Grafik 37">
              <a:extLst>
                <a:ext uri="{FF2B5EF4-FFF2-40B4-BE49-F238E27FC236}">
                  <a16:creationId xmlns:a16="http://schemas.microsoft.com/office/drawing/2014/main" id="{5A895DED-8692-E501-33BC-C6F3CCCC8CC9}"/>
                </a:ext>
              </a:extLst>
            </p:cNvPr>
            <p:cNvPicPr>
              <a:picLocks noChangeAspect="1"/>
            </p:cNvPicPr>
            <p:nvPr/>
          </p:nvPicPr>
          <p:blipFill>
            <a:blip r:embed="rId21"/>
            <a:stretch>
              <a:fillRect/>
            </a:stretch>
          </p:blipFill>
          <p:spPr>
            <a:xfrm>
              <a:off x="1586287" y="2388282"/>
              <a:ext cx="180000" cy="180000"/>
            </a:xfrm>
            <a:prstGeom prst="rect">
              <a:avLst/>
            </a:prstGeom>
          </p:spPr>
        </p:pic>
        <p:pic>
          <p:nvPicPr>
            <p:cNvPr id="41" name="Grafik 40">
              <a:extLst>
                <a:ext uri="{FF2B5EF4-FFF2-40B4-BE49-F238E27FC236}">
                  <a16:creationId xmlns:a16="http://schemas.microsoft.com/office/drawing/2014/main" id="{D0D1860B-3EA2-66F6-BB25-31A9439C8E83}"/>
                </a:ext>
              </a:extLst>
            </p:cNvPr>
            <p:cNvPicPr>
              <a:picLocks noChangeAspect="1"/>
            </p:cNvPicPr>
            <p:nvPr/>
          </p:nvPicPr>
          <p:blipFill>
            <a:blip r:embed="rId21"/>
            <a:stretch>
              <a:fillRect/>
            </a:stretch>
          </p:blipFill>
          <p:spPr>
            <a:xfrm>
              <a:off x="1847490" y="2261082"/>
              <a:ext cx="180000" cy="180000"/>
            </a:xfrm>
            <a:prstGeom prst="rect">
              <a:avLst/>
            </a:prstGeom>
          </p:spPr>
        </p:pic>
        <p:pic>
          <p:nvPicPr>
            <p:cNvPr id="48" name="Grafik 47">
              <a:extLst>
                <a:ext uri="{FF2B5EF4-FFF2-40B4-BE49-F238E27FC236}">
                  <a16:creationId xmlns:a16="http://schemas.microsoft.com/office/drawing/2014/main" id="{847A7F80-4A87-8685-480C-AA3AED453972}"/>
                </a:ext>
              </a:extLst>
            </p:cNvPr>
            <p:cNvPicPr>
              <a:picLocks noChangeAspect="1"/>
            </p:cNvPicPr>
            <p:nvPr/>
          </p:nvPicPr>
          <p:blipFill>
            <a:blip r:embed="rId21"/>
            <a:stretch>
              <a:fillRect/>
            </a:stretch>
          </p:blipFill>
          <p:spPr>
            <a:xfrm>
              <a:off x="2040278" y="2121283"/>
              <a:ext cx="180000" cy="180000"/>
            </a:xfrm>
            <a:prstGeom prst="rect">
              <a:avLst/>
            </a:prstGeom>
          </p:spPr>
        </p:pic>
        <p:pic>
          <p:nvPicPr>
            <p:cNvPr id="51" name="Grafik 50">
              <a:extLst>
                <a:ext uri="{FF2B5EF4-FFF2-40B4-BE49-F238E27FC236}">
                  <a16:creationId xmlns:a16="http://schemas.microsoft.com/office/drawing/2014/main" id="{54ECA04C-9601-781A-024D-AEE229F850EE}"/>
                </a:ext>
              </a:extLst>
            </p:cNvPr>
            <p:cNvPicPr>
              <a:picLocks noChangeAspect="1"/>
            </p:cNvPicPr>
            <p:nvPr/>
          </p:nvPicPr>
          <p:blipFill>
            <a:blip r:embed="rId22"/>
            <a:stretch>
              <a:fillRect/>
            </a:stretch>
          </p:blipFill>
          <p:spPr>
            <a:xfrm rot="9903216">
              <a:off x="1593667" y="1715330"/>
              <a:ext cx="424652" cy="607073"/>
            </a:xfrm>
            <a:prstGeom prst="rect">
              <a:avLst/>
            </a:prstGeom>
          </p:spPr>
        </p:pic>
      </p:grpSp>
      <p:sp>
        <p:nvSpPr>
          <p:cNvPr id="52" name="Textfeld 51">
            <a:extLst>
              <a:ext uri="{FF2B5EF4-FFF2-40B4-BE49-F238E27FC236}">
                <a16:creationId xmlns:a16="http://schemas.microsoft.com/office/drawing/2014/main" id="{C0C66FDA-B7B4-7913-82EF-31C363E37CA8}"/>
              </a:ext>
            </a:extLst>
          </p:cNvPr>
          <p:cNvSpPr txBox="1"/>
          <p:nvPr/>
        </p:nvSpPr>
        <p:spPr>
          <a:xfrm>
            <a:off x="5711494" y="4845729"/>
            <a:ext cx="4510779" cy="276999"/>
          </a:xfrm>
          <a:prstGeom prst="rect">
            <a:avLst/>
          </a:prstGeom>
          <a:noFill/>
        </p:spPr>
        <p:txBody>
          <a:bodyPr wrap="square" rtlCol="0">
            <a:spAutoFit/>
          </a:bodyPr>
          <a:lstStyle/>
          <a:p>
            <a:pPr algn="r"/>
            <a:r>
              <a:rPr lang="de-DE" sz="1200" dirty="0">
                <a:solidFill>
                  <a:schemeClr val="tx2"/>
                </a:solidFill>
                <a:latin typeface="Arial" panose="020B0604020202020204" pitchFamily="34" charset="0"/>
                <a:cs typeface="Arial" panose="020B0604020202020204" pitchFamily="34" charset="0"/>
              </a:rPr>
              <a:t>(In Anlehnung an PIKAS, 2020, S. 20)</a:t>
            </a:r>
          </a:p>
        </p:txBody>
      </p:sp>
      <p:sp>
        <p:nvSpPr>
          <p:cNvPr id="5" name="Datumsplatzhalter 4">
            <a:extLst>
              <a:ext uri="{FF2B5EF4-FFF2-40B4-BE49-F238E27FC236}">
                <a16:creationId xmlns:a16="http://schemas.microsoft.com/office/drawing/2014/main" id="{D4564F55-4385-D7E7-0B31-E80733844B41}"/>
              </a:ext>
            </a:extLst>
          </p:cNvPr>
          <p:cNvSpPr>
            <a:spLocks noGrp="1"/>
          </p:cNvSpPr>
          <p:nvPr>
            <p:ph type="dt" sz="half" idx="10"/>
          </p:nvPr>
        </p:nvSpPr>
        <p:spPr/>
        <p:txBody>
          <a:bodyPr/>
          <a:lstStyle/>
          <a:p>
            <a:pPr>
              <a:lnSpc>
                <a:spcPct val="150000"/>
              </a:lnSpc>
            </a:pPr>
            <a:r>
              <a:rPr lang="de-DE"/>
              <a:t>Juni 24</a:t>
            </a:r>
            <a:endParaRPr lang="de-DE" dirty="0"/>
          </a:p>
        </p:txBody>
      </p:sp>
      <p:grpSp>
        <p:nvGrpSpPr>
          <p:cNvPr id="4" name="Gruppieren 3">
            <a:extLst>
              <a:ext uri="{FF2B5EF4-FFF2-40B4-BE49-F238E27FC236}">
                <a16:creationId xmlns:a16="http://schemas.microsoft.com/office/drawing/2014/main" id="{53092639-A8D3-A93E-A410-B5435314370A}"/>
              </a:ext>
            </a:extLst>
          </p:cNvPr>
          <p:cNvGrpSpPr/>
          <p:nvPr/>
        </p:nvGrpSpPr>
        <p:grpSpPr>
          <a:xfrm>
            <a:off x="4665965" y="2114568"/>
            <a:ext cx="2860070" cy="2753746"/>
            <a:chOff x="4665965" y="2114568"/>
            <a:chExt cx="2860070" cy="2753746"/>
          </a:xfrm>
        </p:grpSpPr>
        <p:pic>
          <p:nvPicPr>
            <p:cNvPr id="9" name="Picture 9">
              <a:extLst>
                <a:ext uri="{FF2B5EF4-FFF2-40B4-BE49-F238E27FC236}">
                  <a16:creationId xmlns:a16="http://schemas.microsoft.com/office/drawing/2014/main" id="{763D8343-ADAC-3C82-2DF0-EBCA82B669F1}"/>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65965" y="2114568"/>
              <a:ext cx="2860070" cy="26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C391AD64-8331-9316-38AD-BDF27A6B5EA6}"/>
                </a:ext>
              </a:extLst>
            </p:cNvPr>
            <p:cNvSpPr txBox="1"/>
            <p:nvPr/>
          </p:nvSpPr>
          <p:spPr>
            <a:xfrm>
              <a:off x="6045150" y="4568232"/>
              <a:ext cx="1219200" cy="300082"/>
            </a:xfrm>
            <a:prstGeom prst="rect">
              <a:avLst/>
            </a:prstGeom>
            <a:noFill/>
          </p:spPr>
          <p:txBody>
            <a:bodyPr wrap="square" rtlCol="0">
              <a:spAutoFit/>
            </a:bodyPr>
            <a:lstStyle/>
            <a:p>
              <a:r>
                <a:rPr lang="de-DE" sz="1350" b="1" dirty="0">
                  <a:latin typeface="+mj-lt"/>
                  <a:cs typeface="Calibri" panose="020F0502020204030204" pitchFamily="34" charset="0"/>
                </a:rPr>
                <a:t>(Symbol)</a:t>
              </a:r>
            </a:p>
          </p:txBody>
        </p:sp>
      </p:grpSp>
    </p:spTree>
    <p:extLst>
      <p:ext uri="{BB962C8B-B14F-4D97-AF65-F5344CB8AC3E}">
        <p14:creationId xmlns:p14="http://schemas.microsoft.com/office/powerpoint/2010/main" val="1165410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7B04A2-0737-7A7D-B434-5CB48795F674}"/>
              </a:ext>
            </a:extLst>
          </p:cNvPr>
          <p:cNvSpPr>
            <a:spLocks noGrp="1"/>
          </p:cNvSpPr>
          <p:nvPr>
            <p:ph sz="quarter" idx="15"/>
          </p:nvPr>
        </p:nvSpPr>
        <p:spPr>
          <a:xfrm>
            <a:off x="1461741" y="1593616"/>
            <a:ext cx="6543307" cy="4591521"/>
          </a:xfrm>
        </p:spPr>
        <p:txBody>
          <a:bodyPr/>
          <a:lstStyle/>
          <a:p>
            <a:r>
              <a:rPr lang="de-DE" dirty="0"/>
              <a:t>Veranschaulichung mathematischer Strukturen und Unterstützung des visuellen Unterteilens und Erfassens von größeren Mengen </a:t>
            </a:r>
            <a:r>
              <a:rPr lang="de-DE" sz="1400" dirty="0">
                <a:solidFill>
                  <a:schemeClr val="tx2"/>
                </a:solidFill>
              </a:rPr>
              <a:t>(vgl. Schipper 2008; Scherer &amp; Moser Opitz 2010).</a:t>
            </a:r>
          </a:p>
          <a:p>
            <a:pPr lvl="1"/>
            <a:r>
              <a:rPr lang="de-DE" dirty="0">
                <a:solidFill>
                  <a:schemeClr val="tx2"/>
                </a:solidFill>
              </a:rPr>
              <a:t>Im ZR 20: 5er-, 10er- und Verdopplungsstrukturen</a:t>
            </a:r>
          </a:p>
          <a:p>
            <a:pPr lvl="1"/>
            <a:r>
              <a:rPr lang="de-DE" dirty="0">
                <a:solidFill>
                  <a:schemeClr val="tx2"/>
                </a:solidFill>
              </a:rPr>
              <a:t>Im ZR100: 10er- und 50er-Strukturen</a:t>
            </a:r>
          </a:p>
          <a:p>
            <a:pPr>
              <a:buFont typeface="Wingdings" pitchFamily="2" charset="2"/>
              <a:buChar char="à"/>
            </a:pPr>
            <a:r>
              <a:rPr lang="de-DE" dirty="0"/>
              <a:t>Strukturen müssen im Unterricht explizit thematisiert werden</a:t>
            </a:r>
          </a:p>
          <a:p>
            <a:pPr>
              <a:buFont typeface="Wingdings" pitchFamily="2" charset="2"/>
              <a:buChar char="à"/>
            </a:pPr>
            <a:r>
              <a:rPr lang="de-DE" dirty="0"/>
              <a:t>Wichtig bei der Auswahl ist Fortsetzbarkeit über alle Schuljahre hinweg und die Passung zum Lerninhalt</a:t>
            </a:r>
          </a:p>
          <a:p>
            <a:endParaRPr lang="de-DE" dirty="0"/>
          </a:p>
        </p:txBody>
      </p:sp>
      <p:sp>
        <p:nvSpPr>
          <p:cNvPr id="3" name="Textplatzhalter 2">
            <a:extLst>
              <a:ext uri="{FF2B5EF4-FFF2-40B4-BE49-F238E27FC236}">
                <a16:creationId xmlns:a16="http://schemas.microsoft.com/office/drawing/2014/main" id="{91F3EF71-E811-DF70-DF85-A6085DC0AE5A}"/>
              </a:ext>
            </a:extLst>
          </p:cNvPr>
          <p:cNvSpPr>
            <a:spLocks noGrp="1"/>
          </p:cNvSpPr>
          <p:nvPr>
            <p:ph type="body" sz="quarter" idx="13"/>
          </p:nvPr>
        </p:nvSpPr>
        <p:spPr>
          <a:xfrm>
            <a:off x="1461741" y="1147990"/>
            <a:ext cx="9346012" cy="445628"/>
          </a:xfrm>
        </p:spPr>
        <p:txBody>
          <a:bodyPr/>
          <a:lstStyle/>
          <a:p>
            <a:r>
              <a:rPr lang="de-DE" dirty="0"/>
              <a:t>STRUKTUREN VON DARSTELLUNGSMITTELN</a:t>
            </a:r>
          </a:p>
        </p:txBody>
      </p:sp>
      <p:sp>
        <p:nvSpPr>
          <p:cNvPr id="4" name="Foliennummernplatzhalter 3">
            <a:extLst>
              <a:ext uri="{FF2B5EF4-FFF2-40B4-BE49-F238E27FC236}">
                <a16:creationId xmlns:a16="http://schemas.microsoft.com/office/drawing/2014/main" id="{DD8ABCB2-33AD-992F-CB13-D8785FD13F17}"/>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51</a:t>
            </a:fld>
            <a:endParaRPr lang="de-DE" dirty="0"/>
          </a:p>
        </p:txBody>
      </p:sp>
      <p:sp>
        <p:nvSpPr>
          <p:cNvPr id="5" name="Titel 4">
            <a:extLst>
              <a:ext uri="{FF2B5EF4-FFF2-40B4-BE49-F238E27FC236}">
                <a16:creationId xmlns:a16="http://schemas.microsoft.com/office/drawing/2014/main" id="{20D1C038-A912-024D-2A2F-205C81CB97BA}"/>
              </a:ext>
            </a:extLst>
          </p:cNvPr>
          <p:cNvSpPr>
            <a:spLocks noGrp="1"/>
          </p:cNvSpPr>
          <p:nvPr>
            <p:ph type="title"/>
          </p:nvPr>
        </p:nvSpPr>
        <p:spPr>
          <a:xfrm>
            <a:off x="1461741" y="273600"/>
            <a:ext cx="9346011" cy="516684"/>
          </a:xfrm>
        </p:spPr>
        <p:txBody>
          <a:bodyPr/>
          <a:lstStyle/>
          <a:p>
            <a:r>
              <a:rPr lang="de-DE" dirty="0"/>
              <a:t>2.2 Darstellungsmittel nutzen</a:t>
            </a:r>
          </a:p>
        </p:txBody>
      </p:sp>
      <p:grpSp>
        <p:nvGrpSpPr>
          <p:cNvPr id="29" name="Gruppieren 28">
            <a:extLst>
              <a:ext uri="{FF2B5EF4-FFF2-40B4-BE49-F238E27FC236}">
                <a16:creationId xmlns:a16="http://schemas.microsoft.com/office/drawing/2014/main" id="{C263FA19-159D-3517-2E98-10183AA27242}"/>
              </a:ext>
            </a:extLst>
          </p:cNvPr>
          <p:cNvGrpSpPr/>
          <p:nvPr/>
        </p:nvGrpSpPr>
        <p:grpSpPr>
          <a:xfrm>
            <a:off x="8095693" y="3023173"/>
            <a:ext cx="2658324" cy="1592890"/>
            <a:chOff x="-1110666" y="2720347"/>
            <a:chExt cx="6751023" cy="4045271"/>
          </a:xfrm>
        </p:grpSpPr>
        <p:pic>
          <p:nvPicPr>
            <p:cNvPr id="7" name="Grafik 6">
              <a:extLst>
                <a:ext uri="{FF2B5EF4-FFF2-40B4-BE49-F238E27FC236}">
                  <a16:creationId xmlns:a16="http://schemas.microsoft.com/office/drawing/2014/main" id="{406EDF1E-2193-C922-02D0-CFA2F36A81CF}"/>
                </a:ext>
              </a:extLst>
            </p:cNvPr>
            <p:cNvPicPr>
              <a:picLocks noChangeAspect="1"/>
            </p:cNvPicPr>
            <p:nvPr/>
          </p:nvPicPr>
          <p:blipFill>
            <a:blip r:embed="rId3"/>
            <a:stretch>
              <a:fillRect/>
            </a:stretch>
          </p:blipFill>
          <p:spPr>
            <a:xfrm>
              <a:off x="3006048" y="5026269"/>
              <a:ext cx="2634309" cy="524132"/>
            </a:xfrm>
            <a:prstGeom prst="rect">
              <a:avLst/>
            </a:prstGeom>
          </p:spPr>
        </p:pic>
        <p:sp>
          <p:nvSpPr>
            <p:cNvPr id="8" name="Oval 70">
              <a:extLst>
                <a:ext uri="{FF2B5EF4-FFF2-40B4-BE49-F238E27FC236}">
                  <a16:creationId xmlns:a16="http://schemas.microsoft.com/office/drawing/2014/main" id="{E2BD7740-FCE9-78A8-FCF9-C62CDDBE8418}"/>
                </a:ext>
              </a:extLst>
            </p:cNvPr>
            <p:cNvSpPr>
              <a:spLocks noChangeAspect="1"/>
            </p:cNvSpPr>
            <p:nvPr/>
          </p:nvSpPr>
          <p:spPr>
            <a:xfrm>
              <a:off x="4629368" y="5309866"/>
              <a:ext cx="213593" cy="213592"/>
            </a:xfrm>
            <a:prstGeom prst="ellipse">
              <a:avLst/>
            </a:prstGeom>
            <a:solidFill>
              <a:srgbClr val="1F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66">
              <a:extLst>
                <a:ext uri="{FF2B5EF4-FFF2-40B4-BE49-F238E27FC236}">
                  <a16:creationId xmlns:a16="http://schemas.microsoft.com/office/drawing/2014/main" id="{8E6EB9CE-4A52-2766-942E-F0AB85710178}"/>
                </a:ext>
              </a:extLst>
            </p:cNvPr>
            <p:cNvSpPr>
              <a:spLocks noChangeAspect="1"/>
            </p:cNvSpPr>
            <p:nvPr/>
          </p:nvSpPr>
          <p:spPr>
            <a:xfrm>
              <a:off x="4627042" y="5056322"/>
              <a:ext cx="213593" cy="213592"/>
            </a:xfrm>
            <a:prstGeom prst="ellipse">
              <a:avLst/>
            </a:prstGeom>
            <a:solidFill>
              <a:srgbClr val="1F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61">
              <a:extLst>
                <a:ext uri="{FF2B5EF4-FFF2-40B4-BE49-F238E27FC236}">
                  <a16:creationId xmlns:a16="http://schemas.microsoft.com/office/drawing/2014/main" id="{2CE07854-8676-EC68-579B-6D498E016005}"/>
                </a:ext>
              </a:extLst>
            </p:cNvPr>
            <p:cNvSpPr>
              <a:spLocks noChangeAspect="1"/>
            </p:cNvSpPr>
            <p:nvPr/>
          </p:nvSpPr>
          <p:spPr>
            <a:xfrm flipV="1">
              <a:off x="3815473" y="5052900"/>
              <a:ext cx="210745" cy="210744"/>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64">
              <a:extLst>
                <a:ext uri="{FF2B5EF4-FFF2-40B4-BE49-F238E27FC236}">
                  <a16:creationId xmlns:a16="http://schemas.microsoft.com/office/drawing/2014/main" id="{672EC132-0DEC-C8EA-357E-AFEE55AB522A}"/>
                </a:ext>
              </a:extLst>
            </p:cNvPr>
            <p:cNvSpPr>
              <a:spLocks noChangeAspect="1"/>
            </p:cNvSpPr>
            <p:nvPr/>
          </p:nvSpPr>
          <p:spPr>
            <a:xfrm rot="16843010" flipV="1">
              <a:off x="3301211" y="5046194"/>
              <a:ext cx="210745" cy="210744"/>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Oval 65">
              <a:extLst>
                <a:ext uri="{FF2B5EF4-FFF2-40B4-BE49-F238E27FC236}">
                  <a16:creationId xmlns:a16="http://schemas.microsoft.com/office/drawing/2014/main" id="{339B2AFB-B182-8B71-3432-AA3584A803FE}"/>
                </a:ext>
              </a:extLst>
            </p:cNvPr>
            <p:cNvSpPr>
              <a:spLocks noChangeAspect="1"/>
            </p:cNvSpPr>
            <p:nvPr/>
          </p:nvSpPr>
          <p:spPr>
            <a:xfrm flipV="1">
              <a:off x="3054454" y="5047736"/>
              <a:ext cx="210745" cy="210744"/>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Oval 63">
              <a:extLst>
                <a:ext uri="{FF2B5EF4-FFF2-40B4-BE49-F238E27FC236}">
                  <a16:creationId xmlns:a16="http://schemas.microsoft.com/office/drawing/2014/main" id="{09A64DCA-C0FD-E647-7800-4B6A26D7035F}"/>
                </a:ext>
              </a:extLst>
            </p:cNvPr>
            <p:cNvSpPr>
              <a:spLocks noChangeAspect="1"/>
            </p:cNvSpPr>
            <p:nvPr/>
          </p:nvSpPr>
          <p:spPr>
            <a:xfrm flipV="1">
              <a:off x="3049617" y="5308745"/>
              <a:ext cx="210745" cy="210744"/>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Oval 64">
              <a:extLst>
                <a:ext uri="{FF2B5EF4-FFF2-40B4-BE49-F238E27FC236}">
                  <a16:creationId xmlns:a16="http://schemas.microsoft.com/office/drawing/2014/main" id="{F6BEA985-A4BF-745D-1285-CA5A78D63FA7}"/>
                </a:ext>
              </a:extLst>
            </p:cNvPr>
            <p:cNvSpPr>
              <a:spLocks noChangeAspect="1"/>
            </p:cNvSpPr>
            <p:nvPr/>
          </p:nvSpPr>
          <p:spPr>
            <a:xfrm flipV="1">
              <a:off x="3807196" y="5312713"/>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Oval 64">
              <a:extLst>
                <a:ext uri="{FF2B5EF4-FFF2-40B4-BE49-F238E27FC236}">
                  <a16:creationId xmlns:a16="http://schemas.microsoft.com/office/drawing/2014/main" id="{A2745FF4-8E77-47C8-B91F-C42C65B90809}"/>
                </a:ext>
              </a:extLst>
            </p:cNvPr>
            <p:cNvSpPr>
              <a:spLocks noChangeAspect="1"/>
            </p:cNvSpPr>
            <p:nvPr/>
          </p:nvSpPr>
          <p:spPr>
            <a:xfrm flipV="1">
              <a:off x="3301250" y="5304768"/>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Oval 69">
              <a:extLst>
                <a:ext uri="{FF2B5EF4-FFF2-40B4-BE49-F238E27FC236}">
                  <a16:creationId xmlns:a16="http://schemas.microsoft.com/office/drawing/2014/main" id="{158446EA-980E-6FF3-C9B6-C15456845579}"/>
                </a:ext>
              </a:extLst>
            </p:cNvPr>
            <p:cNvSpPr>
              <a:spLocks noChangeAspect="1"/>
            </p:cNvSpPr>
            <p:nvPr/>
          </p:nvSpPr>
          <p:spPr>
            <a:xfrm>
              <a:off x="4380789" y="5309866"/>
              <a:ext cx="213593" cy="213592"/>
            </a:xfrm>
            <a:prstGeom prst="ellipse">
              <a:avLst/>
            </a:prstGeom>
            <a:solidFill>
              <a:srgbClr val="1F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70">
              <a:extLst>
                <a:ext uri="{FF2B5EF4-FFF2-40B4-BE49-F238E27FC236}">
                  <a16:creationId xmlns:a16="http://schemas.microsoft.com/office/drawing/2014/main" id="{F351A256-E786-2B6F-43F3-D1741A66DA2F}"/>
                </a:ext>
              </a:extLst>
            </p:cNvPr>
            <p:cNvSpPr>
              <a:spLocks noChangeAspect="1"/>
            </p:cNvSpPr>
            <p:nvPr/>
          </p:nvSpPr>
          <p:spPr>
            <a:xfrm>
              <a:off x="4376859" y="5051476"/>
              <a:ext cx="213593" cy="213592"/>
            </a:xfrm>
            <a:prstGeom prst="ellipse">
              <a:avLst/>
            </a:prstGeom>
            <a:solidFill>
              <a:srgbClr val="1F50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64">
              <a:extLst>
                <a:ext uri="{FF2B5EF4-FFF2-40B4-BE49-F238E27FC236}">
                  <a16:creationId xmlns:a16="http://schemas.microsoft.com/office/drawing/2014/main" id="{B4972D98-427E-7569-02AC-1BC62F43A631}"/>
                </a:ext>
              </a:extLst>
            </p:cNvPr>
            <p:cNvSpPr>
              <a:spLocks noChangeAspect="1"/>
            </p:cNvSpPr>
            <p:nvPr/>
          </p:nvSpPr>
          <p:spPr>
            <a:xfrm flipV="1">
              <a:off x="4065444" y="5048634"/>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Oval 64">
              <a:extLst>
                <a:ext uri="{FF2B5EF4-FFF2-40B4-BE49-F238E27FC236}">
                  <a16:creationId xmlns:a16="http://schemas.microsoft.com/office/drawing/2014/main" id="{C1332668-AF59-5015-95F0-E35DABB81636}"/>
                </a:ext>
              </a:extLst>
            </p:cNvPr>
            <p:cNvSpPr>
              <a:spLocks noChangeAspect="1"/>
            </p:cNvSpPr>
            <p:nvPr/>
          </p:nvSpPr>
          <p:spPr>
            <a:xfrm flipV="1">
              <a:off x="3561587" y="5051476"/>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Oval 64">
              <a:extLst>
                <a:ext uri="{FF2B5EF4-FFF2-40B4-BE49-F238E27FC236}">
                  <a16:creationId xmlns:a16="http://schemas.microsoft.com/office/drawing/2014/main" id="{DD4B8A53-4E17-7253-5CE8-A1DD98A4CACC}"/>
                </a:ext>
              </a:extLst>
            </p:cNvPr>
            <p:cNvSpPr>
              <a:spLocks noChangeAspect="1"/>
            </p:cNvSpPr>
            <p:nvPr/>
          </p:nvSpPr>
          <p:spPr>
            <a:xfrm flipV="1">
              <a:off x="4074445" y="5307269"/>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Oval 64">
              <a:extLst>
                <a:ext uri="{FF2B5EF4-FFF2-40B4-BE49-F238E27FC236}">
                  <a16:creationId xmlns:a16="http://schemas.microsoft.com/office/drawing/2014/main" id="{FF80B3AE-A974-449B-69D9-00D5A94B2054}"/>
                </a:ext>
              </a:extLst>
            </p:cNvPr>
            <p:cNvSpPr>
              <a:spLocks noChangeAspect="1"/>
            </p:cNvSpPr>
            <p:nvPr/>
          </p:nvSpPr>
          <p:spPr>
            <a:xfrm flipV="1">
              <a:off x="3554500" y="5307268"/>
              <a:ext cx="210745" cy="210745"/>
            </a:xfrm>
            <a:prstGeom prst="ellipse">
              <a:avLst/>
            </a:prstGeom>
            <a:solidFill>
              <a:srgbClr val="C9080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2" name="Lehrerin linker Arm">
              <a:extLst>
                <a:ext uri="{FF2B5EF4-FFF2-40B4-BE49-F238E27FC236}">
                  <a16:creationId xmlns:a16="http://schemas.microsoft.com/office/drawing/2014/main" id="{DC17D0BA-9C6F-E97C-5B42-7F2562292CB4}"/>
                </a:ext>
              </a:extLst>
            </p:cNvPr>
            <p:cNvPicPr>
              <a:picLocks noChangeAspect="1"/>
            </p:cNvPicPr>
            <p:nvPr/>
          </p:nvPicPr>
          <p:blipFill>
            <a:blip r:embed="rId4"/>
            <a:stretch>
              <a:fillRect/>
            </a:stretch>
          </p:blipFill>
          <p:spPr>
            <a:xfrm rot="16578655" flipH="1">
              <a:off x="125810" y="1556206"/>
              <a:ext cx="1542836" cy="3871117"/>
            </a:xfrm>
            <a:prstGeom prst="rect">
              <a:avLst/>
            </a:prstGeom>
          </p:spPr>
        </p:pic>
        <p:grpSp>
          <p:nvGrpSpPr>
            <p:cNvPr id="23" name="Lehrerin ganzer Arm zeigend">
              <a:extLst>
                <a:ext uri="{FF2B5EF4-FFF2-40B4-BE49-F238E27FC236}">
                  <a16:creationId xmlns:a16="http://schemas.microsoft.com/office/drawing/2014/main" id="{F39AB5A3-C900-AA01-1502-A8E7ADE97579}"/>
                </a:ext>
              </a:extLst>
            </p:cNvPr>
            <p:cNvGrpSpPr/>
            <p:nvPr/>
          </p:nvGrpSpPr>
          <p:grpSpPr>
            <a:xfrm>
              <a:off x="-177624" y="4512725"/>
              <a:ext cx="4394774" cy="2252893"/>
              <a:chOff x="-504816" y="5772558"/>
              <a:chExt cx="4394774" cy="2252893"/>
            </a:xfrm>
          </p:grpSpPr>
          <p:grpSp>
            <p:nvGrpSpPr>
              <p:cNvPr id="24" name="Arm zeigend Lehrerin">
                <a:extLst>
                  <a:ext uri="{FF2B5EF4-FFF2-40B4-BE49-F238E27FC236}">
                    <a16:creationId xmlns:a16="http://schemas.microsoft.com/office/drawing/2014/main" id="{D6BE5574-A7F4-033E-717D-8C5005C1D9DF}"/>
                  </a:ext>
                </a:extLst>
              </p:cNvPr>
              <p:cNvGrpSpPr/>
              <p:nvPr/>
            </p:nvGrpSpPr>
            <p:grpSpPr>
              <a:xfrm rot="1260166" flipV="1">
                <a:off x="384308" y="5772558"/>
                <a:ext cx="3505650" cy="2252893"/>
                <a:chOff x="4239920" y="654944"/>
                <a:chExt cx="3777227" cy="2469355"/>
              </a:xfrm>
            </p:grpSpPr>
            <p:pic>
              <p:nvPicPr>
                <p:cNvPr id="26" name="rechter Arm Lehrerin" descr="Ein Bild, das Kunst enthält.&#10;&#10;Automatisch generierte Beschreibung">
                  <a:extLst>
                    <a:ext uri="{FF2B5EF4-FFF2-40B4-BE49-F238E27FC236}">
                      <a16:creationId xmlns:a16="http://schemas.microsoft.com/office/drawing/2014/main" id="{431E1AEC-7B5C-EC5E-8123-A8DDD3B851B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849" b="99055" l="9620" r="98434">
                              <a14:foregroundMark x1="35123" y1="73440" x2="49664" y2="74291"/>
                              <a14:foregroundMark x1="57718" y1="69943" x2="48322" y2="71267"/>
                              <a14:foregroundMark x1="55257" y1="97732" x2="95526" y2="98015"/>
                              <a14:foregroundMark x1="96421" y1="81380" x2="96421" y2="81380"/>
                              <a14:foregroundMark x1="89262" y1="99149" x2="89262" y2="99149"/>
                              <a14:foregroundMark x1="98434" y1="80718" x2="98434" y2="80718"/>
                              <a14:foregroundMark x1="66667" y1="97921" x2="66667" y2="97921"/>
                              <a14:foregroundMark x1="47204" y1="73157" x2="44519" y2="74953"/>
                              <a14:foregroundMark x1="31743" y1="75531" x2="31066" y2="75643"/>
                              <a14:foregroundMark x1="54586" y1="71739" x2="38349" y2="74434"/>
                              <a14:foregroundMark x1="37527" y1="73968" x2="48322" y2="71361"/>
                              <a14:foregroundMark x1="31489" y1="75425" x2="32655" y2="75143"/>
                              <a14:backgroundMark x1="25727" y1="77032" x2="25727" y2="77032"/>
                              <a14:backgroundMark x1="27740" y1="75803" x2="27740" y2="75803"/>
                              <a14:backgroundMark x1="30201" y1="75425" x2="30201" y2="75425"/>
                              <a14:backgroundMark x1="31544" y1="75898" x2="33781" y2="76371"/>
                              <a14:backgroundMark x1="32215" y1="75331" x2="34676" y2="75992"/>
                              <a14:backgroundMark x1="29978" y1="75709" x2="31320" y2="75425"/>
                            </a14:backgroundRemoval>
                          </a14:imgEffect>
                        </a14:imgLayer>
                      </a14:imgProps>
                    </a:ext>
                    <a:ext uri="{28A0092B-C50C-407E-A947-70E740481C1C}">
                      <a14:useLocalDpi xmlns:a14="http://schemas.microsoft.com/office/drawing/2010/main" val="0"/>
                    </a:ext>
                  </a:extLst>
                </a:blip>
                <a:srcRect t="75193"/>
                <a:stretch/>
              </p:blipFill>
              <p:spPr>
                <a:xfrm rot="17111574" flipH="1">
                  <a:off x="6280389" y="1387541"/>
                  <a:ext cx="2188523" cy="1284993"/>
                </a:xfrm>
                <a:prstGeom prst="rect">
                  <a:avLst/>
                </a:prstGeom>
              </p:spPr>
            </p:pic>
            <p:pic>
              <p:nvPicPr>
                <p:cNvPr id="27" name="Grafik 26">
                  <a:extLst>
                    <a:ext uri="{FF2B5EF4-FFF2-40B4-BE49-F238E27FC236}">
                      <a16:creationId xmlns:a16="http://schemas.microsoft.com/office/drawing/2014/main" id="{F015EF78-5481-0E0A-F268-F395BF62D350}"/>
                    </a:ext>
                  </a:extLst>
                </p:cNvPr>
                <p:cNvPicPr>
                  <a:picLocks noChangeAspect="1"/>
                </p:cNvPicPr>
                <p:nvPr/>
              </p:nvPicPr>
              <p:blipFill rotWithShape="1">
                <a:blip r:embed="rId4"/>
                <a:srcRect b="33784"/>
                <a:stretch/>
              </p:blipFill>
              <p:spPr>
                <a:xfrm rot="17863906" flipH="1">
                  <a:off x="4798628" y="96236"/>
                  <a:ext cx="1689412" cy="2806827"/>
                </a:xfrm>
                <a:prstGeom prst="rect">
                  <a:avLst/>
                </a:prstGeom>
              </p:spPr>
            </p:pic>
          </p:grpSp>
          <p:pic>
            <p:nvPicPr>
              <p:cNvPr id="25" name="Lehrerin rechter Oberarm">
                <a:extLst>
                  <a:ext uri="{FF2B5EF4-FFF2-40B4-BE49-F238E27FC236}">
                    <a16:creationId xmlns:a16="http://schemas.microsoft.com/office/drawing/2014/main" id="{0B7ACEB9-130E-DA07-7015-B6579B1C796E}"/>
                  </a:ext>
                </a:extLst>
              </p:cNvPr>
              <p:cNvPicPr>
                <a:picLocks noChangeAspect="1"/>
              </p:cNvPicPr>
              <p:nvPr/>
            </p:nvPicPr>
            <p:blipFill>
              <a:blip r:embed="rId7"/>
              <a:stretch>
                <a:fillRect/>
              </a:stretch>
            </p:blipFill>
            <p:spPr>
              <a:xfrm rot="14324373">
                <a:off x="-629070" y="6184567"/>
                <a:ext cx="1704053" cy="1455545"/>
              </a:xfrm>
              <a:prstGeom prst="rect">
                <a:avLst/>
              </a:prstGeom>
            </p:spPr>
          </p:pic>
        </p:grpSp>
        <p:pic>
          <p:nvPicPr>
            <p:cNvPr id="28" name="Kopf Lehrerin" descr="Ein Bild, das Trommel, rund enthält.&#10;&#10;Automatisch generierte Beschreibung">
              <a:extLst>
                <a:ext uri="{FF2B5EF4-FFF2-40B4-BE49-F238E27FC236}">
                  <a16:creationId xmlns:a16="http://schemas.microsoft.com/office/drawing/2014/main" id="{9A075FDB-1008-49F2-DD0E-1706FC9D61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038353">
              <a:off x="-956124" y="2817781"/>
              <a:ext cx="3133636" cy="3442720"/>
            </a:xfrm>
            <a:prstGeom prst="rect">
              <a:avLst/>
            </a:prstGeom>
          </p:spPr>
        </p:pic>
      </p:grpSp>
      <p:sp>
        <p:nvSpPr>
          <p:cNvPr id="30" name="Ovale Legende 29">
            <a:extLst>
              <a:ext uri="{FF2B5EF4-FFF2-40B4-BE49-F238E27FC236}">
                <a16:creationId xmlns:a16="http://schemas.microsoft.com/office/drawing/2014/main" id="{0861DB0D-1439-7042-CA9D-041D7740CE37}"/>
              </a:ext>
            </a:extLst>
          </p:cNvPr>
          <p:cNvSpPr/>
          <p:nvPr/>
        </p:nvSpPr>
        <p:spPr>
          <a:xfrm>
            <a:off x="9730930" y="2596634"/>
            <a:ext cx="2300673" cy="998018"/>
          </a:xfrm>
          <a:prstGeom prst="wedgeEllipseCallout">
            <a:avLst>
              <a:gd name="adj1" fmla="val -48102"/>
              <a:gd name="adj2" fmla="val 63381"/>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mj-lt"/>
                <a:cs typeface="Calibri" panose="020F0502020204030204" pitchFamily="34" charset="0"/>
              </a:rPr>
              <a:t>Wie viele sind es bis zu diesem Strich?</a:t>
            </a:r>
          </a:p>
        </p:txBody>
      </p:sp>
      <p:sp>
        <p:nvSpPr>
          <p:cNvPr id="41" name="Pfeil nach rechts 40">
            <a:extLst>
              <a:ext uri="{FF2B5EF4-FFF2-40B4-BE49-F238E27FC236}">
                <a16:creationId xmlns:a16="http://schemas.microsoft.com/office/drawing/2014/main" id="{7255699F-5217-31C3-32CC-6AE5875B1604}"/>
              </a:ext>
            </a:extLst>
          </p:cNvPr>
          <p:cNvSpPr/>
          <p:nvPr/>
        </p:nvSpPr>
        <p:spPr>
          <a:xfrm>
            <a:off x="6189388" y="5282986"/>
            <a:ext cx="5552872" cy="721881"/>
          </a:xfrm>
          <a:prstGeom prst="rightArrow">
            <a:avLst/>
          </a:prstGeom>
          <a:solidFill>
            <a:schemeClr val="accent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a:extLst>
              <a:ext uri="{FF2B5EF4-FFF2-40B4-BE49-F238E27FC236}">
                <a16:creationId xmlns:a16="http://schemas.microsoft.com/office/drawing/2014/main" id="{2292D68E-56F0-A69E-0EEA-C3A1288BDCE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304891" y="5057920"/>
            <a:ext cx="1436008" cy="1443761"/>
          </a:xfrm>
          <a:prstGeom prst="rect">
            <a:avLst/>
          </a:prstGeom>
          <a:noFill/>
        </p:spPr>
      </p:pic>
      <p:pic>
        <p:nvPicPr>
          <p:cNvPr id="31" name="Grafik 30">
            <a:extLst>
              <a:ext uri="{FF2B5EF4-FFF2-40B4-BE49-F238E27FC236}">
                <a16:creationId xmlns:a16="http://schemas.microsoft.com/office/drawing/2014/main" id="{2EB029C4-B91A-7D46-17F7-944B533D10F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74741" y="5647993"/>
            <a:ext cx="715833" cy="158728"/>
          </a:xfrm>
          <a:prstGeom prst="rect">
            <a:avLst/>
          </a:prstGeom>
        </p:spPr>
      </p:pic>
      <p:pic>
        <p:nvPicPr>
          <p:cNvPr id="34" name="Grafik 33">
            <a:extLst>
              <a:ext uri="{FF2B5EF4-FFF2-40B4-BE49-F238E27FC236}">
                <a16:creationId xmlns:a16="http://schemas.microsoft.com/office/drawing/2014/main" id="{CE1CD957-22EB-99CE-470D-AE87B1D2DC9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838795" y="5865667"/>
            <a:ext cx="147562" cy="147562"/>
          </a:xfrm>
          <a:prstGeom prst="rect">
            <a:avLst/>
          </a:prstGeom>
        </p:spPr>
      </p:pic>
      <p:pic>
        <p:nvPicPr>
          <p:cNvPr id="35" name="Grafik 34">
            <a:extLst>
              <a:ext uri="{FF2B5EF4-FFF2-40B4-BE49-F238E27FC236}">
                <a16:creationId xmlns:a16="http://schemas.microsoft.com/office/drawing/2014/main" id="{8CBD8C4D-1858-9851-BBD2-5377223C360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028760">
            <a:off x="7387407" y="5586851"/>
            <a:ext cx="748450" cy="165961"/>
          </a:xfrm>
          <a:prstGeom prst="rect">
            <a:avLst/>
          </a:prstGeom>
        </p:spPr>
      </p:pic>
      <p:pic>
        <p:nvPicPr>
          <p:cNvPr id="36" name="Grafik 35">
            <a:extLst>
              <a:ext uri="{FF2B5EF4-FFF2-40B4-BE49-F238E27FC236}">
                <a16:creationId xmlns:a16="http://schemas.microsoft.com/office/drawing/2014/main" id="{D49DCC64-D0C6-CA4C-99D6-26FA500CDF4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467912" y="5570146"/>
            <a:ext cx="147562" cy="147562"/>
          </a:xfrm>
          <a:prstGeom prst="rect">
            <a:avLst/>
          </a:prstGeom>
        </p:spPr>
      </p:pic>
      <p:pic>
        <p:nvPicPr>
          <p:cNvPr id="37" name="Grafik 36">
            <a:extLst>
              <a:ext uri="{FF2B5EF4-FFF2-40B4-BE49-F238E27FC236}">
                <a16:creationId xmlns:a16="http://schemas.microsoft.com/office/drawing/2014/main" id="{295CA68D-F04D-EE9B-7821-C95303A0C4FF}"/>
              </a:ext>
            </a:extLst>
          </p:cNvPr>
          <p:cNvPicPr>
            <a:picLocks noChangeAspect="1"/>
          </p:cNvPicPr>
          <p:nvPr/>
        </p:nvPicPr>
        <p:blipFill>
          <a:blip r:embed="rId11" cstate="hqprint">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6566379" y="5858713"/>
            <a:ext cx="147562" cy="147562"/>
          </a:xfrm>
          <a:prstGeom prst="rect">
            <a:avLst/>
          </a:prstGeom>
        </p:spPr>
      </p:pic>
      <p:pic>
        <p:nvPicPr>
          <p:cNvPr id="38" name="Grafik 37">
            <a:extLst>
              <a:ext uri="{FF2B5EF4-FFF2-40B4-BE49-F238E27FC236}">
                <a16:creationId xmlns:a16="http://schemas.microsoft.com/office/drawing/2014/main" id="{F65F7667-356D-8201-AA3A-C5F7E4A143B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10820" y="5645593"/>
            <a:ext cx="147562" cy="147562"/>
          </a:xfrm>
          <a:prstGeom prst="rect">
            <a:avLst/>
          </a:prstGeom>
        </p:spPr>
      </p:pic>
      <p:pic>
        <p:nvPicPr>
          <p:cNvPr id="40" name="Grafik 39">
            <a:extLst>
              <a:ext uri="{FF2B5EF4-FFF2-40B4-BE49-F238E27FC236}">
                <a16:creationId xmlns:a16="http://schemas.microsoft.com/office/drawing/2014/main" id="{9B54C38E-508A-6F56-A40C-9E92A6506074}"/>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51806" y="5891172"/>
            <a:ext cx="1436008" cy="285341"/>
          </a:xfrm>
          <a:prstGeom prst="rect">
            <a:avLst/>
          </a:prstGeom>
        </p:spPr>
      </p:pic>
      <p:pic>
        <p:nvPicPr>
          <p:cNvPr id="32" name="Grafik 31">
            <a:extLst>
              <a:ext uri="{FF2B5EF4-FFF2-40B4-BE49-F238E27FC236}">
                <a16:creationId xmlns:a16="http://schemas.microsoft.com/office/drawing/2014/main" id="{49AB5A16-8EFC-20ED-790D-9491EEF7D89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265795" y="5250928"/>
            <a:ext cx="1436008" cy="158178"/>
          </a:xfrm>
          <a:prstGeom prst="rect">
            <a:avLst/>
          </a:prstGeom>
        </p:spPr>
      </p:pic>
      <p:pic>
        <p:nvPicPr>
          <p:cNvPr id="33" name="Grafik 32">
            <a:extLst>
              <a:ext uri="{FF2B5EF4-FFF2-40B4-BE49-F238E27FC236}">
                <a16:creationId xmlns:a16="http://schemas.microsoft.com/office/drawing/2014/main" id="{CE10D010-6C7F-4DD1-F159-44D2B4888F81}"/>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21286624">
            <a:off x="7948473" y="5162957"/>
            <a:ext cx="1431486" cy="157680"/>
          </a:xfrm>
          <a:prstGeom prst="rect">
            <a:avLst/>
          </a:prstGeom>
        </p:spPr>
      </p:pic>
      <p:sp>
        <p:nvSpPr>
          <p:cNvPr id="43" name="Datumsplatzhalter 42">
            <a:extLst>
              <a:ext uri="{FF2B5EF4-FFF2-40B4-BE49-F238E27FC236}">
                <a16:creationId xmlns:a16="http://schemas.microsoft.com/office/drawing/2014/main" id="{D48959AF-EE47-0CAC-C871-F122C6516ACF}"/>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3502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0" grpId="0" animBg="1"/>
      <p:bldP spid="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8EC5A26-DE3F-B101-C410-C157D2E54364}"/>
              </a:ext>
            </a:extLst>
          </p:cNvPr>
          <p:cNvSpPr>
            <a:spLocks noGrp="1"/>
          </p:cNvSpPr>
          <p:nvPr>
            <p:ph sz="quarter" idx="15"/>
          </p:nvPr>
        </p:nvSpPr>
        <p:spPr/>
        <p:txBody>
          <a:bodyPr/>
          <a:lstStyle/>
          <a:p>
            <a:pPr marL="285750" indent="-285750">
              <a:buFont typeface="Arial" panose="020B0604020202020204" pitchFamily="34" charset="0"/>
              <a:buChar char="•"/>
            </a:pPr>
            <a:r>
              <a:rPr lang="de-DE" dirty="0"/>
              <a:t>Als Instrument des Erkennens </a:t>
            </a:r>
          </a:p>
          <a:p>
            <a:pPr marL="742950" lvl="1" indent="-285750">
              <a:lnSpc>
                <a:spcPct val="100000"/>
              </a:lnSpc>
              <a:buFont typeface="Arial" panose="020B0604020202020204" pitchFamily="34" charset="0"/>
              <a:buChar char="•"/>
            </a:pPr>
            <a:r>
              <a:rPr lang="de-DE" sz="1800" dirty="0"/>
              <a:t>„vom Beobachten zum Erkennen“</a:t>
            </a:r>
          </a:p>
          <a:p>
            <a:pPr marL="742950" lvl="1" indent="-285750">
              <a:lnSpc>
                <a:spcPct val="100000"/>
              </a:lnSpc>
              <a:buFont typeface="Arial" panose="020B0604020202020204" pitchFamily="34" charset="0"/>
              <a:buChar char="•"/>
            </a:pPr>
            <a:r>
              <a:rPr lang="de-DE" sz="1800" dirty="0"/>
              <a:t>„vom Beschreiben zum Begründen“</a:t>
            </a:r>
          </a:p>
          <a:p>
            <a:pPr marL="457200" lvl="1" indent="0">
              <a:lnSpc>
                <a:spcPct val="100000"/>
              </a:lnSpc>
              <a:buNone/>
            </a:pPr>
            <a:endParaRPr lang="de-DE" sz="1800" dirty="0"/>
          </a:p>
          <a:p>
            <a:pPr marL="285750" indent="-285750">
              <a:buFont typeface="Arial" panose="020B0604020202020204" pitchFamily="34" charset="0"/>
              <a:buChar char="•"/>
            </a:pPr>
            <a:r>
              <a:rPr lang="de-DE" dirty="0"/>
              <a:t>Als Instrument des Kommunizierens</a:t>
            </a:r>
          </a:p>
          <a:p>
            <a:pPr marL="742950" lvl="1" indent="-285750">
              <a:lnSpc>
                <a:spcPct val="100000"/>
              </a:lnSpc>
              <a:buFont typeface="Arial" panose="020B0604020202020204" pitchFamily="34" charset="0"/>
              <a:buChar char="•"/>
            </a:pPr>
            <a:r>
              <a:rPr lang="de-DE" sz="1800" dirty="0"/>
              <a:t>“wenn Worte fehlen“ – machen Gedanken, Strukturen und Muster sichtbar</a:t>
            </a:r>
          </a:p>
          <a:p>
            <a:pPr marL="0" indent="0">
              <a:lnSpc>
                <a:spcPct val="100000"/>
              </a:lnSpc>
              <a:buNone/>
            </a:pPr>
            <a:endParaRPr lang="de-DE" sz="2000" dirty="0"/>
          </a:p>
          <a:p>
            <a:endParaRPr lang="de-DE" dirty="0"/>
          </a:p>
        </p:txBody>
      </p:sp>
      <p:sp>
        <p:nvSpPr>
          <p:cNvPr id="3" name="Textplatzhalter 2">
            <a:extLst>
              <a:ext uri="{FF2B5EF4-FFF2-40B4-BE49-F238E27FC236}">
                <a16:creationId xmlns:a16="http://schemas.microsoft.com/office/drawing/2014/main" id="{3F74DC2A-4238-F84F-F4D9-BF7ECDCCFBCA}"/>
              </a:ext>
            </a:extLst>
          </p:cNvPr>
          <p:cNvSpPr>
            <a:spLocks noGrp="1"/>
          </p:cNvSpPr>
          <p:nvPr>
            <p:ph type="body" sz="quarter" idx="13"/>
          </p:nvPr>
        </p:nvSpPr>
        <p:spPr/>
        <p:txBody>
          <a:bodyPr/>
          <a:lstStyle/>
          <a:p>
            <a:r>
              <a:rPr lang="de-DE" dirty="0"/>
              <a:t>Funktionen von Darstellungsmittel</a:t>
            </a:r>
          </a:p>
        </p:txBody>
      </p:sp>
      <p:sp>
        <p:nvSpPr>
          <p:cNvPr id="4" name="Foliennummernplatzhalter 3">
            <a:extLst>
              <a:ext uri="{FF2B5EF4-FFF2-40B4-BE49-F238E27FC236}">
                <a16:creationId xmlns:a16="http://schemas.microsoft.com/office/drawing/2014/main" id="{2D0473E6-CA88-286B-AA0F-FCCC6CA848BE}"/>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5" name="Titel 4">
            <a:extLst>
              <a:ext uri="{FF2B5EF4-FFF2-40B4-BE49-F238E27FC236}">
                <a16:creationId xmlns:a16="http://schemas.microsoft.com/office/drawing/2014/main" id="{F5DFAF5C-9452-E899-5073-7CD2EA00DE9A}"/>
              </a:ext>
            </a:extLst>
          </p:cNvPr>
          <p:cNvSpPr>
            <a:spLocks noGrp="1"/>
          </p:cNvSpPr>
          <p:nvPr>
            <p:ph type="title"/>
          </p:nvPr>
        </p:nvSpPr>
        <p:spPr/>
        <p:txBody>
          <a:bodyPr/>
          <a:lstStyle/>
          <a:p>
            <a:r>
              <a:rPr lang="de-DE" dirty="0"/>
              <a:t>2.2 Darstellungsmittel nutzen</a:t>
            </a:r>
          </a:p>
        </p:txBody>
      </p:sp>
      <p:sp>
        <p:nvSpPr>
          <p:cNvPr id="6" name="Datumsplatzhalter 5">
            <a:extLst>
              <a:ext uri="{FF2B5EF4-FFF2-40B4-BE49-F238E27FC236}">
                <a16:creationId xmlns:a16="http://schemas.microsoft.com/office/drawing/2014/main" id="{AAE4BC9A-BCA3-FD92-2E7A-A306FE5D0EDA}"/>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626470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WIE KOMMT MATHE IN DEN KOPF?</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p:txBody>
          <a:bodyPr/>
          <a:lstStyle/>
          <a:p>
            <a:r>
              <a:rPr lang="de-DE" dirty="0"/>
              <a:t>2.2 Darstellungsmittel nutzen</a:t>
            </a:r>
          </a:p>
        </p:txBody>
      </p:sp>
      <p:sp>
        <p:nvSpPr>
          <p:cNvPr id="7" name="Abgerundetes Rechteck 9">
            <a:extLst>
              <a:ext uri="{FF2B5EF4-FFF2-40B4-BE49-F238E27FC236}">
                <a16:creationId xmlns:a16="http://schemas.microsoft.com/office/drawing/2014/main" id="{6C4EB026-B8D1-E1AE-DF4B-BE43B25C5648}"/>
              </a:ext>
            </a:extLst>
          </p:cNvPr>
          <p:cNvSpPr/>
          <p:nvPr/>
        </p:nvSpPr>
        <p:spPr>
          <a:xfrm>
            <a:off x="1461741" y="1593618"/>
            <a:ext cx="9346012" cy="978132"/>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2" name="Abgerundetes Rechteck 9">
            <a:extLst>
              <a:ext uri="{FF2B5EF4-FFF2-40B4-BE49-F238E27FC236}">
                <a16:creationId xmlns:a16="http://schemas.microsoft.com/office/drawing/2014/main" id="{6A7B3DC9-19B3-7FB5-667E-79ADCD0339A4}"/>
              </a:ext>
            </a:extLst>
          </p:cNvPr>
          <p:cNvSpPr/>
          <p:nvPr/>
        </p:nvSpPr>
        <p:spPr>
          <a:xfrm>
            <a:off x="1461741" y="2571749"/>
            <a:ext cx="9346012" cy="3138259"/>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Pfeil nach links und rechts 12">
            <a:extLst>
              <a:ext uri="{FF2B5EF4-FFF2-40B4-BE49-F238E27FC236}">
                <a16:creationId xmlns:a16="http://schemas.microsoft.com/office/drawing/2014/main" id="{AC659C06-B8D3-6FE5-BCAF-39377831A1FB}"/>
              </a:ext>
            </a:extLst>
          </p:cNvPr>
          <p:cNvSpPr/>
          <p:nvPr/>
        </p:nvSpPr>
        <p:spPr>
          <a:xfrm>
            <a:off x="3971925" y="2267032"/>
            <a:ext cx="4324350" cy="60127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F6F7C10-35A8-EA64-7F95-CB0748D38E88}"/>
              </a:ext>
            </a:extLst>
          </p:cNvPr>
          <p:cNvSpPr txBox="1"/>
          <p:nvPr/>
        </p:nvSpPr>
        <p:spPr>
          <a:xfrm>
            <a:off x="1952625" y="1744547"/>
            <a:ext cx="2190750" cy="369332"/>
          </a:xfrm>
          <a:prstGeom prst="rect">
            <a:avLst/>
          </a:prstGeom>
          <a:noFill/>
        </p:spPr>
        <p:txBody>
          <a:bodyPr wrap="square" rtlCol="0">
            <a:spAutoFit/>
          </a:bodyPr>
          <a:lstStyle/>
          <a:p>
            <a:r>
              <a:rPr lang="de-DE" b="1" dirty="0"/>
              <a:t>von der Handlung</a:t>
            </a:r>
          </a:p>
        </p:txBody>
      </p:sp>
      <p:sp>
        <p:nvSpPr>
          <p:cNvPr id="21" name="Textfeld 20">
            <a:extLst>
              <a:ext uri="{FF2B5EF4-FFF2-40B4-BE49-F238E27FC236}">
                <a16:creationId xmlns:a16="http://schemas.microsoft.com/office/drawing/2014/main" id="{F00795F4-1FE9-686D-1DF3-DD58F71C1C46}"/>
              </a:ext>
            </a:extLst>
          </p:cNvPr>
          <p:cNvSpPr txBox="1"/>
          <p:nvPr/>
        </p:nvSpPr>
        <p:spPr>
          <a:xfrm>
            <a:off x="5793581" y="1744547"/>
            <a:ext cx="604838" cy="369332"/>
          </a:xfrm>
          <a:prstGeom prst="rect">
            <a:avLst/>
          </a:prstGeom>
          <a:noFill/>
        </p:spPr>
        <p:txBody>
          <a:bodyPr wrap="square" rtlCol="0">
            <a:spAutoFit/>
          </a:bodyPr>
          <a:lstStyle/>
          <a:p>
            <a:r>
              <a:rPr lang="de-DE" b="1" dirty="0"/>
              <a:t>zur</a:t>
            </a:r>
          </a:p>
        </p:txBody>
      </p:sp>
      <p:sp>
        <p:nvSpPr>
          <p:cNvPr id="22" name="Textfeld 21">
            <a:extLst>
              <a:ext uri="{FF2B5EF4-FFF2-40B4-BE49-F238E27FC236}">
                <a16:creationId xmlns:a16="http://schemas.microsoft.com/office/drawing/2014/main" id="{9447812F-BB60-D2DF-E688-82DD06B2677F}"/>
              </a:ext>
            </a:extLst>
          </p:cNvPr>
          <p:cNvSpPr txBox="1"/>
          <p:nvPr/>
        </p:nvSpPr>
        <p:spPr>
          <a:xfrm>
            <a:off x="8048625" y="1744547"/>
            <a:ext cx="2586385" cy="646331"/>
          </a:xfrm>
          <a:prstGeom prst="rect">
            <a:avLst/>
          </a:prstGeom>
          <a:noFill/>
        </p:spPr>
        <p:txBody>
          <a:bodyPr wrap="square" rtlCol="0">
            <a:spAutoFit/>
          </a:bodyPr>
          <a:lstStyle/>
          <a:p>
            <a:r>
              <a:rPr lang="de-DE" b="1" dirty="0"/>
              <a:t>mentalen Vorstellung </a:t>
            </a:r>
          </a:p>
          <a:p>
            <a:r>
              <a:rPr lang="de-DE" b="1" dirty="0"/>
              <a:t>„Mathe im Kopf“</a:t>
            </a:r>
          </a:p>
        </p:txBody>
      </p:sp>
      <p:cxnSp>
        <p:nvCxnSpPr>
          <p:cNvPr id="26" name="Gerader Verbinder 25">
            <a:extLst>
              <a:ext uri="{FF2B5EF4-FFF2-40B4-BE49-F238E27FC236}">
                <a16:creationId xmlns:a16="http://schemas.microsoft.com/office/drawing/2014/main" id="{0CD0AED3-B004-CEE5-48B7-AC05171B551C}"/>
              </a:ext>
            </a:extLst>
          </p:cNvPr>
          <p:cNvCxnSpPr/>
          <p:nvPr/>
        </p:nvCxnSpPr>
        <p:spPr>
          <a:xfrm>
            <a:off x="1857375" y="2571749"/>
            <a:ext cx="86061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EE5376A8-14F9-8B3B-ADFF-F089957737E6}"/>
              </a:ext>
            </a:extLst>
          </p:cNvPr>
          <p:cNvSpPr txBox="1"/>
          <p:nvPr/>
        </p:nvSpPr>
        <p:spPr>
          <a:xfrm>
            <a:off x="1952625" y="3017378"/>
            <a:ext cx="1924050" cy="369332"/>
          </a:xfrm>
          <a:prstGeom prst="rect">
            <a:avLst/>
          </a:prstGeom>
          <a:noFill/>
        </p:spPr>
        <p:txBody>
          <a:bodyPr wrap="square" rtlCol="0">
            <a:spAutoFit/>
          </a:bodyPr>
          <a:lstStyle/>
          <a:p>
            <a:r>
              <a:rPr lang="de-DE" b="1" dirty="0"/>
              <a:t>konkrete Phase</a:t>
            </a:r>
          </a:p>
        </p:txBody>
      </p:sp>
      <p:sp>
        <p:nvSpPr>
          <p:cNvPr id="29" name="Textfeld 28">
            <a:extLst>
              <a:ext uri="{FF2B5EF4-FFF2-40B4-BE49-F238E27FC236}">
                <a16:creationId xmlns:a16="http://schemas.microsoft.com/office/drawing/2014/main" id="{B88A7413-FEC9-F8CA-591B-A6D79D6FCA36}"/>
              </a:ext>
            </a:extLst>
          </p:cNvPr>
          <p:cNvSpPr txBox="1"/>
          <p:nvPr/>
        </p:nvSpPr>
        <p:spPr>
          <a:xfrm>
            <a:off x="8048625" y="3017378"/>
            <a:ext cx="2414933" cy="369332"/>
          </a:xfrm>
          <a:prstGeom prst="rect">
            <a:avLst/>
          </a:prstGeom>
          <a:noFill/>
        </p:spPr>
        <p:txBody>
          <a:bodyPr wrap="square" rtlCol="0">
            <a:spAutoFit/>
          </a:bodyPr>
          <a:lstStyle/>
          <a:p>
            <a:r>
              <a:rPr lang="de-DE" b="1" dirty="0"/>
              <a:t>im Kopf vorstellen</a:t>
            </a:r>
          </a:p>
        </p:txBody>
      </p:sp>
      <p:sp>
        <p:nvSpPr>
          <p:cNvPr id="30" name="Textfeld 29">
            <a:extLst>
              <a:ext uri="{FF2B5EF4-FFF2-40B4-BE49-F238E27FC236}">
                <a16:creationId xmlns:a16="http://schemas.microsoft.com/office/drawing/2014/main" id="{758CB0FB-33E6-7FDB-5844-DF83193E428B}"/>
              </a:ext>
            </a:extLst>
          </p:cNvPr>
          <p:cNvSpPr txBox="1"/>
          <p:nvPr/>
        </p:nvSpPr>
        <p:spPr>
          <a:xfrm>
            <a:off x="5048249" y="3017378"/>
            <a:ext cx="1924050" cy="646331"/>
          </a:xfrm>
          <a:prstGeom prst="rect">
            <a:avLst/>
          </a:prstGeom>
          <a:noFill/>
        </p:spPr>
        <p:txBody>
          <a:bodyPr wrap="square" rtlCol="0">
            <a:spAutoFit/>
          </a:bodyPr>
          <a:lstStyle/>
          <a:p>
            <a:r>
              <a:rPr lang="de-DE" dirty="0"/>
              <a:t>„</a:t>
            </a:r>
            <a:r>
              <a:rPr lang="de-DE" b="1" dirty="0"/>
              <a:t>Auf dem Weg in den Kopf“</a:t>
            </a:r>
          </a:p>
        </p:txBody>
      </p:sp>
      <p:sp>
        <p:nvSpPr>
          <p:cNvPr id="31" name="Textfeld 30">
            <a:extLst>
              <a:ext uri="{FF2B5EF4-FFF2-40B4-BE49-F238E27FC236}">
                <a16:creationId xmlns:a16="http://schemas.microsoft.com/office/drawing/2014/main" id="{0D9C815A-1D43-7098-A2DD-48602DF5131F}"/>
              </a:ext>
            </a:extLst>
          </p:cNvPr>
          <p:cNvSpPr txBox="1"/>
          <p:nvPr/>
        </p:nvSpPr>
        <p:spPr>
          <a:xfrm>
            <a:off x="1952625" y="3832338"/>
            <a:ext cx="1924050" cy="1754326"/>
          </a:xfrm>
          <a:prstGeom prst="rect">
            <a:avLst/>
          </a:prstGeom>
          <a:noFill/>
        </p:spPr>
        <p:txBody>
          <a:bodyPr wrap="square" rtlCol="0">
            <a:spAutoFit/>
          </a:bodyPr>
          <a:lstStyle/>
          <a:p>
            <a:r>
              <a:rPr lang="de-DE" u="sng" dirty="0"/>
              <a:t>Mit</a:t>
            </a:r>
            <a:r>
              <a:rPr lang="de-DE" dirty="0"/>
              <a:t> Material handeln und Handlungen beobachten (von sich selbst und anderen)</a:t>
            </a:r>
          </a:p>
        </p:txBody>
      </p:sp>
      <p:sp>
        <p:nvSpPr>
          <p:cNvPr id="32" name="Textfeld 31">
            <a:extLst>
              <a:ext uri="{FF2B5EF4-FFF2-40B4-BE49-F238E27FC236}">
                <a16:creationId xmlns:a16="http://schemas.microsoft.com/office/drawing/2014/main" id="{51B59C81-A71F-0598-9A05-E2A8C4602639}"/>
              </a:ext>
            </a:extLst>
          </p:cNvPr>
          <p:cNvSpPr txBox="1"/>
          <p:nvPr/>
        </p:nvSpPr>
        <p:spPr>
          <a:xfrm>
            <a:off x="5019673" y="3832338"/>
            <a:ext cx="2038351" cy="923330"/>
          </a:xfrm>
          <a:prstGeom prst="rect">
            <a:avLst/>
          </a:prstGeom>
          <a:noFill/>
        </p:spPr>
        <p:txBody>
          <a:bodyPr wrap="square" rtlCol="0">
            <a:spAutoFit/>
          </a:bodyPr>
          <a:lstStyle/>
          <a:p>
            <a:r>
              <a:rPr lang="de-DE" dirty="0"/>
              <a:t>Zahlen im Kopf vorstellen und beschreiben</a:t>
            </a:r>
          </a:p>
        </p:txBody>
      </p:sp>
      <p:sp>
        <p:nvSpPr>
          <p:cNvPr id="33" name="Textfeld 32">
            <a:extLst>
              <a:ext uri="{FF2B5EF4-FFF2-40B4-BE49-F238E27FC236}">
                <a16:creationId xmlns:a16="http://schemas.microsoft.com/office/drawing/2014/main" id="{E036DCA3-F4C9-95A8-6BAC-0C05CD6EE19F}"/>
              </a:ext>
            </a:extLst>
          </p:cNvPr>
          <p:cNvSpPr txBox="1"/>
          <p:nvPr/>
        </p:nvSpPr>
        <p:spPr>
          <a:xfrm>
            <a:off x="8048622" y="3832338"/>
            <a:ext cx="2319684" cy="1200329"/>
          </a:xfrm>
          <a:prstGeom prst="rect">
            <a:avLst/>
          </a:prstGeom>
          <a:noFill/>
        </p:spPr>
        <p:txBody>
          <a:bodyPr wrap="square" rtlCol="0">
            <a:spAutoFit/>
          </a:bodyPr>
          <a:lstStyle/>
          <a:p>
            <a:r>
              <a:rPr lang="de-DE" dirty="0"/>
              <a:t>„Mit dem Bild im Kopf“ (mentale Vorstellung) </a:t>
            </a:r>
            <a:r>
              <a:rPr lang="de-DE" u="sng" dirty="0"/>
              <a:t>ohne</a:t>
            </a:r>
            <a:r>
              <a:rPr lang="de-DE" dirty="0"/>
              <a:t> Material  </a:t>
            </a:r>
          </a:p>
        </p:txBody>
      </p:sp>
      <p:sp>
        <p:nvSpPr>
          <p:cNvPr id="34" name="Textfeld 33">
            <a:extLst>
              <a:ext uri="{FF2B5EF4-FFF2-40B4-BE49-F238E27FC236}">
                <a16:creationId xmlns:a16="http://schemas.microsoft.com/office/drawing/2014/main" id="{626ED59F-E20C-40F3-4406-4B826D8B1F33}"/>
              </a:ext>
            </a:extLst>
          </p:cNvPr>
          <p:cNvSpPr txBox="1"/>
          <p:nvPr/>
        </p:nvSpPr>
        <p:spPr>
          <a:xfrm>
            <a:off x="8657554" y="5891868"/>
            <a:ext cx="3038717" cy="307777"/>
          </a:xfrm>
          <a:prstGeom prst="rect">
            <a:avLst/>
          </a:prstGeom>
          <a:noFill/>
        </p:spPr>
        <p:txBody>
          <a:bodyPr wrap="square">
            <a:spAutoFit/>
          </a:bodyPr>
          <a:lstStyle/>
          <a:p>
            <a:pPr marL="0" indent="0" algn="r">
              <a:buNone/>
            </a:pPr>
            <a:r>
              <a:rPr kumimoji="0" lang="de-DE" sz="1400" b="0" i="0" u="none" strike="noStrike" kern="1200" cap="none" spc="0" normalizeH="0" baseline="0" noProof="0" dirty="0">
                <a:ln>
                  <a:noFill/>
                </a:ln>
                <a:solidFill>
                  <a:srgbClr val="808080"/>
                </a:solidFill>
                <a:effectLst/>
                <a:uLnTx/>
                <a:uFillTx/>
                <a:ea typeface="+mn-ea"/>
                <a:cs typeface="+mn-cs"/>
              </a:rPr>
              <a:t>(Wartha &amp; Schulz, 2011)</a:t>
            </a:r>
            <a:endParaRPr lang="de-DE" sz="1400" dirty="0"/>
          </a:p>
        </p:txBody>
      </p:sp>
      <p:sp>
        <p:nvSpPr>
          <p:cNvPr id="5" name="Datumsplatzhalter 4">
            <a:extLst>
              <a:ext uri="{FF2B5EF4-FFF2-40B4-BE49-F238E27FC236}">
                <a16:creationId xmlns:a16="http://schemas.microsoft.com/office/drawing/2014/main" id="{E6BA0C9A-69A5-4EDA-73F5-52AA0EEB0A73}"/>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7711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20" grpId="0"/>
      <p:bldP spid="21" grpId="0"/>
      <p:bldP spid="22" grpId="0"/>
      <p:bldP spid="28" grpId="0"/>
      <p:bldP spid="29" grpId="0"/>
      <p:bldP spid="30" grpId="0"/>
      <p:bldP spid="31" grpId="0"/>
      <p:bldP spid="32"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12D3BC0-973A-3A26-D841-05A27A42FB70}"/>
              </a:ext>
            </a:extLst>
          </p:cNvPr>
          <p:cNvSpPr>
            <a:spLocks noGrp="1"/>
          </p:cNvSpPr>
          <p:nvPr>
            <p:ph type="body" sz="quarter" idx="13"/>
          </p:nvPr>
        </p:nvSpPr>
        <p:spPr/>
        <p:txBody>
          <a:bodyPr/>
          <a:lstStyle/>
          <a:p>
            <a:r>
              <a:rPr lang="de-DE" dirty="0"/>
              <a:t>ÜBEN NACH DEM VIERPHASENMODELL</a:t>
            </a:r>
          </a:p>
        </p:txBody>
      </p:sp>
      <p:sp>
        <p:nvSpPr>
          <p:cNvPr id="4" name="Foliennummernplatzhalter 3">
            <a:extLst>
              <a:ext uri="{FF2B5EF4-FFF2-40B4-BE49-F238E27FC236}">
                <a16:creationId xmlns:a16="http://schemas.microsoft.com/office/drawing/2014/main" id="{68987BC6-FEED-C1E9-AB99-B0D22851E9EB}"/>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5" name="Titel 4">
            <a:extLst>
              <a:ext uri="{FF2B5EF4-FFF2-40B4-BE49-F238E27FC236}">
                <a16:creationId xmlns:a16="http://schemas.microsoft.com/office/drawing/2014/main" id="{21EFA476-B13E-1216-551E-4DEBB03330CD}"/>
              </a:ext>
            </a:extLst>
          </p:cNvPr>
          <p:cNvSpPr>
            <a:spLocks noGrp="1"/>
          </p:cNvSpPr>
          <p:nvPr>
            <p:ph type="title"/>
          </p:nvPr>
        </p:nvSpPr>
        <p:spPr/>
        <p:txBody>
          <a:bodyPr/>
          <a:lstStyle/>
          <a:p>
            <a:r>
              <a:rPr lang="de-DE" dirty="0"/>
              <a:t>2.2 Darstellungsmittel nutzen</a:t>
            </a:r>
          </a:p>
        </p:txBody>
      </p:sp>
      <p:sp>
        <p:nvSpPr>
          <p:cNvPr id="7" name="Textplatzhalter 2">
            <a:extLst>
              <a:ext uri="{FF2B5EF4-FFF2-40B4-BE49-F238E27FC236}">
                <a16:creationId xmlns:a16="http://schemas.microsoft.com/office/drawing/2014/main" id="{56F5958F-E18C-F9A2-89C4-060126EF2315}"/>
              </a:ext>
            </a:extLst>
          </p:cNvPr>
          <p:cNvSpPr txBox="1">
            <a:spLocks/>
          </p:cNvSpPr>
          <p:nvPr/>
        </p:nvSpPr>
        <p:spPr>
          <a:xfrm>
            <a:off x="2379075" y="1349390"/>
            <a:ext cx="7615934"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2" name="Grafik 1">
            <a:extLst>
              <a:ext uri="{FF2B5EF4-FFF2-40B4-BE49-F238E27FC236}">
                <a16:creationId xmlns:a16="http://schemas.microsoft.com/office/drawing/2014/main" id="{725C0D12-E805-D130-F87A-CF894BC39355}"/>
              </a:ext>
            </a:extLst>
          </p:cNvPr>
          <p:cNvPicPr>
            <a:picLocks noChangeAspect="1"/>
          </p:cNvPicPr>
          <p:nvPr/>
        </p:nvPicPr>
        <p:blipFill>
          <a:blip r:embed="rId3"/>
          <a:stretch>
            <a:fillRect/>
          </a:stretch>
        </p:blipFill>
        <p:spPr>
          <a:xfrm>
            <a:off x="4357759" y="1506542"/>
            <a:ext cx="3476481" cy="4873975"/>
          </a:xfrm>
          <a:prstGeom prst="rect">
            <a:avLst/>
          </a:prstGeom>
        </p:spPr>
      </p:pic>
      <p:sp>
        <p:nvSpPr>
          <p:cNvPr id="9" name="Datumsplatzhalter 8">
            <a:extLst>
              <a:ext uri="{FF2B5EF4-FFF2-40B4-BE49-F238E27FC236}">
                <a16:creationId xmlns:a16="http://schemas.microsoft.com/office/drawing/2014/main" id="{134DB3AD-FD93-7AD7-5F94-56D598395267}"/>
              </a:ext>
            </a:extLst>
          </p:cNvPr>
          <p:cNvSpPr>
            <a:spLocks noGrp="1"/>
          </p:cNvSpPr>
          <p:nvPr>
            <p:ph type="dt" sz="half" idx="10"/>
          </p:nvPr>
        </p:nvSpPr>
        <p:spPr/>
        <p:txBody>
          <a:bodyPr/>
          <a:lstStyle/>
          <a:p>
            <a:pPr>
              <a:lnSpc>
                <a:spcPct val="150000"/>
              </a:lnSpc>
            </a:pPr>
            <a:r>
              <a:rPr lang="de-DE"/>
              <a:t>Juni 24</a:t>
            </a:r>
            <a:endParaRPr lang="de-DE" dirty="0"/>
          </a:p>
        </p:txBody>
      </p:sp>
      <p:grpSp>
        <p:nvGrpSpPr>
          <p:cNvPr id="6" name="Gruppieren 5">
            <a:extLst>
              <a:ext uri="{FF2B5EF4-FFF2-40B4-BE49-F238E27FC236}">
                <a16:creationId xmlns:a16="http://schemas.microsoft.com/office/drawing/2014/main" id="{E3917411-831F-D508-6474-DC4DF66254CB}"/>
              </a:ext>
            </a:extLst>
          </p:cNvPr>
          <p:cNvGrpSpPr/>
          <p:nvPr/>
        </p:nvGrpSpPr>
        <p:grpSpPr>
          <a:xfrm>
            <a:off x="6533279" y="2280212"/>
            <a:ext cx="687789" cy="694482"/>
            <a:chOff x="8250335" y="4533070"/>
            <a:chExt cx="1980598" cy="1999870"/>
          </a:xfrm>
        </p:grpSpPr>
        <p:pic>
          <p:nvPicPr>
            <p:cNvPr id="8" name="Grafik 7">
              <a:extLst>
                <a:ext uri="{FF2B5EF4-FFF2-40B4-BE49-F238E27FC236}">
                  <a16:creationId xmlns:a16="http://schemas.microsoft.com/office/drawing/2014/main" id="{EDA5B045-40AE-0A02-67E2-6050A7691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60072">
              <a:off x="8988208" y="4533070"/>
              <a:ext cx="1047550" cy="1333246"/>
            </a:xfrm>
            <a:prstGeom prst="rect">
              <a:avLst/>
            </a:prstGeom>
          </p:spPr>
        </p:pic>
        <p:pic>
          <p:nvPicPr>
            <p:cNvPr id="10" name="Grafik 9">
              <a:extLst>
                <a:ext uri="{FF2B5EF4-FFF2-40B4-BE49-F238E27FC236}">
                  <a16:creationId xmlns:a16="http://schemas.microsoft.com/office/drawing/2014/main" id="{54633265-683A-D69C-2256-5426B269D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9928" flipH="1">
              <a:off x="8453382" y="4639423"/>
              <a:ext cx="1047550" cy="1333246"/>
            </a:xfrm>
            <a:prstGeom prst="rect">
              <a:avLst/>
            </a:prstGeom>
          </p:spPr>
        </p:pic>
        <p:pic>
          <p:nvPicPr>
            <p:cNvPr id="11" name="Grafik 10">
              <a:extLst>
                <a:ext uri="{FF2B5EF4-FFF2-40B4-BE49-F238E27FC236}">
                  <a16:creationId xmlns:a16="http://schemas.microsoft.com/office/drawing/2014/main" id="{7D64AA27-74B6-90CE-BA1A-3751C09AE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3497">
              <a:off x="9541912" y="5373839"/>
              <a:ext cx="689021" cy="689021"/>
            </a:xfrm>
            <a:prstGeom prst="rect">
              <a:avLst/>
            </a:prstGeom>
          </p:spPr>
        </p:pic>
        <p:pic>
          <p:nvPicPr>
            <p:cNvPr id="12" name="Grafik 11">
              <a:extLst>
                <a:ext uri="{FF2B5EF4-FFF2-40B4-BE49-F238E27FC236}">
                  <a16:creationId xmlns:a16="http://schemas.microsoft.com/office/drawing/2014/main" id="{144A851C-002C-FB75-430F-ABEEBE0D2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6503" flipH="1">
              <a:off x="8250335" y="5456030"/>
              <a:ext cx="689021" cy="689021"/>
            </a:xfrm>
            <a:prstGeom prst="rect">
              <a:avLst/>
            </a:prstGeom>
          </p:spPr>
        </p:pic>
        <p:pic>
          <p:nvPicPr>
            <p:cNvPr id="13" name="Grafik 12">
              <a:extLst>
                <a:ext uri="{FF2B5EF4-FFF2-40B4-BE49-F238E27FC236}">
                  <a16:creationId xmlns:a16="http://schemas.microsoft.com/office/drawing/2014/main" id="{8EE12107-8E6A-C850-9119-9F3D8807EB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598" y="5199694"/>
              <a:ext cx="1351023" cy="1333246"/>
            </a:xfrm>
            <a:prstGeom prst="rect">
              <a:avLst/>
            </a:prstGeom>
          </p:spPr>
        </p:pic>
      </p:grpSp>
      <p:grpSp>
        <p:nvGrpSpPr>
          <p:cNvPr id="14" name="Gruppieren 13">
            <a:extLst>
              <a:ext uri="{FF2B5EF4-FFF2-40B4-BE49-F238E27FC236}">
                <a16:creationId xmlns:a16="http://schemas.microsoft.com/office/drawing/2014/main" id="{CDE55E7D-19D6-C2E6-1EC8-3B67E1E10A8C}"/>
              </a:ext>
            </a:extLst>
          </p:cNvPr>
          <p:cNvGrpSpPr/>
          <p:nvPr/>
        </p:nvGrpSpPr>
        <p:grpSpPr>
          <a:xfrm>
            <a:off x="5052219" y="5797396"/>
            <a:ext cx="687789" cy="694482"/>
            <a:chOff x="8250335" y="4533070"/>
            <a:chExt cx="1980598" cy="1999870"/>
          </a:xfrm>
        </p:grpSpPr>
        <p:pic>
          <p:nvPicPr>
            <p:cNvPr id="15" name="Grafik 14">
              <a:extLst>
                <a:ext uri="{FF2B5EF4-FFF2-40B4-BE49-F238E27FC236}">
                  <a16:creationId xmlns:a16="http://schemas.microsoft.com/office/drawing/2014/main" id="{B45E6C32-EC4E-034A-3AF5-60B34EDFE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60072">
              <a:off x="8988208" y="4533070"/>
              <a:ext cx="1047550" cy="1333246"/>
            </a:xfrm>
            <a:prstGeom prst="rect">
              <a:avLst/>
            </a:prstGeom>
          </p:spPr>
        </p:pic>
        <p:pic>
          <p:nvPicPr>
            <p:cNvPr id="16" name="Grafik 15">
              <a:extLst>
                <a:ext uri="{FF2B5EF4-FFF2-40B4-BE49-F238E27FC236}">
                  <a16:creationId xmlns:a16="http://schemas.microsoft.com/office/drawing/2014/main" id="{64832C4F-592C-6A48-4B30-93702283A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9928" flipH="1">
              <a:off x="8453382" y="4639423"/>
              <a:ext cx="1047550" cy="1333246"/>
            </a:xfrm>
            <a:prstGeom prst="rect">
              <a:avLst/>
            </a:prstGeom>
          </p:spPr>
        </p:pic>
        <p:pic>
          <p:nvPicPr>
            <p:cNvPr id="17" name="Grafik 16">
              <a:extLst>
                <a:ext uri="{FF2B5EF4-FFF2-40B4-BE49-F238E27FC236}">
                  <a16:creationId xmlns:a16="http://schemas.microsoft.com/office/drawing/2014/main" id="{4FE64D28-2982-AD98-7FDA-D30640504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3497">
              <a:off x="9541912" y="5373839"/>
              <a:ext cx="689021" cy="689021"/>
            </a:xfrm>
            <a:prstGeom prst="rect">
              <a:avLst/>
            </a:prstGeom>
          </p:spPr>
        </p:pic>
        <p:pic>
          <p:nvPicPr>
            <p:cNvPr id="18" name="Grafik 17">
              <a:extLst>
                <a:ext uri="{FF2B5EF4-FFF2-40B4-BE49-F238E27FC236}">
                  <a16:creationId xmlns:a16="http://schemas.microsoft.com/office/drawing/2014/main" id="{3F457B5A-8ACF-C2B5-68CE-8057ED6CF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6503" flipH="1">
              <a:off x="8250335" y="5456030"/>
              <a:ext cx="689021" cy="689021"/>
            </a:xfrm>
            <a:prstGeom prst="rect">
              <a:avLst/>
            </a:prstGeom>
          </p:spPr>
        </p:pic>
        <p:pic>
          <p:nvPicPr>
            <p:cNvPr id="19" name="Grafik 18">
              <a:extLst>
                <a:ext uri="{FF2B5EF4-FFF2-40B4-BE49-F238E27FC236}">
                  <a16:creationId xmlns:a16="http://schemas.microsoft.com/office/drawing/2014/main" id="{2145D06B-124E-1814-9232-BC192F5F0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598" y="5199694"/>
              <a:ext cx="1351023" cy="1333246"/>
            </a:xfrm>
            <a:prstGeom prst="rect">
              <a:avLst/>
            </a:prstGeom>
          </p:spPr>
        </p:pic>
      </p:grpSp>
    </p:spTree>
    <p:extLst>
      <p:ext uri="{BB962C8B-B14F-4D97-AF65-F5344CB8AC3E}">
        <p14:creationId xmlns:p14="http://schemas.microsoft.com/office/powerpoint/2010/main" val="4204697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0B28582A-F555-6A43-2DC5-BFC5EC43985B}"/>
              </a:ext>
            </a:extLst>
          </p:cNvPr>
          <p:cNvPicPr>
            <a:picLocks noGrp="1" noChangeAspect="1"/>
          </p:cNvPicPr>
          <p:nvPr>
            <p:ph sz="quarter" idx="15"/>
          </p:nvPr>
        </p:nvPicPr>
        <p:blipFill>
          <a:blip r:embed="rId3"/>
          <a:stretch>
            <a:fillRect/>
          </a:stretch>
        </p:blipFill>
        <p:spPr>
          <a:xfrm>
            <a:off x="6842196" y="1941889"/>
            <a:ext cx="3536808" cy="4591050"/>
          </a:xfrm>
        </p:spPr>
      </p:pic>
      <p:sp>
        <p:nvSpPr>
          <p:cNvPr id="3" name="Textplatzhalter 2">
            <a:extLst>
              <a:ext uri="{FF2B5EF4-FFF2-40B4-BE49-F238E27FC236}">
                <a16:creationId xmlns:a16="http://schemas.microsoft.com/office/drawing/2014/main" id="{B5B87EC8-7B8A-C783-3220-D722D0CCAA4F}"/>
              </a:ext>
            </a:extLst>
          </p:cNvPr>
          <p:cNvSpPr>
            <a:spLocks noGrp="1"/>
          </p:cNvSpPr>
          <p:nvPr>
            <p:ph type="body" sz="quarter" idx="13"/>
          </p:nvPr>
        </p:nvSpPr>
        <p:spPr/>
        <p:txBody>
          <a:bodyPr/>
          <a:lstStyle/>
          <a:p>
            <a:r>
              <a:rPr lang="de-DE" dirty="0"/>
              <a:t>PHASE 1</a:t>
            </a:r>
          </a:p>
        </p:txBody>
      </p:sp>
      <p:sp>
        <p:nvSpPr>
          <p:cNvPr id="4" name="Foliennummernplatzhalter 3">
            <a:extLst>
              <a:ext uri="{FF2B5EF4-FFF2-40B4-BE49-F238E27FC236}">
                <a16:creationId xmlns:a16="http://schemas.microsoft.com/office/drawing/2014/main" id="{BF80AFE9-FA86-3645-EACA-381FB532AC7B}"/>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2" name="Titel 4">
            <a:extLst>
              <a:ext uri="{FF2B5EF4-FFF2-40B4-BE49-F238E27FC236}">
                <a16:creationId xmlns:a16="http://schemas.microsoft.com/office/drawing/2014/main" id="{D7278C73-4B10-DBCE-AE7F-47607387AA2C}"/>
              </a:ext>
            </a:extLst>
          </p:cNvPr>
          <p:cNvSpPr>
            <a:spLocks noGrp="1"/>
          </p:cNvSpPr>
          <p:nvPr>
            <p:ph type="title"/>
          </p:nvPr>
        </p:nvSpPr>
        <p:spPr>
          <a:xfrm>
            <a:off x="1462088" y="273050"/>
            <a:ext cx="9345612" cy="517525"/>
          </a:xfrm>
        </p:spPr>
        <p:txBody>
          <a:bodyPr/>
          <a:lstStyle/>
          <a:p>
            <a:r>
              <a:rPr lang="de-DE" dirty="0"/>
              <a:t>2.2 Darstellungsmittel nutzen</a:t>
            </a:r>
          </a:p>
        </p:txBody>
      </p:sp>
      <p:sp>
        <p:nvSpPr>
          <p:cNvPr id="9" name="Datumsplatzhalter 8">
            <a:extLst>
              <a:ext uri="{FF2B5EF4-FFF2-40B4-BE49-F238E27FC236}">
                <a16:creationId xmlns:a16="http://schemas.microsoft.com/office/drawing/2014/main" id="{8568A74A-2DE0-C47E-9BEB-2BF5C529F654}"/>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0977E986-6E75-B9C8-8C5A-1CFFB9154A47}"/>
              </a:ext>
            </a:extLst>
          </p:cNvPr>
          <p:cNvSpPr txBox="1"/>
          <p:nvPr/>
        </p:nvSpPr>
        <p:spPr>
          <a:xfrm>
            <a:off x="1461741" y="2068051"/>
            <a:ext cx="4982603" cy="3641959"/>
          </a:xfrm>
          <a:prstGeom prst="rect">
            <a:avLst/>
          </a:prstGeom>
          <a:noFill/>
        </p:spPr>
        <p:txBody>
          <a:bodyPr wrap="square" rtlCol="0">
            <a:spAutoFit/>
          </a:bodyPr>
          <a:lstStyle/>
          <a:p>
            <a:r>
              <a:rPr lang="de-DE" b="1" dirty="0"/>
              <a:t>Das Kind handelt am geeigneten Material</a:t>
            </a:r>
          </a:p>
          <a:p>
            <a:pPr>
              <a:lnSpc>
                <a:spcPct val="150000"/>
              </a:lnSpc>
            </a:pPr>
            <a:endParaRPr lang="de-DE" dirty="0"/>
          </a:p>
          <a:p>
            <a:pPr marL="285750" indent="-285750">
              <a:lnSpc>
                <a:spcPct val="150000"/>
              </a:lnSpc>
              <a:buFont typeface="Arial" panose="020B0604020202020204" pitchFamily="34" charset="0"/>
              <a:buChar char="•"/>
            </a:pPr>
            <a:r>
              <a:rPr lang="de-DE" dirty="0"/>
              <a:t>In dieser Phase operiert das Kind mit Material, das sich für die aufzubauende Vorstellung eignet (z. B. mit Plättchen am 20er-Feld). </a:t>
            </a:r>
          </a:p>
          <a:p>
            <a:pPr marL="285750" indent="-285750">
              <a:lnSpc>
                <a:spcPct val="150000"/>
              </a:lnSpc>
              <a:buFont typeface="Arial" panose="020B0604020202020204" pitchFamily="34" charset="0"/>
              <a:buChar char="•"/>
            </a:pPr>
            <a:r>
              <a:rPr lang="de-DE" dirty="0"/>
              <a:t>Zentral ist dabei, dass die Handlung und mathematische Symbole sprachlich begleitet werden. </a:t>
            </a:r>
          </a:p>
        </p:txBody>
      </p:sp>
      <p:grpSp>
        <p:nvGrpSpPr>
          <p:cNvPr id="13" name="Gruppieren 12">
            <a:extLst>
              <a:ext uri="{FF2B5EF4-FFF2-40B4-BE49-F238E27FC236}">
                <a16:creationId xmlns:a16="http://schemas.microsoft.com/office/drawing/2014/main" id="{13B30B98-57AE-FBFA-1B92-FC7D3493908A}"/>
              </a:ext>
            </a:extLst>
          </p:cNvPr>
          <p:cNvGrpSpPr/>
          <p:nvPr/>
        </p:nvGrpSpPr>
        <p:grpSpPr>
          <a:xfrm>
            <a:off x="8250335" y="4533070"/>
            <a:ext cx="1980598" cy="1999870"/>
            <a:chOff x="8250335" y="4533070"/>
            <a:chExt cx="1980598" cy="1999870"/>
          </a:xfrm>
        </p:grpSpPr>
        <p:pic>
          <p:nvPicPr>
            <p:cNvPr id="8" name="Grafik 7">
              <a:extLst>
                <a:ext uri="{FF2B5EF4-FFF2-40B4-BE49-F238E27FC236}">
                  <a16:creationId xmlns:a16="http://schemas.microsoft.com/office/drawing/2014/main" id="{C76756B9-CFFF-9D31-6A62-5FCEB4273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60072">
              <a:off x="8988208" y="4533070"/>
              <a:ext cx="1047550" cy="1333246"/>
            </a:xfrm>
            <a:prstGeom prst="rect">
              <a:avLst/>
            </a:prstGeom>
          </p:spPr>
        </p:pic>
        <p:pic>
          <p:nvPicPr>
            <p:cNvPr id="10" name="Grafik 9">
              <a:extLst>
                <a:ext uri="{FF2B5EF4-FFF2-40B4-BE49-F238E27FC236}">
                  <a16:creationId xmlns:a16="http://schemas.microsoft.com/office/drawing/2014/main" id="{F2A3299E-6016-AA61-358D-B0FED18BE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39928" flipH="1">
              <a:off x="8453382" y="4639423"/>
              <a:ext cx="1047550" cy="1333246"/>
            </a:xfrm>
            <a:prstGeom prst="rect">
              <a:avLst/>
            </a:prstGeom>
          </p:spPr>
        </p:pic>
        <p:pic>
          <p:nvPicPr>
            <p:cNvPr id="11" name="Grafik 10">
              <a:extLst>
                <a:ext uri="{FF2B5EF4-FFF2-40B4-BE49-F238E27FC236}">
                  <a16:creationId xmlns:a16="http://schemas.microsoft.com/office/drawing/2014/main" id="{9254687D-775D-7881-F49A-D48679B34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3497">
              <a:off x="9541912" y="5373839"/>
              <a:ext cx="689021" cy="689021"/>
            </a:xfrm>
            <a:prstGeom prst="rect">
              <a:avLst/>
            </a:prstGeom>
          </p:spPr>
        </p:pic>
        <p:pic>
          <p:nvPicPr>
            <p:cNvPr id="12" name="Grafik 11">
              <a:extLst>
                <a:ext uri="{FF2B5EF4-FFF2-40B4-BE49-F238E27FC236}">
                  <a16:creationId xmlns:a16="http://schemas.microsoft.com/office/drawing/2014/main" id="{71860192-10D7-45DF-B4ED-4D25E134E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76503" flipH="1">
              <a:off x="8250335" y="5456030"/>
              <a:ext cx="689021" cy="689021"/>
            </a:xfrm>
            <a:prstGeom prst="rect">
              <a:avLst/>
            </a:prstGeom>
          </p:spPr>
        </p:pic>
        <p:pic>
          <p:nvPicPr>
            <p:cNvPr id="6" name="Grafik 5">
              <a:extLst>
                <a:ext uri="{FF2B5EF4-FFF2-40B4-BE49-F238E27FC236}">
                  <a16:creationId xmlns:a16="http://schemas.microsoft.com/office/drawing/2014/main" id="{D60E7E7B-E7DB-F9D1-8616-F2BF12E064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598" y="5199694"/>
              <a:ext cx="1351023" cy="1333246"/>
            </a:xfrm>
            <a:prstGeom prst="rect">
              <a:avLst/>
            </a:prstGeom>
          </p:spPr>
        </p:pic>
      </p:grpSp>
    </p:spTree>
    <p:extLst>
      <p:ext uri="{BB962C8B-B14F-4D97-AF65-F5344CB8AC3E}">
        <p14:creationId xmlns:p14="http://schemas.microsoft.com/office/powerpoint/2010/main" val="3613545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6E426ACB-6DCF-80F6-4384-CE110B64B3F0}"/>
              </a:ext>
            </a:extLst>
          </p:cNvPr>
          <p:cNvPicPr>
            <a:picLocks noGrp="1" noChangeAspect="1"/>
          </p:cNvPicPr>
          <p:nvPr>
            <p:ph sz="quarter" idx="15"/>
          </p:nvPr>
        </p:nvPicPr>
        <p:blipFill>
          <a:blip r:embed="rId2"/>
          <a:stretch>
            <a:fillRect/>
          </a:stretch>
        </p:blipFill>
        <p:spPr>
          <a:xfrm>
            <a:off x="1748476" y="1593618"/>
            <a:ext cx="3536808" cy="4591050"/>
          </a:xfrm>
        </p:spPr>
      </p:pic>
      <p:sp>
        <p:nvSpPr>
          <p:cNvPr id="3" name="Textplatzhalter 2">
            <a:extLst>
              <a:ext uri="{FF2B5EF4-FFF2-40B4-BE49-F238E27FC236}">
                <a16:creationId xmlns:a16="http://schemas.microsoft.com/office/drawing/2014/main" id="{77F64D4A-9FE6-7ACC-9D43-3C8EB0E61170}"/>
              </a:ext>
            </a:extLst>
          </p:cNvPr>
          <p:cNvSpPr>
            <a:spLocks noGrp="1"/>
          </p:cNvSpPr>
          <p:nvPr>
            <p:ph type="body" sz="quarter" idx="13"/>
          </p:nvPr>
        </p:nvSpPr>
        <p:spPr/>
        <p:txBody>
          <a:bodyPr/>
          <a:lstStyle/>
          <a:p>
            <a:r>
              <a:rPr lang="de-DE" dirty="0"/>
              <a:t>PHASE 2</a:t>
            </a:r>
          </a:p>
          <a:p>
            <a:endParaRPr lang="de-DE" dirty="0"/>
          </a:p>
        </p:txBody>
      </p:sp>
      <p:sp>
        <p:nvSpPr>
          <p:cNvPr id="4" name="Foliennummernplatzhalter 3">
            <a:extLst>
              <a:ext uri="{FF2B5EF4-FFF2-40B4-BE49-F238E27FC236}">
                <a16:creationId xmlns:a16="http://schemas.microsoft.com/office/drawing/2014/main" id="{901C3DCF-F7F8-A054-7E91-FE741BCAEA4A}"/>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
        <p:nvSpPr>
          <p:cNvPr id="2" name="Titel 4">
            <a:extLst>
              <a:ext uri="{FF2B5EF4-FFF2-40B4-BE49-F238E27FC236}">
                <a16:creationId xmlns:a16="http://schemas.microsoft.com/office/drawing/2014/main" id="{5924062B-B4E0-E253-69BA-53D1D99FEF0F}"/>
              </a:ext>
            </a:extLst>
          </p:cNvPr>
          <p:cNvSpPr>
            <a:spLocks noGrp="1"/>
          </p:cNvSpPr>
          <p:nvPr>
            <p:ph type="title"/>
          </p:nvPr>
        </p:nvSpPr>
        <p:spPr>
          <a:xfrm>
            <a:off x="1462088" y="273050"/>
            <a:ext cx="9345612" cy="517525"/>
          </a:xfrm>
        </p:spPr>
        <p:txBody>
          <a:bodyPr/>
          <a:lstStyle/>
          <a:p>
            <a:r>
              <a:rPr lang="de-DE" dirty="0"/>
              <a:t>2.2 Darstellungsmittel nutzen</a:t>
            </a:r>
          </a:p>
        </p:txBody>
      </p:sp>
      <p:sp>
        <p:nvSpPr>
          <p:cNvPr id="9" name="Datumsplatzhalter 8">
            <a:extLst>
              <a:ext uri="{FF2B5EF4-FFF2-40B4-BE49-F238E27FC236}">
                <a16:creationId xmlns:a16="http://schemas.microsoft.com/office/drawing/2014/main" id="{757BB154-ED02-9B07-F1E9-27885579CE6C}"/>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6F92EA11-26EA-8160-C6E4-7EB52801586A}"/>
              </a:ext>
            </a:extLst>
          </p:cNvPr>
          <p:cNvSpPr txBox="1"/>
          <p:nvPr/>
        </p:nvSpPr>
        <p:spPr>
          <a:xfrm>
            <a:off x="6371197" y="2414412"/>
            <a:ext cx="4982603" cy="2949462"/>
          </a:xfrm>
          <a:prstGeom prst="rect">
            <a:avLst/>
          </a:prstGeom>
          <a:noFill/>
        </p:spPr>
        <p:txBody>
          <a:bodyPr wrap="square" rtlCol="0">
            <a:spAutoFit/>
          </a:bodyPr>
          <a:lstStyle/>
          <a:p>
            <a:r>
              <a:rPr lang="de-DE" b="1" dirty="0"/>
              <a:t>Das Kind beschreibt die Materialhandlung mit Sicht auf das Material</a:t>
            </a:r>
          </a:p>
          <a:p>
            <a:endParaRPr lang="de-DE" dirty="0"/>
          </a:p>
          <a:p>
            <a:pPr marL="285750" indent="-285750">
              <a:lnSpc>
                <a:spcPct val="150000"/>
              </a:lnSpc>
              <a:buFont typeface="Arial" panose="020B0604020202020204" pitchFamily="34" charset="0"/>
              <a:buChar char="•"/>
            </a:pPr>
            <a:r>
              <a:rPr lang="de-DE" dirty="0"/>
              <a:t>Die Materialhandlung wird nicht vom Lernenden selbst durchgeführt, sondern einer anderen Person nur noch diktiert.</a:t>
            </a:r>
          </a:p>
          <a:p>
            <a:pPr marL="285750" indent="-285750">
              <a:lnSpc>
                <a:spcPct val="150000"/>
              </a:lnSpc>
              <a:buFont typeface="Arial" panose="020B0604020202020204" pitchFamily="34" charset="0"/>
              <a:buChar char="•"/>
            </a:pPr>
            <a:r>
              <a:rPr lang="de-DE" dirty="0"/>
              <a:t>Dabei muss das Kind die Handlung genau beobachten und überprüfen. </a:t>
            </a:r>
          </a:p>
        </p:txBody>
      </p:sp>
    </p:spTree>
    <p:extLst>
      <p:ext uri="{BB962C8B-B14F-4D97-AF65-F5344CB8AC3E}">
        <p14:creationId xmlns:p14="http://schemas.microsoft.com/office/powerpoint/2010/main" val="2679905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52E6B2C1-A0D8-64E3-7C4F-34D799AA6AF1}"/>
              </a:ext>
            </a:extLst>
          </p:cNvPr>
          <p:cNvPicPr>
            <a:picLocks noGrp="1" noChangeAspect="1"/>
          </p:cNvPicPr>
          <p:nvPr>
            <p:ph sz="quarter" idx="15"/>
          </p:nvPr>
        </p:nvPicPr>
        <p:blipFill>
          <a:blip r:embed="rId3"/>
          <a:stretch>
            <a:fillRect/>
          </a:stretch>
        </p:blipFill>
        <p:spPr>
          <a:xfrm>
            <a:off x="6914462" y="1684509"/>
            <a:ext cx="3392275" cy="4591050"/>
          </a:xfrm>
        </p:spPr>
      </p:pic>
      <p:sp>
        <p:nvSpPr>
          <p:cNvPr id="3" name="Textplatzhalter 2">
            <a:extLst>
              <a:ext uri="{FF2B5EF4-FFF2-40B4-BE49-F238E27FC236}">
                <a16:creationId xmlns:a16="http://schemas.microsoft.com/office/drawing/2014/main" id="{A3A94261-0FA0-191C-D904-3E47BAA53C24}"/>
              </a:ext>
            </a:extLst>
          </p:cNvPr>
          <p:cNvSpPr>
            <a:spLocks noGrp="1"/>
          </p:cNvSpPr>
          <p:nvPr>
            <p:ph type="body" sz="quarter" idx="13"/>
          </p:nvPr>
        </p:nvSpPr>
        <p:spPr/>
        <p:txBody>
          <a:bodyPr/>
          <a:lstStyle/>
          <a:p>
            <a:r>
              <a:rPr lang="de-DE" dirty="0"/>
              <a:t>PHASE 3</a:t>
            </a:r>
          </a:p>
        </p:txBody>
      </p:sp>
      <p:sp>
        <p:nvSpPr>
          <p:cNvPr id="4" name="Foliennummernplatzhalter 3">
            <a:extLst>
              <a:ext uri="{FF2B5EF4-FFF2-40B4-BE49-F238E27FC236}">
                <a16:creationId xmlns:a16="http://schemas.microsoft.com/office/drawing/2014/main" id="{F0D8D9C1-E7DA-E69C-7AA5-71E84C54D11E}"/>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2" name="Titel 4">
            <a:extLst>
              <a:ext uri="{FF2B5EF4-FFF2-40B4-BE49-F238E27FC236}">
                <a16:creationId xmlns:a16="http://schemas.microsoft.com/office/drawing/2014/main" id="{6B5BD5FC-59DC-8B9D-A5A1-62015274B6A7}"/>
              </a:ext>
            </a:extLst>
          </p:cNvPr>
          <p:cNvSpPr>
            <a:spLocks noGrp="1"/>
          </p:cNvSpPr>
          <p:nvPr>
            <p:ph type="title"/>
          </p:nvPr>
        </p:nvSpPr>
        <p:spPr>
          <a:xfrm>
            <a:off x="1462088" y="273050"/>
            <a:ext cx="9345612" cy="517525"/>
          </a:xfrm>
        </p:spPr>
        <p:txBody>
          <a:bodyPr/>
          <a:lstStyle/>
          <a:p>
            <a:r>
              <a:rPr lang="de-DE" dirty="0"/>
              <a:t>2.2 Darstellungsmittel nutzen</a:t>
            </a:r>
          </a:p>
        </p:txBody>
      </p:sp>
      <p:sp>
        <p:nvSpPr>
          <p:cNvPr id="9" name="Datumsplatzhalter 8">
            <a:extLst>
              <a:ext uri="{FF2B5EF4-FFF2-40B4-BE49-F238E27FC236}">
                <a16:creationId xmlns:a16="http://schemas.microsoft.com/office/drawing/2014/main" id="{787A6BFD-1D57-44C4-FAEE-01A4993D7A56}"/>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6908C9E4-01F3-A0E2-7D0E-C6226BB267C7}"/>
              </a:ext>
            </a:extLst>
          </p:cNvPr>
          <p:cNvSpPr txBox="1"/>
          <p:nvPr/>
        </p:nvSpPr>
        <p:spPr>
          <a:xfrm>
            <a:off x="1315437" y="1951033"/>
            <a:ext cx="4982603" cy="3780458"/>
          </a:xfrm>
          <a:prstGeom prst="rect">
            <a:avLst/>
          </a:prstGeom>
          <a:noFill/>
        </p:spPr>
        <p:txBody>
          <a:bodyPr wrap="square" rtlCol="0">
            <a:spAutoFit/>
          </a:bodyPr>
          <a:lstStyle/>
          <a:p>
            <a:r>
              <a:rPr lang="de-DE" b="1" dirty="0"/>
              <a:t>Das Kind beschreibt die Materialhandlung ohne Sicht auf das Material</a:t>
            </a:r>
          </a:p>
          <a:p>
            <a:endParaRPr lang="de-DE" dirty="0"/>
          </a:p>
          <a:p>
            <a:pPr marL="285750" indent="-285750">
              <a:lnSpc>
                <a:spcPct val="150000"/>
              </a:lnSpc>
              <a:buFont typeface="Arial" panose="020B0604020202020204" pitchFamily="34" charset="0"/>
              <a:buChar char="•"/>
            </a:pPr>
            <a:r>
              <a:rPr lang="de-DE" dirty="0"/>
              <a:t>Das Kind kann die Handlung der anderen Person nun nicht mehr direkt beobachten.</a:t>
            </a:r>
          </a:p>
          <a:p>
            <a:pPr marL="285750" indent="-285750">
              <a:lnSpc>
                <a:spcPct val="150000"/>
              </a:lnSpc>
              <a:buFont typeface="Arial" panose="020B0604020202020204" pitchFamily="34" charset="0"/>
              <a:buChar char="•"/>
            </a:pPr>
            <a:r>
              <a:rPr lang="de-DE" dirty="0"/>
              <a:t>Das Kind wird angeregt, sich die Handlung im Kopf vorzustellen. </a:t>
            </a:r>
          </a:p>
          <a:p>
            <a:pPr marL="285750" indent="-285750">
              <a:lnSpc>
                <a:spcPct val="150000"/>
              </a:lnSpc>
              <a:buFont typeface="Arial" panose="020B0604020202020204" pitchFamily="34" charset="0"/>
              <a:buChar char="•"/>
            </a:pPr>
            <a:r>
              <a:rPr lang="de-DE" dirty="0"/>
              <a:t>Das ist ein bedeutsamer Schritt von der konkreten Materialhandlung in Richtung gedanklicher Operation. </a:t>
            </a:r>
          </a:p>
        </p:txBody>
      </p:sp>
    </p:spTree>
    <p:extLst>
      <p:ext uri="{BB962C8B-B14F-4D97-AF65-F5344CB8AC3E}">
        <p14:creationId xmlns:p14="http://schemas.microsoft.com/office/powerpoint/2010/main" val="262225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5989FA3B-4756-E001-4587-DFE41741E8B0}"/>
              </a:ext>
            </a:extLst>
          </p:cNvPr>
          <p:cNvPicPr>
            <a:picLocks noGrp="1" noChangeAspect="1"/>
          </p:cNvPicPr>
          <p:nvPr>
            <p:ph sz="quarter" idx="15"/>
          </p:nvPr>
        </p:nvPicPr>
        <p:blipFill>
          <a:blip r:embed="rId2"/>
          <a:stretch>
            <a:fillRect/>
          </a:stretch>
        </p:blipFill>
        <p:spPr>
          <a:xfrm>
            <a:off x="1577566" y="1593618"/>
            <a:ext cx="3611222" cy="3526329"/>
          </a:xfrm>
        </p:spPr>
      </p:pic>
      <p:sp>
        <p:nvSpPr>
          <p:cNvPr id="3" name="Textplatzhalter 2">
            <a:extLst>
              <a:ext uri="{FF2B5EF4-FFF2-40B4-BE49-F238E27FC236}">
                <a16:creationId xmlns:a16="http://schemas.microsoft.com/office/drawing/2014/main" id="{63F0DDD6-33F5-8B86-5EAC-565A543FA047}"/>
              </a:ext>
            </a:extLst>
          </p:cNvPr>
          <p:cNvSpPr>
            <a:spLocks noGrp="1"/>
          </p:cNvSpPr>
          <p:nvPr>
            <p:ph type="body" sz="quarter" idx="13"/>
          </p:nvPr>
        </p:nvSpPr>
        <p:spPr/>
        <p:txBody>
          <a:bodyPr/>
          <a:lstStyle/>
          <a:p>
            <a:r>
              <a:rPr lang="de-DE" dirty="0"/>
              <a:t>PHASE 4</a:t>
            </a:r>
          </a:p>
        </p:txBody>
      </p:sp>
      <p:sp>
        <p:nvSpPr>
          <p:cNvPr id="4" name="Foliennummernplatzhalter 3">
            <a:extLst>
              <a:ext uri="{FF2B5EF4-FFF2-40B4-BE49-F238E27FC236}">
                <a16:creationId xmlns:a16="http://schemas.microsoft.com/office/drawing/2014/main" id="{9BCFB6D5-B1A6-498C-F0DD-2F5481F305FD}"/>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2" name="Titel 4">
            <a:extLst>
              <a:ext uri="{FF2B5EF4-FFF2-40B4-BE49-F238E27FC236}">
                <a16:creationId xmlns:a16="http://schemas.microsoft.com/office/drawing/2014/main" id="{63A4BA2C-8FBF-313C-CCC6-24E76667E7CC}"/>
              </a:ext>
            </a:extLst>
          </p:cNvPr>
          <p:cNvSpPr>
            <a:spLocks noGrp="1"/>
          </p:cNvSpPr>
          <p:nvPr>
            <p:ph type="title"/>
          </p:nvPr>
        </p:nvSpPr>
        <p:spPr>
          <a:xfrm>
            <a:off x="1462088" y="273050"/>
            <a:ext cx="9345612" cy="517525"/>
          </a:xfrm>
        </p:spPr>
        <p:txBody>
          <a:bodyPr/>
          <a:lstStyle/>
          <a:p>
            <a:r>
              <a:rPr lang="de-DE" dirty="0"/>
              <a:t>2.2 Darstellungsmittel nutzen</a:t>
            </a:r>
          </a:p>
        </p:txBody>
      </p:sp>
      <p:sp>
        <p:nvSpPr>
          <p:cNvPr id="9" name="Datumsplatzhalter 8">
            <a:extLst>
              <a:ext uri="{FF2B5EF4-FFF2-40B4-BE49-F238E27FC236}">
                <a16:creationId xmlns:a16="http://schemas.microsoft.com/office/drawing/2014/main" id="{DC60C1E4-5B87-5A36-854D-12654B52A53B}"/>
              </a:ext>
            </a:extLst>
          </p:cNvPr>
          <p:cNvSpPr>
            <a:spLocks noGrp="1"/>
          </p:cNvSpPr>
          <p:nvPr>
            <p:ph type="dt" sz="half" idx="10"/>
          </p:nvPr>
        </p:nvSpPr>
        <p:spPr/>
        <p:txBody>
          <a:bodyPr/>
          <a:lstStyle/>
          <a:p>
            <a:pPr>
              <a:lnSpc>
                <a:spcPct val="150000"/>
              </a:lnSpc>
            </a:pPr>
            <a:r>
              <a:rPr lang="de-DE"/>
              <a:t>Juni 24</a:t>
            </a:r>
            <a:endParaRPr lang="de-DE" dirty="0"/>
          </a:p>
        </p:txBody>
      </p:sp>
      <p:sp>
        <p:nvSpPr>
          <p:cNvPr id="5" name="Textfeld 4">
            <a:extLst>
              <a:ext uri="{FF2B5EF4-FFF2-40B4-BE49-F238E27FC236}">
                <a16:creationId xmlns:a16="http://schemas.microsoft.com/office/drawing/2014/main" id="{CF651ECE-12EB-2B74-BC1D-888B6E77971D}"/>
              </a:ext>
            </a:extLst>
          </p:cNvPr>
          <p:cNvSpPr txBox="1"/>
          <p:nvPr/>
        </p:nvSpPr>
        <p:spPr>
          <a:xfrm>
            <a:off x="6729985" y="2297554"/>
            <a:ext cx="4919732" cy="3364960"/>
          </a:xfrm>
          <a:prstGeom prst="rect">
            <a:avLst/>
          </a:prstGeom>
          <a:noFill/>
        </p:spPr>
        <p:txBody>
          <a:bodyPr wrap="square" rtlCol="0">
            <a:spAutoFit/>
          </a:bodyPr>
          <a:lstStyle/>
          <a:p>
            <a:pPr>
              <a:lnSpc>
                <a:spcPct val="150000"/>
              </a:lnSpc>
            </a:pPr>
            <a:r>
              <a:rPr lang="de-DE" b="1" dirty="0"/>
              <a:t>Das Kind arbeitet auf symbolischer Ebene, übt und automatisiert</a:t>
            </a:r>
          </a:p>
          <a:p>
            <a:pPr>
              <a:lnSpc>
                <a:spcPct val="150000"/>
              </a:lnSpc>
            </a:pPr>
            <a:endParaRPr lang="de-DE" dirty="0"/>
          </a:p>
          <a:p>
            <a:pPr marL="285750" indent="-285750">
              <a:lnSpc>
                <a:spcPct val="150000"/>
              </a:lnSpc>
              <a:buFont typeface="Arial" panose="020B0604020202020204" pitchFamily="34" charset="0"/>
              <a:buChar char="•"/>
            </a:pPr>
            <a:r>
              <a:rPr lang="de-DE" dirty="0"/>
              <a:t>Das Kind übt und automatisiert auf symbolischer Ebene.</a:t>
            </a:r>
          </a:p>
          <a:p>
            <a:pPr marL="285750" indent="-285750">
              <a:lnSpc>
                <a:spcPct val="150000"/>
              </a:lnSpc>
              <a:buFont typeface="Arial" panose="020B0604020202020204" pitchFamily="34" charset="0"/>
              <a:buChar char="•"/>
            </a:pPr>
            <a:r>
              <a:rPr lang="de-DE" dirty="0"/>
              <a:t>Kernelement dieser Phase ist, dass Aufgaben auf der Grundlage verinnerlichter Handlungen gedanklich gelöst werden. </a:t>
            </a:r>
          </a:p>
        </p:txBody>
      </p:sp>
      <p:grpSp>
        <p:nvGrpSpPr>
          <p:cNvPr id="6" name="Gruppieren 5">
            <a:extLst>
              <a:ext uri="{FF2B5EF4-FFF2-40B4-BE49-F238E27FC236}">
                <a16:creationId xmlns:a16="http://schemas.microsoft.com/office/drawing/2014/main" id="{05037ACE-76AE-CDDF-759C-098A6E21E2D0}"/>
              </a:ext>
            </a:extLst>
          </p:cNvPr>
          <p:cNvGrpSpPr/>
          <p:nvPr/>
        </p:nvGrpSpPr>
        <p:grpSpPr>
          <a:xfrm>
            <a:off x="2938213" y="4264447"/>
            <a:ext cx="1980598" cy="1999870"/>
            <a:chOff x="8250335" y="4533070"/>
            <a:chExt cx="1980598" cy="1999870"/>
          </a:xfrm>
        </p:grpSpPr>
        <p:pic>
          <p:nvPicPr>
            <p:cNvPr id="8" name="Grafik 7">
              <a:extLst>
                <a:ext uri="{FF2B5EF4-FFF2-40B4-BE49-F238E27FC236}">
                  <a16:creationId xmlns:a16="http://schemas.microsoft.com/office/drawing/2014/main" id="{904C9477-B647-72FD-E309-A0AC7F675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0072">
              <a:off x="8988208" y="4533070"/>
              <a:ext cx="1047550" cy="1333246"/>
            </a:xfrm>
            <a:prstGeom prst="rect">
              <a:avLst/>
            </a:prstGeom>
          </p:spPr>
        </p:pic>
        <p:pic>
          <p:nvPicPr>
            <p:cNvPr id="10" name="Grafik 9">
              <a:extLst>
                <a:ext uri="{FF2B5EF4-FFF2-40B4-BE49-F238E27FC236}">
                  <a16:creationId xmlns:a16="http://schemas.microsoft.com/office/drawing/2014/main" id="{A1635CAD-AA0F-BF0C-C984-2B5DC247B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39928" flipH="1">
              <a:off x="8453382" y="4639423"/>
              <a:ext cx="1047550" cy="1333246"/>
            </a:xfrm>
            <a:prstGeom prst="rect">
              <a:avLst/>
            </a:prstGeom>
          </p:spPr>
        </p:pic>
        <p:pic>
          <p:nvPicPr>
            <p:cNvPr id="11" name="Grafik 10">
              <a:extLst>
                <a:ext uri="{FF2B5EF4-FFF2-40B4-BE49-F238E27FC236}">
                  <a16:creationId xmlns:a16="http://schemas.microsoft.com/office/drawing/2014/main" id="{F4E0B380-03CC-CBD2-7E86-0DC8A8E08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3497">
              <a:off x="9541912" y="5373839"/>
              <a:ext cx="689021" cy="689021"/>
            </a:xfrm>
            <a:prstGeom prst="rect">
              <a:avLst/>
            </a:prstGeom>
          </p:spPr>
        </p:pic>
        <p:pic>
          <p:nvPicPr>
            <p:cNvPr id="12" name="Grafik 11">
              <a:extLst>
                <a:ext uri="{FF2B5EF4-FFF2-40B4-BE49-F238E27FC236}">
                  <a16:creationId xmlns:a16="http://schemas.microsoft.com/office/drawing/2014/main" id="{45B0410C-C8B2-2698-3204-0FB019F1D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6503" flipH="1">
              <a:off x="8250335" y="5456030"/>
              <a:ext cx="689021" cy="689021"/>
            </a:xfrm>
            <a:prstGeom prst="rect">
              <a:avLst/>
            </a:prstGeom>
          </p:spPr>
        </p:pic>
        <p:pic>
          <p:nvPicPr>
            <p:cNvPr id="13" name="Grafik 12">
              <a:extLst>
                <a:ext uri="{FF2B5EF4-FFF2-40B4-BE49-F238E27FC236}">
                  <a16:creationId xmlns:a16="http://schemas.microsoft.com/office/drawing/2014/main" id="{C1C10A69-A3F0-0F0D-86FB-B311D8C0E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598" y="5199694"/>
              <a:ext cx="1351023" cy="1333246"/>
            </a:xfrm>
            <a:prstGeom prst="rect">
              <a:avLst/>
            </a:prstGeom>
          </p:spPr>
        </p:pic>
      </p:grpSp>
    </p:spTree>
    <p:extLst>
      <p:ext uri="{BB962C8B-B14F-4D97-AF65-F5344CB8AC3E}">
        <p14:creationId xmlns:p14="http://schemas.microsoft.com/office/powerpoint/2010/main" val="257998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a:xfrm>
            <a:off x="1461741" y="1147990"/>
            <a:ext cx="9346012" cy="445628"/>
          </a:xfrm>
        </p:spPr>
        <p:txBody>
          <a:bodyPr/>
          <a:lstStyle/>
          <a:p>
            <a:r>
              <a:rPr lang="de-DE" dirty="0"/>
              <a:t>HINWEISE ZUR AKTIVITÄT AUF FOLIE 60</a:t>
            </a:r>
          </a:p>
          <a:p>
            <a:endParaRPr lang="de-DE" dirty="0"/>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59</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a:xfrm>
            <a:off x="1461741" y="1593616"/>
            <a:ext cx="9346011" cy="4591521"/>
          </a:xfrm>
        </p:spPr>
        <p:txBody>
          <a:bodyPr>
            <a:normAutofit lnSpcReduction="10000"/>
          </a:bodyPr>
          <a:lstStyle/>
          <a:p>
            <a:pPr marL="0" indent="0">
              <a:buNone/>
            </a:pPr>
            <a:r>
              <a:rPr lang="de-DE" dirty="0"/>
              <a:t>Ziel der folgenden Aktivität ist es, dass die Lehrkräfte Erfahrungen mit dem Einsatz des Vierphasenmodells sammeln können. Dabei geht es um folgende Fragen:</a:t>
            </a:r>
          </a:p>
          <a:p>
            <a:r>
              <a:rPr lang="de-DE" dirty="0"/>
              <a:t>Welches Material eignet sich im Kontext des Vierphasenmodells für welchen Vorstellungsaufbau? Welches Material ist anschlussfähig und langfristig nutzbar, auch über den ZR 20 hinaus?</a:t>
            </a:r>
          </a:p>
          <a:p>
            <a:r>
              <a:rPr lang="de-DE" dirty="0"/>
              <a:t>Wie kann ich einzelne Phasen zielgerichtet und gewinnbringend in meinem Unterricht einsetzen (z.B. auch in Partnerarbeit, etc.)?</a:t>
            </a:r>
          </a:p>
          <a:p>
            <a:r>
              <a:rPr lang="de-DE" dirty="0"/>
              <a:t>Welche Bedeutung hat der Aspekt Sprache dabei und wie kann ich die Kinder diesbezüglich unterstützen?</a:t>
            </a:r>
          </a:p>
          <a:p>
            <a:r>
              <a:rPr lang="de-DE" dirty="0"/>
              <a:t>Wie nutze ich Elemente des Vierphasenmodells zur Diagnose und Förderung?</a:t>
            </a:r>
          </a:p>
          <a:p>
            <a:endParaRPr lang="de-DE" dirty="0"/>
          </a:p>
        </p:txBody>
      </p:sp>
      <p:sp>
        <p:nvSpPr>
          <p:cNvPr id="2" name="Datumsplatzhalter 5">
            <a:extLst>
              <a:ext uri="{FF2B5EF4-FFF2-40B4-BE49-F238E27FC236}">
                <a16:creationId xmlns:a16="http://schemas.microsoft.com/office/drawing/2014/main" id="{8BF51229-6ECD-5925-E7F3-38EF2155C814}"/>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15105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C899C85-0C9F-13C1-B159-0EFE6695517C}"/>
              </a:ext>
            </a:extLst>
          </p:cNvPr>
          <p:cNvSpPr>
            <a:spLocks noGrp="1"/>
          </p:cNvSpPr>
          <p:nvPr>
            <p:ph type="body" sz="quarter" idx="13"/>
          </p:nvPr>
        </p:nvSpPr>
        <p:spPr/>
        <p:txBody>
          <a:bodyPr/>
          <a:lstStyle/>
          <a:p>
            <a:r>
              <a:rPr lang="de-DE" dirty="0"/>
              <a:t>AUFBAU DES MODULS 2</a:t>
            </a:r>
          </a:p>
        </p:txBody>
      </p:sp>
      <p:sp>
        <p:nvSpPr>
          <p:cNvPr id="4" name="Foliennummernplatzhalter 3">
            <a:extLst>
              <a:ext uri="{FF2B5EF4-FFF2-40B4-BE49-F238E27FC236}">
                <a16:creationId xmlns:a16="http://schemas.microsoft.com/office/drawing/2014/main" id="{DE8B438C-1443-2076-73D8-6BE029D29CB6}"/>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Inhaltsplatzhalter 4">
            <a:extLst>
              <a:ext uri="{FF2B5EF4-FFF2-40B4-BE49-F238E27FC236}">
                <a16:creationId xmlns:a16="http://schemas.microsoft.com/office/drawing/2014/main" id="{610C1ABA-3C9E-D3D8-6039-119C93886FAA}"/>
              </a:ext>
            </a:extLst>
          </p:cNvPr>
          <p:cNvSpPr>
            <a:spLocks noGrp="1"/>
          </p:cNvSpPr>
          <p:nvPr>
            <p:ph sz="quarter" idx="15"/>
          </p:nvPr>
        </p:nvSpPr>
        <p:spPr/>
        <p:txBody>
          <a:bodyPr/>
          <a:lstStyle/>
          <a:p>
            <a:pPr marL="0" indent="0">
              <a:buNone/>
            </a:pPr>
            <a:r>
              <a:rPr lang="de-DE" sz="1200" b="1" dirty="0">
                <a:latin typeface="Arial" panose="020B0604020202020204" pitchFamily="34" charset="0"/>
                <a:cs typeface="Arial" panose="020B0604020202020204" pitchFamily="34" charset="0"/>
              </a:rPr>
              <a:t>Teil 1: </a:t>
            </a:r>
            <a:r>
              <a:rPr lang="de-DE" sz="1200" dirty="0"/>
              <a:t>Auswertung einer SOB</a:t>
            </a:r>
            <a:endParaRPr lang="de-DE" sz="1200" dirty="0">
              <a:latin typeface="Arial" panose="020B0604020202020204" pitchFamily="34" charset="0"/>
              <a:cs typeface="Arial" panose="020B0604020202020204" pitchFamily="34" charset="0"/>
            </a:endParaRPr>
          </a:p>
          <a:p>
            <a:pPr marL="0" indent="0">
              <a:buNone/>
            </a:pPr>
            <a:r>
              <a:rPr lang="de-DE" sz="1200" dirty="0">
                <a:latin typeface="Arial" panose="020B0604020202020204" pitchFamily="34" charset="0"/>
                <a:cs typeface="Arial" panose="020B0604020202020204" pitchFamily="34" charset="0"/>
              </a:rPr>
              <a:t>Die TN haben in ihrem Unterricht die (im letzten Modul geplante und adaptierte) SOB zum Thema Zahlverständnis in ihrer Lerngruppe durchgeführt. Mithilfe der FÖDIMA-Materialien werten sie diese aus und reflektieren das Diagnoseinstrument.</a:t>
            </a:r>
          </a:p>
          <a:p>
            <a:pPr marL="0" indent="0">
              <a:buNone/>
            </a:pPr>
            <a:r>
              <a:rPr lang="de-DE" sz="1200" b="1" dirty="0">
                <a:latin typeface="Arial" panose="020B0604020202020204" pitchFamily="34" charset="0"/>
                <a:cs typeface="Arial" panose="020B0604020202020204" pitchFamily="34" charset="0"/>
              </a:rPr>
              <a:t>Teil 2: </a:t>
            </a:r>
            <a:r>
              <a:rPr lang="de-DE" sz="1200" dirty="0">
                <a:latin typeface="Arial" panose="020B0604020202020204" pitchFamily="34" charset="0"/>
                <a:cs typeface="Arial" panose="020B0604020202020204" pitchFamily="34" charset="0"/>
              </a:rPr>
              <a:t>Fachdidaktische Grundlagen</a:t>
            </a:r>
          </a:p>
          <a:p>
            <a:pPr marL="0" indent="0">
              <a:buNone/>
            </a:pPr>
            <a:r>
              <a:rPr lang="de-DE" sz="1200" dirty="0">
                <a:latin typeface="Arial" panose="020B0604020202020204" pitchFamily="34" charset="0"/>
                <a:cs typeface="Arial" panose="020B0604020202020204" pitchFamily="34" charset="0"/>
              </a:rPr>
              <a:t>In diesem Teil wird der fachdidaktische Hintergrund zum Zahlverständnis in Modul 1 und 2 durch einen Exkurs zum Thema relationales Zahlverständnis abgeschlossen. Ebenso wird die Bedeutung von Darstellungsmitteln für Diagnose und Förderung insbesondere am Vierphasenmodell in den Blick genommen.</a:t>
            </a:r>
          </a:p>
          <a:p>
            <a:pPr marL="0" indent="0">
              <a:buNone/>
            </a:pPr>
            <a:r>
              <a:rPr lang="de-DE" sz="1200" b="1" dirty="0">
                <a:latin typeface="Arial" panose="020B0604020202020204" pitchFamily="34" charset="0"/>
                <a:cs typeface="Arial" panose="020B0604020202020204" pitchFamily="34" charset="0"/>
              </a:rPr>
              <a:t>Teil 3: </a:t>
            </a:r>
            <a:r>
              <a:rPr lang="de-DE" sz="1200" dirty="0">
                <a:latin typeface="Arial" panose="020B0604020202020204" pitchFamily="34" charset="0"/>
                <a:cs typeface="Arial" panose="020B0604020202020204" pitchFamily="34" charset="0"/>
              </a:rPr>
              <a:t>Förderung von Zahlverständnis im Unterricht</a:t>
            </a:r>
          </a:p>
          <a:p>
            <a:pPr marL="0" indent="0">
              <a:buNone/>
            </a:pPr>
            <a:r>
              <a:rPr lang="de-DE" sz="1200" dirty="0">
                <a:latin typeface="Arial" panose="020B0604020202020204" pitchFamily="34" charset="0"/>
                <a:cs typeface="Arial" panose="020B0604020202020204" pitchFamily="34" charset="0"/>
              </a:rPr>
              <a:t>Im Anschluss an die Auswertung der SOB und den inhaltlichen Input wird nun die diagnosegeleitete Förderung thematisiert. Dazu überlegen die TN, wie vorranging zu fördernde Teilfähigkeiten ermittelt werden können und lernen die Förderanregungen der FÖDIMA-Kartei kennen.</a:t>
            </a:r>
          </a:p>
          <a:p>
            <a:pPr marL="0" indent="0">
              <a:buNone/>
            </a:pPr>
            <a:r>
              <a:rPr lang="de-DE" sz="1200" b="1" dirty="0">
                <a:latin typeface="Arial" panose="020B0604020202020204" pitchFamily="34" charset="0"/>
                <a:cs typeface="Arial" panose="020B0604020202020204" pitchFamily="34" charset="0"/>
              </a:rPr>
              <a:t>Teil 4:</a:t>
            </a:r>
            <a:r>
              <a:rPr lang="de-DE" sz="1200" dirty="0">
                <a:latin typeface="Arial" panose="020B0604020202020204" pitchFamily="34" charset="0"/>
                <a:cs typeface="Arial" panose="020B0604020202020204" pitchFamily="34" charset="0"/>
              </a:rPr>
              <a:t> Planung der Praxisaufgabe</a:t>
            </a:r>
          </a:p>
          <a:p>
            <a:pPr marL="0" indent="0">
              <a:buNone/>
            </a:pPr>
            <a:r>
              <a:rPr lang="de-DE" sz="1200" dirty="0"/>
              <a:t>Die TN planen auf Grundlage der zuvor erarbeiteten Inhalte Förderaufgaben im Unterricht für ihre Lerngruppe.</a:t>
            </a:r>
            <a:endParaRPr lang="de-DE" sz="1200" b="1" dirty="0"/>
          </a:p>
        </p:txBody>
      </p:sp>
      <p:sp>
        <p:nvSpPr>
          <p:cNvPr id="7" name="Datumsplatzhalter 6">
            <a:extLst>
              <a:ext uri="{FF2B5EF4-FFF2-40B4-BE49-F238E27FC236}">
                <a16:creationId xmlns:a16="http://schemas.microsoft.com/office/drawing/2014/main" id="{E2D30DB4-F251-2C70-96FE-C6F15175BCD1}"/>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106565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nhaltsplatzhalter 24">
            <a:extLst>
              <a:ext uri="{FF2B5EF4-FFF2-40B4-BE49-F238E27FC236}">
                <a16:creationId xmlns:a16="http://schemas.microsoft.com/office/drawing/2014/main" id="{F6FC706B-96BB-1A08-8D2F-7B501B4E118A}"/>
              </a:ext>
            </a:extLst>
          </p:cNvPr>
          <p:cNvSpPr>
            <a:spLocks noGrp="1"/>
          </p:cNvSpPr>
          <p:nvPr>
            <p:ph idx="14"/>
          </p:nvPr>
        </p:nvSpPr>
        <p:spPr>
          <a:xfrm>
            <a:off x="1462088" y="1593850"/>
            <a:ext cx="9345612" cy="4434991"/>
          </a:xfrm>
        </p:spPr>
        <p:txBody>
          <a:bodyPr/>
          <a:lstStyle/>
          <a:p>
            <a:r>
              <a:rPr lang="de-DE" dirty="0"/>
              <a:t>Erarbeiten Sie gemeinsam die Phasen des Vierphasenmodells am Beispiel</a:t>
            </a:r>
          </a:p>
          <a:p>
            <a:r>
              <a:rPr lang="de-DE" dirty="0"/>
              <a:t>Automatisierung der Zerlegungen der 10 mit dem </a:t>
            </a:r>
            <a:r>
              <a:rPr lang="de-DE" dirty="0" err="1"/>
              <a:t>Zerlegefächer</a:t>
            </a:r>
            <a:r>
              <a:rPr lang="de-DE" dirty="0"/>
              <a:t>.</a:t>
            </a:r>
          </a:p>
          <a:p>
            <a:r>
              <a:rPr lang="de-DE" sz="1800" dirty="0">
                <a:solidFill>
                  <a:schemeClr val="tx1"/>
                </a:solidFill>
              </a:rPr>
              <a:t>Was tun und sagen die Kinder in jeder Phase?</a:t>
            </a:r>
          </a:p>
          <a:p>
            <a:endParaRPr lang="de-DE" dirty="0"/>
          </a:p>
          <a:p>
            <a:r>
              <a:rPr lang="de-DE" dirty="0"/>
              <a:t>Beantworten Sie im Anschluss folgende Fragen:</a:t>
            </a:r>
          </a:p>
        </p:txBody>
      </p:sp>
      <p:sp>
        <p:nvSpPr>
          <p:cNvPr id="33" name="Titel 32">
            <a:extLst>
              <a:ext uri="{FF2B5EF4-FFF2-40B4-BE49-F238E27FC236}">
                <a16:creationId xmlns:a16="http://schemas.microsoft.com/office/drawing/2014/main" id="{077E1179-13BF-BE8D-96AB-6D42BA1F6548}"/>
              </a:ext>
            </a:extLst>
          </p:cNvPr>
          <p:cNvSpPr>
            <a:spLocks noGrp="1"/>
          </p:cNvSpPr>
          <p:nvPr>
            <p:ph type="title"/>
          </p:nvPr>
        </p:nvSpPr>
        <p:spPr/>
        <p:txBody>
          <a:bodyPr/>
          <a:lstStyle/>
          <a:p>
            <a:r>
              <a:rPr lang="de-DE" dirty="0"/>
              <a:t>2.2 Darstellungsmittel nutzen</a:t>
            </a:r>
          </a:p>
        </p:txBody>
      </p:sp>
      <p:sp>
        <p:nvSpPr>
          <p:cNvPr id="24" name="Textplatzhalter 23">
            <a:extLst>
              <a:ext uri="{FF2B5EF4-FFF2-40B4-BE49-F238E27FC236}">
                <a16:creationId xmlns:a16="http://schemas.microsoft.com/office/drawing/2014/main" id="{DADE6480-5AE9-D7D5-9E37-196A259D1824}"/>
              </a:ext>
            </a:extLst>
          </p:cNvPr>
          <p:cNvSpPr>
            <a:spLocks noGrp="1"/>
          </p:cNvSpPr>
          <p:nvPr>
            <p:ph type="body" sz="quarter" idx="13"/>
          </p:nvPr>
        </p:nvSpPr>
        <p:spPr>
          <a:xfrm>
            <a:off x="1461741" y="1147990"/>
            <a:ext cx="9346012" cy="445628"/>
          </a:xfrm>
        </p:spPr>
        <p:txBody>
          <a:bodyPr/>
          <a:lstStyle/>
          <a:p>
            <a:r>
              <a:rPr lang="de-DE" dirty="0"/>
              <a:t>PARTNERARBEIT</a:t>
            </a:r>
          </a:p>
        </p:txBody>
      </p:sp>
      <p:cxnSp>
        <p:nvCxnSpPr>
          <p:cNvPr id="39" name="Gerade Verbindung 38">
            <a:extLst>
              <a:ext uri="{FF2B5EF4-FFF2-40B4-BE49-F238E27FC236}">
                <a16:creationId xmlns:a16="http://schemas.microsoft.com/office/drawing/2014/main" id="{D3783FAA-7E8B-66DC-9CD9-5A2E81BF5258}"/>
              </a:ext>
            </a:extLst>
          </p:cNvPr>
          <p:cNvCxnSpPr>
            <a:cxnSpLocks/>
          </p:cNvCxnSpPr>
          <p:nvPr/>
        </p:nvCxnSpPr>
        <p:spPr>
          <a:xfrm>
            <a:off x="1255572" y="4473483"/>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0" name="Textplatzhalter 3">
            <a:extLst>
              <a:ext uri="{FF2B5EF4-FFF2-40B4-BE49-F238E27FC236}">
                <a16:creationId xmlns:a16="http://schemas.microsoft.com/office/drawing/2014/main" id="{1B52A0E3-2A1E-C1BB-4BEE-8A44495D5E15}"/>
              </a:ext>
            </a:extLst>
          </p:cNvPr>
          <p:cNvSpPr txBox="1">
            <a:spLocks/>
          </p:cNvSpPr>
          <p:nvPr/>
        </p:nvSpPr>
        <p:spPr>
          <a:xfrm>
            <a:off x="1211378" y="4563639"/>
            <a:ext cx="10274990" cy="222581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dirty="0">
                <a:solidFill>
                  <a:schemeClr val="tx1"/>
                </a:solidFill>
              </a:rPr>
              <a:t>Welche Vor- und Nachteile bietet der </a:t>
            </a:r>
            <a:r>
              <a:rPr lang="de-DE" dirty="0" err="1">
                <a:solidFill>
                  <a:schemeClr val="tx1"/>
                </a:solidFill>
              </a:rPr>
              <a:t>Zerlegefächer</a:t>
            </a:r>
            <a:r>
              <a:rPr lang="de-DE" dirty="0">
                <a:solidFill>
                  <a:schemeClr val="tx1"/>
                </a:solidFill>
              </a:rPr>
              <a:t> als Darstellungsmittel? </a:t>
            </a:r>
          </a:p>
          <a:p>
            <a:pPr marL="285750" indent="-285750">
              <a:buFont typeface="Arial" panose="020B0604020202020204" pitchFamily="34" charset="0"/>
              <a:buChar char="•"/>
            </a:pPr>
            <a:r>
              <a:rPr lang="de-DE" sz="1600" dirty="0">
                <a:solidFill>
                  <a:schemeClr val="tx1"/>
                </a:solidFill>
              </a:rPr>
              <a:t>Wie </a:t>
            </a:r>
            <a:r>
              <a:rPr lang="de-DE" dirty="0">
                <a:solidFill>
                  <a:schemeClr val="tx1"/>
                </a:solidFill>
              </a:rPr>
              <a:t>würden Sie das Vierphasenmodell im Unterricht einführen und einsetzen?</a:t>
            </a:r>
            <a:endParaRPr lang="de-DE" sz="1600" dirty="0">
              <a:solidFill>
                <a:schemeClr val="tx1"/>
              </a:solidFill>
            </a:endParaRPr>
          </a:p>
          <a:p>
            <a:pPr marL="285750" indent="-285750">
              <a:buFont typeface="Arial" panose="020B0604020202020204" pitchFamily="34" charset="0"/>
              <a:buChar char="•"/>
            </a:pPr>
            <a:r>
              <a:rPr lang="de-DE" sz="1600" dirty="0">
                <a:solidFill>
                  <a:schemeClr val="tx1"/>
                </a:solidFill>
              </a:rPr>
              <a:t>Welche Potentiale hat das Vierphasenmodell für die Diagnose und Förderung?</a:t>
            </a:r>
          </a:p>
          <a:p>
            <a:pPr marL="285750" indent="-285750">
              <a:buFont typeface="Arial" panose="020B0604020202020204" pitchFamily="34" charset="0"/>
              <a:buChar char="•"/>
            </a:pPr>
            <a:endParaRPr lang="de-DE" sz="1600" dirty="0">
              <a:solidFill>
                <a:schemeClr val="tx1"/>
              </a:solidFill>
            </a:endParaRPr>
          </a:p>
          <a:p>
            <a:pPr marL="285750" indent="-285750">
              <a:buFont typeface="Arial" panose="020B0604020202020204" pitchFamily="34" charset="0"/>
              <a:buChar char="•"/>
            </a:pPr>
            <a:endParaRPr lang="de-DE" sz="1500" dirty="0">
              <a:solidFill>
                <a:schemeClr val="tx1"/>
              </a:solidFill>
            </a:endParaRPr>
          </a:p>
        </p:txBody>
      </p:sp>
      <p:sp>
        <p:nvSpPr>
          <p:cNvPr id="3" name="Foliennummernplatzhalter 2">
            <a:extLst>
              <a:ext uri="{FF2B5EF4-FFF2-40B4-BE49-F238E27FC236}">
                <a16:creationId xmlns:a16="http://schemas.microsoft.com/office/drawing/2014/main" id="{1AD6024D-256D-0055-AA24-4BC1763C8C9A}"/>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5" name="Datumsplatzhalter 4">
            <a:extLst>
              <a:ext uri="{FF2B5EF4-FFF2-40B4-BE49-F238E27FC236}">
                <a16:creationId xmlns:a16="http://schemas.microsoft.com/office/drawing/2014/main" id="{6C6EAF20-D6D7-A940-7DA8-3E4B0319C1B9}"/>
              </a:ext>
            </a:extLst>
          </p:cNvPr>
          <p:cNvSpPr>
            <a:spLocks noGrp="1"/>
          </p:cNvSpPr>
          <p:nvPr>
            <p:ph type="dt" sz="half" idx="10"/>
          </p:nvPr>
        </p:nvSpPr>
        <p:spPr/>
        <p:txBody>
          <a:bodyPr/>
          <a:lstStyle/>
          <a:p>
            <a:pPr>
              <a:lnSpc>
                <a:spcPct val="150000"/>
              </a:lnSpc>
            </a:pPr>
            <a:r>
              <a:rPr lang="de-DE"/>
              <a:t>Juni 24</a:t>
            </a:r>
            <a:endParaRPr lang="de-DE" dirty="0"/>
          </a:p>
        </p:txBody>
      </p:sp>
      <p:grpSp>
        <p:nvGrpSpPr>
          <p:cNvPr id="37" name="Gruppieren 36">
            <a:extLst>
              <a:ext uri="{FF2B5EF4-FFF2-40B4-BE49-F238E27FC236}">
                <a16:creationId xmlns:a16="http://schemas.microsoft.com/office/drawing/2014/main" id="{E883A379-4E99-17E0-3CAE-50AA8A8CAD5B}"/>
              </a:ext>
            </a:extLst>
          </p:cNvPr>
          <p:cNvGrpSpPr/>
          <p:nvPr/>
        </p:nvGrpSpPr>
        <p:grpSpPr>
          <a:xfrm>
            <a:off x="8166578" y="2711053"/>
            <a:ext cx="3504134" cy="1962414"/>
            <a:chOff x="7891914" y="2677282"/>
            <a:chExt cx="2107185" cy="1180083"/>
          </a:xfrm>
        </p:grpSpPr>
        <p:grpSp>
          <p:nvGrpSpPr>
            <p:cNvPr id="12" name="Gruppieren 11">
              <a:extLst>
                <a:ext uri="{FF2B5EF4-FFF2-40B4-BE49-F238E27FC236}">
                  <a16:creationId xmlns:a16="http://schemas.microsoft.com/office/drawing/2014/main" id="{2A44C6BE-27D1-9A56-D686-3DD8E11024F0}"/>
                </a:ext>
              </a:extLst>
            </p:cNvPr>
            <p:cNvGrpSpPr/>
            <p:nvPr/>
          </p:nvGrpSpPr>
          <p:grpSpPr>
            <a:xfrm rot="21291840">
              <a:off x="7891914" y="2677282"/>
              <a:ext cx="1731200" cy="247847"/>
              <a:chOff x="7153154" y="2542521"/>
              <a:chExt cx="2847373" cy="407644"/>
            </a:xfrm>
          </p:grpSpPr>
          <p:sp>
            <p:nvSpPr>
              <p:cNvPr id="10" name="Abgerundetes Rechteck 9">
                <a:extLst>
                  <a:ext uri="{FF2B5EF4-FFF2-40B4-BE49-F238E27FC236}">
                    <a16:creationId xmlns:a16="http://schemas.microsoft.com/office/drawing/2014/main" id="{1ECE6183-CE0E-D310-3AAB-29B85A53BC22}"/>
                  </a:ext>
                </a:extLst>
              </p:cNvPr>
              <p:cNvSpPr/>
              <p:nvPr/>
            </p:nvSpPr>
            <p:spPr>
              <a:xfrm>
                <a:off x="7153154" y="2542521"/>
                <a:ext cx="2847373" cy="407644"/>
              </a:xfrm>
              <a:prstGeom prst="round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C6DBACA2-17B2-4B4E-7C54-E25019B4504B}"/>
                  </a:ext>
                </a:extLst>
              </p:cNvPr>
              <p:cNvPicPr>
                <a:picLocks noChangeAspect="1"/>
              </p:cNvPicPr>
              <p:nvPr/>
            </p:nvPicPr>
            <p:blipFill rotWithShape="1">
              <a:blip r:embed="rId3"/>
              <a:srcRect l="1381" t="10625" r="120" b="11874"/>
              <a:stretch/>
            </p:blipFill>
            <p:spPr>
              <a:xfrm>
                <a:off x="7204275" y="2573404"/>
                <a:ext cx="2777925" cy="345877"/>
              </a:xfrm>
              <a:prstGeom prst="rect">
                <a:avLst/>
              </a:prstGeom>
            </p:spPr>
          </p:pic>
          <p:pic>
            <p:nvPicPr>
              <p:cNvPr id="11" name="Grafik 10">
                <a:extLst>
                  <a:ext uri="{FF2B5EF4-FFF2-40B4-BE49-F238E27FC236}">
                    <a16:creationId xmlns:a16="http://schemas.microsoft.com/office/drawing/2014/main" id="{A5C8CF83-C453-90FD-6555-BC0BEB89E265}"/>
                  </a:ext>
                </a:extLst>
              </p:cNvPr>
              <p:cNvPicPr>
                <a:picLocks noChangeAspect="1"/>
              </p:cNvPicPr>
              <p:nvPr/>
            </p:nvPicPr>
            <p:blipFill rotWithShape="1">
              <a:blip r:embed="rId4"/>
              <a:srcRect l="3003" t="45415" r="92839" b="35685"/>
              <a:stretch/>
            </p:blipFill>
            <p:spPr>
              <a:xfrm rot="177120">
                <a:off x="7297821" y="2683392"/>
                <a:ext cx="124336" cy="138819"/>
              </a:xfrm>
              <a:prstGeom prst="rect">
                <a:avLst/>
              </a:prstGeom>
            </p:spPr>
          </p:pic>
        </p:grpSp>
        <p:pic>
          <p:nvPicPr>
            <p:cNvPr id="28" name="Grafik 27">
              <a:extLst>
                <a:ext uri="{FF2B5EF4-FFF2-40B4-BE49-F238E27FC236}">
                  <a16:creationId xmlns:a16="http://schemas.microsoft.com/office/drawing/2014/main" id="{CEE98709-D48A-C054-5995-1DAD78CAA409}"/>
                </a:ext>
              </a:extLst>
            </p:cNvPr>
            <p:cNvPicPr>
              <a:picLocks noChangeAspect="1"/>
            </p:cNvPicPr>
            <p:nvPr/>
          </p:nvPicPr>
          <p:blipFill rotWithShape="1">
            <a:blip r:embed="rId5">
              <a:extLst>
                <a:ext uri="{28A0092B-C50C-407E-A947-70E740481C1C}">
                  <a14:useLocalDpi xmlns:a14="http://schemas.microsoft.com/office/drawing/2010/main" val="0"/>
                </a:ext>
              </a:extLst>
            </a:blip>
            <a:srcRect b="52250"/>
            <a:stretch/>
          </p:blipFill>
          <p:spPr>
            <a:xfrm>
              <a:off x="8923295" y="2803640"/>
              <a:ext cx="1075804" cy="1053725"/>
            </a:xfrm>
            <a:prstGeom prst="rect">
              <a:avLst/>
            </a:prstGeom>
          </p:spPr>
        </p:pic>
      </p:grpSp>
    </p:spTree>
    <p:extLst>
      <p:ext uri="{BB962C8B-B14F-4D97-AF65-F5344CB8AC3E}">
        <p14:creationId xmlns:p14="http://schemas.microsoft.com/office/powerpoint/2010/main" val="2746826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FE456C-894F-F8A4-28BD-B440F43B8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7578" y="2843356"/>
            <a:ext cx="1130034" cy="1130034"/>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a:extLst>
              <a:ext uri="{FF2B5EF4-FFF2-40B4-BE49-F238E27FC236}">
                <a16:creationId xmlns:a16="http://schemas.microsoft.com/office/drawing/2014/main" id="{27FB4E1F-14B3-7278-BE6D-75EC8C39EEAE}"/>
              </a:ext>
            </a:extLst>
          </p:cNvPr>
          <p:cNvSpPr>
            <a:spLocks noGrp="1"/>
          </p:cNvSpPr>
          <p:nvPr>
            <p:ph type="body" sz="quarter" idx="13"/>
          </p:nvPr>
        </p:nvSpPr>
        <p:spPr/>
        <p:txBody>
          <a:bodyPr/>
          <a:lstStyle/>
          <a:p>
            <a:r>
              <a:rPr lang="de-DE" dirty="0"/>
              <a:t>VIERPHASENMODELL – LERNVIDEO FÜR KINDER</a:t>
            </a:r>
          </a:p>
        </p:txBody>
      </p:sp>
      <p:sp>
        <p:nvSpPr>
          <p:cNvPr id="4" name="Foliennummernplatzhalter 3">
            <a:extLst>
              <a:ext uri="{FF2B5EF4-FFF2-40B4-BE49-F238E27FC236}">
                <a16:creationId xmlns:a16="http://schemas.microsoft.com/office/drawing/2014/main" id="{55E4637B-A4F4-D761-3FDC-DF4650F21A32}"/>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5" name="Titel 4">
            <a:extLst>
              <a:ext uri="{FF2B5EF4-FFF2-40B4-BE49-F238E27FC236}">
                <a16:creationId xmlns:a16="http://schemas.microsoft.com/office/drawing/2014/main" id="{0A1A70B3-A52C-8B8C-179E-AC82FCB89DC3}"/>
              </a:ext>
            </a:extLst>
          </p:cNvPr>
          <p:cNvSpPr>
            <a:spLocks noGrp="1"/>
          </p:cNvSpPr>
          <p:nvPr>
            <p:ph type="title"/>
          </p:nvPr>
        </p:nvSpPr>
        <p:spPr/>
        <p:txBody>
          <a:bodyPr/>
          <a:lstStyle/>
          <a:p>
            <a:r>
              <a:rPr lang="de-DE" dirty="0"/>
              <a:t>2.2 Darstellungsmittel nutzen</a:t>
            </a:r>
          </a:p>
        </p:txBody>
      </p:sp>
      <p:sp>
        <p:nvSpPr>
          <p:cNvPr id="8" name="Textfeld 7">
            <a:extLst>
              <a:ext uri="{FF2B5EF4-FFF2-40B4-BE49-F238E27FC236}">
                <a16:creationId xmlns:a16="http://schemas.microsoft.com/office/drawing/2014/main" id="{9886115A-8AE8-C510-6C6C-CFD4DBD47A48}"/>
              </a:ext>
            </a:extLst>
          </p:cNvPr>
          <p:cNvSpPr txBox="1"/>
          <p:nvPr/>
        </p:nvSpPr>
        <p:spPr>
          <a:xfrm>
            <a:off x="8484252" y="4160630"/>
            <a:ext cx="1804286" cy="215444"/>
          </a:xfrm>
          <a:prstGeom prst="rect">
            <a:avLst/>
          </a:prstGeom>
          <a:noFill/>
        </p:spPr>
        <p:txBody>
          <a:bodyPr wrap="square" rtlCol="0">
            <a:spAutoFit/>
          </a:bodyPr>
          <a:lstStyle/>
          <a:p>
            <a:r>
              <a:rPr lang="de-DE" sz="800" b="0" i="0" u="none" strike="noStrike" dirty="0">
                <a:solidFill>
                  <a:srgbClr val="222222"/>
                </a:solidFill>
                <a:effectLst/>
                <a:highlight>
                  <a:srgbClr val="FFFFFF"/>
                </a:highlight>
                <a:latin typeface="Open Sans" panose="020B0606030504020204" pitchFamily="34" charset="0"/>
              </a:rPr>
              <a:t>https://</a:t>
            </a:r>
            <a:r>
              <a:rPr lang="de-DE" sz="800" b="0" i="0" u="none" strike="noStrike" dirty="0" err="1">
                <a:solidFill>
                  <a:srgbClr val="222222"/>
                </a:solidFill>
                <a:effectLst/>
                <a:highlight>
                  <a:srgbClr val="FFFFFF"/>
                </a:highlight>
                <a:latin typeface="Open Sans" panose="020B0606030504020204" pitchFamily="34" charset="0"/>
              </a:rPr>
              <a:t>mahiko.dzlm.de</a:t>
            </a:r>
            <a:r>
              <a:rPr lang="de-DE" sz="800" b="0" i="0" u="none" strike="noStrike" dirty="0">
                <a:solidFill>
                  <a:srgbClr val="222222"/>
                </a:solidFill>
                <a:effectLst/>
                <a:highlight>
                  <a:srgbClr val="FFFFFF"/>
                </a:highlight>
                <a:latin typeface="Open Sans" panose="020B0606030504020204" pitchFamily="34" charset="0"/>
              </a:rPr>
              <a:t>/</a:t>
            </a:r>
            <a:r>
              <a:rPr lang="de-DE" sz="800" b="0" i="0" u="none" strike="noStrike" dirty="0" err="1">
                <a:solidFill>
                  <a:srgbClr val="222222"/>
                </a:solidFill>
                <a:effectLst/>
                <a:highlight>
                  <a:srgbClr val="FFFFFF"/>
                </a:highlight>
                <a:latin typeface="Open Sans" panose="020B0606030504020204" pitchFamily="34" charset="0"/>
              </a:rPr>
              <a:t>node</a:t>
            </a:r>
            <a:r>
              <a:rPr lang="de-DE" sz="800" b="0" i="0" u="none" strike="noStrike" dirty="0">
                <a:solidFill>
                  <a:srgbClr val="222222"/>
                </a:solidFill>
                <a:effectLst/>
                <a:highlight>
                  <a:srgbClr val="FFFFFF"/>
                </a:highlight>
                <a:latin typeface="Open Sans" panose="020B0606030504020204" pitchFamily="34" charset="0"/>
              </a:rPr>
              <a:t>/585</a:t>
            </a:r>
            <a:endParaRPr lang="de-DE" sz="800" dirty="0"/>
          </a:p>
        </p:txBody>
      </p:sp>
      <p:sp>
        <p:nvSpPr>
          <p:cNvPr id="10" name="Abgerundetes Rechteck 9">
            <a:extLst>
              <a:ext uri="{FF2B5EF4-FFF2-40B4-BE49-F238E27FC236}">
                <a16:creationId xmlns:a16="http://schemas.microsoft.com/office/drawing/2014/main" id="{75615EE7-5EB5-FEBE-AB40-3FA76ED80C4B}"/>
              </a:ext>
            </a:extLst>
          </p:cNvPr>
          <p:cNvSpPr/>
          <p:nvPr/>
        </p:nvSpPr>
        <p:spPr>
          <a:xfrm>
            <a:off x="2760866" y="1878372"/>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15A307AB-CBD0-B89A-2C29-12B8B8F70AE2}"/>
              </a:ext>
            </a:extLst>
          </p:cNvPr>
          <p:cNvSpPr/>
          <p:nvPr/>
        </p:nvSpPr>
        <p:spPr>
          <a:xfrm>
            <a:off x="2919405" y="2012489"/>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723AEDD8-A4E6-D368-E212-B328AAFE6DE2}"/>
              </a:ext>
            </a:extLst>
          </p:cNvPr>
          <p:cNvPicPr>
            <a:picLocks noChangeAspect="1"/>
          </p:cNvPicPr>
          <p:nvPr/>
        </p:nvPicPr>
        <p:blipFill rotWithShape="1">
          <a:blip r:embed="rId4">
            <a:extLst>
              <a:ext uri="{28A0092B-C50C-407E-A947-70E740481C1C}">
                <a14:useLocalDpi xmlns:a14="http://schemas.microsoft.com/office/drawing/2010/main" val="0"/>
              </a:ext>
            </a:extLst>
          </a:blip>
          <a:srcRect t="5507" b="72610"/>
          <a:stretch/>
        </p:blipFill>
        <p:spPr>
          <a:xfrm>
            <a:off x="2919405" y="2032367"/>
            <a:ext cx="5416456" cy="882399"/>
          </a:xfrm>
          <a:prstGeom prst="rect">
            <a:avLst/>
          </a:prstGeom>
        </p:spPr>
      </p:pic>
      <p:pic>
        <p:nvPicPr>
          <p:cNvPr id="14" name="Grafik 13">
            <a:extLst>
              <a:ext uri="{FF2B5EF4-FFF2-40B4-BE49-F238E27FC236}">
                <a16:creationId xmlns:a16="http://schemas.microsoft.com/office/drawing/2014/main" id="{7DC2E953-5CAA-89AF-3D1E-8E4A22C27997}"/>
              </a:ext>
            </a:extLst>
          </p:cNvPr>
          <p:cNvPicPr>
            <a:picLocks noChangeAspect="1"/>
          </p:cNvPicPr>
          <p:nvPr/>
        </p:nvPicPr>
        <p:blipFill>
          <a:blip r:embed="rId5"/>
          <a:stretch>
            <a:fillRect/>
          </a:stretch>
        </p:blipFill>
        <p:spPr>
          <a:xfrm>
            <a:off x="3050461" y="2814669"/>
            <a:ext cx="5118147" cy="2787347"/>
          </a:xfrm>
          <a:prstGeom prst="rect">
            <a:avLst/>
          </a:prstGeom>
        </p:spPr>
      </p:pic>
      <p:sp>
        <p:nvSpPr>
          <p:cNvPr id="7" name="Datumsplatzhalter 6">
            <a:extLst>
              <a:ext uri="{FF2B5EF4-FFF2-40B4-BE49-F238E27FC236}">
                <a16:creationId xmlns:a16="http://schemas.microsoft.com/office/drawing/2014/main" id="{32B4494E-EEA6-B2AB-660E-CE8ACF651EE2}"/>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661906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A237409A-9342-1D76-97AE-F9C04D348325}"/>
              </a:ext>
            </a:extLst>
          </p:cNvPr>
          <p:cNvSpPr/>
          <p:nvPr/>
        </p:nvSpPr>
        <p:spPr>
          <a:xfrm>
            <a:off x="1461741" y="1797803"/>
            <a:ext cx="9346011" cy="3912207"/>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de-DE" b="1" dirty="0">
                <a:solidFill>
                  <a:schemeClr val="tx1"/>
                </a:solidFill>
              </a:rPr>
              <a:t>Instrument für den Unterricht: </a:t>
            </a:r>
          </a:p>
          <a:p>
            <a:pPr marL="285750" indent="-285750">
              <a:buFont typeface="Arial" panose="020B0604020202020204" pitchFamily="34" charset="0"/>
              <a:buChar char="•"/>
            </a:pPr>
            <a:r>
              <a:rPr lang="de-DE" dirty="0">
                <a:solidFill>
                  <a:schemeClr val="tx1"/>
                </a:solidFill>
              </a:rPr>
              <a:t>Wie kann ich das Modell in einzelnen Unterrichtsphasen nutzen, so dass die Aufgabe für alle Kinder ergiebig ist?</a:t>
            </a:r>
          </a:p>
          <a:p>
            <a:pPr marL="285750" indent="-285750">
              <a:buFont typeface="Arial" panose="020B0604020202020204" pitchFamily="34" charset="0"/>
              <a:buChar char="•"/>
            </a:pPr>
            <a:r>
              <a:rPr lang="de-DE" dirty="0">
                <a:solidFill>
                  <a:schemeClr val="tx1"/>
                </a:solidFill>
              </a:rPr>
              <a:t>Wie kann ich die Phasen bei der (längerfristigen) Planung meines Unterrichts berücksichtigen? </a:t>
            </a:r>
          </a:p>
        </p:txBody>
      </p:sp>
      <p:sp>
        <p:nvSpPr>
          <p:cNvPr id="3" name="Textplatzhalter 2">
            <a:extLst>
              <a:ext uri="{FF2B5EF4-FFF2-40B4-BE49-F238E27FC236}">
                <a16:creationId xmlns:a16="http://schemas.microsoft.com/office/drawing/2014/main" id="{AEEFABD8-D57B-F1EB-9E51-3E1DB284EB81}"/>
              </a:ext>
            </a:extLst>
          </p:cNvPr>
          <p:cNvSpPr>
            <a:spLocks noGrp="1"/>
          </p:cNvSpPr>
          <p:nvPr>
            <p:ph type="body" sz="quarter" idx="13"/>
          </p:nvPr>
        </p:nvSpPr>
        <p:spPr/>
        <p:txBody>
          <a:bodyPr/>
          <a:lstStyle/>
          <a:p>
            <a:r>
              <a:rPr lang="de-DE" dirty="0"/>
              <a:t>FUNKTIONEN DES VIERPHASENMODELLS</a:t>
            </a:r>
          </a:p>
        </p:txBody>
      </p:sp>
      <p:sp>
        <p:nvSpPr>
          <p:cNvPr id="4" name="Foliennummernplatzhalter 3">
            <a:extLst>
              <a:ext uri="{FF2B5EF4-FFF2-40B4-BE49-F238E27FC236}">
                <a16:creationId xmlns:a16="http://schemas.microsoft.com/office/drawing/2014/main" id="{49A9BA51-0347-06B2-E34F-915902D8E2F8}"/>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5" name="Titel 4">
            <a:extLst>
              <a:ext uri="{FF2B5EF4-FFF2-40B4-BE49-F238E27FC236}">
                <a16:creationId xmlns:a16="http://schemas.microsoft.com/office/drawing/2014/main" id="{0B3AC4FD-85C3-AFB3-D392-EEF2CB4AE97D}"/>
              </a:ext>
            </a:extLst>
          </p:cNvPr>
          <p:cNvSpPr>
            <a:spLocks noGrp="1"/>
          </p:cNvSpPr>
          <p:nvPr>
            <p:ph type="title"/>
          </p:nvPr>
        </p:nvSpPr>
        <p:spPr/>
        <p:txBody>
          <a:bodyPr/>
          <a:lstStyle/>
          <a:p>
            <a:r>
              <a:rPr lang="de-DE" dirty="0"/>
              <a:t>2.2 Darstellungsmittel nutzen</a:t>
            </a:r>
          </a:p>
        </p:txBody>
      </p:sp>
      <p:sp>
        <p:nvSpPr>
          <p:cNvPr id="7" name="Abgerundetes Rechteck 6">
            <a:extLst>
              <a:ext uri="{FF2B5EF4-FFF2-40B4-BE49-F238E27FC236}">
                <a16:creationId xmlns:a16="http://schemas.microsoft.com/office/drawing/2014/main" id="{647AFD75-FC93-715B-0010-2D64E191AC92}"/>
              </a:ext>
            </a:extLst>
          </p:cNvPr>
          <p:cNvSpPr/>
          <p:nvPr/>
        </p:nvSpPr>
        <p:spPr>
          <a:xfrm>
            <a:off x="2355742" y="2175771"/>
            <a:ext cx="3549113" cy="1534332"/>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Diagnoseinstrument</a:t>
            </a:r>
            <a:r>
              <a:rPr lang="de-DE" dirty="0">
                <a:solidFill>
                  <a:schemeClr val="tx1"/>
                </a:solidFill>
              </a:rPr>
              <a:t>: </a:t>
            </a:r>
          </a:p>
          <a:p>
            <a:pPr marL="285750" indent="-285750">
              <a:buFont typeface="Arial" panose="020B0604020202020204" pitchFamily="34" charset="0"/>
              <a:buChar char="•"/>
            </a:pPr>
            <a:r>
              <a:rPr lang="de-DE" dirty="0">
                <a:solidFill>
                  <a:schemeClr val="tx1"/>
                </a:solidFill>
              </a:rPr>
              <a:t>In welchen Phasen kann das Kind sicher arbeiten? </a:t>
            </a:r>
          </a:p>
          <a:p>
            <a:pPr marL="285750" indent="-285750">
              <a:buFont typeface="Arial" panose="020B0604020202020204" pitchFamily="34" charset="0"/>
              <a:buChar char="•"/>
            </a:pPr>
            <a:r>
              <a:rPr lang="de-DE" dirty="0">
                <a:solidFill>
                  <a:schemeClr val="tx1"/>
                </a:solidFill>
              </a:rPr>
              <a:t>In welchen nicht?</a:t>
            </a:r>
          </a:p>
        </p:txBody>
      </p:sp>
      <p:sp>
        <p:nvSpPr>
          <p:cNvPr id="8" name="Abgerundetes Rechteck 7">
            <a:extLst>
              <a:ext uri="{FF2B5EF4-FFF2-40B4-BE49-F238E27FC236}">
                <a16:creationId xmlns:a16="http://schemas.microsoft.com/office/drawing/2014/main" id="{72B643E3-047D-E937-3682-A6CFED344D21}"/>
              </a:ext>
            </a:extLst>
          </p:cNvPr>
          <p:cNvSpPr/>
          <p:nvPr/>
        </p:nvSpPr>
        <p:spPr>
          <a:xfrm>
            <a:off x="6287145" y="2173314"/>
            <a:ext cx="3549113" cy="1534332"/>
          </a:xfrm>
          <a:prstGeom prst="round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Förderinstrument: </a:t>
            </a:r>
          </a:p>
          <a:p>
            <a:pPr marL="285750" indent="-285750">
              <a:buFont typeface="Arial" panose="020B0604020202020204" pitchFamily="34" charset="0"/>
              <a:buChar char="•"/>
            </a:pPr>
            <a:r>
              <a:rPr lang="de-DE" dirty="0">
                <a:solidFill>
                  <a:schemeClr val="tx1"/>
                </a:solidFill>
              </a:rPr>
              <a:t>In welcher Phase kann das Kind als nächstes arbeiten? </a:t>
            </a:r>
          </a:p>
        </p:txBody>
      </p:sp>
      <p:sp>
        <p:nvSpPr>
          <p:cNvPr id="9" name="Datumsplatzhalter 8">
            <a:extLst>
              <a:ext uri="{FF2B5EF4-FFF2-40B4-BE49-F238E27FC236}">
                <a16:creationId xmlns:a16="http://schemas.microsoft.com/office/drawing/2014/main" id="{0F7A06B1-E580-5E5C-2A66-4378E7B2E072}"/>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49338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 2</a:t>
            </a:r>
          </a:p>
        </p:txBody>
      </p:sp>
      <p:sp>
        <p:nvSpPr>
          <p:cNvPr id="6" name="Foliennummernplatzhalter 5"/>
          <p:cNvSpPr>
            <a:spLocks noGrp="1"/>
          </p:cNvSpPr>
          <p:nvPr>
            <p:ph type="sldNum" sz="quarter" idx="12"/>
          </p:nvPr>
        </p:nvSpPr>
        <p:spPr/>
        <p:txBody>
          <a:bodyPr/>
          <a:lstStyle/>
          <a:p>
            <a:fld id="{C3752B7C-18A9-864D-BBCB-54A9F41B5594}" type="slidenum">
              <a:rPr lang="de-DE" smtClean="0"/>
              <a:pPr/>
              <a:t>63</a:t>
            </a:fld>
            <a:endParaRPr lang="de-DE" dirty="0"/>
          </a:p>
        </p:txBody>
      </p:sp>
      <p:sp>
        <p:nvSpPr>
          <p:cNvPr id="8" name="Gefaltete Ecke 7"/>
          <p:cNvSpPr/>
          <p:nvPr/>
        </p:nvSpPr>
        <p:spPr>
          <a:xfrm>
            <a:off x="2768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400" dirty="0">
                <a:solidFill>
                  <a:srgbClr val="111111"/>
                </a:solidFill>
              </a:rPr>
              <a:t>Ich rege Aktivitäten zur Darstellungsvernetzung in meinem Unterricht an, um Kompetenzen </a:t>
            </a:r>
            <a:br>
              <a:rPr lang="de-DE" sz="2400" dirty="0">
                <a:solidFill>
                  <a:srgbClr val="111111"/>
                </a:solidFill>
              </a:rPr>
            </a:br>
            <a:r>
              <a:rPr lang="de-DE" sz="2400" dirty="0">
                <a:solidFill>
                  <a:srgbClr val="111111"/>
                </a:solidFill>
              </a:rPr>
              <a:t>(z. B. im Bereich des Zahlverständnisses) zu diagnostizieren und zu fördern</a:t>
            </a:r>
            <a:r>
              <a:rPr lang="de-DE" sz="23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5663"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4">
            <a:extLst>
              <a:ext uri="{FF2B5EF4-FFF2-40B4-BE49-F238E27FC236}">
                <a16:creationId xmlns:a16="http://schemas.microsoft.com/office/drawing/2014/main" id="{1B6F6B02-EF39-5301-C9B5-B73C7B2AA391}"/>
              </a:ext>
            </a:extLst>
          </p:cNvPr>
          <p:cNvSpPr>
            <a:spLocks noGrp="1"/>
          </p:cNvSpPr>
          <p:nvPr>
            <p:ph type="title"/>
          </p:nvPr>
        </p:nvSpPr>
        <p:spPr>
          <a:xfrm>
            <a:off x="1462088" y="273050"/>
            <a:ext cx="9345612" cy="517525"/>
          </a:xfrm>
        </p:spPr>
        <p:txBody>
          <a:bodyPr/>
          <a:lstStyle/>
          <a:p>
            <a:r>
              <a:rPr lang="de-DE" dirty="0"/>
              <a:t>2.2 Darstellungsmittel nutzen</a:t>
            </a:r>
          </a:p>
        </p:txBody>
      </p:sp>
      <p:sp>
        <p:nvSpPr>
          <p:cNvPr id="9" name="Datumsplatzhalter 8">
            <a:extLst>
              <a:ext uri="{FF2B5EF4-FFF2-40B4-BE49-F238E27FC236}">
                <a16:creationId xmlns:a16="http://schemas.microsoft.com/office/drawing/2014/main" id="{AF9EA409-F023-74F3-BC33-0AD341CF8659}"/>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3468636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3B9B65-071F-FBAE-FC9B-4C97E41D74F5}"/>
              </a:ext>
            </a:extLst>
          </p:cNvPr>
          <p:cNvSpPr>
            <a:spLocks noGrp="1"/>
          </p:cNvSpPr>
          <p:nvPr>
            <p:ph idx="1"/>
          </p:nvPr>
        </p:nvSpPr>
        <p:spPr/>
        <p:txBody>
          <a:bodyPr/>
          <a:lstStyle/>
          <a:p>
            <a:r>
              <a:rPr lang="de-DE" dirty="0"/>
              <a:t>Reflexion der Praxisaufgabe: Auswertung einer SOB</a:t>
            </a:r>
          </a:p>
          <a:p>
            <a:r>
              <a:rPr lang="de-DE" dirty="0"/>
              <a:t>Fachdidaktische Grundlagen</a:t>
            </a:r>
          </a:p>
          <a:p>
            <a:r>
              <a:rPr lang="de-DE" dirty="0">
                <a:solidFill>
                  <a:schemeClr val="accent1"/>
                </a:solidFill>
              </a:rPr>
              <a:t>Fördern von Zahlverständnis im Unterricht</a:t>
            </a:r>
          </a:p>
          <a:p>
            <a:r>
              <a:rPr lang="de-DE" dirty="0"/>
              <a:t>Planung der Praxisaufgabe</a:t>
            </a:r>
          </a:p>
          <a:p>
            <a:pPr marL="0" indent="0">
              <a:buNone/>
            </a:pPr>
            <a:endParaRPr lang="de-DE" dirty="0"/>
          </a:p>
        </p:txBody>
      </p:sp>
      <p:sp>
        <p:nvSpPr>
          <p:cNvPr id="5" name="Foliennummernplatzhalter 4">
            <a:extLst>
              <a:ext uri="{FF2B5EF4-FFF2-40B4-BE49-F238E27FC236}">
                <a16:creationId xmlns:a16="http://schemas.microsoft.com/office/drawing/2014/main" id="{66DC489C-63AA-414B-73CF-479786C9768D}"/>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6" name="Datumsplatzhalter 5">
            <a:extLst>
              <a:ext uri="{FF2B5EF4-FFF2-40B4-BE49-F238E27FC236}">
                <a16:creationId xmlns:a16="http://schemas.microsoft.com/office/drawing/2014/main" id="{DA907551-9985-04D6-1E37-2DD8260B3AEA}"/>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787415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p:txBody>
          <a:bodyPr/>
          <a:lstStyle/>
          <a:p>
            <a:r>
              <a:rPr lang="de-DE" dirty="0"/>
              <a:t>HINWEIS ZU FOLIEN 66-69:</a:t>
            </a:r>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p:txBody>
          <a:bodyPr>
            <a:normAutofit lnSpcReduction="10000"/>
          </a:bodyPr>
          <a:lstStyle/>
          <a:p>
            <a:r>
              <a:rPr lang="de-DE" dirty="0"/>
              <a:t>Die folgende Aktivität soll die Bandbreite eines Leistungsstands einer beispielhaften 2. Klasse zu Schuljahresbeginn vor der Einführung des Zahlenraums bis 100 aufzeigen. In der Eingangs-SOB wurden individuelle Kompetenzen und Schwierigkeiten diagnostiziert als Notizen in der Auswertungstabelle festgehalten.</a:t>
            </a:r>
          </a:p>
          <a:p>
            <a:r>
              <a:rPr lang="de-DE" dirty="0"/>
              <a:t>Die Herausforderung für die Lehrkräfte besteht darin, zu entscheiden, welche Teilkompetenzen für einen sinnvollen Verständnisaufbau in der heterogenen Lerngruppe gefördert werden sollten. Außerdem sollte die Förderung im Klassenunterricht integriert stattfinden und ein Lernen von- und miteinander ermöglichen. </a:t>
            </a:r>
          </a:p>
          <a:p>
            <a:r>
              <a:rPr lang="de-DE" dirty="0"/>
              <a:t>Die Aktivität soll die Lehrkräfte dazu anregen, zunächst ihr Vorwissen zu aktivieren und selbst zu überlegen, wie sie den weiteren Unterricht der Kinder gestalten würden. Die darauffolgenden Folien (67-69) zeigen mögliche Ansatzpunkte.</a:t>
            </a:r>
          </a:p>
        </p:txBody>
      </p:sp>
      <p:sp>
        <p:nvSpPr>
          <p:cNvPr id="3" name="Datumsplatzhalter 2">
            <a:extLst>
              <a:ext uri="{FF2B5EF4-FFF2-40B4-BE49-F238E27FC236}">
                <a16:creationId xmlns:a16="http://schemas.microsoft.com/office/drawing/2014/main" id="{A7017BBE-41B0-6B22-40EF-649DC517BADF}"/>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93180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6DBA3D7-6683-0C16-EAFC-9FFF0EB18B7A}"/>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
        <p:nvSpPr>
          <p:cNvPr id="5" name="Titel 4">
            <a:extLst>
              <a:ext uri="{FF2B5EF4-FFF2-40B4-BE49-F238E27FC236}">
                <a16:creationId xmlns:a16="http://schemas.microsoft.com/office/drawing/2014/main" id="{4D9EC41C-5D3C-199B-A7A5-7CAAD1668A51}"/>
              </a:ext>
            </a:extLst>
          </p:cNvPr>
          <p:cNvSpPr>
            <a:spLocks noGrp="1"/>
          </p:cNvSpPr>
          <p:nvPr>
            <p:ph type="title"/>
          </p:nvPr>
        </p:nvSpPr>
        <p:spPr/>
        <p:txBody>
          <a:bodyPr/>
          <a:lstStyle/>
          <a:p>
            <a:r>
              <a:rPr lang="de-DE" dirty="0"/>
              <a:t>3. Fördern von Zahlverständnis im Unterricht</a:t>
            </a:r>
          </a:p>
        </p:txBody>
      </p:sp>
      <p:sp>
        <p:nvSpPr>
          <p:cNvPr id="12" name="Abgerundetes Rechteck 11">
            <a:extLst>
              <a:ext uri="{FF2B5EF4-FFF2-40B4-BE49-F238E27FC236}">
                <a16:creationId xmlns:a16="http://schemas.microsoft.com/office/drawing/2014/main" id="{6D3B0B8B-3D57-67C7-2B3C-5C5D85A393C8}"/>
              </a:ext>
            </a:extLst>
          </p:cNvPr>
          <p:cNvSpPr/>
          <p:nvPr/>
        </p:nvSpPr>
        <p:spPr>
          <a:xfrm>
            <a:off x="8198370" y="2109678"/>
            <a:ext cx="3567659" cy="3634378"/>
          </a:xfrm>
          <a:prstGeom prst="roundRect">
            <a:avLst/>
          </a:prstGeom>
          <a:solidFill>
            <a:schemeClr val="bg1">
              <a:alpha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buClr>
            </a:pPr>
            <a:r>
              <a:rPr lang="de-DE" dirty="0">
                <a:solidFill>
                  <a:schemeClr val="tx1"/>
                </a:solidFill>
              </a:rPr>
              <a:t>Welche Teilfähigkeiten würden Sie vorrangig fördern? Warum?</a:t>
            </a:r>
          </a:p>
          <a:p>
            <a:pPr>
              <a:buClr>
                <a:schemeClr val="accent1"/>
              </a:buClr>
            </a:pPr>
            <a:endPar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a:buClr>
                <a:schemeClr val="accent1"/>
              </a:buClr>
            </a:pPr>
            <a:r>
              <a:rPr lang="de-DE" dirty="0">
                <a:solidFill>
                  <a:schemeClr val="tx1"/>
                </a:solidFill>
                <a:latin typeface="Arial" panose="020B0604020202020204" pitchFamily="34" charset="0"/>
                <a:cs typeface="Arial" panose="020B0604020202020204" pitchFamily="34" charset="0"/>
              </a:rPr>
              <a:t>Wie würden Sie dies im Unterricht umsetzen?</a:t>
            </a:r>
          </a:p>
          <a:p>
            <a:pPr>
              <a:buClr>
                <a:schemeClr val="accent1"/>
              </a:buClr>
            </a:pPr>
            <a:endParaRPr lang="de-DE" dirty="0">
              <a:solidFill>
                <a:schemeClr val="tx1"/>
              </a:solidFill>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B50749F9-9AAC-F0B1-E8FE-2AE794AB0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259" y="4899388"/>
            <a:ext cx="939235" cy="939235"/>
          </a:xfrm>
          <a:prstGeom prst="rect">
            <a:avLst/>
          </a:prstGeom>
        </p:spPr>
      </p:pic>
      <p:sp>
        <p:nvSpPr>
          <p:cNvPr id="7" name="Textplatzhalter 3">
            <a:extLst>
              <a:ext uri="{FF2B5EF4-FFF2-40B4-BE49-F238E27FC236}">
                <a16:creationId xmlns:a16="http://schemas.microsoft.com/office/drawing/2014/main" id="{AEF13488-3630-1F47-4A5F-A11FF1FF22C6}"/>
              </a:ext>
            </a:extLst>
          </p:cNvPr>
          <p:cNvSpPr>
            <a:spLocks noGrp="1"/>
          </p:cNvSpPr>
          <p:nvPr>
            <p:ph type="body" sz="quarter" idx="13"/>
          </p:nvPr>
        </p:nvSpPr>
        <p:spPr>
          <a:xfrm>
            <a:off x="1461741" y="1147990"/>
            <a:ext cx="9346012" cy="445628"/>
          </a:xfrm>
        </p:spPr>
        <p:txBody>
          <a:bodyPr/>
          <a:lstStyle/>
          <a:p>
            <a:r>
              <a:rPr lang="de-DE" dirty="0"/>
              <a:t>MURMELPHASE UND DISKUSSION IM PLENUM</a:t>
            </a:r>
          </a:p>
        </p:txBody>
      </p:sp>
      <p:sp>
        <p:nvSpPr>
          <p:cNvPr id="9" name="Datumsplatzhalter 8">
            <a:extLst>
              <a:ext uri="{FF2B5EF4-FFF2-40B4-BE49-F238E27FC236}">
                <a16:creationId xmlns:a16="http://schemas.microsoft.com/office/drawing/2014/main" id="{E768C15F-76CB-49E8-C783-107A91654671}"/>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1E38435B-0685-3300-B644-3948A514411D}"/>
              </a:ext>
            </a:extLst>
          </p:cNvPr>
          <p:cNvPicPr>
            <a:picLocks noChangeAspect="1"/>
          </p:cNvPicPr>
          <p:nvPr/>
        </p:nvPicPr>
        <p:blipFill rotWithShape="1">
          <a:blip r:embed="rId4"/>
          <a:srcRect r="20762"/>
          <a:stretch/>
        </p:blipFill>
        <p:spPr>
          <a:xfrm>
            <a:off x="1461741" y="1593618"/>
            <a:ext cx="6158696" cy="4539905"/>
          </a:xfrm>
          <a:prstGeom prst="rect">
            <a:avLst/>
          </a:prstGeom>
        </p:spPr>
      </p:pic>
    </p:spTree>
    <p:extLst>
      <p:ext uri="{BB962C8B-B14F-4D97-AF65-F5344CB8AC3E}">
        <p14:creationId xmlns:p14="http://schemas.microsoft.com/office/powerpoint/2010/main" val="32150323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6DBA3D7-6683-0C16-EAFC-9FFF0EB18B7A}"/>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5" name="Titel 4">
            <a:extLst>
              <a:ext uri="{FF2B5EF4-FFF2-40B4-BE49-F238E27FC236}">
                <a16:creationId xmlns:a16="http://schemas.microsoft.com/office/drawing/2014/main" id="{4D9EC41C-5D3C-199B-A7A5-7CAAD1668A51}"/>
              </a:ext>
            </a:extLst>
          </p:cNvPr>
          <p:cNvSpPr>
            <a:spLocks noGrp="1"/>
          </p:cNvSpPr>
          <p:nvPr>
            <p:ph type="title"/>
          </p:nvPr>
        </p:nvSpPr>
        <p:spPr/>
        <p:txBody>
          <a:bodyPr/>
          <a:lstStyle/>
          <a:p>
            <a:r>
              <a:rPr lang="de-DE" dirty="0"/>
              <a:t>3. Fördern von Zahlverständnis im Unterricht</a:t>
            </a:r>
          </a:p>
        </p:txBody>
      </p:sp>
      <p:sp>
        <p:nvSpPr>
          <p:cNvPr id="7" name="Textplatzhalter 3">
            <a:extLst>
              <a:ext uri="{FF2B5EF4-FFF2-40B4-BE49-F238E27FC236}">
                <a16:creationId xmlns:a16="http://schemas.microsoft.com/office/drawing/2014/main" id="{AEF13488-3630-1F47-4A5F-A11FF1FF22C6}"/>
              </a:ext>
            </a:extLst>
          </p:cNvPr>
          <p:cNvSpPr>
            <a:spLocks noGrp="1"/>
          </p:cNvSpPr>
          <p:nvPr>
            <p:ph type="body" sz="quarter" idx="13"/>
          </p:nvPr>
        </p:nvSpPr>
        <p:spPr>
          <a:xfrm>
            <a:off x="1461741" y="1147990"/>
            <a:ext cx="9346012" cy="445628"/>
          </a:xfrm>
        </p:spPr>
        <p:txBody>
          <a:bodyPr/>
          <a:lstStyle/>
          <a:p>
            <a:r>
              <a:rPr lang="de-DE" dirty="0"/>
              <a:t>MURMELPHASE UND DISKUSSION IM PLENUM</a:t>
            </a:r>
          </a:p>
        </p:txBody>
      </p:sp>
      <p:sp>
        <p:nvSpPr>
          <p:cNvPr id="9" name="Datumsplatzhalter 8">
            <a:extLst>
              <a:ext uri="{FF2B5EF4-FFF2-40B4-BE49-F238E27FC236}">
                <a16:creationId xmlns:a16="http://schemas.microsoft.com/office/drawing/2014/main" id="{E768C15F-76CB-49E8-C783-107A91654671}"/>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1E38435B-0685-3300-B644-3948A514411D}"/>
              </a:ext>
            </a:extLst>
          </p:cNvPr>
          <p:cNvPicPr>
            <a:picLocks noChangeAspect="1"/>
          </p:cNvPicPr>
          <p:nvPr/>
        </p:nvPicPr>
        <p:blipFill rotWithShape="1">
          <a:blip r:embed="rId3"/>
          <a:srcRect r="20762"/>
          <a:stretch/>
        </p:blipFill>
        <p:spPr>
          <a:xfrm>
            <a:off x="1461741" y="1593618"/>
            <a:ext cx="6158696" cy="4539905"/>
          </a:xfrm>
          <a:prstGeom prst="rect">
            <a:avLst/>
          </a:prstGeom>
        </p:spPr>
      </p:pic>
      <p:sp>
        <p:nvSpPr>
          <p:cNvPr id="25" name="Textfeld 24">
            <a:extLst>
              <a:ext uri="{FF2B5EF4-FFF2-40B4-BE49-F238E27FC236}">
                <a16:creationId xmlns:a16="http://schemas.microsoft.com/office/drawing/2014/main" id="{BF91601B-C362-02F3-0E56-87B39CBE1375}"/>
              </a:ext>
            </a:extLst>
          </p:cNvPr>
          <p:cNvSpPr txBox="1"/>
          <p:nvPr/>
        </p:nvSpPr>
        <p:spPr>
          <a:xfrm rot="5400000">
            <a:off x="2500009" y="3665068"/>
            <a:ext cx="4284149" cy="523366"/>
          </a:xfrm>
          <a:prstGeom prst="rect">
            <a:avLst/>
          </a:prstGeom>
          <a:solidFill>
            <a:schemeClr val="accent5">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26" name="Textfeld 25">
            <a:extLst>
              <a:ext uri="{FF2B5EF4-FFF2-40B4-BE49-F238E27FC236}">
                <a16:creationId xmlns:a16="http://schemas.microsoft.com/office/drawing/2014/main" id="{6869D678-4A32-5891-F7DD-AD0FDB17422A}"/>
              </a:ext>
            </a:extLst>
          </p:cNvPr>
          <p:cNvSpPr txBox="1"/>
          <p:nvPr/>
        </p:nvSpPr>
        <p:spPr>
          <a:xfrm rot="5400000">
            <a:off x="1381939" y="3678089"/>
            <a:ext cx="4284148" cy="510857"/>
          </a:xfrm>
          <a:prstGeom prst="rect">
            <a:avLst/>
          </a:prstGeom>
          <a:solidFill>
            <a:schemeClr val="accent5">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Tree>
    <p:extLst>
      <p:ext uri="{BB962C8B-B14F-4D97-AF65-F5344CB8AC3E}">
        <p14:creationId xmlns:p14="http://schemas.microsoft.com/office/powerpoint/2010/main" val="2882146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6DBA3D7-6683-0C16-EAFC-9FFF0EB18B7A}"/>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5" name="Titel 4">
            <a:extLst>
              <a:ext uri="{FF2B5EF4-FFF2-40B4-BE49-F238E27FC236}">
                <a16:creationId xmlns:a16="http://schemas.microsoft.com/office/drawing/2014/main" id="{4D9EC41C-5D3C-199B-A7A5-7CAAD1668A51}"/>
              </a:ext>
            </a:extLst>
          </p:cNvPr>
          <p:cNvSpPr>
            <a:spLocks noGrp="1"/>
          </p:cNvSpPr>
          <p:nvPr>
            <p:ph type="title"/>
          </p:nvPr>
        </p:nvSpPr>
        <p:spPr/>
        <p:txBody>
          <a:bodyPr/>
          <a:lstStyle/>
          <a:p>
            <a:r>
              <a:rPr lang="de-DE" dirty="0"/>
              <a:t>3. Fördern von Zahlverständnis im Unterricht</a:t>
            </a:r>
          </a:p>
        </p:txBody>
      </p:sp>
      <p:sp>
        <p:nvSpPr>
          <p:cNvPr id="7" name="Textplatzhalter 3">
            <a:extLst>
              <a:ext uri="{FF2B5EF4-FFF2-40B4-BE49-F238E27FC236}">
                <a16:creationId xmlns:a16="http://schemas.microsoft.com/office/drawing/2014/main" id="{AEF13488-3630-1F47-4A5F-A11FF1FF22C6}"/>
              </a:ext>
            </a:extLst>
          </p:cNvPr>
          <p:cNvSpPr>
            <a:spLocks noGrp="1"/>
          </p:cNvSpPr>
          <p:nvPr>
            <p:ph type="body" sz="quarter" idx="13"/>
          </p:nvPr>
        </p:nvSpPr>
        <p:spPr>
          <a:xfrm>
            <a:off x="1461741" y="1147990"/>
            <a:ext cx="9346012" cy="445628"/>
          </a:xfrm>
        </p:spPr>
        <p:txBody>
          <a:bodyPr/>
          <a:lstStyle/>
          <a:p>
            <a:r>
              <a:rPr lang="de-DE" dirty="0"/>
              <a:t>MURMELPHASE UND DISKUSSION IM PLENUM</a:t>
            </a:r>
          </a:p>
        </p:txBody>
      </p:sp>
      <p:sp>
        <p:nvSpPr>
          <p:cNvPr id="9" name="Datumsplatzhalter 8">
            <a:extLst>
              <a:ext uri="{FF2B5EF4-FFF2-40B4-BE49-F238E27FC236}">
                <a16:creationId xmlns:a16="http://schemas.microsoft.com/office/drawing/2014/main" id="{E768C15F-76CB-49E8-C783-107A91654671}"/>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1E38435B-0685-3300-B644-3948A514411D}"/>
              </a:ext>
            </a:extLst>
          </p:cNvPr>
          <p:cNvPicPr>
            <a:picLocks noChangeAspect="1"/>
          </p:cNvPicPr>
          <p:nvPr/>
        </p:nvPicPr>
        <p:blipFill rotWithShape="1">
          <a:blip r:embed="rId3"/>
          <a:srcRect r="20762"/>
          <a:stretch/>
        </p:blipFill>
        <p:spPr>
          <a:xfrm>
            <a:off x="1461741" y="1593618"/>
            <a:ext cx="6158696" cy="4539905"/>
          </a:xfrm>
          <a:prstGeom prst="rect">
            <a:avLst/>
          </a:prstGeom>
        </p:spPr>
      </p:pic>
      <p:grpSp>
        <p:nvGrpSpPr>
          <p:cNvPr id="18" name="Gruppieren 17">
            <a:extLst>
              <a:ext uri="{FF2B5EF4-FFF2-40B4-BE49-F238E27FC236}">
                <a16:creationId xmlns:a16="http://schemas.microsoft.com/office/drawing/2014/main" id="{C02BA694-2D1C-F7C9-B85D-EFABB9A6B190}"/>
              </a:ext>
            </a:extLst>
          </p:cNvPr>
          <p:cNvGrpSpPr/>
          <p:nvPr/>
        </p:nvGrpSpPr>
        <p:grpSpPr>
          <a:xfrm>
            <a:off x="2644420" y="2991754"/>
            <a:ext cx="2243828" cy="3077071"/>
            <a:chOff x="2644420" y="2991754"/>
            <a:chExt cx="2243828" cy="3077071"/>
          </a:xfrm>
        </p:grpSpPr>
        <p:sp>
          <p:nvSpPr>
            <p:cNvPr id="6" name="Textfeld 5">
              <a:extLst>
                <a:ext uri="{FF2B5EF4-FFF2-40B4-BE49-F238E27FC236}">
                  <a16:creationId xmlns:a16="http://schemas.microsoft.com/office/drawing/2014/main" id="{BA77AAAC-1B11-D2D6-A823-11E39EFAA8C5}"/>
                </a:ext>
              </a:extLst>
            </p:cNvPr>
            <p:cNvSpPr txBox="1"/>
            <p:nvPr/>
          </p:nvSpPr>
          <p:spPr>
            <a:xfrm>
              <a:off x="2644420" y="3970116"/>
              <a:ext cx="1140501" cy="717631"/>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8" name="Textfeld 7">
              <a:extLst>
                <a:ext uri="{FF2B5EF4-FFF2-40B4-BE49-F238E27FC236}">
                  <a16:creationId xmlns:a16="http://schemas.microsoft.com/office/drawing/2014/main" id="{A3F594D3-9C4C-F149-CE17-423341F06F32}"/>
                </a:ext>
              </a:extLst>
            </p:cNvPr>
            <p:cNvSpPr txBox="1"/>
            <p:nvPr/>
          </p:nvSpPr>
          <p:spPr>
            <a:xfrm>
              <a:off x="3270720" y="5666109"/>
              <a:ext cx="514202" cy="402716"/>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10" name="Textfeld 9">
              <a:extLst>
                <a:ext uri="{FF2B5EF4-FFF2-40B4-BE49-F238E27FC236}">
                  <a16:creationId xmlns:a16="http://schemas.microsoft.com/office/drawing/2014/main" id="{D5042757-CB7C-C8CB-392C-6161711214EB}"/>
                </a:ext>
              </a:extLst>
            </p:cNvPr>
            <p:cNvSpPr txBox="1"/>
            <p:nvPr/>
          </p:nvSpPr>
          <p:spPr>
            <a:xfrm>
              <a:off x="3259779" y="2991754"/>
              <a:ext cx="514202" cy="402716"/>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11" name="Textfeld 10">
              <a:extLst>
                <a:ext uri="{FF2B5EF4-FFF2-40B4-BE49-F238E27FC236}">
                  <a16:creationId xmlns:a16="http://schemas.microsoft.com/office/drawing/2014/main" id="{9DBA0F45-DC30-B617-7EBD-73522D03C34D}"/>
                </a:ext>
              </a:extLst>
            </p:cNvPr>
            <p:cNvSpPr txBox="1"/>
            <p:nvPr/>
          </p:nvSpPr>
          <p:spPr>
            <a:xfrm>
              <a:off x="4374046" y="3970116"/>
              <a:ext cx="514202" cy="717630"/>
            </a:xfrm>
            <a:prstGeom prst="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grpSp>
    </p:spTree>
    <p:extLst>
      <p:ext uri="{BB962C8B-B14F-4D97-AF65-F5344CB8AC3E}">
        <p14:creationId xmlns:p14="http://schemas.microsoft.com/office/powerpoint/2010/main" val="35321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6DBA3D7-6683-0C16-EAFC-9FFF0EB18B7A}"/>
              </a:ext>
            </a:extLst>
          </p:cNvPr>
          <p:cNvSpPr>
            <a:spLocks noGrp="1"/>
          </p:cNvSpPr>
          <p:nvPr>
            <p:ph type="sldNum" sz="quarter" idx="12"/>
          </p:nvPr>
        </p:nvSpPr>
        <p:spPr/>
        <p:txBody>
          <a:bodyPr/>
          <a:lstStyle/>
          <a:p>
            <a:fld id="{C3752B7C-18A9-864D-BBCB-54A9F41B5594}" type="slidenum">
              <a:rPr lang="de-DE" smtClean="0"/>
              <a:pPr/>
              <a:t>69</a:t>
            </a:fld>
            <a:endParaRPr lang="de-DE" dirty="0"/>
          </a:p>
        </p:txBody>
      </p:sp>
      <p:sp>
        <p:nvSpPr>
          <p:cNvPr id="5" name="Titel 4">
            <a:extLst>
              <a:ext uri="{FF2B5EF4-FFF2-40B4-BE49-F238E27FC236}">
                <a16:creationId xmlns:a16="http://schemas.microsoft.com/office/drawing/2014/main" id="{4D9EC41C-5D3C-199B-A7A5-7CAAD1668A51}"/>
              </a:ext>
            </a:extLst>
          </p:cNvPr>
          <p:cNvSpPr>
            <a:spLocks noGrp="1"/>
          </p:cNvSpPr>
          <p:nvPr>
            <p:ph type="title"/>
          </p:nvPr>
        </p:nvSpPr>
        <p:spPr/>
        <p:txBody>
          <a:bodyPr/>
          <a:lstStyle/>
          <a:p>
            <a:r>
              <a:rPr lang="de-DE" dirty="0"/>
              <a:t>3. Fördern von Zahlverständnis im Unterricht</a:t>
            </a:r>
          </a:p>
        </p:txBody>
      </p:sp>
      <p:sp>
        <p:nvSpPr>
          <p:cNvPr id="7" name="Textplatzhalter 3">
            <a:extLst>
              <a:ext uri="{FF2B5EF4-FFF2-40B4-BE49-F238E27FC236}">
                <a16:creationId xmlns:a16="http://schemas.microsoft.com/office/drawing/2014/main" id="{AEF13488-3630-1F47-4A5F-A11FF1FF22C6}"/>
              </a:ext>
            </a:extLst>
          </p:cNvPr>
          <p:cNvSpPr>
            <a:spLocks noGrp="1"/>
          </p:cNvSpPr>
          <p:nvPr>
            <p:ph type="body" sz="quarter" idx="13"/>
          </p:nvPr>
        </p:nvSpPr>
        <p:spPr>
          <a:xfrm>
            <a:off x="1461741" y="1147990"/>
            <a:ext cx="9346012" cy="445628"/>
          </a:xfrm>
        </p:spPr>
        <p:txBody>
          <a:bodyPr/>
          <a:lstStyle/>
          <a:p>
            <a:r>
              <a:rPr lang="de-DE" dirty="0"/>
              <a:t>MURMELPHASE UND DISKUSSION IM PLENUM</a:t>
            </a:r>
          </a:p>
        </p:txBody>
      </p:sp>
      <p:sp>
        <p:nvSpPr>
          <p:cNvPr id="9" name="Datumsplatzhalter 8">
            <a:extLst>
              <a:ext uri="{FF2B5EF4-FFF2-40B4-BE49-F238E27FC236}">
                <a16:creationId xmlns:a16="http://schemas.microsoft.com/office/drawing/2014/main" id="{E768C15F-76CB-49E8-C783-107A91654671}"/>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1E38435B-0685-3300-B644-3948A514411D}"/>
              </a:ext>
            </a:extLst>
          </p:cNvPr>
          <p:cNvPicPr>
            <a:picLocks noChangeAspect="1"/>
          </p:cNvPicPr>
          <p:nvPr/>
        </p:nvPicPr>
        <p:blipFill rotWithShape="1">
          <a:blip r:embed="rId3"/>
          <a:srcRect r="20762"/>
          <a:stretch/>
        </p:blipFill>
        <p:spPr>
          <a:xfrm>
            <a:off x="1461741" y="1593618"/>
            <a:ext cx="6158696" cy="4539905"/>
          </a:xfrm>
          <a:prstGeom prst="rect">
            <a:avLst/>
          </a:prstGeom>
        </p:spPr>
      </p:pic>
      <p:sp>
        <p:nvSpPr>
          <p:cNvPr id="22" name="Textfeld 21">
            <a:extLst>
              <a:ext uri="{FF2B5EF4-FFF2-40B4-BE49-F238E27FC236}">
                <a16:creationId xmlns:a16="http://schemas.microsoft.com/office/drawing/2014/main" id="{B739A31F-1A0D-A243-83E3-944E15083641}"/>
              </a:ext>
            </a:extLst>
          </p:cNvPr>
          <p:cNvSpPr txBox="1"/>
          <p:nvPr/>
        </p:nvSpPr>
        <p:spPr>
          <a:xfrm>
            <a:off x="1539766" y="5238839"/>
            <a:ext cx="6080670" cy="402716"/>
          </a:xfrm>
          <a:prstGeom prst="rect">
            <a:avLst/>
          </a:pr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24" name="Textfeld 23">
            <a:extLst>
              <a:ext uri="{FF2B5EF4-FFF2-40B4-BE49-F238E27FC236}">
                <a16:creationId xmlns:a16="http://schemas.microsoft.com/office/drawing/2014/main" id="{0B368628-4F8C-9377-97A7-5BA0D8A9A173}"/>
              </a:ext>
            </a:extLst>
          </p:cNvPr>
          <p:cNvSpPr txBox="1"/>
          <p:nvPr/>
        </p:nvSpPr>
        <p:spPr>
          <a:xfrm>
            <a:off x="1539767" y="4658117"/>
            <a:ext cx="6080670" cy="580722"/>
          </a:xfrm>
          <a:prstGeom prst="rect">
            <a:avLst/>
          </a:prstGeom>
          <a:solidFill>
            <a:schemeClr val="accent5">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3" name="Textfeld 2">
            <a:extLst>
              <a:ext uri="{FF2B5EF4-FFF2-40B4-BE49-F238E27FC236}">
                <a16:creationId xmlns:a16="http://schemas.microsoft.com/office/drawing/2014/main" id="{ABC82865-E4E1-00A7-BAA2-20035310ECD0}"/>
              </a:ext>
            </a:extLst>
          </p:cNvPr>
          <p:cNvSpPr txBox="1"/>
          <p:nvPr/>
        </p:nvSpPr>
        <p:spPr>
          <a:xfrm>
            <a:off x="1539766" y="5641555"/>
            <a:ext cx="6080670" cy="402716"/>
          </a:xfrm>
          <a:prstGeom prst="rect">
            <a:avLst/>
          </a:prstGeom>
          <a:solidFill>
            <a:schemeClr val="accent5">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20" name="Textfeld 19">
            <a:extLst>
              <a:ext uri="{FF2B5EF4-FFF2-40B4-BE49-F238E27FC236}">
                <a16:creationId xmlns:a16="http://schemas.microsoft.com/office/drawing/2014/main" id="{0727ECDE-A548-84F1-9C0B-FFD82E681732}"/>
              </a:ext>
            </a:extLst>
          </p:cNvPr>
          <p:cNvSpPr txBox="1"/>
          <p:nvPr/>
        </p:nvSpPr>
        <p:spPr>
          <a:xfrm>
            <a:off x="3281527" y="4658117"/>
            <a:ext cx="1606721" cy="580722"/>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
        <p:nvSpPr>
          <p:cNvPr id="21" name="Textfeld 20">
            <a:extLst>
              <a:ext uri="{FF2B5EF4-FFF2-40B4-BE49-F238E27FC236}">
                <a16:creationId xmlns:a16="http://schemas.microsoft.com/office/drawing/2014/main" id="{3EEDC917-6221-C346-6D36-251CCC910250}"/>
              </a:ext>
            </a:extLst>
          </p:cNvPr>
          <p:cNvSpPr txBox="1"/>
          <p:nvPr/>
        </p:nvSpPr>
        <p:spPr>
          <a:xfrm>
            <a:off x="3784921" y="5669492"/>
            <a:ext cx="1103327" cy="402716"/>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de-DE" dirty="0">
              <a:solidFill>
                <a:schemeClr val="tx1"/>
              </a:solidFill>
            </a:endParaRPr>
          </a:p>
        </p:txBody>
      </p:sp>
    </p:spTree>
    <p:extLst>
      <p:ext uri="{BB962C8B-B14F-4D97-AF65-F5344CB8AC3E}">
        <p14:creationId xmlns:p14="http://schemas.microsoft.com/office/powerpoint/2010/main" val="65940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32A3915-C63C-406E-8514-D3018ED67F0D}"/>
              </a:ext>
            </a:extLst>
          </p:cNvPr>
          <p:cNvSpPr>
            <a:spLocks noGrp="1"/>
          </p:cNvSpPr>
          <p:nvPr>
            <p:ph sz="quarter" idx="15"/>
          </p:nvPr>
        </p:nvSpPr>
        <p:spPr/>
        <p:txBody>
          <a:bodyPr/>
          <a:lstStyle/>
          <a:p>
            <a:r>
              <a:rPr lang="de-DE" dirty="0"/>
              <a:t>Modul 1: Standortbestimmungen einsetzen: Zahlverständnis</a:t>
            </a:r>
          </a:p>
          <a:p>
            <a:r>
              <a:rPr lang="de-DE" dirty="0">
                <a:solidFill>
                  <a:srgbClr val="327D87"/>
                </a:solidFill>
              </a:rPr>
              <a:t>Modul 2: Darstellungsmittel nutzen: Zahlverständnis</a:t>
            </a:r>
          </a:p>
          <a:p>
            <a:r>
              <a:rPr lang="de-DE" dirty="0"/>
              <a:t>Modul 3: Diagnosegespräche führen: Addition/Subtraktion</a:t>
            </a:r>
          </a:p>
          <a:p>
            <a:r>
              <a:rPr lang="de-DE" dirty="0"/>
              <a:t>Modul 4: Aufgaben adaptieren: Multiplikation/Division</a:t>
            </a:r>
          </a:p>
          <a:p>
            <a:r>
              <a:rPr lang="de-DE" dirty="0"/>
              <a:t>Modul 5: Austausch anregen</a:t>
            </a:r>
          </a:p>
          <a:p>
            <a:r>
              <a:rPr lang="de-DE" dirty="0"/>
              <a:t>Modul 6: Rückmeldungen geben</a:t>
            </a:r>
          </a:p>
        </p:txBody>
      </p:sp>
      <p:sp>
        <p:nvSpPr>
          <p:cNvPr id="3" name="Textplatzhalter 2">
            <a:extLst>
              <a:ext uri="{FF2B5EF4-FFF2-40B4-BE49-F238E27FC236}">
                <a16:creationId xmlns:a16="http://schemas.microsoft.com/office/drawing/2014/main" id="{36DA2A54-2A84-4671-A8DF-F77CA906D1C6}"/>
              </a:ext>
            </a:extLst>
          </p:cNvPr>
          <p:cNvSpPr>
            <a:spLocks noGrp="1"/>
          </p:cNvSpPr>
          <p:nvPr>
            <p:ph type="body" sz="quarter" idx="13"/>
          </p:nvPr>
        </p:nvSpPr>
        <p:spPr/>
        <p:txBody>
          <a:bodyPr/>
          <a:lstStyle/>
          <a:p>
            <a:r>
              <a:rPr lang="de-DE" dirty="0"/>
              <a:t>MODULE DER VERANSTALTUNGSREIHE „FÖRDERORIENTIERTE DIAGNOSTIK“ </a:t>
            </a:r>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2" name="Titel 1">
            <a:extLst>
              <a:ext uri="{FF2B5EF4-FFF2-40B4-BE49-F238E27FC236}">
                <a16:creationId xmlns:a16="http://schemas.microsoft.com/office/drawing/2014/main" id="{207948EF-14A1-4D63-B800-D6A0793194CC}"/>
              </a:ext>
            </a:extLst>
          </p:cNvPr>
          <p:cNvSpPr>
            <a:spLocks noGrp="1"/>
          </p:cNvSpPr>
          <p:nvPr>
            <p:ph type="title"/>
          </p:nvPr>
        </p:nvSpPr>
        <p:spPr/>
        <p:txBody>
          <a:bodyPr>
            <a:normAutofit fontScale="90000"/>
          </a:bodyPr>
          <a:lstStyle/>
          <a:p>
            <a:r>
              <a:rPr lang="de-DE" sz="3100" dirty="0"/>
              <a:t>FÖDIMA</a:t>
            </a:r>
            <a:br>
              <a:rPr lang="de-DE" dirty="0"/>
            </a:br>
            <a:endParaRPr lang="de-DE" dirty="0"/>
          </a:p>
        </p:txBody>
      </p:sp>
      <p:sp>
        <p:nvSpPr>
          <p:cNvPr id="8" name="Datumsplatzhalter 7">
            <a:extLst>
              <a:ext uri="{FF2B5EF4-FFF2-40B4-BE49-F238E27FC236}">
                <a16:creationId xmlns:a16="http://schemas.microsoft.com/office/drawing/2014/main" id="{77603E7D-6B12-0728-0B8F-8DC0D5C033DB}"/>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768622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p:txBody>
          <a:bodyPr/>
          <a:lstStyle/>
          <a:p>
            <a:r>
              <a:rPr lang="de-DE" dirty="0"/>
              <a:t>HINWEISE ZU FOLIEN 71-73:</a:t>
            </a:r>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p:txBody>
          <a:bodyPr>
            <a:normAutofit fontScale="92500" lnSpcReduction="10000"/>
          </a:bodyPr>
          <a:lstStyle/>
          <a:p>
            <a:r>
              <a:rPr lang="de-DE" dirty="0"/>
              <a:t>Die Folien 71-73 zeigen, wie eine Diagnose und Förderung mithilfe der FÖDIMA-Materialien ablaufen kann. Dazu werden zunächst nur die SOB und die Förderanregungen der Kartei (Rückseite der Karteikarten) in den Blick genommen. Die Vorderseite der Karteikarten wird noch nicht weiter thematisiert, da diese Grundlage für die diagnostischen Gespräche darstellt und in Modul 3 weiter vertieft wird.</a:t>
            </a:r>
          </a:p>
          <a:p>
            <a:r>
              <a:rPr lang="de-DE" dirty="0"/>
              <a:t>Folie 71: Zu jeder mit Hilfe der SOB ermittelten Kompetenz der Lernenden gibt es eine passende Karteikarte, auf der Förderanregungen im Bereich der Teilkompetenzen vorgeschlagen werden.</a:t>
            </a:r>
          </a:p>
          <a:p>
            <a:r>
              <a:rPr lang="de-DE" dirty="0"/>
              <a:t>Folie 72 gibt einige Hinweise, wie die Förderanregungen zu verstehen sind und wie mit ihnen im Unterricht gearbeitet werden kann.</a:t>
            </a:r>
          </a:p>
          <a:p>
            <a:r>
              <a:rPr lang="de-DE" dirty="0"/>
              <a:t>Folie 73 verdeutlicht nun den Ablauf für die Lehrkräfte für den Unterricht.</a:t>
            </a:r>
          </a:p>
        </p:txBody>
      </p:sp>
      <p:sp>
        <p:nvSpPr>
          <p:cNvPr id="3" name="Datumsplatzhalter 2">
            <a:extLst>
              <a:ext uri="{FF2B5EF4-FFF2-40B4-BE49-F238E27FC236}">
                <a16:creationId xmlns:a16="http://schemas.microsoft.com/office/drawing/2014/main" id="{8DA5BDFB-B548-EFCA-761E-665C0154C155}"/>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864937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7135D92-685D-A32D-865B-FBC0EC6C8C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831854" y="2307850"/>
            <a:ext cx="4150346" cy="2925307"/>
          </a:xfrm>
          <a:prstGeom prst="rect">
            <a:avLst/>
          </a:prstGeom>
          <a:effectLst>
            <a:outerShdw blurRad="63500" sx="102000" sy="102000" algn="ctr" rotWithShape="0">
              <a:prstClr val="black">
                <a:alpha val="40000"/>
              </a:prstClr>
            </a:outerShdw>
          </a:effectLst>
        </p:spPr>
      </p:pic>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PASSUNG ZWISCHEN SOB UND KARTEI</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p:txBody>
          <a:bodyPr/>
          <a:lstStyle/>
          <a:p>
            <a:fld id="{C3752B7C-18A9-864D-BBCB-54A9F41B5594}" type="slidenum">
              <a:rPr lang="de-DE" smtClean="0"/>
              <a:pPr/>
              <a:t>71</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p:txBody>
          <a:bodyPr/>
          <a:lstStyle/>
          <a:p>
            <a:pPr>
              <a:lnSpc>
                <a:spcPct val="100000"/>
              </a:lnSpc>
            </a:pPr>
            <a:r>
              <a:rPr lang="de-DE"/>
              <a:t>3. Fördern von Zahlverständnis im Unterricht</a:t>
            </a:r>
            <a:endParaRPr lang="de-DE" dirty="0">
              <a:solidFill>
                <a:schemeClr val="tx1"/>
              </a:solidFill>
            </a:endParaRPr>
          </a:p>
        </p:txBody>
      </p:sp>
      <p:sp>
        <p:nvSpPr>
          <p:cNvPr id="15" name="Pfeil nach rechts 14"/>
          <p:cNvSpPr>
            <a:spLocks noChangeArrowheads="1"/>
          </p:cNvSpPr>
          <p:nvPr/>
        </p:nvSpPr>
        <p:spPr bwMode="auto">
          <a:xfrm>
            <a:off x="3836605" y="2705239"/>
            <a:ext cx="1800605" cy="2527918"/>
          </a:xfrm>
          <a:prstGeom prst="rightArrow">
            <a:avLst>
              <a:gd name="adj1" fmla="val 50000"/>
              <a:gd name="adj2" fmla="val 50013"/>
            </a:avLst>
          </a:prstGeom>
          <a:solidFill>
            <a:srgbClr val="898D4E">
              <a:alpha val="20000"/>
            </a:srgbClr>
          </a:solidFill>
          <a:ln w="38100">
            <a:noFill/>
            <a:miter lim="800000"/>
            <a:headEnd/>
            <a:tailEnd/>
          </a:ln>
          <a:effectLst/>
        </p:spPr>
        <p:txBody>
          <a:bodyPr lIns="0" tIns="0" rIns="0" bIns="0" anchor="ctr"/>
          <a:lstStyle/>
          <a:p>
            <a:pPr algn="ctr">
              <a:defRPr/>
            </a:pPr>
            <a:r>
              <a:rPr lang="de-DE" sz="1600" dirty="0">
                <a:solidFill>
                  <a:srgbClr val="413C29"/>
                </a:solidFill>
                <a:latin typeface="+mn-lt"/>
                <a:ea typeface="ＭＳ Ｐゴシック" charset="0"/>
                <a:cs typeface="Calibri"/>
              </a:rPr>
              <a:t>Passende Kompetenzen</a:t>
            </a:r>
          </a:p>
        </p:txBody>
      </p:sp>
      <p:sp>
        <p:nvSpPr>
          <p:cNvPr id="2" name="Rechteck: abgerundete Ecken 1">
            <a:extLst>
              <a:ext uri="{FF2B5EF4-FFF2-40B4-BE49-F238E27FC236}">
                <a16:creationId xmlns:a16="http://schemas.microsoft.com/office/drawing/2014/main" id="{9D62AA0B-F476-79C1-6141-B63D35D6319B}"/>
              </a:ext>
            </a:extLst>
          </p:cNvPr>
          <p:cNvSpPr/>
          <p:nvPr/>
        </p:nvSpPr>
        <p:spPr>
          <a:xfrm>
            <a:off x="7647862" y="1315254"/>
            <a:ext cx="3717505" cy="844158"/>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kern="0" dirty="0">
                <a:solidFill>
                  <a:schemeClr val="tx1"/>
                </a:solidFill>
                <a:latin typeface="+mn-lt"/>
                <a:cs typeface="Calibri"/>
              </a:rPr>
              <a:t>FÖDIMA-Kartei: </a:t>
            </a:r>
            <a:br>
              <a:rPr lang="de-DE" altLang="de-DE" sz="1600" kern="0" dirty="0">
                <a:solidFill>
                  <a:schemeClr val="tx1"/>
                </a:solidFill>
                <a:latin typeface="+mn-lt"/>
                <a:cs typeface="Calibri"/>
              </a:rPr>
            </a:br>
            <a:r>
              <a:rPr lang="de-DE" altLang="de-DE" sz="1600" kern="0" dirty="0">
                <a:solidFill>
                  <a:schemeClr val="tx2"/>
                </a:solidFill>
                <a:latin typeface="+mn-lt"/>
                <a:cs typeface="Calibri"/>
              </a:rPr>
              <a:t>Diagnostische Basisaufgabe (vorne) </a:t>
            </a:r>
            <a:br>
              <a:rPr lang="de-DE" altLang="de-DE" sz="1600" kern="0" dirty="0">
                <a:solidFill>
                  <a:schemeClr val="tx1"/>
                </a:solidFill>
                <a:latin typeface="+mn-lt"/>
                <a:cs typeface="Calibri"/>
              </a:rPr>
            </a:br>
            <a:r>
              <a:rPr lang="de-DE" altLang="de-DE" sz="1600" kern="0" dirty="0">
                <a:solidFill>
                  <a:schemeClr val="tx1"/>
                </a:solidFill>
                <a:latin typeface="+mn-lt"/>
                <a:cs typeface="Calibri"/>
              </a:rPr>
              <a:t>und Förderanregungen (hinten)</a:t>
            </a:r>
            <a:endParaRPr lang="de-DE" sz="1600" dirty="0">
              <a:solidFill>
                <a:schemeClr val="tx1"/>
              </a:solidFill>
            </a:endParaRPr>
          </a:p>
        </p:txBody>
      </p:sp>
      <p:sp>
        <p:nvSpPr>
          <p:cNvPr id="5" name="Rechteck: abgerundete Ecken 4">
            <a:extLst>
              <a:ext uri="{FF2B5EF4-FFF2-40B4-BE49-F238E27FC236}">
                <a16:creationId xmlns:a16="http://schemas.microsoft.com/office/drawing/2014/main" id="{D2C3E2AE-33B5-D396-90EB-E85427DD0F1F}"/>
              </a:ext>
            </a:extLst>
          </p:cNvPr>
          <p:cNvSpPr/>
          <p:nvPr/>
        </p:nvSpPr>
        <p:spPr>
          <a:xfrm>
            <a:off x="826633" y="1737333"/>
            <a:ext cx="2991414" cy="583200"/>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kern="0" dirty="0">
                <a:solidFill>
                  <a:prstClr val="white"/>
                </a:solidFill>
                <a:latin typeface="+mn-lt"/>
                <a:cs typeface="Calibri"/>
              </a:rPr>
              <a:t> </a:t>
            </a:r>
            <a:r>
              <a:rPr lang="de-DE" sz="1600" kern="0" dirty="0">
                <a:solidFill>
                  <a:schemeClr val="tx1"/>
                </a:solidFill>
                <a:latin typeface="+mn-lt"/>
                <a:cs typeface="Calibri"/>
              </a:rPr>
              <a:t>Standortbestimmung</a:t>
            </a:r>
            <a:endParaRPr lang="de-DE" sz="1800" kern="0" dirty="0">
              <a:solidFill>
                <a:schemeClr val="tx1"/>
              </a:solidFill>
              <a:latin typeface="+mn-lt"/>
              <a:cs typeface="Calibri"/>
            </a:endParaRPr>
          </a:p>
        </p:txBody>
      </p:sp>
      <p:pic>
        <p:nvPicPr>
          <p:cNvPr id="7" name="Grafik 6">
            <a:extLst>
              <a:ext uri="{FF2B5EF4-FFF2-40B4-BE49-F238E27FC236}">
                <a16:creationId xmlns:a16="http://schemas.microsoft.com/office/drawing/2014/main" id="{26CACFCA-FDE8-5F9A-FEF1-BE60548AC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27" y="2487283"/>
            <a:ext cx="2682346" cy="2010136"/>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EE74F96C-E71B-04CE-1FA6-2C116D008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659">
            <a:off x="7065871" y="3121407"/>
            <a:ext cx="3889591" cy="2752022"/>
          </a:xfrm>
          <a:prstGeom prst="rect">
            <a:avLst/>
          </a:prstGeom>
          <a:effectLst>
            <a:outerShdw blurRad="63500" sx="102000" sy="102000" algn="ctr" rotWithShape="0">
              <a:prstClr val="black">
                <a:alpha val="40000"/>
              </a:prstClr>
            </a:outerShdw>
          </a:effectLst>
        </p:spPr>
      </p:pic>
      <p:sp>
        <p:nvSpPr>
          <p:cNvPr id="6" name="Textfeld 5">
            <a:extLst>
              <a:ext uri="{FF2B5EF4-FFF2-40B4-BE49-F238E27FC236}">
                <a16:creationId xmlns:a16="http://schemas.microsoft.com/office/drawing/2014/main" id="{4126DB4A-7E99-DF9A-FF0D-A1DD2483AE67}"/>
              </a:ext>
            </a:extLst>
          </p:cNvPr>
          <p:cNvSpPr txBox="1"/>
          <p:nvPr/>
        </p:nvSpPr>
        <p:spPr>
          <a:xfrm>
            <a:off x="5760560" y="6063386"/>
            <a:ext cx="6103620"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2"/>
                </a:solidFill>
                <a:effectLst/>
                <a:uLnTx/>
                <a:uFillTx/>
                <a:latin typeface="Arial" panose="020B0604020202020204"/>
                <a:ea typeface="+mn-ea"/>
                <a:cs typeface="+mn-cs"/>
              </a:rPr>
              <a:t>(</a:t>
            </a:r>
            <a:r>
              <a:rPr lang="de-DE" sz="1400" dirty="0">
                <a:solidFill>
                  <a:schemeClr val="tx2"/>
                </a:solidFill>
                <a:latin typeface="Arial" panose="020B0604020202020204"/>
              </a:rPr>
              <a:t>FÖDIMA, 2024, S. 10</a:t>
            </a:r>
            <a:r>
              <a:rPr kumimoji="0" lang="de-DE" sz="1400" b="0" i="0" u="none" strike="noStrike" kern="1200" cap="none" spc="0" normalizeH="0" baseline="0" noProof="0" dirty="0">
                <a:ln>
                  <a:noFill/>
                </a:ln>
                <a:solidFill>
                  <a:schemeClr val="tx2"/>
                </a:solidFill>
                <a:effectLst/>
                <a:uLnTx/>
                <a:uFillTx/>
                <a:latin typeface="Arial" panose="020B0604020202020204"/>
                <a:ea typeface="+mn-ea"/>
                <a:cs typeface="+mn-cs"/>
              </a:rPr>
              <a:t>)</a:t>
            </a:r>
          </a:p>
        </p:txBody>
      </p:sp>
      <p:sp>
        <p:nvSpPr>
          <p:cNvPr id="13" name="Datumsplatzhalter 12">
            <a:extLst>
              <a:ext uri="{FF2B5EF4-FFF2-40B4-BE49-F238E27FC236}">
                <a16:creationId xmlns:a16="http://schemas.microsoft.com/office/drawing/2014/main" id="{1B4777B1-C0C1-5E33-1E99-F980ED6793FB}"/>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7071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396C8D-88D2-6CFA-0F93-4D79640C9B3D}"/>
              </a:ext>
            </a:extLst>
          </p:cNvPr>
          <p:cNvSpPr>
            <a:spLocks noGrp="1"/>
          </p:cNvSpPr>
          <p:nvPr>
            <p:ph sz="quarter" idx="15"/>
          </p:nvPr>
        </p:nvSpPr>
        <p:spPr>
          <a:xfrm>
            <a:off x="773113" y="3346773"/>
            <a:ext cx="2743200" cy="1383889"/>
          </a:xfrm>
          <a:prstGeom prst="roundRect">
            <a:avLst/>
          </a:prstGeom>
          <a:solidFill>
            <a:srgbClr val="898D4E">
              <a:alpha val="20000"/>
            </a:srgbClr>
          </a:solidFill>
          <a:ln w="38100">
            <a:noFill/>
            <a:miter lim="800000"/>
            <a:headEnd/>
            <a:tailEnd/>
          </a:ln>
          <a:effectLst/>
        </p:spPr>
        <p:txBody>
          <a:bodyPr anchor="ctr"/>
          <a:lstStyle/>
          <a:p>
            <a:pPr marL="0" indent="0" algn="ctr" eaLnBrk="0" fontAlgn="base" hangingPunct="0">
              <a:lnSpc>
                <a:spcPct val="100000"/>
              </a:lnSpc>
              <a:spcBef>
                <a:spcPct val="0"/>
              </a:spcBef>
              <a:spcAft>
                <a:spcPct val="0"/>
              </a:spcAft>
              <a:buNone/>
            </a:pPr>
            <a:r>
              <a:rPr lang="de-DE" sz="1600" dirty="0">
                <a:latin typeface="Arial" panose="020B0604020202020204" pitchFamily="34" charset="0"/>
                <a:ea typeface="ＭＳ Ｐゴシック" charset="0"/>
                <a:cs typeface="Calibri"/>
              </a:rPr>
              <a:t>Verschiedene Unterrichtssettings (ganze Klasse, Kleingruppe, Tandem, …) möglich</a:t>
            </a:r>
          </a:p>
        </p:txBody>
      </p:sp>
      <p:sp>
        <p:nvSpPr>
          <p:cNvPr id="3" name="Textplatzhalter 2">
            <a:extLst>
              <a:ext uri="{FF2B5EF4-FFF2-40B4-BE49-F238E27FC236}">
                <a16:creationId xmlns:a16="http://schemas.microsoft.com/office/drawing/2014/main" id="{AAA24B7F-6B45-733E-349C-8BEEDB39765A}"/>
              </a:ext>
            </a:extLst>
          </p:cNvPr>
          <p:cNvSpPr>
            <a:spLocks noGrp="1"/>
          </p:cNvSpPr>
          <p:nvPr>
            <p:ph type="body" sz="quarter" idx="13"/>
          </p:nvPr>
        </p:nvSpPr>
        <p:spPr>
          <a:xfrm>
            <a:off x="1461741" y="1147990"/>
            <a:ext cx="9346012" cy="445628"/>
          </a:xfrm>
        </p:spPr>
        <p:txBody>
          <a:bodyPr/>
          <a:lstStyle/>
          <a:p>
            <a:r>
              <a:rPr lang="de-DE" dirty="0"/>
              <a:t>ARBEIT MIT DEN FÖRDERANREGUNGEN DER FÖDIMA-KARTEI</a:t>
            </a:r>
          </a:p>
        </p:txBody>
      </p:sp>
      <p:sp>
        <p:nvSpPr>
          <p:cNvPr id="4" name="Foliennummernplatzhalter 3">
            <a:extLst>
              <a:ext uri="{FF2B5EF4-FFF2-40B4-BE49-F238E27FC236}">
                <a16:creationId xmlns:a16="http://schemas.microsoft.com/office/drawing/2014/main" id="{577ED055-A0D3-A1A7-8508-E07E64247E4B}"/>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72</a:t>
            </a:fld>
            <a:endParaRPr lang="de-DE" dirty="0"/>
          </a:p>
        </p:txBody>
      </p:sp>
      <p:sp>
        <p:nvSpPr>
          <p:cNvPr id="5" name="Titel 4">
            <a:extLst>
              <a:ext uri="{FF2B5EF4-FFF2-40B4-BE49-F238E27FC236}">
                <a16:creationId xmlns:a16="http://schemas.microsoft.com/office/drawing/2014/main" id="{AFB1965E-9697-4B69-DAC5-C63888C335B5}"/>
              </a:ext>
            </a:extLst>
          </p:cNvPr>
          <p:cNvSpPr>
            <a:spLocks noGrp="1"/>
          </p:cNvSpPr>
          <p:nvPr>
            <p:ph type="title"/>
          </p:nvPr>
        </p:nvSpPr>
        <p:spPr>
          <a:xfrm>
            <a:off x="1461741" y="273600"/>
            <a:ext cx="9346011" cy="516684"/>
          </a:xfrm>
        </p:spPr>
        <p:txBody>
          <a:bodyPr/>
          <a:lstStyle/>
          <a:p>
            <a:r>
              <a:rPr lang="de-DE" dirty="0"/>
              <a:t>3. Fördern von Zahlverständnis im Unterricht</a:t>
            </a:r>
          </a:p>
        </p:txBody>
      </p:sp>
      <p:pic>
        <p:nvPicPr>
          <p:cNvPr id="10" name="Grafik 9">
            <a:extLst>
              <a:ext uri="{FF2B5EF4-FFF2-40B4-BE49-F238E27FC236}">
                <a16:creationId xmlns:a16="http://schemas.microsoft.com/office/drawing/2014/main" id="{13395D1A-1BFD-AECD-1E10-B39845C13BA2}"/>
              </a:ext>
            </a:extLst>
          </p:cNvPr>
          <p:cNvPicPr>
            <a:picLocks noChangeAspect="1"/>
          </p:cNvPicPr>
          <p:nvPr/>
        </p:nvPicPr>
        <p:blipFill>
          <a:blip r:embed="rId2"/>
          <a:stretch>
            <a:fillRect/>
          </a:stretch>
        </p:blipFill>
        <p:spPr>
          <a:xfrm>
            <a:off x="3863511" y="1856670"/>
            <a:ext cx="4464977" cy="3144659"/>
          </a:xfrm>
          <a:prstGeom prst="rect">
            <a:avLst/>
          </a:prstGeom>
          <a:ln>
            <a:noFill/>
          </a:ln>
          <a:effectLst>
            <a:outerShdw blurRad="190500" algn="tl" rotWithShape="0">
              <a:srgbClr val="000000">
                <a:alpha val="70000"/>
              </a:srgbClr>
            </a:outerShdw>
          </a:effectLst>
        </p:spPr>
      </p:pic>
      <p:sp>
        <p:nvSpPr>
          <p:cNvPr id="25" name="Textfeld 24">
            <a:extLst>
              <a:ext uri="{FF2B5EF4-FFF2-40B4-BE49-F238E27FC236}">
                <a16:creationId xmlns:a16="http://schemas.microsoft.com/office/drawing/2014/main" id="{62A2A224-8A78-6A84-FB92-6BBDDA59E152}"/>
              </a:ext>
            </a:extLst>
          </p:cNvPr>
          <p:cNvSpPr txBox="1"/>
          <p:nvPr/>
        </p:nvSpPr>
        <p:spPr>
          <a:xfrm>
            <a:off x="8200917" y="5247434"/>
            <a:ext cx="3862227" cy="830997"/>
          </a:xfrm>
          <a:prstGeom prst="roundRect">
            <a:avLst/>
          </a:prstGeom>
          <a:solidFill>
            <a:srgbClr val="898D4E">
              <a:alpha val="20000"/>
            </a:srgbClr>
          </a:solidFill>
          <a:ln w="38100">
            <a:noFill/>
            <a:miter lim="800000"/>
            <a:headEnd/>
            <a:tailEnd/>
          </a:ln>
          <a:effectLst/>
        </p:spPr>
        <p:txBody>
          <a:bodyPr anchor="ctr"/>
          <a:lstStyle>
            <a:defPPr>
              <a:defRPr lang="de-DE"/>
            </a:defPPr>
            <a:lvl1pPr algn="ctr">
              <a:defRPr sz="1600">
                <a:ea typeface="ＭＳ Ｐゴシック" charset="0"/>
                <a:cs typeface="Calibri"/>
              </a:defRPr>
            </a:lvl1pPr>
          </a:lstStyle>
          <a:p>
            <a:r>
              <a:rPr lang="de-DE" dirty="0"/>
              <a:t>Rückgriff auf Beobachtungen und Impulse der Vorderseite bietet Fokussierung der Förderung</a:t>
            </a:r>
          </a:p>
        </p:txBody>
      </p:sp>
      <p:sp>
        <p:nvSpPr>
          <p:cNvPr id="27" name="Textfeld 26">
            <a:extLst>
              <a:ext uri="{FF2B5EF4-FFF2-40B4-BE49-F238E27FC236}">
                <a16:creationId xmlns:a16="http://schemas.microsoft.com/office/drawing/2014/main" id="{9EA99594-61CB-872B-89D5-1A9C392A0EA6}"/>
              </a:ext>
            </a:extLst>
          </p:cNvPr>
          <p:cNvSpPr txBox="1"/>
          <p:nvPr/>
        </p:nvSpPr>
        <p:spPr>
          <a:xfrm>
            <a:off x="282932" y="1916876"/>
            <a:ext cx="2608356" cy="989272"/>
          </a:xfrm>
          <a:prstGeom prst="roundRect">
            <a:avLst/>
          </a:prstGeom>
          <a:solidFill>
            <a:srgbClr val="898D4E">
              <a:alpha val="20000"/>
            </a:srgbClr>
          </a:solidFill>
          <a:ln w="38100">
            <a:noFill/>
            <a:miter lim="800000"/>
            <a:headEnd/>
            <a:tailEnd/>
          </a:ln>
          <a:effectLst/>
        </p:spPr>
        <p:txBody>
          <a:bodyPr anchor="ctr"/>
          <a:lstStyle>
            <a:defPPr>
              <a:defRPr lang="de-DE"/>
            </a:defPPr>
            <a:lvl1pPr algn="ctr">
              <a:defRPr sz="1600">
                <a:solidFill>
                  <a:srgbClr val="413C29"/>
                </a:solidFill>
                <a:latin typeface="Arial" panose="020B0604020202020204" pitchFamily="34" charset="0"/>
                <a:ea typeface="ＭＳ Ｐゴシック" charset="0"/>
                <a:cs typeface="Calibri"/>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a:defRPr>
                <a:solidFill>
                  <a:schemeClr val="tx1"/>
                </a:solidFill>
                <a:latin typeface="Arial" panose="020B0604020202020204" pitchFamily="34" charset="0"/>
              </a:defRPr>
            </a:lvl6pPr>
            <a:lvl7pPr>
              <a:defRPr>
                <a:solidFill>
                  <a:schemeClr val="tx1"/>
                </a:solidFill>
                <a:latin typeface="Arial" panose="020B0604020202020204" pitchFamily="34" charset="0"/>
              </a:defRPr>
            </a:lvl7pPr>
            <a:lvl8pPr>
              <a:defRPr>
                <a:solidFill>
                  <a:schemeClr val="tx1"/>
                </a:solidFill>
                <a:latin typeface="Arial" panose="020B0604020202020204" pitchFamily="34" charset="0"/>
              </a:defRPr>
            </a:lvl8pPr>
            <a:lvl9pPr>
              <a:defRPr>
                <a:solidFill>
                  <a:schemeClr val="tx1"/>
                </a:solidFill>
                <a:latin typeface="Arial" panose="020B0604020202020204" pitchFamily="34" charset="0"/>
              </a:defRPr>
            </a:lvl9pPr>
          </a:lstStyle>
          <a:p>
            <a:r>
              <a:rPr lang="de-DE" dirty="0">
                <a:solidFill>
                  <a:schemeClr val="tx1"/>
                </a:solidFill>
              </a:rPr>
              <a:t>Sammlung von Anregungen statt hierarchischer Gliederung</a:t>
            </a:r>
          </a:p>
        </p:txBody>
      </p:sp>
      <p:sp>
        <p:nvSpPr>
          <p:cNvPr id="28" name="Textfeld 27">
            <a:extLst>
              <a:ext uri="{FF2B5EF4-FFF2-40B4-BE49-F238E27FC236}">
                <a16:creationId xmlns:a16="http://schemas.microsoft.com/office/drawing/2014/main" id="{0970A987-4DBA-0638-932D-9A22D0E484C7}"/>
              </a:ext>
            </a:extLst>
          </p:cNvPr>
          <p:cNvSpPr txBox="1"/>
          <p:nvPr/>
        </p:nvSpPr>
        <p:spPr>
          <a:xfrm>
            <a:off x="568321" y="5231493"/>
            <a:ext cx="2322967" cy="584775"/>
          </a:xfrm>
          <a:prstGeom prst="roundRect">
            <a:avLst/>
          </a:prstGeom>
          <a:solidFill>
            <a:srgbClr val="898D4E">
              <a:alpha val="20000"/>
            </a:srgbClr>
          </a:solidFill>
          <a:ln w="38100">
            <a:noFill/>
            <a:miter lim="800000"/>
            <a:headEnd/>
            <a:tailEnd/>
          </a:ln>
          <a:effectLst/>
        </p:spPr>
        <p:txBody>
          <a:bodyPr anchor="ctr"/>
          <a:lstStyle>
            <a:defPPr>
              <a:defRPr lang="de-DE"/>
            </a:defPPr>
            <a:lvl1pPr algn="ctr">
              <a:defRPr sz="1600">
                <a:ea typeface="ＭＳ Ｐゴシック" charset="0"/>
                <a:cs typeface="Calibri"/>
              </a:defRPr>
            </a:lvl1pPr>
          </a:lstStyle>
          <a:p>
            <a:r>
              <a:rPr lang="de-DE" dirty="0"/>
              <a:t>Adaptionen an die Lerngruppe notwendig</a:t>
            </a:r>
          </a:p>
        </p:txBody>
      </p:sp>
      <p:sp>
        <p:nvSpPr>
          <p:cNvPr id="30" name="Textfeld 29">
            <a:extLst>
              <a:ext uri="{FF2B5EF4-FFF2-40B4-BE49-F238E27FC236}">
                <a16:creationId xmlns:a16="http://schemas.microsoft.com/office/drawing/2014/main" id="{B55AB650-7B1E-26DA-C36C-99A8A27DA67D}"/>
              </a:ext>
            </a:extLst>
          </p:cNvPr>
          <p:cNvSpPr txBox="1"/>
          <p:nvPr/>
        </p:nvSpPr>
        <p:spPr>
          <a:xfrm>
            <a:off x="4220901" y="5602226"/>
            <a:ext cx="3208106" cy="584775"/>
          </a:xfrm>
          <a:prstGeom prst="roundRect">
            <a:avLst/>
          </a:prstGeom>
          <a:solidFill>
            <a:srgbClr val="898D4E">
              <a:alpha val="20000"/>
            </a:srgbClr>
          </a:solidFill>
          <a:ln w="38100">
            <a:noFill/>
            <a:miter lim="800000"/>
            <a:headEnd/>
            <a:tailEnd/>
          </a:ln>
          <a:effectLst/>
        </p:spPr>
        <p:txBody>
          <a:bodyPr anchor="ctr"/>
          <a:lstStyle>
            <a:lvl1pPr marL="0" indent="0" algn="ctr" defTabSz="914400" latinLnBrk="0">
              <a:lnSpc>
                <a:spcPct val="100000"/>
              </a:lnSpc>
              <a:buFont typeface="Arial" panose="020B0604020202020204" pitchFamily="34" charset="0"/>
              <a:buNone/>
              <a:defRPr sz="1600">
                <a:ea typeface="ＭＳ Ｐゴシック" charset="0"/>
                <a:cs typeface="Calibri"/>
              </a:defRPr>
            </a:lvl1pPr>
            <a:lvl2pPr marL="685800" indent="-228600" defTabSz="914400" eaLnBrk="1" latinLnBrk="0" hangingPunct="1">
              <a:lnSpc>
                <a:spcPct val="150000"/>
              </a:lnSpc>
              <a:spcBef>
                <a:spcPts val="1000"/>
              </a:spcBef>
              <a:buFont typeface="Arial" panose="020B0604020202020204" pitchFamily="34" charset="0"/>
              <a:buChar char="•"/>
              <a:defRPr sz="1600">
                <a:latin typeface="+mn-lt"/>
              </a:defRPr>
            </a:lvl2pPr>
            <a:lvl3pPr marL="1143000" indent="-228600" defTabSz="914400" eaLnBrk="1" latinLnBrk="0" hangingPunct="1">
              <a:lnSpc>
                <a:spcPct val="150000"/>
              </a:lnSpc>
              <a:spcBef>
                <a:spcPts val="1000"/>
              </a:spcBef>
              <a:buFont typeface="Arial" panose="020B0604020202020204" pitchFamily="34" charset="0"/>
              <a:buChar char="•"/>
              <a:defRPr sz="1400">
                <a:latin typeface="+mn-lt"/>
              </a:defRPr>
            </a:lvl3pPr>
            <a:lvl4pPr marL="1600200" indent="-228600" defTabSz="914400" eaLnBrk="1" latinLnBrk="0" hangingPunct="1">
              <a:lnSpc>
                <a:spcPct val="150000"/>
              </a:lnSpc>
              <a:spcBef>
                <a:spcPts val="1000"/>
              </a:spcBef>
              <a:buFont typeface="Arial" panose="020B0604020202020204" pitchFamily="34" charset="0"/>
              <a:buChar char="•"/>
              <a:defRPr sz="1200">
                <a:latin typeface="+mn-lt"/>
              </a:defRPr>
            </a:lvl4pPr>
            <a:lvl5pPr marL="2057400" indent="-228600" defTabSz="914400" eaLnBrk="1" latinLnBrk="0" hangingPunct="1">
              <a:lnSpc>
                <a:spcPct val="150000"/>
              </a:lnSpc>
              <a:spcBef>
                <a:spcPts val="10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de-DE" dirty="0"/>
              <a:t>Zentral: Arbeit mit Materialien zur Darstellungsvernetzung</a:t>
            </a:r>
          </a:p>
        </p:txBody>
      </p:sp>
      <p:pic>
        <p:nvPicPr>
          <p:cNvPr id="32" name="Grafik 31">
            <a:extLst>
              <a:ext uri="{FF2B5EF4-FFF2-40B4-BE49-F238E27FC236}">
                <a16:creationId xmlns:a16="http://schemas.microsoft.com/office/drawing/2014/main" id="{A5B51D87-F754-0D25-3756-2332AFA3596A}"/>
              </a:ext>
            </a:extLst>
          </p:cNvPr>
          <p:cNvPicPr>
            <a:picLocks noChangeAspect="1"/>
          </p:cNvPicPr>
          <p:nvPr/>
        </p:nvPicPr>
        <p:blipFill>
          <a:blip r:embed="rId3"/>
          <a:stretch>
            <a:fillRect/>
          </a:stretch>
        </p:blipFill>
        <p:spPr>
          <a:xfrm>
            <a:off x="8833207" y="2948352"/>
            <a:ext cx="3101939" cy="2185109"/>
          </a:xfrm>
          <a:prstGeom prst="rect">
            <a:avLst/>
          </a:prstGeom>
          <a:ln>
            <a:noFill/>
          </a:ln>
          <a:effectLst>
            <a:outerShdw blurRad="190500" algn="tl" rotWithShape="0">
              <a:srgbClr val="000000">
                <a:alpha val="70000"/>
              </a:srgbClr>
            </a:outerShdw>
          </a:effectLst>
        </p:spPr>
      </p:pic>
      <p:sp>
        <p:nvSpPr>
          <p:cNvPr id="37" name="Textfeld 36">
            <a:extLst>
              <a:ext uri="{FF2B5EF4-FFF2-40B4-BE49-F238E27FC236}">
                <a16:creationId xmlns:a16="http://schemas.microsoft.com/office/drawing/2014/main" id="{2B170F17-A0B2-BDFC-A363-4F7D8C533DC4}"/>
              </a:ext>
            </a:extLst>
          </p:cNvPr>
          <p:cNvSpPr txBox="1"/>
          <p:nvPr/>
        </p:nvSpPr>
        <p:spPr>
          <a:xfrm>
            <a:off x="8833207" y="4201029"/>
            <a:ext cx="1506876" cy="667820"/>
          </a:xfrm>
          <a:prstGeom prst="roundRect">
            <a:avLst/>
          </a:prstGeom>
          <a:solidFill>
            <a:schemeClr val="accent4">
              <a:alpha val="0"/>
            </a:schemeClr>
          </a:solidFill>
          <a:ln w="38100">
            <a:solidFill>
              <a:schemeClr val="accent4">
                <a:alpha val="20000"/>
              </a:schemeClr>
            </a:solidFill>
            <a:miter lim="800000"/>
            <a:headEnd/>
            <a:tailEnd/>
          </a:ln>
          <a:effectLst/>
        </p:spPr>
        <p:txBody>
          <a:bodyPr anchor="ctr"/>
          <a:lstStyle>
            <a:lvl1pPr marL="0" indent="0" algn="ctr" defTabSz="914400" latinLnBrk="0">
              <a:lnSpc>
                <a:spcPct val="100000"/>
              </a:lnSpc>
              <a:buFont typeface="Arial" panose="020B0604020202020204" pitchFamily="34" charset="0"/>
              <a:buNone/>
              <a:defRPr sz="1600">
                <a:ea typeface="ＭＳ Ｐゴシック" charset="0"/>
                <a:cs typeface="Calibri"/>
              </a:defRPr>
            </a:lvl1pPr>
            <a:lvl2pPr marL="685800" indent="-228600" defTabSz="914400" eaLnBrk="1" latinLnBrk="0" hangingPunct="1">
              <a:lnSpc>
                <a:spcPct val="150000"/>
              </a:lnSpc>
              <a:spcBef>
                <a:spcPts val="1000"/>
              </a:spcBef>
              <a:buFont typeface="Arial" panose="020B0604020202020204" pitchFamily="34" charset="0"/>
              <a:buChar char="•"/>
              <a:defRPr sz="1600">
                <a:latin typeface="+mn-lt"/>
              </a:defRPr>
            </a:lvl2pPr>
            <a:lvl3pPr marL="1143000" indent="-228600" defTabSz="914400" eaLnBrk="1" latinLnBrk="0" hangingPunct="1">
              <a:lnSpc>
                <a:spcPct val="150000"/>
              </a:lnSpc>
              <a:spcBef>
                <a:spcPts val="1000"/>
              </a:spcBef>
              <a:buFont typeface="Arial" panose="020B0604020202020204" pitchFamily="34" charset="0"/>
              <a:buChar char="•"/>
              <a:defRPr sz="1400">
                <a:latin typeface="+mn-lt"/>
              </a:defRPr>
            </a:lvl3pPr>
            <a:lvl4pPr marL="1600200" indent="-228600" defTabSz="914400" eaLnBrk="1" latinLnBrk="0" hangingPunct="1">
              <a:lnSpc>
                <a:spcPct val="150000"/>
              </a:lnSpc>
              <a:spcBef>
                <a:spcPts val="1000"/>
              </a:spcBef>
              <a:buFont typeface="Arial" panose="020B0604020202020204" pitchFamily="34" charset="0"/>
              <a:buChar char="•"/>
              <a:defRPr sz="1200">
                <a:latin typeface="+mn-lt"/>
              </a:defRPr>
            </a:lvl4pPr>
            <a:lvl5pPr marL="2057400" indent="-228600" defTabSz="914400" eaLnBrk="1" latinLnBrk="0" hangingPunct="1">
              <a:lnSpc>
                <a:spcPct val="150000"/>
              </a:lnSpc>
              <a:spcBef>
                <a:spcPts val="10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endParaRPr lang="de-DE" dirty="0"/>
          </a:p>
        </p:txBody>
      </p:sp>
      <p:sp>
        <p:nvSpPr>
          <p:cNvPr id="38" name="Textfeld 37">
            <a:extLst>
              <a:ext uri="{FF2B5EF4-FFF2-40B4-BE49-F238E27FC236}">
                <a16:creationId xmlns:a16="http://schemas.microsoft.com/office/drawing/2014/main" id="{74B2977F-1A1D-DCCB-19F3-A4A8A273737C}"/>
              </a:ext>
            </a:extLst>
          </p:cNvPr>
          <p:cNvSpPr txBox="1"/>
          <p:nvPr/>
        </p:nvSpPr>
        <p:spPr>
          <a:xfrm>
            <a:off x="10381179" y="4198217"/>
            <a:ext cx="1492323" cy="667820"/>
          </a:xfrm>
          <a:prstGeom prst="roundRect">
            <a:avLst/>
          </a:prstGeom>
          <a:solidFill>
            <a:schemeClr val="accent4">
              <a:alpha val="0"/>
            </a:schemeClr>
          </a:solidFill>
          <a:ln w="38100">
            <a:solidFill>
              <a:schemeClr val="accent4">
                <a:alpha val="20000"/>
              </a:schemeClr>
            </a:solidFill>
            <a:miter lim="800000"/>
            <a:headEnd/>
            <a:tailEnd/>
          </a:ln>
          <a:effectLst/>
        </p:spPr>
        <p:txBody>
          <a:bodyPr anchor="ctr"/>
          <a:lstStyle>
            <a:lvl1pPr marL="0" indent="0" algn="ctr" defTabSz="914400" latinLnBrk="0">
              <a:lnSpc>
                <a:spcPct val="100000"/>
              </a:lnSpc>
              <a:buFont typeface="Arial" panose="020B0604020202020204" pitchFamily="34" charset="0"/>
              <a:buNone/>
              <a:defRPr sz="1600">
                <a:ea typeface="ＭＳ Ｐゴシック" charset="0"/>
                <a:cs typeface="Calibri"/>
              </a:defRPr>
            </a:lvl1pPr>
            <a:lvl2pPr marL="685800" indent="-228600" defTabSz="914400" eaLnBrk="1" latinLnBrk="0" hangingPunct="1">
              <a:lnSpc>
                <a:spcPct val="150000"/>
              </a:lnSpc>
              <a:spcBef>
                <a:spcPts val="1000"/>
              </a:spcBef>
              <a:buFont typeface="Arial" panose="020B0604020202020204" pitchFamily="34" charset="0"/>
              <a:buChar char="•"/>
              <a:defRPr sz="1600">
                <a:latin typeface="+mn-lt"/>
              </a:defRPr>
            </a:lvl2pPr>
            <a:lvl3pPr marL="1143000" indent="-228600" defTabSz="914400" eaLnBrk="1" latinLnBrk="0" hangingPunct="1">
              <a:lnSpc>
                <a:spcPct val="150000"/>
              </a:lnSpc>
              <a:spcBef>
                <a:spcPts val="1000"/>
              </a:spcBef>
              <a:buFont typeface="Arial" panose="020B0604020202020204" pitchFamily="34" charset="0"/>
              <a:buChar char="•"/>
              <a:defRPr sz="1400">
                <a:latin typeface="+mn-lt"/>
              </a:defRPr>
            </a:lvl3pPr>
            <a:lvl4pPr marL="1600200" indent="-228600" defTabSz="914400" eaLnBrk="1" latinLnBrk="0" hangingPunct="1">
              <a:lnSpc>
                <a:spcPct val="150000"/>
              </a:lnSpc>
              <a:spcBef>
                <a:spcPts val="1000"/>
              </a:spcBef>
              <a:buFont typeface="Arial" panose="020B0604020202020204" pitchFamily="34" charset="0"/>
              <a:buChar char="•"/>
              <a:defRPr sz="1200">
                <a:latin typeface="+mn-lt"/>
              </a:defRPr>
            </a:lvl4pPr>
            <a:lvl5pPr marL="2057400" indent="-228600" defTabSz="914400" eaLnBrk="1" latinLnBrk="0" hangingPunct="1">
              <a:lnSpc>
                <a:spcPct val="150000"/>
              </a:lnSpc>
              <a:spcBef>
                <a:spcPts val="1000"/>
              </a:spcBef>
              <a:buFont typeface="Arial" panose="020B0604020202020204" pitchFamily="34" charset="0"/>
              <a:buChar char="•"/>
              <a:defRPr sz="10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endParaRPr lang="de-DE" dirty="0"/>
          </a:p>
        </p:txBody>
      </p:sp>
      <p:sp>
        <p:nvSpPr>
          <p:cNvPr id="8" name="Datumsplatzhalter 7">
            <a:extLst>
              <a:ext uri="{FF2B5EF4-FFF2-40B4-BE49-F238E27FC236}">
                <a16:creationId xmlns:a16="http://schemas.microsoft.com/office/drawing/2014/main" id="{CFF571DC-0E10-52E4-9170-E66A40948D1E}"/>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9960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5" grpId="0" animBg="1"/>
      <p:bldP spid="27" grpId="0" animBg="1"/>
      <p:bldP spid="28" grpId="0" animBg="1"/>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946D848-F0AA-824E-0416-FE63778A9B09}"/>
              </a:ext>
            </a:extLst>
          </p:cNvPr>
          <p:cNvPicPr>
            <a:picLocks noChangeAspect="1"/>
          </p:cNvPicPr>
          <p:nvPr/>
        </p:nvPicPr>
        <p:blipFill>
          <a:blip r:embed="rId3"/>
          <a:stretch>
            <a:fillRect/>
          </a:stretch>
        </p:blipFill>
        <p:spPr>
          <a:xfrm>
            <a:off x="1140910" y="1878871"/>
            <a:ext cx="1814304" cy="2635875"/>
          </a:xfrm>
          <a:prstGeom prst="rect">
            <a:avLst/>
          </a:prstGeom>
          <a:effectLst>
            <a:outerShdw blurRad="63500" sx="102000" sy="102000" algn="ctr" rotWithShape="0">
              <a:prstClr val="black">
                <a:alpha val="40000"/>
              </a:prstClr>
            </a:outerShdw>
          </a:effectLst>
        </p:spPr>
      </p:pic>
      <p:pic>
        <p:nvPicPr>
          <p:cNvPr id="12" name="Grafik 11">
            <a:extLst>
              <a:ext uri="{FF2B5EF4-FFF2-40B4-BE49-F238E27FC236}">
                <a16:creationId xmlns:a16="http://schemas.microsoft.com/office/drawing/2014/main" id="{509008FC-5E46-5077-5F43-67AECC10A287}"/>
              </a:ext>
            </a:extLst>
          </p:cNvPr>
          <p:cNvPicPr>
            <a:picLocks noChangeAspect="1"/>
          </p:cNvPicPr>
          <p:nvPr/>
        </p:nvPicPr>
        <p:blipFill>
          <a:blip r:embed="rId4"/>
          <a:stretch>
            <a:fillRect/>
          </a:stretch>
        </p:blipFill>
        <p:spPr>
          <a:xfrm rot="384265">
            <a:off x="1849992" y="2842572"/>
            <a:ext cx="2487039" cy="1751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rafik 10">
            <a:extLst>
              <a:ext uri="{FF2B5EF4-FFF2-40B4-BE49-F238E27FC236}">
                <a16:creationId xmlns:a16="http://schemas.microsoft.com/office/drawing/2014/main" id="{2C9F20B3-054F-3B8E-E897-148234EE0B1B}"/>
              </a:ext>
            </a:extLst>
          </p:cNvPr>
          <p:cNvPicPr>
            <a:picLocks noChangeAspect="1"/>
          </p:cNvPicPr>
          <p:nvPr/>
        </p:nvPicPr>
        <p:blipFill>
          <a:blip r:embed="rId5"/>
          <a:stretch>
            <a:fillRect/>
          </a:stretch>
        </p:blipFill>
        <p:spPr>
          <a:xfrm rot="682793">
            <a:off x="9895701" y="2225210"/>
            <a:ext cx="1836548" cy="2598044"/>
          </a:xfrm>
          <a:prstGeom prst="rect">
            <a:avLst/>
          </a:prstGeom>
          <a:ln>
            <a:noFill/>
          </a:ln>
          <a:effectLst>
            <a:outerShdw blurRad="292100" dist="139700" dir="2700000" algn="tl" rotWithShape="0">
              <a:srgbClr val="333333">
                <a:alpha val="65000"/>
              </a:srgbClr>
            </a:outerShdw>
          </a:effectLst>
        </p:spPr>
      </p:pic>
      <p:sp>
        <p:nvSpPr>
          <p:cNvPr id="18" name="Textplatzhalter 17">
            <a:extLst>
              <a:ext uri="{FF2B5EF4-FFF2-40B4-BE49-F238E27FC236}">
                <a16:creationId xmlns:a16="http://schemas.microsoft.com/office/drawing/2014/main" id="{FF3F647A-52F3-2CBD-64AC-834AEE995644}"/>
              </a:ext>
            </a:extLst>
          </p:cNvPr>
          <p:cNvSpPr>
            <a:spLocks noGrp="1"/>
          </p:cNvSpPr>
          <p:nvPr>
            <p:ph type="body" sz="quarter" idx="13"/>
          </p:nvPr>
        </p:nvSpPr>
        <p:spPr/>
        <p:txBody>
          <a:bodyPr/>
          <a:lstStyle/>
          <a:p>
            <a:r>
              <a:rPr lang="de-DE" dirty="0"/>
              <a:t>DIAGNOSEORIENTIERTE FÖRDERUNG MIT DEN FÖDIMA-MATERIALIEN</a:t>
            </a:r>
          </a:p>
        </p:txBody>
      </p:sp>
      <p:sp>
        <p:nvSpPr>
          <p:cNvPr id="3" name="Foliennummernplatzhalter 2">
            <a:extLst>
              <a:ext uri="{FF2B5EF4-FFF2-40B4-BE49-F238E27FC236}">
                <a16:creationId xmlns:a16="http://schemas.microsoft.com/office/drawing/2014/main" id="{36BF60CF-F3C3-59AB-32BA-A1F917FF33D9}"/>
              </a:ext>
            </a:extLst>
          </p:cNvPr>
          <p:cNvSpPr>
            <a:spLocks noGrp="1"/>
          </p:cNvSpPr>
          <p:nvPr>
            <p:ph type="sldNum" sz="quarter" idx="12"/>
          </p:nvPr>
        </p:nvSpPr>
        <p:spPr/>
        <p:txBody>
          <a:bodyPr/>
          <a:lstStyle/>
          <a:p>
            <a:fld id="{C3752B7C-18A9-864D-BBCB-54A9F41B5594}" type="slidenum">
              <a:rPr lang="de-DE" smtClean="0"/>
              <a:pPr/>
              <a:t>73</a:t>
            </a:fld>
            <a:endParaRPr lang="de-DE" dirty="0"/>
          </a:p>
        </p:txBody>
      </p:sp>
      <p:sp>
        <p:nvSpPr>
          <p:cNvPr id="16" name="Titel 15">
            <a:extLst>
              <a:ext uri="{FF2B5EF4-FFF2-40B4-BE49-F238E27FC236}">
                <a16:creationId xmlns:a16="http://schemas.microsoft.com/office/drawing/2014/main" id="{975985C1-4065-6861-9C79-F27F6A58153B}"/>
              </a:ext>
            </a:extLst>
          </p:cNvPr>
          <p:cNvSpPr>
            <a:spLocks noGrp="1"/>
          </p:cNvSpPr>
          <p:nvPr>
            <p:ph type="title"/>
          </p:nvPr>
        </p:nvSpPr>
        <p:spPr/>
        <p:txBody>
          <a:bodyPr/>
          <a:lstStyle/>
          <a:p>
            <a:pPr>
              <a:lnSpc>
                <a:spcPct val="100000"/>
              </a:lnSpc>
            </a:pPr>
            <a:r>
              <a:rPr lang="de-DE" dirty="0"/>
              <a:t>3. Fördern von Zahlverständnis im Unterricht</a:t>
            </a:r>
            <a:endParaRPr lang="de-DE" dirty="0">
              <a:solidFill>
                <a:schemeClr val="tx1"/>
              </a:solidFill>
            </a:endParaRPr>
          </a:p>
        </p:txBody>
      </p:sp>
      <p:pic>
        <p:nvPicPr>
          <p:cNvPr id="10" name="Grafik 9">
            <a:extLst>
              <a:ext uri="{FF2B5EF4-FFF2-40B4-BE49-F238E27FC236}">
                <a16:creationId xmlns:a16="http://schemas.microsoft.com/office/drawing/2014/main" id="{EE74F96C-E71B-04CE-1FA6-2C116D008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5598">
            <a:off x="7602685" y="2336399"/>
            <a:ext cx="2742149" cy="1940166"/>
          </a:xfrm>
          <a:prstGeom prst="rect">
            <a:avLst/>
          </a:prstGeom>
          <a:effectLst>
            <a:outerShdw blurRad="63500" sx="102000" sy="102000" algn="ctr" rotWithShape="0">
              <a:prstClr val="black">
                <a:alpha val="40000"/>
              </a:prstClr>
            </a:outerShdw>
          </a:effectLst>
        </p:spPr>
      </p:pic>
      <p:sp>
        <p:nvSpPr>
          <p:cNvPr id="21" name="Rechteck: abgerundete Ecken 3">
            <a:extLst>
              <a:ext uri="{FF2B5EF4-FFF2-40B4-BE49-F238E27FC236}">
                <a16:creationId xmlns:a16="http://schemas.microsoft.com/office/drawing/2014/main" id="{FCD63B3D-0EFB-4B31-2F2F-D8CAF0ACAFAB}"/>
              </a:ext>
            </a:extLst>
          </p:cNvPr>
          <p:cNvSpPr/>
          <p:nvPr/>
        </p:nvSpPr>
        <p:spPr>
          <a:xfrm>
            <a:off x="4695331" y="2525707"/>
            <a:ext cx="2291606" cy="1895119"/>
          </a:xfrm>
          <a:prstGeom prst="rightArrow">
            <a:avLst>
              <a:gd name="adj1" fmla="val 75328"/>
              <a:gd name="adj2" fmla="val 30840"/>
            </a:avLst>
          </a:prstGeom>
          <a:solidFill>
            <a:srgbClr val="898D4E">
              <a:alpha val="20000"/>
            </a:srgbClr>
          </a:solidFill>
          <a:ln w="38100">
            <a:noFill/>
            <a:miter lim="800000"/>
            <a:headEnd/>
            <a:tailEnd/>
          </a:ln>
          <a:effectLst/>
        </p:spPr>
        <p:txBody>
          <a:bodyPr anchor="ctr"/>
          <a:lstStyle/>
          <a:p>
            <a:pPr algn="ctr"/>
            <a:r>
              <a:rPr lang="de-DE" sz="1600" dirty="0">
                <a:solidFill>
                  <a:srgbClr val="413C29"/>
                </a:solidFill>
                <a:latin typeface="Arial" panose="020B0604020202020204" pitchFamily="34" charset="0"/>
                <a:ea typeface="ＭＳ Ｐゴシック" charset="0"/>
                <a:cs typeface="Calibri"/>
              </a:rPr>
              <a:t>Das Kind kann verschiedene Zahldarstellungen einander zuordnen.</a:t>
            </a:r>
          </a:p>
        </p:txBody>
      </p:sp>
      <p:pic>
        <p:nvPicPr>
          <p:cNvPr id="7" name="Grafik 6">
            <a:extLst>
              <a:ext uri="{FF2B5EF4-FFF2-40B4-BE49-F238E27FC236}">
                <a16:creationId xmlns:a16="http://schemas.microsoft.com/office/drawing/2014/main" id="{26CACFCA-FDE8-5F9A-FEF1-BE60548AC6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52" y="3580893"/>
            <a:ext cx="1814304" cy="1359630"/>
          </a:xfrm>
          <a:prstGeom prst="rect">
            <a:avLst/>
          </a:prstGeom>
          <a:effectLst>
            <a:outerShdw blurRad="63500" sx="102000" sy="102000" algn="ctr" rotWithShape="0">
              <a:prstClr val="black">
                <a:alpha val="40000"/>
              </a:prstClr>
            </a:outerShdw>
          </a:effectLst>
        </p:spPr>
      </p:pic>
      <p:pic>
        <p:nvPicPr>
          <p:cNvPr id="24" name="Grafik 23">
            <a:extLst>
              <a:ext uri="{FF2B5EF4-FFF2-40B4-BE49-F238E27FC236}">
                <a16:creationId xmlns:a16="http://schemas.microsoft.com/office/drawing/2014/main" id="{C90AA33A-97B4-A040-0225-61E084C6216E}"/>
              </a:ext>
            </a:extLst>
          </p:cNvPr>
          <p:cNvPicPr>
            <a:picLocks noChangeAspect="1"/>
          </p:cNvPicPr>
          <p:nvPr/>
        </p:nvPicPr>
        <p:blipFill>
          <a:blip r:embed="rId8"/>
          <a:stretch>
            <a:fillRect/>
          </a:stretch>
        </p:blipFill>
        <p:spPr>
          <a:xfrm>
            <a:off x="7540125" y="2589665"/>
            <a:ext cx="2880480" cy="2028706"/>
          </a:xfrm>
          <a:prstGeom prst="rect">
            <a:avLst/>
          </a:prstGeom>
          <a:effectLst>
            <a:outerShdw blurRad="63500" sx="102000" sy="102000" algn="ctr" rotWithShape="0">
              <a:prstClr val="black">
                <a:alpha val="40000"/>
              </a:prstClr>
            </a:outerShdw>
          </a:effectLst>
        </p:spPr>
      </p:pic>
      <p:sp>
        <p:nvSpPr>
          <p:cNvPr id="2" name="Rechteck: abgerundete Ecken 1">
            <a:extLst>
              <a:ext uri="{FF2B5EF4-FFF2-40B4-BE49-F238E27FC236}">
                <a16:creationId xmlns:a16="http://schemas.microsoft.com/office/drawing/2014/main" id="{9D62AA0B-F476-79C1-6141-B63D35D6319B}"/>
              </a:ext>
            </a:extLst>
          </p:cNvPr>
          <p:cNvSpPr/>
          <p:nvPr/>
        </p:nvSpPr>
        <p:spPr>
          <a:xfrm>
            <a:off x="7715507" y="5126134"/>
            <a:ext cx="2536213" cy="874073"/>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kern="0" dirty="0">
                <a:solidFill>
                  <a:schemeClr val="tx1"/>
                </a:solidFill>
                <a:latin typeface="+mn-lt"/>
                <a:cs typeface="Calibri"/>
              </a:rPr>
              <a:t>Auswahl geeigneter Förderanregungen und Planung des Unterrichts</a:t>
            </a:r>
            <a:endParaRPr lang="de-DE" sz="1600" dirty="0">
              <a:solidFill>
                <a:schemeClr val="tx1"/>
              </a:solidFill>
            </a:endParaRPr>
          </a:p>
        </p:txBody>
      </p:sp>
      <p:sp>
        <p:nvSpPr>
          <p:cNvPr id="4" name="Rechteck: abgerundete Ecken 3">
            <a:extLst>
              <a:ext uri="{FF2B5EF4-FFF2-40B4-BE49-F238E27FC236}">
                <a16:creationId xmlns:a16="http://schemas.microsoft.com/office/drawing/2014/main" id="{2DF52CF6-5A5F-1E0F-9CC1-7FC7EBBCE851}"/>
              </a:ext>
            </a:extLst>
          </p:cNvPr>
          <p:cNvSpPr/>
          <p:nvPr/>
        </p:nvSpPr>
        <p:spPr>
          <a:xfrm>
            <a:off x="4784946" y="5126134"/>
            <a:ext cx="2112376" cy="874073"/>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kern="0" dirty="0">
                <a:solidFill>
                  <a:schemeClr val="tx1"/>
                </a:solidFill>
                <a:cs typeface="Calibri"/>
              </a:rPr>
              <a:t>Festlegen der zu fördernden Teilkompetenz</a:t>
            </a:r>
            <a:endParaRPr lang="de-DE" sz="1600" dirty="0">
              <a:solidFill>
                <a:schemeClr val="tx1"/>
              </a:solidFill>
            </a:endParaRPr>
          </a:p>
        </p:txBody>
      </p:sp>
      <p:sp>
        <p:nvSpPr>
          <p:cNvPr id="5" name="Rechteck: abgerundete Ecken 4">
            <a:extLst>
              <a:ext uri="{FF2B5EF4-FFF2-40B4-BE49-F238E27FC236}">
                <a16:creationId xmlns:a16="http://schemas.microsoft.com/office/drawing/2014/main" id="{D2C3E2AE-33B5-D396-90EB-E85427DD0F1F}"/>
              </a:ext>
            </a:extLst>
          </p:cNvPr>
          <p:cNvSpPr/>
          <p:nvPr/>
        </p:nvSpPr>
        <p:spPr>
          <a:xfrm>
            <a:off x="954612" y="5053824"/>
            <a:ext cx="2253776" cy="1018692"/>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kern="0" dirty="0">
                <a:solidFill>
                  <a:prstClr val="white"/>
                </a:solidFill>
                <a:latin typeface="+mn-lt"/>
                <a:cs typeface="Calibri"/>
              </a:rPr>
              <a:t> </a:t>
            </a:r>
            <a:r>
              <a:rPr lang="de-DE" sz="1600" kern="0" dirty="0">
                <a:solidFill>
                  <a:schemeClr val="tx1"/>
                </a:solidFill>
                <a:latin typeface="+mn-lt"/>
                <a:cs typeface="Calibri"/>
              </a:rPr>
              <a:t>Auswertung der Standortbestimmung</a:t>
            </a:r>
            <a:endParaRPr lang="de-DE" sz="1800" kern="0" dirty="0">
              <a:solidFill>
                <a:schemeClr val="tx1"/>
              </a:solidFill>
              <a:latin typeface="+mn-lt"/>
              <a:cs typeface="Calibri"/>
            </a:endParaRPr>
          </a:p>
        </p:txBody>
      </p:sp>
      <p:sp>
        <p:nvSpPr>
          <p:cNvPr id="14" name="Datumsplatzhalter 13">
            <a:extLst>
              <a:ext uri="{FF2B5EF4-FFF2-40B4-BE49-F238E27FC236}">
                <a16:creationId xmlns:a16="http://schemas.microsoft.com/office/drawing/2014/main" id="{B5856A06-BB6F-9C67-FCBB-3A58BA4CF5A7}"/>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7469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p:txBody>
          <a:bodyPr/>
          <a:lstStyle/>
          <a:p>
            <a:r>
              <a:rPr lang="de-DE" dirty="0"/>
              <a:t>HINWEIS ZU FOLIE 75: </a:t>
            </a:r>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p:txBody>
          <a:bodyPr/>
          <a:lstStyle/>
          <a:p>
            <a:r>
              <a:rPr lang="de-DE" dirty="0"/>
              <a:t>In der folgenden Aktivität sollen die Lehrkräfte ausgewählte Förderanregungen der FÖDIMA-Kartei kennen lernen und selbst mit Material erproben. Die Anregungen können natürlich auch gegen andere Beispiele getauscht werden. </a:t>
            </a:r>
          </a:p>
          <a:p>
            <a:r>
              <a:rPr lang="de-DE" dirty="0"/>
              <a:t>Die Fragen sollen die Lehrkräfte weiter zu Überlegungen zu einem sinnvollen Verständnisaufbau und einer möglichen Organisation im Unterricht anregen. Die Überlegung möglicher Impulse bietet bereits einen ersten Einstieg in das Thema „(</a:t>
            </a:r>
            <a:r>
              <a:rPr lang="de-DE" dirty="0" err="1"/>
              <a:t>Förder</a:t>
            </a:r>
            <a:r>
              <a:rPr lang="de-DE" dirty="0"/>
              <a:t>)</a:t>
            </a:r>
            <a:r>
              <a:rPr lang="de-DE" dirty="0" err="1"/>
              <a:t>gespräche</a:t>
            </a:r>
            <a:r>
              <a:rPr lang="de-DE" dirty="0"/>
              <a:t> führen“.</a:t>
            </a:r>
          </a:p>
        </p:txBody>
      </p:sp>
      <p:sp>
        <p:nvSpPr>
          <p:cNvPr id="3" name="Datumsplatzhalter 2">
            <a:extLst>
              <a:ext uri="{FF2B5EF4-FFF2-40B4-BE49-F238E27FC236}">
                <a16:creationId xmlns:a16="http://schemas.microsoft.com/office/drawing/2014/main" id="{D0096E91-B79F-92B3-5021-3E7D307495C0}"/>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895470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nhaltsplatzhalter 24">
            <a:extLst>
              <a:ext uri="{FF2B5EF4-FFF2-40B4-BE49-F238E27FC236}">
                <a16:creationId xmlns:a16="http://schemas.microsoft.com/office/drawing/2014/main" id="{F6FC706B-96BB-1A08-8D2F-7B501B4E118A}"/>
              </a:ext>
            </a:extLst>
          </p:cNvPr>
          <p:cNvSpPr>
            <a:spLocks noGrp="1"/>
          </p:cNvSpPr>
          <p:nvPr>
            <p:ph idx="14"/>
          </p:nvPr>
        </p:nvSpPr>
        <p:spPr>
          <a:xfrm>
            <a:off x="1462088" y="1593850"/>
            <a:ext cx="9345612" cy="4434991"/>
          </a:xfrm>
        </p:spPr>
        <p:txBody>
          <a:bodyPr/>
          <a:lstStyle/>
          <a:p>
            <a:pPr>
              <a:lnSpc>
                <a:spcPct val="110000"/>
              </a:lnSpc>
              <a:spcBef>
                <a:spcPts val="600"/>
              </a:spcBef>
              <a:buClr>
                <a:schemeClr val="accent1"/>
              </a:buClr>
              <a:defRPr/>
            </a:pPr>
            <a:r>
              <a:rPr lang="de-DE" dirty="0"/>
              <a:t>Führen Sie zwei der abgebildeten Förderanregungen (FÖDIMA-Kartei Nr. 4, 8, 11 und 17) gemeinsam durch. Achten Sie dabei insbesondere auf die sprachliche Begleitung der Handlungen. Beantworten Sie im Anschluss folgende Fragen:</a:t>
            </a:r>
          </a:p>
        </p:txBody>
      </p:sp>
      <p:sp>
        <p:nvSpPr>
          <p:cNvPr id="33" name="Titel 32">
            <a:extLst>
              <a:ext uri="{FF2B5EF4-FFF2-40B4-BE49-F238E27FC236}">
                <a16:creationId xmlns:a16="http://schemas.microsoft.com/office/drawing/2014/main" id="{077E1179-13BF-BE8D-96AB-6D42BA1F6548}"/>
              </a:ext>
            </a:extLst>
          </p:cNvPr>
          <p:cNvSpPr>
            <a:spLocks noGrp="1"/>
          </p:cNvSpPr>
          <p:nvPr>
            <p:ph type="title"/>
          </p:nvPr>
        </p:nvSpPr>
        <p:spPr/>
        <p:txBody>
          <a:bodyPr/>
          <a:lstStyle/>
          <a:p>
            <a:r>
              <a:rPr lang="de-DE" dirty="0"/>
              <a:t>3. Fördern von Zahlverständnis im Unterricht</a:t>
            </a:r>
          </a:p>
        </p:txBody>
      </p:sp>
      <p:sp>
        <p:nvSpPr>
          <p:cNvPr id="24" name="Textplatzhalter 23">
            <a:extLst>
              <a:ext uri="{FF2B5EF4-FFF2-40B4-BE49-F238E27FC236}">
                <a16:creationId xmlns:a16="http://schemas.microsoft.com/office/drawing/2014/main" id="{DADE6480-5AE9-D7D5-9E37-196A259D1824}"/>
              </a:ext>
            </a:extLst>
          </p:cNvPr>
          <p:cNvSpPr>
            <a:spLocks noGrp="1"/>
          </p:cNvSpPr>
          <p:nvPr>
            <p:ph type="body" sz="quarter" idx="13"/>
          </p:nvPr>
        </p:nvSpPr>
        <p:spPr>
          <a:xfrm>
            <a:off x="1461741" y="1147990"/>
            <a:ext cx="9346012" cy="445628"/>
          </a:xfrm>
        </p:spPr>
        <p:txBody>
          <a:bodyPr/>
          <a:lstStyle/>
          <a:p>
            <a:r>
              <a:rPr lang="de-DE" dirty="0"/>
              <a:t>PARTNERARBEIT</a:t>
            </a:r>
          </a:p>
        </p:txBody>
      </p:sp>
      <p:cxnSp>
        <p:nvCxnSpPr>
          <p:cNvPr id="39" name="Gerade Verbindung 38">
            <a:extLst>
              <a:ext uri="{FF2B5EF4-FFF2-40B4-BE49-F238E27FC236}">
                <a16:creationId xmlns:a16="http://schemas.microsoft.com/office/drawing/2014/main" id="{D3783FAA-7E8B-66DC-9CD9-5A2E81BF5258}"/>
              </a:ext>
            </a:extLst>
          </p:cNvPr>
          <p:cNvCxnSpPr>
            <a:cxnSpLocks/>
          </p:cNvCxnSpPr>
          <p:nvPr/>
        </p:nvCxnSpPr>
        <p:spPr>
          <a:xfrm>
            <a:off x="1255572" y="4056794"/>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0" name="Textplatzhalter 3">
            <a:extLst>
              <a:ext uri="{FF2B5EF4-FFF2-40B4-BE49-F238E27FC236}">
                <a16:creationId xmlns:a16="http://schemas.microsoft.com/office/drawing/2014/main" id="{1B52A0E3-2A1E-C1BB-4BEE-8A44495D5E15}"/>
              </a:ext>
            </a:extLst>
          </p:cNvPr>
          <p:cNvSpPr txBox="1">
            <a:spLocks/>
          </p:cNvSpPr>
          <p:nvPr/>
        </p:nvSpPr>
        <p:spPr>
          <a:xfrm>
            <a:off x="1211378" y="4146950"/>
            <a:ext cx="10274990" cy="222581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sz="1600" dirty="0">
                <a:solidFill>
                  <a:schemeClr val="tx1"/>
                </a:solidFill>
              </a:rPr>
              <a:t>Welche mathematischen Kompetenzen können gefördert werden</a:t>
            </a:r>
            <a:r>
              <a:rPr lang="de-DE" dirty="0">
                <a:solidFill>
                  <a:schemeClr val="tx1"/>
                </a:solidFill>
              </a:rPr>
              <a:t>? </a:t>
            </a:r>
            <a:br>
              <a:rPr lang="de-DE" dirty="0">
                <a:solidFill>
                  <a:schemeClr val="tx1"/>
                </a:solidFill>
              </a:rPr>
            </a:br>
            <a:r>
              <a:rPr lang="de-DE" dirty="0">
                <a:solidFill>
                  <a:schemeClr val="tx1"/>
                </a:solidFill>
              </a:rPr>
              <a:t>Was müssen die Kinder vorab schon können?</a:t>
            </a:r>
          </a:p>
          <a:p>
            <a:pPr marL="285750" indent="-285750">
              <a:buFont typeface="Arial" panose="020B0604020202020204" pitchFamily="34" charset="0"/>
              <a:buChar char="•"/>
            </a:pPr>
            <a:r>
              <a:rPr lang="de-DE" dirty="0">
                <a:solidFill>
                  <a:schemeClr val="tx1"/>
                </a:solidFill>
              </a:rPr>
              <a:t>Wie und wozu würden Sie die Förderanregung im Unterricht einsetzen?</a:t>
            </a:r>
          </a:p>
          <a:p>
            <a:pPr marL="285750" indent="-285750">
              <a:buFont typeface="Arial" panose="020B0604020202020204" pitchFamily="34" charset="0"/>
              <a:buChar char="•"/>
            </a:pPr>
            <a:r>
              <a:rPr lang="de-DE" sz="1600" dirty="0">
                <a:solidFill>
                  <a:schemeClr val="tx1"/>
                </a:solidFill>
              </a:rPr>
              <a:t>Welche zusätzlichen Impulse würden Sie den Kindern geben?</a:t>
            </a:r>
          </a:p>
        </p:txBody>
      </p:sp>
      <p:sp>
        <p:nvSpPr>
          <p:cNvPr id="10" name="Foliennummernplatzhalter 9">
            <a:extLst>
              <a:ext uri="{FF2B5EF4-FFF2-40B4-BE49-F238E27FC236}">
                <a16:creationId xmlns:a16="http://schemas.microsoft.com/office/drawing/2014/main" id="{83F174F2-72B0-9B08-461A-B89041FF7795}"/>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12" name="Datumsplatzhalter 11">
            <a:extLst>
              <a:ext uri="{FF2B5EF4-FFF2-40B4-BE49-F238E27FC236}">
                <a16:creationId xmlns:a16="http://schemas.microsoft.com/office/drawing/2014/main" id="{0115524F-8E3F-1648-F912-274EAD01F319}"/>
              </a:ext>
            </a:extLst>
          </p:cNvPr>
          <p:cNvSpPr>
            <a:spLocks noGrp="1"/>
          </p:cNvSpPr>
          <p:nvPr>
            <p:ph type="dt" sz="half" idx="10"/>
          </p:nvPr>
        </p:nvSpPr>
        <p:spPr/>
        <p:txBody>
          <a:bodyPr/>
          <a:lstStyle/>
          <a:p>
            <a:pPr>
              <a:lnSpc>
                <a:spcPct val="150000"/>
              </a:lnSpc>
            </a:pPr>
            <a:r>
              <a:rPr lang="de-DE"/>
              <a:t>Juni 24</a:t>
            </a:r>
            <a:endParaRPr lang="de-DE" dirty="0"/>
          </a:p>
        </p:txBody>
      </p:sp>
      <p:pic>
        <p:nvPicPr>
          <p:cNvPr id="2" name="Grafik 1">
            <a:extLst>
              <a:ext uri="{FF2B5EF4-FFF2-40B4-BE49-F238E27FC236}">
                <a16:creationId xmlns:a16="http://schemas.microsoft.com/office/drawing/2014/main" id="{474FFF0C-EA5E-7F67-AEF3-557E58CC341A}"/>
              </a:ext>
            </a:extLst>
          </p:cNvPr>
          <p:cNvPicPr>
            <a:picLocks noChangeAspect="1"/>
          </p:cNvPicPr>
          <p:nvPr/>
        </p:nvPicPr>
        <p:blipFill>
          <a:blip r:embed="rId3"/>
          <a:stretch>
            <a:fillRect/>
          </a:stretch>
        </p:blipFill>
        <p:spPr>
          <a:xfrm>
            <a:off x="9057059" y="2384408"/>
            <a:ext cx="1957157" cy="2422141"/>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9C532648-A854-D760-55B8-62D5544C76C2}"/>
              </a:ext>
            </a:extLst>
          </p:cNvPr>
          <p:cNvPicPr>
            <a:picLocks noChangeAspect="1"/>
          </p:cNvPicPr>
          <p:nvPr/>
        </p:nvPicPr>
        <p:blipFill>
          <a:blip r:embed="rId4"/>
          <a:stretch>
            <a:fillRect/>
          </a:stretch>
        </p:blipFill>
        <p:spPr>
          <a:xfrm rot="558195">
            <a:off x="9869504" y="3281277"/>
            <a:ext cx="1878743" cy="2620694"/>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8E3852D6-E702-FC0E-21C7-C96BA632473F}"/>
              </a:ext>
            </a:extLst>
          </p:cNvPr>
          <p:cNvPicPr>
            <a:picLocks noChangeAspect="1"/>
          </p:cNvPicPr>
          <p:nvPr/>
        </p:nvPicPr>
        <p:blipFill>
          <a:blip r:embed="rId5"/>
          <a:stretch>
            <a:fillRect/>
          </a:stretch>
        </p:blipFill>
        <p:spPr>
          <a:xfrm>
            <a:off x="6881053" y="2617661"/>
            <a:ext cx="1957157" cy="1622678"/>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369D3DAB-AF81-2F40-CC90-27872ABEE7C2}"/>
              </a:ext>
            </a:extLst>
          </p:cNvPr>
          <p:cNvPicPr>
            <a:picLocks noChangeAspect="1"/>
          </p:cNvPicPr>
          <p:nvPr/>
        </p:nvPicPr>
        <p:blipFill>
          <a:blip r:embed="rId6"/>
          <a:stretch>
            <a:fillRect/>
          </a:stretch>
        </p:blipFill>
        <p:spPr>
          <a:xfrm rot="238355">
            <a:off x="6500581" y="3079540"/>
            <a:ext cx="2301094" cy="1134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2511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AEDBC-96E4-7CB8-4DD8-73B92811AFBD}"/>
              </a:ext>
            </a:extLst>
          </p:cNvPr>
          <p:cNvSpPr>
            <a:spLocks noGrp="1"/>
          </p:cNvSpPr>
          <p:nvPr>
            <p:ph type="title"/>
          </p:nvPr>
        </p:nvSpPr>
        <p:spPr/>
        <p:txBody>
          <a:bodyPr/>
          <a:lstStyle/>
          <a:p>
            <a:r>
              <a:rPr lang="de-DE" dirty="0"/>
              <a:t>3. Fördern von Zahlverständnis im Unterricht</a:t>
            </a:r>
          </a:p>
        </p:txBody>
      </p:sp>
      <p:sp>
        <p:nvSpPr>
          <p:cNvPr id="3" name="Datumsplatzhalter 2">
            <a:extLst>
              <a:ext uri="{FF2B5EF4-FFF2-40B4-BE49-F238E27FC236}">
                <a16:creationId xmlns:a16="http://schemas.microsoft.com/office/drawing/2014/main" id="{7845C47C-DAA1-0E40-6A45-FCDE6BA2F56E}"/>
              </a:ext>
            </a:extLst>
          </p:cNvPr>
          <p:cNvSpPr>
            <a:spLocks noGrp="1"/>
          </p:cNvSpPr>
          <p:nvPr>
            <p:ph type="dt" sz="half" idx="10"/>
          </p:nvPr>
        </p:nvSpPr>
        <p:spPr/>
        <p:txBody>
          <a:bodyPr/>
          <a:lstStyle/>
          <a:p>
            <a:pPr>
              <a:lnSpc>
                <a:spcPct val="150000"/>
              </a:lnSpc>
            </a:pPr>
            <a:r>
              <a:rPr lang="de-DE"/>
              <a:t>Juni 24</a:t>
            </a:r>
            <a:endParaRPr lang="de-DE" dirty="0"/>
          </a:p>
        </p:txBody>
      </p:sp>
      <p:sp>
        <p:nvSpPr>
          <p:cNvPr id="4" name="Foliennummernplatzhalter 3">
            <a:extLst>
              <a:ext uri="{FF2B5EF4-FFF2-40B4-BE49-F238E27FC236}">
                <a16:creationId xmlns:a16="http://schemas.microsoft.com/office/drawing/2014/main" id="{C77C4625-4DD4-7943-CFFB-B1E16A81A6D9}"/>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5" name="Textplatzhalter 4">
            <a:extLst>
              <a:ext uri="{FF2B5EF4-FFF2-40B4-BE49-F238E27FC236}">
                <a16:creationId xmlns:a16="http://schemas.microsoft.com/office/drawing/2014/main" id="{5A653EFE-11C0-AABE-3A4B-EE7B542DE562}"/>
              </a:ext>
            </a:extLst>
          </p:cNvPr>
          <p:cNvSpPr>
            <a:spLocks noGrp="1"/>
          </p:cNvSpPr>
          <p:nvPr>
            <p:ph type="body" sz="quarter" idx="14"/>
          </p:nvPr>
        </p:nvSpPr>
        <p:spPr/>
        <p:txBody>
          <a:bodyPr>
            <a:normAutofit fontScale="92500" lnSpcReduction="10000"/>
          </a:bodyPr>
          <a:lstStyle/>
          <a:p>
            <a:r>
              <a:rPr lang="de-DE" dirty="0"/>
              <a:t>Kurze Diskussion:</a:t>
            </a:r>
          </a:p>
          <a:p>
            <a:pPr marL="285750" indent="-285750">
              <a:buFont typeface="Arial" panose="020B0604020202020204" pitchFamily="34" charset="0"/>
              <a:buChar char="•"/>
            </a:pPr>
            <a:r>
              <a:rPr lang="de-DE" dirty="0"/>
              <a:t>Welche Fragen sind offen geblieben?</a:t>
            </a:r>
          </a:p>
          <a:p>
            <a:pPr marL="285750" indent="-285750">
              <a:buFont typeface="Arial" panose="020B0604020202020204" pitchFamily="34" charset="0"/>
              <a:buChar char="•"/>
            </a:pPr>
            <a:r>
              <a:rPr lang="de-DE" dirty="0"/>
              <a:t>Welche Erfahrungen habt ihr gemacht?</a:t>
            </a:r>
          </a:p>
          <a:p>
            <a:pPr marL="285750" indent="-285750">
              <a:buFont typeface="Arial" panose="020B0604020202020204" pitchFamily="34" charset="0"/>
              <a:buChar char="•"/>
            </a:pPr>
            <a:r>
              <a:rPr lang="de-DE" dirty="0"/>
              <a:t>Inwiefern kann das Vierphasenmodell bei der Umsetzung helfen?</a:t>
            </a:r>
          </a:p>
          <a:p>
            <a:endParaRPr lang="de-DE" dirty="0"/>
          </a:p>
        </p:txBody>
      </p:sp>
      <p:sp>
        <p:nvSpPr>
          <p:cNvPr id="6" name="Textplatzhalter 15">
            <a:extLst>
              <a:ext uri="{FF2B5EF4-FFF2-40B4-BE49-F238E27FC236}">
                <a16:creationId xmlns:a16="http://schemas.microsoft.com/office/drawing/2014/main" id="{C444C969-20A1-014F-0AD3-9647CA93ACC3}"/>
              </a:ext>
            </a:extLst>
          </p:cNvPr>
          <p:cNvSpPr txBox="1">
            <a:spLocks/>
          </p:cNvSpPr>
          <p:nvPr/>
        </p:nvSpPr>
        <p:spPr>
          <a:xfrm>
            <a:off x="1461741" y="1147990"/>
            <a:ext cx="9346012" cy="44562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de-DE" sz="1600" dirty="0">
                <a:solidFill>
                  <a:srgbClr val="327C86"/>
                </a:solidFill>
              </a:rPr>
              <a:t>PLENUM</a:t>
            </a:r>
            <a:endParaRPr lang="de-DE" dirty="0"/>
          </a:p>
        </p:txBody>
      </p:sp>
    </p:spTree>
    <p:extLst>
      <p:ext uri="{BB962C8B-B14F-4D97-AF65-F5344CB8AC3E}">
        <p14:creationId xmlns:p14="http://schemas.microsoft.com/office/powerpoint/2010/main" val="2147690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5304941-12EA-A066-5BF5-DAA487310D54}"/>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5" name="Titel 4">
            <a:extLst>
              <a:ext uri="{FF2B5EF4-FFF2-40B4-BE49-F238E27FC236}">
                <a16:creationId xmlns:a16="http://schemas.microsoft.com/office/drawing/2014/main" id="{1E280930-ADAF-C3E1-FF1B-92F86772A7B8}"/>
              </a:ext>
            </a:extLst>
          </p:cNvPr>
          <p:cNvSpPr>
            <a:spLocks noGrp="1"/>
          </p:cNvSpPr>
          <p:nvPr>
            <p:ph type="title"/>
          </p:nvPr>
        </p:nvSpPr>
        <p:spPr/>
        <p:txBody>
          <a:bodyPr/>
          <a:lstStyle/>
          <a:p>
            <a:r>
              <a:rPr lang="de-DE" dirty="0"/>
              <a:t>3. Fördern von Zahlverständnis im Unterricht</a:t>
            </a:r>
          </a:p>
        </p:txBody>
      </p:sp>
      <p:pic>
        <p:nvPicPr>
          <p:cNvPr id="7" name="Grafik 6">
            <a:extLst>
              <a:ext uri="{FF2B5EF4-FFF2-40B4-BE49-F238E27FC236}">
                <a16:creationId xmlns:a16="http://schemas.microsoft.com/office/drawing/2014/main" id="{63F4FD0B-E660-E7C6-A7ED-765F4CDFF50B}"/>
              </a:ext>
            </a:extLst>
          </p:cNvPr>
          <p:cNvPicPr>
            <a:picLocks noChangeAspect="1"/>
          </p:cNvPicPr>
          <p:nvPr/>
        </p:nvPicPr>
        <p:blipFill>
          <a:blip r:embed="rId3"/>
          <a:stretch>
            <a:fillRect/>
          </a:stretch>
        </p:blipFill>
        <p:spPr>
          <a:xfrm>
            <a:off x="1854776" y="3234636"/>
            <a:ext cx="2836990" cy="3511006"/>
          </a:xfrm>
          <a:prstGeom prst="rect">
            <a:avLst/>
          </a:prstGeom>
          <a:ln>
            <a:noFill/>
          </a:ln>
          <a:effectLst>
            <a:outerShdw blurRad="292100" dist="139700" dir="2700000" algn="tl" rotWithShape="0">
              <a:srgbClr val="333333">
                <a:alpha val="65000"/>
              </a:srgbClr>
            </a:outerShdw>
          </a:effectLst>
        </p:spPr>
      </p:pic>
      <p:pic>
        <p:nvPicPr>
          <p:cNvPr id="16" name="Grafik 15">
            <a:extLst>
              <a:ext uri="{FF2B5EF4-FFF2-40B4-BE49-F238E27FC236}">
                <a16:creationId xmlns:a16="http://schemas.microsoft.com/office/drawing/2014/main" id="{C0A2954B-370D-05A3-60C4-3BE1DDB72B50}"/>
              </a:ext>
            </a:extLst>
          </p:cNvPr>
          <p:cNvPicPr>
            <a:picLocks noChangeAspect="1"/>
          </p:cNvPicPr>
          <p:nvPr/>
        </p:nvPicPr>
        <p:blipFill>
          <a:blip r:embed="rId4"/>
          <a:stretch>
            <a:fillRect/>
          </a:stretch>
        </p:blipFill>
        <p:spPr>
          <a:xfrm>
            <a:off x="5585573" y="1238155"/>
            <a:ext cx="3025027" cy="4219669"/>
          </a:xfrm>
          <a:prstGeom prst="rect">
            <a:avLst/>
          </a:prstGeom>
          <a:ln>
            <a:noFill/>
          </a:ln>
          <a:effectLst>
            <a:outerShdw blurRad="292100" dist="139700" dir="2700000" algn="tl" rotWithShape="0">
              <a:srgbClr val="333333">
                <a:alpha val="65000"/>
              </a:srgbClr>
            </a:outerShdw>
          </a:effectLst>
        </p:spPr>
      </p:pic>
      <p:pic>
        <p:nvPicPr>
          <p:cNvPr id="17" name="Grafik 16">
            <a:extLst>
              <a:ext uri="{FF2B5EF4-FFF2-40B4-BE49-F238E27FC236}">
                <a16:creationId xmlns:a16="http://schemas.microsoft.com/office/drawing/2014/main" id="{F5FAA987-A86B-D5B8-8041-BB8E09C39F77}"/>
              </a:ext>
            </a:extLst>
          </p:cNvPr>
          <p:cNvPicPr>
            <a:picLocks noChangeAspect="1"/>
          </p:cNvPicPr>
          <p:nvPr/>
        </p:nvPicPr>
        <p:blipFill>
          <a:blip r:embed="rId5"/>
          <a:stretch>
            <a:fillRect/>
          </a:stretch>
        </p:blipFill>
        <p:spPr>
          <a:xfrm>
            <a:off x="8810130" y="3992155"/>
            <a:ext cx="3197939" cy="2651410"/>
          </a:xfrm>
          <a:prstGeom prst="rect">
            <a:avLst/>
          </a:prstGeom>
          <a:ln>
            <a:noFill/>
          </a:ln>
          <a:effectLst>
            <a:outerShdw blurRad="292100" dist="139700" dir="2700000" algn="tl" rotWithShape="0">
              <a:srgbClr val="333333">
                <a:alpha val="65000"/>
              </a:srgbClr>
            </a:outerShdw>
          </a:effectLst>
        </p:spPr>
      </p:pic>
      <p:sp>
        <p:nvSpPr>
          <p:cNvPr id="3" name="Datumsplatzhalter 2">
            <a:extLst>
              <a:ext uri="{FF2B5EF4-FFF2-40B4-BE49-F238E27FC236}">
                <a16:creationId xmlns:a16="http://schemas.microsoft.com/office/drawing/2014/main" id="{BD4DD04C-81F2-A849-1B9B-61E411613B0F}"/>
              </a:ext>
            </a:extLst>
          </p:cNvPr>
          <p:cNvSpPr>
            <a:spLocks noGrp="1"/>
          </p:cNvSpPr>
          <p:nvPr>
            <p:ph type="dt" sz="half" idx="10"/>
          </p:nvPr>
        </p:nvSpPr>
        <p:spPr/>
        <p:txBody>
          <a:bodyPr/>
          <a:lstStyle/>
          <a:p>
            <a:pPr>
              <a:lnSpc>
                <a:spcPct val="150000"/>
              </a:lnSpc>
            </a:pPr>
            <a:r>
              <a:rPr lang="de-DE"/>
              <a:t>Juni 24</a:t>
            </a:r>
            <a:endParaRPr lang="de-DE" dirty="0"/>
          </a:p>
        </p:txBody>
      </p:sp>
      <p:pic>
        <p:nvPicPr>
          <p:cNvPr id="10" name="Grafik 9">
            <a:extLst>
              <a:ext uri="{FF2B5EF4-FFF2-40B4-BE49-F238E27FC236}">
                <a16:creationId xmlns:a16="http://schemas.microsoft.com/office/drawing/2014/main" id="{6C2A3672-1231-2A49-C660-8B616920609C}"/>
              </a:ext>
            </a:extLst>
          </p:cNvPr>
          <p:cNvPicPr>
            <a:picLocks noChangeAspect="1"/>
          </p:cNvPicPr>
          <p:nvPr/>
        </p:nvPicPr>
        <p:blipFill>
          <a:blip r:embed="rId6"/>
          <a:stretch>
            <a:fillRect/>
          </a:stretch>
        </p:blipFill>
        <p:spPr>
          <a:xfrm>
            <a:off x="245465" y="1238155"/>
            <a:ext cx="3552494" cy="1751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8729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p:txBody>
          <a:bodyPr/>
          <a:lstStyle/>
          <a:p>
            <a:r>
              <a:rPr lang="de-DE" dirty="0"/>
              <a:t>HINWEIS ZU FOLIEN 78-81</a:t>
            </a:r>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p:txBody>
          <a:bodyPr/>
          <a:lstStyle/>
          <a:p>
            <a:r>
              <a:rPr lang="de-DE" sz="1600" dirty="0"/>
              <a:t>Folie 79: Auf der digitalen Pinnwand / </a:t>
            </a:r>
            <a:r>
              <a:rPr lang="de-DE" sz="1600" dirty="0" err="1"/>
              <a:t>TaskCard</a:t>
            </a:r>
            <a:r>
              <a:rPr lang="de-DE" sz="1600" dirty="0"/>
              <a:t> sind alle Karteikarten der FÖDIMA-Kartei einzeln abgebildet. Darunter befindet sich das jeweilige Material, das die </a:t>
            </a:r>
            <a:r>
              <a:rPr lang="de-DE" sz="1600" dirty="0" err="1"/>
              <a:t>Schüler:innen</a:t>
            </a:r>
            <a:r>
              <a:rPr lang="de-DE" sz="1600" dirty="0"/>
              <a:t> im Unterricht für die diagnostische Basisaufgabe bzw. die Förderanregungen benötigen.</a:t>
            </a:r>
          </a:p>
          <a:p>
            <a:endParaRPr lang="de-DE" sz="1600" dirty="0"/>
          </a:p>
          <a:p>
            <a:r>
              <a:rPr lang="de-DE" sz="1600" dirty="0"/>
              <a:t>Folien 80-81: Nachdem die einzelnen Förderanregungen der FÖDIMA-Kartei erkundet wurden, soll nun ein Vorschlag für eine mögliche Unterrichtsplanung der Beispielklasse aus der Aktivität von Folie 66 folgen. Beispielhaft dient dazu das FÖDIMA-Planungsraster für den Unterricht, wobei auch auf andere Planungsraster zurückgegriffen werden kann. Im Zentrum sollen Förderaufgaben stehen, von denen möglichst alle Kinder (durch passende Adaptionen und durch die sinnvolle Einbettung von Darstellungsmitteln) lernen können. Eine mögliche Hilfestellung dafür könnte es sein, die Klasse in drei Gruppen zu denken bzw. bei der Planung stets das stärkste und das schwächste Kind separat mitzudenken.</a:t>
            </a:r>
          </a:p>
        </p:txBody>
      </p:sp>
      <p:sp>
        <p:nvSpPr>
          <p:cNvPr id="3" name="Datumsplatzhalter 2">
            <a:extLst>
              <a:ext uri="{FF2B5EF4-FFF2-40B4-BE49-F238E27FC236}">
                <a16:creationId xmlns:a16="http://schemas.microsoft.com/office/drawing/2014/main" id="{CE68EBEC-434A-0BC5-F88B-CF4EB79C5AD0}"/>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975108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903DF59-6585-CC40-11BC-8A5EC1CF70A0}"/>
              </a:ext>
            </a:extLst>
          </p:cNvPr>
          <p:cNvSpPr>
            <a:spLocks noGrp="1"/>
          </p:cNvSpPr>
          <p:nvPr>
            <p:ph type="body" sz="quarter" idx="13"/>
          </p:nvPr>
        </p:nvSpPr>
        <p:spPr/>
        <p:txBody>
          <a:bodyPr/>
          <a:lstStyle/>
          <a:p>
            <a:r>
              <a:rPr lang="de-DE" dirty="0"/>
              <a:t>LINK ZUR DIGITALEN PINNWAND</a:t>
            </a:r>
          </a:p>
        </p:txBody>
      </p:sp>
      <p:sp>
        <p:nvSpPr>
          <p:cNvPr id="4" name="Foliennummernplatzhalter 3">
            <a:extLst>
              <a:ext uri="{FF2B5EF4-FFF2-40B4-BE49-F238E27FC236}">
                <a16:creationId xmlns:a16="http://schemas.microsoft.com/office/drawing/2014/main" id="{AC845621-F501-21F7-3CAB-6D6334DF07F0}"/>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5" name="Titel 4">
            <a:extLst>
              <a:ext uri="{FF2B5EF4-FFF2-40B4-BE49-F238E27FC236}">
                <a16:creationId xmlns:a16="http://schemas.microsoft.com/office/drawing/2014/main" id="{791DB777-8465-E960-23B5-D6FB6F8B7409}"/>
              </a:ext>
            </a:extLst>
          </p:cNvPr>
          <p:cNvSpPr>
            <a:spLocks noGrp="1"/>
          </p:cNvSpPr>
          <p:nvPr>
            <p:ph type="title"/>
          </p:nvPr>
        </p:nvSpPr>
        <p:spPr/>
        <p:txBody>
          <a:bodyPr/>
          <a:lstStyle/>
          <a:p>
            <a:r>
              <a:rPr lang="de-DE" dirty="0"/>
              <a:t>3. Fördern von Zahlverständnis im Unterricht</a:t>
            </a:r>
          </a:p>
        </p:txBody>
      </p:sp>
      <p:sp>
        <p:nvSpPr>
          <p:cNvPr id="9" name="Textfeld 8">
            <a:extLst>
              <a:ext uri="{FF2B5EF4-FFF2-40B4-BE49-F238E27FC236}">
                <a16:creationId xmlns:a16="http://schemas.microsoft.com/office/drawing/2014/main" id="{F1602C9D-1931-EB6B-8526-54435F43AE87}"/>
              </a:ext>
            </a:extLst>
          </p:cNvPr>
          <p:cNvSpPr txBox="1"/>
          <p:nvPr/>
        </p:nvSpPr>
        <p:spPr>
          <a:xfrm>
            <a:off x="8484252" y="4160630"/>
            <a:ext cx="1804286" cy="215444"/>
          </a:xfrm>
          <a:prstGeom prst="rect">
            <a:avLst/>
          </a:prstGeom>
          <a:noFill/>
        </p:spPr>
        <p:txBody>
          <a:bodyPr wrap="square" rtlCol="0">
            <a:spAutoFit/>
          </a:bodyPr>
          <a:lstStyle/>
          <a:p>
            <a:r>
              <a:rPr lang="de-DE" sz="800" b="0" i="0" u="none" strike="noStrike" dirty="0">
                <a:solidFill>
                  <a:srgbClr val="327D87"/>
                </a:solidFill>
                <a:effectLst/>
                <a:latin typeface="Open Sans" panose="020B0606030504020204" pitchFamily="34" charset="0"/>
                <a:hlinkClick r:id="rId3"/>
              </a:rPr>
              <a:t>https://pikas.dzlm.de/node/2558</a:t>
            </a:r>
            <a:endParaRPr lang="de-DE" sz="800" dirty="0"/>
          </a:p>
        </p:txBody>
      </p:sp>
      <p:sp>
        <p:nvSpPr>
          <p:cNvPr id="10" name="Abgerundetes Rechteck 9">
            <a:extLst>
              <a:ext uri="{FF2B5EF4-FFF2-40B4-BE49-F238E27FC236}">
                <a16:creationId xmlns:a16="http://schemas.microsoft.com/office/drawing/2014/main" id="{6B74CF2C-C0A3-3238-FD20-0D28F830C7CE}"/>
              </a:ext>
            </a:extLst>
          </p:cNvPr>
          <p:cNvSpPr/>
          <p:nvPr/>
        </p:nvSpPr>
        <p:spPr>
          <a:xfrm>
            <a:off x="2760866" y="1878372"/>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D1C128BA-B343-07AC-AA01-E989C80BC6EE}"/>
              </a:ext>
            </a:extLst>
          </p:cNvPr>
          <p:cNvSpPr/>
          <p:nvPr/>
        </p:nvSpPr>
        <p:spPr>
          <a:xfrm>
            <a:off x="2919405" y="2012489"/>
            <a:ext cx="5416456" cy="3752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96F51F88-1C15-D2B6-0004-20F1E9F46C0C}"/>
              </a:ext>
            </a:extLst>
          </p:cNvPr>
          <p:cNvPicPr>
            <a:picLocks noChangeAspect="1"/>
          </p:cNvPicPr>
          <p:nvPr/>
        </p:nvPicPr>
        <p:blipFill rotWithShape="1">
          <a:blip r:embed="rId4"/>
          <a:srcRect r="17855"/>
          <a:stretch/>
        </p:blipFill>
        <p:spPr>
          <a:xfrm>
            <a:off x="2919404" y="2012489"/>
            <a:ext cx="5416456" cy="3752994"/>
          </a:xfrm>
          <a:prstGeom prst="rect">
            <a:avLst/>
          </a:prstGeom>
        </p:spPr>
      </p:pic>
      <p:pic>
        <p:nvPicPr>
          <p:cNvPr id="1028" name="Picture 4">
            <a:extLst>
              <a:ext uri="{FF2B5EF4-FFF2-40B4-BE49-F238E27FC236}">
                <a16:creationId xmlns:a16="http://schemas.microsoft.com/office/drawing/2014/main" id="{E4514FFC-4428-732C-A0BF-BAF2AB473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7578" y="2844342"/>
            <a:ext cx="1130034" cy="1130034"/>
          </a:xfrm>
          <a:prstGeom prst="rect">
            <a:avLst/>
          </a:prstGeom>
          <a:noFill/>
          <a:extLst>
            <a:ext uri="{909E8E84-426E-40DD-AFC4-6F175D3DCCD1}">
              <a14:hiddenFill xmlns:a14="http://schemas.microsoft.com/office/drawing/2010/main">
                <a:solidFill>
                  <a:srgbClr val="FFFFFF"/>
                </a:solidFill>
              </a14:hiddenFill>
            </a:ext>
          </a:extLst>
        </p:spPr>
      </p:pic>
      <p:sp>
        <p:nvSpPr>
          <p:cNvPr id="7" name="Datumsplatzhalter 6">
            <a:extLst>
              <a:ext uri="{FF2B5EF4-FFF2-40B4-BE49-F238E27FC236}">
                <a16:creationId xmlns:a16="http://schemas.microsoft.com/office/drawing/2014/main" id="{641EBAC4-0236-510A-32AF-4288CC8742F1}"/>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262847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4C4635-07F5-BCA5-0CD4-DAE1190FBA36}"/>
              </a:ext>
            </a:extLst>
          </p:cNvPr>
          <p:cNvSpPr>
            <a:spLocks noGrp="1"/>
          </p:cNvSpPr>
          <p:nvPr>
            <p:ph type="body" sz="quarter" idx="13"/>
          </p:nvPr>
        </p:nvSpPr>
        <p:spPr/>
        <p:txBody>
          <a:bodyPr/>
          <a:lstStyle/>
          <a:p>
            <a:r>
              <a:rPr lang="de-DE" dirty="0"/>
              <a:t>KERNBOTSCHAFTEN DES 2. MODULS</a:t>
            </a:r>
          </a:p>
        </p:txBody>
      </p:sp>
      <p:sp>
        <p:nvSpPr>
          <p:cNvPr id="7" name="Foliennummernplatzhalter 6">
            <a:extLst>
              <a:ext uri="{FF2B5EF4-FFF2-40B4-BE49-F238E27FC236}">
                <a16:creationId xmlns:a16="http://schemas.microsoft.com/office/drawing/2014/main" id="{B0082D36-C01F-DF41-8FD7-6C29655D44B5}"/>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4" name="Titel 1">
            <a:extLst>
              <a:ext uri="{FF2B5EF4-FFF2-40B4-BE49-F238E27FC236}">
                <a16:creationId xmlns:a16="http://schemas.microsoft.com/office/drawing/2014/main" id="{02206F73-B648-C6E6-F872-6A5F696ED7D0}"/>
              </a:ext>
            </a:extLst>
          </p:cNvPr>
          <p:cNvSpPr>
            <a:spLocks noGrp="1"/>
          </p:cNvSpPr>
          <p:nvPr>
            <p:ph type="title"/>
          </p:nvPr>
        </p:nvSpPr>
        <p:spPr/>
        <p:txBody>
          <a:bodyPr lIns="91440" tIns="45720" rIns="91440" bIns="45720" anchor="t">
            <a:noAutofit/>
          </a:bodyPr>
          <a:lstStyle/>
          <a:p>
            <a:r>
              <a:rPr lang="de-DE" dirty="0">
                <a:latin typeface="Arial"/>
                <a:cs typeface="Arial"/>
              </a:rPr>
              <a:t>Reflexion</a:t>
            </a:r>
            <a:endParaRPr lang="de-DE" dirty="0"/>
          </a:p>
        </p:txBody>
      </p:sp>
      <p:pic>
        <p:nvPicPr>
          <p:cNvPr id="2" name="Grafik 4" descr="Ein Bild, das Zubehör, Behälter enthält.&#10;&#10;Beschreibung automatisch generiert.">
            <a:extLst>
              <a:ext uri="{FF2B5EF4-FFF2-40B4-BE49-F238E27FC236}">
                <a16:creationId xmlns:a16="http://schemas.microsoft.com/office/drawing/2014/main" id="{DF662E74-EA7B-B43D-8BA2-B16C419D5B81}"/>
              </a:ext>
            </a:extLst>
          </p:cNvPr>
          <p:cNvPicPr>
            <a:picLocks noChangeAspect="1"/>
          </p:cNvPicPr>
          <p:nvPr/>
        </p:nvPicPr>
        <p:blipFill>
          <a:blip r:embed="rId3"/>
          <a:stretch>
            <a:fillRect/>
          </a:stretch>
        </p:blipFill>
        <p:spPr>
          <a:xfrm>
            <a:off x="1511223" y="1977607"/>
            <a:ext cx="475478" cy="408658"/>
          </a:xfrm>
          <a:prstGeom prst="rect">
            <a:avLst/>
          </a:prstGeom>
        </p:spPr>
      </p:pic>
      <p:sp>
        <p:nvSpPr>
          <p:cNvPr id="21" name="Textfeld 20">
            <a:extLst>
              <a:ext uri="{FF2B5EF4-FFF2-40B4-BE49-F238E27FC236}">
                <a16:creationId xmlns:a16="http://schemas.microsoft.com/office/drawing/2014/main" id="{AF50D954-F0B9-D03D-0A8B-E3FE61FBA806}"/>
              </a:ext>
            </a:extLst>
          </p:cNvPr>
          <p:cNvSpPr txBox="1"/>
          <p:nvPr/>
        </p:nvSpPr>
        <p:spPr>
          <a:xfrm>
            <a:off x="1572916" y="1978061"/>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1.</a:t>
            </a:r>
            <a:endParaRPr lang="de-DE" dirty="0"/>
          </a:p>
        </p:txBody>
      </p:sp>
      <p:pic>
        <p:nvPicPr>
          <p:cNvPr id="22" name="Grafik 4" descr="Ein Bild, das Zubehör, Behälter enthält.&#10;&#10;Beschreibung automatisch generiert.">
            <a:extLst>
              <a:ext uri="{FF2B5EF4-FFF2-40B4-BE49-F238E27FC236}">
                <a16:creationId xmlns:a16="http://schemas.microsoft.com/office/drawing/2014/main" id="{378BDC08-FCE0-0F9C-63B3-3AB57CD5F120}"/>
              </a:ext>
            </a:extLst>
          </p:cNvPr>
          <p:cNvPicPr>
            <a:picLocks noChangeAspect="1"/>
          </p:cNvPicPr>
          <p:nvPr/>
        </p:nvPicPr>
        <p:blipFill>
          <a:blip r:embed="rId3"/>
          <a:stretch>
            <a:fillRect/>
          </a:stretch>
        </p:blipFill>
        <p:spPr>
          <a:xfrm>
            <a:off x="1572915" y="3342834"/>
            <a:ext cx="475478" cy="408658"/>
          </a:xfrm>
          <a:prstGeom prst="rect">
            <a:avLst/>
          </a:prstGeom>
        </p:spPr>
      </p:pic>
      <p:sp>
        <p:nvSpPr>
          <p:cNvPr id="23" name="Textfeld 22">
            <a:extLst>
              <a:ext uri="{FF2B5EF4-FFF2-40B4-BE49-F238E27FC236}">
                <a16:creationId xmlns:a16="http://schemas.microsoft.com/office/drawing/2014/main" id="{D0984919-28BB-7518-CB1B-D2024923EFFA}"/>
              </a:ext>
            </a:extLst>
          </p:cNvPr>
          <p:cNvSpPr txBox="1"/>
          <p:nvPr/>
        </p:nvSpPr>
        <p:spPr>
          <a:xfrm>
            <a:off x="1626883" y="3362497"/>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2.</a:t>
            </a:r>
            <a:endParaRPr lang="de-DE" dirty="0"/>
          </a:p>
        </p:txBody>
      </p:sp>
      <p:pic>
        <p:nvPicPr>
          <p:cNvPr id="24" name="Grafik 4" descr="Ein Bild, das Zubehör, Behälter enthält.&#10;&#10;Beschreibung automatisch generiert.">
            <a:extLst>
              <a:ext uri="{FF2B5EF4-FFF2-40B4-BE49-F238E27FC236}">
                <a16:creationId xmlns:a16="http://schemas.microsoft.com/office/drawing/2014/main" id="{9D02C465-4F52-AC93-8E2F-A9F4BE617B59}"/>
              </a:ext>
            </a:extLst>
          </p:cNvPr>
          <p:cNvPicPr>
            <a:picLocks noChangeAspect="1"/>
          </p:cNvPicPr>
          <p:nvPr/>
        </p:nvPicPr>
        <p:blipFill>
          <a:blip r:embed="rId3"/>
          <a:stretch>
            <a:fillRect/>
          </a:stretch>
        </p:blipFill>
        <p:spPr>
          <a:xfrm>
            <a:off x="1579649" y="4795762"/>
            <a:ext cx="475478" cy="408658"/>
          </a:xfrm>
          <a:prstGeom prst="rect">
            <a:avLst/>
          </a:prstGeom>
        </p:spPr>
      </p:pic>
      <p:sp>
        <p:nvSpPr>
          <p:cNvPr id="25" name="Textfeld 24">
            <a:extLst>
              <a:ext uri="{FF2B5EF4-FFF2-40B4-BE49-F238E27FC236}">
                <a16:creationId xmlns:a16="http://schemas.microsoft.com/office/drawing/2014/main" id="{AF6CBAD5-A24E-5915-B271-24DB0B264BAB}"/>
              </a:ext>
            </a:extLst>
          </p:cNvPr>
          <p:cNvSpPr txBox="1"/>
          <p:nvPr/>
        </p:nvSpPr>
        <p:spPr>
          <a:xfrm>
            <a:off x="1642310" y="4815425"/>
            <a:ext cx="3829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ea typeface="+mn-lt"/>
                <a:cs typeface="+mn-lt"/>
              </a:rPr>
              <a:t>3.</a:t>
            </a:r>
            <a:endParaRPr lang="de-DE" dirty="0"/>
          </a:p>
        </p:txBody>
      </p:sp>
      <p:sp>
        <p:nvSpPr>
          <p:cNvPr id="5" name="TextBox 4">
            <a:extLst>
              <a:ext uri="{FF2B5EF4-FFF2-40B4-BE49-F238E27FC236}">
                <a16:creationId xmlns:a16="http://schemas.microsoft.com/office/drawing/2014/main" id="{DAA5EB47-9B96-B12A-91D7-4C019E53EFF7}"/>
              </a:ext>
            </a:extLst>
          </p:cNvPr>
          <p:cNvSpPr txBox="1"/>
          <p:nvPr/>
        </p:nvSpPr>
        <p:spPr>
          <a:xfrm>
            <a:off x="17299781" y="19073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1" name="Inhaltsplatzhalter 2">
            <a:extLst>
              <a:ext uri="{FF2B5EF4-FFF2-40B4-BE49-F238E27FC236}">
                <a16:creationId xmlns:a16="http://schemas.microsoft.com/office/drawing/2014/main" id="{CBE351AB-430F-9FAE-C238-142E307981BA}"/>
              </a:ext>
            </a:extLst>
          </p:cNvPr>
          <p:cNvSpPr txBox="1">
            <a:spLocks/>
          </p:cNvSpPr>
          <p:nvPr/>
        </p:nvSpPr>
        <p:spPr>
          <a:xfrm>
            <a:off x="2216501" y="1868055"/>
            <a:ext cx="7712064" cy="907257"/>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t>Ich identifiziere bei der Auswertung von Standortbestimmungen vorhandene Kompetenzen und Schwierigkeiten, um Ziele für die Förderung in meinem Unterricht festzulegen.</a:t>
            </a:r>
          </a:p>
        </p:txBody>
      </p:sp>
      <p:sp>
        <p:nvSpPr>
          <p:cNvPr id="12" name="Inhaltsplatzhalter 2">
            <a:extLst>
              <a:ext uri="{FF2B5EF4-FFF2-40B4-BE49-F238E27FC236}">
                <a16:creationId xmlns:a16="http://schemas.microsoft.com/office/drawing/2014/main" id="{AC940663-0B1C-1B92-1DD0-ED81B679596C}"/>
              </a:ext>
            </a:extLst>
          </p:cNvPr>
          <p:cNvSpPr txBox="1">
            <a:spLocks/>
          </p:cNvSpPr>
          <p:nvPr/>
        </p:nvSpPr>
        <p:spPr>
          <a:xfrm>
            <a:off x="2239968" y="4672162"/>
            <a:ext cx="7712063" cy="669420"/>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111111"/>
                </a:solidFill>
              </a:rPr>
              <a:t>Ich wähle Förderaufgaben aus, die sich an die diagnostizierten Teilkompetenzen anschließen und </a:t>
            </a:r>
            <a:r>
              <a:rPr lang="de-DE" sz="1800" dirty="0" err="1">
                <a:solidFill>
                  <a:srgbClr val="111111"/>
                </a:solidFill>
              </a:rPr>
              <a:t>Verstehensgrundlagen</a:t>
            </a:r>
            <a:r>
              <a:rPr lang="de-DE" sz="1800" dirty="0">
                <a:solidFill>
                  <a:srgbClr val="111111"/>
                </a:solidFill>
              </a:rPr>
              <a:t> aufbauen. </a:t>
            </a:r>
          </a:p>
        </p:txBody>
      </p:sp>
      <p:sp>
        <p:nvSpPr>
          <p:cNvPr id="8" name="Inhaltsplatzhalter 2">
            <a:extLst>
              <a:ext uri="{FF2B5EF4-FFF2-40B4-BE49-F238E27FC236}">
                <a16:creationId xmlns:a16="http://schemas.microsoft.com/office/drawing/2014/main" id="{E3AE0D3E-AFF1-D4CB-45DC-E0C4007687BC}"/>
              </a:ext>
            </a:extLst>
          </p:cNvPr>
          <p:cNvSpPr txBox="1">
            <a:spLocks/>
          </p:cNvSpPr>
          <p:nvPr/>
        </p:nvSpPr>
        <p:spPr>
          <a:xfrm>
            <a:off x="2216500" y="3238897"/>
            <a:ext cx="7712063" cy="969680"/>
          </a:xfrm>
          <a:prstGeom prst="rect">
            <a:avLst/>
          </a:prstGeom>
          <a:ln w="28575">
            <a:solidFill>
              <a:srgbClr val="327D87"/>
            </a:solidFill>
            <a:prstDash val="solid"/>
          </a:ln>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1800" dirty="0">
                <a:solidFill>
                  <a:srgbClr val="111111"/>
                </a:solidFill>
              </a:rPr>
              <a:t>Ich rege Aktivitäten zur Darstellungsvernetzung in meinem Unterricht an, um Kompetenzen (z. B. im Bereich des Zahlverständnisses) zu diagnostizieren und zu fördern.</a:t>
            </a:r>
          </a:p>
        </p:txBody>
      </p:sp>
      <p:sp>
        <p:nvSpPr>
          <p:cNvPr id="9" name="Datumsplatzhalter 8">
            <a:extLst>
              <a:ext uri="{FF2B5EF4-FFF2-40B4-BE49-F238E27FC236}">
                <a16:creationId xmlns:a16="http://schemas.microsoft.com/office/drawing/2014/main" id="{2AF03C03-21BA-CE16-1BB3-ED2363006A76}"/>
              </a:ext>
            </a:extLst>
          </p:cNvPr>
          <p:cNvSpPr>
            <a:spLocks noGrp="1"/>
          </p:cNvSpPr>
          <p:nvPr>
            <p:ph type="dt" sz="half" idx="10"/>
          </p:nvPr>
        </p:nvSpPr>
        <p:spPr/>
        <p:txBody>
          <a:bodyPr/>
          <a:lstStyle/>
          <a:p>
            <a:pPr>
              <a:lnSpc>
                <a:spcPct val="150000"/>
              </a:lnSpc>
            </a:pPr>
            <a:r>
              <a:rPr lang="de-DE" dirty="0"/>
              <a:t>Juni 24</a:t>
            </a:r>
          </a:p>
        </p:txBody>
      </p:sp>
    </p:spTree>
    <p:extLst>
      <p:ext uri="{BB962C8B-B14F-4D97-AF65-F5344CB8AC3E}">
        <p14:creationId xmlns:p14="http://schemas.microsoft.com/office/powerpoint/2010/main" val="419194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534BF463-3EC5-AAF9-5DB4-F255443432F3}"/>
              </a:ext>
            </a:extLst>
          </p:cNvPr>
          <p:cNvSpPr>
            <a:spLocks noGrp="1"/>
          </p:cNvSpPr>
          <p:nvPr>
            <p:ph type="body" sz="quarter" idx="13"/>
          </p:nvPr>
        </p:nvSpPr>
        <p:spPr>
          <a:xfrm>
            <a:off x="1422994" y="1134431"/>
            <a:ext cx="9346012" cy="445628"/>
          </a:xfrm>
        </p:spPr>
        <p:txBody>
          <a:bodyPr/>
          <a:lstStyle/>
          <a:p>
            <a:r>
              <a:rPr lang="de-DE" dirty="0"/>
              <a:t>PLANUNGSRASTER</a:t>
            </a:r>
          </a:p>
        </p:txBody>
      </p:sp>
      <p:sp>
        <p:nvSpPr>
          <p:cNvPr id="4" name="Foliennummernplatzhalter 3">
            <a:extLst>
              <a:ext uri="{FF2B5EF4-FFF2-40B4-BE49-F238E27FC236}">
                <a16:creationId xmlns:a16="http://schemas.microsoft.com/office/drawing/2014/main" id="{EE81BC26-4CC7-AF3D-9F50-E4588DC37441}"/>
              </a:ext>
            </a:extLst>
          </p:cNvPr>
          <p:cNvSpPr>
            <a:spLocks noGrp="1"/>
          </p:cNvSpPr>
          <p:nvPr>
            <p:ph type="sldNum" sz="quarter" idx="12"/>
          </p:nvPr>
        </p:nvSpPr>
        <p:spPr>
          <a:xfrm>
            <a:off x="10260280" y="6380517"/>
            <a:ext cx="1093519" cy="365125"/>
          </a:xfrm>
        </p:spPr>
        <p:txBody>
          <a:bodyPr/>
          <a:lstStyle/>
          <a:p>
            <a:fld id="{C3752B7C-18A9-864D-BBCB-54A9F41B5594}" type="slidenum">
              <a:rPr lang="de-DE" smtClean="0"/>
              <a:pPr/>
              <a:t>80</a:t>
            </a:fld>
            <a:endParaRPr lang="de-DE" dirty="0"/>
          </a:p>
        </p:txBody>
      </p:sp>
      <p:sp>
        <p:nvSpPr>
          <p:cNvPr id="12" name="Titel 11">
            <a:extLst>
              <a:ext uri="{FF2B5EF4-FFF2-40B4-BE49-F238E27FC236}">
                <a16:creationId xmlns:a16="http://schemas.microsoft.com/office/drawing/2014/main" id="{44C1E4B4-152B-117A-7A19-7E94C78689D3}"/>
              </a:ext>
            </a:extLst>
          </p:cNvPr>
          <p:cNvSpPr>
            <a:spLocks noGrp="1"/>
          </p:cNvSpPr>
          <p:nvPr>
            <p:ph type="title"/>
          </p:nvPr>
        </p:nvSpPr>
        <p:spPr/>
        <p:txBody>
          <a:bodyPr/>
          <a:lstStyle/>
          <a:p>
            <a:r>
              <a:rPr lang="de-DE" dirty="0"/>
              <a:t>3. Fördern von Zahlverständnis im Unterricht</a:t>
            </a:r>
          </a:p>
        </p:txBody>
      </p:sp>
      <p:pic>
        <p:nvPicPr>
          <p:cNvPr id="19" name="Grafik 18">
            <a:extLst>
              <a:ext uri="{FF2B5EF4-FFF2-40B4-BE49-F238E27FC236}">
                <a16:creationId xmlns:a16="http://schemas.microsoft.com/office/drawing/2014/main" id="{33463D84-C5A2-4B07-03C2-25956D2F02C7}"/>
              </a:ext>
            </a:extLst>
          </p:cNvPr>
          <p:cNvPicPr>
            <a:picLocks noChangeAspect="1"/>
          </p:cNvPicPr>
          <p:nvPr/>
        </p:nvPicPr>
        <p:blipFill>
          <a:blip r:embed="rId3"/>
          <a:stretch>
            <a:fillRect/>
          </a:stretch>
        </p:blipFill>
        <p:spPr>
          <a:xfrm>
            <a:off x="4179178" y="1244584"/>
            <a:ext cx="3833643" cy="5448183"/>
          </a:xfrm>
          <a:prstGeom prst="rect">
            <a:avLst/>
          </a:prstGeom>
          <a:effectLst>
            <a:outerShdw blurRad="63500" sx="102000" sy="102000" algn="ctr" rotWithShape="0">
              <a:prstClr val="black">
                <a:alpha val="40000"/>
              </a:prstClr>
            </a:outerShdw>
          </a:effectLst>
        </p:spPr>
      </p:pic>
      <p:sp>
        <p:nvSpPr>
          <p:cNvPr id="20" name="Textfeld 19">
            <a:extLst>
              <a:ext uri="{FF2B5EF4-FFF2-40B4-BE49-F238E27FC236}">
                <a16:creationId xmlns:a16="http://schemas.microsoft.com/office/drawing/2014/main" id="{718BB252-0800-9A47-692C-EB40266C174A}"/>
              </a:ext>
            </a:extLst>
          </p:cNvPr>
          <p:cNvSpPr txBox="1"/>
          <p:nvPr/>
        </p:nvSpPr>
        <p:spPr>
          <a:xfrm>
            <a:off x="5650057" y="1769020"/>
            <a:ext cx="3486494" cy="578946"/>
          </a:xfrm>
          <a:prstGeom prst="roundRect">
            <a:avLst/>
          </a:prstGeom>
          <a:solidFill>
            <a:srgbClr val="D6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solidFill>
                  <a:schemeClr val="tx1"/>
                </a:solidFill>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t>Was sind Inhalte und Aufgabe(</a:t>
            </a:r>
            <a:r>
              <a:rPr lang="de-DE" dirty="0" err="1"/>
              <a:t>n</a:t>
            </a:r>
            <a:r>
              <a:rPr lang="de-DE" dirty="0"/>
              <a:t>) der geplanten Stunde(</a:t>
            </a:r>
            <a:r>
              <a:rPr lang="de-DE" dirty="0" err="1"/>
              <a:t>n</a:t>
            </a:r>
            <a:r>
              <a:rPr lang="de-DE" dirty="0"/>
              <a:t>)?</a:t>
            </a:r>
          </a:p>
        </p:txBody>
      </p:sp>
      <p:sp>
        <p:nvSpPr>
          <p:cNvPr id="29" name="Textfeld 28">
            <a:extLst>
              <a:ext uri="{FF2B5EF4-FFF2-40B4-BE49-F238E27FC236}">
                <a16:creationId xmlns:a16="http://schemas.microsoft.com/office/drawing/2014/main" id="{BCD046DE-F258-A739-BB97-2B2D87810E18}"/>
              </a:ext>
            </a:extLst>
          </p:cNvPr>
          <p:cNvSpPr txBox="1"/>
          <p:nvPr/>
        </p:nvSpPr>
        <p:spPr>
          <a:xfrm>
            <a:off x="619031" y="1971913"/>
            <a:ext cx="2178689" cy="916483"/>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befindet sich auf der 2. Seite der Auswertungstabelle</a:t>
            </a:r>
          </a:p>
        </p:txBody>
      </p:sp>
      <p:sp>
        <p:nvSpPr>
          <p:cNvPr id="30" name="Textfeld 29">
            <a:extLst>
              <a:ext uri="{FF2B5EF4-FFF2-40B4-BE49-F238E27FC236}">
                <a16:creationId xmlns:a16="http://schemas.microsoft.com/office/drawing/2014/main" id="{8D4380D7-BCEF-F566-66D0-1504B27FF06D}"/>
              </a:ext>
            </a:extLst>
          </p:cNvPr>
          <p:cNvSpPr txBox="1"/>
          <p:nvPr/>
        </p:nvSpPr>
        <p:spPr>
          <a:xfrm>
            <a:off x="3055448" y="2958778"/>
            <a:ext cx="2761201" cy="1922837"/>
          </a:xfrm>
          <a:prstGeom prst="roundRect">
            <a:avLst/>
          </a:prstGeom>
          <a:solidFill>
            <a:srgbClr val="D6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solidFill>
                  <a:schemeClr val="tx1"/>
                </a:solidFill>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t>Was mache ich mit der gesamten Klasse in den folgenden Unterrichtsstunden? Wie kann ich Schulbuch und FÖDIMA-Kartei nutzen? </a:t>
            </a:r>
          </a:p>
        </p:txBody>
      </p:sp>
      <p:sp>
        <p:nvSpPr>
          <p:cNvPr id="31" name="Textfeld 30">
            <a:extLst>
              <a:ext uri="{FF2B5EF4-FFF2-40B4-BE49-F238E27FC236}">
                <a16:creationId xmlns:a16="http://schemas.microsoft.com/office/drawing/2014/main" id="{BDE8FE35-20CB-68FF-961F-360403A5CF07}"/>
              </a:ext>
            </a:extLst>
          </p:cNvPr>
          <p:cNvSpPr txBox="1"/>
          <p:nvPr/>
        </p:nvSpPr>
        <p:spPr>
          <a:xfrm>
            <a:off x="6688375" y="2746801"/>
            <a:ext cx="1691932" cy="2364881"/>
          </a:xfrm>
          <a:prstGeom prst="roundRect">
            <a:avLst/>
          </a:prstGeom>
          <a:solidFill>
            <a:srgbClr val="D6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solidFill>
                  <a:schemeClr val="tx1"/>
                </a:solidFill>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t>Wie kann ich die Aufgabe(</a:t>
            </a:r>
            <a:r>
              <a:rPr lang="de-DE" dirty="0" err="1"/>
              <a:t>n</a:t>
            </a:r>
            <a:r>
              <a:rPr lang="de-DE" dirty="0"/>
              <a:t>) für einzelne </a:t>
            </a:r>
            <a:r>
              <a:rPr lang="de-DE" dirty="0" err="1"/>
              <a:t>Schüler:innen</a:t>
            </a:r>
            <a:r>
              <a:rPr lang="de-DE" dirty="0"/>
              <a:t> so adaptieren, dass diese auf ihrem Niveau arbeiten können?</a:t>
            </a:r>
          </a:p>
        </p:txBody>
      </p:sp>
      <p:sp>
        <p:nvSpPr>
          <p:cNvPr id="32" name="Textfeld 31">
            <a:extLst>
              <a:ext uri="{FF2B5EF4-FFF2-40B4-BE49-F238E27FC236}">
                <a16:creationId xmlns:a16="http://schemas.microsoft.com/office/drawing/2014/main" id="{8A54F910-39C1-FD12-655C-893B425E1E07}"/>
              </a:ext>
            </a:extLst>
          </p:cNvPr>
          <p:cNvSpPr txBox="1"/>
          <p:nvPr/>
        </p:nvSpPr>
        <p:spPr>
          <a:xfrm>
            <a:off x="4970683" y="5412578"/>
            <a:ext cx="2328125" cy="876798"/>
          </a:xfrm>
          <a:prstGeom prst="roundRect">
            <a:avLst/>
          </a:prstGeom>
          <a:solidFill>
            <a:srgbClr val="D6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Was lagere ich in einen zusätzlichen Förderunterricht aus?</a:t>
            </a:r>
          </a:p>
        </p:txBody>
      </p:sp>
      <p:sp>
        <p:nvSpPr>
          <p:cNvPr id="2" name="Datumsplatzhalter 5">
            <a:extLst>
              <a:ext uri="{FF2B5EF4-FFF2-40B4-BE49-F238E27FC236}">
                <a16:creationId xmlns:a16="http://schemas.microsoft.com/office/drawing/2014/main" id="{05BBB5EA-CDF6-2B16-10F0-A5AA7182FC76}"/>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27274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P spid="31" grpId="0" animBg="1"/>
      <p:bldP spid="3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534BF463-3EC5-AAF9-5DB4-F255443432F3}"/>
              </a:ext>
            </a:extLst>
          </p:cNvPr>
          <p:cNvSpPr>
            <a:spLocks noGrp="1"/>
          </p:cNvSpPr>
          <p:nvPr>
            <p:ph type="body" sz="quarter" idx="13"/>
          </p:nvPr>
        </p:nvSpPr>
        <p:spPr>
          <a:xfrm>
            <a:off x="1422994" y="1134431"/>
            <a:ext cx="9346012" cy="445628"/>
          </a:xfrm>
        </p:spPr>
        <p:txBody>
          <a:bodyPr/>
          <a:lstStyle/>
          <a:p>
            <a:r>
              <a:rPr lang="de-DE" dirty="0"/>
              <a:t>PLANUNGSRASTER</a:t>
            </a:r>
          </a:p>
        </p:txBody>
      </p:sp>
      <p:sp>
        <p:nvSpPr>
          <p:cNvPr id="4" name="Foliennummernplatzhalter 3">
            <a:extLst>
              <a:ext uri="{FF2B5EF4-FFF2-40B4-BE49-F238E27FC236}">
                <a16:creationId xmlns:a16="http://schemas.microsoft.com/office/drawing/2014/main" id="{EE81BC26-4CC7-AF3D-9F50-E4588DC37441}"/>
              </a:ext>
            </a:extLst>
          </p:cNvPr>
          <p:cNvSpPr>
            <a:spLocks noGrp="1"/>
          </p:cNvSpPr>
          <p:nvPr>
            <p:ph type="sldNum" sz="quarter" idx="12"/>
          </p:nvPr>
        </p:nvSpPr>
        <p:spPr>
          <a:xfrm>
            <a:off x="10260280" y="6380517"/>
            <a:ext cx="1093519" cy="365125"/>
          </a:xfrm>
        </p:spPr>
        <p:txBody>
          <a:bodyPr/>
          <a:lstStyle/>
          <a:p>
            <a:fld id="{C3752B7C-18A9-864D-BBCB-54A9F41B5594}" type="slidenum">
              <a:rPr lang="de-DE" smtClean="0"/>
              <a:pPr/>
              <a:t>81</a:t>
            </a:fld>
            <a:endParaRPr lang="de-DE" dirty="0"/>
          </a:p>
        </p:txBody>
      </p:sp>
      <p:sp>
        <p:nvSpPr>
          <p:cNvPr id="12" name="Titel 11">
            <a:extLst>
              <a:ext uri="{FF2B5EF4-FFF2-40B4-BE49-F238E27FC236}">
                <a16:creationId xmlns:a16="http://schemas.microsoft.com/office/drawing/2014/main" id="{44C1E4B4-152B-117A-7A19-7E94C78689D3}"/>
              </a:ext>
            </a:extLst>
          </p:cNvPr>
          <p:cNvSpPr>
            <a:spLocks noGrp="1"/>
          </p:cNvSpPr>
          <p:nvPr>
            <p:ph type="title"/>
          </p:nvPr>
        </p:nvSpPr>
        <p:spPr/>
        <p:txBody>
          <a:bodyPr/>
          <a:lstStyle/>
          <a:p>
            <a:r>
              <a:rPr lang="de-DE" dirty="0"/>
              <a:t>3. Fördern von Zahlverständnis im Unterricht</a:t>
            </a:r>
          </a:p>
        </p:txBody>
      </p:sp>
      <p:pic>
        <p:nvPicPr>
          <p:cNvPr id="19" name="Grafik 18">
            <a:extLst>
              <a:ext uri="{FF2B5EF4-FFF2-40B4-BE49-F238E27FC236}">
                <a16:creationId xmlns:a16="http://schemas.microsoft.com/office/drawing/2014/main" id="{33463D84-C5A2-4B07-03C2-25956D2F02C7}"/>
              </a:ext>
            </a:extLst>
          </p:cNvPr>
          <p:cNvPicPr>
            <a:picLocks noChangeAspect="1"/>
          </p:cNvPicPr>
          <p:nvPr/>
        </p:nvPicPr>
        <p:blipFill>
          <a:blip r:embed="rId3"/>
          <a:stretch>
            <a:fillRect/>
          </a:stretch>
        </p:blipFill>
        <p:spPr>
          <a:xfrm>
            <a:off x="4179178" y="1244584"/>
            <a:ext cx="3833643" cy="5448183"/>
          </a:xfrm>
          <a:prstGeom prst="rect">
            <a:avLst/>
          </a:prstGeom>
          <a:effectLst>
            <a:outerShdw blurRad="63500" sx="102000" sy="102000" algn="ctr" rotWithShape="0">
              <a:prstClr val="black">
                <a:alpha val="40000"/>
              </a:prstClr>
            </a:outerShdw>
          </a:effectLst>
        </p:spPr>
      </p:pic>
      <p:sp>
        <p:nvSpPr>
          <p:cNvPr id="2" name="Textfeld 1">
            <a:extLst>
              <a:ext uri="{FF2B5EF4-FFF2-40B4-BE49-F238E27FC236}">
                <a16:creationId xmlns:a16="http://schemas.microsoft.com/office/drawing/2014/main" id="{017AE680-1C7A-C48C-7533-5DAA0E2C1A3D}"/>
              </a:ext>
            </a:extLst>
          </p:cNvPr>
          <p:cNvSpPr txBox="1"/>
          <p:nvPr/>
        </p:nvSpPr>
        <p:spPr>
          <a:xfrm>
            <a:off x="4448432" y="1998348"/>
            <a:ext cx="3311611" cy="184666"/>
          </a:xfrm>
          <a:prstGeom prst="rect">
            <a:avLst/>
          </a:prstGeom>
          <a:noFill/>
        </p:spPr>
        <p:txBody>
          <a:bodyPr wrap="square">
            <a:spAutoFit/>
          </a:bodyPr>
          <a:lstStyle/>
          <a:p>
            <a:r>
              <a:rPr lang="de-DE" sz="600" dirty="0"/>
              <a:t>ZR100: Strukturierte Darstellungen, Stellenwertverständnis, kardinaler Zahlaspekt</a:t>
            </a:r>
          </a:p>
        </p:txBody>
      </p:sp>
      <p:sp>
        <p:nvSpPr>
          <p:cNvPr id="6" name="Textfeld 5">
            <a:extLst>
              <a:ext uri="{FF2B5EF4-FFF2-40B4-BE49-F238E27FC236}">
                <a16:creationId xmlns:a16="http://schemas.microsoft.com/office/drawing/2014/main" id="{89F6C9C9-526A-A501-926E-40470E4EB2DC}"/>
              </a:ext>
            </a:extLst>
          </p:cNvPr>
          <p:cNvSpPr txBox="1"/>
          <p:nvPr/>
        </p:nvSpPr>
        <p:spPr>
          <a:xfrm>
            <a:off x="4448432" y="2666901"/>
            <a:ext cx="1647568" cy="2462213"/>
          </a:xfrm>
          <a:prstGeom prst="rect">
            <a:avLst/>
          </a:prstGeom>
          <a:noFill/>
        </p:spPr>
        <p:txBody>
          <a:bodyPr wrap="square" lIns="36000" rIns="36000">
            <a:spAutoFit/>
          </a:bodyPr>
          <a:lstStyle/>
          <a:p>
            <a:r>
              <a:rPr lang="de-DE" sz="700" dirty="0"/>
              <a:t>Rituale: </a:t>
            </a:r>
          </a:p>
          <a:p>
            <a:pPr marL="285750" indent="-285750">
              <a:buFont typeface="Arial" panose="020B0604020202020204" pitchFamily="34" charset="0"/>
              <a:buChar char="•"/>
            </a:pPr>
            <a:r>
              <a:rPr lang="de-DE" sz="700" dirty="0"/>
              <a:t>Schnelles Sehen mit 10er-Streifen und Plättchen und am 100er-Feld (FÖDIMA Nr. 14),</a:t>
            </a:r>
          </a:p>
          <a:p>
            <a:pPr marL="285750" indent="-285750">
              <a:buFont typeface="Arial" panose="020B0604020202020204" pitchFamily="34" charset="0"/>
              <a:buChar char="•"/>
            </a:pPr>
            <a:r>
              <a:rPr lang="de-DE" sz="700" dirty="0"/>
              <a:t>„Zahlen unter der Lupe“ (FÖDIMA Nr. 15)</a:t>
            </a:r>
          </a:p>
          <a:p>
            <a:endParaRPr lang="de-DE" sz="700" dirty="0"/>
          </a:p>
          <a:p>
            <a:r>
              <a:rPr lang="de-DE" sz="700" dirty="0"/>
              <a:t>Nächste Unterrichtstunden</a:t>
            </a:r>
          </a:p>
          <a:p>
            <a:pPr marL="285750" indent="-285750">
              <a:buFont typeface="Arial" panose="020B0604020202020204" pitchFamily="34" charset="0"/>
              <a:buChar char="•"/>
            </a:pPr>
            <a:r>
              <a:rPr lang="de-DE" sz="700" dirty="0"/>
              <a:t>Zahlen bündeln mit 10er-Streifen und Plättchen, Stellentafel kennen lernen (Schulbuch S. 26-27, FÖDIMA Nr. 12)</a:t>
            </a:r>
          </a:p>
          <a:p>
            <a:pPr marL="285750" indent="-285750">
              <a:buFont typeface="Arial" panose="020B0604020202020204" pitchFamily="34" charset="0"/>
              <a:buChar char="•"/>
            </a:pPr>
            <a:r>
              <a:rPr lang="de-DE" sz="700" dirty="0"/>
              <a:t>Strukturen von Darstellungen besprechen (FÖDIMA Nr. 13)</a:t>
            </a:r>
          </a:p>
          <a:p>
            <a:pPr marL="285750" indent="-285750">
              <a:buFont typeface="Arial" panose="020B0604020202020204" pitchFamily="34" charset="0"/>
              <a:buChar char="•"/>
            </a:pPr>
            <a:r>
              <a:rPr lang="de-DE" sz="700" dirty="0"/>
              <a:t>Zahlen bis 100 legen und schreiben (SB S. 28-29), „Zahlen sprechen, hören, schreiben“ (FÖDIMA Nr. 11), </a:t>
            </a:r>
          </a:p>
          <a:p>
            <a:pPr marL="285750" indent="-285750">
              <a:buFont typeface="Arial" panose="020B0604020202020204" pitchFamily="34" charset="0"/>
              <a:buChar char="•"/>
            </a:pPr>
            <a:r>
              <a:rPr lang="de-DE" sz="700" dirty="0"/>
              <a:t>100er-Feld einführen (SB S. 30-31), „Strukturen des 100er-Felds thematisieren“ (FÖDIMA Nr. 14)</a:t>
            </a:r>
          </a:p>
        </p:txBody>
      </p:sp>
      <p:sp>
        <p:nvSpPr>
          <p:cNvPr id="8" name="Textfeld 7">
            <a:extLst>
              <a:ext uri="{FF2B5EF4-FFF2-40B4-BE49-F238E27FC236}">
                <a16:creationId xmlns:a16="http://schemas.microsoft.com/office/drawing/2014/main" id="{071FD0B0-0BD0-9EC6-7E5F-D3D3045BDE4C}"/>
              </a:ext>
            </a:extLst>
          </p:cNvPr>
          <p:cNvSpPr txBox="1"/>
          <p:nvPr/>
        </p:nvSpPr>
        <p:spPr>
          <a:xfrm>
            <a:off x="6134746" y="2666900"/>
            <a:ext cx="1647568" cy="954107"/>
          </a:xfrm>
          <a:prstGeom prst="rect">
            <a:avLst/>
          </a:prstGeom>
          <a:noFill/>
        </p:spPr>
        <p:txBody>
          <a:bodyPr wrap="square" lIns="36000" rIns="36000">
            <a:spAutoFit/>
          </a:bodyPr>
          <a:lstStyle/>
          <a:p>
            <a:r>
              <a:rPr lang="de-DE" sz="700" dirty="0"/>
              <a:t>Felix, Hanna, Louis</a:t>
            </a:r>
          </a:p>
          <a:p>
            <a:pPr marL="171450" indent="-171450">
              <a:buFont typeface="Arial" panose="020B0604020202020204" pitchFamily="34" charset="0"/>
              <a:buChar char="•"/>
            </a:pPr>
            <a:r>
              <a:rPr lang="de-DE" sz="700" dirty="0"/>
              <a:t>ZR 20; dabei Fokus auf Kraft der 5 und Strukturen des 20er-Feldes</a:t>
            </a:r>
          </a:p>
          <a:p>
            <a:endParaRPr lang="de-DE" sz="700" dirty="0"/>
          </a:p>
          <a:p>
            <a:r>
              <a:rPr lang="de-DE" sz="700" dirty="0"/>
              <a:t>Leon, Maria, Elias, Luca</a:t>
            </a:r>
          </a:p>
          <a:p>
            <a:pPr marL="171450" indent="-171450">
              <a:buFont typeface="Arial" panose="020B0604020202020204" pitchFamily="34" charset="0"/>
              <a:buChar char="•"/>
            </a:pPr>
            <a:r>
              <a:rPr lang="de-DE" sz="700" dirty="0"/>
              <a:t>Ergänzen bis 100</a:t>
            </a:r>
          </a:p>
          <a:p>
            <a:pPr marL="171450" indent="-171450">
              <a:buFont typeface="Arial" panose="020B0604020202020204" pitchFamily="34" charset="0"/>
              <a:buChar char="•"/>
            </a:pPr>
            <a:r>
              <a:rPr lang="de-DE" sz="700" dirty="0"/>
              <a:t>Ablösung vom Material mit Vierphasenmodell fördern</a:t>
            </a:r>
          </a:p>
        </p:txBody>
      </p:sp>
      <p:sp>
        <p:nvSpPr>
          <p:cNvPr id="9" name="Textfeld 8">
            <a:extLst>
              <a:ext uri="{FF2B5EF4-FFF2-40B4-BE49-F238E27FC236}">
                <a16:creationId xmlns:a16="http://schemas.microsoft.com/office/drawing/2014/main" id="{378A79CE-A2DF-83D7-5279-2BDBA231F03B}"/>
              </a:ext>
            </a:extLst>
          </p:cNvPr>
          <p:cNvSpPr txBox="1"/>
          <p:nvPr/>
        </p:nvSpPr>
        <p:spPr>
          <a:xfrm>
            <a:off x="4487177" y="5254324"/>
            <a:ext cx="3272865" cy="307777"/>
          </a:xfrm>
          <a:prstGeom prst="rect">
            <a:avLst/>
          </a:prstGeom>
          <a:noFill/>
        </p:spPr>
        <p:txBody>
          <a:bodyPr wrap="square" lIns="36000" rIns="36000">
            <a:spAutoFit/>
          </a:bodyPr>
          <a:lstStyle/>
          <a:p>
            <a:r>
              <a:rPr lang="de-DE" sz="700" dirty="0"/>
              <a:t>Mila</a:t>
            </a:r>
          </a:p>
          <a:p>
            <a:pPr marL="171450" indent="-171450">
              <a:buFont typeface="Arial" panose="020B0604020202020204" pitchFamily="34" charset="0"/>
              <a:buChar char="•"/>
            </a:pPr>
            <a:r>
              <a:rPr lang="de-DE" sz="700" dirty="0"/>
              <a:t>Zerlegen der 10 systematisieren (FÖDIMA Nr. 9)</a:t>
            </a:r>
          </a:p>
        </p:txBody>
      </p:sp>
      <p:pic>
        <p:nvPicPr>
          <p:cNvPr id="15" name="Grafik 14">
            <a:extLst>
              <a:ext uri="{FF2B5EF4-FFF2-40B4-BE49-F238E27FC236}">
                <a16:creationId xmlns:a16="http://schemas.microsoft.com/office/drawing/2014/main" id="{45FEE906-2D5C-4929-926C-BBC2FE516CAC}"/>
              </a:ext>
            </a:extLst>
          </p:cNvPr>
          <p:cNvPicPr>
            <a:picLocks noChangeAspect="1"/>
          </p:cNvPicPr>
          <p:nvPr/>
        </p:nvPicPr>
        <p:blipFill>
          <a:blip r:embed="rId4"/>
          <a:stretch>
            <a:fillRect/>
          </a:stretch>
        </p:blipFill>
        <p:spPr>
          <a:xfrm rot="20500588">
            <a:off x="4154214" y="4111574"/>
            <a:ext cx="1365188" cy="971620"/>
          </a:xfrm>
          <a:prstGeom prst="rect">
            <a:avLst/>
          </a:prstGeom>
        </p:spPr>
      </p:pic>
      <p:pic>
        <p:nvPicPr>
          <p:cNvPr id="16" name="Grafik 15">
            <a:extLst>
              <a:ext uri="{FF2B5EF4-FFF2-40B4-BE49-F238E27FC236}">
                <a16:creationId xmlns:a16="http://schemas.microsoft.com/office/drawing/2014/main" id="{371D845A-764C-A3B4-85DD-11C91061F4EB}"/>
              </a:ext>
            </a:extLst>
          </p:cNvPr>
          <p:cNvPicPr>
            <a:picLocks noChangeAspect="1"/>
          </p:cNvPicPr>
          <p:nvPr/>
        </p:nvPicPr>
        <p:blipFill>
          <a:blip r:embed="rId4"/>
          <a:stretch>
            <a:fillRect/>
          </a:stretch>
        </p:blipFill>
        <p:spPr>
          <a:xfrm rot="13557872">
            <a:off x="6094047" y="2619845"/>
            <a:ext cx="1365188" cy="971620"/>
          </a:xfrm>
          <a:prstGeom prst="rect">
            <a:avLst/>
          </a:prstGeom>
        </p:spPr>
      </p:pic>
      <p:pic>
        <p:nvPicPr>
          <p:cNvPr id="17" name="Grafik 16">
            <a:extLst>
              <a:ext uri="{FF2B5EF4-FFF2-40B4-BE49-F238E27FC236}">
                <a16:creationId xmlns:a16="http://schemas.microsoft.com/office/drawing/2014/main" id="{D17E02A0-4D32-BE09-499B-69714F07F0AE}"/>
              </a:ext>
            </a:extLst>
          </p:cNvPr>
          <p:cNvPicPr>
            <a:picLocks noChangeAspect="1"/>
          </p:cNvPicPr>
          <p:nvPr/>
        </p:nvPicPr>
        <p:blipFill>
          <a:blip r:embed="rId4"/>
          <a:stretch>
            <a:fillRect/>
          </a:stretch>
        </p:blipFill>
        <p:spPr>
          <a:xfrm rot="13361958">
            <a:off x="4503379" y="5253872"/>
            <a:ext cx="1365188" cy="971620"/>
          </a:xfrm>
          <a:prstGeom prst="rect">
            <a:avLst/>
          </a:prstGeom>
        </p:spPr>
      </p:pic>
      <p:sp>
        <p:nvSpPr>
          <p:cNvPr id="23" name="Textfeld 22">
            <a:extLst>
              <a:ext uri="{FF2B5EF4-FFF2-40B4-BE49-F238E27FC236}">
                <a16:creationId xmlns:a16="http://schemas.microsoft.com/office/drawing/2014/main" id="{F18AE341-471C-D252-1B50-30F473891491}"/>
              </a:ext>
            </a:extLst>
          </p:cNvPr>
          <p:cNvSpPr txBox="1"/>
          <p:nvPr/>
        </p:nvSpPr>
        <p:spPr>
          <a:xfrm>
            <a:off x="173354" y="1876490"/>
            <a:ext cx="3765518" cy="4350784"/>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z. B. Zahlen bis 100 legen und schreiben (SB S. 28-29), „Zahlen sprechen, hören, schreiben“ (FÖDIMA Nr. 11)</a:t>
            </a:r>
          </a:p>
        </p:txBody>
      </p:sp>
      <p:pic>
        <p:nvPicPr>
          <p:cNvPr id="24" name="Grafik 23">
            <a:extLst>
              <a:ext uri="{FF2B5EF4-FFF2-40B4-BE49-F238E27FC236}">
                <a16:creationId xmlns:a16="http://schemas.microsoft.com/office/drawing/2014/main" id="{D73D46E5-CBE5-4B9E-880C-8C951A51957E}"/>
              </a:ext>
            </a:extLst>
          </p:cNvPr>
          <p:cNvPicPr>
            <a:picLocks noChangeAspect="1"/>
          </p:cNvPicPr>
          <p:nvPr/>
        </p:nvPicPr>
        <p:blipFill>
          <a:blip r:embed="rId5"/>
          <a:stretch>
            <a:fillRect/>
          </a:stretch>
        </p:blipFill>
        <p:spPr>
          <a:xfrm rot="21377630">
            <a:off x="387583" y="3331929"/>
            <a:ext cx="3249677" cy="2305134"/>
          </a:xfrm>
          <a:prstGeom prst="rect">
            <a:avLst/>
          </a:prstGeom>
          <a:effectLst>
            <a:outerShdw blurRad="50800" dist="38100" dir="2700000" algn="tl" rotWithShape="0">
              <a:prstClr val="black">
                <a:alpha val="40000"/>
              </a:prstClr>
            </a:outerShdw>
          </a:effectLst>
        </p:spPr>
      </p:pic>
      <p:sp>
        <p:nvSpPr>
          <p:cNvPr id="28" name="Textfeld 27">
            <a:extLst>
              <a:ext uri="{FF2B5EF4-FFF2-40B4-BE49-F238E27FC236}">
                <a16:creationId xmlns:a16="http://schemas.microsoft.com/office/drawing/2014/main" id="{F9D4BB07-2ECF-CD84-1256-53DAA2FC5664}"/>
              </a:ext>
            </a:extLst>
          </p:cNvPr>
          <p:cNvSpPr txBox="1"/>
          <p:nvPr/>
        </p:nvSpPr>
        <p:spPr>
          <a:xfrm>
            <a:off x="8353858" y="1476822"/>
            <a:ext cx="2558233" cy="1412383"/>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z. B. Felix, Hanna, Louis</a:t>
            </a:r>
          </a:p>
          <a:p>
            <a:r>
              <a:rPr lang="de-DE" dirty="0">
                <a:solidFill>
                  <a:schemeClr val="tx1"/>
                </a:solidFill>
              </a:rPr>
              <a:t>ZR 20; dabei Fokus auf Kraft der 5 und Strukturen des 20er-Feldes</a:t>
            </a:r>
          </a:p>
          <a:p>
            <a:endParaRPr lang="de-DE" dirty="0">
              <a:solidFill>
                <a:schemeClr val="tx1"/>
              </a:solidFill>
            </a:endParaRPr>
          </a:p>
        </p:txBody>
      </p:sp>
      <p:sp>
        <p:nvSpPr>
          <p:cNvPr id="34" name="Textfeld 33">
            <a:extLst>
              <a:ext uri="{FF2B5EF4-FFF2-40B4-BE49-F238E27FC236}">
                <a16:creationId xmlns:a16="http://schemas.microsoft.com/office/drawing/2014/main" id="{92511414-1D20-1336-2D14-CF20ECCDFA0F}"/>
              </a:ext>
            </a:extLst>
          </p:cNvPr>
          <p:cNvSpPr txBox="1"/>
          <p:nvPr/>
        </p:nvSpPr>
        <p:spPr>
          <a:xfrm>
            <a:off x="8188509" y="3381589"/>
            <a:ext cx="3765518" cy="2874159"/>
          </a:xfrm>
          <a:prstGeom prst="roundRect">
            <a:avLst/>
          </a:prstGeom>
          <a:solidFill>
            <a:srgbClr val="327C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de-DE"/>
            </a:defPPr>
            <a:lvl1pPr algn="ctr">
              <a:defRPr sz="1600" kern="0">
                <a:latin typeface="+mn-lt"/>
                <a:cs typeface="Calibri"/>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de-DE" dirty="0">
                <a:solidFill>
                  <a:schemeClr val="tx1"/>
                </a:solidFill>
              </a:rPr>
              <a:t>z. B. Mila</a:t>
            </a:r>
          </a:p>
          <a:p>
            <a:r>
              <a:rPr lang="de-DE" dirty="0">
                <a:solidFill>
                  <a:schemeClr val="tx1"/>
                </a:solidFill>
              </a:rPr>
              <a:t>Zerlegen der 10 systematisieren</a:t>
            </a:r>
          </a:p>
          <a:p>
            <a:r>
              <a:rPr lang="de-DE" dirty="0">
                <a:solidFill>
                  <a:schemeClr val="tx1"/>
                </a:solidFill>
              </a:rPr>
              <a:t>(FÖDIMA Nr. 9) </a:t>
            </a:r>
          </a:p>
          <a:p>
            <a:r>
              <a:rPr lang="de-DE" dirty="0">
                <a:solidFill>
                  <a:schemeClr val="tx1"/>
                </a:solidFill>
              </a:rPr>
              <a:t>   </a:t>
            </a:r>
          </a:p>
        </p:txBody>
      </p:sp>
      <p:cxnSp>
        <p:nvCxnSpPr>
          <p:cNvPr id="37" name="Gerade Verbindung 36">
            <a:extLst>
              <a:ext uri="{FF2B5EF4-FFF2-40B4-BE49-F238E27FC236}">
                <a16:creationId xmlns:a16="http://schemas.microsoft.com/office/drawing/2014/main" id="{8812BAEF-6DF3-43C6-5F80-29CA2B977B82}"/>
              </a:ext>
            </a:extLst>
          </p:cNvPr>
          <p:cNvCxnSpPr>
            <a:cxnSpLocks/>
            <a:stCxn id="23" idx="3"/>
          </p:cNvCxnSpPr>
          <p:nvPr/>
        </p:nvCxnSpPr>
        <p:spPr>
          <a:xfrm>
            <a:off x="3938872" y="4051882"/>
            <a:ext cx="612351" cy="395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7AFFFD5D-45F5-CEC2-29A4-DD52F6DD0575}"/>
              </a:ext>
            </a:extLst>
          </p:cNvPr>
          <p:cNvCxnSpPr>
            <a:cxnSpLocks/>
            <a:endCxn id="28" idx="1"/>
          </p:cNvCxnSpPr>
          <p:nvPr/>
        </p:nvCxnSpPr>
        <p:spPr>
          <a:xfrm flipV="1">
            <a:off x="7017958" y="2183014"/>
            <a:ext cx="1335900" cy="504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5C6EB7D3-C841-AA23-A786-458FF41140C6}"/>
              </a:ext>
            </a:extLst>
          </p:cNvPr>
          <p:cNvCxnSpPr>
            <a:cxnSpLocks/>
            <a:endCxn id="34" idx="1"/>
          </p:cNvCxnSpPr>
          <p:nvPr/>
        </p:nvCxnSpPr>
        <p:spPr>
          <a:xfrm flipV="1">
            <a:off x="5424711" y="4818669"/>
            <a:ext cx="2763798" cy="617396"/>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Grafik 46">
            <a:extLst>
              <a:ext uri="{FF2B5EF4-FFF2-40B4-BE49-F238E27FC236}">
                <a16:creationId xmlns:a16="http://schemas.microsoft.com/office/drawing/2014/main" id="{F376EECC-4785-5887-E8DF-6FCCAC30D3E8}"/>
              </a:ext>
            </a:extLst>
          </p:cNvPr>
          <p:cNvPicPr>
            <a:picLocks noChangeAspect="1"/>
          </p:cNvPicPr>
          <p:nvPr/>
        </p:nvPicPr>
        <p:blipFill>
          <a:blip r:embed="rId6"/>
          <a:stretch>
            <a:fillRect/>
          </a:stretch>
        </p:blipFill>
        <p:spPr>
          <a:xfrm rot="213500">
            <a:off x="8950355" y="4511298"/>
            <a:ext cx="2161859" cy="1523720"/>
          </a:xfrm>
          <a:prstGeom prst="rect">
            <a:avLst/>
          </a:prstGeom>
          <a:effectLst>
            <a:outerShdw blurRad="50800" dist="38100" dir="2700000" algn="tl" rotWithShape="0">
              <a:prstClr val="black">
                <a:alpha val="40000"/>
              </a:prstClr>
            </a:outerShdw>
          </a:effectLst>
        </p:spPr>
      </p:pic>
      <p:sp>
        <p:nvSpPr>
          <p:cNvPr id="48" name="Datumsplatzhalter 5">
            <a:extLst>
              <a:ext uri="{FF2B5EF4-FFF2-40B4-BE49-F238E27FC236}">
                <a16:creationId xmlns:a16="http://schemas.microsoft.com/office/drawing/2014/main" id="{2AE4028C-BC57-A903-B7B0-5FDE680A2F98}"/>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12960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3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KERNBOTSCHAFT 3</a:t>
            </a:r>
          </a:p>
        </p:txBody>
      </p:sp>
      <p:sp>
        <p:nvSpPr>
          <p:cNvPr id="6" name="Foliennummernplatzhalter 5"/>
          <p:cNvSpPr>
            <a:spLocks noGrp="1"/>
          </p:cNvSpPr>
          <p:nvPr>
            <p:ph type="sldNum" sz="quarter" idx="12"/>
          </p:nvPr>
        </p:nvSpPr>
        <p:spPr/>
        <p:txBody>
          <a:bodyPr/>
          <a:lstStyle/>
          <a:p>
            <a:fld id="{C3752B7C-18A9-864D-BBCB-54A9F41B5594}" type="slidenum">
              <a:rPr lang="de-DE" smtClean="0"/>
              <a:pPr/>
              <a:t>82</a:t>
            </a:fld>
            <a:endParaRPr lang="de-DE" dirty="0"/>
          </a:p>
        </p:txBody>
      </p:sp>
      <p:sp>
        <p:nvSpPr>
          <p:cNvPr id="8" name="Gefaltete Ecke 7"/>
          <p:cNvSpPr/>
          <p:nvPr/>
        </p:nvSpPr>
        <p:spPr>
          <a:xfrm>
            <a:off x="2768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400" dirty="0">
                <a:solidFill>
                  <a:srgbClr val="111111"/>
                </a:solidFill>
              </a:rPr>
              <a:t>Ich wähle Förderaufgaben aus, die sich an die diagnostizierten Teilkompetenzen anschließen und </a:t>
            </a:r>
            <a:r>
              <a:rPr lang="de-DE" sz="2400" dirty="0" err="1">
                <a:solidFill>
                  <a:srgbClr val="111111"/>
                </a:solidFill>
              </a:rPr>
              <a:t>Verstehensgrundlagen</a:t>
            </a:r>
            <a:r>
              <a:rPr lang="de-DE" sz="2400" dirty="0">
                <a:solidFill>
                  <a:srgbClr val="111111"/>
                </a:solidFill>
              </a:rPr>
              <a:t> aufbauen.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5663"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4">
            <a:extLst>
              <a:ext uri="{FF2B5EF4-FFF2-40B4-BE49-F238E27FC236}">
                <a16:creationId xmlns:a16="http://schemas.microsoft.com/office/drawing/2014/main" id="{A59F0E53-5445-4DDD-CD8A-35DA66CD2710}"/>
              </a:ext>
            </a:extLst>
          </p:cNvPr>
          <p:cNvSpPr>
            <a:spLocks noGrp="1"/>
          </p:cNvSpPr>
          <p:nvPr>
            <p:ph type="title"/>
          </p:nvPr>
        </p:nvSpPr>
        <p:spPr>
          <a:xfrm>
            <a:off x="1462088" y="273050"/>
            <a:ext cx="9345612" cy="517525"/>
          </a:xfrm>
        </p:spPr>
        <p:txBody>
          <a:bodyPr/>
          <a:lstStyle/>
          <a:p>
            <a:r>
              <a:rPr lang="de-DE" dirty="0"/>
              <a:t>3. Fördern von Zahlverständnis im Unterricht</a:t>
            </a:r>
          </a:p>
        </p:txBody>
      </p:sp>
      <p:sp>
        <p:nvSpPr>
          <p:cNvPr id="9" name="Datumsplatzhalter 8">
            <a:extLst>
              <a:ext uri="{FF2B5EF4-FFF2-40B4-BE49-F238E27FC236}">
                <a16:creationId xmlns:a16="http://schemas.microsoft.com/office/drawing/2014/main" id="{8053A5DB-52AD-9B48-AA03-18B60ADC4A02}"/>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1174369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3B9B65-071F-FBAE-FC9B-4C97E41D74F5}"/>
              </a:ext>
            </a:extLst>
          </p:cNvPr>
          <p:cNvSpPr>
            <a:spLocks noGrp="1"/>
          </p:cNvSpPr>
          <p:nvPr>
            <p:ph idx="1"/>
          </p:nvPr>
        </p:nvSpPr>
        <p:spPr/>
        <p:txBody>
          <a:bodyPr/>
          <a:lstStyle/>
          <a:p>
            <a:r>
              <a:rPr lang="de-DE" dirty="0"/>
              <a:t>Reflexion der Praxisaufgabe: Auswertung einer SOB</a:t>
            </a:r>
          </a:p>
          <a:p>
            <a:r>
              <a:rPr lang="de-DE" dirty="0"/>
              <a:t>Fachdidaktische Grundlagen</a:t>
            </a:r>
          </a:p>
          <a:p>
            <a:r>
              <a:rPr lang="de-DE" dirty="0"/>
              <a:t>Fördern von Zahlverständnis im Unterricht</a:t>
            </a:r>
          </a:p>
          <a:p>
            <a:r>
              <a:rPr lang="de-DE" dirty="0">
                <a:solidFill>
                  <a:schemeClr val="accent1"/>
                </a:solidFill>
              </a:rPr>
              <a:t>Planung der Praxisaufgabe</a:t>
            </a:r>
          </a:p>
          <a:p>
            <a:pPr marL="0" indent="0">
              <a:buNone/>
            </a:pPr>
            <a:endParaRPr lang="de-DE" dirty="0"/>
          </a:p>
        </p:txBody>
      </p:sp>
      <p:sp>
        <p:nvSpPr>
          <p:cNvPr id="5" name="Foliennummernplatzhalter 4">
            <a:extLst>
              <a:ext uri="{FF2B5EF4-FFF2-40B4-BE49-F238E27FC236}">
                <a16:creationId xmlns:a16="http://schemas.microsoft.com/office/drawing/2014/main" id="{66DC489C-63AA-414B-73CF-479786C9768D}"/>
              </a:ext>
            </a:extLst>
          </p:cNvPr>
          <p:cNvSpPr>
            <a:spLocks noGrp="1"/>
          </p:cNvSpPr>
          <p:nvPr>
            <p:ph type="sldNum" sz="quarter" idx="12"/>
          </p:nvPr>
        </p:nvSpPr>
        <p:spPr/>
        <p:txBody>
          <a:bodyPr/>
          <a:lstStyle/>
          <a:p>
            <a:fld id="{C3752B7C-18A9-864D-BBCB-54A9F41B5594}" type="slidenum">
              <a:rPr lang="de-DE" smtClean="0"/>
              <a:pPr/>
              <a:t>83</a:t>
            </a:fld>
            <a:endParaRPr lang="de-DE" dirty="0"/>
          </a:p>
        </p:txBody>
      </p:sp>
      <p:sp>
        <p:nvSpPr>
          <p:cNvPr id="6" name="Datumsplatzhalter 5">
            <a:extLst>
              <a:ext uri="{FF2B5EF4-FFF2-40B4-BE49-F238E27FC236}">
                <a16:creationId xmlns:a16="http://schemas.microsoft.com/office/drawing/2014/main" id="{C60BF26F-E92B-FBC2-6664-F24F1D31B1B6}"/>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435134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F52ED63-DACC-8CA3-0C2F-0CCB6EF31056}"/>
              </a:ext>
            </a:extLst>
          </p:cNvPr>
          <p:cNvSpPr>
            <a:spLocks noGrp="1"/>
          </p:cNvSpPr>
          <p:nvPr>
            <p:ph type="body" sz="quarter" idx="13"/>
          </p:nvPr>
        </p:nvSpPr>
        <p:spPr/>
        <p:txBody>
          <a:bodyPr/>
          <a:lstStyle/>
          <a:p>
            <a:r>
              <a:rPr lang="de-DE" dirty="0"/>
              <a:t>ANMERKUNGEN ZUM ERPROBUNGSAUFTRAG</a:t>
            </a:r>
            <a:endParaRPr lang="de-DE" dirty="0">
              <a:highlight>
                <a:srgbClr val="FFFF00"/>
              </a:highlight>
            </a:endParaRPr>
          </a:p>
          <a:p>
            <a:endParaRPr lang="de-DE" dirty="0"/>
          </a:p>
        </p:txBody>
      </p:sp>
      <p:sp>
        <p:nvSpPr>
          <p:cNvPr id="4" name="Foliennummernplatzhalter 3">
            <a:extLst>
              <a:ext uri="{FF2B5EF4-FFF2-40B4-BE49-F238E27FC236}">
                <a16:creationId xmlns:a16="http://schemas.microsoft.com/office/drawing/2014/main" id="{BCAC7032-7A82-30A4-CFFC-9808F6F3E70B}"/>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8" name="Inhaltsplatzhalter 7">
            <a:extLst>
              <a:ext uri="{FF2B5EF4-FFF2-40B4-BE49-F238E27FC236}">
                <a16:creationId xmlns:a16="http://schemas.microsoft.com/office/drawing/2014/main" id="{C1833660-4C48-F30F-C4B1-C8B7A82F0A00}"/>
              </a:ext>
            </a:extLst>
          </p:cNvPr>
          <p:cNvSpPr>
            <a:spLocks noGrp="1"/>
          </p:cNvSpPr>
          <p:nvPr>
            <p:ph sz="quarter" idx="15"/>
          </p:nvPr>
        </p:nvSpPr>
        <p:spPr/>
        <p:txBody>
          <a:bodyPr>
            <a:normAutofit fontScale="92500" lnSpcReduction="10000"/>
          </a:bodyPr>
          <a:lstStyle/>
          <a:p>
            <a:pPr marL="0" indent="0">
              <a:buNone/>
            </a:pPr>
            <a:r>
              <a:rPr lang="de-DE" dirty="0"/>
              <a:t>In der folgenden Aktivität sollen die Lehrkräfte ihren Unterricht mithilfe der Ideen aus der Veranstaltung und der Förderanregungen der FÖDIMA-Kartei planen und diese Planungen bis zur nächsten Sitzung umsetzen. Reflexionsfragen für die nächste Sitzung können sein:</a:t>
            </a:r>
          </a:p>
          <a:p>
            <a:r>
              <a:rPr lang="de-DE" dirty="0"/>
              <a:t>Wie ist die Arbeit mit den FÖDIMA Materialien gelungen?</a:t>
            </a:r>
          </a:p>
          <a:p>
            <a:r>
              <a:rPr lang="de-DE" dirty="0"/>
              <a:t>Haben die diagnostischen Informationen der SOB für eine gelungene Förderung ausgereicht oder inwiefern mussten Anpassungen vorgenommen werden?</a:t>
            </a:r>
          </a:p>
          <a:p>
            <a:r>
              <a:rPr lang="de-DE" dirty="0"/>
              <a:t>Konnten die Lehrkräfte in der Fördersituation weitere Erkenntnisse zu den Lernständen, Kompetenzen und Schwierigkeiten der Kinder erfahren?</a:t>
            </a:r>
          </a:p>
          <a:p>
            <a:pPr marL="0" indent="0">
              <a:buNone/>
            </a:pPr>
            <a:r>
              <a:rPr lang="de-DE" dirty="0"/>
              <a:t>Schwerpunkte des nächsten Moduls werden Diagnosegespräche und das Operationsverständnis der Addition/Subtraktion sein. Zur Vorbereitung sollten die Lehrkräfte zusätzlich die SOB zur Addition in ihrer Lerngruppe durchführen. </a:t>
            </a:r>
          </a:p>
          <a:p>
            <a:endParaRPr lang="de-DE" dirty="0"/>
          </a:p>
        </p:txBody>
      </p:sp>
      <p:sp>
        <p:nvSpPr>
          <p:cNvPr id="3" name="Datumsplatzhalter 2">
            <a:extLst>
              <a:ext uri="{FF2B5EF4-FFF2-40B4-BE49-F238E27FC236}">
                <a16:creationId xmlns:a16="http://schemas.microsoft.com/office/drawing/2014/main" id="{ED8535F2-8ED1-C8D9-B4EB-D73A9F7FEF34}"/>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2232504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Gerade Verbindung 23">
            <a:extLst>
              <a:ext uri="{FF2B5EF4-FFF2-40B4-BE49-F238E27FC236}">
                <a16:creationId xmlns:a16="http://schemas.microsoft.com/office/drawing/2014/main" id="{732F39E5-93BF-C5B8-06AD-4EB8BAD66A82}"/>
              </a:ext>
            </a:extLst>
          </p:cNvPr>
          <p:cNvCxnSpPr>
            <a:cxnSpLocks/>
          </p:cNvCxnSpPr>
          <p:nvPr/>
        </p:nvCxnSpPr>
        <p:spPr>
          <a:xfrm>
            <a:off x="1255572" y="4022547"/>
            <a:ext cx="100982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4" name="Inhaltsplatzhalter 13">
            <a:extLst>
              <a:ext uri="{FF2B5EF4-FFF2-40B4-BE49-F238E27FC236}">
                <a16:creationId xmlns:a16="http://schemas.microsoft.com/office/drawing/2014/main" id="{258DA930-810F-99F2-C2D5-7651C036628F}"/>
              </a:ext>
            </a:extLst>
          </p:cNvPr>
          <p:cNvSpPr>
            <a:spLocks noGrp="1"/>
          </p:cNvSpPr>
          <p:nvPr>
            <p:ph idx="14"/>
          </p:nvPr>
        </p:nvSpPr>
        <p:spPr>
          <a:xfrm>
            <a:off x="1461899" y="1593617"/>
            <a:ext cx="7386712" cy="1002099"/>
          </a:xfrm>
        </p:spPr>
        <p:txBody>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Verschaffen Sie sich einen Überblick über weitere Förderanregungen der Kartei und über Aufgaben aus Ihrem Schulbuch. Mit welchen Aufgaben können Sie die nächsten Unterrichtsziele erreichen?</a:t>
            </a:r>
          </a:p>
          <a:p>
            <a:endParaRPr lang="de-DE" dirty="0"/>
          </a:p>
        </p:txBody>
      </p:sp>
      <p:sp>
        <p:nvSpPr>
          <p:cNvPr id="4" name="Datumsplatzhalter 3">
            <a:extLst>
              <a:ext uri="{FF2B5EF4-FFF2-40B4-BE49-F238E27FC236}">
                <a16:creationId xmlns:a16="http://schemas.microsoft.com/office/drawing/2014/main" id="{D2FDF578-ED3C-4E04-44E2-3545D3F9E85E}"/>
              </a:ext>
            </a:extLst>
          </p:cNvPr>
          <p:cNvSpPr>
            <a:spLocks noGrp="1"/>
          </p:cNvSpPr>
          <p:nvPr>
            <p:ph type="dt" sz="half" idx="10"/>
          </p:nvPr>
        </p:nvSpPr>
        <p:spPr/>
        <p:txBody>
          <a:bodyPr/>
          <a:lstStyle/>
          <a:p>
            <a:pPr>
              <a:lnSpc>
                <a:spcPct val="150000"/>
              </a:lnSpc>
            </a:pPr>
            <a:r>
              <a:rPr lang="de-DE"/>
              <a:t>Juni 24</a:t>
            </a:r>
            <a:endParaRPr lang="de-DE" dirty="0"/>
          </a:p>
        </p:txBody>
      </p:sp>
      <p:sp>
        <p:nvSpPr>
          <p:cNvPr id="5" name="Foliennummernplatzhalter 4">
            <a:extLst>
              <a:ext uri="{FF2B5EF4-FFF2-40B4-BE49-F238E27FC236}">
                <a16:creationId xmlns:a16="http://schemas.microsoft.com/office/drawing/2014/main" id="{64781964-EFEC-EA90-DB92-F33579CD5BB2}"/>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12" name="Titel 11">
            <a:extLst>
              <a:ext uri="{FF2B5EF4-FFF2-40B4-BE49-F238E27FC236}">
                <a16:creationId xmlns:a16="http://schemas.microsoft.com/office/drawing/2014/main" id="{5DF1F067-6FA7-C5FC-F6F3-D0E809ACEF12}"/>
              </a:ext>
            </a:extLst>
          </p:cNvPr>
          <p:cNvSpPr>
            <a:spLocks noGrp="1"/>
          </p:cNvSpPr>
          <p:nvPr>
            <p:ph type="title"/>
          </p:nvPr>
        </p:nvSpPr>
        <p:spPr/>
        <p:txBody>
          <a:bodyPr/>
          <a:lstStyle/>
          <a:p>
            <a:r>
              <a:rPr lang="de-DE" dirty="0"/>
              <a:t>4. Planung der Praxisaufgabe</a:t>
            </a:r>
          </a:p>
        </p:txBody>
      </p:sp>
      <p:sp>
        <p:nvSpPr>
          <p:cNvPr id="13" name="Textplatzhalter 12">
            <a:extLst>
              <a:ext uri="{FF2B5EF4-FFF2-40B4-BE49-F238E27FC236}">
                <a16:creationId xmlns:a16="http://schemas.microsoft.com/office/drawing/2014/main" id="{3239DFF8-C33A-B948-87C7-8C5B1408ED10}"/>
              </a:ext>
            </a:extLst>
          </p:cNvPr>
          <p:cNvSpPr>
            <a:spLocks noGrp="1"/>
          </p:cNvSpPr>
          <p:nvPr>
            <p:ph type="body" sz="quarter" idx="13"/>
          </p:nvPr>
        </p:nvSpPr>
        <p:spPr/>
        <p:txBody>
          <a:bodyPr/>
          <a:lstStyle/>
          <a:p>
            <a:r>
              <a:rPr lang="de-DE" dirty="0"/>
              <a:t>GRUPPENARBEIT</a:t>
            </a:r>
          </a:p>
        </p:txBody>
      </p:sp>
      <p:pic>
        <p:nvPicPr>
          <p:cNvPr id="22" name="Grafik 21">
            <a:extLst>
              <a:ext uri="{FF2B5EF4-FFF2-40B4-BE49-F238E27FC236}">
                <a16:creationId xmlns:a16="http://schemas.microsoft.com/office/drawing/2014/main" id="{3D4A0A87-2A04-6153-10BC-F5F57615ABC1}"/>
              </a:ext>
            </a:extLst>
          </p:cNvPr>
          <p:cNvPicPr>
            <a:picLocks noChangeAspect="1"/>
          </p:cNvPicPr>
          <p:nvPr/>
        </p:nvPicPr>
        <p:blipFill>
          <a:blip r:embed="rId2"/>
          <a:stretch>
            <a:fillRect/>
          </a:stretch>
        </p:blipFill>
        <p:spPr>
          <a:xfrm>
            <a:off x="8848610" y="1838579"/>
            <a:ext cx="2784634" cy="3957383"/>
          </a:xfrm>
          <a:prstGeom prst="rect">
            <a:avLst/>
          </a:prstGeom>
          <a:effectLst>
            <a:outerShdw blurRad="63500" sx="102000" sy="102000" algn="ctr" rotWithShape="0">
              <a:prstClr val="black">
                <a:alpha val="40000"/>
              </a:prstClr>
            </a:outerShdw>
          </a:effectLst>
        </p:spPr>
      </p:pic>
      <p:sp>
        <p:nvSpPr>
          <p:cNvPr id="23" name="Textplatzhalter 7">
            <a:extLst>
              <a:ext uri="{FF2B5EF4-FFF2-40B4-BE49-F238E27FC236}">
                <a16:creationId xmlns:a16="http://schemas.microsoft.com/office/drawing/2014/main" id="{F77988C6-7303-279A-4BDC-498CED31EF3D}"/>
              </a:ext>
            </a:extLst>
          </p:cNvPr>
          <p:cNvSpPr txBox="1">
            <a:spLocks/>
          </p:cNvSpPr>
          <p:nvPr/>
        </p:nvSpPr>
        <p:spPr>
          <a:xfrm>
            <a:off x="1461898" y="4134424"/>
            <a:ext cx="7075815" cy="2033015"/>
          </a:xfrm>
          <a:prstGeom prst="rect">
            <a:avLst/>
          </a:prstGeom>
        </p:spPr>
        <p:txBody>
          <a:bodyPr>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Dazu überlegen Sie gezielt: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Welche Kompetenzen möchten Sie bei welchen Kindern fördern?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Welche Aufgaben setzen Sie in welcher Sozialform um?</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de-DE"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Welche Darstellungsmittel setzen Sie gezielt ein?</a:t>
            </a:r>
            <a:endParaRPr kumimoji="0" lang="de-DE"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1732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05060CA1-A38A-E88C-45DE-327FDF3C3478}"/>
              </a:ext>
            </a:extLst>
          </p:cNvPr>
          <p:cNvSpPr>
            <a:spLocks noGrp="1"/>
          </p:cNvSpPr>
          <p:nvPr>
            <p:ph idx="14"/>
          </p:nvPr>
        </p:nvSpPr>
        <p:spPr>
          <a:xfrm>
            <a:off x="1461898" y="1593617"/>
            <a:ext cx="9345855" cy="4584488"/>
          </a:xfrm>
        </p:spPr>
        <p:txBody>
          <a:bodyPr>
            <a:normAutofit/>
          </a:bodyPr>
          <a:lstStyle/>
          <a:p>
            <a:pPr marL="457200" indent="-457200">
              <a:buFont typeface="+mj-lt"/>
              <a:buAutoNum type="arabicPeriod"/>
            </a:pPr>
            <a:r>
              <a:rPr lang="de-DE" sz="2000" dirty="0"/>
              <a:t>Erproben Sie Ihre Förderaufgaben im Unterricht! Diskutieren Sie Ihre Erfahrungen ggf. im Netzwerk.</a:t>
            </a:r>
          </a:p>
          <a:p>
            <a:pPr marL="914400" lvl="1" indent="-457200">
              <a:buFont typeface="Arial" panose="020B0604020202020204" pitchFamily="34" charset="0"/>
              <a:buChar char="•"/>
            </a:pPr>
            <a:r>
              <a:rPr lang="de-DE" sz="1800" dirty="0"/>
              <a:t>Welche Schwierigkeiten treten auf, welche Chancen und welche Grenzen haben Sie ausgemacht?</a:t>
            </a:r>
          </a:p>
          <a:p>
            <a:pPr marL="914400" lvl="1" indent="-457200">
              <a:buFont typeface="Arial" panose="020B0604020202020204" pitchFamily="34" charset="0"/>
              <a:buChar char="•"/>
            </a:pPr>
            <a:r>
              <a:rPr lang="de-DE" sz="1800" dirty="0"/>
              <a:t>An welchen Stellen sind Schwierigkeiten in der Förderung aufgetreten? Bei welchen Kindern würde sich ein vertiefter diagnostischer Blick besonders lohnen, um die Kompetenzen und Schwierigkeiten zu ermitteln und Förderanregungen noch passgenauer planen zu können?</a:t>
            </a:r>
          </a:p>
          <a:p>
            <a:pPr marL="457200" indent="-457200">
              <a:buFont typeface="+mj-lt"/>
              <a:buAutoNum type="arabicPeriod"/>
            </a:pPr>
            <a:r>
              <a:rPr lang="de-DE" sz="2000" dirty="0"/>
              <a:t>Führen Sie die Standortbestimmung zur Addition in Ihrer Lerngruppe durch.</a:t>
            </a:r>
          </a:p>
          <a:p>
            <a:endParaRPr lang="de-DE" dirty="0"/>
          </a:p>
        </p:txBody>
      </p:sp>
      <p:sp>
        <p:nvSpPr>
          <p:cNvPr id="4" name="Foliennummernplatzhalter 3">
            <a:extLst>
              <a:ext uri="{FF2B5EF4-FFF2-40B4-BE49-F238E27FC236}">
                <a16:creationId xmlns:a16="http://schemas.microsoft.com/office/drawing/2014/main" id="{4300AE4E-1D3A-2FA0-4001-919C057F2127}"/>
              </a:ext>
            </a:extLst>
          </p:cNvPr>
          <p:cNvSpPr>
            <a:spLocks noGrp="1"/>
          </p:cNvSpPr>
          <p:nvPr>
            <p:ph type="sldNum" sz="quarter" idx="12"/>
          </p:nvPr>
        </p:nvSpPr>
        <p:spPr>
          <a:xfrm>
            <a:off x="8610600" y="6380517"/>
            <a:ext cx="2743200" cy="365125"/>
          </a:xfrm>
        </p:spPr>
        <p:txBody>
          <a:bodyPr/>
          <a:lstStyle/>
          <a:p>
            <a:fld id="{C3752B7C-18A9-864D-BBCB-54A9F41B5594}" type="slidenum">
              <a:rPr lang="de-DE" smtClean="0"/>
              <a:pPr/>
              <a:t>86</a:t>
            </a:fld>
            <a:endParaRPr lang="de-DE" dirty="0"/>
          </a:p>
        </p:txBody>
      </p:sp>
      <p:sp>
        <p:nvSpPr>
          <p:cNvPr id="5" name="Titel 4">
            <a:extLst>
              <a:ext uri="{FF2B5EF4-FFF2-40B4-BE49-F238E27FC236}">
                <a16:creationId xmlns:a16="http://schemas.microsoft.com/office/drawing/2014/main" id="{7C871A0B-9922-3B04-9A43-25879ECF9B9C}"/>
              </a:ext>
            </a:extLst>
          </p:cNvPr>
          <p:cNvSpPr>
            <a:spLocks noGrp="1"/>
          </p:cNvSpPr>
          <p:nvPr>
            <p:ph type="title"/>
          </p:nvPr>
        </p:nvSpPr>
        <p:spPr>
          <a:xfrm>
            <a:off x="1461741" y="273600"/>
            <a:ext cx="9346011" cy="516684"/>
          </a:xfrm>
        </p:spPr>
        <p:txBody>
          <a:bodyPr/>
          <a:lstStyle/>
          <a:p>
            <a:r>
              <a:rPr lang="de-DE" dirty="0"/>
              <a:t>4. Planung der Praxisaufgabe</a:t>
            </a:r>
          </a:p>
        </p:txBody>
      </p:sp>
      <p:sp>
        <p:nvSpPr>
          <p:cNvPr id="6" name="Textplatzhalter 5">
            <a:extLst>
              <a:ext uri="{FF2B5EF4-FFF2-40B4-BE49-F238E27FC236}">
                <a16:creationId xmlns:a16="http://schemas.microsoft.com/office/drawing/2014/main" id="{EF2A0699-FCE4-2930-D02E-184D1F58440B}"/>
              </a:ext>
            </a:extLst>
          </p:cNvPr>
          <p:cNvSpPr>
            <a:spLocks noGrp="1"/>
          </p:cNvSpPr>
          <p:nvPr>
            <p:ph type="body" sz="quarter" idx="13"/>
          </p:nvPr>
        </p:nvSpPr>
        <p:spPr>
          <a:xfrm>
            <a:off x="1461741" y="1147990"/>
            <a:ext cx="9346012" cy="445628"/>
          </a:xfrm>
        </p:spPr>
        <p:txBody>
          <a:bodyPr/>
          <a:lstStyle/>
          <a:p>
            <a:r>
              <a:rPr lang="de-DE" dirty="0"/>
              <a:t>ERPROBUNGSAUFTRAG</a:t>
            </a:r>
          </a:p>
        </p:txBody>
      </p:sp>
      <p:sp>
        <p:nvSpPr>
          <p:cNvPr id="11" name="Datumsplatzhalter 5">
            <a:extLst>
              <a:ext uri="{FF2B5EF4-FFF2-40B4-BE49-F238E27FC236}">
                <a16:creationId xmlns:a16="http://schemas.microsoft.com/office/drawing/2014/main" id="{C6BDFCF1-90AD-0807-9EC9-99F398610751}"/>
              </a:ext>
            </a:extLst>
          </p:cNvPr>
          <p:cNvSpPr>
            <a:spLocks noGrp="1"/>
          </p:cNvSpPr>
          <p:nvPr>
            <p:ph type="dt" sz="half" idx="10"/>
          </p:nvPr>
        </p:nvSpPr>
        <p:spPr>
          <a:xfrm>
            <a:off x="773680" y="6366451"/>
            <a:ext cx="2743200" cy="393256"/>
          </a:xfrm>
        </p:spPr>
        <p:txBody>
          <a:bodyPr/>
          <a:lstStyle/>
          <a:p>
            <a:pPr>
              <a:lnSpc>
                <a:spcPct val="150000"/>
              </a:lnSpc>
            </a:pPr>
            <a:r>
              <a:rPr lang="de-DE" dirty="0"/>
              <a:t>Juni 24</a:t>
            </a:r>
          </a:p>
        </p:txBody>
      </p:sp>
    </p:spTree>
    <p:extLst>
      <p:ext uri="{BB962C8B-B14F-4D97-AF65-F5344CB8AC3E}">
        <p14:creationId xmlns:p14="http://schemas.microsoft.com/office/powerpoint/2010/main" val="3138709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8020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D6A662-3228-A1DD-3DAB-AF2102FA521E}"/>
              </a:ext>
            </a:extLst>
          </p:cNvPr>
          <p:cNvSpPr>
            <a:spLocks noGrp="1"/>
          </p:cNvSpPr>
          <p:nvPr>
            <p:ph sz="quarter" idx="15"/>
          </p:nvPr>
        </p:nvSpPr>
        <p:spPr>
          <a:xfrm>
            <a:off x="418455" y="1350016"/>
            <a:ext cx="11406752" cy="5037147"/>
          </a:xfrm>
        </p:spPr>
        <p:txBody>
          <a:bodyPr/>
          <a:lstStyle/>
          <a:p>
            <a:pPr>
              <a:lnSpc>
                <a:spcPct val="150000"/>
              </a:lnSpc>
              <a:buClr>
                <a:schemeClr val="accent1"/>
              </a:buClr>
            </a:pPr>
            <a:r>
              <a:rPr lang="en-US" sz="1250" dirty="0" err="1"/>
              <a:t>Gerster</a:t>
            </a:r>
            <a:r>
              <a:rPr lang="en-US" sz="1250" dirty="0"/>
              <a:t>, H.-D., &amp; Schultz, R. (2004). </a:t>
            </a:r>
            <a:r>
              <a:rPr lang="en-US" sz="1250" i="1" dirty="0" err="1"/>
              <a:t>Schwierigkeiten</a:t>
            </a:r>
            <a:r>
              <a:rPr lang="en-US" sz="1250" i="1" dirty="0"/>
              <a:t> </a:t>
            </a:r>
            <a:r>
              <a:rPr lang="en-US" sz="1250" i="1" dirty="0" err="1"/>
              <a:t>beim</a:t>
            </a:r>
            <a:r>
              <a:rPr lang="en-US" sz="1250" i="1" dirty="0"/>
              <a:t> </a:t>
            </a:r>
            <a:r>
              <a:rPr lang="en-US" sz="1250" i="1" dirty="0" err="1"/>
              <a:t>Erwerb</a:t>
            </a:r>
            <a:r>
              <a:rPr lang="en-US" sz="1250" i="1" dirty="0"/>
              <a:t> </a:t>
            </a:r>
            <a:r>
              <a:rPr lang="en-US" sz="1250" i="1" dirty="0" err="1"/>
              <a:t>mathematischer</a:t>
            </a:r>
            <a:r>
              <a:rPr lang="en-US" sz="1250" i="1" dirty="0"/>
              <a:t> </a:t>
            </a:r>
            <a:r>
              <a:rPr lang="en-US" sz="1250" i="1" dirty="0" err="1"/>
              <a:t>Konzepte</a:t>
            </a:r>
            <a:r>
              <a:rPr lang="en-US" sz="1250" i="1" dirty="0"/>
              <a:t> </a:t>
            </a:r>
            <a:r>
              <a:rPr lang="en-US" sz="1250" i="1" dirty="0" err="1"/>
              <a:t>im</a:t>
            </a:r>
            <a:r>
              <a:rPr lang="en-US" sz="1250" i="1" dirty="0"/>
              <a:t> </a:t>
            </a:r>
            <a:r>
              <a:rPr lang="en-US" sz="1250" i="1" dirty="0" err="1"/>
              <a:t>Anfangsunterricht</a:t>
            </a:r>
            <a:r>
              <a:rPr lang="en-US" sz="1250" i="1" dirty="0"/>
              <a:t>. </a:t>
            </a:r>
            <a:r>
              <a:rPr lang="en-US" sz="1250" i="1" dirty="0" err="1"/>
              <a:t>Bericht</a:t>
            </a:r>
            <a:r>
              <a:rPr lang="en-US" sz="1250" i="1" dirty="0"/>
              <a:t> </a:t>
            </a:r>
            <a:r>
              <a:rPr lang="en-US" sz="1250" i="1" dirty="0" err="1"/>
              <a:t>zum</a:t>
            </a:r>
            <a:r>
              <a:rPr lang="en-US" sz="1250" i="1" dirty="0"/>
              <a:t> </a:t>
            </a:r>
            <a:r>
              <a:rPr lang="en-US" sz="1250" i="1" dirty="0" err="1"/>
              <a:t>Forschungsprojekt</a:t>
            </a:r>
            <a:r>
              <a:rPr lang="en-US" sz="1250" i="1" dirty="0"/>
              <a:t> </a:t>
            </a:r>
            <a:r>
              <a:rPr lang="en-US" sz="1250" i="1" dirty="0" err="1"/>
              <a:t>Rechenschwäche</a:t>
            </a:r>
            <a:r>
              <a:rPr lang="en-US" sz="1250" i="1" dirty="0"/>
              <a:t> – </a:t>
            </a:r>
            <a:r>
              <a:rPr lang="en-US" sz="1250" i="1" dirty="0" err="1"/>
              <a:t>Erkennen</a:t>
            </a:r>
            <a:r>
              <a:rPr lang="en-US" sz="1250" i="1" dirty="0"/>
              <a:t>, </a:t>
            </a:r>
            <a:r>
              <a:rPr lang="en-US" sz="1250" i="1" dirty="0" err="1"/>
              <a:t>Beheben</a:t>
            </a:r>
            <a:r>
              <a:rPr lang="en-US" sz="1250" i="1" dirty="0"/>
              <a:t>, </a:t>
            </a:r>
            <a:r>
              <a:rPr lang="en-US" sz="1250" i="1" dirty="0" err="1"/>
              <a:t>Vorbeugen</a:t>
            </a:r>
            <a:r>
              <a:rPr lang="en-US" sz="1250" i="1" dirty="0"/>
              <a:t>. </a:t>
            </a:r>
            <a:r>
              <a:rPr lang="en-US" sz="1250" dirty="0"/>
              <a:t>https://</a:t>
            </a:r>
            <a:r>
              <a:rPr lang="en-US" sz="1250" dirty="0" err="1"/>
              <a:t>phfr.bsz-bw.de</a:t>
            </a:r>
            <a:r>
              <a:rPr lang="en-US" sz="1250" dirty="0"/>
              <a:t>/</a:t>
            </a:r>
            <a:r>
              <a:rPr lang="en-US" sz="1250" dirty="0" err="1"/>
              <a:t>frontdoor</a:t>
            </a:r>
            <a:r>
              <a:rPr lang="en-US" sz="1250" dirty="0"/>
              <a:t>/deliver/index/</a:t>
            </a:r>
            <a:r>
              <a:rPr lang="en-US" sz="1250" dirty="0" err="1"/>
              <a:t>docId</a:t>
            </a:r>
            <a:r>
              <a:rPr lang="en-US" sz="1250" dirty="0"/>
              <a:t>/16/file/</a:t>
            </a:r>
            <a:r>
              <a:rPr lang="en-US" sz="1250" dirty="0" err="1"/>
              <a:t>gerster.pdf</a:t>
            </a:r>
            <a:endParaRPr lang="en-US" sz="1250" dirty="0"/>
          </a:p>
          <a:p>
            <a:pPr>
              <a:lnSpc>
                <a:spcPct val="150000"/>
              </a:lnSpc>
              <a:buClr>
                <a:schemeClr val="accent1"/>
              </a:buClr>
            </a:pPr>
            <a:r>
              <a:rPr lang="en-US" sz="1250" dirty="0" err="1"/>
              <a:t>Häsel-Weide</a:t>
            </a:r>
            <a:r>
              <a:rPr lang="en-US" sz="1250" dirty="0"/>
              <a:t>, U., Nührenbörger, M., Moser Opitz, E., &amp; </a:t>
            </a:r>
            <a:r>
              <a:rPr lang="en-US" sz="1250" dirty="0" err="1"/>
              <a:t>Wittich</a:t>
            </a:r>
            <a:r>
              <a:rPr lang="en-US" sz="1250" dirty="0"/>
              <a:t>, C. (2013). </a:t>
            </a:r>
            <a:r>
              <a:rPr lang="en-US" sz="1250" i="1" dirty="0" err="1"/>
              <a:t>Ablösung</a:t>
            </a:r>
            <a:r>
              <a:rPr lang="en-US" sz="1250" i="1" dirty="0"/>
              <a:t> </a:t>
            </a:r>
            <a:r>
              <a:rPr lang="en-US" sz="1250" i="1" dirty="0" err="1"/>
              <a:t>vom</a:t>
            </a:r>
            <a:r>
              <a:rPr lang="en-US" sz="1250" i="1" dirty="0"/>
              <a:t> </a:t>
            </a:r>
            <a:r>
              <a:rPr lang="en-US" sz="1250" i="1" dirty="0" err="1"/>
              <a:t>zählenden</a:t>
            </a:r>
            <a:r>
              <a:rPr lang="en-US" sz="1250" i="1" dirty="0"/>
              <a:t> </a:t>
            </a:r>
            <a:r>
              <a:rPr lang="en-US" sz="1250" i="1" dirty="0" err="1"/>
              <a:t>Rechnen</a:t>
            </a:r>
            <a:r>
              <a:rPr lang="en-US" sz="1250" i="1" dirty="0"/>
              <a:t>. </a:t>
            </a:r>
            <a:r>
              <a:rPr lang="en-US" sz="1250" dirty="0" err="1"/>
              <a:t>Klett</a:t>
            </a:r>
            <a:r>
              <a:rPr lang="en-US" sz="1250" dirty="0"/>
              <a:t> </a:t>
            </a:r>
            <a:r>
              <a:rPr lang="en-US" sz="1250" dirty="0" err="1"/>
              <a:t>Kallmeyer</a:t>
            </a:r>
            <a:r>
              <a:rPr lang="en-US" sz="1250" dirty="0"/>
              <a:t>.</a:t>
            </a:r>
          </a:p>
          <a:p>
            <a:pPr>
              <a:lnSpc>
                <a:spcPct val="150000"/>
              </a:lnSpc>
            </a:pPr>
            <a:r>
              <a:rPr lang="en-US" sz="1250" dirty="0" err="1"/>
              <a:t>Hußmann</a:t>
            </a:r>
            <a:r>
              <a:rPr lang="en-US" sz="1250" dirty="0"/>
              <a:t>, S., &amp; Prediger, S. (2007). </a:t>
            </a:r>
            <a:r>
              <a:rPr lang="en-US" sz="1250" dirty="0" err="1"/>
              <a:t>Mit</a:t>
            </a:r>
            <a:r>
              <a:rPr lang="en-US" sz="1250" dirty="0"/>
              <a:t> </a:t>
            </a:r>
            <a:r>
              <a:rPr lang="en-US" sz="1250" dirty="0" err="1"/>
              <a:t>Unterschieden</a:t>
            </a:r>
            <a:r>
              <a:rPr lang="en-US" sz="1250" dirty="0"/>
              <a:t> </a:t>
            </a:r>
            <a:r>
              <a:rPr lang="en-US" sz="1250" dirty="0" err="1"/>
              <a:t>rechnen</a:t>
            </a:r>
            <a:r>
              <a:rPr lang="en-US" sz="1250" dirty="0"/>
              <a:t> – </a:t>
            </a:r>
            <a:r>
              <a:rPr lang="en-US" sz="1250" dirty="0" err="1"/>
              <a:t>Differenzieren</a:t>
            </a:r>
            <a:r>
              <a:rPr lang="en-US" sz="1250" dirty="0"/>
              <a:t> und </a:t>
            </a:r>
            <a:r>
              <a:rPr lang="en-US" sz="1250" dirty="0" err="1"/>
              <a:t>Individualisieren</a:t>
            </a:r>
            <a:r>
              <a:rPr lang="en-US" sz="1250" dirty="0"/>
              <a:t>. </a:t>
            </a:r>
            <a:r>
              <a:rPr lang="en-US" sz="1250" i="1" dirty="0"/>
              <a:t>Praxis der </a:t>
            </a:r>
            <a:r>
              <a:rPr lang="en-US" sz="1250" i="1" dirty="0" err="1"/>
              <a:t>Mathematik</a:t>
            </a:r>
            <a:r>
              <a:rPr lang="en-US" sz="1250" i="1" dirty="0"/>
              <a:t> in der Schule</a:t>
            </a:r>
            <a:r>
              <a:rPr lang="en-US" sz="1250" dirty="0"/>
              <a:t>,</a:t>
            </a:r>
            <a:r>
              <a:rPr lang="en-US" sz="1250" i="1" dirty="0"/>
              <a:t> 49</a:t>
            </a:r>
            <a:r>
              <a:rPr lang="en-US" sz="1250" dirty="0"/>
              <a:t>(17), 1–8.</a:t>
            </a:r>
            <a:endParaRPr lang="de-DE" sz="1250" dirty="0"/>
          </a:p>
          <a:p>
            <a:pPr>
              <a:lnSpc>
                <a:spcPct val="150000"/>
              </a:lnSpc>
            </a:pPr>
            <a:r>
              <a:rPr lang="en-US" sz="1250" dirty="0" err="1"/>
              <a:t>Hußmann</a:t>
            </a:r>
            <a:r>
              <a:rPr lang="en-US" sz="1250" dirty="0"/>
              <a:t>, S., &amp; </a:t>
            </a:r>
            <a:r>
              <a:rPr lang="en-US" sz="1250" dirty="0" err="1"/>
              <a:t>Selter</a:t>
            </a:r>
            <a:r>
              <a:rPr lang="en-US" sz="1250" dirty="0"/>
              <a:t>, C. (2013). </a:t>
            </a:r>
            <a:r>
              <a:rPr lang="en-US" sz="1250" i="1" dirty="0"/>
              <a:t>Diagnose und </a:t>
            </a:r>
            <a:r>
              <a:rPr lang="en-US" sz="1250" i="1" dirty="0" err="1"/>
              <a:t>individuelle</a:t>
            </a:r>
            <a:r>
              <a:rPr lang="en-US" sz="1250" i="1" dirty="0"/>
              <a:t> </a:t>
            </a:r>
            <a:r>
              <a:rPr lang="en-US" sz="1250" i="1" dirty="0" err="1"/>
              <a:t>Förderung</a:t>
            </a:r>
            <a:r>
              <a:rPr lang="en-US" sz="1250" i="1" dirty="0"/>
              <a:t> in der MINT-</a:t>
            </a:r>
            <a:r>
              <a:rPr lang="en-US" sz="1250" i="1" dirty="0" err="1"/>
              <a:t>Lehrerbildung</a:t>
            </a:r>
            <a:r>
              <a:rPr lang="en-US" sz="1250" dirty="0"/>
              <a:t>. </a:t>
            </a:r>
            <a:r>
              <a:rPr lang="en-US" sz="1250" dirty="0" err="1"/>
              <a:t>Waxmann</a:t>
            </a:r>
            <a:r>
              <a:rPr lang="en-US" sz="1250" dirty="0"/>
              <a:t>. </a:t>
            </a:r>
          </a:p>
          <a:p>
            <a:pPr>
              <a:lnSpc>
                <a:spcPct val="150000"/>
              </a:lnSpc>
            </a:pPr>
            <a:r>
              <a:rPr lang="de-DE" sz="1250" dirty="0"/>
              <a:t>Klewitz, G., </a:t>
            </a:r>
            <a:r>
              <a:rPr lang="de-DE" sz="1250" dirty="0" err="1"/>
              <a:t>Köhnke</a:t>
            </a:r>
            <a:r>
              <a:rPr lang="de-DE" sz="1250" dirty="0"/>
              <a:t>, A., &amp; Schipper, W. (2008). </a:t>
            </a:r>
            <a:r>
              <a:rPr lang="de-DE" sz="1250" i="1" dirty="0"/>
              <a:t>Handreichung zur </a:t>
            </a:r>
            <a:r>
              <a:rPr lang="de-DE" sz="1250" i="1" dirty="0" err="1"/>
              <a:t>Förderung</a:t>
            </a:r>
            <a:r>
              <a:rPr lang="de-DE" sz="1250" i="1" dirty="0"/>
              <a:t> von Kindern mit besonderen Schwierigkeiten beim Rechnen.</a:t>
            </a:r>
            <a:r>
              <a:rPr lang="de-DE" sz="1250" dirty="0"/>
              <a:t> </a:t>
            </a:r>
            <a:r>
              <a:rPr lang="de-DE" sz="1250" dirty="0" err="1"/>
              <a:t>Lisum</a:t>
            </a:r>
            <a:r>
              <a:rPr lang="de-DE" sz="1250" dirty="0"/>
              <a:t>. </a:t>
            </a:r>
          </a:p>
          <a:p>
            <a:pPr>
              <a:lnSpc>
                <a:spcPct val="150000"/>
              </a:lnSpc>
            </a:pPr>
            <a:r>
              <a:rPr lang="en-US" sz="1250" dirty="0"/>
              <a:t>Moser Opitz, E. (2007). </a:t>
            </a:r>
            <a:r>
              <a:rPr lang="en-US" sz="1250" dirty="0" err="1"/>
              <a:t>Erstrechnen</a:t>
            </a:r>
            <a:r>
              <a:rPr lang="en-US" sz="1250" dirty="0"/>
              <a:t>. In U. Heimlich &amp; F. </a:t>
            </a:r>
            <a:r>
              <a:rPr lang="en-US" sz="1250" dirty="0" err="1"/>
              <a:t>Wember</a:t>
            </a:r>
            <a:r>
              <a:rPr lang="en-US" sz="1250" dirty="0"/>
              <a:t> (Hg.), </a:t>
            </a:r>
            <a:r>
              <a:rPr lang="en-US" sz="1250" dirty="0" err="1"/>
              <a:t>Didaktik</a:t>
            </a:r>
            <a:r>
              <a:rPr lang="en-US" sz="1250" dirty="0"/>
              <a:t> des </a:t>
            </a:r>
            <a:r>
              <a:rPr lang="en-US" sz="1250" dirty="0" err="1"/>
              <a:t>Unterrichts</a:t>
            </a:r>
            <a:r>
              <a:rPr lang="en-US" sz="1250" dirty="0"/>
              <a:t> </a:t>
            </a:r>
            <a:r>
              <a:rPr lang="en-US" sz="1250" dirty="0" err="1"/>
              <a:t>im</a:t>
            </a:r>
            <a:r>
              <a:rPr lang="en-US" sz="1250" dirty="0"/>
              <a:t> </a:t>
            </a:r>
            <a:r>
              <a:rPr lang="en-US" sz="1250" dirty="0" err="1"/>
              <a:t>Förderschwerpunkt</a:t>
            </a:r>
            <a:r>
              <a:rPr lang="en-US" sz="1250" dirty="0"/>
              <a:t> </a:t>
            </a:r>
            <a:r>
              <a:rPr lang="en-US" sz="1250" dirty="0" err="1"/>
              <a:t>Lernen</a:t>
            </a:r>
            <a:r>
              <a:rPr lang="en-US" sz="1250" dirty="0"/>
              <a:t>. Ein </a:t>
            </a:r>
            <a:r>
              <a:rPr lang="en-US" sz="1250" dirty="0" err="1"/>
              <a:t>Handbuch</a:t>
            </a:r>
            <a:r>
              <a:rPr lang="en-US" sz="1250" dirty="0"/>
              <a:t> für </a:t>
            </a:r>
            <a:r>
              <a:rPr lang="en-US" sz="1250" dirty="0" err="1"/>
              <a:t>Studium</a:t>
            </a:r>
            <a:r>
              <a:rPr lang="en-US" sz="1250" dirty="0"/>
              <a:t> und Praxis. (S. 253-265). Stuttgart: </a:t>
            </a:r>
            <a:r>
              <a:rPr lang="en-US" sz="1250" dirty="0" err="1"/>
              <a:t>Kohlhammer</a:t>
            </a:r>
            <a:r>
              <a:rPr lang="en-US" sz="1250" dirty="0"/>
              <a:t>.</a:t>
            </a:r>
          </a:p>
          <a:p>
            <a:pPr>
              <a:lnSpc>
                <a:spcPct val="150000"/>
              </a:lnSpc>
              <a:buClr>
                <a:schemeClr val="accent1"/>
              </a:buClr>
            </a:pPr>
            <a:r>
              <a:rPr lang="de-DE" sz="1250" dirty="0"/>
              <a:t>PIKAS-Team (2020). </a:t>
            </a:r>
            <a:r>
              <a:rPr lang="de-DE" sz="1250" i="1" dirty="0"/>
              <a:t>Rechenschwierigkeiten vermeiden. Hintergrundwissen und Unterrichtsanregungen für die Schuleingangsphase</a:t>
            </a:r>
            <a:r>
              <a:rPr lang="de-DE" sz="1250" dirty="0"/>
              <a:t>. Ministerium für Schule und Bildung des Landes Nordrhein-Westfalen (Hrsg.).</a:t>
            </a:r>
          </a:p>
          <a:p>
            <a:pPr>
              <a:lnSpc>
                <a:spcPct val="150000"/>
              </a:lnSpc>
              <a:buClr>
                <a:schemeClr val="accent1"/>
              </a:buClr>
            </a:pPr>
            <a:r>
              <a:rPr lang="de-DE" sz="1250" dirty="0"/>
              <a:t>Prediger, S.; </a:t>
            </a:r>
            <a:r>
              <a:rPr lang="de-DE" sz="1250" dirty="0" err="1"/>
              <a:t>Freesemann</a:t>
            </a:r>
            <a:r>
              <a:rPr lang="de-DE" sz="1250" dirty="0"/>
              <a:t>, O.; Moser Opitz, E., &amp; Hussmann, S. (2013). Unverzichtbare </a:t>
            </a:r>
            <a:r>
              <a:rPr lang="de-DE" sz="1250" dirty="0" err="1"/>
              <a:t>Verstehensgrundlagen</a:t>
            </a:r>
            <a:r>
              <a:rPr lang="de-DE" sz="1250" dirty="0"/>
              <a:t> statt kurzfristiger Reparatur - Förderung bei mathematischen Lernschwierigkeiten in Klasse 5. </a:t>
            </a:r>
            <a:r>
              <a:rPr lang="de-DE" sz="1250" i="1" dirty="0"/>
              <a:t>Praxis der Mathematik in der Schule</a:t>
            </a:r>
            <a:r>
              <a:rPr lang="de-DE" sz="1250" dirty="0"/>
              <a:t>, 55(51), 12</a:t>
            </a:r>
            <a:r>
              <a:rPr lang="en-US" sz="1250" dirty="0"/>
              <a:t>–</a:t>
            </a:r>
            <a:r>
              <a:rPr lang="de-DE" sz="1250" dirty="0"/>
              <a:t>17.</a:t>
            </a:r>
          </a:p>
          <a:p>
            <a:pPr>
              <a:lnSpc>
                <a:spcPct val="150000"/>
              </a:lnSpc>
              <a:buClr>
                <a:schemeClr val="accent1"/>
              </a:buClr>
            </a:pPr>
            <a:r>
              <a:rPr lang="en-US" sz="1250" dirty="0"/>
              <a:t>Prediger, S., &amp; von </a:t>
            </a:r>
            <a:r>
              <a:rPr lang="en-US" sz="1250" dirty="0" err="1"/>
              <a:t>Aufschnaiter</a:t>
            </a:r>
            <a:r>
              <a:rPr lang="en-US" sz="1250" dirty="0"/>
              <a:t>, C. (2017). </a:t>
            </a:r>
            <a:r>
              <a:rPr lang="en-US" sz="1250" dirty="0" err="1"/>
              <a:t>Umgang</a:t>
            </a:r>
            <a:r>
              <a:rPr lang="en-US" sz="1250" dirty="0"/>
              <a:t> </a:t>
            </a:r>
            <a:r>
              <a:rPr lang="en-US" sz="1250" dirty="0" err="1"/>
              <a:t>mit</a:t>
            </a:r>
            <a:r>
              <a:rPr lang="en-US" sz="1250" dirty="0"/>
              <a:t> </a:t>
            </a:r>
            <a:r>
              <a:rPr lang="en-US" sz="1250" dirty="0" err="1"/>
              <a:t>heterogenen</a:t>
            </a:r>
            <a:r>
              <a:rPr lang="en-US" sz="1250" dirty="0"/>
              <a:t> </a:t>
            </a:r>
            <a:r>
              <a:rPr lang="en-US" sz="1250" dirty="0" err="1"/>
              <a:t>Lernvoraussetzungen</a:t>
            </a:r>
            <a:r>
              <a:rPr lang="en-US" sz="1250" dirty="0"/>
              <a:t> </a:t>
            </a:r>
            <a:r>
              <a:rPr lang="en-US" sz="1250" dirty="0" err="1"/>
              <a:t>aus</a:t>
            </a:r>
            <a:r>
              <a:rPr lang="en-US" sz="1250" dirty="0"/>
              <a:t> </a:t>
            </a:r>
            <a:r>
              <a:rPr lang="en-US" sz="1250" dirty="0" err="1"/>
              <a:t>fachdidaktischer</a:t>
            </a:r>
            <a:r>
              <a:rPr lang="en-US" sz="1250" dirty="0"/>
              <a:t> </a:t>
            </a:r>
            <a:r>
              <a:rPr lang="en-US" sz="1250" dirty="0" err="1"/>
              <a:t>Perspektive</a:t>
            </a:r>
            <a:r>
              <a:rPr lang="en-US" sz="1250" dirty="0"/>
              <a:t>: </a:t>
            </a:r>
            <a:r>
              <a:rPr lang="en-US" sz="1250" dirty="0" err="1"/>
              <a:t>Fachspezifische</a:t>
            </a:r>
            <a:r>
              <a:rPr lang="en-US" sz="1250" dirty="0"/>
              <a:t> </a:t>
            </a:r>
            <a:r>
              <a:rPr lang="en-US" sz="1250" dirty="0" err="1"/>
              <a:t>Anforderungs</a:t>
            </a:r>
            <a:r>
              <a:rPr lang="en-US" sz="1250" dirty="0"/>
              <a:t>- und </a:t>
            </a:r>
            <a:r>
              <a:rPr lang="en-US" sz="1250" dirty="0" err="1"/>
              <a:t>Lernstufungen</a:t>
            </a:r>
            <a:r>
              <a:rPr lang="en-US" sz="1250" dirty="0"/>
              <a:t> </a:t>
            </a:r>
            <a:r>
              <a:rPr lang="en-US" sz="1250" dirty="0" err="1"/>
              <a:t>berücksichtigen</a:t>
            </a:r>
            <a:r>
              <a:rPr lang="en-US" sz="1250" dirty="0"/>
              <a:t>. In: T. </a:t>
            </a:r>
            <a:r>
              <a:rPr lang="en-US" sz="1250" dirty="0" err="1"/>
              <a:t>Bohl</a:t>
            </a:r>
            <a:r>
              <a:rPr lang="en-US" sz="1250" dirty="0"/>
              <a:t>, J. </a:t>
            </a:r>
            <a:r>
              <a:rPr lang="en-US" sz="1250" dirty="0" err="1"/>
              <a:t>Budde</a:t>
            </a:r>
            <a:r>
              <a:rPr lang="en-US" sz="1250" dirty="0"/>
              <a:t>, &amp; M. Rieger-</a:t>
            </a:r>
            <a:r>
              <a:rPr lang="en-US" sz="1250" dirty="0" err="1"/>
              <a:t>Ladich</a:t>
            </a:r>
            <a:r>
              <a:rPr lang="en-US" sz="1250" dirty="0"/>
              <a:t> (</a:t>
            </a:r>
            <a:r>
              <a:rPr lang="en-US" sz="1250" dirty="0" err="1"/>
              <a:t>Hrsg</a:t>
            </a:r>
            <a:r>
              <a:rPr lang="en-US" sz="1250" dirty="0"/>
              <a:t>.), </a:t>
            </a:r>
            <a:r>
              <a:rPr lang="en-US" sz="1250" i="1" dirty="0" err="1"/>
              <a:t>Umgang</a:t>
            </a:r>
            <a:r>
              <a:rPr lang="en-US" sz="1250" i="1" dirty="0"/>
              <a:t> </a:t>
            </a:r>
            <a:r>
              <a:rPr lang="en-US" sz="1250" i="1" dirty="0" err="1"/>
              <a:t>mit</a:t>
            </a:r>
            <a:r>
              <a:rPr lang="en-US" sz="1250" i="1" dirty="0"/>
              <a:t> </a:t>
            </a:r>
            <a:r>
              <a:rPr lang="en-US" sz="1250" i="1" dirty="0" err="1"/>
              <a:t>Heterogenität</a:t>
            </a:r>
            <a:r>
              <a:rPr lang="en-US" sz="1250" i="1" dirty="0"/>
              <a:t> in Schule und </a:t>
            </a:r>
            <a:r>
              <a:rPr lang="en-US" sz="1250" i="1" dirty="0" err="1"/>
              <a:t>Unterricht</a:t>
            </a:r>
            <a:r>
              <a:rPr lang="en-US" sz="1250" dirty="0"/>
              <a:t> (S. 291–307). </a:t>
            </a:r>
            <a:r>
              <a:rPr lang="en-US" sz="1250" dirty="0" err="1"/>
              <a:t>Klinkhardt</a:t>
            </a:r>
            <a:r>
              <a:rPr lang="en-US" sz="1250" dirty="0"/>
              <a:t>. </a:t>
            </a:r>
            <a:endParaRPr lang="de-DE" sz="1250" dirty="0"/>
          </a:p>
          <a:p>
            <a:pPr>
              <a:lnSpc>
                <a:spcPct val="150000"/>
              </a:lnSpc>
              <a:buClr>
                <a:schemeClr val="accent1"/>
              </a:buClr>
            </a:pPr>
            <a:r>
              <a:rPr lang="en-US" sz="1250" dirty="0"/>
              <a:t>Prediger, S., &amp; </a:t>
            </a:r>
            <a:r>
              <a:rPr lang="en-US" sz="1250" dirty="0" err="1"/>
              <a:t>Selter</a:t>
            </a:r>
            <a:r>
              <a:rPr lang="en-US" sz="1250" dirty="0"/>
              <a:t>, C. (2008). Diagnose </a:t>
            </a:r>
            <a:r>
              <a:rPr lang="en-US" sz="1250" dirty="0" err="1"/>
              <a:t>als</a:t>
            </a:r>
            <a:r>
              <a:rPr lang="en-US" sz="1250" dirty="0"/>
              <a:t> </a:t>
            </a:r>
            <a:r>
              <a:rPr lang="en-US" sz="1250" dirty="0" err="1"/>
              <a:t>Grundlage</a:t>
            </a:r>
            <a:r>
              <a:rPr lang="en-US" sz="1250" dirty="0"/>
              <a:t> </a:t>
            </a:r>
            <a:r>
              <a:rPr lang="en-US" sz="1250" dirty="0" err="1"/>
              <a:t>für</a:t>
            </a:r>
            <a:r>
              <a:rPr lang="en-US" sz="1250" dirty="0"/>
              <a:t> </a:t>
            </a:r>
            <a:r>
              <a:rPr lang="en-US" sz="1250" dirty="0" err="1"/>
              <a:t>individuelle</a:t>
            </a:r>
            <a:r>
              <a:rPr lang="en-US" sz="1250" dirty="0"/>
              <a:t> </a:t>
            </a:r>
            <a:r>
              <a:rPr lang="en-US" sz="1250" dirty="0" err="1"/>
              <a:t>Förderung</a:t>
            </a:r>
            <a:r>
              <a:rPr lang="en-US" sz="1250" dirty="0"/>
              <a:t> </a:t>
            </a:r>
            <a:r>
              <a:rPr lang="en-US" sz="1250" dirty="0" err="1"/>
              <a:t>im</a:t>
            </a:r>
            <a:r>
              <a:rPr lang="en-US" sz="1250" dirty="0"/>
              <a:t> </a:t>
            </a:r>
            <a:r>
              <a:rPr lang="en-US" sz="1250" dirty="0" err="1"/>
              <a:t>Mathematikunterricht</a:t>
            </a:r>
            <a:r>
              <a:rPr lang="en-US" sz="1250" dirty="0"/>
              <a:t>. </a:t>
            </a:r>
            <a:r>
              <a:rPr lang="en-US" sz="1250" i="1" dirty="0"/>
              <a:t>Schule NRW</a:t>
            </a:r>
            <a:r>
              <a:rPr lang="en-US" sz="1250" dirty="0"/>
              <a:t>,</a:t>
            </a:r>
            <a:r>
              <a:rPr lang="en-US" sz="1250" i="1" dirty="0"/>
              <a:t> 60</a:t>
            </a:r>
            <a:r>
              <a:rPr lang="en-US" sz="1250" dirty="0"/>
              <a:t>(3), 113–116. </a:t>
            </a:r>
          </a:p>
          <a:p>
            <a:pPr>
              <a:lnSpc>
                <a:spcPct val="150000"/>
              </a:lnSpc>
              <a:buClr>
                <a:schemeClr val="accent1"/>
              </a:buClr>
            </a:pPr>
            <a:endParaRPr lang="de-DE" sz="1250" dirty="0"/>
          </a:p>
        </p:txBody>
      </p:sp>
      <p:sp>
        <p:nvSpPr>
          <p:cNvPr id="4" name="Foliennummernplatzhalter 3">
            <a:extLst>
              <a:ext uri="{FF2B5EF4-FFF2-40B4-BE49-F238E27FC236}">
                <a16:creationId xmlns:a16="http://schemas.microsoft.com/office/drawing/2014/main" id="{6CE8B7F5-16C7-62AF-C11C-36BE48C1DD33}"/>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6" name="Datumsplatzhalter 5">
            <a:extLst>
              <a:ext uri="{FF2B5EF4-FFF2-40B4-BE49-F238E27FC236}">
                <a16:creationId xmlns:a16="http://schemas.microsoft.com/office/drawing/2014/main" id="{242CF128-3121-CC22-4C1E-1B15B14F0D05}"/>
              </a:ext>
            </a:extLst>
          </p:cNvPr>
          <p:cNvSpPr>
            <a:spLocks noGrp="1"/>
          </p:cNvSpPr>
          <p:nvPr>
            <p:ph type="dt" sz="half" idx="10"/>
          </p:nvPr>
        </p:nvSpPr>
        <p:spPr/>
        <p:txBody>
          <a:bodyPr/>
          <a:lstStyle/>
          <a:p>
            <a:pPr>
              <a:lnSpc>
                <a:spcPct val="150000"/>
              </a:lnSpc>
            </a:pPr>
            <a:r>
              <a:rPr lang="de-DE" dirty="0"/>
              <a:t>Juni 24</a:t>
            </a:r>
          </a:p>
        </p:txBody>
      </p:sp>
    </p:spTree>
    <p:extLst>
      <p:ext uri="{BB962C8B-B14F-4D97-AF65-F5344CB8AC3E}">
        <p14:creationId xmlns:p14="http://schemas.microsoft.com/office/powerpoint/2010/main" val="2797084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D6A662-3228-A1DD-3DAB-AF2102FA521E}"/>
              </a:ext>
            </a:extLst>
          </p:cNvPr>
          <p:cNvSpPr>
            <a:spLocks noGrp="1"/>
          </p:cNvSpPr>
          <p:nvPr>
            <p:ph sz="quarter" idx="15"/>
          </p:nvPr>
        </p:nvSpPr>
        <p:spPr>
          <a:xfrm>
            <a:off x="418455" y="1350016"/>
            <a:ext cx="11406752" cy="5037147"/>
          </a:xfrm>
        </p:spPr>
        <p:txBody>
          <a:bodyPr/>
          <a:lstStyle/>
          <a:p>
            <a:pPr>
              <a:lnSpc>
                <a:spcPct val="150000"/>
              </a:lnSpc>
              <a:buClr>
                <a:schemeClr val="accent1"/>
              </a:buClr>
            </a:pPr>
            <a:r>
              <a:rPr lang="en-US" sz="1250" dirty="0"/>
              <a:t>Scherer, P., &amp; Moser Opitz, E. (2010). </a:t>
            </a:r>
            <a:r>
              <a:rPr lang="en-US" sz="1250" i="1" dirty="0" err="1"/>
              <a:t>Fördern</a:t>
            </a:r>
            <a:r>
              <a:rPr lang="en-US" sz="1250" i="1" dirty="0"/>
              <a:t> </a:t>
            </a:r>
            <a:r>
              <a:rPr lang="en-US" sz="1250" i="1" dirty="0" err="1"/>
              <a:t>im</a:t>
            </a:r>
            <a:r>
              <a:rPr lang="en-US" sz="1250" i="1" dirty="0"/>
              <a:t> </a:t>
            </a:r>
            <a:r>
              <a:rPr lang="en-US" sz="1250" i="1" dirty="0" err="1"/>
              <a:t>Mathematikunterricht</a:t>
            </a:r>
            <a:r>
              <a:rPr lang="en-US" sz="1250" i="1" dirty="0"/>
              <a:t> der </a:t>
            </a:r>
            <a:r>
              <a:rPr lang="en-US" sz="1250" i="1" dirty="0" err="1"/>
              <a:t>Primarstufe</a:t>
            </a:r>
            <a:r>
              <a:rPr lang="en-US" sz="1250" dirty="0"/>
              <a:t>. Springer Spektrum. </a:t>
            </a:r>
            <a:endParaRPr lang="de-DE" sz="1250" dirty="0"/>
          </a:p>
          <a:p>
            <a:pPr>
              <a:lnSpc>
                <a:spcPct val="150000"/>
              </a:lnSpc>
              <a:buClr>
                <a:schemeClr val="accent1"/>
              </a:buClr>
            </a:pPr>
            <a:r>
              <a:rPr lang="en-US" sz="1250" dirty="0"/>
              <a:t>Schipper, W. (2005). </a:t>
            </a:r>
            <a:r>
              <a:rPr lang="en-US" sz="1250" i="1" dirty="0" err="1"/>
              <a:t>Lernschwierigkeiten</a:t>
            </a:r>
            <a:r>
              <a:rPr lang="en-US" sz="1250" i="1" dirty="0"/>
              <a:t> </a:t>
            </a:r>
            <a:r>
              <a:rPr lang="en-US" sz="1250" i="1" dirty="0" err="1"/>
              <a:t>erkennen</a:t>
            </a:r>
            <a:r>
              <a:rPr lang="en-US" sz="1250" i="1" dirty="0"/>
              <a:t> – </a:t>
            </a:r>
            <a:r>
              <a:rPr lang="en-US" sz="1250" i="1" dirty="0" err="1"/>
              <a:t>verständnisvolles</a:t>
            </a:r>
            <a:r>
              <a:rPr lang="en-US" sz="1250" i="1" dirty="0"/>
              <a:t> </a:t>
            </a:r>
            <a:r>
              <a:rPr lang="en-US" sz="1250" i="1" dirty="0" err="1"/>
              <a:t>Lernen</a:t>
            </a:r>
            <a:r>
              <a:rPr lang="en-US" sz="1250" i="1" dirty="0"/>
              <a:t> </a:t>
            </a:r>
            <a:r>
              <a:rPr lang="en-US" sz="1250" i="1" dirty="0" err="1"/>
              <a:t>fördern</a:t>
            </a:r>
            <a:r>
              <a:rPr lang="en-US" sz="1250" i="1" dirty="0"/>
              <a:t>. In </a:t>
            </a:r>
            <a:r>
              <a:rPr lang="en-US" sz="1250" i="1" dirty="0" err="1"/>
              <a:t>Modulbeschreibungen</a:t>
            </a:r>
            <a:r>
              <a:rPr lang="en-US" sz="1250" i="1" dirty="0"/>
              <a:t> des </a:t>
            </a:r>
            <a:r>
              <a:rPr lang="en-US" sz="1250" i="1" dirty="0" err="1"/>
              <a:t>Programms</a:t>
            </a:r>
            <a:r>
              <a:rPr lang="en-US" sz="1250" i="1" dirty="0"/>
              <a:t> SINUS-Transfer </a:t>
            </a:r>
            <a:r>
              <a:rPr lang="en-US" sz="1250" i="1" dirty="0" err="1"/>
              <a:t>Grundschule</a:t>
            </a:r>
            <a:r>
              <a:rPr lang="en-US" sz="1250" dirty="0"/>
              <a:t>. Kiel.</a:t>
            </a:r>
          </a:p>
          <a:p>
            <a:pPr>
              <a:lnSpc>
                <a:spcPct val="150000"/>
              </a:lnSpc>
              <a:buClr>
                <a:schemeClr val="accent1"/>
              </a:buClr>
            </a:pPr>
            <a:r>
              <a:rPr lang="en-US" sz="1250" dirty="0"/>
              <a:t>Scherer, P., &amp; Moser Opitz, E. (2010). </a:t>
            </a:r>
            <a:r>
              <a:rPr lang="en-US" sz="1250" i="1" dirty="0" err="1"/>
              <a:t>Fördern</a:t>
            </a:r>
            <a:r>
              <a:rPr lang="en-US" sz="1250" i="1" dirty="0"/>
              <a:t> </a:t>
            </a:r>
            <a:r>
              <a:rPr lang="en-US" sz="1250" i="1" dirty="0" err="1"/>
              <a:t>im</a:t>
            </a:r>
            <a:r>
              <a:rPr lang="en-US" sz="1250" i="1" dirty="0"/>
              <a:t> </a:t>
            </a:r>
            <a:r>
              <a:rPr lang="en-US" sz="1250" i="1" dirty="0" err="1"/>
              <a:t>Mathematikunterricht</a:t>
            </a:r>
            <a:r>
              <a:rPr lang="en-US" sz="1250" i="1" dirty="0"/>
              <a:t> der </a:t>
            </a:r>
            <a:r>
              <a:rPr lang="en-US" sz="1250" i="1" dirty="0" err="1"/>
              <a:t>Primarstufe</a:t>
            </a:r>
            <a:r>
              <a:rPr lang="en-US" sz="1250" dirty="0"/>
              <a:t>. Springer Spektrum.</a:t>
            </a:r>
          </a:p>
          <a:p>
            <a:pPr>
              <a:lnSpc>
                <a:spcPct val="150000"/>
              </a:lnSpc>
              <a:buClr>
                <a:schemeClr val="accent1"/>
              </a:buClr>
            </a:pPr>
            <a:r>
              <a:rPr lang="de-DE" sz="1250" dirty="0"/>
              <a:t>Selter, C., Prediger, S., </a:t>
            </a:r>
            <a:r>
              <a:rPr lang="de-DE" sz="1250" dirty="0" err="1"/>
              <a:t>Nührenbörger</a:t>
            </a:r>
            <a:r>
              <a:rPr lang="de-DE" sz="1250" dirty="0"/>
              <a:t>, M. &amp; Hußmann, S. (Hrsg.). (2014). </a:t>
            </a:r>
            <a:r>
              <a:rPr lang="de-DE" sz="1250" i="1" dirty="0"/>
              <a:t>Mathe sicher können – Natürliche Zahlen. Förderbausteine und Handreichungen für ein Diagnose- und Förderkonzept zur Sicherung mathematischer Basiskompetenzen</a:t>
            </a:r>
            <a:r>
              <a:rPr lang="de-DE" sz="1250" dirty="0"/>
              <a:t>. Cornelsen.</a:t>
            </a:r>
          </a:p>
          <a:p>
            <a:pPr>
              <a:lnSpc>
                <a:spcPct val="150000"/>
              </a:lnSpc>
              <a:buClr>
                <a:schemeClr val="accent1"/>
              </a:buClr>
            </a:pPr>
            <a:r>
              <a:rPr lang="de-DE" altLang="de-DE" sz="1250" dirty="0"/>
              <a:t>Sundermann (2010). Standortbestimmungen Mathematik. Ein Instrument zur dialogischen Lernbeobachtung und –</a:t>
            </a:r>
            <a:r>
              <a:rPr lang="de-DE" altLang="de-DE" sz="1250" dirty="0" err="1"/>
              <a:t>förderung</a:t>
            </a:r>
            <a:r>
              <a:rPr lang="de-DE" altLang="de-DE" sz="1250" dirty="0"/>
              <a:t>. In: H. </a:t>
            </a:r>
            <a:r>
              <a:rPr lang="de-DE" altLang="de-DE" sz="1250" dirty="0" err="1"/>
              <a:t>Bartnitzky</a:t>
            </a:r>
            <a:r>
              <a:rPr lang="de-DE" altLang="de-DE" sz="1250" dirty="0"/>
              <a:t> &amp; U. Hecker (2010). Allen Kindern gerecht werden, 129. Grundschulverband.</a:t>
            </a:r>
          </a:p>
          <a:p>
            <a:pPr>
              <a:lnSpc>
                <a:spcPct val="150000"/>
              </a:lnSpc>
              <a:buClr>
                <a:schemeClr val="accent1"/>
              </a:buClr>
            </a:pPr>
            <a:r>
              <a:rPr lang="en-US" sz="1250" dirty="0" err="1"/>
              <a:t>Sundermann</a:t>
            </a:r>
            <a:r>
              <a:rPr lang="en-US" sz="1250" dirty="0"/>
              <a:t>, B., &amp; </a:t>
            </a:r>
            <a:r>
              <a:rPr lang="en-US" sz="1250" dirty="0" err="1"/>
              <a:t>Selter</a:t>
            </a:r>
            <a:r>
              <a:rPr lang="en-US" sz="1250" dirty="0"/>
              <a:t>, C. (2021): </a:t>
            </a:r>
            <a:r>
              <a:rPr lang="en-US" sz="1250" dirty="0" err="1"/>
              <a:t>Beurteilen</a:t>
            </a:r>
            <a:r>
              <a:rPr lang="en-US" sz="1250" dirty="0"/>
              <a:t> und </a:t>
            </a:r>
            <a:r>
              <a:rPr lang="en-US" sz="1250" dirty="0" err="1"/>
              <a:t>Fördern</a:t>
            </a:r>
            <a:r>
              <a:rPr lang="en-US" sz="1250" dirty="0"/>
              <a:t> </a:t>
            </a:r>
            <a:r>
              <a:rPr lang="en-US" sz="1250" dirty="0" err="1"/>
              <a:t>im</a:t>
            </a:r>
            <a:r>
              <a:rPr lang="en-US" sz="1250" dirty="0"/>
              <a:t> </a:t>
            </a:r>
            <a:r>
              <a:rPr lang="en-US" sz="1250" dirty="0" err="1"/>
              <a:t>Mathematikunterricht</a:t>
            </a:r>
            <a:r>
              <a:rPr lang="en-US" sz="1250" dirty="0"/>
              <a:t>. Cornelsen </a:t>
            </a:r>
            <a:r>
              <a:rPr lang="en-US" sz="1250" dirty="0" err="1"/>
              <a:t>Scriptor</a:t>
            </a:r>
            <a:r>
              <a:rPr lang="en-US" sz="1250" dirty="0"/>
              <a:t>.  </a:t>
            </a:r>
            <a:endParaRPr lang="de-DE" sz="1250" dirty="0"/>
          </a:p>
          <a:p>
            <a:pPr>
              <a:lnSpc>
                <a:spcPct val="150000"/>
              </a:lnSpc>
              <a:buClr>
                <a:schemeClr val="accent1"/>
              </a:buClr>
            </a:pPr>
            <a:r>
              <a:rPr lang="en-US" sz="1250" dirty="0" err="1"/>
              <a:t>Wartha</a:t>
            </a:r>
            <a:r>
              <a:rPr lang="en-US" sz="1250" dirty="0"/>
              <a:t>, S., &amp; Schulz, A. (2011). </a:t>
            </a:r>
            <a:r>
              <a:rPr lang="en-US" sz="1250" i="1" dirty="0" err="1"/>
              <a:t>Rechenproblemen</a:t>
            </a:r>
            <a:r>
              <a:rPr lang="en-US" sz="1250" i="1" dirty="0"/>
              <a:t> </a:t>
            </a:r>
            <a:r>
              <a:rPr lang="en-US" sz="1250" i="1" dirty="0" err="1"/>
              <a:t>vorbeugen</a:t>
            </a:r>
            <a:r>
              <a:rPr lang="en-US" sz="1250" dirty="0"/>
              <a:t>. Cornelsen </a:t>
            </a:r>
            <a:r>
              <a:rPr lang="en-US" sz="1250" dirty="0" err="1"/>
              <a:t>Scriptor</a:t>
            </a:r>
            <a:r>
              <a:rPr lang="en-US" sz="1250" dirty="0"/>
              <a:t>. </a:t>
            </a:r>
          </a:p>
          <a:p>
            <a:pPr>
              <a:lnSpc>
                <a:spcPct val="150000"/>
              </a:lnSpc>
              <a:buClr>
                <a:schemeClr val="accent1"/>
              </a:buClr>
            </a:pPr>
            <a:r>
              <a:rPr lang="en-US" sz="1250" dirty="0"/>
              <a:t>Wittman, E. C., Müller, N. G., </a:t>
            </a:r>
            <a:r>
              <a:rPr lang="en-US" sz="1250" dirty="0" err="1"/>
              <a:t>Nührenbörger</a:t>
            </a:r>
            <a:r>
              <a:rPr lang="en-US" sz="1250" dirty="0"/>
              <a:t>, M., Schwarzkopf, R. (2017). Das </a:t>
            </a:r>
            <a:r>
              <a:rPr lang="en-US" sz="1250" dirty="0" err="1"/>
              <a:t>Zahlenbuch</a:t>
            </a:r>
            <a:r>
              <a:rPr lang="en-US" sz="1250" dirty="0"/>
              <a:t> 1. </a:t>
            </a:r>
            <a:r>
              <a:rPr lang="en-US" sz="1250" dirty="0" err="1"/>
              <a:t>Klett</a:t>
            </a:r>
            <a:r>
              <a:rPr lang="en-US" sz="1250" dirty="0"/>
              <a:t>.</a:t>
            </a:r>
          </a:p>
          <a:p>
            <a:pPr>
              <a:lnSpc>
                <a:spcPct val="150000"/>
              </a:lnSpc>
              <a:buClr>
                <a:schemeClr val="accent1"/>
              </a:buClr>
            </a:pPr>
            <a:r>
              <a:rPr lang="en-US" sz="1250" dirty="0"/>
              <a:t>Wittman, E. C., Müller, N. G., </a:t>
            </a:r>
            <a:r>
              <a:rPr lang="en-US" sz="1250" dirty="0" err="1"/>
              <a:t>Nührenbörger</a:t>
            </a:r>
            <a:r>
              <a:rPr lang="en-US" sz="1250" dirty="0"/>
              <a:t>, M., Schwarzkopf, R. (2017). Das </a:t>
            </a:r>
            <a:r>
              <a:rPr lang="en-US" sz="1250" dirty="0" err="1"/>
              <a:t>Zahlenbuch</a:t>
            </a:r>
            <a:r>
              <a:rPr lang="en-US" sz="1250" dirty="0"/>
              <a:t> 2. </a:t>
            </a:r>
            <a:r>
              <a:rPr lang="en-US" sz="1250" dirty="0" err="1"/>
              <a:t>Klett</a:t>
            </a:r>
            <a:r>
              <a:rPr lang="en-US" sz="1250" dirty="0"/>
              <a:t>.</a:t>
            </a:r>
          </a:p>
          <a:p>
            <a:pPr>
              <a:lnSpc>
                <a:spcPct val="150000"/>
              </a:lnSpc>
              <a:buClr>
                <a:schemeClr val="accent1"/>
              </a:buClr>
            </a:pPr>
            <a:endParaRPr lang="de-DE" sz="1250" dirty="0"/>
          </a:p>
          <a:p>
            <a:pPr>
              <a:lnSpc>
                <a:spcPct val="150000"/>
              </a:lnSpc>
              <a:buClr>
                <a:schemeClr val="accent1"/>
              </a:buClr>
            </a:pPr>
            <a:endParaRPr lang="de-DE" sz="1250" dirty="0"/>
          </a:p>
        </p:txBody>
      </p:sp>
      <p:sp>
        <p:nvSpPr>
          <p:cNvPr id="4" name="Foliennummernplatzhalter 3">
            <a:extLst>
              <a:ext uri="{FF2B5EF4-FFF2-40B4-BE49-F238E27FC236}">
                <a16:creationId xmlns:a16="http://schemas.microsoft.com/office/drawing/2014/main" id="{6CE8B7F5-16C7-62AF-C11C-36BE48C1DD33}"/>
              </a:ext>
            </a:extLst>
          </p:cNvPr>
          <p:cNvSpPr>
            <a:spLocks noGrp="1"/>
          </p:cNvSpPr>
          <p:nvPr>
            <p:ph type="sldNum" sz="quarter" idx="12"/>
          </p:nvPr>
        </p:nvSpPr>
        <p:spPr/>
        <p:txBody>
          <a:bodyPr/>
          <a:lstStyle/>
          <a:p>
            <a:fld id="{C3752B7C-18A9-864D-BBCB-54A9F41B5594}" type="slidenum">
              <a:rPr lang="de-DE" smtClean="0"/>
              <a:pPr/>
              <a:t>89</a:t>
            </a:fld>
            <a:endParaRPr lang="de-DE" dirty="0"/>
          </a:p>
        </p:txBody>
      </p:sp>
      <p:sp>
        <p:nvSpPr>
          <p:cNvPr id="6" name="Datumsplatzhalter 5">
            <a:extLst>
              <a:ext uri="{FF2B5EF4-FFF2-40B4-BE49-F238E27FC236}">
                <a16:creationId xmlns:a16="http://schemas.microsoft.com/office/drawing/2014/main" id="{242CF128-3121-CC22-4C1E-1B15B14F0D05}"/>
              </a:ext>
            </a:extLst>
          </p:cNvPr>
          <p:cNvSpPr>
            <a:spLocks noGrp="1"/>
          </p:cNvSpPr>
          <p:nvPr>
            <p:ph type="dt" sz="half" idx="10"/>
          </p:nvPr>
        </p:nvSpPr>
        <p:spPr/>
        <p:txBody>
          <a:bodyPr/>
          <a:lstStyle/>
          <a:p>
            <a:pPr>
              <a:lnSpc>
                <a:spcPct val="150000"/>
              </a:lnSpc>
            </a:pPr>
            <a:r>
              <a:rPr lang="de-DE" dirty="0"/>
              <a:t>Juni 24</a:t>
            </a:r>
          </a:p>
        </p:txBody>
      </p:sp>
    </p:spTree>
    <p:extLst>
      <p:ext uri="{BB962C8B-B14F-4D97-AF65-F5344CB8AC3E}">
        <p14:creationId xmlns:p14="http://schemas.microsoft.com/office/powerpoint/2010/main" val="179756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F3504E-06B6-B71E-D331-A089E4B3A527}"/>
              </a:ext>
            </a:extLst>
          </p:cNvPr>
          <p:cNvSpPr>
            <a:spLocks noGrp="1"/>
          </p:cNvSpPr>
          <p:nvPr>
            <p:ph type="body" sz="quarter" idx="13"/>
          </p:nvPr>
        </p:nvSpPr>
        <p:spPr/>
        <p:txBody>
          <a:bodyPr/>
          <a:lstStyle/>
          <a:p>
            <a:r>
              <a:rPr lang="de-DE" dirty="0"/>
              <a:t>DURCHFÜHRUNG DER </a:t>
            </a:r>
            <a:r>
              <a:rPr lang="de-DE" b="1" dirty="0"/>
              <a:t>ERSTEN</a:t>
            </a:r>
            <a:r>
              <a:rPr lang="de-DE" dirty="0"/>
              <a:t> BEFRAGUNG</a:t>
            </a:r>
          </a:p>
        </p:txBody>
      </p:sp>
      <p:sp>
        <p:nvSpPr>
          <p:cNvPr id="3" name="Foliennummernplatzhalter 2">
            <a:extLst>
              <a:ext uri="{FF2B5EF4-FFF2-40B4-BE49-F238E27FC236}">
                <a16:creationId xmlns:a16="http://schemas.microsoft.com/office/drawing/2014/main" id="{DFA155AD-BCB0-0DA4-5D6B-F922C13558E1}"/>
              </a:ext>
            </a:extLst>
          </p:cNvPr>
          <p:cNvSpPr>
            <a:spLocks noGrp="1"/>
          </p:cNvSpPr>
          <p:nvPr>
            <p:ph type="sldNum" sz="quarter" idx="12"/>
          </p:nvPr>
        </p:nvSpPr>
        <p:spPr/>
        <p:txBody>
          <a:bodyPr/>
          <a:lstStyle/>
          <a:p>
            <a:pPr marL="0" marR="0" lvl="0" indent="0" algn="r" defTabSz="914400" rtl="0" eaLnBrk="0" fontAlgn="base" latinLnBrk="0" hangingPunct="0">
              <a:lnSpc>
                <a:spcPct val="150000"/>
              </a:lnSpc>
              <a:spcBef>
                <a:spcPct val="0"/>
              </a:spcBef>
              <a:spcAft>
                <a:spcPct val="0"/>
              </a:spcAft>
              <a:buClrTx/>
              <a:buSzTx/>
              <a:buFontTx/>
              <a:buNone/>
              <a:tabLst/>
              <a:defRPr/>
            </a:pPr>
            <a:fld id="{C3752B7C-18A9-864D-BBCB-54A9F41B5594}" type="slidenum">
              <a:rPr kumimoji="0" lang="de-DE" sz="1200" b="0" i="0" u="none" strike="noStrike" kern="1200" cap="none" spc="0" normalizeH="0" baseline="0" noProof="0" smtClean="0">
                <a:ln>
                  <a:noFill/>
                </a:ln>
                <a:solidFill>
                  <a:srgbClr val="ECECEC">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50000"/>
                </a:lnSpc>
                <a:spcBef>
                  <a:spcPct val="0"/>
                </a:spcBef>
                <a:spcAft>
                  <a:spcPct val="0"/>
                </a:spcAft>
                <a:buClrTx/>
                <a:buSzTx/>
                <a:buFontTx/>
                <a:buNone/>
                <a:tabLst/>
                <a:defRPr/>
              </a:pPr>
              <a:t>9</a:t>
            </a:fld>
            <a:endParaRPr kumimoji="0" lang="de-DE" sz="1200" b="0" i="0" u="none" strike="noStrike" kern="1200" cap="none" spc="0" normalizeH="0" baseline="0" noProof="0" dirty="0">
              <a:ln>
                <a:noFill/>
              </a:ln>
              <a:solidFill>
                <a:srgbClr val="ECECEC">
                  <a:lumMod val="50000"/>
                </a:srgbClr>
              </a:solidFill>
              <a:effectLst/>
              <a:uLnTx/>
              <a:uFillTx/>
              <a:latin typeface="Arial" panose="020B0604020202020204" pitchFamily="34" charset="0"/>
              <a:ea typeface="+mn-ea"/>
              <a:cs typeface="Arial" panose="020B0604020202020204" pitchFamily="34" charset="0"/>
            </a:endParaRPr>
          </a:p>
        </p:txBody>
      </p:sp>
      <p:sp>
        <p:nvSpPr>
          <p:cNvPr id="5" name="Inhaltsplatzhalter 1">
            <a:extLst>
              <a:ext uri="{FF2B5EF4-FFF2-40B4-BE49-F238E27FC236}">
                <a16:creationId xmlns:a16="http://schemas.microsoft.com/office/drawing/2014/main" id="{8256B32E-4D32-967B-8601-615023D2B4AE}"/>
              </a:ext>
            </a:extLst>
          </p:cNvPr>
          <p:cNvSpPr>
            <a:spLocks noGrp="1"/>
          </p:cNvSpPr>
          <p:nvPr>
            <p:ph sz="quarter" idx="15"/>
          </p:nvPr>
        </p:nvSpPr>
        <p:spPr/>
        <p:txBody>
          <a:bodyPr/>
          <a:lstStyle/>
          <a:p>
            <a:pPr marL="0" indent="0">
              <a:buNone/>
            </a:pPr>
            <a:r>
              <a:rPr lang="de-DE" dirty="0"/>
              <a:t>Bitte greifen Sie über folgenden Link / QR-Code auf die Befragung zu und füllen Sie diese aus. Vielen Dank für Ihre Teilnahme! </a:t>
            </a:r>
            <a:r>
              <a:rPr lang="de-DE" dirty="0">
                <a:sym typeface="Wingdings" panose="05000000000000000000" pitchFamily="2" charset="2"/>
              </a:rPr>
              <a:t></a:t>
            </a:r>
            <a:endParaRPr lang="de-DE" dirty="0"/>
          </a:p>
        </p:txBody>
      </p:sp>
      <p:sp>
        <p:nvSpPr>
          <p:cNvPr id="7" name="Textfeld 6">
            <a:extLst>
              <a:ext uri="{FF2B5EF4-FFF2-40B4-BE49-F238E27FC236}">
                <a16:creationId xmlns:a16="http://schemas.microsoft.com/office/drawing/2014/main" id="{500CC704-3800-839F-E54F-151ACAFA5B74}"/>
              </a:ext>
            </a:extLst>
          </p:cNvPr>
          <p:cNvSpPr txBox="1"/>
          <p:nvPr/>
        </p:nvSpPr>
        <p:spPr>
          <a:xfrm>
            <a:off x="3358374" y="5780329"/>
            <a:ext cx="547524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Wichtig: Sie gehören </a:t>
            </a:r>
            <a:r>
              <a:rPr kumimoji="0" lang="de-DE" sz="2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Gruppe X</a:t>
            </a:r>
            <a:r>
              <a:rPr kumimoji="0" 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a:t>
            </a:r>
          </a:p>
        </p:txBody>
      </p:sp>
      <p:sp>
        <p:nvSpPr>
          <p:cNvPr id="8" name="Rechteck 7">
            <a:extLst>
              <a:ext uri="{FF2B5EF4-FFF2-40B4-BE49-F238E27FC236}">
                <a16:creationId xmlns:a16="http://schemas.microsoft.com/office/drawing/2014/main" id="{6DE769DA-BC60-442E-1639-64F335461367}"/>
              </a:ext>
            </a:extLst>
          </p:cNvPr>
          <p:cNvSpPr/>
          <p:nvPr/>
        </p:nvSpPr>
        <p:spPr>
          <a:xfrm>
            <a:off x="4770118" y="2734335"/>
            <a:ext cx="2651760" cy="2403566"/>
          </a:xfrm>
          <a:prstGeom prst="rect">
            <a:avLst/>
          </a:prstGeom>
          <a:solidFill>
            <a:schemeClr val="accent1">
              <a:alpha val="56924"/>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Arial" panose="020B0604020202020204"/>
                <a:ea typeface="+mn-ea"/>
                <a:cs typeface="+mn-cs"/>
              </a:rPr>
              <a:t>QR Code</a:t>
            </a:r>
          </a:p>
        </p:txBody>
      </p:sp>
      <p:sp>
        <p:nvSpPr>
          <p:cNvPr id="9" name="Textfeld 8">
            <a:extLst>
              <a:ext uri="{FF2B5EF4-FFF2-40B4-BE49-F238E27FC236}">
                <a16:creationId xmlns:a16="http://schemas.microsoft.com/office/drawing/2014/main" id="{2CA6FD1E-6925-D061-64A7-8C9EDF1FED7E}"/>
              </a:ext>
            </a:extLst>
          </p:cNvPr>
          <p:cNvSpPr txBox="1"/>
          <p:nvPr/>
        </p:nvSpPr>
        <p:spPr>
          <a:xfrm>
            <a:off x="1713535" y="3766841"/>
            <a:ext cx="28047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Link zur Umfrage</a:t>
            </a:r>
          </a:p>
        </p:txBody>
      </p:sp>
      <p:sp>
        <p:nvSpPr>
          <p:cNvPr id="4" name="Datumsplatzhalter 18">
            <a:extLst>
              <a:ext uri="{FF2B5EF4-FFF2-40B4-BE49-F238E27FC236}">
                <a16:creationId xmlns:a16="http://schemas.microsoft.com/office/drawing/2014/main" id="{F28C25C1-9A57-420A-6207-02C6D5C39598}"/>
              </a:ext>
            </a:extLst>
          </p:cNvPr>
          <p:cNvSpPr txBox="1">
            <a:spLocks/>
          </p:cNvSpPr>
          <p:nvPr/>
        </p:nvSpPr>
        <p:spPr>
          <a:xfrm>
            <a:off x="773680" y="6366451"/>
            <a:ext cx="2743200" cy="393256"/>
          </a:xfrm>
          <a:prstGeom prst="rect">
            <a:avLst/>
          </a:prstGeom>
        </p:spPr>
        <p:txBody>
          <a:bodyPr/>
          <a:lstStyle>
            <a:defPPr>
              <a:defRPr lang="de-DE"/>
            </a:defPPr>
            <a:lvl1pPr algn="l" rtl="0" eaLnBrk="0" fontAlgn="base" hangingPunct="0">
              <a:spcBef>
                <a:spcPct val="0"/>
              </a:spcBef>
              <a:spcAft>
                <a:spcPct val="0"/>
              </a:spcAft>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50000"/>
              </a:lnSpc>
            </a:pPr>
            <a:r>
              <a:rPr lang="de-DE"/>
              <a:t>Juni 24</a:t>
            </a:r>
            <a:endParaRPr lang="de-DE" dirty="0"/>
          </a:p>
        </p:txBody>
      </p:sp>
    </p:spTree>
    <p:extLst>
      <p:ext uri="{BB962C8B-B14F-4D97-AF65-F5344CB8AC3E}">
        <p14:creationId xmlns:p14="http://schemas.microsoft.com/office/powerpoint/2010/main" val="35464682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F3550A-4B3F-B31E-5302-F392E229E06D}"/>
              </a:ext>
            </a:extLst>
          </p:cNvPr>
          <p:cNvSpPr>
            <a:spLocks noGrp="1"/>
          </p:cNvSpPr>
          <p:nvPr>
            <p:ph sz="quarter" idx="15"/>
          </p:nvPr>
        </p:nvSpPr>
        <p:spPr>
          <a:xfrm>
            <a:off x="773681" y="1147990"/>
            <a:ext cx="10978052" cy="5037147"/>
          </a:xfrm>
        </p:spPr>
        <p:txBody>
          <a:bodyPr/>
          <a:lstStyle/>
          <a:p>
            <a:pPr marL="0" indent="0">
              <a:buNone/>
            </a:pPr>
            <a:r>
              <a:rPr lang="de-DE" sz="1250" dirty="0"/>
              <a:t>Benutztes Material</a:t>
            </a:r>
          </a:p>
          <a:p>
            <a:pPr marL="0" indent="0">
              <a:buNone/>
            </a:pPr>
            <a:endParaRPr lang="de-DE" sz="1250" dirty="0"/>
          </a:p>
          <a:p>
            <a:pPr>
              <a:lnSpc>
                <a:spcPct val="150000"/>
              </a:lnSpc>
            </a:pPr>
            <a:r>
              <a:rPr lang="de-DE" sz="1250" dirty="0"/>
              <a:t>FÖDIMA-Team (2024). FÖDIMA-Kartei. Diagnose- und Förderanregungen Arithmetik Klasse 1 und 2. </a:t>
            </a:r>
          </a:p>
          <a:p>
            <a:pPr>
              <a:lnSpc>
                <a:spcPct val="150000"/>
              </a:lnSpc>
            </a:pPr>
            <a:r>
              <a:rPr lang="de-DE" sz="1250" dirty="0"/>
              <a:t>FÖDIMA-Team (2024). Diagnostizieren und Fördern im mathematischen Anfangsunterricht. Hintergrundwissen, Diagnose- und Förderanregungen  Arithmetik Klasse 1 und 2.</a:t>
            </a:r>
          </a:p>
          <a:p>
            <a:pPr>
              <a:lnSpc>
                <a:spcPct val="150000"/>
              </a:lnSpc>
            </a:pPr>
            <a:r>
              <a:rPr lang="de-DE" sz="1250" dirty="0" err="1"/>
              <a:t>Weiss</a:t>
            </a:r>
            <a:r>
              <a:rPr lang="de-DE" sz="1250" dirty="0"/>
              <a:t>, Benjamin (2024). FÖDIMA (Version 1.9.1). App Store: https://</a:t>
            </a:r>
            <a:r>
              <a:rPr lang="de-DE" sz="1250" dirty="0" err="1"/>
              <a:t>apps.apple.com</a:t>
            </a:r>
            <a:r>
              <a:rPr lang="de-DE" sz="1250" dirty="0"/>
              <a:t>/de/</a:t>
            </a:r>
            <a:r>
              <a:rPr lang="de-DE" sz="1250" dirty="0" err="1"/>
              <a:t>app</a:t>
            </a:r>
            <a:r>
              <a:rPr lang="de-DE" sz="1250" dirty="0"/>
              <a:t>/f%C3%B6dima/id6449701903</a:t>
            </a:r>
          </a:p>
          <a:p>
            <a:pPr marL="0" indent="0">
              <a:lnSpc>
                <a:spcPct val="150000"/>
              </a:lnSpc>
              <a:buNone/>
            </a:pPr>
            <a:endParaRPr lang="de-DE" sz="1250" dirty="0"/>
          </a:p>
          <a:p>
            <a:pPr marL="0" indent="0">
              <a:buNone/>
            </a:pPr>
            <a:r>
              <a:rPr lang="de-DE" sz="1250" dirty="0"/>
              <a:t>Viele Aufgabenbeispiele entstammen dem Projekt PIKAS und seinen Partnerprojekten: </a:t>
            </a:r>
          </a:p>
          <a:p>
            <a:pPr marL="0" indent="0">
              <a:buNone/>
            </a:pPr>
            <a:endParaRPr lang="de-DE" sz="1250" dirty="0">
              <a:solidFill>
                <a:srgbClr val="327C86"/>
              </a:solidFill>
              <a:highlight>
                <a:srgbClr val="FFFF00"/>
              </a:highlight>
            </a:endParaRPr>
          </a:p>
          <a:p>
            <a:pPr>
              <a:lnSpc>
                <a:spcPct val="150000"/>
              </a:lnSpc>
              <a:buClr>
                <a:schemeClr val="tx1"/>
              </a:buClr>
            </a:pPr>
            <a:r>
              <a:rPr lang="de-DE" sz="1250" dirty="0">
                <a:solidFill>
                  <a:schemeClr val="accent1"/>
                </a:solidFill>
                <a:effectLst/>
                <a:hlinkClick r:id="rId3"/>
              </a:rPr>
              <a:t>https://pikas.dzlm.de/node/2558</a:t>
            </a:r>
            <a:r>
              <a:rPr lang="de-DE" sz="1250" dirty="0">
                <a:solidFill>
                  <a:schemeClr val="accent1"/>
                </a:solidFill>
                <a:effectLst/>
              </a:rPr>
              <a:t> </a:t>
            </a:r>
            <a:r>
              <a:rPr lang="de-DE" sz="1250" dirty="0">
                <a:effectLst/>
              </a:rPr>
              <a:t>(Standortbestimmung und Kartei FÖDIMA)</a:t>
            </a:r>
            <a:endParaRPr lang="de-DE" sz="1250" dirty="0"/>
          </a:p>
          <a:p>
            <a:pPr>
              <a:lnSpc>
                <a:spcPct val="150000"/>
              </a:lnSpc>
              <a:buClr>
                <a:schemeClr val="tx1"/>
              </a:buClr>
            </a:pPr>
            <a:r>
              <a:rPr lang="de-DE" sz="1250" dirty="0">
                <a:solidFill>
                  <a:schemeClr val="accent1"/>
                </a:solidFill>
                <a:hlinkClick r:id="rId4">
                  <a:extLst>
                    <a:ext uri="{A12FA001-AC4F-418D-AE19-62706E023703}">
                      <ahyp:hlinkClr xmlns:ahyp="http://schemas.microsoft.com/office/drawing/2018/hyperlinkcolor" val="tx"/>
                    </a:ext>
                  </a:extLst>
                </a:hlinkClick>
              </a:rPr>
              <a:t>https://pikas.dzlm.de/node/587</a:t>
            </a:r>
            <a:r>
              <a:rPr lang="de-DE" sz="1250" dirty="0">
                <a:solidFill>
                  <a:schemeClr val="accent1"/>
                </a:solidFill>
              </a:rPr>
              <a:t> </a:t>
            </a:r>
            <a:r>
              <a:rPr lang="de-DE" sz="1250" dirty="0"/>
              <a:t>(Fortbildungsmaterial Basiskompetenzen sichern - Rechenschwierigkeiten vermeiden)</a:t>
            </a:r>
          </a:p>
          <a:p>
            <a:pPr>
              <a:lnSpc>
                <a:spcPct val="100000"/>
              </a:lnSpc>
              <a:spcBef>
                <a:spcPts val="600"/>
              </a:spcBef>
            </a:pPr>
            <a:r>
              <a:rPr lang="de-DE" sz="1250" dirty="0">
                <a:solidFill>
                  <a:schemeClr val="accent1"/>
                </a:solidFill>
                <a:hlinkClick r:id="rId5">
                  <a:extLst>
                    <a:ext uri="{A12FA001-AC4F-418D-AE19-62706E023703}">
                      <ahyp:hlinkClr xmlns:ahyp="http://schemas.microsoft.com/office/drawing/2018/hyperlinkcolor" val="tx"/>
                    </a:ext>
                  </a:extLst>
                </a:hlinkClick>
              </a:rPr>
              <a:t>https://primakom.dzlm.de/node/129</a:t>
            </a:r>
            <a:r>
              <a:rPr lang="de-DE" sz="1250" dirty="0">
                <a:solidFill>
                  <a:schemeClr val="accent1"/>
                </a:solidFill>
              </a:rPr>
              <a:t> </a:t>
            </a:r>
            <a:r>
              <a:rPr lang="de-DE" sz="1250" dirty="0"/>
              <a:t>(Hintergrund Zahlverständnis)</a:t>
            </a:r>
          </a:p>
          <a:p>
            <a:pPr>
              <a:lnSpc>
                <a:spcPct val="100000"/>
              </a:lnSpc>
              <a:spcBef>
                <a:spcPts val="600"/>
              </a:spcBef>
            </a:pPr>
            <a:r>
              <a:rPr lang="de-DE" sz="1250" dirty="0">
                <a:hlinkClick r:id="rId6"/>
              </a:rPr>
              <a:t>https://pikas-mi.dzlm.de/node/123</a:t>
            </a:r>
            <a:r>
              <a:rPr lang="de-DE" sz="1250" dirty="0"/>
              <a:t> (Zahlvorstellungen Beziehungen herstellen)</a:t>
            </a:r>
          </a:p>
          <a:p>
            <a:pPr>
              <a:spcBef>
                <a:spcPts val="600"/>
              </a:spcBef>
            </a:pPr>
            <a:r>
              <a:rPr lang="de-DE" sz="1250" dirty="0">
                <a:hlinkClick r:id="rId7"/>
              </a:rPr>
              <a:t>https://pikas.dzlm.de/node/1640</a:t>
            </a:r>
            <a:r>
              <a:rPr lang="de-DE" sz="1250" dirty="0"/>
              <a:t> (Darstellungsmittel)</a:t>
            </a:r>
          </a:p>
          <a:p>
            <a:pPr>
              <a:lnSpc>
                <a:spcPct val="100000"/>
              </a:lnSpc>
              <a:spcBef>
                <a:spcPts val="600"/>
              </a:spcBef>
            </a:pPr>
            <a:r>
              <a:rPr lang="de-DE" sz="1250" dirty="0">
                <a:hlinkClick r:id="rId8"/>
              </a:rPr>
              <a:t>https://mahiko.dzlm.de/node/585</a:t>
            </a:r>
            <a:r>
              <a:rPr lang="de-DE" sz="1250" dirty="0"/>
              <a:t> (Mathe in den Kopf – an einem Beispiel)</a:t>
            </a:r>
          </a:p>
          <a:p>
            <a:pPr>
              <a:lnSpc>
                <a:spcPct val="100000"/>
              </a:lnSpc>
              <a:spcBef>
                <a:spcPts val="600"/>
              </a:spcBef>
            </a:pPr>
            <a:endParaRPr lang="de-DE" sz="1250" dirty="0"/>
          </a:p>
        </p:txBody>
      </p:sp>
      <p:sp>
        <p:nvSpPr>
          <p:cNvPr id="4" name="Foliennummernplatzhalter 3">
            <a:extLst>
              <a:ext uri="{FF2B5EF4-FFF2-40B4-BE49-F238E27FC236}">
                <a16:creationId xmlns:a16="http://schemas.microsoft.com/office/drawing/2014/main" id="{6563F46C-F276-CA2B-2A25-3C9F4135E701}"/>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
        <p:nvSpPr>
          <p:cNvPr id="6" name="Datumsplatzhalter 5">
            <a:extLst>
              <a:ext uri="{FF2B5EF4-FFF2-40B4-BE49-F238E27FC236}">
                <a16:creationId xmlns:a16="http://schemas.microsoft.com/office/drawing/2014/main" id="{CEB05FC8-4947-CCAB-15DA-24A8245D1449}"/>
              </a:ext>
            </a:extLst>
          </p:cNvPr>
          <p:cNvSpPr>
            <a:spLocks noGrp="1"/>
          </p:cNvSpPr>
          <p:nvPr>
            <p:ph type="dt" sz="half" idx="10"/>
          </p:nvPr>
        </p:nvSpPr>
        <p:spPr/>
        <p:txBody>
          <a:bodyPr/>
          <a:lstStyle/>
          <a:p>
            <a:pPr>
              <a:lnSpc>
                <a:spcPct val="150000"/>
              </a:lnSpc>
            </a:pPr>
            <a:r>
              <a:rPr lang="de-DE"/>
              <a:t>Juni 24</a:t>
            </a:r>
            <a:endParaRPr lang="de-DE" dirty="0"/>
          </a:p>
        </p:txBody>
      </p:sp>
    </p:spTree>
    <p:extLst>
      <p:ext uri="{BB962C8B-B14F-4D97-AF65-F5344CB8AC3E}">
        <p14:creationId xmlns:p14="http://schemas.microsoft.com/office/powerpoint/2010/main" val="358312366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Födima">
      <a:dk1>
        <a:srgbClr val="000000"/>
      </a:dk1>
      <a:lt1>
        <a:srgbClr val="FFFFFF"/>
      </a:lt1>
      <a:dk2>
        <a:srgbClr val="797979"/>
      </a:dk2>
      <a:lt2>
        <a:srgbClr val="ECECEC"/>
      </a:lt2>
      <a:accent1>
        <a:srgbClr val="327C86"/>
      </a:accent1>
      <a:accent2>
        <a:srgbClr val="D6E4E6"/>
      </a:accent2>
      <a:accent3>
        <a:srgbClr val="EEF6E7"/>
      </a:accent3>
      <a:accent4>
        <a:srgbClr val="898D4E"/>
      </a:accent4>
      <a:accent5>
        <a:srgbClr val="DBB269"/>
      </a:accent5>
      <a:accent6>
        <a:srgbClr val="C53335"/>
      </a:accent6>
      <a:hlink>
        <a:srgbClr val="317B85"/>
      </a:hlink>
      <a:folHlink>
        <a:srgbClr val="317B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Födima">
      <a:dk1>
        <a:srgbClr val="000000"/>
      </a:dk1>
      <a:lt1>
        <a:srgbClr val="FFFFFF"/>
      </a:lt1>
      <a:dk2>
        <a:srgbClr val="797979"/>
      </a:dk2>
      <a:lt2>
        <a:srgbClr val="ECECEC"/>
      </a:lt2>
      <a:accent1>
        <a:srgbClr val="327C86"/>
      </a:accent1>
      <a:accent2>
        <a:srgbClr val="D6E4E6"/>
      </a:accent2>
      <a:accent3>
        <a:srgbClr val="EEF6E7"/>
      </a:accent3>
      <a:accent4>
        <a:srgbClr val="898D4E"/>
      </a:accent4>
      <a:accent5>
        <a:srgbClr val="DBB269"/>
      </a:accent5>
      <a:accent6>
        <a:srgbClr val="C53335"/>
      </a:accent6>
      <a:hlink>
        <a:srgbClr val="317B85"/>
      </a:hlink>
      <a:folHlink>
        <a:srgbClr val="317B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8928</Words>
  <Application>Microsoft Macintosh PowerPoint</Application>
  <PresentationFormat>Breitbild</PresentationFormat>
  <Paragraphs>943</Paragraphs>
  <Slides>90</Slides>
  <Notes>77</Notes>
  <HiddenSlides>20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90</vt:i4>
      </vt:variant>
    </vt:vector>
  </HeadingPairs>
  <TitlesOfParts>
    <vt:vector size="100" baseType="lpstr">
      <vt:lpstr>ＭＳ Ｐゴシック</vt:lpstr>
      <vt:lpstr>Arial</vt:lpstr>
      <vt:lpstr>Calibri</vt:lpstr>
      <vt:lpstr>Grundschrift</vt:lpstr>
      <vt:lpstr>Helvetica Neue</vt:lpstr>
      <vt:lpstr>Open Sans</vt:lpstr>
      <vt:lpstr>Wingdings</vt:lpstr>
      <vt:lpstr>Office</vt:lpstr>
      <vt:lpstr>Office</vt:lpstr>
      <vt:lpstr>1_Office</vt:lpstr>
      <vt:lpstr>PowerPoint-Präsentation</vt:lpstr>
      <vt:lpstr>PowerPoint-Präsentation</vt:lpstr>
      <vt:lpstr>PowerPoint-Präsentation</vt:lpstr>
      <vt:lpstr>PowerPoint-Präsentation</vt:lpstr>
      <vt:lpstr>PowerPoint-Präsentation</vt:lpstr>
      <vt:lpstr>PowerPoint-Präsentation</vt:lpstr>
      <vt:lpstr>FÖDIMA </vt:lpstr>
      <vt:lpstr>Reflexion</vt:lpstr>
      <vt:lpstr>PowerPoint-Präsentation</vt:lpstr>
      <vt:lpstr>PowerPoint-Präsentation</vt:lpstr>
      <vt:lpstr>PowerPoint-Präsentation</vt:lpstr>
      <vt:lpstr>Reflexion der Praxisaufgabe</vt:lpstr>
      <vt:lpstr>1. Reflexion der Praxisaufgabe: SOB von Tom</vt:lpstr>
      <vt:lpstr>1. Reflexion der Praxisaufgabe</vt:lpstr>
      <vt:lpstr>1. Reflexion der Praxisaufgabe</vt:lpstr>
      <vt:lpstr>1. Reflexion der Praxisaufgabe</vt:lpstr>
      <vt:lpstr>1. Reflexion der Praxisaufgabe</vt:lpstr>
      <vt:lpstr>1. Reflexion der Praxisaufgabe</vt:lpstr>
      <vt:lpstr>1. Reflexion der Praxisaufgabe</vt:lpstr>
      <vt:lpstr>PowerPoint-Präsentation</vt:lpstr>
      <vt:lpstr>FÖDIMA-App</vt:lpstr>
      <vt:lpstr>FÖDIMA-App</vt:lpstr>
      <vt:lpstr>FÖDIMA-App</vt:lpstr>
      <vt:lpstr>PowerPoint-Präsentation</vt:lpstr>
      <vt:lpstr>1. Reflexion der Praxisaufgabe: SOB auswerten</vt:lpstr>
      <vt:lpstr>1. Reflexion der Praxisaufgabe</vt:lpstr>
      <vt:lpstr>1. Reflexion der Praxisaufgabe</vt:lpstr>
      <vt:lpstr>PowerPoint-Präsentation</vt:lpstr>
      <vt:lpstr>PowerPoint-Präsentation</vt:lpstr>
      <vt:lpstr>2.1 Relationales Zahlverständnis SOB von Sophia</vt:lpstr>
      <vt:lpstr>2.1 Fachdidaktische Grundlagen</vt:lpstr>
      <vt:lpstr>PowerPoint-Präsentation</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2.1 Relationales Zahlverständnis</vt:lpstr>
      <vt:lpstr>PowerPoint-Präsentation</vt:lpstr>
      <vt:lpstr>PowerPoint-Präsentation</vt:lpstr>
      <vt:lpstr>2.2 Darstellungsmittel nutzen</vt:lpstr>
      <vt:lpstr>2.2 Darstellungsmittel nutzen</vt:lpstr>
      <vt:lpstr>2.2 Darstellungsmittel nutzen</vt:lpstr>
      <vt:lpstr>2.2 Darstellungsmittel nutzen</vt:lpstr>
      <vt:lpstr>2.2 Darstellungsmittel nutzen</vt:lpstr>
      <vt:lpstr>2.2 Darstellungsmittel nutzen</vt:lpstr>
      <vt:lpstr>2.2 Darstellungsmittel nutzen</vt:lpstr>
      <vt:lpstr>2.2 Darstellungsmittel nutzen</vt:lpstr>
      <vt:lpstr>2.2 Darstellungsmittel nutzen</vt:lpstr>
      <vt:lpstr>PowerPoint-Präsentation</vt:lpstr>
      <vt:lpstr>2.2 Darstellungsmittel nutzen</vt:lpstr>
      <vt:lpstr>2.2 Darstellungsmittel nutzen</vt:lpstr>
      <vt:lpstr>2.2 Darstellungsmittel nutzen</vt:lpstr>
      <vt:lpstr>2.2 Darstellungsmittel nutzen</vt:lpstr>
      <vt:lpstr>PowerPoint-Präsentation</vt:lpstr>
      <vt:lpstr>PowerPoint-Präsentation</vt:lpstr>
      <vt:lpstr>3. Fördern von Zahlverständnis im Unterricht</vt:lpstr>
      <vt:lpstr>3. Fördern von Zahlverständnis im Unterricht</vt:lpstr>
      <vt:lpstr>3. Fördern von Zahlverständnis im Unterricht</vt:lpstr>
      <vt:lpstr>3. Fördern von Zahlverständnis im Unterricht</vt:lpstr>
      <vt:lpstr>PowerPoint-Präsentation</vt:lpstr>
      <vt:lpstr>3. Fördern von Zahlverständnis im Unterricht</vt:lpstr>
      <vt:lpstr>3. Fördern von Zahlverständnis im Unterricht</vt:lpstr>
      <vt:lpstr>3. Fördern von Zahlverständnis im Unterricht</vt:lpstr>
      <vt:lpstr>PowerPoint-Präsentation</vt:lpstr>
      <vt:lpstr>3. Fördern von Zahlverständnis im Unterricht</vt:lpstr>
      <vt:lpstr>3. Fördern von Zahlverständnis im Unterricht</vt:lpstr>
      <vt:lpstr>3. Fördern von Zahlverständnis im Unterricht</vt:lpstr>
      <vt:lpstr>PowerPoint-Präsentation</vt:lpstr>
      <vt:lpstr>3. Fördern von Zahlverständnis im Unterricht</vt:lpstr>
      <vt:lpstr>3. Fördern von Zahlverständnis im Unterricht</vt:lpstr>
      <vt:lpstr>3. Fördern von Zahlverständnis im Unterricht</vt:lpstr>
      <vt:lpstr>3. Fördern von Zahlverständnis im Unterricht</vt:lpstr>
      <vt:lpstr>PowerPoint-Präsentation</vt:lpstr>
      <vt:lpstr>PowerPoint-Präsentation</vt:lpstr>
      <vt:lpstr>4. Planung der Praxisaufgabe</vt:lpstr>
      <vt:lpstr>4. Planung der Praxisaufgabe</vt:lpstr>
      <vt:lpstr>PowerPoint-Präsentation</vt:lpstr>
      <vt:lpstr>PowerPoint-Präsentation</vt:lpstr>
      <vt:lpstr>PowerPoint-Präsentation</vt:lpstr>
      <vt:lpstr>PowerPoint-Präsentation</vt:lpstr>
    </vt:vector>
  </TitlesOfParts>
  <Company>itmc - TU Dortmund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msteolsc</dc:creator>
  <cp:lastModifiedBy>Janina Lenhart</cp:lastModifiedBy>
  <cp:revision>666</cp:revision>
  <cp:lastPrinted>2018-09-24T06:28:24Z</cp:lastPrinted>
  <dcterms:created xsi:type="dcterms:W3CDTF">2008-12-01T10:04:29Z</dcterms:created>
  <dcterms:modified xsi:type="dcterms:W3CDTF">2024-09-04T13:42:41Z</dcterms:modified>
</cp:coreProperties>
</file>