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ink/ink2.xml" ContentType="application/inkml+xml"/>
  <Override PartName="/ppt/ink/ink3.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326" r:id="rId3"/>
    <p:sldId id="3957" r:id="rId4"/>
    <p:sldId id="3959" r:id="rId5"/>
    <p:sldId id="3924" r:id="rId6"/>
    <p:sldId id="3859" r:id="rId7"/>
    <p:sldId id="327" r:id="rId8"/>
    <p:sldId id="348" r:id="rId9"/>
    <p:sldId id="259" r:id="rId10"/>
    <p:sldId id="3943" r:id="rId11"/>
    <p:sldId id="3936" r:id="rId12"/>
    <p:sldId id="344" r:id="rId13"/>
    <p:sldId id="345" r:id="rId14"/>
    <p:sldId id="335" r:id="rId15"/>
    <p:sldId id="337" r:id="rId16"/>
    <p:sldId id="3850" r:id="rId17"/>
    <p:sldId id="338" r:id="rId18"/>
    <p:sldId id="340" r:id="rId19"/>
    <p:sldId id="3944" r:id="rId20"/>
    <p:sldId id="3949" r:id="rId21"/>
    <p:sldId id="3852" r:id="rId22"/>
    <p:sldId id="3824" r:id="rId23"/>
    <p:sldId id="3825" r:id="rId24"/>
    <p:sldId id="3828" r:id="rId25"/>
    <p:sldId id="3830" r:id="rId26"/>
    <p:sldId id="3867" r:id="rId27"/>
    <p:sldId id="3868" r:id="rId28"/>
    <p:sldId id="3829" r:id="rId29"/>
    <p:sldId id="3869" r:id="rId30"/>
    <p:sldId id="3870" r:id="rId31"/>
    <p:sldId id="3871" r:id="rId32"/>
    <p:sldId id="3875" r:id="rId33"/>
    <p:sldId id="3839" r:id="rId34"/>
    <p:sldId id="3901" r:id="rId35"/>
    <p:sldId id="363" r:id="rId36"/>
    <p:sldId id="3876" r:id="rId37"/>
    <p:sldId id="361" r:id="rId38"/>
    <p:sldId id="3841" r:id="rId39"/>
    <p:sldId id="3945" r:id="rId40"/>
    <p:sldId id="3939" r:id="rId41"/>
    <p:sldId id="3854" r:id="rId42"/>
    <p:sldId id="3898" r:id="rId43"/>
    <p:sldId id="3948" r:id="rId44"/>
    <p:sldId id="3896" r:id="rId45"/>
    <p:sldId id="3930" r:id="rId46"/>
    <p:sldId id="3952" r:id="rId47"/>
    <p:sldId id="3929" r:id="rId48"/>
    <p:sldId id="3953" r:id="rId49"/>
    <p:sldId id="3954" r:id="rId50"/>
    <p:sldId id="3942" r:id="rId51"/>
    <p:sldId id="3911" r:id="rId52"/>
    <p:sldId id="3931" r:id="rId53"/>
    <p:sldId id="3932" r:id="rId54"/>
    <p:sldId id="3915" r:id="rId55"/>
    <p:sldId id="3903" r:id="rId56"/>
    <p:sldId id="3946" r:id="rId57"/>
    <p:sldId id="3940" r:id="rId58"/>
    <p:sldId id="3855" r:id="rId59"/>
    <p:sldId id="362" r:id="rId60"/>
    <p:sldId id="3846" r:id="rId61"/>
    <p:sldId id="3858" r:id="rId62"/>
    <p:sldId id="291" r:id="rId63"/>
    <p:sldId id="364" r:id="rId64"/>
    <p:sldId id="365" r:id="rId65"/>
    <p:sldId id="3900" r:id="rId66"/>
    <p:sldId id="3955" r:id="rId67"/>
    <p:sldId id="369" r:id="rId68"/>
    <p:sldId id="3906" r:id="rId69"/>
    <p:sldId id="3902" r:id="rId70"/>
    <p:sldId id="3947" r:id="rId71"/>
    <p:sldId id="3941" r:id="rId72"/>
    <p:sldId id="3856" r:id="rId73"/>
    <p:sldId id="320" r:id="rId74"/>
    <p:sldId id="3956" r:id="rId75"/>
    <p:sldId id="391" r:id="rId76"/>
    <p:sldId id="299" r:id="rId77"/>
    <p:sldId id="313" r:id="rId78"/>
    <p:sldId id="394" r:id="rId7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p:defaultTextStyle>
  <p:extLst>
    <p:ext uri="{521415D9-36F7-43E2-AB2F-B90AF26B5E84}">
      <p14:sectionLst xmlns:p14="http://schemas.microsoft.com/office/powerpoint/2010/main">
        <p14:section name="Einstieg" id="{6DB5AD02-FC12-8E4C-9BBA-8AD99DE62737}">
          <p14:sldIdLst>
            <p14:sldId id="256"/>
            <p14:sldId id="326"/>
            <p14:sldId id="3957"/>
            <p14:sldId id="3959"/>
            <p14:sldId id="3924"/>
            <p14:sldId id="3859"/>
            <p14:sldId id="327"/>
            <p14:sldId id="348"/>
          </p14:sldIdLst>
        </p14:section>
        <p14:section name="Bedeutung prozessbezogener Kompetenzen&#13;" id="{961E3CBA-A62D-954F-8815-EAACFE4814D1}">
          <p14:sldIdLst>
            <p14:sldId id="259"/>
            <p14:sldId id="3943"/>
            <p14:sldId id="3936"/>
            <p14:sldId id="344"/>
            <p14:sldId id="345"/>
            <p14:sldId id="335"/>
            <p14:sldId id="337"/>
            <p14:sldId id="3850"/>
            <p14:sldId id="338"/>
            <p14:sldId id="340"/>
            <p14:sldId id="3944"/>
            <p14:sldId id="3949"/>
          </p14:sldIdLst>
        </p14:section>
        <p14:section name="Darstellen am Beispiel ‚Zahlenraupen‘&#13;Darstellen am Beispiel ‚Zahlenraupen‘&#13;Darstellen am Beispiel 'Zahlenraupen'" id="{0F45BEA4-48A1-B74A-964D-801B81E3CD3C}">
          <p14:sldIdLst>
            <p14:sldId id="3852"/>
            <p14:sldId id="3824"/>
            <p14:sldId id="3825"/>
            <p14:sldId id="3828"/>
            <p14:sldId id="3830"/>
            <p14:sldId id="3867"/>
            <p14:sldId id="3868"/>
            <p14:sldId id="3829"/>
            <p14:sldId id="3869"/>
            <p14:sldId id="3870"/>
            <p14:sldId id="3871"/>
            <p14:sldId id="3875"/>
            <p14:sldId id="3839"/>
            <p14:sldId id="3901"/>
            <p14:sldId id="363"/>
            <p14:sldId id="3876"/>
            <p14:sldId id="361"/>
            <p14:sldId id="3841"/>
            <p14:sldId id="3945"/>
            <p14:sldId id="3939"/>
          </p14:sldIdLst>
        </p14:section>
        <p14:section name="Kommunizieren am Beispiel ‚Wimmelbild - Anzahlen‘ aus der Mathekartei&#13;" id="{C43B3AAC-4F86-3E41-BB3A-02452FB5B49D}">
          <p14:sldIdLst>
            <p14:sldId id="3854"/>
            <p14:sldId id="3898"/>
            <p14:sldId id="3948"/>
            <p14:sldId id="3896"/>
            <p14:sldId id="3930"/>
            <p14:sldId id="3952"/>
            <p14:sldId id="3929"/>
            <p14:sldId id="3953"/>
            <p14:sldId id="3954"/>
            <p14:sldId id="3942"/>
            <p14:sldId id="3911"/>
            <p14:sldId id="3931"/>
            <p14:sldId id="3932"/>
            <p14:sldId id="3915"/>
            <p14:sldId id="3903"/>
            <p14:sldId id="3946"/>
            <p14:sldId id="3940"/>
          </p14:sldIdLst>
        </p14:section>
        <p14:section name="Argumentieren am Beispiel 'Multiplikation verstehen'" id="{E635C17D-3EBF-924C-ADC8-43B077BFD36E}">
          <p14:sldIdLst>
            <p14:sldId id="3855"/>
            <p14:sldId id="362"/>
            <p14:sldId id="3846"/>
            <p14:sldId id="3858"/>
            <p14:sldId id="291"/>
            <p14:sldId id="364"/>
            <p14:sldId id="365"/>
            <p14:sldId id="3900"/>
            <p14:sldId id="3955"/>
            <p14:sldId id="369"/>
            <p14:sldId id="3906"/>
            <p14:sldId id="3902"/>
            <p14:sldId id="3947"/>
            <p14:sldId id="3941"/>
          </p14:sldIdLst>
        </p14:section>
        <p14:section name="Reflexion und Planung eines Erprobungsauftrags" id="{0E0AC667-517F-5244-AF0B-79BC56A7A9D9}">
          <p14:sldIdLst>
            <p14:sldId id="3856"/>
            <p14:sldId id="320"/>
            <p14:sldId id="3956"/>
            <p14:sldId id="391"/>
          </p14:sldIdLst>
        </p14:section>
        <p14:section name="Abschluss und Literatur" id="{3B856821-34E0-E24B-BB23-EA46BD960915}">
          <p14:sldIdLst>
            <p14:sldId id="299"/>
            <p14:sldId id="313"/>
            <p14:sldId id="3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758806-3287-EA1D-A8FB-7F2A0A9F7C27}" name="Uta Krüger" initials="UK" userId="ac1722d60f024a04" providerId="Windows Live"/>
  <p188:author id="{FC40D71B-6676-BF25-E172-9E64B4398E93}" name="Nadine Wilhelm" initials="NW" userId="Nadine Wilhelm" providerId="None"/>
  <p188:author id="{72486C4E-EEB8-3211-CFEC-7B4AACDDCAE6}" name="Amira Girardi" initials="AG" userId="Amira Girardi" providerId="None"/>
  <p188:author id="{1109DA58-2FA4-47AE-04E7-B576E436F28A}" name="Pia Haeger" initials="PH" userId="Pia Haeger" providerId="None"/>
  <p188:author id="{732B547F-57F1-A681-748A-6677CD051877}" name="Daniel Walter" initials="DW" userId="fcf2674138379a56" providerId="Windows Live"/>
  <p188:author id="{9E2C67A3-8E7F-FF9E-701C-EB75E352A324}" name="Ben Weiß" initials="BW" userId="c5c0338bf4e01031" providerId="Windows Live"/>
  <p188:author id="{5827E8D4-C775-A3B2-9809-0232EAB68D3A}" name="Julia Westerhaus" initials="JW" userId="S::Julia.westerhaus@schulen-gelsenkirchen.de::63781bce-aa0e-4488-b927-d9a5702c4dc4" providerId="AD"/>
  <p188:author id="{643769FC-6C85-298D-DAF6-6E4C42C8DCEC}" name="Dominik Zorn" initials="DZ" userId="Dominik Zor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C3B"/>
    <a:srgbClr val="3E9AA8"/>
    <a:srgbClr val="3D9AA8"/>
    <a:srgbClr val="D4E1CD"/>
    <a:srgbClr val="327D87"/>
    <a:srgbClr val="4D70B0"/>
    <a:srgbClr val="FFFFFF"/>
    <a:srgbClr val="E0E8DB"/>
    <a:srgbClr val="DBE7E9"/>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p:restoredTop sz="91599"/>
  </p:normalViewPr>
  <p:slideViewPr>
    <p:cSldViewPr snapToGrid="0">
      <p:cViewPr varScale="1">
        <p:scale>
          <a:sx n="113" d="100"/>
          <a:sy n="113" d="100"/>
        </p:scale>
        <p:origin x="792" y="176"/>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7:04:44.117"/>
    </inkml:context>
    <inkml:brush xml:id="br0">
      <inkml:brushProperty name="width" value="0.05" units="cm"/>
      <inkml:brushProperty name="height" value="0.05" units="cm"/>
      <inkml:brushProperty name="color" value="#004F8B"/>
    </inkml:brush>
  </inkml:definitions>
  <inkml:trace contextRef="#ctx0" brushRef="#br0">1841 16 24575,'-8'0'0,"0"0"0,1 0 0,-1 0 0,0 0 0,1 0 0,-1 0 0,1 0 0,-1 0 0,0 0 0,1 0 0,-1 0 0,1 0 0,-1 0 0,0 0 0,1 0 0,-1 0 0,1 0 0,-1 0 0,0 0 0,1 0 0,-1 0 0,0 0 0,1 0 0,-1 0 0,1 0 0,-1 0 0,0 0 0,1 0 0,-1 0 0,1 0 0,-1 0 0,0 0 0,1 0 0,-1 0 0,1 0 0,-1 0 0,0 0 0,1 0 0,-1 0 0,1 0 0,-1 0 0,0 0 0,1 0 0,-1 0 0,0-4 0,1 4 0,-1-4 0,1 4 0,-1 0 0,0-3 0,1 2 0,-1-2 0,1 3 0,-4 0 0,2 0 0,-2 0 0,4 0 0,-1 0 0,0 0 0,1 0 0,-1 0 0,1 0 0,-1 0 0,0 0 0,1 0 0,-1 0 0,1 0 0,-1 0 0,0 0 0,1 0 0,-4 0 0,2 0 0,-2 0 0,4 0 0,-1 0 0,1 0 0,-4 0 0,2 0 0,-2 0 0,4 0 0,-1 0 0,0 0 0,1 0 0,-1 0 0,1 0 0,-1 0 0,0 0 0,1 0 0,-1 0 0,0 0 0,1 0 0,-1 0 0,1 0 0,-1 0 0,0 0 0,1 0 0,-1 0 0,1 0 0,-1 0 0,0 0 0,1 0 0,-1 0 0,1 0 0,-1 0 0,0 0 0,-3 0 0,3 0 0,-3 0 0,3 0 0,1 0 0,-1 0 0,1 0 0,-1 0 0,-3 0 0,3 0 0,-7 0 0,7 0 0,-6 0 0,5 0 0,-2 0 0,0 0 0,3 0 0,-3 0 0,3 0 0,1 0 0,-1 0 0,0 0 0,1 0 0,-1 0 0,0 0 0,1 0 0,-4 0 0,2 0 0,-5 0 0,6 0 0,-7 0 0,4 0 0,-4 0 0,-1 0 0,5 0 0,-4 0 0,4 0 0,-1 0 0,-2 0 0,2 0 0,-3 0 0,-1 0 0,-7 0 0,6 0 0,-6 0 0,8 0 0,0 0 0,3 0 0,1 0 0,3 0 0,1 0 0,-1 0 0,1 0 0,-1 0 0,0 0 0,1 0 0,-1 0 0,1 3 0,-1-2 0,0 2 0,1-3 0,-4 3 0,-1-2 0,-11 7 0,-2-6 0,-1 6 0,3-7 0,8 2 0,3-3 0,1 0 0,4 0 0,-1 0 0,1 0 0,-1 0 0,0 3 0,1 2 0,-1-1 0,1 2 0,-1-1 0,0 2 0,1 1 0,2-1 0,-1 1 0,1-1 0,-2 1 0,-1-1 0,1 1 0,-1-1 0,4 1 0,-3-1 0,3 1 0,-4-1 0,1 1 0,2-1 0,-1 1 0,1-1 0,-2 1 0,-1-1 0,4 1 0,-3-1 0,6 1 0,-2-1 0,3 1 0,0-1 0,0 1 0,0-1 0,0 1 0,0 0 0,0-1 0,0 1 0,0-1 0,0 1 0,0-1 0,0 1 0,0-1 0,0 1 0,0-1 0,0 1 0,0-1 0,0 1 0,3-1 0,-2 1 0,2-1 0,-3 1 0,0-1 0,0 1 0,0-1 0,4 1 0,-3-1 0,2 1 0,0-1 0,1 1 0,1-1 0,1 4 0,-2-2 0,4 1 0,-4-2 0,3-1 0,-3 1 0,4-1 0,-1 1 0,-3-1 0,3 1 0,-3 0 0,4-1 0,-1 1 0,1-1 0,-1 1 0,1-1 0,-1 1 0,1-4 0,-1 2 0,1-5 0,-1 6 0,1-3 0,-1 4 0,1-4 0,-1 2 0,1-5 0,3 6 0,-3-3 0,3 4 0,-4-4 0,1-1 0,-1-3 0,1 4 0,-1-4 0,1 7 0,-1-3 0,1 0 0,-1 0 0,1-1 0,-1-2 0,1 2 0,0-3 0,-1 0 0,1 0 0,-1 0 0,1 4 0,-1-4 0,1 4 0,-1-4 0,1 0 0,-1 3 0,4-2 0,-3 2 0,7-3 0,-7 0 0,3 0 0,0 4 0,-3-4 0,3 4 0,0-4 0,-3 3 0,6-2 0,-5 2 0,1-3 0,-2 4 0,-1-4 0,1 4 0,-1-4 0,1 3 0,-1-2 0,4 2 0,-2-3 0,2 0 0,-4 0 0,1 0 0,-1 4 0,1-3 0,-1 2 0,1-3 0,-1 0 0,1 0 0,-1 0 0,1 0 0,-1 0 0,1 0 0,-1 3 0,1-2 0,-1 2 0,4-3 0,-3 0 0,7 0 0,-4 0 0,4 0 0,-3 0 0,-1 0 0,-4 0 0,1 0 0,-1 0 0,1 0 0,-1 0 0,1 0 0,-1 0 0,1 0 0,3 0 0,-3 0 0,3 0 0,-3 0 0,-1 0 0,1 0 0,-1 0 0,1 0 0,-1 0 0,1 0 0,-1 0 0,1 0 0,-1 0 0,1 0 0,3 0 0,-3 0 0,6 0 0,-6 0 0,3 0 0,-3 0 0,-1 0 0,1 0 0,-1 0 0,1 0 0,-1 0 0,1 0 0,-1 0 0,1 0 0,-1 0 0,1 0 0,-1 0 0,1 0 0,-1 0 0,1 0 0,0 0 0,-1 0 0,1 0 0,-1 0 0,1 0 0,-1 0 0,1 0 0,-1 0 0,1 0 0,2 0 0,2 0 0,0 0 0,2 0 0,-2 0 0,3 0 0,-4 0 0,4 0 0,-7 0 0,3 0 0,-4 0 0,1 0 0,-1 0 0,1 0 0,3 0 0,0 0 0,4 0 0,0 0 0,1 0 0,-5 0 0,3 0 0,-5 0 0,2 0 0,-4 0 0,1 0 0,-1 0 0,1 0 0,-1 0 0,1 0 0,-1 0 0,1 0 0,-1 0 0,1 0 0,-1 0 0,1 0 0,-1 0 0,4 0 0,-3 0 0,3 0 0,-3 0 0,3 0 0,-3 0 0,3 0 0,-4 0 0,4 0 0,-2 0 0,1 0 0,1 0 0,1 0 0,3 0 0,-3 0 0,-1 0 0,-4 0 0,1 0 0,-1 0 0,1 0 0,-1 0 0,1 0 0,-1 0 0,1 0 0,-1 0 0,4 0 0,-3 0 0,3 0 0,-3 0 0,-1 0 0,1 0 0,3 0 0,-3 0 0,3 0 0,0 0 0,0 0 0,1 0 0,2 0 0,-2 0 0,0 0 0,-2 0 0,1 0 0,-2 0 0,2 0 0,-4 0 0,1 0 0,-1 0 0,1 0 0,-1 0 0,1 0 0,-1 0 0,1 0 0,-1 0 0,4-3 0,-3 2 0,3-2 0,-3 3 0,-1 0 0,1 0 0,-1-4 0,1 4 0,-1-7 0,1 6 0,3-6 0,-3 6 0,3-5 0,-4 5 0,1-6 0,-1 6 0,1-6 0,-1 6 0,1-5 0,-1 1 0,1-2 0,0-1 0,-1 1 0,1-1 0,-1 0 0,-3 1 0,3-1 0,-6 1 0,5-1 0,-5 0 0,6 1 0,-6-1 0,2 1 0,-3-1 0,0 0 0,0 1 0,0-1 0,0 1 0,0-1 0,0 0 0,0 1 0,0-1 0,0-3 0,0 3 0,0-3 0,0 3 0,0 1 0,0-1 0,0 0 0,0 1 0,0-1 0,0 0 0,0 1 0,0-1 0,0 1 0,0-1 0,0 0 0,0-3 0,-3 3 0,2-3 0,-3 3 0,1 1 0,2-1 0,-6 1 0,7-1 0,-4 0 0,4 1 0,-3-1 0,2 1 0,-2-1 0,-1 0 0,3 1 0,-2-1 0,0 4 0,2-3 0,-6 3 0,3-4 0,0 1 0,0-1 0,1 0 0,-1 1 0,-4-1 0,4 1 0,-3 2 0,3-5 0,-7 5 0,6-6 0,-5 4 0,5-1 0,-2 0 0,-1 4 0,1-3 0,-1 3 0,0 0 0,4-3 0,-3 6 0,3-5 0,-3 1 0,-1 1 0,0 1 0,1 3 0,-1-4 0,1 4 0,-1-7 0,0 6 0,1-2 0,-1-1 0,0 3 0,1-5 0,-1 5 0,1-3 0,-1 1 0,0 2 0,1-6 0,-1 3 0,1 0 0,-1-3 0,0 6 0,1-5 0,-1 5 0,4-3 0,1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7:14:48.429"/>
    </inkml:context>
    <inkml:brush xml:id="br0">
      <inkml:brushProperty name="width" value="0.05" units="cm"/>
      <inkml:brushProperty name="height" value="0.05" units="cm"/>
      <inkml:brushProperty name="color" value="#008C3A"/>
    </inkml:brush>
  </inkml:definitions>
  <inkml:trace contextRef="#ctx0" brushRef="#br0">601 23 24575,'-7'-4'0,"-1"0"0,1 4 0,-1 0 0,0-3 0,1 2 0,-1-2 0,0 3 0,1 0 0,-1 0 0,1 0 0,-1-4 0,0 4 0,1-4 0,-1 4 0,1 0 0,-1 0 0,0 0 0,1 0 0,-1 0 0,1 0 0,-1 0 0,0 0 0,1 0 0,-1 0 0,0 0 0,1 0 0,-1 0 0,1 3 0,-1-2 0,0 3 0,1-1 0,-1-2 0,1 6 0,-1-7 0,0 7 0,1-3 0,-1 0 0,1 0 0,-1-1 0,-3 1 0,-4 4 0,2-1 0,-1-3 0,6 3 0,1-3 0,-1 4 0,-3-1 0,3 1 0,-3-1 0,3-2 0,0 1 0,4-2 0,-3 4 0,3-1 0,-3 1 0,-1-1 0,0 1 0,1-1 0,-1 1 0,4-1 0,-3 1 0,3-1 0,0 1 0,0 0 0,4-1 0,-3 1 0,-1-1 0,0 1 0,0-1 0,4 1 0,0-1 0,-3 1 0,-1-1 0,-1 1 0,2-1 0,3 1 0,-3-1 0,2 1 0,-3-1 0,1 1 0,2-1 0,-6 1 0,6-1 0,-2 1 0,3-1 0,-3 1 0,2-1 0,-3 1 0,4-1 0,0 1 0,-3-1 0,2 1 0,-2-1 0,3 1 0,0-1 0,0 1 0,-3 3 0,2-3 0,-3 3 0,4-3 0,0-1 0,0 4 0,0-3 0,0 3 0,0-3 0,0-1 0,0 1 0,0-1 0,0 1 0,0-1 0,0 1 0,0-1 0,0 1 0,0-1 0,-3 1 0,2-1 0,-2 1 0,3-1 0,0 1 0,0-1 0,-4 1 0,3-1 0,-2 1 0,3-1 0,0 1 0,0-1 0,0 1 0,0-1 0,0 1 0,0 3 0,0-3 0,0 3 0,0-3 0,0-1 0,0 1 0,-3 2 0,2-1 0,-3 2 0,4-1 0,0 2 0,0 3 0,0-3 0,0 2 0,0-2 0,0 3 0,0-4 0,0 4 0,0-7 0,0 3 0,0-4 0,0 1 0,0 3 0,0-3 0,0 3 0,0-4 0,0 1 0,0-1 0,0 1 0,0-1 0,0 1 0,0 0 0,0-1 0,0 1 0,0-1 0,0 1 0,0-1 0,0 1 0,0 2 0,0-1 0,0 5 0,0-6 0,0 3 0,0-3 0,0-1 0,0 1 0,0-1 0,0 1 0,0-1 0,0 1 0,0-1 0,0 1 0,0-1 0,0 1 0,4-1 0,-3 1 0,2-1 0,-3 1 0,0-1 0,0 1 0,0-1 0,0 1 0,3-1 0,-2 1 0,2-1 0,1 1 0,-3 0 0,5-1 0,-5 1 0,3-1 0,-1-3 0,-2 3 0,5-3 0,-5 4 0,6-1 0,-3 1 0,0-1 0,3-3 0,-3 3 0,0-3 0,0 4 0,-1-1 0,1 1 0,4-1 0,-1 1 0,1-4 0,-1-1 0,1 1 0,-1 0 0,1 0 0,-1 3 0,1-7 0,-1 4 0,1-1 0,-1-2 0,1 2 0,-1 1 0,4-4 0,-3 4 0,3-4 0,-3 0 0,-1 3 0,1-2 0,3 2 0,-3-3 0,6 4 0,-5-3 0,1 2 0,-2-3 0,0 0 0,-1 0 0,1 0 0,-1 0 0,1 0 0,-1 3 0,1-2 0,-1 2 0,1-3 0,-1 4 0,1-3 0,-1 2 0,1-3 0,-1 3 0,1-2 0,-1 2 0,4-3 0,-3 0 0,3 0 0,0 0 0,-3 0 0,3 0 0,-3 0 0,-1 4 0,1-3 0,-1 2 0,1-3 0,-1 0 0,1 3 0,-1-2 0,1 2 0,-1-3 0,4 0 0,-2 0 0,2 0 0,-1 0 0,-1 0 0,5 0 0,-6 0 0,6 0 0,-5 0 0,2 0 0,-4 0 0,4 0 0,-3 0 0,3 0 0,0 0 0,-3 0 0,3 0 0,0 0 0,-3 0 0,7 0 0,-7 0 0,6 0 0,-5 0 0,5 0 0,-6 0 0,3 0 0,-4 0 0,4 0 0,1 0 0,0 0 0,2 0 0,-6 0 0,3 0 0,-3 0 0,-1 0 0,1 0 0,-1 0 0,1 0 0,-1 0 0,1 0 0,-1 0 0,4 0 0,-3 0 0,3 0 0,0 0 0,1 0 0,3 0 0,-3 0 0,2 0 0,-3 0 0,4 0 0,0 4 0,0-3 0,0 2 0,1-3 0,-5 0 0,3 0 0,-5 0 0,2 0 0,-4 0 0,1 0 0,-1 0 0,1 0 0,-1 0 0,1 0 0,-1 0 0,1 0 0,-1 0 0,1 0 0,-1 0 0,1 0 0,-1 0 0,1 0 0,-1 0 0,1 0 0,-1 0 0,1 0 0,-1 0 0,1 0 0,-1 0 0,1 0 0,-1 0 0,1 0 0,-1 0 0,1 0 0,-1 0 0,1 0 0,0 0 0,2 0 0,-1 0 0,2 0 0,-4 0 0,1 0 0,-1 0 0,1 0 0,-1 0 0,1 0 0,-1 0 0,1 0 0,3 0 0,-3 0 0,6 0 0,-6 0 0,3 0 0,-3 0 0,-1 0 0,4 0 0,-3 0 0,3-3 0,0 2 0,1-3 0,3 4 0,0-3 0,0 2 0,-3-2 0,2 3 0,-6-4 0,6 3 0,-5-2 0,2 3 0,-1 0 0,-1 0 0,2 0 0,-4 0 0,1 0 0,-1 0 0,1 0 0,-1 0 0,1 0 0,-1 0 0,1 0 0,-1 0 0,1-3 0,-1 2 0,1-3 0,-1 4 0,1 0 0,-1 0 0,1 0 0,-1 0 0,1 0 0,-1-3 0,1 2 0,-1-2 0,1 3 0,-1 0 0,1 0 0,-1 0 0,1-4 0,0 4 0,-1-4 0,1 4 0,-1 0 0,1-3 0,-1 2 0,1-2 0,-1-1 0,1 3 0,-1-2 0,1 3 0,-1 0 0,1-3 0,-1 2 0,1-3 0,-1 4 0,1-3 0,-1 2 0,1-2 0,-1 3 0,1-4 0,-1 0 0,1 0 0,-1 1 0,1 3 0,-1-4 0,4 0 0,-2-4 0,1 1 0,1-1 0,-2 1 0,1-1 0,-2 0 0,-4 1 0,3 3 0,-6-3 0,5 6 0,-5-6 0,3 0 0,-4-2 0,0-2 0,3 0 0,-2 3 0,2-3 0,-3 3 0,0 1 0,3 2 0,-2-5 0,3 5 0,-4-6 0,0 4 0,0-1 0,0 0 0,0 1 0,0-1 0,0 1 0,0-1 0,0 0 0,0 1 0,0-1 0,0 1 0,0-1 0,0 0 0,0 1 0,0-1 0,0 0 0,0 1 0,0-1 0,0 1 0,0-1 0,0 0 0,0 1 0,0-1 0,0 1 0,0-1 0,0 0 0,0 1 0,0-1 0,0 1 0,0-1 0,0 0 0,0 1 0,0-1 0,0 1 0,0-1 0,0 0 0,0 1 0,0-1 0,0 0 0,0 1 0,0-1 0,0 1 0,0-1 0,0 0 0,0 1 0,0-1 0,0 1 0,0-1 0,0 0 0,-4-3 0,3 3 0,-5-3 0,5 3 0,-3 1 0,1-1 0,2 1 0,-2-1 0,-1 0 0,3 1 0,-5-1 0,5 1 0,-6-1 0,6 0 0,-5 1 0,5-1 0,-6 0 0,6 1 0,-6-1 0,6 1 0,-5-1 0,1 0 0,1 1 0,-3-1 0,3 1 0,-3-1 0,-1 0 0,0 1 0,1-1 0,-1 4 0,4-3 0,-3 3 0,3-4 0,-4 1 0,1-1 0,-1 1 0,1-1 0,-1 0 0,4 1 0,-3-1 0,3 0 0,-4 1 0,0-1 0,1 1 0,-1-1 0,1 4 0,-1-3 0,0 3 0,1-4 0,-1 1 0,1-1 0,-1 4 0,0-3 0,1 3 0,-1 0 0,1-3 0,-1 3 0,0-1 0,1-1 0,-1 1 0,0 1 0,1-3 0,-1 6 0,1-5 0,-1 5 0,0-6 0,1 6 0,-1-6 0,1 7 0,-1-7 0,0 6 0,1-6 0,-1 3 0,-3-4 0,3 4 0,-3-3 0,3 3 0,1 0 0,-4-6 0,2 8 0,-2-8 0,4 9 0,-1-6 0,0 7 0,1-7 0,-1 6 0,1-6 0,-1 3 0,0 0 0,1-3 0,-1 6 0,4-6 0,-3 7 0,3-7 0,-4 6 0,1-2 0,-1-1 0,0 0 0,1 0 0,-1 0 0,1 1 0,-1 2 0,0-6 0,1 3 0,-1 0 0,1-3 0,-1 6 0,0-5 0,1 5 0,-1-6 0,1 3 0,-1-1 0,0-1 0,1 5 0,-1-6 0,1 3 0,-1 0 0,0 0 0,1 1 0,-1 2 0,0-6 0,1 3 0,-1 0 0,1 0 0,-1 1 0,0-1 0,1 0 0,-1 0 0,1 1 0,-4 2 0,2-6 0,-2 6 0,4-5 0,-1 5 0,0-6 0,-3 6 0,3-2 0,-3-1 0,3 4 0,1-4 0,-1 1 0,1 2 0,-1-6 0,0 6 0,1-2 0,-1 0 0,1 2 0,-1-3 0,0 1 0,1 2 0,-1-6 0,1 7 0,-1-4 0,0 1 0,1 2 0,-1-2 0,0 3 0,1 0 0,-1-4 0,1 3 0,-1-2 0,0 0 0,1 2 0,-1-3 0,1 4 0,-1 0 0,0-3 0,1 2 0,-1-2 0,1-1 0,-1 3 0,0-2 0,1 3 0,-1-3 0,1 2 0,-1-3 0,0 4 0,1 0 0,-1 0 0,0 0 0,1 0 0,-1 0 0,1 0 0,-1 0 0,0 0 0,1 0 0,-1-3 0,1 2 0,-1-2 0,0 3 0,1 0 0,-1-4 0,1 4 0,-1-4 0,0 4 0,1 0 0,-1 0 0,0 0 0,1 0 0,-1-3 0,1 2 0,-1-2 0,0 3 0,1 0 0,-1 0 0,1 0 0,-1 0 0,0 0 0,1-4 0,-1 3 0,1-2 0,-1 3 0,0 0 0,1 0 0,-1 0 0,0 0 0,1 0 0,-1 0 0,1 0 0,-1 0 0,0 0 0,1 0 0,-1 0 0,1 0 0,-1 0 0,0 0 0,1 0 0,-1 0 0,4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7T07:14:57.492"/>
    </inkml:context>
    <inkml:brush xml:id="br0">
      <inkml:brushProperty name="width" value="0.05" units="cm"/>
      <inkml:brushProperty name="height" value="0.05" units="cm"/>
      <inkml:brushProperty name="color" value="#008C3A"/>
    </inkml:brush>
  </inkml:definitions>
  <inkml:trace contextRef="#ctx0" brushRef="#br0">571 25 24575,'-8'0'0,"1"0"0,-1 0 0,0 0 0,1 0 0,-1 0 0,1 0 0,-1 0 0,0 0 0,1 0 0,-1 0 0,1 0 0,-1 0 0,0 0 0,1 0 0,-1 0 0,0 0 0,1 0 0,-1 0 0,1 0 0,-1 0 0,0 0 0,1 0 0,-1 4 0,1-3 0,-1 2 0,0-3 0,1 3 0,-1-2 0,1 6 0,-1-6 0,0 2 0,1-3 0,-1 3 0,0-2 0,1 6 0,-1-6 0,1 5 0,-1-5 0,-3 6 0,3-3 0,-7 4 0,4-1 0,-5 1 0,5 2 0,-4-1 0,10 2 0,-8-4 0,11 1 0,-8-1 0,3 1 0,1-1 0,-4 1 0,10-1 0,-7 1 0,3-1 0,-1 1 0,-1-1 0,5 1 0,-6-1 0,6 1 0,-2-1 0,-1 1 0,0-1 0,0 1 0,0-1 0,1 1 0,-1-1 0,0 1 0,0-1 0,4 1 0,-3-1 0,2 1 0,-2-1 0,3 1 0,0-1 0,-4 1 0,3 0 0,-2-1 0,3 1 0,0-1 0,-3 1 0,2-1 0,-3 1 0,4-1 0,-3 1 0,2 2 0,-2-1 0,3 2 0,-4-4 0,4 4 0,-4-3 0,1 3 0,2-3 0,-2-1 0,-1 1 0,3-1 0,-2 1 0,3-1 0,0 1 0,0-1 0,-3 1 0,2-1 0,-3 1 0,4-1 0,0 1 0,-3-1 0,2 1 0,-2-1 0,3 1 0,0-1 0,0 1 0,0 0 0,0-1 0,0 1 0,0-1 0,0 1 0,0-1 0,0 1 0,0-1 0,0 1 0,0-1 0,0 1 0,0-1 0,0 1 0,0-1 0,0 1 0,0-1 0,0 1 0,0-1 0,0 1 0,0-1 0,0 1 0,0-1 0,0 1 0,0-1 0,0 1 0,0-1 0,0 1 0,0-1 0,0 1 0,0-1 0,0 1 0,0-1 0,0 1 0,0-1 0,0 1 0,0 0 0,0-1 0,0 1 0,0-1 0,0 1 0,0-1 0,0 1 0,0-1 0,3 1 0,-2-1 0,2 1 0,-3-1 0,4 1 0,-4-1 0,4 1 0,-4-1 0,3 1 0,-2-1 0,6 1 0,-7-1 0,4 1 0,-4-1 0,0 1 0,3-1 0,-2 1 0,6-1 0,-6 1 0,2-1 0,0 1 0,-2-1 0,6 1 0,-3-1 0,0 1 0,3-1 0,-6 1 0,5-1 0,-2 1 0,1 0 0,1-1 0,-2 1 0,4-1 0,-1 1 0,1-1 0,-1 1 0,1-1 0,0 1 0,-1-1 0,1 1 0,-1-1 0,1-3 0,-1 0 0,1-1 0,-1 1 0,1 0 0,-1 3 0,1-6 0,-1 2 0,1 1 0,-1-4 0,1 4 0,-1-4 0,1 3 0,-1-2 0,1 6 0,-1-7 0,1 4 0,-1-1 0,1-2 0,-1 2 0,1 1 0,-1-4 0,1 4 0,-1-4 0,4 3 0,-2-2 0,1 2 0,-2-3 0,-1 0 0,4 0 0,-2 0 0,5 0 0,-2 0 0,3 0 0,0 0 0,-4 0 0,0 0 0,0 0 0,-3 0 0,3 0 0,-3 0 0,-1 0 0,1 0 0,-1 0 0,1 0 0,-1 0 0,1 0 0,-1 0 0,1 0 0,-1 0 0,1 0 0,-1 0 0,1 0 0,-1 0 0,1 0 0,-1 0 0,1 0 0,-1 0 0,1 0 0,-1 0 0,1 0 0,0 0 0,-1 0 0,1 0 0,-1 0 0,1 0 0,-1 0 0,1 0 0,-1 0 0,1 0 0,-1 0 0,1 0 0,-1 0 0,1 0 0,-1 0 0,1 0 0,-1 0 0,4 4 0,-3-4 0,3 4 0,-3-4 0,-1 0 0,1 0 0,-1 0 0,1 0 0,-1 3 0,1-2 0,-1 2 0,1-3 0,3 0 0,-3 0 0,3 4 0,-4-4 0,1 4 0,3-4 0,-3 0 0,3 0 0,-3 0 0,-1 0 0,1 0 0,-1 0 0,1 0 0,-1 0 0,1 0 0,-1 0 0,1 0 0,-1 0 0,1 0 0,-1 0 0,1 0 0,-1 0 0,1 0 0,-1 0 0,1 0 0,-1 0 0,1 0 0,-1 0 0,1 0 0,-1 0 0,1 0 0,-1 0 0,1 0 0,-1 0 0,1 0 0,-1 0 0,1 0 0,-1 0 0,1 0 0,-1 0 0,4 0 0,-2 0 0,2 0 0,-1 0 0,2 0 0,3 0 0,0 0 0,-3 0 0,-1 0 0,-4 0 0,1 3 0,-1-2 0,1 2 0,-1-3 0,4 0 0,-3 0 0,3 0 0,-3 0 0,-1 0 0,1 0 0,-1 0 0,1 0 0,-1 4 0,1-3 0,-1 5 0,1-5 0,-1 2 0,1-3 0,-1 0 0,4 4 0,-2-3 0,1 2 0,-2 0 0,0-2 0,-1 6 0,1-6 0,-1 2 0,1-3 0,-1 0 0,1 0 0,2 0 0,-1 3 0,2-2 0,-4 2 0,1-3 0,-1 0 0,1 0 0,-1 0 0,1 0 0,-1 0 0,1 0 0,-1 0 0,1 0 0,-1 0 0,1 0 0,-1 0 0,1 0 0,-1 0 0,1 0 0,-1 0 0,1 0 0,-1 0 0,1 0 0,-1 0 0,1 0 0,-1 0 0,1 0 0,0 0 0,-1 0 0,1 0 0,-1 0 0,1 0 0,-1 0 0,1 0 0,-1 0 0,1 0 0,-1 0 0,1 0 0,-1 0 0,1 0 0,-1 0 0,1 0 0,-1 0 0,1 0 0,-1 0 0,1 0 0,-1 0 0,1 0 0,-1 0 0,1 0 0,-1 0 0,1 0 0,-1 0 0,1-3 0,3 2 0,-3-6 0,3 3 0,-4 0 0,1 1 0,-1 3 0,1-4 0,-1 0 0,1 0 0,0-3 0,-1 3 0,1 0 0,-1-3 0,1 3 0,-1-1 0,1-1 0,-1 1 0,1 1 0,2-3 0,2 3 0,3-3 0,-3-1 0,-1 0 0,-4 1 0,1-4 0,-1 6 0,-3-5 0,3 5 0,-6-2 0,2-1 0,-3 0 0,0 1 0,0-1 0,0 1 0,0-1 0,0 0 0,0 1 0,0-1 0,0 1 0,0-1 0,0 0 0,0 1 0,0-1 0,0 1 0,0-1 0,0 0 0,0 1 0,0-1 0,0 1 0,0-1 0,0-3 0,0 3 0,0-3 0,-3 3 0,2 0 0,-2 1 0,3-1 0,0 1 0,-4-1 0,3 0 0,-2 1 0,3-4 0,-3 2 0,-2-2 0,1 4 0,-3-4 0,3 2 0,0-2 0,-3 4 0,3-1 0,-4 1 0,4-1 0,1 0 0,-1 1 0,4-1 0,-4 1 0,4-1 0,0 0 0,-3 1 0,-1-1 0,-4 0 0,4 1 0,-3-1 0,6 1 0,-6-1 0,3 0 0,0 1 0,-3-1 0,3 1 0,-4-1 0,4 0 0,-3 1 0,6-1 0,-5 1 0,1-1 0,-2 0 0,3 1 0,-3-1 0,3 0 0,-4 1 0,0-1 0,1 1 0,-1-1 0,1 0 0,-1 1 0,0-1 0,1 1 0,-1-1 0,1 4 0,-1-3 0,0 3 0,1-4 0,-1 1 0,1-1 0,-1 0 0,0 4 0,1-3 0,-1 3 0,0-3 0,1-1 0,-1 4 0,1-3 0,-1 3 0,0-1 0,1-1 0,-1 5 0,1-6 0,-1 3 0,0-4 0,1 4 0,-1-3 0,1 3 0,-1 0 0,-3-6 0,3 8 0,-3-8 0,3 6 0,-3-4 0,3 0 0,-3 4 0,3-3 0,0 3 0,1 0 0,-1-3 0,1 3 0,-1 0 0,0-3 0,1 3 0,-1 0 0,1-3 0,-1 6 0,0-6 0,1 3 0,-1-4 0,-3 4 0,3-3 0,-3 3 0,3 0 0,1 1 0,-1-1 0,0 3 0,1-5 0,-1 1 0,0 1 0,1-3 0,-1 6 0,1-5 0,-1 1 0,0 1 0,1-3 0,-1 3 0,1 0 0,-1-3 0,0 3 0,1 0 0,-1-3 0,1 6 0,-1-6 0,0 3 0,1-3 0,-1-1 0,0 4 0,1-3 0,-1 3 0,1 0 0,-1-3 0,0 3 0,1-1 0,-1-1 0,1 1 0,-1-2 0,0 2 0,1-1 0,-1 1 0,1 1 0,-1-3 0,0 3 0,-3-3 0,3 2 0,-3-1 0,3 1 0,1 1 0,-1-3 0,1 7 0,-1-7 0,0 3 0,1-4 0,-1 0 0,1 4 0,-1-3 0,0 7 0,1-7 0,-1 6 0,0-6 0,1 6 0,-1-5 0,1 5 0,-1-6 0,0 6 0,1-2 0,-1-1 0,1 3 0,-1-2 0,0 0 0,1 2 0,-1-2 0,1 3 0,-1-4 0,0 3 0,1-2 0,-1 3 0,0 0 0,1-3 0,-1 2 0,1-6 0,-1 6 0,-3-2 0,3-1 0,-3 3 0,3-2 0,0 3 0,1 0 0,-1 0 0,1 0 0,-1 0 0,0 0 0,1 0 0,-1 0 0,1 0 0,-1 0 0,0-3 0,1 2 0,-1-3 0,1 4 0,-1 0 0,0 0 0,-3 0 0,3 0 0,-3 0 0,3 0 0,1 0 0,-1 0 0,1 0 0,-1 0 0,0 0 0,1 0 0,-1 0 0,0 0 0,1 0 0,-1 0 0,1 0 0,-1 0 0,0 0 0,1 0 0,-1 0 0,1 0 0,-1 0 0,0 0 0,4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6T14:15:18.687"/>
    </inkml:context>
    <inkml:brush xml:id="br0">
      <inkml:brushProperty name="width" value="0.035" units="cm"/>
      <inkml:brushProperty name="height" value="0.035" units="cm"/>
      <inkml:brushProperty name="color" value="#E71224"/>
    </inkml:brush>
  </inkml:definitions>
  <inkml:trace contextRef="#ctx0" brushRef="#br0">740 144 24575,'-7'2'0,"0"0"0,-3 2 0,0-1 0,-4 1 0,2 0 0,0-2 0,2 0 0,2-1 0,-2-1 0,1 1 0,2 0 0,0-1 0,3 1 0,-2-1 0,2 1 0,-2-1 0,2 1 0,-1-1 0,-2 1 0,-1 1 0,0-1 0,0 1 0,2-1 0,0 0 0,-1 0 0,2 0 0,-1 0 0,1 0 0,0 0 0,-2 0 0,0 1 0,1 0 0,-2 0 0,3 0 0,-1 0 0,0-1 0,-1 1 0,-2 0 0,0 0 0,-3 0 0,1 1 0,-1-1 0,1 1 0,0 0 0,0-1 0,0 0 0,0 0 0,-1 1 0,1-1 0,0 0 0,1 0 0,2 0 0,-3 2 0,-4 1 0,-1 0 0,-2 0 0,6-2 0,5-2 0,3 0 0,2-1 0,-1 1 0,-1-1 0,0 1 0,-1 1 0,2-1 0,-4 0 0,2 0 0,-2 1 0,2-1 0,-1 1 0,-3 0 0,0 1 0,1-1 0,-1 0 0,1 0 0,-1-1 0,2 1 0,2-1 0,3 0 0,-1 1 0,0 1 0,-4 3 0,-2 2 0,1-1 0,-2 2 0,5-4 0,-2 3 0,1-2 0,0 0 0,1 1 0,2-2 0,-1 1 0,1-2 0,0 1 0,1-1 0,0 1 0,-1 0 0,1 1 0,0-1 0,0 1 0,0-1 0,1 0 0,-1 1 0,1-1 0,0 2 0,0-1 0,1 0 0,-1 1 0,1-1 0,-1-1 0,1 1 0,0-1 0,0-1 0,0 0 0,0 0 0,0 0 0,1 1 0,-1-1 0,1 0 0,-1 0 0,1-1 0,-1 0 0,1 1 0,-1 0 0,1 0 0,0 0 0,-1-2 0,1 0 0,-1-1 0,1 0 0,1 1 0,1 1 0,2 0 0,1 1 0,1 0 0,0-1 0,-1-1 0,-2-1 0,0 0 0,0 0 0,3 0 0,1 0 0,1 1 0,-3-1 0,-3-1 0,3 1 0,-2-1 0,1 1 0,0 0 0,-2-1 0,1 1 0,1-1 0,1 1 0,0-1 0,-1 0 0,0 0 0,0 0 0,0 0 0,2 0 0,-1 1 0,0-1 0,-1 0 0,0 0 0,1 0 0,1 0 0,1 0 0,1 1 0,-2-1 0,0 0 0,-4 0 0,4 1 0,0-1 0,4 0 0,-2 0 0,2 0 0,-6 0 0,1 0 0,-3 0 0,1 0 0,0 0 0,-1-1 0,-1 1 0,1 0 0,1-1 0,1 1 0,0-1 0,0 0 0,1 0 0,0 0 0,0 0 0,-1-1 0,-1 1 0,1 1 0,1-2 0,1 1 0,2-1 0,-1 1 0,-1-1 0,4 0 0,-2 0 0,0 1 0,-1-1 0,-1 1 0,0 0 0,0 0 0,0 0 0,0-1 0,-2 1 0,-1 0 0,1 0 0,-1 0 0,0 1 0,1-1 0,-2 0 0,2 0 0,0 0 0,1 0 0,3 1 0,1-2 0,-2 2 0,0-1 0,-5 1 0,1-1 0,-2 1 0,0-1 0,0 0 0,1 0 0,0 0 0,0 0 0,1-1 0,1 0 0,3-2 0,1 0 0,-1 0 0,-1 1 0,-2 1 0,1 0 0,0 0 0,1 0 0,1-1 0,2 1 0,-2 0 0,0-1 0,1 0 0,0-2 0,4 0 0,-2 0 0,1 2 0,-1 0 0,-2 1 0,-1-1 0,-1 1 0,-1 0 0,0 0 0,-1 1 0,0-1 0,-2 1 0,2 0 0,-1 0 0,0 0 0,1 0 0,2-1 0,0 0 0,3 0 0,-3 0 0,1 1 0,-1-1 0,-1 1 0,1-2 0,0 1 0,-1 0 0,0 1 0,-1 0 0,-1 0 0,2 0 0,-1 0 0,3-1 0,-1 0 0,1 0 0,-1 0 0,-1 1 0,-2-1 0,1 2 0,-1-2 0,0 1 0,1 0 0,-1 0 0,1 0 0,-2 0 0,4-1 0,-1 2 0,2-2 0,0 0 0,-2 1 0,1-1 0,0 0 0,0-1 0,0 1 0,-1 1 0,-3 0 0,3-1 0,1 1 0,2-2 0,3 0 0,-2 0 0,1-1 0,-5 2 0,0 0 0,-2 1 0,0 0 0,1 0 0,-1 0 0,1-1 0,1 1 0,0 0 0,0 0 0,-1 0 0,0-1 0,0 2 0,0-2 0,0 1 0,0 0 0,-1 0 0,2-1 0,0 0 0,0 1 0,1-2 0,0 1 0,3-1 0,-1 1 0,1-2 0,1 0 0,-1 1 0,-2-1 0,-3 2 0,-1 0 0,1-1 0,2 0 0,2-1 0,0 0 0,-3 0 0,-1 1 0,2-2 0,1-1 0,2-2 0,0-1 0,-2 2 0,-2 1 0,-3 3 0,0 0 0,-1 0 0,0 1 0,1-3 0,-1 1 0,1-3 0,1-1 0,-1-1 0,0 0 0,-1 1 0,-1 0 0,0 0 0,0 1 0,0-2 0,-1 0 0,1-1 0,0-1 0,-1 1 0,1-1 0,0 0 0,-1 1 0,0 2 0,-1 3 0,1 2 0,-1-1 0,-1 0 0,1 0 0,-1 0 0,0 0 0,-1-1 0,0 1 0,0 0 0,0 1 0,2 1 0,-1 0 0,0 0 0,-2-1 0,0 1 0,-1 0 0,1 0 0,1 1 0,-3 0 0,-2-1 0,-3 0 0,0 0 0,-3 1 0,2-1 0,0 1 0,4 0 0,2 1 0,2-1 0,0 1 0,-2 0 0,-2-1 0,-2 0 0,0 1 0,1 0 0,2 0 0,1 0 0,-1 0 0,-1 0 0,0 0 0,0 0 0,0 0 0,2 0 0,-2 0 0,2 1 0,-1-1 0,-2 1 0,-1 0 0,-3 0 0,-1 1 0,3 0 0,-1-1 0,3 1 0,0 0 0,-1 0 0,3-1 0,1 0 0,2-1 0,-1 1 0,-1 1 0,0-1 0,1-1 0,0 1 0,-1 0 0,1 0 0,-1 0 0,0 0 0,-1 0 0,-1 1 0,-1 1 0,0 0 0,1-1 0,1 1 0,2-2 0,1 0 0,1 0 0,0-1 0,-1 1 0,0 1 0,1-1 0,-2 1 0,2-1 0,0 0 0,-1 1 0,0 0 0,0-1 0,-1 1 0,1 1 0,-1-1 0,-1 0 0,2 0 0,0 0 0,1 0 0,0 0 0,0-1 0,0 1 0,0 0 0,0 0 0,-1-1 0,0 1 0,2 0 0,-2-1 0,2 0 0,-1 0 0,1 1 0,0-1 0,-1 0 0,0 1 0,1-1 0,-2 1 0,2-1 0,0 0 0,0 0 0,1 0 0,0-1 0,0 1 0,0-1 0,-1 0 0,0 1 0,1 0 0,-1 0 0,1 0 0,-1 0 0,1 0 0,-1 0 0,0 0 0,1-1 0,0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Übersicht über alle 3 Module.</a:t>
            </a:r>
          </a:p>
        </p:txBody>
      </p:sp>
    </p:spTree>
    <p:extLst>
      <p:ext uri="{BB962C8B-B14F-4D97-AF65-F5344CB8AC3E}">
        <p14:creationId xmlns:p14="http://schemas.microsoft.com/office/powerpoint/2010/main" val="2838505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t>Es erscheinen nach und nach die prozessbezogenen Kompetenzen, die ebenfalls im Kinderlehrplan enthalten sind.</a:t>
            </a:r>
          </a:p>
          <a:p>
            <a:endParaRPr lang="de-DE" i="0" dirty="0"/>
          </a:p>
          <a:p>
            <a:r>
              <a:rPr lang="de-DE" b="1" i="0" dirty="0"/>
              <a:t>Animation</a:t>
            </a:r>
            <a:r>
              <a:rPr lang="de-DE" i="0" dirty="0"/>
              <a:t>: </a:t>
            </a:r>
          </a:p>
          <a:p>
            <a:r>
              <a:rPr lang="de-DE" i="0" dirty="0"/>
              <a:t>Wichtig ist, dass die inhalts- und prozessbezogenen Kompetenzen stets in Beziehung zueinander gedacht werden sollten.</a:t>
            </a:r>
          </a:p>
          <a:p>
            <a:endParaRPr lang="de-DE" i="0" dirty="0"/>
          </a:p>
          <a:p>
            <a:r>
              <a:rPr lang="de-DE" i="0" dirty="0"/>
              <a:t>Dies kann in Gesprächen mit Kindern und Sorgeberechtigten mit Hilfe des Kinderlehrplans zum Thema gemacht werden: Mathe ist mehr als nur Rechnen.</a:t>
            </a:r>
          </a:p>
        </p:txBody>
      </p:sp>
    </p:spTree>
    <p:extLst>
      <p:ext uri="{BB962C8B-B14F-4D97-AF65-F5344CB8AC3E}">
        <p14:creationId xmlns:p14="http://schemas.microsoft.com/office/powerpoint/2010/main" val="248265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Modul werden die prozessbezogenen Kompetenzen </a:t>
            </a:r>
            <a:r>
              <a:rPr lang="de-DE" i="1" dirty="0"/>
              <a:t>Darstellen</a:t>
            </a:r>
            <a:r>
              <a:rPr lang="de-DE" dirty="0"/>
              <a:t>, </a:t>
            </a:r>
            <a:r>
              <a:rPr lang="de-DE" i="1" dirty="0"/>
              <a:t>Kommunizieren</a:t>
            </a:r>
            <a:r>
              <a:rPr lang="de-DE" dirty="0"/>
              <a:t> (hier „sich austauschen“) und </a:t>
            </a:r>
            <a:r>
              <a:rPr lang="de-DE" i="1" dirty="0"/>
              <a:t>Argumentieren</a:t>
            </a:r>
            <a:r>
              <a:rPr lang="de-DE" dirty="0"/>
              <a:t> (hier „begründen“) näher in den Blick genommen.</a:t>
            </a:r>
          </a:p>
          <a:p>
            <a:endParaRPr lang="de-DE" i="0"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Die prozessbezogenen Kompetenzen </a:t>
            </a:r>
            <a:r>
              <a:rPr lang="de-DE" i="1" dirty="0"/>
              <a:t>Problemlösen</a:t>
            </a:r>
            <a:r>
              <a:rPr lang="de-DE" dirty="0"/>
              <a:t> (hier „Probleme lösen) und </a:t>
            </a:r>
          </a:p>
          <a:p>
            <a:pPr marL="0" marR="0" lvl="0" indent="0" defTabSz="914400" eaLnBrk="1" fontAlgn="auto" latinLnBrk="0" hangingPunct="1">
              <a:lnSpc>
                <a:spcPct val="100000"/>
              </a:lnSpc>
              <a:spcBef>
                <a:spcPts val="0"/>
              </a:spcBef>
              <a:spcAft>
                <a:spcPts val="0"/>
              </a:spcAft>
              <a:buClrTx/>
              <a:buSzTx/>
              <a:buFontTx/>
              <a:buNone/>
              <a:tabLst/>
              <a:defRPr/>
            </a:pPr>
            <a:r>
              <a:rPr lang="de-DE" b="1" i="0" u="none" dirty="0"/>
              <a:t>Animation</a:t>
            </a:r>
            <a:r>
              <a:rPr lang="de-DE" i="0" u="none" dirty="0"/>
              <a:t>: </a:t>
            </a:r>
            <a:r>
              <a:rPr lang="de-DE" i="1" u="none" dirty="0"/>
              <a:t>Modellieren</a:t>
            </a:r>
            <a:r>
              <a:rPr lang="de-DE" dirty="0"/>
              <a:t> (hier „Sachaufgaben bearbeiten“) werden in den Modulen 2 und 3 thematisiert.</a:t>
            </a:r>
          </a:p>
        </p:txBody>
      </p:sp>
    </p:spTree>
    <p:extLst>
      <p:ext uri="{BB962C8B-B14F-4D97-AF65-F5344CB8AC3E}">
        <p14:creationId xmlns:p14="http://schemas.microsoft.com/office/powerpoint/2010/main" val="27878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grundlegende Bedeutung der prozessbezogenen Kompetenzen wollen wir zunächst am Beispiel `Halbschriftliches Rechnen´  zeigen.</a:t>
            </a:r>
          </a:p>
          <a:p>
            <a:endParaRPr lang="de-DE" dirty="0"/>
          </a:p>
          <a:p>
            <a:r>
              <a:rPr lang="de-DE" b="1" dirty="0"/>
              <a:t>Animation</a:t>
            </a:r>
            <a:r>
              <a:rPr lang="de-DE" dirty="0"/>
              <a:t>: Denkmoment: Welche Rolle spielen das Darstellen, Kommunizieren und Argumentieren beim Verstehen von Rechenwegen?</a:t>
            </a:r>
          </a:p>
          <a:p>
            <a:endParaRPr lang="de-DE" dirty="0"/>
          </a:p>
          <a:p>
            <a:pPr marL="0" indent="0">
              <a:buFont typeface="Arial" panose="020B0604020202020204" pitchFamily="34" charset="0"/>
              <a:buNone/>
            </a:pPr>
            <a:r>
              <a:rPr lang="de-DE" b="1" dirty="0"/>
              <a:t>Animation</a:t>
            </a:r>
            <a:r>
              <a:rPr lang="de-DE" dirty="0"/>
              <a:t>: Zunächst betrachten wir die prozessbezogene Kompetenz Kommunizieren. Durch den Impuls der Lehrkraft wird angeregt,  dass sich Lernende untereinander austauschen (also </a:t>
            </a:r>
            <a:r>
              <a:rPr lang="de-DE" i="1" dirty="0">
                <a:sym typeface="Wingdings" pitchFamily="2" charset="2"/>
              </a:rPr>
              <a:t></a:t>
            </a:r>
            <a:r>
              <a:rPr lang="de-DE" i="1" dirty="0"/>
              <a:t>kommunizieren</a:t>
            </a:r>
            <a:r>
              <a:rPr lang="de-DE" dirty="0"/>
              <a:t>) und Rechenwege anderer nachvollziehen. </a:t>
            </a:r>
          </a:p>
          <a:p>
            <a:pPr marL="0" indent="0">
              <a:buFont typeface="Arial" panose="020B0604020202020204" pitchFamily="34" charset="0"/>
              <a:buNone/>
            </a:pPr>
            <a:r>
              <a:rPr lang="de-DE" b="1" dirty="0"/>
              <a:t>Animation</a:t>
            </a:r>
            <a:r>
              <a:rPr lang="de-DE" dirty="0"/>
              <a:t>: Eventuell auftretende Irritationen und andere Lösungen können als Gesprächsanlass genutzt werden.</a:t>
            </a:r>
          </a:p>
        </p:txBody>
      </p:sp>
    </p:spTree>
    <p:extLst>
      <p:ext uri="{BB962C8B-B14F-4D97-AF65-F5344CB8AC3E}">
        <p14:creationId xmlns:p14="http://schemas.microsoft.com/office/powerpoint/2010/main" val="185834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Um Mesuts Lösungsweg besser nachvollziehen zu können, kann das </a:t>
            </a:r>
            <a:r>
              <a:rPr lang="de-DE" b="1" dirty="0"/>
              <a:t>Darstellen als Anschauungsmittel</a:t>
            </a:r>
            <a:r>
              <a:rPr lang="de-DE" dirty="0"/>
              <a:t> eingesetzt werden.</a:t>
            </a:r>
          </a:p>
          <a:p>
            <a:endParaRPr lang="de-DE" dirty="0"/>
          </a:p>
          <a:p>
            <a:r>
              <a:rPr lang="de-DE" dirty="0"/>
              <a:t>In den Animationen wird das Unterrichtsgespräch weitergeführt, indem ein anderes Kind das Vorgehen nachvollziehbar erklärt und dabei auf die Darstellungen am Rechenstrich zurückgreift.</a:t>
            </a:r>
          </a:p>
          <a:p>
            <a:endParaRPr lang="de-DE" dirty="0"/>
          </a:p>
          <a:p>
            <a:r>
              <a:rPr lang="de-DE" dirty="0"/>
              <a:t>Während ein Kind das Vorgehen auf diese Weise nachvollziehen kann, bestehen gegebenenfalls bei anderen Kindern noch inhaltliche Fragen. Diese können als Anlass für Argumentationen genutzt werden, wie auf der folgenden Folie aufgegriffen wird.</a:t>
            </a:r>
          </a:p>
        </p:txBody>
      </p:sp>
    </p:spTree>
    <p:extLst>
      <p:ext uri="{BB962C8B-B14F-4D97-AF65-F5344CB8AC3E}">
        <p14:creationId xmlns:p14="http://schemas.microsoft.com/office/powerpoint/2010/main" val="4218913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Auch das Argumentieren regt die Lernenden dazu an, die eigenen Überlegungen zu strukturieren und anderen nachvollziehbar darzulegen.</a:t>
            </a:r>
          </a:p>
          <a:p>
            <a:endParaRPr lang="de-DE" dirty="0"/>
          </a:p>
          <a:p>
            <a:r>
              <a:rPr lang="de-DE" b="1" dirty="0"/>
              <a:t>Animation</a:t>
            </a:r>
            <a:r>
              <a:rPr lang="de-DE" dirty="0"/>
              <a:t>: Ein anderes Kind greift die Irritation des Kindes gezielt auf und </a:t>
            </a:r>
            <a:r>
              <a:rPr lang="de-DE" b="1" dirty="0"/>
              <a:t>argumentiert</a:t>
            </a:r>
            <a:r>
              <a:rPr lang="de-DE" dirty="0"/>
              <a:t>, wieso der Rechenweg funktioniert. </a:t>
            </a:r>
          </a:p>
          <a:p>
            <a:endParaRPr lang="de-DE" dirty="0"/>
          </a:p>
          <a:p>
            <a:r>
              <a:rPr lang="de-DE" dirty="0"/>
              <a:t>Es wird deutlich, dass mathematische Gespräche vielfältige Anlässe zum Herausfordern und Unterstützen von prozessbezogenen Kompetenzen bieten. </a:t>
            </a:r>
          </a:p>
          <a:p>
            <a:r>
              <a:rPr lang="de-DE" dirty="0"/>
              <a:t>Somit können der Austausch untereinander, der Einsatz von Darstellungen und das Begründen der eigenen Einsichten beim Verstehen unterstützen.</a:t>
            </a:r>
          </a:p>
        </p:txBody>
      </p:sp>
    </p:spTree>
    <p:extLst>
      <p:ext uri="{BB962C8B-B14F-4D97-AF65-F5344CB8AC3E}">
        <p14:creationId xmlns:p14="http://schemas.microsoft.com/office/powerpoint/2010/main" val="217458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Anhand dieser exemplarischen Unterrichtssequenz wird deutlich: Prozessbezogene Kompetenzen können das Verstehen unterstützen und kommen der gesamten Lerngruppe zu Gute.</a:t>
            </a:r>
          </a:p>
          <a:p>
            <a:endParaRPr lang="de-DE" b="0" dirty="0"/>
          </a:p>
          <a:p>
            <a:r>
              <a:rPr lang="de-DE" b="1" i="0" dirty="0"/>
              <a:t>Animationen</a:t>
            </a:r>
            <a:r>
              <a:rPr lang="de-DE" b="0" dirty="0"/>
              <a:t>:</a:t>
            </a:r>
          </a:p>
          <a:p>
            <a:pPr marL="171450" indent="-171450">
              <a:buFont typeface="Arial" panose="020B0604020202020204" pitchFamily="34" charset="0"/>
              <a:buChar char="•"/>
            </a:pPr>
            <a:r>
              <a:rPr lang="de-DE" b="0" dirty="0"/>
              <a:t>Indem Kinder ihre Einsichten präsentieren, durchdenken sie ihren Lösungsprozess erneut, strukturieren und bereiten ihn verständlich für andere Kinder auf.</a:t>
            </a:r>
          </a:p>
          <a:p>
            <a:pPr marL="171450" indent="-171450">
              <a:buFont typeface="Arial" panose="020B0604020202020204" pitchFamily="34" charset="0"/>
              <a:buChar char="•"/>
            </a:pPr>
            <a:r>
              <a:rPr lang="de-DE" b="0" dirty="0"/>
              <a:t>Auch die anderen Kinder der Lerngruppe werden zu einer vertieften Auseinandersetzung angeregt: Sie vollziehen andere Einsichten nach, setzen sie mit eigenen Erkenntnissen in Beziehung, stoßen auf Fragen oder Irritationen und begründen ihre eigenen Ideen.</a:t>
            </a:r>
          </a:p>
          <a:p>
            <a:pPr marL="171450" indent="-171450">
              <a:buFont typeface="Arial" panose="020B0604020202020204" pitchFamily="34" charset="0"/>
              <a:buChar char="•"/>
            </a:pPr>
            <a:r>
              <a:rPr lang="de-DE" b="0" dirty="0"/>
              <a:t>Nicht zuletzt kann prozessbezogenes Arbeiten Einsichten in die Kompetenzen der Lernenden gewähren, die anderenfalls verborgen bleiben würden.</a:t>
            </a:r>
          </a:p>
        </p:txBody>
      </p:sp>
    </p:spTree>
    <p:extLst>
      <p:ext uri="{BB962C8B-B14F-4D97-AF65-F5344CB8AC3E}">
        <p14:creationId xmlns:p14="http://schemas.microsoft.com/office/powerpoint/2010/main" val="1046756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Inhalte und Prozesse sollten also im Sinne der Leitprinzipien ´Durchgängigkeit´ und ´Verstehensorientierung´ von Anfang an und stets verzahnt werden!</a:t>
            </a:r>
          </a:p>
          <a:p>
            <a:endParaRPr lang="de-DE" dirty="0"/>
          </a:p>
          <a:p>
            <a:r>
              <a:rPr lang="de-DE" dirty="0"/>
              <a:t>In den </a:t>
            </a:r>
            <a:r>
              <a:rPr lang="de-DE" b="1" dirty="0"/>
              <a:t>Animationen</a:t>
            </a:r>
            <a:r>
              <a:rPr lang="de-DE" dirty="0"/>
              <a:t> wird am Beispiel des </a:t>
            </a:r>
            <a:r>
              <a:rPr lang="de-DE" b="0" dirty="0"/>
              <a:t>Kommunizierens</a:t>
            </a:r>
            <a:r>
              <a:rPr lang="de-DE" dirty="0"/>
              <a:t> aufgezeigt, inwiefern das Beschreiben von Rechenwegen von der Grundschule bis zur Sekundarstufe erforderlich ist.</a:t>
            </a:r>
          </a:p>
          <a:p>
            <a:endParaRPr lang="de-DE" dirty="0"/>
          </a:p>
          <a:p>
            <a:r>
              <a:rPr lang="de-DE" dirty="0"/>
              <a:t>Für den täglichen Mathematikunterricht bedeutet das:</a:t>
            </a:r>
          </a:p>
          <a:p>
            <a:pPr marL="171450" indent="-171450">
              <a:buFont typeface="Arial" panose="020B0604020202020204" pitchFamily="34" charset="0"/>
              <a:buChar char="•"/>
            </a:pPr>
            <a:r>
              <a:rPr lang="de-DE" dirty="0"/>
              <a:t>den gemeinsamen Austausch, Darstellungen und Begründungen immer wieder einzufordern und zu ritualisieren</a:t>
            </a:r>
          </a:p>
          <a:p>
            <a:pPr marL="171450" indent="-171450">
              <a:buFont typeface="Arial" panose="020B0604020202020204" pitchFamily="34" charset="0"/>
              <a:buChar char="•"/>
            </a:pPr>
            <a:r>
              <a:rPr lang="de-DE" dirty="0"/>
              <a:t>den Lernenden die hierfür notwendigen Unterstützungsmaßnahmen zur Verfügung zu stellen</a:t>
            </a:r>
          </a:p>
          <a:p>
            <a:pPr marL="0" indent="0">
              <a:buFontTx/>
              <a:buNone/>
            </a:pPr>
            <a:endParaRPr lang="de-DE" dirty="0"/>
          </a:p>
          <a:p>
            <a:pPr marL="0" indent="0">
              <a:buFontTx/>
              <a:buNone/>
            </a:pPr>
            <a:r>
              <a:rPr lang="de-DE" dirty="0"/>
              <a:t>Die grundlegende Bedeutung prozessbezogener Kompetenzen mündet nun in der ersten Kernbotschaft… (nächste Folie)</a:t>
            </a:r>
          </a:p>
        </p:txBody>
      </p:sp>
    </p:spTree>
    <p:extLst>
      <p:ext uri="{BB962C8B-B14F-4D97-AF65-F5344CB8AC3E}">
        <p14:creationId xmlns:p14="http://schemas.microsoft.com/office/powerpoint/2010/main" val="3769160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D6F8-196F-2996-E807-3582415A3F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A4207C-08CC-43EF-0022-17EC426114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02DA179-6DBF-4A9E-13FC-299D44BE829D}"/>
              </a:ext>
            </a:extLst>
          </p:cNvPr>
          <p:cNvSpPr>
            <a:spLocks noGrp="1"/>
          </p:cNvSpPr>
          <p:nvPr>
            <p:ph type="body" idx="1"/>
          </p:nvPr>
        </p:nvSpPr>
        <p:spPr/>
        <p:txBody>
          <a:bodyPr/>
          <a:lstStyle/>
          <a:p>
            <a:r>
              <a:rPr lang="de-DE" dirty="0"/>
              <a:t>Die Kernbotschaft des ersten Abschnitts „Bedeutung prozessbezogener Kompetenzen“.</a:t>
            </a:r>
          </a:p>
        </p:txBody>
      </p:sp>
    </p:spTree>
    <p:extLst>
      <p:ext uri="{BB962C8B-B14F-4D97-AF65-F5344CB8AC3E}">
        <p14:creationId xmlns:p14="http://schemas.microsoft.com/office/powerpoint/2010/main" val="418424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wurde deutlich, dass prozessbezogene Kompetenzen stets verzahnt mit den Inhalten im Unterricht erarbeitet werden sollten, um einen durchgängigen und verstehensorientierten Zugang zu den Inhalten zu ermöglichen.</a:t>
            </a:r>
          </a:p>
          <a:p>
            <a:endParaRPr lang="de-DE" dirty="0"/>
          </a:p>
          <a:p>
            <a:r>
              <a:rPr lang="de-DE" dirty="0"/>
              <a:t>Dies werden Sie - wie Sie es bereits aus den anderen Angeboten kennen - in einer Unterrichtssequenz oder -einheit praktisch erproben.</a:t>
            </a:r>
          </a:p>
          <a:p>
            <a:endParaRPr lang="de-DE" dirty="0"/>
          </a:p>
          <a:p>
            <a:r>
              <a:rPr lang="de-DE" dirty="0"/>
              <a:t>Die prozessbezogenen Kompetenzen Darstellen, Kommunizieren und Argumentieren werden in diesem Modul im Folgenden getrennt voneinander betrachtet, um einerseits möglichst konkret werden zu können und um andererseits in drei unterschiedlichen arithmetischen Inhalten ein möglichst großes Angebot darzubieten.</a:t>
            </a:r>
          </a:p>
          <a:p>
            <a:endParaRPr lang="de-DE" dirty="0"/>
          </a:p>
          <a:p>
            <a:r>
              <a:rPr lang="de-DE" dirty="0"/>
              <a:t>Die Planung des Erprobungsauftrags wird in Teilaktivitäten nach jeder prozessbezogenen Kompetenz gegliedert. </a:t>
            </a:r>
          </a:p>
          <a:p>
            <a:endParaRPr lang="de-DE" dirty="0"/>
          </a:p>
          <a:p>
            <a:r>
              <a:rPr lang="de-DE" dirty="0"/>
              <a:t>Damit verfolgen wir zwei Ziele:</a:t>
            </a:r>
          </a:p>
          <a:p>
            <a:r>
              <a:rPr lang="de-DE" dirty="0"/>
              <a:t>1. Für jede der prozessbezogenen Kompetenzen sollen zunächst die Unterstützungsangebote an einem selbst gewählten Inhalt so konkret wie möglich ausgearbeitet werden.</a:t>
            </a:r>
          </a:p>
          <a:p>
            <a:r>
              <a:rPr lang="de-DE" dirty="0"/>
              <a:t>2. Für den Erprobungsauftrag kann dann eine Unterrichtssequenz (z.B. Einstieg) ausgewählt werden, in der einzelne Aspekte fokussiert und ggf. miteinander vernetzt werden. </a:t>
            </a:r>
          </a:p>
          <a:p>
            <a:r>
              <a:rPr lang="de-DE" dirty="0"/>
              <a:t>Dies wird gleich in den Aktivitäten noch deutlicher werden.</a:t>
            </a:r>
          </a:p>
          <a:p>
            <a:endParaRPr lang="de-DE" dirty="0"/>
          </a:p>
          <a:p>
            <a:r>
              <a:rPr lang="de-DE" b="1" dirty="0"/>
              <a:t>Animation</a:t>
            </a:r>
            <a:r>
              <a:rPr lang="de-DE" dirty="0"/>
              <a:t>: Für die Planung erhalten Sie ein Planungsraster, welches Sie mit gezielten Impulsen unterstützt, ihren Erprobungsauftrag vorzubereiten.</a:t>
            </a:r>
          </a:p>
          <a:p>
            <a:endParaRPr lang="de-DE" dirty="0"/>
          </a:p>
          <a:p>
            <a:r>
              <a:rPr lang="de-DE" b="1" dirty="0"/>
              <a:t>Animation</a:t>
            </a:r>
            <a:r>
              <a:rPr lang="de-DE" dirty="0"/>
              <a:t>: Für die Reflexion des Erprobungsauftrags und als Vorbereitung auf das nächste Modul stellen wir Ihnen einen Reflexionsbogen zur Verfügung, in den Sie Ihre fachlichen Erkenntnisse dokumentieren können.</a:t>
            </a:r>
          </a:p>
        </p:txBody>
      </p:sp>
    </p:spTree>
    <p:extLst>
      <p:ext uri="{BB962C8B-B14F-4D97-AF65-F5344CB8AC3E}">
        <p14:creationId xmlns:p14="http://schemas.microsoft.com/office/powerpoint/2010/main" val="81318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In der </a:t>
            </a:r>
            <a:r>
              <a:rPr lang="de-DE" b="1" dirty="0"/>
              <a:t>Animation</a:t>
            </a:r>
            <a:r>
              <a:rPr lang="de-DE" dirty="0"/>
              <a:t> wird der Punkt „Darstellen am Beispiel ‚Zahlenraupen‘“ hervorgehoben, damit die Teilnehmenden wissen, welches Kapitel nun näher thematisiert wird.</a:t>
            </a:r>
          </a:p>
        </p:txBody>
      </p:sp>
    </p:spTree>
    <p:extLst>
      <p:ext uri="{BB962C8B-B14F-4D97-AF65-F5344CB8AC3E}">
        <p14:creationId xmlns:p14="http://schemas.microsoft.com/office/powerpoint/2010/main" val="307867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21364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Aufgabenformat der Zahlenraupen wird im Folgenden exemplarisch betrachtet, um die verschiedenen Funktionen in den Blick zu nehmen, die Darstellungen im Mathematikunterricht einnehmen können.</a:t>
            </a:r>
          </a:p>
          <a:p>
            <a:endParaRPr lang="de-DE" dirty="0"/>
          </a:p>
          <a:p>
            <a:r>
              <a:rPr lang="de-DE" dirty="0"/>
              <a:t>Das Aufgabenformat lässt sich nach der Einführung der Addition einsetzen und flexibel auf andere Zahlräume oder Rechenarten erweitern.</a:t>
            </a:r>
          </a:p>
          <a:p>
            <a:endParaRPr lang="de-DE" dirty="0"/>
          </a:p>
          <a:p>
            <a:r>
              <a:rPr lang="de-DE" dirty="0"/>
              <a:t>In den </a:t>
            </a:r>
            <a:r>
              <a:rPr lang="de-DE" b="1" dirty="0"/>
              <a:t>Animationen</a:t>
            </a:r>
            <a:r>
              <a:rPr lang="de-DE" dirty="0"/>
              <a:t> wird der Aufbau der Zahlenraupen verdeutlicht:</a:t>
            </a:r>
          </a:p>
          <a:p>
            <a:pPr marL="171450" indent="-171450">
              <a:buFont typeface="Arial" panose="020B0604020202020204" pitchFamily="34" charset="0"/>
              <a:buChar char="•"/>
            </a:pPr>
            <a:r>
              <a:rPr lang="de-DE" dirty="0"/>
              <a:t>Die Raupe beginnt immer mit einer festgelegten </a:t>
            </a:r>
            <a:r>
              <a:rPr lang="de-DE" i="1" dirty="0"/>
              <a:t>Startzahl</a:t>
            </a:r>
          </a:p>
          <a:p>
            <a:pPr marL="171450" indent="-171450">
              <a:buFont typeface="Arial" panose="020B0604020202020204" pitchFamily="34" charset="0"/>
              <a:buChar char="•"/>
            </a:pPr>
            <a:r>
              <a:rPr lang="de-DE" dirty="0"/>
              <a:t>Die </a:t>
            </a:r>
            <a:r>
              <a:rPr lang="de-DE" i="1" dirty="0" err="1"/>
              <a:t>Pluszahl</a:t>
            </a:r>
            <a:r>
              <a:rPr lang="de-DE" dirty="0"/>
              <a:t> gibt an, wie viel von einem Feld zum nächsten hinzukommen</a:t>
            </a:r>
          </a:p>
          <a:p>
            <a:pPr marL="171450" indent="-171450">
              <a:buFont typeface="Arial" panose="020B0604020202020204" pitchFamily="34" charset="0"/>
              <a:buChar char="•"/>
            </a:pPr>
            <a:r>
              <a:rPr lang="de-DE" dirty="0"/>
              <a:t>Das letzte Feld wird als </a:t>
            </a:r>
            <a:r>
              <a:rPr lang="de-DE" i="1" dirty="0" err="1"/>
              <a:t>Zielzahl</a:t>
            </a:r>
            <a:r>
              <a:rPr lang="de-DE" dirty="0"/>
              <a:t> bezeichnet. Es sollte jedoch auch thematisiert werden, dass dich Zahlenraupen beliebig erweitern lassen und das vierte Feld nicht immer die </a:t>
            </a:r>
            <a:r>
              <a:rPr lang="de-DE" dirty="0" err="1"/>
              <a:t>Zielzahl</a:t>
            </a:r>
            <a:r>
              <a:rPr lang="de-DE" dirty="0"/>
              <a:t> sein muss.</a:t>
            </a:r>
          </a:p>
        </p:txBody>
      </p:sp>
    </p:spTree>
    <p:extLst>
      <p:ext uri="{BB962C8B-B14F-4D97-AF65-F5344CB8AC3E}">
        <p14:creationId xmlns:p14="http://schemas.microsoft.com/office/powerpoint/2010/main" val="2238730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Nachdem der Aufbau der Zahlenraupen mit den Lernenden thematisiert wurde, sollen sie dies nun auf eine andere Zahlenraupe übertragen.</a:t>
            </a:r>
          </a:p>
          <a:p>
            <a:endParaRPr lang="de-DE" dirty="0"/>
          </a:p>
          <a:p>
            <a:r>
              <a:rPr lang="de-DE" dirty="0"/>
              <a:t>Nach der Frage der Lehrkraft, wie es weitergeht (</a:t>
            </a:r>
            <a:r>
              <a:rPr lang="de-DE" b="1" dirty="0"/>
              <a:t>Animation</a:t>
            </a:r>
            <a:r>
              <a:rPr lang="de-DE" dirty="0"/>
              <a:t>) bleiben die Antworten der Kinder jedoch zunächst aus.</a:t>
            </a:r>
          </a:p>
        </p:txBody>
      </p:sp>
    </p:spTree>
    <p:extLst>
      <p:ext uri="{BB962C8B-B14F-4D97-AF65-F5344CB8AC3E}">
        <p14:creationId xmlns:p14="http://schemas.microsoft.com/office/powerpoint/2010/main" val="2436555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Ausbleiben von Antworten kann verschiedene Gründe haben:</a:t>
            </a:r>
          </a:p>
          <a:p>
            <a:pPr marL="171450" indent="-171450">
              <a:buFont typeface="Arial" panose="020B0604020202020204" pitchFamily="34" charset="0"/>
              <a:buChar char="•"/>
            </a:pPr>
            <a:r>
              <a:rPr lang="de-DE" dirty="0"/>
              <a:t>Die Lernenden könnten noch nicht über die benötigten Sprachmittel verfügen, um ihr Verständnis zeigen zu können</a:t>
            </a:r>
          </a:p>
          <a:p>
            <a:pPr marL="171450" indent="-171450">
              <a:buFont typeface="Arial" panose="020B0604020202020204" pitchFamily="34" charset="0"/>
              <a:buChar char="•"/>
            </a:pPr>
            <a:r>
              <a:rPr lang="de-DE" dirty="0"/>
              <a:t>Sie könnten jedoch das Format als ganzes noch nicht verstanden haben, da es bisher nur „abstrakt“ mit Zahlsymbolen eingeführt wurde.</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Die Aufforderung, das Hinzukommen mit Plättchen zu erklären (</a:t>
            </a:r>
            <a:r>
              <a:rPr lang="de-DE" b="1" dirty="0"/>
              <a:t>Animation</a:t>
            </a:r>
            <a:r>
              <a:rPr lang="de-DE" dirty="0"/>
              <a:t>), könnte dieses inhaltliche Verständnis ermöglichen.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So kann ein Kind nun die korrekte Anzahl für das zweite Feld angeben und diese auch mit Plättchen darstellen (</a:t>
            </a:r>
            <a:r>
              <a:rPr lang="de-DE" b="1" dirty="0"/>
              <a:t>Animation</a:t>
            </a:r>
            <a:r>
              <a:rPr lang="de-DE" dirty="0"/>
              <a:t>).</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Es wird deutlich, dass Kinder durch den Einsatz von Darstellungen einen ersten Zugang zu den Inhalten gewinnen können. </a:t>
            </a:r>
          </a:p>
          <a:p>
            <a:pPr marL="0" indent="0">
              <a:buFont typeface="Arial" panose="020B0604020202020204" pitchFamily="34" charset="0"/>
              <a:buNone/>
            </a:pPr>
            <a:r>
              <a:rPr lang="de-DE" b="1" dirty="0"/>
              <a:t>Animation</a:t>
            </a:r>
            <a:r>
              <a:rPr lang="de-DE" dirty="0"/>
              <a:t>: Die Darstellung erfüllt hier die Funktion, das Aufgabenverständnis zu ermöglichen.</a:t>
            </a:r>
          </a:p>
        </p:txBody>
      </p:sp>
    </p:spTree>
    <p:extLst>
      <p:ext uri="{BB962C8B-B14F-4D97-AF65-F5344CB8AC3E}">
        <p14:creationId xmlns:p14="http://schemas.microsoft.com/office/powerpoint/2010/main" val="2214345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Im weiteren Verlauf des Gesprächs könnte die Lehrkraft nun dazu auffordern, die Zahlenraupe fortzuführen.</a:t>
            </a:r>
          </a:p>
          <a:p>
            <a:endParaRPr lang="de-DE" dirty="0"/>
          </a:p>
          <a:p>
            <a:r>
              <a:rPr lang="de-DE" b="1" dirty="0"/>
              <a:t>Animation</a:t>
            </a:r>
            <a:r>
              <a:rPr lang="de-DE" dirty="0"/>
              <a:t>: Ein Kind kann das nächste Feld erfolgreich füllen und erklären, dass es zu der 4 aus dem vorherigen Feld erneut 3 hinzugefügt hat.</a:t>
            </a:r>
          </a:p>
          <a:p>
            <a:endParaRPr lang="de-DE" dirty="0"/>
          </a:p>
          <a:p>
            <a:r>
              <a:rPr lang="de-DE" b="1" dirty="0"/>
              <a:t>Animation</a:t>
            </a:r>
            <a:r>
              <a:rPr lang="de-DE" dirty="0"/>
              <a:t>: Auch an dieser Stelle könnte es sein, dass andere Kinder der Lerngruppe diesen Schritt nicht nachvollziehen konnten.</a:t>
            </a:r>
          </a:p>
          <a:p>
            <a:endParaRPr lang="de-DE" dirty="0"/>
          </a:p>
          <a:p>
            <a:r>
              <a:rPr lang="de-DE" b="1" dirty="0"/>
              <a:t>Animation</a:t>
            </a:r>
            <a:r>
              <a:rPr lang="de-DE" dirty="0"/>
              <a:t>: Denkmoment – Wie könnte das Verständnis weiter unterstützt werden?</a:t>
            </a:r>
          </a:p>
        </p:txBody>
      </p:sp>
    </p:spTree>
    <p:extLst>
      <p:ext uri="{BB962C8B-B14F-4D97-AF65-F5344CB8AC3E}">
        <p14:creationId xmlns:p14="http://schemas.microsoft.com/office/powerpoint/2010/main" val="1231365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ist also, dass die Lernenden eine vertiefte </a:t>
            </a:r>
            <a:r>
              <a:rPr lang="de-DE" i="1" dirty="0"/>
              <a:t>Einsicht in mathematische Strukturen </a:t>
            </a:r>
            <a:r>
              <a:rPr lang="de-DE" dirty="0"/>
              <a:t>gewinnen. Hier ist nicht mehr nur das Verständnis für das Aufgabenformat im Blick, sondern auch die Einsicht in Zusammenhänge von Zahlen.</a:t>
            </a:r>
          </a:p>
          <a:p>
            <a:endParaRPr lang="de-DE" dirty="0"/>
          </a:p>
          <a:p>
            <a:r>
              <a:rPr lang="de-DE" dirty="0"/>
              <a:t>Eine mögliche Unterstützung wird auf dieser Folie näher ausgeführt.</a:t>
            </a:r>
          </a:p>
          <a:p>
            <a:endParaRPr lang="de-DE" dirty="0"/>
          </a:p>
          <a:p>
            <a:r>
              <a:rPr lang="de-DE" dirty="0"/>
              <a:t>Die Frage danach, wie viele von einem Feld zum nächsten dazukommen und dies zu markieren (</a:t>
            </a:r>
            <a:r>
              <a:rPr lang="de-DE" b="1" dirty="0"/>
              <a:t>Animation</a:t>
            </a:r>
            <a:r>
              <a:rPr lang="de-DE" dirty="0"/>
              <a:t>), kann hier zum Weiterdenken anregen.</a:t>
            </a:r>
          </a:p>
          <a:p>
            <a:endParaRPr lang="de-DE" dirty="0"/>
          </a:p>
          <a:p>
            <a:r>
              <a:rPr lang="de-DE" b="1" dirty="0"/>
              <a:t>Animation</a:t>
            </a:r>
            <a:r>
              <a:rPr lang="de-DE" dirty="0"/>
              <a:t>: Ein Kind kann nun die hinzugekommenen 3 Plättchen farblich markieren und diesen Zusammenhang auch sprachlich ausdrücken.</a:t>
            </a:r>
          </a:p>
        </p:txBody>
      </p:sp>
    </p:spTree>
    <p:extLst>
      <p:ext uri="{BB962C8B-B14F-4D97-AF65-F5344CB8AC3E}">
        <p14:creationId xmlns:p14="http://schemas.microsoft.com/office/powerpoint/2010/main" val="2949248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weitere Möglichkeit, die Einsicht in mathematische Strukturen hier zu unterstützen:</a:t>
            </a:r>
          </a:p>
          <a:p>
            <a:endParaRPr lang="de-DE" dirty="0"/>
          </a:p>
          <a:p>
            <a:r>
              <a:rPr lang="de-DE" b="1" dirty="0"/>
              <a:t>Animation</a:t>
            </a:r>
            <a:r>
              <a:rPr lang="de-DE" dirty="0"/>
              <a:t>: Die Anregung, die eine Zahl in der anderen zu sehen und auch diesen Zusammenhang farblich zu markieren, kann die vertiefte Auseinandersetzung hier ebenfalls anregen.</a:t>
            </a:r>
          </a:p>
          <a:p>
            <a:endParaRPr lang="de-DE" dirty="0"/>
          </a:p>
          <a:p>
            <a:r>
              <a:rPr lang="de-DE" b="1" dirty="0"/>
              <a:t>Animation</a:t>
            </a:r>
            <a:r>
              <a:rPr lang="de-DE" dirty="0"/>
              <a:t>: Ein Kind markiert nun erfolgreich den gleichen Anteil und kann so die Zusammenhänge näher in den Blick nehmen.</a:t>
            </a:r>
          </a:p>
          <a:p>
            <a:endParaRPr lang="de-DE" dirty="0"/>
          </a:p>
          <a:p>
            <a:r>
              <a:rPr lang="de-DE" dirty="0"/>
              <a:t>Es wird deutlich: Darstellungen können ermöglichen, dass Lernende die zugrundeliegenden mathematischen Strukturen näher in den Blick nehmen und verstehen.</a:t>
            </a:r>
          </a:p>
        </p:txBody>
      </p:sp>
    </p:spTree>
    <p:extLst>
      <p:ext uri="{BB962C8B-B14F-4D97-AF65-F5344CB8AC3E}">
        <p14:creationId xmlns:p14="http://schemas.microsoft.com/office/powerpoint/2010/main" val="237399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E63F9-6A0A-33AF-6787-1D95218136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504219-F707-74B2-746B-C2FE6AE2C1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598A0F-B20A-FD4C-4C1C-FE41EA92C328}"/>
              </a:ext>
            </a:extLst>
          </p:cNvPr>
          <p:cNvSpPr>
            <a:spLocks noGrp="1"/>
          </p:cNvSpPr>
          <p:nvPr>
            <p:ph type="body" idx="1"/>
          </p:nvPr>
        </p:nvSpPr>
        <p:spPr/>
        <p:txBody>
          <a:bodyPr/>
          <a:lstStyle/>
          <a:p>
            <a:r>
              <a:rPr lang="de-DE" dirty="0"/>
              <a:t>Auf den bisherigen Folien wurde deutlich: Darstellungen ermöglichen das Verstehen und unterstützen es. </a:t>
            </a:r>
          </a:p>
          <a:p>
            <a:endParaRPr lang="de-DE" dirty="0"/>
          </a:p>
          <a:p>
            <a:r>
              <a:rPr lang="de-DE" dirty="0"/>
              <a:t>Ziel ist der Aufbau zentraler mathematischer Vorstellungen.</a:t>
            </a:r>
          </a:p>
          <a:p>
            <a:endParaRPr lang="de-DE" dirty="0"/>
          </a:p>
          <a:p>
            <a:r>
              <a:rPr lang="de-DE" dirty="0"/>
              <a:t>Auf den kommenden Folien wird deutlich, dass Darstellungen jedoch auch weitere Funktionen im Mathematikunterricht einnehmen können.</a:t>
            </a:r>
          </a:p>
        </p:txBody>
      </p:sp>
    </p:spTree>
    <p:extLst>
      <p:ext uri="{BB962C8B-B14F-4D97-AF65-F5344CB8AC3E}">
        <p14:creationId xmlns:p14="http://schemas.microsoft.com/office/powerpoint/2010/main" val="412199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Im weiteren Unterricht könnte beispielsweise so weitergearbeitet werden, dass mehrere Zahlenraupen in den Blick genommen und miteinander in Beziehung gesetzt werden.</a:t>
            </a:r>
          </a:p>
          <a:p>
            <a:endParaRPr lang="de-DE" dirty="0"/>
          </a:p>
          <a:p>
            <a:r>
              <a:rPr lang="de-DE" b="1" dirty="0"/>
              <a:t>Animation</a:t>
            </a:r>
            <a:r>
              <a:rPr lang="de-DE" dirty="0"/>
              <a:t>: Die Lehrkraft regt an, diese Veränderungen in den Blick zu nehmen, indem sie nach der Veränderung der </a:t>
            </a:r>
            <a:r>
              <a:rPr lang="de-DE" dirty="0" err="1"/>
              <a:t>Zielzahl</a:t>
            </a:r>
            <a:r>
              <a:rPr lang="de-DE" dirty="0"/>
              <a:t> fragt.</a:t>
            </a:r>
          </a:p>
          <a:p>
            <a:endParaRPr lang="de-DE" dirty="0"/>
          </a:p>
          <a:p>
            <a:r>
              <a:rPr lang="de-DE" b="1" dirty="0"/>
              <a:t>Animation</a:t>
            </a:r>
            <a:r>
              <a:rPr lang="de-DE" dirty="0"/>
              <a:t>: Ein Kind kann die untere Zahlenraupe erfolgreich füllen (was zur Beantwortung der Frage der Lehrkraft reicht). Die Zusammenhänge nimmt es bisher jedoch nicht in den Blick bzw. drückt sie zumindest sprachlich nicht aus.</a:t>
            </a:r>
          </a:p>
          <a:p>
            <a:endParaRPr lang="de-DE" dirty="0"/>
          </a:p>
          <a:p>
            <a:r>
              <a:rPr lang="de-DE" b="1" dirty="0"/>
              <a:t>Animation</a:t>
            </a:r>
            <a:r>
              <a:rPr lang="de-DE" dirty="0"/>
              <a:t>: Denkmoment – Wie können die Kinder angeregt werden, Zusammenhänge in den Blick zu nehmen?</a:t>
            </a:r>
          </a:p>
        </p:txBody>
      </p:sp>
    </p:spTree>
    <p:extLst>
      <p:ext uri="{BB962C8B-B14F-4D97-AF65-F5344CB8AC3E}">
        <p14:creationId xmlns:p14="http://schemas.microsoft.com/office/powerpoint/2010/main" val="2575791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mögliche Antwort auf die Frage des vorangegangenen Denkmoments wird auf dieser Folie vorgestellt. Ziel ist es, dass die Lernenden </a:t>
            </a:r>
            <a:r>
              <a:rPr lang="de-DE" i="1" dirty="0"/>
              <a:t>ihre eigenen Lösungsprozesse in den Blick nehmen und aufbereiten</a:t>
            </a:r>
            <a:r>
              <a:rPr lang="de-DE" dirty="0"/>
              <a:t>, um tiefergehende Einsichten zu gewinnen.</a:t>
            </a:r>
          </a:p>
          <a:p>
            <a:endParaRPr lang="de-DE" dirty="0"/>
          </a:p>
          <a:p>
            <a:r>
              <a:rPr lang="de-DE" b="1" dirty="0"/>
              <a:t>Animation</a:t>
            </a:r>
            <a:r>
              <a:rPr lang="de-DE" dirty="0"/>
              <a:t>: Die Lehrkraft regt dazu an, die einzelnen Felder zu vergleichen und dabei auf </a:t>
            </a:r>
            <a:r>
              <a:rPr lang="de-DE" i="1" dirty="0"/>
              <a:t>Mittel zum Forschen </a:t>
            </a:r>
            <a:r>
              <a:rPr lang="de-DE" dirty="0"/>
              <a:t>zurückzugreifen.</a:t>
            </a:r>
          </a:p>
          <a:p>
            <a:endParaRPr lang="de-DE" dirty="0"/>
          </a:p>
          <a:p>
            <a:r>
              <a:rPr lang="de-DE" b="1" dirty="0"/>
              <a:t>Animation</a:t>
            </a:r>
            <a:r>
              <a:rPr lang="de-DE" dirty="0"/>
              <a:t>: Ein Kind kann nun die Veränderung mit Pfeilen darstellen und versucht, diese Einsicht auch sprachlich auszudrücken.</a:t>
            </a:r>
          </a:p>
          <a:p>
            <a:endParaRPr lang="de-DE" dirty="0"/>
          </a:p>
          <a:p>
            <a:r>
              <a:rPr lang="de-DE" b="1" dirty="0"/>
              <a:t>Animation</a:t>
            </a:r>
            <a:r>
              <a:rPr lang="de-DE" dirty="0"/>
              <a:t>: Andere Kinder der Lerngruppe können dem Kind jedoch noch nicht folgen. Dies könnte unter anderem auf umgangssprachliche Beschreibung zurückzuführen sein.</a:t>
            </a:r>
          </a:p>
        </p:txBody>
      </p:sp>
    </p:spTree>
    <p:extLst>
      <p:ext uri="{BB962C8B-B14F-4D97-AF65-F5344CB8AC3E}">
        <p14:creationId xmlns:p14="http://schemas.microsoft.com/office/powerpoint/2010/main" val="2033987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Die Lehrkraft stellt fest, dass die anderen Kinder Majas Ausführungen noch nicht folgen können.</a:t>
            </a:r>
          </a:p>
          <a:p>
            <a:endParaRPr lang="de-DE" dirty="0"/>
          </a:p>
          <a:p>
            <a:r>
              <a:rPr lang="de-DE" b="1" dirty="0"/>
              <a:t>Animation</a:t>
            </a:r>
            <a:r>
              <a:rPr lang="de-DE" dirty="0"/>
              <a:t>: Eine mögliche Interpretation ist, dass sie ihre Einsichten sprachlich noch nicht so ausdrücken kann, dass andere Kinder sie verstehen können.</a:t>
            </a:r>
          </a:p>
          <a:p>
            <a:endParaRPr lang="de-DE" dirty="0"/>
          </a:p>
          <a:p>
            <a:r>
              <a:rPr lang="de-DE" b="1" dirty="0"/>
              <a:t>Animation</a:t>
            </a:r>
            <a:r>
              <a:rPr lang="de-DE" dirty="0"/>
              <a:t>: Sie können also noch keinen Bezug zu den Feldern der Zahlenraupe herstellen.</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Denkmoment: </a:t>
            </a:r>
            <a:r>
              <a:rPr lang="de-DE" sz="1200" b="0" dirty="0">
                <a:latin typeface="Arial" panose="020B0604020202020204" pitchFamily="34" charset="0"/>
                <a:cs typeface="Arial" panose="020B0604020202020204" pitchFamily="34" charset="0"/>
              </a:rPr>
              <a:t>Welche Sprachmittel können Maja helfen, ihre Erkenntnisse nachvollziehbar zu beschreiben?</a:t>
            </a:r>
          </a:p>
        </p:txBody>
      </p:sp>
    </p:spTree>
    <p:extLst>
      <p:ext uri="{BB962C8B-B14F-4D97-AF65-F5344CB8AC3E}">
        <p14:creationId xmlns:p14="http://schemas.microsoft.com/office/powerpoint/2010/main" val="133331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6B678-7581-A113-BA2D-3E611DC11E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C69CC0-E634-B183-4E25-18DFCC040E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63E7FB-0854-195A-7541-901C4C47DC1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15497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mögliche Sprachmittel werden auf dieser Folie aufgegriffen. Ziel ist es, dass die Lernenden </a:t>
            </a:r>
            <a:r>
              <a:rPr lang="de-DE" i="1" dirty="0"/>
              <a:t>durch Darstellungen über Mathematik sprechen </a:t>
            </a:r>
            <a:r>
              <a:rPr lang="de-DE" dirty="0"/>
              <a:t>können.</a:t>
            </a:r>
          </a:p>
          <a:p>
            <a:endParaRPr lang="de-DE" dirty="0"/>
          </a:p>
          <a:p>
            <a:r>
              <a:rPr lang="de-DE" dirty="0"/>
              <a:t>Im Zusammenhang mit der Kompetenz Darstellen ist die </a:t>
            </a:r>
            <a:r>
              <a:rPr lang="de-DE" b="0" i="1" dirty="0"/>
              <a:t>Darstellungsvernetzung</a:t>
            </a:r>
            <a:r>
              <a:rPr lang="de-DE" dirty="0"/>
              <a:t> besonders zentral:</a:t>
            </a:r>
          </a:p>
          <a:p>
            <a:pPr marL="171450" indent="-171450">
              <a:buFont typeface="Arial" panose="020B0604020202020204" pitchFamily="34" charset="0"/>
              <a:buChar char="•"/>
            </a:pPr>
            <a:r>
              <a:rPr lang="de-DE" dirty="0"/>
              <a:t>Mathematische Inhalte können auf den vier Darstellungsebenen </a:t>
            </a:r>
            <a:r>
              <a:rPr lang="de-DE" i="1" dirty="0"/>
              <a:t>Sprache</a:t>
            </a:r>
            <a:r>
              <a:rPr lang="de-DE" dirty="0"/>
              <a:t>, </a:t>
            </a:r>
            <a:r>
              <a:rPr lang="de-DE" i="1" dirty="0"/>
              <a:t>Mathesprache</a:t>
            </a:r>
            <a:r>
              <a:rPr lang="de-DE" dirty="0"/>
              <a:t>, </a:t>
            </a:r>
            <a:r>
              <a:rPr lang="de-DE" i="1" dirty="0"/>
              <a:t>Handlung</a:t>
            </a:r>
            <a:r>
              <a:rPr lang="de-DE" dirty="0"/>
              <a:t> und </a:t>
            </a:r>
            <a:r>
              <a:rPr lang="de-DE" i="1" dirty="0"/>
              <a:t>Bild</a:t>
            </a:r>
            <a:r>
              <a:rPr lang="de-DE" dirty="0"/>
              <a:t> dargestellt werden.</a:t>
            </a:r>
          </a:p>
          <a:p>
            <a:pPr marL="171450" indent="-171450">
              <a:buFont typeface="Arial" panose="020B0604020202020204" pitchFamily="34" charset="0"/>
              <a:buChar char="•"/>
            </a:pPr>
            <a:r>
              <a:rPr lang="de-DE" dirty="0"/>
              <a:t>Wichtig dass diese Darstellungen nicht bloß ineinander überführt werden: Sie immer wieder aufeinander bezogen und </a:t>
            </a:r>
            <a:r>
              <a:rPr lang="de-DE" i="1" dirty="0"/>
              <a:t>vernetzt</a:t>
            </a:r>
            <a:r>
              <a:rPr lang="de-DE" dirty="0"/>
              <a:t> werden.</a:t>
            </a:r>
          </a:p>
          <a:p>
            <a:pPr marL="171450" indent="-171450">
              <a:buFont typeface="Arial" panose="020B0604020202020204" pitchFamily="34" charset="0"/>
              <a:buChar char="•"/>
            </a:pPr>
            <a:r>
              <a:rPr lang="de-DE" dirty="0"/>
              <a:t>Der Sprache kommt hierbei eine zentrale Rolle zu: Sie sollte zu den Darstellungen passen und sie präzise verbalisieren, damit sie nachvollziehbar sind.</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b="1" dirty="0"/>
              <a:t>Animation</a:t>
            </a:r>
            <a:r>
              <a:rPr lang="de-DE" dirty="0"/>
              <a:t>: Die Satzphrase “Jedes Feld der Zahlenraupe wird um 1 erhöht“ beschreibt die Zusammenhänge, die Maja bereits erkannt hat. Allerdings greift diese die Zahlenraupe gezielt auf und kann daher auch durch andere Kinder nachvollzogen werden.</a:t>
            </a:r>
          </a:p>
          <a:p>
            <a:pPr marL="0" indent="0">
              <a:buFont typeface="Arial" panose="020B0604020202020204" pitchFamily="34" charset="0"/>
              <a:buNone/>
            </a:pPr>
            <a:r>
              <a:rPr lang="de-DE" b="1" dirty="0"/>
              <a:t>Animation</a:t>
            </a:r>
            <a:r>
              <a:rPr lang="de-DE" dirty="0"/>
              <a:t>: Auch um die bildliche Darstellung ausdrücken zu können, benötigen die Lernenden geeignete Sprachmittel. Die Phrase „In der unteren Zahlenraupe ist ein rotes Plättchen mehr“ greift diese Zusammenhänge gezielt auf.</a:t>
            </a:r>
          </a:p>
          <a:p>
            <a:pPr marL="0" indent="0">
              <a:buFont typeface="Arial" panose="020B0604020202020204" pitchFamily="34" charset="0"/>
              <a:buNone/>
            </a:pPr>
            <a:r>
              <a:rPr lang="de-DE" b="1" dirty="0"/>
              <a:t>Animation</a:t>
            </a:r>
            <a:r>
              <a:rPr lang="de-DE" dirty="0"/>
              <a:t>: Auch um die Handlung des Hinzufügens eines Plättchens gezielt zu beschreiben, sind entsprechende passende Sprachmittel notwendig.</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Sprache, die zu den Darstellungen passt, kann Lernende somit im Verstehen unterstützen. Zugleich ermöglicht sie, über die mathematischen Inhalte so zu sprechen, dass alle Beteiligten dem Gespräch folgen können.</a:t>
            </a:r>
          </a:p>
        </p:txBody>
      </p:sp>
    </p:spTree>
    <p:extLst>
      <p:ext uri="{BB962C8B-B14F-4D97-AF65-F5344CB8AC3E}">
        <p14:creationId xmlns:p14="http://schemas.microsoft.com/office/powerpoint/2010/main" val="2025035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D589B-F2C9-109E-8A7F-AD386C5231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D574C4-087E-34AE-09A6-28EE14148B8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E0FD12-2373-8E79-56EF-65C0E03C6B41}"/>
              </a:ext>
            </a:extLst>
          </p:cNvPr>
          <p:cNvSpPr>
            <a:spLocks noGrp="1"/>
          </p:cNvSpPr>
          <p:nvPr>
            <p:ph type="body" idx="1"/>
          </p:nvPr>
        </p:nvSpPr>
        <p:spPr/>
        <p:txBody>
          <a:bodyPr/>
          <a:lstStyle/>
          <a:p>
            <a:r>
              <a:rPr lang="de-DE" dirty="0"/>
              <a:t>Die vier in diesem Bereich dargestellten Funktionen von Darstellungen sind hier zusammengefasst.</a:t>
            </a:r>
          </a:p>
          <a:p>
            <a:endParaRPr lang="de-DE" dirty="0"/>
          </a:p>
          <a:p>
            <a:r>
              <a:rPr lang="de-DE" dirty="0"/>
              <a:t>Darstellungen können im Mathematikunterricht eine Vielzahl von verschiedenen Funktionen erfüllen, von denen einige diskutiert wurden. Zu unterscheiden sind die Funktionen </a:t>
            </a:r>
            <a:r>
              <a:rPr lang="de-DE" i="1" dirty="0"/>
              <a:t>Darstellungen als Erkenntnismittel </a:t>
            </a:r>
            <a:r>
              <a:rPr lang="de-DE" dirty="0"/>
              <a:t>und </a:t>
            </a:r>
            <a:r>
              <a:rPr lang="de-DE" i="1" dirty="0"/>
              <a:t>Darstellungen als Anschauungsmittel</a:t>
            </a:r>
            <a:r>
              <a:rPr lang="de-DE" dirty="0"/>
              <a:t>.</a:t>
            </a:r>
          </a:p>
          <a:p>
            <a:endParaRPr lang="de-DE" dirty="0"/>
          </a:p>
          <a:p>
            <a:r>
              <a:rPr lang="de-DE" dirty="0"/>
              <a:t>Je nach Situationen können auch beide Funktionen ineinandergreifen. Darüber hinaus sind weitere Funktionen denkbar.</a:t>
            </a:r>
          </a:p>
          <a:p>
            <a:endParaRPr lang="de-DE" dirty="0"/>
          </a:p>
        </p:txBody>
      </p:sp>
    </p:spTree>
    <p:extLst>
      <p:ext uri="{BB962C8B-B14F-4D97-AF65-F5344CB8AC3E}">
        <p14:creationId xmlns:p14="http://schemas.microsoft.com/office/powerpoint/2010/main" val="2565043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0DCA-BEDD-8845-C0F8-0E9FB83187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BDD4BE-074A-596D-9C7F-E9A46BCC95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42013F-7912-01EF-F57C-7AD6624F6F1D}"/>
              </a:ext>
            </a:extLst>
          </p:cNvPr>
          <p:cNvSpPr>
            <a:spLocks noGrp="1"/>
          </p:cNvSpPr>
          <p:nvPr>
            <p:ph type="body" idx="1"/>
          </p:nvPr>
        </p:nvSpPr>
        <p:spPr/>
        <p:txBody>
          <a:bodyPr/>
          <a:lstStyle/>
          <a:p>
            <a:r>
              <a:rPr lang="de-DE" sz="1200" dirty="0">
                <a:effectLst/>
                <a:latin typeface="+mj-lt"/>
                <a:ea typeface="+mj-ea"/>
                <a:cs typeface="+mj-cs"/>
                <a:sym typeface="Calibri"/>
              </a:rPr>
              <a:t>Die Kartei WWW zeichnet im Vergleich zu den anderen Karteien aus, dass die </a:t>
            </a:r>
            <a:r>
              <a:rPr lang="de-DE" sz="1200" u="sng" dirty="0">
                <a:effectLst/>
                <a:latin typeface="+mj-lt"/>
                <a:ea typeface="+mj-ea"/>
                <a:cs typeface="+mj-cs"/>
                <a:sym typeface="Calibri"/>
              </a:rPr>
              <a:t>Inhalte</a:t>
            </a:r>
            <a:r>
              <a:rPr lang="de-DE" sz="1200" dirty="0">
                <a:effectLst/>
                <a:latin typeface="+mj-lt"/>
                <a:ea typeface="+mj-ea"/>
                <a:cs typeface="+mj-cs"/>
                <a:sym typeface="Calibri"/>
              </a:rPr>
              <a:t> nicht durch die Kartei vorgeschlagen werden. Vielmehr ist das Ziel, den Unterrichtsgegenstand aufzugreifen und mittels der Kartei WWW daran die verschiedenen Beschreibungs- und Begründungsarten aufzufalten.</a:t>
            </a:r>
          </a:p>
        </p:txBody>
      </p:sp>
    </p:spTree>
    <p:extLst>
      <p:ext uri="{BB962C8B-B14F-4D97-AF65-F5344CB8AC3E}">
        <p14:creationId xmlns:p14="http://schemas.microsoft.com/office/powerpoint/2010/main" val="1751164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die Vorderseite der Karteikarten vorgestellt.</a:t>
            </a:r>
          </a:p>
          <a:p>
            <a:endParaRPr lang="de-DE" dirty="0"/>
          </a:p>
          <a:p>
            <a:r>
              <a:rPr lang="de-DE" dirty="0"/>
              <a:t>In den </a:t>
            </a:r>
            <a:r>
              <a:rPr lang="de-DE" b="1" dirty="0"/>
              <a:t>Animationen</a:t>
            </a:r>
            <a:r>
              <a:rPr lang="de-DE" dirty="0"/>
              <a:t> werden die einzelnen Elemente in den Blick genommen.</a:t>
            </a:r>
          </a:p>
        </p:txBody>
      </p:sp>
    </p:spTree>
    <p:extLst>
      <p:ext uri="{BB962C8B-B14F-4D97-AF65-F5344CB8AC3E}">
        <p14:creationId xmlns:p14="http://schemas.microsoft.com/office/powerpoint/2010/main" val="4056029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wird die Rückseite der Karteikarten vorgestellt.</a:t>
            </a:r>
          </a:p>
          <a:p>
            <a:endParaRPr lang="de-DE" dirty="0"/>
          </a:p>
          <a:p>
            <a:r>
              <a:rPr lang="de-DE" dirty="0"/>
              <a:t>In den </a:t>
            </a:r>
            <a:r>
              <a:rPr lang="de-DE" b="1" dirty="0"/>
              <a:t>Animationen</a:t>
            </a:r>
            <a:r>
              <a:rPr lang="de-DE" dirty="0"/>
              <a:t> werden die einzelnen Elemente in den Blick genommen.</a:t>
            </a:r>
          </a:p>
          <a:p>
            <a:endParaRPr lang="de-DE" dirty="0"/>
          </a:p>
        </p:txBody>
      </p:sp>
    </p:spTree>
    <p:extLst>
      <p:ext uri="{BB962C8B-B14F-4D97-AF65-F5344CB8AC3E}">
        <p14:creationId xmlns:p14="http://schemas.microsoft.com/office/powerpoint/2010/main" val="360691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dirty="0"/>
          </a:p>
          <a:p>
            <a:r>
              <a:rPr lang="de-DE" b="1" dirty="0"/>
              <a:t>Animation</a:t>
            </a:r>
            <a:r>
              <a:rPr lang="de-DE" dirty="0"/>
              <a:t>: Die Einsicht in Zusammenhänge zwischen Zahlenraupen ist ein wesentliches Ziel der skizzierten Unterrichtsszene. Es wird deutlich, dass Darstellungen für ein Verständnis dieser Zusammenhänge essentiell sind.</a:t>
            </a:r>
          </a:p>
          <a:p>
            <a:endParaRPr lang="de-DE" dirty="0"/>
          </a:p>
          <a:p>
            <a:r>
              <a:rPr lang="de-DE" b="1" dirty="0"/>
              <a:t>Animation</a:t>
            </a:r>
            <a:r>
              <a:rPr lang="de-DE" dirty="0"/>
              <a:t>: Die Lehrkraft hat die Kinder dazu aufgerufen, Mittel zum Forschen zu nutzen, um die Veränderung der Felder der Zahlenmauer in den Blick zu nehmen.</a:t>
            </a:r>
          </a:p>
          <a:p>
            <a:endParaRPr lang="de-DE" dirty="0"/>
          </a:p>
          <a:p>
            <a:r>
              <a:rPr lang="de-DE" b="1" dirty="0"/>
              <a:t>Animation</a:t>
            </a:r>
            <a:r>
              <a:rPr lang="de-DE" dirty="0"/>
              <a:t>: Auch hat der Impuls „Wie verändern sich die Felder von der oberen zur unteren Zahlenraupe?“ Maja angeregt, die Zusammenhänge der Felder auszudrücken.</a:t>
            </a:r>
          </a:p>
          <a:p>
            <a:endParaRPr lang="de-DE" dirty="0"/>
          </a:p>
          <a:p>
            <a:r>
              <a:rPr lang="de-DE" dirty="0"/>
              <a:t>Es wird deutlich: Die Impulse der Kartei können und sollten an die Gegebenheiten des jeweiligen Unterrichts angepasst werden.</a:t>
            </a:r>
          </a:p>
        </p:txBody>
      </p:sp>
    </p:spTree>
    <p:extLst>
      <p:ext uri="{BB962C8B-B14F-4D97-AF65-F5344CB8AC3E}">
        <p14:creationId xmlns:p14="http://schemas.microsoft.com/office/powerpoint/2010/main" val="3363962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AD243-70A1-EAD0-4501-E319BA71E9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F17024-0513-9E8C-7FD0-D9D2CC1021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415FC9-6123-3622-D089-5A308CA454A2}"/>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Ziel des Mathematikunterrichts sollte sein, zur bewussten Auseinandersetzung mit Darstellungen anzuregen, um sowohl den Vorstellungsaufbau als auch das Gespräch über die Einsichten zu ermöglichen.</a:t>
            </a:r>
          </a:p>
          <a:p>
            <a:endParaRPr lang="de-DE" dirty="0"/>
          </a:p>
        </p:txBody>
      </p:sp>
    </p:spTree>
    <p:extLst>
      <p:ext uri="{BB962C8B-B14F-4D97-AF65-F5344CB8AC3E}">
        <p14:creationId xmlns:p14="http://schemas.microsoft.com/office/powerpoint/2010/main" val="3501887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3011652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6161C-175D-F772-46B6-064B1BA5682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DF6354-2869-D3D4-89C8-9FEA4C9692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BEA1CF1-34F9-6D85-E8ED-3F05F9CFD54F}"/>
              </a:ext>
            </a:extLst>
          </p:cNvPr>
          <p:cNvSpPr>
            <a:spLocks noGrp="1"/>
          </p:cNvSpPr>
          <p:nvPr>
            <p:ph type="body" idx="1"/>
          </p:nvPr>
        </p:nvSpPr>
        <p:spPr/>
        <p:txBody>
          <a:bodyPr/>
          <a:lstStyle/>
          <a:p>
            <a:pPr>
              <a:buNone/>
            </a:pPr>
            <a:endParaRPr lang="de-DE" dirty="0">
              <a:solidFill>
                <a:srgbClr val="000000"/>
              </a:solidFill>
              <a:effectLst/>
              <a:latin typeface="Helvetica" pitchFamily="2" charset="0"/>
            </a:endParaRPr>
          </a:p>
        </p:txBody>
      </p:sp>
    </p:spTree>
    <p:extLst>
      <p:ext uri="{BB962C8B-B14F-4D97-AF65-F5344CB8AC3E}">
        <p14:creationId xmlns:p14="http://schemas.microsoft.com/office/powerpoint/2010/main" val="840340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4A8E-390F-0EDB-5DF0-147BAB0722E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DFC72B-BC76-D2A9-3EC1-97EB9BAFB3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2919C7-7FFA-B7E9-604A-37A832D4DEE2}"/>
              </a:ext>
            </a:extLst>
          </p:cNvPr>
          <p:cNvSpPr>
            <a:spLocks noGrp="1"/>
          </p:cNvSpPr>
          <p:nvPr>
            <p:ph type="body" idx="1"/>
          </p:nvPr>
        </p:nvSpPr>
        <p:spPr/>
        <p:txBody>
          <a:bodyPr/>
          <a:lstStyle/>
          <a:p>
            <a:r>
              <a:rPr lang="de-DE" dirty="0"/>
              <a:t>Nicht nur die Auseinandersetzung mit dem mathematischen Gegenstand an sich, sondern auch Gespräche über die Mathematik sollten ein fester Bestandteil des Mathematikunterrichts werden. Dass das Kommunizieren verschiedene zentrale Elemente mit sich bringt, wird im Folgenden deutlich.</a:t>
            </a:r>
          </a:p>
          <a:p>
            <a:endParaRPr lang="de-DE" dirty="0"/>
          </a:p>
          <a:p>
            <a:r>
              <a:rPr lang="de-DE" b="1" dirty="0"/>
              <a:t>Animation</a:t>
            </a:r>
            <a:r>
              <a:rPr lang="de-DE" dirty="0"/>
              <a:t>: Die Lehrkraft drückt aus, dass mathematische Gespräche nicht von heute auf morgen eingeführt werden können. Vielmehr ist auch das mathematische Kommunizieren selbst ein Lerngegenstand und sollte fortlaufend angeregt und unterstützt werden.</a:t>
            </a:r>
          </a:p>
          <a:p>
            <a:endParaRPr lang="de-DE" dirty="0"/>
          </a:p>
          <a:p>
            <a:r>
              <a:rPr lang="de-DE" b="1" dirty="0"/>
              <a:t>Animation</a:t>
            </a:r>
            <a:r>
              <a:rPr lang="de-DE" dirty="0"/>
              <a:t>: Mathematische Gespräche in den Unterricht zu integrieren, kann helfen, verschiedene Ziele zu verfolgen. So ist unter anderem das Lernen von- und miteinander ein zentrales Element: Die Lernenden äußern eigene Sichtweisen und Entdeckungen und durchdenken dabei ihren eigenen Lösungsprozess. Ebenso vollziehen sie die Äußerungen anderer Kinder nach und setzen sie mit den eigenen in Beziehung.</a:t>
            </a:r>
          </a:p>
          <a:p>
            <a:endParaRPr lang="de-DE" dirty="0"/>
          </a:p>
          <a:p>
            <a:r>
              <a:rPr lang="de-DE" b="1" dirty="0"/>
              <a:t>Animation</a:t>
            </a:r>
            <a:r>
              <a:rPr lang="de-DE" dirty="0"/>
              <a:t>: Sprachliches und fachliches Lernen sollten im Mathematikunterricht also integriert gedacht werden. Hierbei kommt der Lehrkraft eine zentrale Rolle zu, die nicht nur als Sprachvorbild wirken, sondern auch gezielte Impulse zum Kommunizieren setzen kann.</a:t>
            </a:r>
          </a:p>
        </p:txBody>
      </p:sp>
    </p:spTree>
    <p:extLst>
      <p:ext uri="{BB962C8B-B14F-4D97-AF65-F5344CB8AC3E}">
        <p14:creationId xmlns:p14="http://schemas.microsoft.com/office/powerpoint/2010/main" val="181520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21364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Die Bedeutung des Kommunizierens und mögliche Unterstützungsangebote werden nun an einem Unterrichtsbeispiel verdeutlicht.</a:t>
            </a:r>
          </a:p>
          <a:p>
            <a:endParaRPr lang="de-DE" u="none" dirty="0"/>
          </a:p>
          <a:p>
            <a:r>
              <a:rPr lang="de-DE" u="none" dirty="0"/>
              <a:t>Inhaltlich geht es um die Kurzaktivität „</a:t>
            </a:r>
            <a:r>
              <a:rPr lang="de-DE" i="1" u="none" dirty="0"/>
              <a:t>Wimmelbild – Anzahlen</a:t>
            </a:r>
            <a:r>
              <a:rPr lang="de-DE" u="none" dirty="0"/>
              <a:t>“ aus der Kartei Mathematik am Schulanfang (Nr. 26).</a:t>
            </a:r>
            <a:r>
              <a:rPr lang="de-DE" u="sng" dirty="0"/>
              <a:t> </a:t>
            </a:r>
          </a:p>
          <a:p>
            <a:endParaRPr lang="de-DE" u="sng" dirty="0"/>
          </a:p>
          <a:p>
            <a:r>
              <a:rPr lang="de-DE" dirty="0"/>
              <a:t>Zahlen können in vielen verschiedenen Situationen in der Umwelt wahrgenommen werden. Sie müssen nicht immer als Zahlsymbol geschrieben stehen, sondern können als Anzahlen erkannt werden oder in anderen Darstellungen z.B. einer Strichliste vorkommen. </a:t>
            </a:r>
          </a:p>
          <a:p>
            <a:r>
              <a:rPr lang="de-DE" dirty="0"/>
              <a:t>In der Sportplatzsituation werden verschiedene Darstellungen in der Umwelt aufgegriffen und mit den Zahlsymbolen verknüpft.</a:t>
            </a:r>
          </a:p>
          <a:p>
            <a:endParaRPr lang="de-DE" dirty="0"/>
          </a:p>
          <a:p>
            <a:r>
              <a:rPr lang="de-DE" dirty="0"/>
              <a:t>Ziel der Übung: Die Kinder identifizieren verschiedene Zahldarstellungen und Anzahlen in einem Wimmelbild und benennen diese.</a:t>
            </a:r>
          </a:p>
          <a:p>
            <a:endParaRPr lang="de-DE" dirty="0"/>
          </a:p>
          <a:p>
            <a:r>
              <a:rPr lang="de-DE" b="1" dirty="0"/>
              <a:t>Animation</a:t>
            </a:r>
            <a:r>
              <a:rPr lang="de-DE" dirty="0"/>
              <a:t>: Die Lehrkraft kann die Lernenden dazu anregen, mathematische Auffälligkeiten des Bildes in den Blick zu benennen. Durch entsprechende Fragestellungen kann sie dazu anregen, dass bestimmte Zahlaspekte gezielt in den Blick genommen werden. Auch wenn die Lernenden nicht-arithmetische Auffälligkeiten benennen könnten, fokussieren wir im folgenden Anzahlen und Positionen genauer.</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1" u="sng"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 </a:t>
            </a:r>
            <a:r>
              <a:rPr lang="de-DE" sz="1200" b="0" u="none" dirty="0">
                <a:solidFill>
                  <a:sysClr val="windowText" lastClr="000000"/>
                </a:solidFill>
              </a:rPr>
              <a:t>Die Äußerungen der Lernenden können äußerst heterogen sein. Während einzelne Kinder außermathematische Elemente fokussieren…</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u="none"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a:t>
            </a:r>
            <a:r>
              <a:rPr lang="de-DE" sz="1200" b="0" u="none" dirty="0">
                <a:solidFill>
                  <a:sysClr val="windowText" lastClr="000000"/>
                </a:solidFill>
              </a:rPr>
              <a:t>: … könnte es anderen bereits gelingen, Ziffern zu erkennen und zu versprachlichen. Auch deutet das Kind in der Mitte das Geteilt-Zeichen als „zu“.</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u="none"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a:t>
            </a:r>
            <a:r>
              <a:rPr lang="de-DE" sz="1200" b="0" u="none" dirty="0">
                <a:solidFill>
                  <a:sysClr val="windowText" lastClr="000000"/>
                </a:solidFill>
              </a:rPr>
              <a:t>: Eine weitere Auffälligkeit, die die Kinder benennen könnten, ist die Rangfolge der teilnehmenden Teams. Pauls Aussage „Gelb ist auf dem ersten Platz“ drückt ein Verständnis von Zahlen im Sinne des </a:t>
            </a:r>
            <a:r>
              <a:rPr lang="de-DE" sz="1200" b="0" u="none" dirty="0" err="1">
                <a:solidFill>
                  <a:sysClr val="windowText" lastClr="000000"/>
                </a:solidFill>
              </a:rPr>
              <a:t>Ordinalzahlaspekts</a:t>
            </a:r>
            <a:r>
              <a:rPr lang="de-DE" sz="1200" b="0" u="none" dirty="0">
                <a:solidFill>
                  <a:sysClr val="windowText" lastClr="000000"/>
                </a:solidFill>
              </a:rPr>
              <a:t> aus.</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u="none"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1" u="none" dirty="0">
                <a:solidFill>
                  <a:sysClr val="windowText" lastClr="000000"/>
                </a:solidFill>
              </a:rPr>
              <a:t>Animation</a:t>
            </a:r>
            <a:r>
              <a:rPr lang="de-DE" sz="1200" b="0" u="none" dirty="0">
                <a:solidFill>
                  <a:sysClr val="windowText" lastClr="000000"/>
                </a:solidFill>
              </a:rPr>
              <a:t>: Wieder andere Kinder könnten Anzahlen bereits erfassen, benennen und addieren.</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dirty="0">
              <a:solidFill>
                <a:sysClr val="windowText" lastClr="000000"/>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0" dirty="0">
                <a:solidFill>
                  <a:schemeClr val="tx1"/>
                </a:solidFill>
              </a:rPr>
              <a:t>Dieser fachlichen und sprachlichen Heterogenität im Unterricht zu begegnen, stellt eine besondere Herausforderung dar. Das Kommunizieren kann helfen, diesem Umstand zu begegnen und ihn produktiv zu nutzen. Hierzu sind gezielte sprachliche Impulse notwendig</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dirty="0">
              <a:solidFill>
                <a:schemeClr val="tx1"/>
              </a:solidFill>
            </a:endParaRPr>
          </a:p>
          <a:p>
            <a:pPr marL="0" marR="0" lvl="0" indent="0" algn="l" defTabSz="914400" eaLnBrk="1" fontAlgn="auto" latinLnBrk="0" hangingPunct="1">
              <a:lnSpc>
                <a:spcPct val="100000"/>
              </a:lnSpc>
              <a:spcBef>
                <a:spcPts val="0"/>
              </a:spcBef>
              <a:spcAft>
                <a:spcPts val="0"/>
              </a:spcAft>
              <a:buClrTx/>
              <a:buSzTx/>
              <a:buFontTx/>
              <a:buNone/>
              <a:tabLst/>
              <a:defRPr/>
            </a:pPr>
            <a:r>
              <a:rPr lang="de-DE" sz="1200" b="0" dirty="0">
                <a:solidFill>
                  <a:schemeClr val="tx1"/>
                </a:solidFill>
              </a:rPr>
              <a:t>Auf der nächsten Folie geht die Lehrkraft auf eine </a:t>
            </a:r>
            <a:r>
              <a:rPr lang="de-DE" sz="1200" b="0" i="1" dirty="0">
                <a:solidFill>
                  <a:schemeClr val="tx1"/>
                </a:solidFill>
              </a:rPr>
              <a:t>mathematische</a:t>
            </a:r>
            <a:r>
              <a:rPr lang="de-DE" sz="1200" b="0" dirty="0">
                <a:solidFill>
                  <a:schemeClr val="tx1"/>
                </a:solidFill>
              </a:rPr>
              <a:t> Aussage eines Kindes ein, um den Fokus der Kinder, die noch keinen mathematischen Bezug benannt haben, entsprechend zu lenken. </a:t>
            </a:r>
          </a:p>
          <a:p>
            <a:pPr marL="0" marR="0" lvl="0" indent="0" algn="l" defTabSz="914400" eaLnBrk="1" fontAlgn="auto" latinLnBrk="0" hangingPunct="1">
              <a:lnSpc>
                <a:spcPct val="100000"/>
              </a:lnSpc>
              <a:spcBef>
                <a:spcPts val="0"/>
              </a:spcBef>
              <a:spcAft>
                <a:spcPts val="0"/>
              </a:spcAft>
              <a:buClrTx/>
              <a:buSzTx/>
              <a:buFontTx/>
              <a:buNone/>
              <a:tabLst/>
              <a:defRPr/>
            </a:pPr>
            <a:endParaRPr lang="de-DE" sz="1200" b="0" dirty="0">
              <a:solidFill>
                <a:schemeClr val="tx1"/>
              </a:solidFill>
            </a:endParaRPr>
          </a:p>
          <a:p>
            <a:endParaRPr lang="de-DE" dirty="0"/>
          </a:p>
        </p:txBody>
      </p:sp>
    </p:spTree>
    <p:extLst>
      <p:ext uri="{BB962C8B-B14F-4D97-AF65-F5344CB8AC3E}">
        <p14:creationId xmlns:p14="http://schemas.microsoft.com/office/powerpoint/2010/main" val="3993675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732F3-243B-C9E4-F54A-3D9B595E03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B415ED-01B7-E989-613D-E03456A71D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57E356-760C-DBCE-C3B4-F026983E51F7}"/>
              </a:ext>
            </a:extLst>
          </p:cNvPr>
          <p:cNvSpPr>
            <a:spLocks noGrp="1"/>
          </p:cNvSpPr>
          <p:nvPr>
            <p:ph type="body" idx="1"/>
          </p:nvPr>
        </p:nvSpPr>
        <p:spPr/>
        <p:txBody>
          <a:bodyPr/>
          <a:lstStyle/>
          <a:p>
            <a:r>
              <a:rPr lang="de-DE" dirty="0"/>
              <a:t>Die Lehrkraft greift Pauls Äußerung “das gelbe Team ist auf dem ersten Platz auf und lenkt den Fokus auf diese. Hierbei nutzt sie die Formulierung „Platz 1“, die den anderen Lernenden die Verknüpfung mit der Spieltafel erleichtern könnte. Ihr kommt somit eine unterstützende Funktion zu.</a:t>
            </a:r>
          </a:p>
          <a:p>
            <a:endParaRPr lang="de-DE" dirty="0"/>
          </a:p>
          <a:p>
            <a:r>
              <a:rPr lang="de-DE" dirty="0"/>
              <a:t>Durch den Impuls, die eigene Erkenntnis konkret am Wimmelbild zu </a:t>
            </a:r>
            <a:r>
              <a:rPr lang="de-DE" dirty="0" err="1"/>
              <a:t>vedeutlichen</a:t>
            </a:r>
            <a:r>
              <a:rPr lang="de-DE" dirty="0"/>
              <a:t>, kann Pauls Aussage ausgeschärft und für die anderen Kinder zugänglicher gemacht werden.</a:t>
            </a:r>
          </a:p>
          <a:p>
            <a:endParaRPr lang="de-DE" dirty="0"/>
          </a:p>
          <a:p>
            <a:r>
              <a:rPr lang="de-DE" b="1" dirty="0"/>
              <a:t>Animation</a:t>
            </a:r>
            <a:r>
              <a:rPr lang="de-DE" dirty="0"/>
              <a:t>: Paul bezieht sich nun konkret auf das Wimmelbild, indem er die Tabelle sprachlich aufgreift. Seine Aussage ist jedoch weiterhin komplex, da sie inhaltlich ein Verständnis für Zahlen als Ordnungszahlen voraussetzt und sprachlich komplex ist. Es ist fraglich, ob alle Kinder Pauls Äußerungen folgen konnten.</a:t>
            </a:r>
          </a:p>
        </p:txBody>
      </p:sp>
    </p:spTree>
    <p:extLst>
      <p:ext uri="{BB962C8B-B14F-4D97-AF65-F5344CB8AC3E}">
        <p14:creationId xmlns:p14="http://schemas.microsoft.com/office/powerpoint/2010/main" val="292214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254D0-A68E-2735-F489-7E1FE491A0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EFB040-F7CC-E42F-45F1-92756993B3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55E95E-9BD6-D8B8-B3E7-ED37E7987B13}"/>
              </a:ext>
            </a:extLst>
          </p:cNvPr>
          <p:cNvSpPr>
            <a:spLocks noGrp="1"/>
          </p:cNvSpPr>
          <p:nvPr>
            <p:ph type="body" idx="1"/>
          </p:nvPr>
        </p:nvSpPr>
        <p:spPr/>
        <p:txBody>
          <a:bodyPr/>
          <a:lstStyle/>
          <a:p>
            <a:r>
              <a:rPr lang="de-DE" dirty="0"/>
              <a:t>Weiterführende, gezielte Impulse können die Lernenden dazu anregen, sich tiefergehend mit dem mathematischen Gegenstand auseinanderzusetzen.</a:t>
            </a:r>
          </a:p>
          <a:p>
            <a:endParaRPr lang="de-DE" dirty="0"/>
          </a:p>
          <a:p>
            <a:r>
              <a:rPr lang="de-DE" b="1" dirty="0"/>
              <a:t>Animation</a:t>
            </a:r>
            <a:r>
              <a:rPr lang="de-DE" dirty="0"/>
              <a:t>: Indem die Lehrkraft dazu anregt, Mittel zum Forschen einzusetzen, wird der Sachverhalt, der beschrieben werden soll, stärker fokussiert.</a:t>
            </a:r>
          </a:p>
          <a:p>
            <a:endParaRPr lang="de-DE" dirty="0"/>
          </a:p>
          <a:p>
            <a:r>
              <a:rPr lang="de-DE" b="1" dirty="0"/>
              <a:t>Animation</a:t>
            </a:r>
            <a:r>
              <a:rPr lang="de-DE" dirty="0"/>
              <a:t>: Ein anderes Kind erkennt nun, dass das gelbe Team oben in der Tabelle steht. Es drückt jedoch nicht aus, warum das der Fall ist bzw. warum das Team auf dem ersten Platz ist.</a:t>
            </a:r>
          </a:p>
          <a:p>
            <a:endParaRPr lang="de-DE" dirty="0"/>
          </a:p>
          <a:p>
            <a:r>
              <a:rPr lang="de-DE" b="1" dirty="0"/>
              <a:t>Animation</a:t>
            </a:r>
            <a:r>
              <a:rPr lang="de-DE" dirty="0"/>
              <a:t>: Deshalb setzt die Lehrkraft den Impuls, dies zu begründen. Sie regt ebenfalls dazu an, die Anzahl der Tore aus der Strichliste mit der Anzahl der Tore eines anderen Teams abzugleichen und liefert zugleich den Ausdruck „mehr Tore“, mit dem dieser Vergleich versprachlicht werden kann.</a:t>
            </a:r>
          </a:p>
          <a:p>
            <a:endParaRPr lang="de-DE" dirty="0"/>
          </a:p>
          <a:p>
            <a:r>
              <a:rPr lang="de-DE" b="1" dirty="0"/>
              <a:t>Animation</a:t>
            </a:r>
            <a:r>
              <a:rPr lang="de-DE" dirty="0"/>
              <a:t>: Einem anderen Kind gelingt es nun, die Toranzahlen zu vergleichen und auszusagen, dass das gelbe Team die meisten Tore erzielt hat.</a:t>
            </a:r>
          </a:p>
          <a:p>
            <a:endParaRPr lang="de-DE" dirty="0"/>
          </a:p>
          <a:p>
            <a:r>
              <a:rPr lang="de-DE" dirty="0"/>
              <a:t>Es wird deutlich: Die Lehrkraft kann mit gezielten Impulsen zum Weiterdenken anregen. Ziel sollte sein, Verstehen zu ermöglichen und zugleich auch die eigenen Einsichten sprachlich ausdrücken zu können.</a:t>
            </a:r>
          </a:p>
        </p:txBody>
      </p:sp>
    </p:spTree>
    <p:extLst>
      <p:ext uri="{BB962C8B-B14F-4D97-AF65-F5344CB8AC3E}">
        <p14:creationId xmlns:p14="http://schemas.microsoft.com/office/powerpoint/2010/main" val="3772687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3FFF-456B-796A-D3B8-90887D4EBC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4CD0B3-456D-039D-3DC9-9085167EE6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B20107-E157-12C1-E20B-DB8CCB335088}"/>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Sprachliches und Fachliches Lernen gehen beim Kommunizieren also einher. Die Lehrkraft möchte nun dazu anregen, weitere Entdeckungen in den Blick zu nehmen und zu versprachlichen.</a:t>
            </a:r>
          </a:p>
          <a:p>
            <a:endParaRPr lang="de-DE" dirty="0"/>
          </a:p>
          <a:p>
            <a:r>
              <a:rPr lang="de-DE" b="1" dirty="0"/>
              <a:t>Animation</a:t>
            </a:r>
            <a:r>
              <a:rPr lang="de-DE" dirty="0"/>
              <a:t>: Denkmoment: Wie können Lernende dabei unterstützt werden, mathematisch Relevantes im Wimmelbild zu erkennen und zu benennen?</a:t>
            </a:r>
          </a:p>
        </p:txBody>
      </p:sp>
    </p:spTree>
    <p:extLst>
      <p:ext uri="{BB962C8B-B14F-4D97-AF65-F5344CB8AC3E}">
        <p14:creationId xmlns:p14="http://schemas.microsoft.com/office/powerpoint/2010/main" val="2064026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BBADC-48C0-5451-6FE7-C4A10A8E6A3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B43547-1FBE-B5F3-43C0-7D320BC13B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6B09EC2-2544-1AD4-2278-CEF1F288F315}"/>
              </a:ext>
            </a:extLst>
          </p:cNvPr>
          <p:cNvSpPr>
            <a:spLocks noGrp="1"/>
          </p:cNvSpPr>
          <p:nvPr>
            <p:ph type="body" idx="1"/>
          </p:nvPr>
        </p:nvSpPr>
        <p:spPr/>
        <p:txBody>
          <a:bodyPr/>
          <a:lstStyle/>
          <a:p>
            <a:r>
              <a:rPr lang="de-DE" dirty="0"/>
              <a:t>Die Lehrkraft möchte die Lernenden dabei unterstützen, tiefergehende Einsichten zu gewinnen und diese anderen mitteilen zu können. Mögliche Unterstützungen könnten sein…</a:t>
            </a:r>
          </a:p>
          <a:p>
            <a:endParaRPr lang="de-DE" dirty="0"/>
          </a:p>
          <a:p>
            <a:r>
              <a:rPr lang="de-DE" b="1" dirty="0"/>
              <a:t>Animation</a:t>
            </a:r>
            <a:r>
              <a:rPr lang="de-DE" dirty="0"/>
              <a:t>: … verschiedene, gezielte Anlässe zum Beschreiben zu schaffen und dabei zu einer vertiefenden Auseinandersetzung anzuregen.</a:t>
            </a:r>
          </a:p>
          <a:p>
            <a:r>
              <a:rPr lang="de-DE" b="1" dirty="0"/>
              <a:t>Animation</a:t>
            </a:r>
            <a:r>
              <a:rPr lang="de-DE" dirty="0"/>
              <a:t>: … als sprachliches Vorbild zu wirken und somit die nötigen Sprachmittel im Sinne der kommunikativen Funktion von Sprache bereitzustellen.</a:t>
            </a:r>
          </a:p>
          <a:p>
            <a:r>
              <a:rPr lang="de-DE" b="1" dirty="0"/>
              <a:t>Animation</a:t>
            </a:r>
            <a:r>
              <a:rPr lang="de-DE" dirty="0"/>
              <a:t>: … gezielt auf Darstellungen zurückzugreifen und dazu anzuregen, Darstellungen zu vernetzen und sprachlich zu begleiten.</a:t>
            </a:r>
          </a:p>
          <a:p>
            <a:r>
              <a:rPr lang="de-DE" b="1" dirty="0"/>
              <a:t>Animation</a:t>
            </a:r>
            <a:r>
              <a:rPr lang="de-DE" dirty="0"/>
              <a:t>: … Versprachlichungen zu einem integralen Bestandteil des Mathematikunterrichts werden zu lassen.</a:t>
            </a:r>
          </a:p>
          <a:p>
            <a:r>
              <a:rPr lang="de-DE" b="1" dirty="0"/>
              <a:t>Animation</a:t>
            </a:r>
            <a:r>
              <a:rPr lang="de-DE" dirty="0"/>
              <a:t>: … Kommunikation nicht als Selbstzweck zu denken, sondern auf den mathematischen Gegenstand auszurichten.</a:t>
            </a:r>
          </a:p>
        </p:txBody>
      </p:sp>
    </p:spTree>
    <p:extLst>
      <p:ext uri="{BB962C8B-B14F-4D97-AF65-F5344CB8AC3E}">
        <p14:creationId xmlns:p14="http://schemas.microsoft.com/office/powerpoint/2010/main" val="1209438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62D6-2DCA-C706-0CA6-F80A93A39C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47A5B2-DF9E-2498-E179-59D3AA92219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3C2CE19-F512-5313-ABC7-93219972DF3D}"/>
              </a:ext>
            </a:extLst>
          </p:cNvPr>
          <p:cNvSpPr>
            <a:spLocks noGrp="1"/>
          </p:cNvSpPr>
          <p:nvPr>
            <p:ph type="body" idx="1"/>
          </p:nvPr>
        </p:nvSpPr>
        <p:spPr/>
        <p:txBody>
          <a:bodyPr/>
          <a:lstStyle/>
          <a:p>
            <a:r>
              <a:rPr lang="de-DE" dirty="0"/>
              <a:t>Zudem kann die Lehrkraft die Lernenden dabei unterstützen, ihre Entdeckungen besser versprachlichen zu können.</a:t>
            </a:r>
          </a:p>
          <a:p>
            <a:endParaRPr lang="de-DE" dirty="0"/>
          </a:p>
          <a:p>
            <a:r>
              <a:rPr lang="de-DE" b="1" dirty="0"/>
              <a:t>Animation</a:t>
            </a:r>
            <a:r>
              <a:rPr lang="de-DE" dirty="0"/>
              <a:t>: Hierzu kann sie auf sprachliche Impulse zurückgreifen, die </a:t>
            </a:r>
          </a:p>
          <a:p>
            <a:r>
              <a:rPr lang="de-DE" dirty="0"/>
              <a:t>… die Kinder beim Beschreiben selbst unterstützen („Zeige mit Mitteln zum Forschen“)</a:t>
            </a:r>
          </a:p>
          <a:p>
            <a:r>
              <a:rPr lang="de-DE" dirty="0"/>
              <a:t>… dazu anregen, andere sprachliche Zugänge zu wählen („Wer kann das nochmal mit eigenen Worten sagen?“)</a:t>
            </a:r>
          </a:p>
          <a:p>
            <a:r>
              <a:rPr lang="de-DE" dirty="0"/>
              <a:t>… die Beschreibungen selbst in den Blick nehmen, diskutieren und weiterentwickeln („Kannst du Ahmeds Beschreibung verstehen?“)</a:t>
            </a:r>
          </a:p>
          <a:p>
            <a:endParaRPr lang="de-DE" dirty="0"/>
          </a:p>
          <a:p>
            <a:r>
              <a:rPr lang="de-DE" b="1" dirty="0"/>
              <a:t>Animation</a:t>
            </a:r>
            <a:r>
              <a:rPr lang="de-DE" dirty="0"/>
              <a:t>: Wichtig ist, dass sprachliches und fachliches Lernen auch beim Kommunizieren gemeinsam gedacht werden. Entsprechend kann die Lehrkraft auch auf Impulse zurückgreifen, die…</a:t>
            </a:r>
          </a:p>
          <a:p>
            <a:pPr marL="0" marR="0" lvl="0" indent="0" defTabSz="914400" eaLnBrk="1" fontAlgn="auto" latinLnBrk="0" hangingPunct="1">
              <a:lnSpc>
                <a:spcPct val="100000"/>
              </a:lnSpc>
              <a:spcBef>
                <a:spcPts val="0"/>
              </a:spcBef>
              <a:spcAft>
                <a:spcPts val="0"/>
              </a:spcAft>
              <a:buClrTx/>
              <a:buSzTx/>
              <a:buFontTx/>
              <a:buNone/>
              <a:tabLst/>
              <a:defRPr/>
            </a:pPr>
            <a:r>
              <a:rPr lang="de-DE" dirty="0"/>
              <a:t>… zur vertieften Auseinandersetzung mit dem Lerngegenstand anregen und zugleich Versprachlichungen einfordern („Was müsstest du tun, damit die Aufgabe 4+4 zum Bild passt?“</a:t>
            </a:r>
          </a:p>
          <a:p>
            <a:pPr marL="0" marR="0" lvl="0" indent="0" defTabSz="914400" eaLnBrk="1" fontAlgn="auto" latinLnBrk="0" hangingPunct="1">
              <a:lnSpc>
                <a:spcPct val="100000"/>
              </a:lnSpc>
              <a:spcBef>
                <a:spcPts val="0"/>
              </a:spcBef>
              <a:spcAft>
                <a:spcPts val="0"/>
              </a:spcAft>
              <a:buClrTx/>
              <a:buSzTx/>
              <a:buFontTx/>
              <a:buNone/>
              <a:tabLst/>
              <a:defRPr/>
            </a:pPr>
            <a:r>
              <a:rPr lang="de-DE" dirty="0"/>
              <a:t>… gezielte Ausdrücke näher in den Blick nehmen („Was genau bedeutet ‚3 zu 1‘?“)</a:t>
            </a:r>
          </a:p>
          <a:p>
            <a:r>
              <a:rPr lang="de-DE" dirty="0"/>
              <a:t>… mit anderen Zugängen und Lösungen konfrontieren und eine Begründung einfordern („Ein anderes Kind sagt, zu den Äpfeln passt 2+4. Stimmt das?“)</a:t>
            </a:r>
          </a:p>
        </p:txBody>
      </p:sp>
    </p:spTree>
    <p:extLst>
      <p:ext uri="{BB962C8B-B14F-4D97-AF65-F5344CB8AC3E}">
        <p14:creationId xmlns:p14="http://schemas.microsoft.com/office/powerpoint/2010/main" val="2297117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41C25-2D3B-0D9D-B1E1-10180B2052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B9D5FC-3EBB-B1F7-EB97-EF630BCE1E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E4E32E8-85A2-F911-0C55-5CEA7183442A}"/>
              </a:ext>
            </a:extLst>
          </p:cNvPr>
          <p:cNvSpPr>
            <a:spLocks noGrp="1"/>
          </p:cNvSpPr>
          <p:nvPr>
            <p:ph type="body" idx="1"/>
          </p:nvPr>
        </p:nvSpPr>
        <p:spPr/>
        <p:txBody>
          <a:bodyPr/>
          <a:lstStyle/>
          <a:p>
            <a:r>
              <a:rPr lang="de-DE" u="none" dirty="0"/>
              <a:t>Die Lehrkraft möchte die Lernenden nun dazu anregen, in einen wechselseitigen Austausch in Kleingruppen zu kommen. Ihr Ziel ist es, dass so alle Kinder sprachlich aktiv werden und von- und miteinander lernen.</a:t>
            </a:r>
          </a:p>
          <a:p>
            <a:endParaRPr lang="de-DE" u="none" dirty="0"/>
          </a:p>
        </p:txBody>
      </p:sp>
    </p:spTree>
    <p:extLst>
      <p:ext uri="{BB962C8B-B14F-4D97-AF65-F5344CB8AC3E}">
        <p14:creationId xmlns:p14="http://schemas.microsoft.com/office/powerpoint/2010/main" val="1200060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17EF7-860F-C9A4-0E3B-147539AB56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D87E126-2B39-36F8-6D17-885F06CF68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6DA812-C270-AC0D-CD44-57EE543523C8}"/>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Es folgen noch 1-2 Sätze zum Zweck des Denkmoments und potenziellen Antworten von Lehrkräften.</a:t>
            </a:r>
          </a:p>
          <a:p>
            <a:endParaRPr lang="de-DE" dirty="0"/>
          </a:p>
          <a:p>
            <a:r>
              <a:rPr lang="de-DE" dirty="0"/>
              <a:t>Die Lernenden gehen in Kleingruppen zusammen und tauschen sich über ihre Entdeckungen im Wimmelbild aus.</a:t>
            </a:r>
          </a:p>
          <a:p>
            <a:endParaRPr lang="de-DE" dirty="0"/>
          </a:p>
          <a:p>
            <a:r>
              <a:rPr lang="de-DE" b="1" dirty="0"/>
              <a:t>Animation</a:t>
            </a:r>
            <a:r>
              <a:rPr lang="de-DE" dirty="0"/>
              <a:t>: Ein Kind ordnet den Flaschen des Wimmelbilds die Aufgabe 6-1 zu. Es kann vermutet werden, dass sie 6 der Gesamtzahl der Flaschen zuordnet und die umgefallene Flasche davon abzieht. Diese Auffälligkeit ist nicht nur konzeptuell in der Schuleingangsphase nicht für alle Kinder unmittelbar verständlich, sondern auch sprachlich komplex.</a:t>
            </a:r>
          </a:p>
          <a:p>
            <a:r>
              <a:rPr lang="de-DE" dirty="0">
                <a:sym typeface="Wingdings" pitchFamily="2" charset="2"/>
              </a:rPr>
              <a:t> Das Kind im grünen Oberteil ordnet den Flaschen eine andere Aufgabe zu und erkennt zwei Gruppen, die es als Additionsaufgabe 2+4 zusammenfasst.</a:t>
            </a:r>
          </a:p>
          <a:p>
            <a:endParaRPr lang="de-DE" b="1" dirty="0">
              <a:sym typeface="Wingdings" pitchFamily="2" charset="2"/>
            </a:endParaRPr>
          </a:p>
          <a:p>
            <a:r>
              <a:rPr lang="de-DE" b="1" dirty="0">
                <a:sym typeface="Wingdings" pitchFamily="2" charset="2"/>
              </a:rPr>
              <a:t>Animation</a:t>
            </a:r>
            <a:r>
              <a:rPr lang="de-DE" dirty="0">
                <a:sym typeface="Wingdings" pitchFamily="2" charset="2"/>
              </a:rPr>
              <a:t>: Aufgrund der unterschiedlichen Vorstellungen und der sprachlichen Komplexität gelingt es beiden Kindern nicht, das eigene Verständnis nachvollziehbar auszudrücken und das Verständnis der anderen Kinder nachzuvollziehen.</a:t>
            </a:r>
          </a:p>
          <a:p>
            <a:endParaRPr lang="de-DE" dirty="0">
              <a:sym typeface="Wingdings" pitchFamily="2" charset="2"/>
            </a:endParaRPr>
          </a:p>
          <a:p>
            <a:r>
              <a:rPr lang="de-DE" b="1" dirty="0">
                <a:sym typeface="Wingdings" pitchFamily="2" charset="2"/>
              </a:rPr>
              <a:t>Animation</a:t>
            </a:r>
            <a:r>
              <a:rPr lang="de-DE" dirty="0">
                <a:sym typeface="Wingdings" pitchFamily="2" charset="2"/>
              </a:rPr>
              <a:t>: mathematische Gespräche gelingen nicht von einem Tag auf den anderen. Vielmehr sind sie selbst auch Lerngegenstand und müssen durch gezielte Unterstützungsmaßnahmen ermöglicht werden. Denkmoment: Wie können Kinder beim Lernen von- und miteinander unterstützt werden?</a:t>
            </a:r>
          </a:p>
        </p:txBody>
      </p:sp>
    </p:spTree>
    <p:extLst>
      <p:ext uri="{BB962C8B-B14F-4D97-AF65-F5344CB8AC3E}">
        <p14:creationId xmlns:p14="http://schemas.microsoft.com/office/powerpoint/2010/main" val="2724819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74AF5-8089-F1C6-7DEE-C442E23775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DAA15C-8975-AF83-E0DA-C6D4E6A82D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E1BE47E-7F3C-3F19-48B1-FBF482B66D16}"/>
              </a:ext>
            </a:extLst>
          </p:cNvPr>
          <p:cNvSpPr>
            <a:spLocks noGrp="1"/>
          </p:cNvSpPr>
          <p:nvPr>
            <p:ph type="body" idx="1"/>
          </p:nvPr>
        </p:nvSpPr>
        <p:spPr/>
        <p:txBody>
          <a:bodyPr/>
          <a:lstStyle/>
          <a:p>
            <a:r>
              <a:rPr lang="de-DE" dirty="0"/>
              <a:t>Die Lehrkraft möchte die Lernenden dabei unterstützen, die eigenen Einsichten anderen mitzuteilen und zugleich die Beschreibungen anderer Kinder nachzuvollziehen. Mögliche Unterstützungen könnten sein…</a:t>
            </a:r>
          </a:p>
          <a:p>
            <a:endParaRPr lang="de-DE" dirty="0"/>
          </a:p>
          <a:p>
            <a:r>
              <a:rPr lang="de-DE" b="1" dirty="0"/>
              <a:t>Animation</a:t>
            </a:r>
            <a:r>
              <a:rPr lang="de-DE" dirty="0"/>
              <a:t>: … Gesprächssituationen zwischen den Lernenden immer wieder einzufordern und zu einem festen Bestandteil des Mathematikunterrichts werden zu lassen.</a:t>
            </a:r>
          </a:p>
          <a:p>
            <a:r>
              <a:rPr lang="de-DE" b="1" dirty="0"/>
              <a:t>Animation</a:t>
            </a:r>
            <a:r>
              <a:rPr lang="de-DE" dirty="0"/>
              <a:t>: … mit gezielten Anlässen das Kommunizieren einzufordern. Kommunizieren sollte nicht als Selbstzweck gedacht werden, sondern auf den jeweiligen mathematischen Gegenstand ausgerichtet sein.</a:t>
            </a:r>
          </a:p>
          <a:p>
            <a:r>
              <a:rPr lang="de-DE" b="1" dirty="0"/>
              <a:t>Animation</a:t>
            </a:r>
            <a:r>
              <a:rPr lang="de-DE" dirty="0"/>
              <a:t>: … die Kommunikationssituationen möglichst reichhaltig zu gestalten, indem offene Aufgaben eingesetzt werden, die verschiedene Sichtweisen ermöglichen.</a:t>
            </a:r>
          </a:p>
        </p:txBody>
      </p:sp>
    </p:spTree>
    <p:extLst>
      <p:ext uri="{BB962C8B-B14F-4D97-AF65-F5344CB8AC3E}">
        <p14:creationId xmlns:p14="http://schemas.microsoft.com/office/powerpoint/2010/main" val="4134277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t>Zudem kann die Lehrkraft die Lernenden dabei unterstützen, dass sich die Lernenden besser miteinander austauschen und die Beschreibungen gegenseitig nachvollziehen können.</a:t>
            </a:r>
          </a:p>
          <a:p>
            <a:endParaRPr lang="de-DE" sz="1800" dirty="0"/>
          </a:p>
          <a:p>
            <a:r>
              <a:rPr lang="de-DE" sz="1800" dirty="0"/>
              <a:t>Hierzu kann sie auf sprachliche und fachliche Impulse zurückgreifen, die die Lernenden dazu anregen, sich sowohl vertieft mit dem mathematischen Gegenstand, als auch mit den Beschreibungen der anderen Kinder auseinanderzusetzen.</a:t>
            </a:r>
          </a:p>
        </p:txBody>
      </p:sp>
    </p:spTree>
    <p:extLst>
      <p:ext uri="{BB962C8B-B14F-4D97-AF65-F5344CB8AC3E}">
        <p14:creationId xmlns:p14="http://schemas.microsoft.com/office/powerpoint/2010/main" val="90550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Prozessbezogene Kompetenzen gehören für viele Lehrkräfte bereits fest zum Mathematikunterricht. Die unterschiedlichen Vorerfahrungen, aber auch Herausforderungen im Umgang mit prozessbezogenen Kompetenzen werden daher in Form eines Denkmoments gezielt in den Blick genommen.</a:t>
            </a:r>
          </a:p>
          <a:p>
            <a:endParaRPr lang="de-DE" dirty="0"/>
          </a:p>
          <a:p>
            <a:r>
              <a:rPr lang="de-DE" dirty="0"/>
              <a:t>Es folgen noch 1-2 Sätze zum Zweck des Denkmoments und potenziellen Antworten von Lehrkräften.</a:t>
            </a:r>
          </a:p>
        </p:txBody>
      </p:sp>
    </p:spTree>
    <p:extLst>
      <p:ext uri="{BB962C8B-B14F-4D97-AF65-F5344CB8AC3E}">
        <p14:creationId xmlns:p14="http://schemas.microsoft.com/office/powerpoint/2010/main" val="1690209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dirty="0"/>
          </a:p>
          <a:p>
            <a:r>
              <a:rPr lang="de-DE" b="1" dirty="0"/>
              <a:t>Animation</a:t>
            </a:r>
            <a:r>
              <a:rPr lang="de-DE" dirty="0"/>
              <a:t>: Durch gezielte Impulse können die Lernenden angeregt werden, die Beschreibungen des anderen Kindes nachzuvollziehen und umzusetzen. Hierzu wurden die Impulse an den Unterrichtsinhalt angepasst: Die Frage „Wie hast du es gemacht? Wie hat das andere Kind es gemacht?“ steht im Fokus der Auseinandersetzung mit einem Wimmelbild, sondern die Frage danach, die eigenen und fremden Entdeckungen miteinander in Beziehung zu setzen.</a:t>
            </a:r>
          </a:p>
          <a:p>
            <a:endParaRPr lang="de-DE" dirty="0"/>
          </a:p>
          <a:p>
            <a:r>
              <a:rPr lang="de-DE" b="1" dirty="0"/>
              <a:t>Animation</a:t>
            </a:r>
            <a:r>
              <a:rPr lang="de-DE" dirty="0"/>
              <a:t>: Auch können die Lernenden dazu angeregt werden, sich über die Beschreibungen der anderen Kinder selbst auszutauschen. Für gelingende mathematische Gespräche ist es wichtig, Verständnisschwierigkeiten zu benennen und ein gemeinsames Verständnis im Gespräch auszuhandeln. Die mit der Lupe fokussierten Impulse könnten besonders in Bezug auf mathematische Gespräche über Wimmelbilder unterstützend wirken.</a:t>
            </a:r>
          </a:p>
        </p:txBody>
      </p:sp>
    </p:spTree>
    <p:extLst>
      <p:ext uri="{BB962C8B-B14F-4D97-AF65-F5344CB8AC3E}">
        <p14:creationId xmlns:p14="http://schemas.microsoft.com/office/powerpoint/2010/main" val="2423744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FD9D-CCE5-9F6F-0B49-D70BF18EB9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CFDEBE-717C-22F0-B43C-6ECD0BCB41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3A2222-48AD-BDC6-06D8-7CE042DE686B}"/>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Ziel des Mathematikunterrichts sollte sein, mathematische Gespräche bewusst und gezielt einzufordern und durch gezielte Impulse zu unterstützen, um ein Lernen von- und miteinander zu ermöglichen.</a:t>
            </a:r>
          </a:p>
        </p:txBody>
      </p:sp>
    </p:spTree>
    <p:extLst>
      <p:ext uri="{BB962C8B-B14F-4D97-AF65-F5344CB8AC3E}">
        <p14:creationId xmlns:p14="http://schemas.microsoft.com/office/powerpoint/2010/main" val="4281366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2615301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In der </a:t>
            </a:r>
            <a:r>
              <a:rPr lang="de-DE" b="1" dirty="0"/>
              <a:t>Animation</a:t>
            </a:r>
            <a:r>
              <a:rPr lang="de-DE" dirty="0"/>
              <a:t> wird der Punkt „Argumentieren am Beispiel ‚Multiplikation verstehen‘“ hervorgehoben, damit die Teilnehmenden wissen, welches Kapitel nun näher thematisiert wird.</a:t>
            </a:r>
          </a:p>
          <a:p>
            <a:endParaRPr lang="de-DE" dirty="0"/>
          </a:p>
        </p:txBody>
      </p:sp>
    </p:spTree>
    <p:extLst>
      <p:ext uri="{BB962C8B-B14F-4D97-AF65-F5344CB8AC3E}">
        <p14:creationId xmlns:p14="http://schemas.microsoft.com/office/powerpoint/2010/main" val="613257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Sich vom additiven Denken zu lösen bedeutet, in ganzen Einheiten – in diesem Fall in Vierern – denken zu können. Das Zählen in Schritten darf nicht als stumpfes Aufsagen der Reihen verstanden werden, sondern z. B. als ein Springen am Zahlenstrahl: Einen Vierersprung weiter. Diese Vorstellung mündet in der Grundschule in der multiplikativen Deutung von 3·4 als 3 Vierer. Diese Denkweise ist übertragbar auf andere Zahlbereiche wie z. B. das Bruchrechnen. Dieses Verständnis von „Malrechnen“ ist langfristig tragbar, das additive Verständnis und auch das Aufsagen der Reihen nicht.</a:t>
            </a:r>
          </a:p>
          <a:p>
            <a:endParaRPr lang="de-DE" dirty="0"/>
          </a:p>
          <a:p>
            <a:r>
              <a:rPr lang="de-DE" dirty="0"/>
              <a:t>Diese Folie kann </a:t>
            </a:r>
            <a:r>
              <a:rPr lang="de-DE" b="1" dirty="0"/>
              <a:t>optional</a:t>
            </a:r>
            <a:r>
              <a:rPr lang="de-DE" dirty="0"/>
              <a:t> wieder eingeblendet werden – je nach dem, ob den Lehrkräften Hintergrundinformationen zur langfristigen Aufbereitung des Lerngegenstandes „Multiplikation verstehen“ bereits bekannt sind bzw. aufgefrischt werden sollten.</a:t>
            </a:r>
          </a:p>
          <a:p>
            <a:endParaRPr lang="de-DE" dirty="0"/>
          </a:p>
          <a:p>
            <a:endParaRPr lang="de-DE" dirty="0"/>
          </a:p>
        </p:txBody>
      </p:sp>
    </p:spTree>
    <p:extLst>
      <p:ext uri="{BB962C8B-B14F-4D97-AF65-F5344CB8AC3E}">
        <p14:creationId xmlns:p14="http://schemas.microsoft.com/office/powerpoint/2010/main" val="16318103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265E-EA31-1B39-1F24-BB3C1E2615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56F5C97-D9E9-9F5E-EBF4-4C5210BA6E4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9125F9-D5D7-2FBA-DD28-AE99EBBFCDC6}"/>
              </a:ext>
            </a:extLst>
          </p:cNvPr>
          <p:cNvSpPr>
            <a:spLocks noGrp="1"/>
          </p:cNvSpPr>
          <p:nvPr>
            <p:ph type="body" idx="1"/>
          </p:nvPr>
        </p:nvSpPr>
        <p:spPr/>
        <p:txBody>
          <a:bodyPr/>
          <a:lstStyle/>
          <a:p>
            <a:r>
              <a:rPr lang="de-DE" dirty="0"/>
              <a:t>Eng verwoben mit der Entwicklung von Multiplikationsverständnis ist die Gruppensprache. Um Multiplikationsaufgaben nicht nur berechnen, sondern auch inhaltlich verstehen zu können, ist das sogenannte „Denken in Gruppen“ essenziell. 3 • 4 kann bspw. in Blockdarstellung, im Punktefeld oder aber am Zahlenstrahl als „3 Vierer“ gedeutet werden. Änderungen des Multiplikators wirken sich auf die Anzahl der Gruppen aus. Änderungen des </a:t>
            </a:r>
            <a:r>
              <a:rPr lang="de-DE" dirty="0" err="1"/>
              <a:t>Multiplikands</a:t>
            </a:r>
            <a:r>
              <a:rPr lang="de-DE" dirty="0"/>
              <a:t> hingegen auf die Größe der Gruppen.</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dirty="0"/>
              <a:t>Diese Folie kann </a:t>
            </a:r>
            <a:r>
              <a:rPr lang="de-DE" b="1" dirty="0"/>
              <a:t>optional</a:t>
            </a:r>
            <a:r>
              <a:rPr lang="de-DE" dirty="0"/>
              <a:t> wieder eingeblendet werden – je nach dem, ob den Lehrkräften Hintergrundinformationen zur Gruppensprechweise bereits bekannt sind bzw. aufgefrischt werden sollten.</a:t>
            </a:r>
          </a:p>
          <a:p>
            <a:endParaRPr lang="de-DE" dirty="0"/>
          </a:p>
        </p:txBody>
      </p:sp>
    </p:spTree>
    <p:extLst>
      <p:ext uri="{BB962C8B-B14F-4D97-AF65-F5344CB8AC3E}">
        <p14:creationId xmlns:p14="http://schemas.microsoft.com/office/powerpoint/2010/main" val="2551728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3AD0-D01E-6681-F2CF-CBC819F5CB0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3721A0-B13D-9DD3-8A5B-3008C3CAC9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3877A2-F7F2-B5A3-3DD1-D5C6A4779EE7}"/>
              </a:ext>
            </a:extLst>
          </p:cNvPr>
          <p:cNvSpPr>
            <a:spLocks noGrp="1"/>
          </p:cNvSpPr>
          <p:nvPr>
            <p:ph type="body" idx="1"/>
          </p:nvPr>
        </p:nvSpPr>
        <p:spPr/>
        <p:txBody>
          <a:bodyPr/>
          <a:lstStyle/>
          <a:p>
            <a:r>
              <a:rPr lang="de-DE" dirty="0"/>
              <a:t>Ausgehend von einer gegebenen </a:t>
            </a:r>
            <a:r>
              <a:rPr lang="de-DE" dirty="0" err="1"/>
              <a:t>Plättchendarstellung</a:t>
            </a:r>
            <a:r>
              <a:rPr lang="de-DE" dirty="0"/>
              <a:t> (halber Rahmen der Aufgabe 3 • 4) wird eine fiktive, aber typische Unterrichtssituation dargestellt.</a:t>
            </a:r>
          </a:p>
          <a:p>
            <a:endParaRPr lang="de-DE" dirty="0"/>
          </a:p>
          <a:p>
            <a:r>
              <a:rPr lang="de-DE" b="1" dirty="0"/>
              <a:t>Animation</a:t>
            </a:r>
            <a:r>
              <a:rPr lang="de-DE" dirty="0"/>
              <a:t>: Die Lehrkraft regt an, darüber nachzudenken, ob die gegebene </a:t>
            </a:r>
            <a:r>
              <a:rPr lang="de-DE" dirty="0" err="1"/>
              <a:t>Plättchendarstellung</a:t>
            </a:r>
            <a:r>
              <a:rPr lang="de-DE" dirty="0"/>
              <a:t> (halber Rahmen der Aufgabe 3 • 4) zur Aufgabe 3 • 4 passt. </a:t>
            </a:r>
          </a:p>
          <a:p>
            <a:endParaRPr lang="de-DE" dirty="0"/>
          </a:p>
          <a:p>
            <a:r>
              <a:rPr lang="de-DE" b="1" dirty="0"/>
              <a:t>Animation</a:t>
            </a:r>
            <a:r>
              <a:rPr lang="de-DE" dirty="0"/>
              <a:t>: Ein Kind formuliert, dass die Aufgabe nicht passt, da 3 • 4 nicht dargestellt wird. Diese Aussage ist insofern nicht als Argumentation zu werten, da keine Begründung für die Aussage geliefert wird, obwohl das Kind „weil, …“ formuliert.</a:t>
            </a:r>
          </a:p>
          <a:p>
            <a:endParaRPr lang="de-DE" dirty="0"/>
          </a:p>
          <a:p>
            <a:r>
              <a:rPr lang="de-DE" b="1" dirty="0"/>
              <a:t>Animation</a:t>
            </a:r>
            <a:r>
              <a:rPr lang="de-DE" dirty="0"/>
              <a:t>: Das dritte Kind ist der Auffassung, dass die Darstellung passt, da in der ersten Spalte 3 und in der ersten Zeile 4 Plättchen zu finden sind. Das Kind zeigt also eine Argumentation, die jedoch fehlerhaft ist.</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Die Lehrkräfte werden zu einem Denkmoment angeregt. Sie sollen analysieren, welche Kinder nachvollziehbar argumentieren und dies zu belegen. </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dirty="0"/>
              <a:t>Auf diesem Denkmoment kann im Diskurs festgehalten werden, dass nicht jede „weil, …“-Formulierung gleichzeitig eine Argumentation darstellt. Zugleich kann auch festgestellt werden, dass es tragfähige und nicht-tragfähige Argumentationen gibt.</a:t>
            </a:r>
          </a:p>
          <a:p>
            <a:endParaRPr lang="de-DE" dirty="0"/>
          </a:p>
          <a:p>
            <a:endParaRPr lang="de-DE" dirty="0"/>
          </a:p>
        </p:txBody>
      </p:sp>
    </p:spTree>
    <p:extLst>
      <p:ext uri="{BB962C8B-B14F-4D97-AF65-F5344CB8AC3E}">
        <p14:creationId xmlns:p14="http://schemas.microsoft.com/office/powerpoint/2010/main" val="290413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zweite Kind, das seine Argumentation auf den Aspekt stützt, dass man mit den vorhandenen Plättchen keine 3 Vierer vorliegen habe, wird im Video fokussiert.</a:t>
            </a:r>
          </a:p>
          <a:p>
            <a:endParaRPr lang="de-DE" noProof="0" dirty="0">
              <a:cs typeface="Calibri"/>
            </a:endParaRPr>
          </a:p>
          <a:p>
            <a:r>
              <a:rPr lang="de-DE" noProof="0" dirty="0">
                <a:cs typeface="Calibri"/>
              </a:rPr>
              <a:t>In diesem wird die der Argumentation zugrunde liegende Vorstellung deutlich: Die insgesamt sechs vorhandenen Plättchen werden in Blockdarstellung umgelegt, so dass ein kompletter Vierer vorliegt sowie zwei weitere Plättchen.</a:t>
            </a:r>
          </a:p>
          <a:p>
            <a:br>
              <a:rPr lang="de-DE" noProof="0" dirty="0">
                <a:cs typeface="Calibri"/>
              </a:rPr>
            </a:br>
            <a:r>
              <a:rPr lang="de-DE" noProof="0" dirty="0">
                <a:cs typeface="Calibri"/>
              </a:rPr>
              <a:t>Das Kind verweist darauf, dass es für den zweiten und dritten Vierer weiterer Plättchen bedarf.</a:t>
            </a:r>
          </a:p>
          <a:p>
            <a:endParaRPr lang="de-DE" noProof="0" dirty="0">
              <a:cs typeface="Calibri"/>
            </a:endParaRPr>
          </a:p>
          <a:p>
            <a:r>
              <a:rPr lang="de-DE" noProof="0" dirty="0">
                <a:cs typeface="Calibri"/>
              </a:rPr>
              <a:t>Das Video, welches eine so stattgefundene Realsituation in nachgestellter Weise zeigt, legt somit den Argumentationsprozess offen und liefert mehr Informationen, die über die bloße Äußerung des Kinds im Unterricht hinausgeht. Es sollte herausgestellt werden, dass der durch die Lehrkraft hergestellte „kognitive Konflikt“ („warum denn nicht? Es sind doch 3 und 4. Das könnte doch 3 mal 4 sein.“) das Kind herausfordert, die eigene Äußerung weiter zu erläutern und die Argumentation dadurch nachvollziehbarer zu machen.</a:t>
            </a:r>
          </a:p>
          <a:p>
            <a:endParaRPr lang="de-DE" noProof="0" dirty="0">
              <a:cs typeface="Calibri"/>
            </a:endParaRPr>
          </a:p>
          <a:p>
            <a:r>
              <a:rPr lang="de-DE" noProof="0" dirty="0">
                <a:cs typeface="Calibri"/>
              </a:rPr>
              <a:t>Wir empfehlen, das Video zweimal anschauen zu lassen, um die Deutung des Kindes zu den fehlenden Plättchen besser nachvollziehen zu können.</a:t>
            </a:r>
          </a:p>
          <a:p>
            <a:endParaRPr lang="de-DE" dirty="0"/>
          </a:p>
        </p:txBody>
      </p:sp>
    </p:spTree>
    <p:extLst>
      <p:ext uri="{BB962C8B-B14F-4D97-AF65-F5344CB8AC3E}">
        <p14:creationId xmlns:p14="http://schemas.microsoft.com/office/powerpoint/2010/main" val="35213311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F4978-3290-EA94-DB36-1E8C25C9B9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27BC350-654C-7AEB-551C-CF2A99B570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CDF611-E9C7-BECA-6822-163F1CCAC3C8}"/>
              </a:ext>
            </a:extLst>
          </p:cNvPr>
          <p:cNvSpPr>
            <a:spLocks noGrp="1"/>
          </p:cNvSpPr>
          <p:nvPr>
            <p:ph type="body" idx="1"/>
          </p:nvPr>
        </p:nvSpPr>
        <p:spPr/>
        <p:txBody>
          <a:bodyPr/>
          <a:lstStyle/>
          <a:p>
            <a:r>
              <a:rPr lang="de-DE" noProof="0" dirty="0">
                <a:cs typeface="Calibri"/>
              </a:rPr>
              <a:t>Die wesentlichen Inhalte des Videos werden zusammengefasst.</a:t>
            </a:r>
            <a:endParaRPr lang="de-DE" dirty="0"/>
          </a:p>
        </p:txBody>
      </p:sp>
    </p:spTree>
    <p:extLst>
      <p:ext uri="{BB962C8B-B14F-4D97-AF65-F5344CB8AC3E}">
        <p14:creationId xmlns:p14="http://schemas.microsoft.com/office/powerpoint/2010/main" val="15799923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8772-2595-05F3-0843-E32226A7D1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4D47EE-E72F-D981-B5D8-D5B6ECC4C5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7C4AF3-03A3-193B-1994-9EDDE5C0FCC6}"/>
              </a:ext>
            </a:extLst>
          </p:cNvPr>
          <p:cNvSpPr>
            <a:spLocks noGrp="1"/>
          </p:cNvSpPr>
          <p:nvPr>
            <p:ph type="body" idx="1"/>
          </p:nvPr>
        </p:nvSpPr>
        <p:spPr/>
        <p:txBody>
          <a:bodyPr/>
          <a:lstStyle/>
          <a:p>
            <a:r>
              <a:rPr lang="de-DE" noProof="0" dirty="0">
                <a:cs typeface="Calibri"/>
              </a:rPr>
              <a:t>Die wesentlichen Inhalte des Videos werden zusammengefasst.</a:t>
            </a:r>
            <a:endParaRPr lang="de-DE" dirty="0"/>
          </a:p>
        </p:txBody>
      </p:sp>
    </p:spTree>
    <p:extLst>
      <p:ext uri="{BB962C8B-B14F-4D97-AF65-F5344CB8AC3E}">
        <p14:creationId xmlns:p14="http://schemas.microsoft.com/office/powerpoint/2010/main" val="109249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0448E-78B2-3FC6-547A-12D33BCD53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8F3A7D-CBDC-ADF9-9EC5-ED5F71D33E7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C9FF6B-CD84-BE38-DBA1-EEF6A7A65C72}"/>
              </a:ext>
            </a:extLst>
          </p:cNvPr>
          <p:cNvSpPr>
            <a:spLocks noGrp="1"/>
          </p:cNvSpPr>
          <p:nvPr>
            <p:ph type="body" idx="1"/>
          </p:nvPr>
        </p:nvSpPr>
        <p:spPr/>
        <p:txBody>
          <a:bodyPr/>
          <a:lstStyle/>
          <a:p>
            <a:pPr marL="0" indent="0">
              <a:buFont typeface="Wingdings" pitchFamily="2" charset="2"/>
              <a:buNone/>
            </a:pPr>
            <a:r>
              <a:rPr lang="de-DE" noProof="0" dirty="0">
                <a:cs typeface="Calibri"/>
              </a:rPr>
              <a:t>Einige mögliche Vorerfahrungen und Herausforderungen.</a:t>
            </a:r>
          </a:p>
          <a:p>
            <a:pPr marL="0" indent="0">
              <a:buFont typeface="Wingdings" pitchFamily="2" charset="2"/>
              <a:buNone/>
            </a:pPr>
            <a:endParaRPr lang="de-DE" noProof="0" dirty="0">
              <a:cs typeface="Calibri"/>
            </a:endParaRPr>
          </a:p>
          <a:p>
            <a:pPr marL="171450" indent="-171450">
              <a:buFont typeface="Arial" panose="020B0604020202020204" pitchFamily="34" charset="0"/>
              <a:buChar char="•"/>
            </a:pPr>
            <a:r>
              <a:rPr lang="de-DE" noProof="0" dirty="0">
                <a:cs typeface="Calibri"/>
              </a:rPr>
              <a:t>Positive Erfahrungen können sich beispielsweise darauf beziehen, dass einige Kinder von diesen besonders profitieren.</a:t>
            </a:r>
          </a:p>
          <a:p>
            <a:pPr marL="171450" indent="-171450">
              <a:buFont typeface="Arial" panose="020B0604020202020204" pitchFamily="34" charset="0"/>
              <a:buChar char="•"/>
            </a:pPr>
            <a:r>
              <a:rPr lang="de-DE" noProof="0" dirty="0">
                <a:cs typeface="Calibri"/>
              </a:rPr>
              <a:t>Zugleich kann der Einbezug prozessbezogener Kompetenzen auch als Herausforderung erscheinen. </a:t>
            </a:r>
          </a:p>
          <a:p>
            <a:pPr marL="171450" indent="-171450">
              <a:buFont typeface="Arial" panose="020B0604020202020204" pitchFamily="34" charset="0"/>
              <a:buChar char="•"/>
            </a:pPr>
            <a:r>
              <a:rPr lang="de-DE" noProof="0" dirty="0">
                <a:cs typeface="Calibri"/>
              </a:rPr>
              <a:t>Dass diese nicht als zusätzliche Anforderung, sondern als fester Bestandteil und als Unterstützung wirken können, wird im weiteren Verlauf des Moduls diskutiert.</a:t>
            </a:r>
          </a:p>
        </p:txBody>
      </p:sp>
    </p:spTree>
    <p:extLst>
      <p:ext uri="{BB962C8B-B14F-4D97-AF65-F5344CB8AC3E}">
        <p14:creationId xmlns:p14="http://schemas.microsoft.com/office/powerpoint/2010/main" val="429398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7352-C9CC-551E-5B99-4A714DDB15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0852FF-4367-67E2-961A-0F8244C1A9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36406D-2AF6-6A2F-931D-1EECEF3508AF}"/>
              </a:ext>
            </a:extLst>
          </p:cNvPr>
          <p:cNvSpPr>
            <a:spLocks noGrp="1"/>
          </p:cNvSpPr>
          <p:nvPr>
            <p:ph type="body" idx="1"/>
          </p:nvPr>
        </p:nvSpPr>
        <p:spPr/>
        <p:txBody>
          <a:bodyPr/>
          <a:lstStyle/>
          <a:p>
            <a:r>
              <a:rPr lang="de-DE" noProof="0" dirty="0">
                <a:cs typeface="Calibri"/>
              </a:rPr>
              <a:t>Die wesentlichen Inhalte des Videos werden zusammengefasst.</a:t>
            </a:r>
            <a:endParaRPr lang="de-DE" dirty="0"/>
          </a:p>
        </p:txBody>
      </p:sp>
    </p:spTree>
    <p:extLst>
      <p:ext uri="{BB962C8B-B14F-4D97-AF65-F5344CB8AC3E}">
        <p14:creationId xmlns:p14="http://schemas.microsoft.com/office/powerpoint/2010/main" val="4122325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70854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folgenden </a:t>
            </a:r>
            <a:r>
              <a:rPr lang="de-DE" b="1" dirty="0"/>
              <a:t>Aktivität</a:t>
            </a:r>
            <a:r>
              <a:rPr lang="de-DE" dirty="0"/>
              <a:t> werden die Äußerung der beiden anderen Kinder fokussiert. Insbesondere wird die Frage eröffnet, wie Lehrkräfte sie beim Argumentieren unterstützen können.</a:t>
            </a:r>
          </a:p>
          <a:p>
            <a:endParaRPr lang="de-DE" dirty="0"/>
          </a:p>
          <a:p>
            <a:r>
              <a:rPr lang="de-DE" dirty="0"/>
              <a:t>Hierbei wird auf zwei Karteikarten aus der „Was? Wie? Warum?“-Kartei verwiesen, die besonders dazu anregen, durch Impulse die noch nicht optimalen Äußerungen einzelner Kinder weiterzuentwickeln.</a:t>
            </a:r>
          </a:p>
        </p:txBody>
      </p:sp>
    </p:spTree>
    <p:extLst>
      <p:ext uri="{BB962C8B-B14F-4D97-AF65-F5344CB8AC3E}">
        <p14:creationId xmlns:p14="http://schemas.microsoft.com/office/powerpoint/2010/main" val="1757541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dirty="0"/>
          </a:p>
          <a:p>
            <a:r>
              <a:rPr lang="de-DE" dirty="0"/>
              <a:t>In den </a:t>
            </a:r>
            <a:r>
              <a:rPr lang="de-DE" b="0" dirty="0"/>
              <a:t>Animationen</a:t>
            </a:r>
            <a:r>
              <a:rPr lang="de-DE" dirty="0"/>
              <a:t> werden diese Impulse hervorgehoben:</a:t>
            </a:r>
          </a:p>
          <a:p>
            <a:endParaRPr lang="de-DE" dirty="0"/>
          </a:p>
          <a:p>
            <a:r>
              <a:rPr lang="de-DE" dirty="0"/>
              <a:t>Die erste </a:t>
            </a:r>
            <a:r>
              <a:rPr lang="de-DE" b="1" dirty="0"/>
              <a:t>Animation</a:t>
            </a:r>
            <a:r>
              <a:rPr lang="de-DE" dirty="0"/>
              <a:t> wird das Vergleichen von Aussagen fokussiert. Impulse wie „Was ist gleich?“ und „Was ist verschieden?“ können Lernende anregen, eigene und fremde Aussagen zu vergleichen, abzuwägen und zu begründen, welche Aussagen zutreffen oder nicht.</a:t>
            </a:r>
          </a:p>
          <a:p>
            <a:endParaRPr lang="de-DE" dirty="0"/>
          </a:p>
          <a:p>
            <a:r>
              <a:rPr lang="de-DE" dirty="0"/>
              <a:t>In der zweiten </a:t>
            </a:r>
            <a:r>
              <a:rPr lang="de-DE" b="1" dirty="0"/>
              <a:t>Animation</a:t>
            </a:r>
            <a:r>
              <a:rPr lang="de-DE" dirty="0"/>
              <a:t> wird die Unterscheidung von Begründungen und Beschreibungen in den Blick genommen. Dies ist essenziell, um tiefgründige Argumentationen zu initiieren, die sich von oberflächlichen Beschreibungen abheben.</a:t>
            </a:r>
          </a:p>
          <a:p>
            <a:endParaRPr lang="de-DE" dirty="0"/>
          </a:p>
          <a:p>
            <a:r>
              <a:rPr lang="de-DE" dirty="0"/>
              <a:t>Die dritte </a:t>
            </a:r>
            <a:r>
              <a:rPr lang="de-DE" b="1" dirty="0"/>
              <a:t>Animation</a:t>
            </a:r>
            <a:r>
              <a:rPr lang="de-DE" dirty="0"/>
              <a:t> geht anknüpfend daran auf die Antwort auf die Frage nach dem „Warum?“ ein. </a:t>
            </a:r>
          </a:p>
          <a:p>
            <a:endParaRPr lang="de-DE" dirty="0"/>
          </a:p>
        </p:txBody>
      </p:sp>
    </p:spTree>
    <p:extLst>
      <p:ext uri="{BB962C8B-B14F-4D97-AF65-F5344CB8AC3E}">
        <p14:creationId xmlns:p14="http://schemas.microsoft.com/office/powerpoint/2010/main" val="1849382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der in diesem Kapitel genutzten Impulse und Unterstützungsmaßnahmen finden sich auch in der Kartei „Was? Wie? Warum?“ wieder.</a:t>
            </a:r>
          </a:p>
          <a:p>
            <a:endParaRPr lang="de-DE" b="0" dirty="0"/>
          </a:p>
          <a:p>
            <a:r>
              <a:rPr lang="de-DE" b="0" dirty="0"/>
              <a:t>In den Animationen werden diese Impulse hervorgehoben:</a:t>
            </a:r>
          </a:p>
          <a:p>
            <a:endParaRPr lang="de-DE" b="0" dirty="0"/>
          </a:p>
          <a:p>
            <a:r>
              <a:rPr lang="de-DE" dirty="0"/>
              <a:t>Die erste </a:t>
            </a:r>
            <a:r>
              <a:rPr lang="de-DE" b="1" dirty="0"/>
              <a:t>Animation</a:t>
            </a:r>
            <a:r>
              <a:rPr lang="de-DE" dirty="0"/>
              <a:t> zeigt das Ziel auf, verschiedene Darstellungen in Beziehung setzen zu können und ihre Passung begründen zu können.</a:t>
            </a:r>
          </a:p>
          <a:p>
            <a:endParaRPr lang="de-DE" dirty="0"/>
          </a:p>
          <a:p>
            <a:r>
              <a:rPr lang="de-DE" dirty="0"/>
              <a:t>In der zweiten </a:t>
            </a:r>
            <a:r>
              <a:rPr lang="de-DE" b="1" dirty="0"/>
              <a:t>Animation</a:t>
            </a:r>
            <a:r>
              <a:rPr lang="de-DE" dirty="0"/>
              <a:t> wird der erste Impuls „Erkläre, warum das passt!“ vorgestellt. Dieser dient als Anlass, um nicht nur eine Entscheidung einzufordern, ob Darstellungen zueinander passen, oder nicht, sondern auch die Aussage zu stützen.</a:t>
            </a:r>
          </a:p>
          <a:p>
            <a:endParaRPr lang="de-DE" dirty="0"/>
          </a:p>
          <a:p>
            <a:r>
              <a:rPr lang="de-DE" dirty="0"/>
              <a:t>Die dritte </a:t>
            </a:r>
            <a:r>
              <a:rPr lang="de-DE" b="1" dirty="0"/>
              <a:t>Animation</a:t>
            </a:r>
            <a:r>
              <a:rPr lang="de-DE" dirty="0"/>
              <a:t> geht anknüpfend daran darauf ein, dass die Erklärungen nicht nur rein verbal verlaufen sollten, sondern idealerweise auch an weiteren (materiellen) Darstellungen erfolgen sollten. Dies dient dazu, dass die Lehrkraft tiefenschärfer feststellen kann, ob das Kind Erklärungen auch auf andere Weisen </a:t>
            </a:r>
            <a:r>
              <a:rPr lang="de-DE"/>
              <a:t>belegen kann.</a:t>
            </a:r>
            <a:endParaRPr lang="de-DE" dirty="0"/>
          </a:p>
        </p:txBody>
      </p:sp>
    </p:spTree>
    <p:extLst>
      <p:ext uri="{BB962C8B-B14F-4D97-AF65-F5344CB8AC3E}">
        <p14:creationId xmlns:p14="http://schemas.microsoft.com/office/powerpoint/2010/main" val="1605814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F48BF-C28C-299D-E9CD-823018170A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3CD42EA-6338-84B7-B7B9-F0EEA14E38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CBB9E5-835A-D4A1-8579-0ED3E873A506}"/>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Ziel des Mathematikunterrichts sollte sein, Argumentationsanlässe zu schaffen und darauf zu achten, dass die Antworten der Schülerinnen und Schüler über bloßes Beschreiben von Zusammenhängen hinausgeht. Dies kann durch auf die jeweilige Argumentation bzw. den Argumentationsansatz ausgerichtete Impulse unterstützt werden.</a:t>
            </a:r>
          </a:p>
          <a:p>
            <a:pPr marL="0" marR="0" lvl="0" indent="0" defTabSz="914400" eaLnBrk="1" fontAlgn="auto" latinLnBrk="0" hangingPunct="1">
              <a:lnSpc>
                <a:spcPct val="100000"/>
              </a:lnSpc>
              <a:spcBef>
                <a:spcPts val="0"/>
              </a:spcBef>
              <a:spcAft>
                <a:spcPts val="0"/>
              </a:spcAft>
              <a:buClrTx/>
              <a:buSzTx/>
              <a:buFontTx/>
              <a:buNone/>
              <a:tabLst/>
              <a:defRPr/>
            </a:pPr>
            <a:endParaRPr lang="de-DE" dirty="0"/>
          </a:p>
        </p:txBody>
      </p:sp>
    </p:spTree>
    <p:extLst>
      <p:ext uri="{BB962C8B-B14F-4D97-AF65-F5344CB8AC3E}">
        <p14:creationId xmlns:p14="http://schemas.microsoft.com/office/powerpoint/2010/main" val="2529576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21008669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ym typeface="Wingdings" pitchFamily="2" charset="2"/>
              </a:rPr>
              <a:t>Auch wenn im Modul die prozessbezogenen Kompetenzen separat durchdacht wurden, sollten sie stets auch miteinander verwoben werden. So ermöglichen Darstellungen als Anschauungsmittel, sich gegenseitig zu verstehen und effektiver zu kommunizieren. Auch enthalten Begründungen oftmals Elemente des Beschreibens.</a:t>
            </a:r>
          </a:p>
          <a:p>
            <a:endParaRPr lang="de-DE" dirty="0">
              <a:sym typeface="Wingdings" pitchFamily="2" charset="2"/>
            </a:endParaRPr>
          </a:p>
          <a:p>
            <a:r>
              <a:rPr lang="de-DE" dirty="0">
                <a:sym typeface="Wingdings" pitchFamily="2" charset="2"/>
              </a:rPr>
              <a:t>Im Erprobungsauftrag können und sollten die prozessbezogenen Kompetenzen daher ggf. auch miteinander in Bezug gebracht werden.</a:t>
            </a:r>
            <a:endParaRPr lang="de-DE" dirty="0"/>
          </a:p>
        </p:txBody>
      </p:sp>
    </p:spTree>
    <p:extLst>
      <p:ext uri="{BB962C8B-B14F-4D97-AF65-F5344CB8AC3E}">
        <p14:creationId xmlns:p14="http://schemas.microsoft.com/office/powerpoint/2010/main" val="3571184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4331-347D-2130-1989-89E217BA1A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C74680-20CD-A341-6238-0FA64326AA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D4AFBC-DBA0-DC9D-C055-8C589A2FFE73}"/>
              </a:ext>
            </a:extLst>
          </p:cNvPr>
          <p:cNvSpPr>
            <a:spLocks noGrp="1"/>
          </p:cNvSpPr>
          <p:nvPr>
            <p:ph type="body" idx="1"/>
          </p:nvPr>
        </p:nvSpPr>
        <p:spPr/>
        <p:txBody>
          <a:bodyPr/>
          <a:lstStyle/>
          <a:p>
            <a:r>
              <a:rPr lang="de-DE" dirty="0"/>
              <a:t>Die Teilnehmenden haben die Gelegenheit, ihr aktuelles oder anstehendes Unterrichtsthema gezielt in den Blick zu nehmen. </a:t>
            </a:r>
          </a:p>
          <a:p>
            <a:r>
              <a:rPr lang="de-DE" dirty="0"/>
              <a:t>Ausgehend von dem selbst gewählten Inhalt kann nun überlegt werden, inwiefern der Einbezug von Darstellungen die Lernenden beim Verstehen und Sprechen über Mathematik unterstützen können.</a:t>
            </a:r>
          </a:p>
          <a:p>
            <a:endParaRPr lang="de-DE" dirty="0"/>
          </a:p>
          <a:p>
            <a:r>
              <a:rPr lang="de-DE" dirty="0"/>
              <a:t>Selbstverständlich ist es ebenfalls denkbar, einen der heute vorgestellten Inhaltsbereiche, Aktivitäten der Mathe- und Schulanfangskartei in den Blick zu nehmen und entsprechend anzureichern.</a:t>
            </a:r>
          </a:p>
        </p:txBody>
      </p:sp>
    </p:spTree>
    <p:extLst>
      <p:ext uri="{BB962C8B-B14F-4D97-AF65-F5344CB8AC3E}">
        <p14:creationId xmlns:p14="http://schemas.microsoft.com/office/powerpoint/2010/main" val="7459007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42613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ist die Gliederung des Moduls 1 „Darstellen, Kommunizieren und Argumentieren herausfordern und unterstützen“</a:t>
            </a:r>
          </a:p>
          <a:p>
            <a:endParaRPr lang="de-DE" dirty="0"/>
          </a:p>
          <a:p>
            <a:r>
              <a:rPr lang="de-DE" dirty="0"/>
              <a:t>Mit der </a:t>
            </a:r>
            <a:r>
              <a:rPr lang="de-DE" b="1" dirty="0"/>
              <a:t>Animation</a:t>
            </a:r>
            <a:r>
              <a:rPr lang="de-DE" dirty="0"/>
              <a:t> wird der Punkt „Bedeutung prozessbezogener Kompetenzen“ hervorgehoben, damit die Teilnehmenden wissen, welches Kapitel nun näher thematisiert wird.</a:t>
            </a:r>
          </a:p>
        </p:txBody>
      </p:sp>
    </p:spTree>
    <p:extLst>
      <p:ext uri="{BB962C8B-B14F-4D97-AF65-F5344CB8AC3E}">
        <p14:creationId xmlns:p14="http://schemas.microsoft.com/office/powerpoint/2010/main" val="749423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8979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5D93-5E80-8901-57E2-21697368A8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5D3CDE-E4DB-FEF7-C298-77396FA16F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B90703-483F-A804-D372-7D3AD9C4FD6E}"/>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989875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6092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538A4-C2C9-7C23-CAF7-699DD40CF3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1B7F22-FFA1-E35B-0DE1-BEF79E7A95D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9285F1-AB39-F753-71C1-CC0B75DAD4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wollen mit Hilfe des "Kinderlehrplans" den </a:t>
            </a:r>
            <a:r>
              <a:rPr lang="de-DE" b="1" dirty="0"/>
              <a:t>Aufbau dieser Modulreihe </a:t>
            </a:r>
            <a:r>
              <a:rPr lang="de-DE" dirty="0"/>
              <a:t>erläutern.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wird zunächst darauf verwiesen, dass prozessbezogene Kompetenzen nicht isoliert von Inhalten zu sehen sind, sondern sich auf diese beziehen müssen.</a:t>
            </a:r>
          </a:p>
        </p:txBody>
      </p:sp>
    </p:spTree>
    <p:extLst>
      <p:ext uri="{BB962C8B-B14F-4D97-AF65-F5344CB8AC3E}">
        <p14:creationId xmlns:p14="http://schemas.microsoft.com/office/powerpoint/2010/main" val="164656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BFB7-EA13-9CF1-E58D-93196566134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BCD8B69-0BE6-2C58-2E4D-FF840168F3A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BAB7EF-D428-A567-57DF-DCCA9988CD8F}"/>
              </a:ext>
            </a:extLst>
          </p:cNvPr>
          <p:cNvSpPr>
            <a:spLocks noGrp="1"/>
          </p:cNvSpPr>
          <p:nvPr>
            <p:ph type="body" idx="1"/>
          </p:nvPr>
        </p:nvSpPr>
        <p:spPr/>
        <p:txBody>
          <a:bodyPr/>
          <a:lstStyle/>
          <a:p>
            <a:r>
              <a:rPr lang="de-DE" dirty="0"/>
              <a:t>Die vier zentralen Inhaltsbereiche des Mathematikunterrichts in der Grundschule werden im sogenannten „Kinderlehrplan“ so aufbereitet, dass Lernende sie verstehen können.</a:t>
            </a:r>
          </a:p>
          <a:p>
            <a:endParaRPr lang="de-DE" i="1" dirty="0"/>
          </a:p>
          <a:p>
            <a:r>
              <a:rPr lang="de-DE" i="0" dirty="0"/>
              <a:t>Die Inhaltsbereiche geben damit sowohl Lehrkräften, als auch Kindern und Erziehungsberechtigten eine gute Orientierung.</a:t>
            </a:r>
          </a:p>
          <a:p>
            <a:r>
              <a:rPr lang="de-DE" i="0" dirty="0"/>
              <a:t>Dass auch die prozessbezogenen Kompetenzen auf diese Weise thematisiert werden können, wird auf der folgenden Folie deutlich.</a:t>
            </a:r>
          </a:p>
          <a:p>
            <a:endParaRPr lang="de-DE" dirty="0"/>
          </a:p>
        </p:txBody>
      </p:sp>
    </p:spTree>
    <p:extLst>
      <p:ext uri="{BB962C8B-B14F-4D97-AF65-F5344CB8AC3E}">
        <p14:creationId xmlns:p14="http://schemas.microsoft.com/office/powerpoint/2010/main" val="31987452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pic>
        <p:nvPicPr>
          <p:cNvPr id="250" name="Grafik 17" descr="Grafik 17"/>
          <p:cNvPicPr>
            <a:picLocks noChangeAspect="1"/>
          </p:cNvPicPr>
          <p:nvPr/>
        </p:nvPicPr>
        <p:blipFill>
          <a:blip r:embed="rId2"/>
          <a:stretch>
            <a:fillRect/>
          </a:stretch>
        </p:blipFill>
        <p:spPr>
          <a:xfrm>
            <a:off x="-223285" y="1167905"/>
            <a:ext cx="12562163" cy="2885118"/>
          </a:xfrm>
          <a:prstGeom prst="rect">
            <a:avLst/>
          </a:prstGeom>
          <a:ln w="12700">
            <a:miter lim="400000"/>
          </a:ln>
        </p:spPr>
      </p:pic>
      <p:sp>
        <p:nvSpPr>
          <p:cNvPr id="251" name="Rechteck 18"/>
          <p:cNvSpPr/>
          <p:nvPr/>
        </p:nvSpPr>
        <p:spPr>
          <a:xfrm>
            <a:off x="325375" y="3294744"/>
            <a:ext cx="11464845" cy="580205"/>
          </a:xfrm>
          <a:prstGeom prst="rect">
            <a:avLst/>
          </a:prstGeom>
          <a:solidFill>
            <a:srgbClr val="FFFFFF">
              <a:alpha val="80000"/>
            </a:srgbClr>
          </a:solidFill>
          <a:ln w="12700">
            <a:miter lim="400000"/>
          </a:ln>
        </p:spPr>
        <p:txBody>
          <a:bodyPr lIns="45719" rIns="45719" anchor="ctr"/>
          <a:lstStyle/>
          <a:p>
            <a:pPr marL="269431" indent="-269431" algn="ctr" defTabSz="457200">
              <a:defRPr sz="1800" b="0">
                <a:solidFill>
                  <a:srgbClr val="FFFFFF"/>
                </a:solidFill>
              </a:defRPr>
            </a:pPr>
            <a:endParaRPr sz="1800" dirty="0"/>
          </a:p>
        </p:txBody>
      </p:sp>
      <p:sp>
        <p:nvSpPr>
          <p:cNvPr id="252" name="Textebene 1…"/>
          <p:cNvSpPr txBox="1">
            <a:spLocks noGrp="1"/>
          </p:cNvSpPr>
          <p:nvPr>
            <p:ph type="body" sz="quarter" idx="1" hasCustomPrompt="1"/>
          </p:nvPr>
        </p:nvSpPr>
        <p:spPr>
          <a:xfrm>
            <a:off x="325376" y="4362224"/>
            <a:ext cx="11464843" cy="494977"/>
          </a:xfrm>
          <a:prstGeom prst="rect">
            <a:avLst/>
          </a:prstGeom>
        </p:spPr>
        <p:txBody>
          <a:bodyPr>
            <a:normAutofit/>
          </a:bodyPr>
          <a:lstStyle>
            <a:lvl1pPr marL="0" indent="0" algn="ctr">
              <a:buFontTx/>
              <a:buNone/>
              <a:defRPr sz="2200" b="1"/>
            </a:lvl1pPr>
            <a:lvl2pPr marL="457200" indent="0" algn="ctr">
              <a:defRPr sz="2200" b="1"/>
            </a:lvl2pPr>
            <a:lvl3pPr marL="914400" indent="0" algn="ctr">
              <a:defRPr sz="2200" b="1"/>
            </a:lvl3pPr>
            <a:lvl4pPr marL="1371600" indent="0" algn="ctr">
              <a:defRPr sz="2200" b="1"/>
            </a:lvl4pPr>
            <a:lvl5pPr marL="1828800" indent="0" algn="ctr">
              <a:defRPr sz="2200" b="1"/>
            </a:lvl5pPr>
          </a:lstStyle>
          <a:p>
            <a:r>
              <a:rPr dirty="0"/>
              <a:t>Master-</a:t>
            </a:r>
            <a:r>
              <a:rPr dirty="0" err="1"/>
              <a:t>Untertitel</a:t>
            </a:r>
            <a:r>
              <a:rPr dirty="0"/>
              <a:t> 1</a:t>
            </a:r>
          </a:p>
          <a:p>
            <a:pPr lvl="1"/>
            <a:endParaRPr dirty="0"/>
          </a:p>
          <a:p>
            <a:pPr lvl="2"/>
            <a:endParaRPr dirty="0"/>
          </a:p>
          <a:p>
            <a:pPr lvl="3"/>
            <a:endParaRPr dirty="0"/>
          </a:p>
          <a:p>
            <a:pPr lvl="4"/>
            <a:endParaRPr dirty="0"/>
          </a:p>
        </p:txBody>
      </p:sp>
      <p:sp>
        <p:nvSpPr>
          <p:cNvPr id="253" name="MASTERTITELFORMAT BEARBEITEN"/>
          <p:cNvSpPr txBox="1">
            <a:spLocks noGrp="1"/>
          </p:cNvSpPr>
          <p:nvPr>
            <p:ph type="title" hasCustomPrompt="1"/>
          </p:nvPr>
        </p:nvSpPr>
        <p:spPr>
          <a:xfrm>
            <a:off x="325376" y="3294744"/>
            <a:ext cx="11464843" cy="581696"/>
          </a:xfrm>
          <a:prstGeom prst="rect">
            <a:avLst/>
          </a:prstGeom>
        </p:spPr>
        <p:txBody>
          <a:bodyPr anchor="ctr"/>
          <a:lstStyle>
            <a:lvl1pPr marL="419115" indent="-419115" algn="ctr">
              <a:defRPr sz="2600" b="0">
                <a:solidFill>
                  <a:srgbClr val="327D87"/>
                </a:solidFill>
              </a:defRPr>
            </a:lvl1pPr>
          </a:lstStyle>
          <a:p>
            <a:r>
              <a:rPr dirty="0"/>
              <a:t>MASTERTITELFORMAT BEARBEITEN</a:t>
            </a:r>
          </a:p>
        </p:txBody>
      </p:sp>
      <p:sp>
        <p:nvSpPr>
          <p:cNvPr id="255" name="Textplatzhalter 2"/>
          <p:cNvSpPr>
            <a:spLocks noGrp="1"/>
          </p:cNvSpPr>
          <p:nvPr>
            <p:ph type="body" sz="quarter" idx="21" hasCustomPrompt="1"/>
          </p:nvPr>
        </p:nvSpPr>
        <p:spPr>
          <a:xfrm>
            <a:off x="325375" y="4966742"/>
            <a:ext cx="11464845" cy="727071"/>
          </a:xfrm>
          <a:prstGeom prst="rect">
            <a:avLst/>
          </a:prstGeom>
        </p:spPr>
        <p:txBody>
          <a:bodyPr>
            <a:normAutofit/>
          </a:bodyPr>
          <a:lstStyle>
            <a:lvl1pPr marL="0" indent="0" algn="ctr">
              <a:buFontTx/>
              <a:buNone/>
              <a:defRPr sz="1800"/>
            </a:lvl1pPr>
          </a:lstStyle>
          <a:p>
            <a:r>
              <a:rPr dirty="0"/>
              <a:t>Master-</a:t>
            </a:r>
            <a:r>
              <a:rPr dirty="0" err="1"/>
              <a:t>Untertitel</a:t>
            </a:r>
            <a:r>
              <a:rPr dirty="0"/>
              <a:t> 2</a:t>
            </a:r>
          </a:p>
        </p:txBody>
      </p:sp>
      <p:pic>
        <p:nvPicPr>
          <p:cNvPr id="11" name="Grafik 10">
            <a:extLst>
              <a:ext uri="{FF2B5EF4-FFF2-40B4-BE49-F238E27FC236}">
                <a16:creationId xmlns:a16="http://schemas.microsoft.com/office/drawing/2014/main" id="{5BA61FE5-2996-0C15-446A-C675A098535E}"/>
              </a:ext>
            </a:extLst>
          </p:cNvPr>
          <p:cNvPicPr>
            <a:picLocks/>
          </p:cNvPicPr>
          <p:nvPr userDrawn="1"/>
        </p:nvPicPr>
        <p:blipFill>
          <a:blip r:embed="rId3"/>
          <a:stretch>
            <a:fillRect/>
          </a:stretch>
        </p:blipFill>
        <p:spPr>
          <a:xfrm>
            <a:off x="10411665" y="6187252"/>
            <a:ext cx="1654336" cy="338587"/>
          </a:xfrm>
          <a:prstGeom prst="rect">
            <a:avLst/>
          </a:prstGeom>
        </p:spPr>
      </p:pic>
      <p:pic>
        <p:nvPicPr>
          <p:cNvPr id="12" name="Grafik 11">
            <a:extLst>
              <a:ext uri="{FF2B5EF4-FFF2-40B4-BE49-F238E27FC236}">
                <a16:creationId xmlns:a16="http://schemas.microsoft.com/office/drawing/2014/main" id="{01C4840A-0BAD-70C0-54D8-B756D64FBCC9}"/>
              </a:ext>
            </a:extLst>
          </p:cNvPr>
          <p:cNvPicPr>
            <a:picLocks/>
          </p:cNvPicPr>
          <p:nvPr userDrawn="1"/>
        </p:nvPicPr>
        <p:blipFill>
          <a:blip r:embed="rId4"/>
          <a:stretch>
            <a:fillRect/>
          </a:stretch>
        </p:blipFill>
        <p:spPr>
          <a:xfrm>
            <a:off x="193954" y="6179597"/>
            <a:ext cx="1712736" cy="353896"/>
          </a:xfrm>
          <a:prstGeom prst="rect">
            <a:avLst/>
          </a:prstGeom>
        </p:spPr>
      </p:pic>
      <p:pic>
        <p:nvPicPr>
          <p:cNvPr id="13" name="Grafik 12">
            <a:extLst>
              <a:ext uri="{FF2B5EF4-FFF2-40B4-BE49-F238E27FC236}">
                <a16:creationId xmlns:a16="http://schemas.microsoft.com/office/drawing/2014/main" id="{AE110E72-0698-610E-9AE0-D0ECD822A5E2}"/>
              </a:ext>
            </a:extLst>
          </p:cNvPr>
          <p:cNvPicPr>
            <a:picLocks/>
          </p:cNvPicPr>
          <p:nvPr userDrawn="1"/>
        </p:nvPicPr>
        <p:blipFill>
          <a:blip r:embed="rId5"/>
          <a:stretch>
            <a:fillRect/>
          </a:stretch>
        </p:blipFill>
        <p:spPr>
          <a:xfrm>
            <a:off x="2691347" y="6177594"/>
            <a:ext cx="1376887" cy="278170"/>
          </a:xfrm>
          <a:prstGeom prst="rect">
            <a:avLst/>
          </a:prstGeom>
        </p:spPr>
      </p:pic>
      <p:pic>
        <p:nvPicPr>
          <p:cNvPr id="14" name="Grafik 13">
            <a:extLst>
              <a:ext uri="{FF2B5EF4-FFF2-40B4-BE49-F238E27FC236}">
                <a16:creationId xmlns:a16="http://schemas.microsoft.com/office/drawing/2014/main" id="{FAC36649-4BA8-A408-4390-5AB1C7809FAA}"/>
              </a:ext>
            </a:extLst>
          </p:cNvPr>
          <p:cNvPicPr>
            <a:picLocks/>
          </p:cNvPicPr>
          <p:nvPr userDrawn="1"/>
        </p:nvPicPr>
        <p:blipFill>
          <a:blip r:embed="rId6"/>
          <a:stretch>
            <a:fillRect/>
          </a:stretch>
        </p:blipFill>
        <p:spPr>
          <a:xfrm>
            <a:off x="5048809" y="6235024"/>
            <a:ext cx="2094381" cy="243041"/>
          </a:xfrm>
          <a:prstGeom prst="rect">
            <a:avLst/>
          </a:prstGeom>
        </p:spPr>
      </p:pic>
      <p:pic>
        <p:nvPicPr>
          <p:cNvPr id="15" name="Grafik 14">
            <a:extLst>
              <a:ext uri="{FF2B5EF4-FFF2-40B4-BE49-F238E27FC236}">
                <a16:creationId xmlns:a16="http://schemas.microsoft.com/office/drawing/2014/main" id="{02A2FA05-7B1E-B101-F56B-433CBB91F2C2}"/>
              </a:ext>
            </a:extLst>
          </p:cNvPr>
          <p:cNvPicPr>
            <a:picLocks/>
          </p:cNvPicPr>
          <p:nvPr userDrawn="1"/>
        </p:nvPicPr>
        <p:blipFill>
          <a:blip r:embed="rId7"/>
          <a:stretch>
            <a:fillRect/>
          </a:stretch>
        </p:blipFill>
        <p:spPr>
          <a:xfrm>
            <a:off x="8123765" y="6179597"/>
            <a:ext cx="1501074" cy="353896"/>
          </a:xfrm>
          <a:prstGeom prst="rect">
            <a:avLst/>
          </a:prstGeom>
        </p:spPr>
      </p:pic>
      <p:cxnSp>
        <p:nvCxnSpPr>
          <p:cNvPr id="10" name="Gerade Verbindung 9">
            <a:extLst>
              <a:ext uri="{FF2B5EF4-FFF2-40B4-BE49-F238E27FC236}">
                <a16:creationId xmlns:a16="http://schemas.microsoft.com/office/drawing/2014/main" id="{851E6659-04C4-ADBB-F1C3-9E87A5670074}"/>
              </a:ext>
            </a:extLst>
          </p:cNvPr>
          <p:cNvCxnSpPr>
            <a:cxnSpLocks/>
          </p:cNvCxnSpPr>
          <p:nvPr userDrawn="1"/>
        </p:nvCxnSpPr>
        <p:spPr>
          <a:xfrm>
            <a:off x="193954" y="6643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5" descr="Grafik 5">
            <a:extLst>
              <a:ext uri="{FF2B5EF4-FFF2-40B4-BE49-F238E27FC236}">
                <a16:creationId xmlns:a16="http://schemas.microsoft.com/office/drawing/2014/main" id="{021D21DB-8F48-E537-31A1-F1F891D6F058}"/>
              </a:ext>
            </a:extLst>
          </p:cNvPr>
          <p:cNvPicPr>
            <a:picLocks noChangeAspect="1"/>
          </p:cNvPicPr>
          <p:nvPr userDrawn="1"/>
        </p:nvPicPr>
        <p:blipFill>
          <a:blip r:embed="rId8"/>
          <a:stretch>
            <a:fillRect/>
          </a:stretch>
        </p:blipFill>
        <p:spPr>
          <a:xfrm>
            <a:off x="193954" y="139847"/>
            <a:ext cx="2292655" cy="873604"/>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FC2BD3D1-41F4-35E7-2646-0142B9E2F013}"/>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pic>
        <p:nvPicPr>
          <p:cNvPr id="11" name="Grafik 10">
            <a:extLst>
              <a:ext uri="{FF2B5EF4-FFF2-40B4-BE49-F238E27FC236}">
                <a16:creationId xmlns:a16="http://schemas.microsoft.com/office/drawing/2014/main" id="{98ED7D51-57CD-486D-06B1-9BBD255123CA}"/>
              </a:ext>
            </a:extLst>
          </p:cNvPr>
          <p:cNvPicPr>
            <a:picLocks noChangeAspect="1"/>
          </p:cNvPicPr>
          <p:nvPr userDrawn="1"/>
        </p:nvPicPr>
        <p:blipFill>
          <a:blip r:embed="rId2"/>
          <a:stretch>
            <a:fillRect/>
          </a:stretch>
        </p:blipFill>
        <p:spPr>
          <a:xfrm>
            <a:off x="224029" y="141144"/>
            <a:ext cx="856800" cy="735456"/>
          </a:xfrm>
          <a:prstGeom prst="rect">
            <a:avLst/>
          </a:prstGeom>
        </p:spPr>
      </p:pic>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4" name="Grafik 13">
            <a:extLst>
              <a:ext uri="{FF2B5EF4-FFF2-40B4-BE49-F238E27FC236}">
                <a16:creationId xmlns:a16="http://schemas.microsoft.com/office/drawing/2014/main" id="{188EEAE8-E51F-F206-313F-49AE4D3B845E}"/>
              </a:ext>
            </a:extLst>
          </p:cNvPr>
          <p:cNvPicPr>
            <a:picLocks noChangeAspect="1"/>
          </p:cNvPicPr>
          <p:nvPr userDrawn="1"/>
        </p:nvPicPr>
        <p:blipFill>
          <a:blip r:embed="rId3"/>
          <a:stretch>
            <a:fillRect/>
          </a:stretch>
        </p:blipFill>
        <p:spPr>
          <a:xfrm>
            <a:off x="1146289" y="1707437"/>
            <a:ext cx="475200" cy="475200"/>
          </a:xfrm>
          <a:prstGeom prst="rect">
            <a:avLst/>
          </a:prstGeom>
        </p:spPr>
      </p:pic>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p:nvPr>
        </p:nvSpPr>
        <p:spPr>
          <a:xfrm>
            <a:off x="1689101" y="1867168"/>
            <a:ext cx="8813800" cy="3578878"/>
          </a:xfrm>
          <a:prstGeom prst="rect">
            <a:avLst/>
          </a:prstGeom>
        </p:spPr>
        <p:txBody>
          <a:bodyPr>
            <a:normAutofit/>
          </a:bodyPr>
          <a:lstStyle>
            <a:lvl1pPr marL="0" indent="0">
              <a:lnSpc>
                <a:spcPct val="150000"/>
              </a:lnSpc>
              <a:buFont typeface="Arial" panose="020B0604020202020204" pitchFamily="34" charset="0"/>
              <a:buNone/>
              <a:defRPr sz="20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extplatzhalter 5">
            <a:extLst>
              <a:ext uri="{FF2B5EF4-FFF2-40B4-BE49-F238E27FC236}">
                <a16:creationId xmlns:a16="http://schemas.microsoft.com/office/drawing/2014/main" id="{9297A675-C094-C26A-B7C9-B662FDB8B919}"/>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5" name="Titel 1">
            <a:extLst>
              <a:ext uri="{FF2B5EF4-FFF2-40B4-BE49-F238E27FC236}">
                <a16:creationId xmlns:a16="http://schemas.microsoft.com/office/drawing/2014/main" id="{CF6666E7-70BD-4462-7E19-748461514533}"/>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3" name="Foliennummernplatzhalter 4">
            <a:extLst>
              <a:ext uri="{FF2B5EF4-FFF2-40B4-BE49-F238E27FC236}">
                <a16:creationId xmlns:a16="http://schemas.microsoft.com/office/drawing/2014/main" id="{4914396A-B5D9-EA6B-696B-52952AD43241}"/>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18661595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azi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6F11237-43F0-ADD0-DA2B-5A81B2257974}"/>
              </a:ext>
            </a:extLst>
          </p:cNvPr>
          <p:cNvSpPr/>
          <p:nvPr userDrawn="1"/>
        </p:nvSpPr>
        <p:spPr>
          <a:xfrm>
            <a:off x="3175" y="6272062"/>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A97A7E57-1B21-3ADE-8697-04BBD9B95C2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e Placeholder 3">
            <a:extLst>
              <a:ext uri="{FF2B5EF4-FFF2-40B4-BE49-F238E27FC236}">
                <a16:creationId xmlns:a16="http://schemas.microsoft.com/office/drawing/2014/main" id="{D66CA3F9-C90C-5502-7AF0-BD06533F2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cxnSp>
        <p:nvCxnSpPr>
          <p:cNvPr id="11" name="Gerade Verbindung 10">
            <a:extLst>
              <a:ext uri="{FF2B5EF4-FFF2-40B4-BE49-F238E27FC236}">
                <a16:creationId xmlns:a16="http://schemas.microsoft.com/office/drawing/2014/main" id="{E1F3096E-3476-B39D-B068-FA5663CF5D1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2" name="Grafik 11">
            <a:extLst>
              <a:ext uri="{FF2B5EF4-FFF2-40B4-BE49-F238E27FC236}">
                <a16:creationId xmlns:a16="http://schemas.microsoft.com/office/drawing/2014/main" id="{ED850255-4F8B-36A3-171E-EF6FF71E35DA}"/>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13" name="Textplatzhalter 6">
            <a:extLst>
              <a:ext uri="{FF2B5EF4-FFF2-40B4-BE49-F238E27FC236}">
                <a16:creationId xmlns:a16="http://schemas.microsoft.com/office/drawing/2014/main" id="{374724BE-D69E-8E89-D96C-0F2974F842D1}"/>
              </a:ext>
            </a:extLst>
          </p:cNvPr>
          <p:cNvSpPr>
            <a:spLocks noGrp="1"/>
          </p:cNvSpPr>
          <p:nvPr>
            <p:ph type="body" sz="quarter" idx="14"/>
          </p:nvPr>
        </p:nvSpPr>
        <p:spPr>
          <a:xfrm>
            <a:off x="838200" y="1358912"/>
            <a:ext cx="10827328" cy="4622785"/>
          </a:xfrm>
          <a:prstGeom prst="rect">
            <a:avLst/>
          </a:prstGeom>
        </p:spPr>
        <p:txBody>
          <a:bodyPr>
            <a:normAutofit/>
          </a:bodyPr>
          <a:lstStyle>
            <a:lvl1pPr marL="285750" indent="-285750">
              <a:lnSpc>
                <a:spcPct val="150000"/>
              </a:lnSpc>
              <a:buFont typeface="Arial" panose="020B0604020202020204" pitchFamily="34" charset="0"/>
              <a:buChar char="•"/>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14" name="Grafik 13">
            <a:extLst>
              <a:ext uri="{FF2B5EF4-FFF2-40B4-BE49-F238E27FC236}">
                <a16:creationId xmlns:a16="http://schemas.microsoft.com/office/drawing/2014/main" id="{4B2FE405-C3B9-2401-BE00-9C38CB0088EA}"/>
              </a:ext>
            </a:extLst>
          </p:cNvPr>
          <p:cNvPicPr>
            <a:picLocks noChangeAspect="1"/>
          </p:cNvPicPr>
          <p:nvPr userDrawn="1"/>
        </p:nvPicPr>
        <p:blipFill>
          <a:blip r:embed="rId3"/>
          <a:stretch>
            <a:fillRect/>
          </a:stretch>
        </p:blipFill>
        <p:spPr>
          <a:xfrm>
            <a:off x="218626" y="1358912"/>
            <a:ext cx="486000" cy="480361"/>
          </a:xfrm>
          <a:prstGeom prst="rect">
            <a:avLst/>
          </a:prstGeom>
        </p:spPr>
      </p:pic>
      <p:sp>
        <p:nvSpPr>
          <p:cNvPr id="2" name="Datumsplatzhalter 18">
            <a:extLst>
              <a:ext uri="{FF2B5EF4-FFF2-40B4-BE49-F238E27FC236}">
                <a16:creationId xmlns:a16="http://schemas.microsoft.com/office/drawing/2014/main" id="{0A1A6D4A-3EBE-E3B4-9439-919B65CB481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D826664B-2F4B-5BFD-2181-756EAC0C4C35}"/>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Fazit</a:t>
            </a:r>
          </a:p>
        </p:txBody>
      </p:sp>
      <p:sp>
        <p:nvSpPr>
          <p:cNvPr id="5" name="Foliennummernplatzhalter 4">
            <a:extLst>
              <a:ext uri="{FF2B5EF4-FFF2-40B4-BE49-F238E27FC236}">
                <a16:creationId xmlns:a16="http://schemas.microsoft.com/office/drawing/2014/main" id="{650BCFF8-1ABF-F2A1-398D-931FB96B222B}"/>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10414819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440874" y="696190"/>
            <a:ext cx="4144764"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713492" y="966747"/>
            <a:ext cx="3599525" cy="1015663"/>
          </a:xfrm>
          <a:prstGeom prst="rect">
            <a:avLst/>
          </a:prstGeom>
          <a:noFill/>
        </p:spPr>
        <p:txBody>
          <a:bodyPr wrap="square" rtlCol="0">
            <a:spAutoFit/>
          </a:bodyPr>
          <a:lstStyle/>
          <a:p>
            <a:pPr marL="0" indent="0" algn="ctr">
              <a:lnSpc>
                <a:spcPct val="100000"/>
              </a:lnSpc>
              <a:buNone/>
            </a:pPr>
            <a:r>
              <a:rPr lang="de-DE" sz="3000" b="1" dirty="0">
                <a:solidFill>
                  <a:schemeClr val="tx1"/>
                </a:solidFill>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 name="Datumsplatzhalter 18">
            <a:extLst>
              <a:ext uri="{FF2B5EF4-FFF2-40B4-BE49-F238E27FC236}">
                <a16:creationId xmlns:a16="http://schemas.microsoft.com/office/drawing/2014/main" id="{F9E9EBAB-A71B-C0B5-6B4B-44BF8CC86FEB}"/>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5AF7154D-3A25-087B-9068-B498DDFD8410}"/>
              </a:ext>
            </a:extLst>
          </p:cNvPr>
          <p:cNvPicPr>
            <a:picLocks noChangeAspect="1"/>
          </p:cNvPicPr>
          <p:nvPr userDrawn="1"/>
        </p:nvPicPr>
        <p:blipFill>
          <a:blip r:embed="rId2"/>
          <a:stretch>
            <a:fillRect/>
          </a:stretch>
        </p:blipFill>
        <p:spPr>
          <a:xfrm>
            <a:off x="5439847" y="1562721"/>
            <a:ext cx="4489200" cy="4328533"/>
          </a:xfrm>
          <a:prstGeom prst="rect">
            <a:avLst/>
          </a:prstGeom>
        </p:spPr>
      </p:pic>
      <p:sp>
        <p:nvSpPr>
          <p:cNvPr id="10" name="Datumsplatzhalter 18">
            <a:extLst>
              <a:ext uri="{FF2B5EF4-FFF2-40B4-BE49-F238E27FC236}">
                <a16:creationId xmlns:a16="http://schemas.microsoft.com/office/drawing/2014/main" id="{AA694EDF-D2C1-B54B-4A7D-7FE579365B4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1" name="Foliennummernplatzhalter 4">
            <a:extLst>
              <a:ext uri="{FF2B5EF4-FFF2-40B4-BE49-F238E27FC236}">
                <a16:creationId xmlns:a16="http://schemas.microsoft.com/office/drawing/2014/main" id="{DC1111BD-BB7B-5BD3-292C-CBB24D7D91CE}"/>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30552814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526264" y="1194030"/>
            <a:ext cx="11139053"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526473" y="1639658"/>
            <a:ext cx="11139053" cy="4527819"/>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6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2" name="Rechteck 21">
            <a:extLst>
              <a:ext uri="{FF2B5EF4-FFF2-40B4-BE49-F238E27FC236}">
                <a16:creationId xmlns:a16="http://schemas.microsoft.com/office/drawing/2014/main" id="{46F75C2C-870D-D2CF-E580-B4F102E9E5A7}"/>
              </a:ext>
            </a:extLst>
          </p:cNvPr>
          <p:cNvSpPr/>
          <p:nvPr userDrawn="1"/>
        </p:nvSpPr>
        <p:spPr>
          <a:xfrm>
            <a:off x="9682681" y="51858"/>
            <a:ext cx="2677177" cy="246221"/>
          </a:xfrm>
          <a:prstGeom prst="rect">
            <a:avLst/>
          </a:prstGeom>
        </p:spPr>
        <p:txBody>
          <a:bodyPr wrap="square">
            <a:spAutoFit/>
          </a:bodyPr>
          <a:lstStyle/>
          <a:p>
            <a:pPr marL="0" indent="0" algn="ctr">
              <a:buNone/>
            </a:pPr>
            <a:r>
              <a:rPr lang="de-DE" sz="1000" b="0" dirty="0">
                <a:solidFill>
                  <a:srgbClr val="327D87"/>
                </a:solidFill>
                <a:latin typeface="Arial" panose="020B0604020202020204" pitchFamily="34" charset="0"/>
                <a:cs typeface="Arial" panose="020B0604020202020204" pitchFamily="34" charset="0"/>
              </a:rPr>
              <a:t>HINTERGRUNDINFORMATIONEN</a:t>
            </a:r>
          </a:p>
        </p:txBody>
      </p:sp>
      <p:sp>
        <p:nvSpPr>
          <p:cNvPr id="3" name="Datumsplatzhalter 18">
            <a:extLst>
              <a:ext uri="{FF2B5EF4-FFF2-40B4-BE49-F238E27FC236}">
                <a16:creationId xmlns:a16="http://schemas.microsoft.com/office/drawing/2014/main" id="{24C9538D-54DE-5616-D021-86B6807F1B3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B2073083-8015-47F6-F62D-23BB632B2357}"/>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CDE04F6E-B0FB-6072-4A4A-107B80ED893B}"/>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35F1EE4D-F257-3673-B3C9-88BED9C95416}"/>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Hintergrundinformationen für Moderierende</a:t>
            </a:r>
          </a:p>
        </p:txBody>
      </p:sp>
      <p:sp>
        <p:nvSpPr>
          <p:cNvPr id="5" name="Foliennummernplatzhalter 4">
            <a:extLst>
              <a:ext uri="{FF2B5EF4-FFF2-40B4-BE49-F238E27FC236}">
                <a16:creationId xmlns:a16="http://schemas.microsoft.com/office/drawing/2014/main" id="{16A531A7-CDB3-CFA5-5746-D09ED7FBE2DA}"/>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622175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12192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hasCustomPrompt="1"/>
          </p:nvPr>
        </p:nvSpPr>
        <p:spPr>
          <a:xfrm>
            <a:off x="1461897" y="4134420"/>
            <a:ext cx="10203629" cy="2033019"/>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 </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1461687" y="4056794"/>
            <a:ext cx="102036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 name="Datumsplatzhalter 18">
            <a:extLst>
              <a:ext uri="{FF2B5EF4-FFF2-40B4-BE49-F238E27FC236}">
                <a16:creationId xmlns:a16="http://schemas.microsoft.com/office/drawing/2014/main" id="{3BEDA590-0F47-1C68-53F9-B76100826547}"/>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04840817-A807-365C-3E4A-34EA0F2BCE6E}"/>
              </a:ext>
            </a:extLst>
          </p:cNvPr>
          <p:cNvPicPr>
            <a:picLocks noChangeAspect="1"/>
          </p:cNvPicPr>
          <p:nvPr userDrawn="1"/>
        </p:nvPicPr>
        <p:blipFill>
          <a:blip r:embed="rId2"/>
          <a:stretch>
            <a:fillRect/>
          </a:stretch>
        </p:blipFill>
        <p:spPr>
          <a:xfrm>
            <a:off x="224029" y="126015"/>
            <a:ext cx="856800" cy="734400"/>
          </a:xfrm>
          <a:prstGeom prst="rect">
            <a:avLst/>
          </a:prstGeom>
        </p:spPr>
      </p:pic>
      <p:pic>
        <p:nvPicPr>
          <p:cNvPr id="9" name="Grafik 8">
            <a:extLst>
              <a:ext uri="{FF2B5EF4-FFF2-40B4-BE49-F238E27FC236}">
                <a16:creationId xmlns:a16="http://schemas.microsoft.com/office/drawing/2014/main" id="{175CDBA0-24C5-2750-53D8-864610FDC21E}"/>
              </a:ext>
            </a:extLst>
          </p:cNvPr>
          <p:cNvPicPr>
            <a:picLocks noChangeAspect="1"/>
          </p:cNvPicPr>
          <p:nvPr userDrawn="1"/>
        </p:nvPicPr>
        <p:blipFill>
          <a:blip r:embed="rId3"/>
          <a:stretch>
            <a:fillRect/>
          </a:stretch>
        </p:blipFill>
        <p:spPr>
          <a:xfrm>
            <a:off x="277244" y="1161712"/>
            <a:ext cx="907200" cy="660393"/>
          </a:xfrm>
          <a:prstGeom prst="rect">
            <a:avLst/>
          </a:prstGeom>
        </p:spPr>
      </p:pic>
      <p:sp>
        <p:nvSpPr>
          <p:cNvPr id="11" name="Textplatzhalter 6">
            <a:extLst>
              <a:ext uri="{FF2B5EF4-FFF2-40B4-BE49-F238E27FC236}">
                <a16:creationId xmlns:a16="http://schemas.microsoft.com/office/drawing/2014/main" id="{7902EA0D-8A81-779D-10AF-6515E4F90035}"/>
              </a:ext>
            </a:extLst>
          </p:cNvPr>
          <p:cNvSpPr>
            <a:spLocks noGrp="1"/>
          </p:cNvSpPr>
          <p:nvPr>
            <p:ph type="body" sz="quarter" idx="14"/>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D1A21628-E936-05A2-9D1B-784278E15C0D}"/>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BDB601D-AD1D-07AE-A428-6094B2E15A7F}"/>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5" name="Textplatzhalter 23">
            <a:extLst>
              <a:ext uri="{FF2B5EF4-FFF2-40B4-BE49-F238E27FC236}">
                <a16:creationId xmlns:a16="http://schemas.microsoft.com/office/drawing/2014/main" id="{DE0489E4-ECBC-0E7C-4EFE-7ACE410F8C75}"/>
              </a:ext>
            </a:extLst>
          </p:cNvPr>
          <p:cNvSpPr>
            <a:spLocks noGrp="1"/>
          </p:cNvSpPr>
          <p:nvPr>
            <p:ph type="body" sz="quarter" idx="15"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ERPROBUNGSAUFTRAG</a:t>
            </a:r>
          </a:p>
          <a:p>
            <a:pPr lvl="0"/>
            <a:endParaRPr lang="de-DE" dirty="0"/>
          </a:p>
        </p:txBody>
      </p:sp>
      <p:sp>
        <p:nvSpPr>
          <p:cNvPr id="7" name="Foliennummernplatzhalter 4">
            <a:extLst>
              <a:ext uri="{FF2B5EF4-FFF2-40B4-BE49-F238E27FC236}">
                <a16:creationId xmlns:a16="http://schemas.microsoft.com/office/drawing/2014/main" id="{A755C8D4-DE58-ACF3-6B16-3A987CE5B3B8}"/>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82476055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47346B1D-EB8A-C1A0-0745-B3F166EB9738}"/>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7" name="Grafik 6">
            <a:extLst>
              <a:ext uri="{FF2B5EF4-FFF2-40B4-BE49-F238E27FC236}">
                <a16:creationId xmlns:a16="http://schemas.microsoft.com/office/drawing/2014/main" id="{C4196EBC-4D2E-03D7-6AE9-88203BA308C8}"/>
              </a:ext>
            </a:extLst>
          </p:cNvPr>
          <p:cNvPicPr>
            <a:picLocks noChangeAspect="1"/>
          </p:cNvPicPr>
          <p:nvPr userDrawn="1"/>
        </p:nvPicPr>
        <p:blipFill>
          <a:blip r:embed="rId2"/>
          <a:stretch>
            <a:fillRect/>
          </a:stretch>
        </p:blipFill>
        <p:spPr>
          <a:xfrm>
            <a:off x="218629" y="134199"/>
            <a:ext cx="867600" cy="731077"/>
          </a:xfrm>
          <a:prstGeom prst="rect">
            <a:avLst/>
          </a:prstGeom>
        </p:spPr>
      </p:pic>
      <p:pic>
        <p:nvPicPr>
          <p:cNvPr id="11" name="Grafik 10">
            <a:extLst>
              <a:ext uri="{FF2B5EF4-FFF2-40B4-BE49-F238E27FC236}">
                <a16:creationId xmlns:a16="http://schemas.microsoft.com/office/drawing/2014/main" id="{1F503380-AE4A-2F75-1850-E857013C4A03}"/>
              </a:ext>
            </a:extLst>
          </p:cNvPr>
          <p:cNvPicPr>
            <a:picLocks noChangeAspect="1"/>
          </p:cNvPicPr>
          <p:nvPr userDrawn="1"/>
        </p:nvPicPr>
        <p:blipFill>
          <a:blip r:embed="rId3"/>
          <a:stretch>
            <a:fillRect/>
          </a:stretch>
        </p:blipFill>
        <p:spPr>
          <a:xfrm>
            <a:off x="277244" y="1163808"/>
            <a:ext cx="694800" cy="657245"/>
          </a:xfrm>
          <a:prstGeom prst="rect">
            <a:avLst/>
          </a:prstGeom>
        </p:spPr>
      </p:pic>
      <p:sp>
        <p:nvSpPr>
          <p:cNvPr id="15" name="Textplatzhalter 6">
            <a:extLst>
              <a:ext uri="{FF2B5EF4-FFF2-40B4-BE49-F238E27FC236}">
                <a16:creationId xmlns:a16="http://schemas.microsoft.com/office/drawing/2014/main" id="{9D9C9692-F237-1CE6-D715-5C27FB0F2725}"/>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2" name="Datumsplatzhalter 18">
            <a:extLst>
              <a:ext uri="{FF2B5EF4-FFF2-40B4-BE49-F238E27FC236}">
                <a16:creationId xmlns:a16="http://schemas.microsoft.com/office/drawing/2014/main" id="{225C51C8-1069-26AA-EE52-DE994BE2DA8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D928F468-9FB0-83B9-5698-FBC8A3D8F26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23">
            <a:extLst>
              <a:ext uri="{FF2B5EF4-FFF2-40B4-BE49-F238E27FC236}">
                <a16:creationId xmlns:a16="http://schemas.microsoft.com/office/drawing/2014/main" id="{0B56BCFB-C586-C49B-31EF-3DC10E9C78FD}"/>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0" name="Foliennummernplatzhalter 4">
            <a:extLst>
              <a:ext uri="{FF2B5EF4-FFF2-40B4-BE49-F238E27FC236}">
                <a16:creationId xmlns:a16="http://schemas.microsoft.com/office/drawing/2014/main" id="{D38077A5-28BA-DD14-9815-B1430488E1E3}"/>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6805464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62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8DD06A13-0B39-FD9D-F522-D0AF2D0BF3C4}"/>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F5CF60D8-7E7D-39AB-3AC7-9D0A22B172D5}"/>
              </a:ext>
            </a:extLst>
          </p:cNvPr>
          <p:cNvPicPr>
            <a:picLocks noChangeAspect="1"/>
          </p:cNvPicPr>
          <p:nvPr userDrawn="1"/>
        </p:nvPicPr>
        <p:blipFill>
          <a:blip r:embed="rId2"/>
          <a:stretch>
            <a:fillRect/>
          </a:stretch>
        </p:blipFill>
        <p:spPr>
          <a:xfrm>
            <a:off x="227629" y="141144"/>
            <a:ext cx="849600" cy="723600"/>
          </a:xfrm>
          <a:prstGeom prst="rect">
            <a:avLst/>
          </a:prstGeom>
        </p:spPr>
      </p:pic>
      <p:pic>
        <p:nvPicPr>
          <p:cNvPr id="11" name="Grafik 10">
            <a:extLst>
              <a:ext uri="{FF2B5EF4-FFF2-40B4-BE49-F238E27FC236}">
                <a16:creationId xmlns:a16="http://schemas.microsoft.com/office/drawing/2014/main" id="{408A7116-EED8-A2EB-DC71-F480E428DA81}"/>
              </a:ext>
            </a:extLst>
          </p:cNvPr>
          <p:cNvPicPr>
            <a:picLocks noChangeAspect="1"/>
          </p:cNvPicPr>
          <p:nvPr userDrawn="1"/>
        </p:nvPicPr>
        <p:blipFill>
          <a:blip r:embed="rId3"/>
          <a:stretch>
            <a:fillRect/>
          </a:stretch>
        </p:blipFill>
        <p:spPr>
          <a:xfrm>
            <a:off x="264280" y="1209442"/>
            <a:ext cx="936000" cy="675669"/>
          </a:xfrm>
          <a:prstGeom prst="rect">
            <a:avLst/>
          </a:prstGeom>
        </p:spPr>
      </p:pic>
      <p:sp>
        <p:nvSpPr>
          <p:cNvPr id="2" name="Datumsplatzhalter 18">
            <a:extLst>
              <a:ext uri="{FF2B5EF4-FFF2-40B4-BE49-F238E27FC236}">
                <a16:creationId xmlns:a16="http://schemas.microsoft.com/office/drawing/2014/main" id="{9CCF9CB8-F04D-217F-7CF6-AABC7D75C1B4}"/>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368A82-B0C5-F037-4747-ACE15F1C026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12" name="Textplatzhalter 7">
            <a:extLst>
              <a:ext uri="{FF2B5EF4-FFF2-40B4-BE49-F238E27FC236}">
                <a16:creationId xmlns:a16="http://schemas.microsoft.com/office/drawing/2014/main" id="{49851A79-5049-CD81-6F8B-CBA5AE281693}"/>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3" name="Textplatzhalter 6">
            <a:extLst>
              <a:ext uri="{FF2B5EF4-FFF2-40B4-BE49-F238E27FC236}">
                <a16:creationId xmlns:a16="http://schemas.microsoft.com/office/drawing/2014/main" id="{3887F656-C67B-FA90-BC1D-0F097B69FAD4}"/>
              </a:ext>
            </a:extLst>
          </p:cNvPr>
          <p:cNvSpPr>
            <a:spLocks noGrp="1"/>
          </p:cNvSpPr>
          <p:nvPr>
            <p:ph type="body" sz="quarter" idx="15" hasCustomPrompt="1"/>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4" name="Textplatzhalter 23">
            <a:extLst>
              <a:ext uri="{FF2B5EF4-FFF2-40B4-BE49-F238E27FC236}">
                <a16:creationId xmlns:a16="http://schemas.microsoft.com/office/drawing/2014/main" id="{97B1E3ED-BECC-3634-2DBD-2F5E831CA7E6}"/>
              </a:ext>
            </a:extLst>
          </p:cNvPr>
          <p:cNvSpPr>
            <a:spLocks noGrp="1"/>
          </p:cNvSpPr>
          <p:nvPr>
            <p:ph type="body" sz="quarter" idx="16"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5" name="Foliennummernplatzhalter 4">
            <a:extLst>
              <a:ext uri="{FF2B5EF4-FFF2-40B4-BE49-F238E27FC236}">
                <a16:creationId xmlns:a16="http://schemas.microsoft.com/office/drawing/2014/main" id="{9DEA4E80-89AC-32D0-04A1-AE0D2C154F02}"/>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4189985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de-DE" sz="180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FontTx/>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D4CDB4EC-C482-233E-5B1E-D2D472D518E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FontTx/>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1EE60C44-D0D1-69BB-F5D8-D57E1E0B0173}"/>
              </a:ext>
            </a:extLst>
          </p:cNvPr>
          <p:cNvPicPr>
            <a:picLocks noChangeAspect="1"/>
          </p:cNvPicPr>
          <p:nvPr userDrawn="1"/>
        </p:nvPicPr>
        <p:blipFill>
          <a:blip r:embed="rId2"/>
          <a:stretch>
            <a:fillRect/>
          </a:stretch>
        </p:blipFill>
        <p:spPr>
          <a:xfrm>
            <a:off x="171829" y="140079"/>
            <a:ext cx="961200" cy="723020"/>
          </a:xfrm>
          <a:prstGeom prst="rect">
            <a:avLst/>
          </a:prstGeom>
        </p:spPr>
      </p:pic>
      <p:pic>
        <p:nvPicPr>
          <p:cNvPr id="12" name="Grafik 11">
            <a:extLst>
              <a:ext uri="{FF2B5EF4-FFF2-40B4-BE49-F238E27FC236}">
                <a16:creationId xmlns:a16="http://schemas.microsoft.com/office/drawing/2014/main" id="{C6FD5128-E2FC-3A38-9561-5A4F2642BB91}"/>
              </a:ext>
            </a:extLst>
          </p:cNvPr>
          <p:cNvPicPr>
            <a:picLocks noChangeAspect="1"/>
          </p:cNvPicPr>
          <p:nvPr userDrawn="1"/>
        </p:nvPicPr>
        <p:blipFill>
          <a:blip r:embed="rId3"/>
          <a:stretch>
            <a:fillRect/>
          </a:stretch>
        </p:blipFill>
        <p:spPr>
          <a:xfrm>
            <a:off x="262844" y="1188744"/>
            <a:ext cx="936000" cy="696367"/>
          </a:xfrm>
          <a:prstGeom prst="rect">
            <a:avLst/>
          </a:prstGeom>
        </p:spPr>
      </p:pic>
      <p:sp>
        <p:nvSpPr>
          <p:cNvPr id="2" name="Datumsplatzhalter 18">
            <a:extLst>
              <a:ext uri="{FF2B5EF4-FFF2-40B4-BE49-F238E27FC236}">
                <a16:creationId xmlns:a16="http://schemas.microsoft.com/office/drawing/2014/main" id="{5BA10829-7855-349A-05D1-64387B0CAF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7E51D2B-ACC8-CA89-3575-5A809983640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2C87BEED-DCB3-3524-943E-94BCE6C55245}"/>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4695057D-2FEB-DE2C-AAD2-CB82857263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3" name="Textplatzhalter 23">
            <a:extLst>
              <a:ext uri="{FF2B5EF4-FFF2-40B4-BE49-F238E27FC236}">
                <a16:creationId xmlns:a16="http://schemas.microsoft.com/office/drawing/2014/main" id="{FE85055D-FDBE-5465-2607-8D3BF30608C5}"/>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a:p>
            <a:pPr lvl="0"/>
            <a:endParaRPr lang="de-DE" dirty="0"/>
          </a:p>
        </p:txBody>
      </p:sp>
      <p:sp>
        <p:nvSpPr>
          <p:cNvPr id="14" name="Foliennummernplatzhalter 4">
            <a:extLst>
              <a:ext uri="{FF2B5EF4-FFF2-40B4-BE49-F238E27FC236}">
                <a16:creationId xmlns:a16="http://schemas.microsoft.com/office/drawing/2014/main" id="{85234672-9093-0A04-98E6-B85C2B97DA33}"/>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48936741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1461687" y="4056794"/>
            <a:ext cx="10203840"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12C06FFD-635F-D1FA-A140-E5582B3F4DB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CBFE8FFC-CDA2-7AB6-E402-5EC69453A602}"/>
              </a:ext>
            </a:extLst>
          </p:cNvPr>
          <p:cNvPicPr>
            <a:picLocks noChangeAspect="1"/>
          </p:cNvPicPr>
          <p:nvPr userDrawn="1"/>
        </p:nvPicPr>
        <p:blipFill>
          <a:blip r:embed="rId2"/>
          <a:stretch>
            <a:fillRect/>
          </a:stretch>
        </p:blipFill>
        <p:spPr>
          <a:xfrm>
            <a:off x="126829" y="64393"/>
            <a:ext cx="1051200" cy="798706"/>
          </a:xfrm>
          <a:prstGeom prst="rect">
            <a:avLst/>
          </a:prstGeom>
        </p:spPr>
      </p:pic>
      <p:pic>
        <p:nvPicPr>
          <p:cNvPr id="10" name="Grafik 9">
            <a:extLst>
              <a:ext uri="{FF2B5EF4-FFF2-40B4-BE49-F238E27FC236}">
                <a16:creationId xmlns:a16="http://schemas.microsoft.com/office/drawing/2014/main" id="{599DAD76-2B39-D0B5-7D2B-80E707C27FE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2" name="Datumsplatzhalter 18">
            <a:extLst>
              <a:ext uri="{FF2B5EF4-FFF2-40B4-BE49-F238E27FC236}">
                <a16:creationId xmlns:a16="http://schemas.microsoft.com/office/drawing/2014/main" id="{FD76B2D6-245A-53AB-17D7-4D6F06F2BA21}"/>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7B84AE-7357-7727-250B-90829BF638EC}"/>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7">
            <a:extLst>
              <a:ext uri="{FF2B5EF4-FFF2-40B4-BE49-F238E27FC236}">
                <a16:creationId xmlns:a16="http://schemas.microsoft.com/office/drawing/2014/main" id="{B0ECEF66-7F00-5852-7237-16230EDE3905}"/>
              </a:ext>
            </a:extLst>
          </p:cNvPr>
          <p:cNvSpPr>
            <a:spLocks noGrp="1"/>
          </p:cNvSpPr>
          <p:nvPr>
            <p:ph type="body" sz="quarter" idx="13" hasCustomPrompt="1"/>
          </p:nvPr>
        </p:nvSpPr>
        <p:spPr>
          <a:xfrm>
            <a:off x="1461898"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7" name="Textplatzhalter 6">
            <a:extLst>
              <a:ext uri="{FF2B5EF4-FFF2-40B4-BE49-F238E27FC236}">
                <a16:creationId xmlns:a16="http://schemas.microsoft.com/office/drawing/2014/main" id="{7F3A67E2-1960-A51A-4683-D2D05874621C}"/>
              </a:ext>
            </a:extLst>
          </p:cNvPr>
          <p:cNvSpPr>
            <a:spLocks noGrp="1"/>
          </p:cNvSpPr>
          <p:nvPr>
            <p:ph type="body" sz="quarter" idx="15" hasCustomPrompt="1"/>
          </p:nvPr>
        </p:nvSpPr>
        <p:spPr>
          <a:xfrm>
            <a:off x="1461687" y="1660387"/>
            <a:ext cx="1020383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9" name="Textplatzhalter 23">
            <a:extLst>
              <a:ext uri="{FF2B5EF4-FFF2-40B4-BE49-F238E27FC236}">
                <a16:creationId xmlns:a16="http://schemas.microsoft.com/office/drawing/2014/main" id="{BFD1A953-191B-9FFF-D0BB-CBFEA1D6CB5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LERNENDENÄUSSERUNG</a:t>
            </a:r>
          </a:p>
          <a:p>
            <a:pPr lvl="0"/>
            <a:endParaRPr lang="de-DE" dirty="0"/>
          </a:p>
        </p:txBody>
      </p:sp>
      <p:sp>
        <p:nvSpPr>
          <p:cNvPr id="13" name="Foliennummernplatzhalter 4">
            <a:extLst>
              <a:ext uri="{FF2B5EF4-FFF2-40B4-BE49-F238E27FC236}">
                <a16:creationId xmlns:a16="http://schemas.microsoft.com/office/drawing/2014/main" id="{9449A808-1D07-79BB-4CB2-6805CFF72E94}"/>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8255252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3" name="Datumsplatzhalter 18">
            <a:extLst>
              <a:ext uri="{FF2B5EF4-FFF2-40B4-BE49-F238E27FC236}">
                <a16:creationId xmlns:a16="http://schemas.microsoft.com/office/drawing/2014/main" id="{3C26F564-26CC-B382-4A2B-A1C8E64458C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2B87C370-8FA8-073C-9FAA-083416674B3A}"/>
              </a:ext>
            </a:extLst>
          </p:cNvPr>
          <p:cNvPicPr>
            <a:picLocks noChangeAspect="1"/>
          </p:cNvPicPr>
          <p:nvPr userDrawn="1"/>
        </p:nvPicPr>
        <p:blipFill>
          <a:blip r:embed="rId2"/>
          <a:stretch>
            <a:fillRect/>
          </a:stretch>
        </p:blipFill>
        <p:spPr>
          <a:xfrm>
            <a:off x="218629" y="134199"/>
            <a:ext cx="867600" cy="731077"/>
          </a:xfrm>
          <a:prstGeom prst="rect">
            <a:avLst/>
          </a:prstGeom>
        </p:spPr>
      </p:pic>
      <p:sp>
        <p:nvSpPr>
          <p:cNvPr id="2" name="Textfeld 1">
            <a:extLst>
              <a:ext uri="{FF2B5EF4-FFF2-40B4-BE49-F238E27FC236}">
                <a16:creationId xmlns:a16="http://schemas.microsoft.com/office/drawing/2014/main" id="{DCBA6D71-9049-BD92-9D05-675C73D0BDF4}"/>
              </a:ext>
            </a:extLst>
          </p:cNvPr>
          <p:cNvSpPr txBox="1"/>
          <p:nvPr userDrawn="1"/>
        </p:nvSpPr>
        <p:spPr>
          <a:xfrm>
            <a:off x="1270000" y="1651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marR="0" indent="0" algn="l" defTabSz="914400" rtl="0" fontAlgn="auto" latinLnBrk="0" hangingPunct="0">
              <a:lnSpc>
                <a:spcPct val="100000"/>
              </a:lnSpc>
              <a:spcBef>
                <a:spcPts val="0"/>
              </a:spcBef>
              <a:spcAft>
                <a:spcPts val="0"/>
              </a:spcAft>
              <a:buClrTx/>
              <a:buSzPct val="100000"/>
              <a:buFont typeface="Arial"/>
              <a:buNone/>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Datumsplatzhalter 18">
            <a:extLst>
              <a:ext uri="{FF2B5EF4-FFF2-40B4-BE49-F238E27FC236}">
                <a16:creationId xmlns:a16="http://schemas.microsoft.com/office/drawing/2014/main" id="{B060E413-4745-8D6C-55C8-16BB6C0ECC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1071E52D-7651-E4FB-8E63-BD1D136DC6B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00AF8713-6471-E2FC-48A9-B42B1AC00D31}"/>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515CF171-0BE6-2E96-732A-C2E1C4C73F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0" name="Textplatzhalter 23">
            <a:extLst>
              <a:ext uri="{FF2B5EF4-FFF2-40B4-BE49-F238E27FC236}">
                <a16:creationId xmlns:a16="http://schemas.microsoft.com/office/drawing/2014/main" id="{7E01423D-1F7F-2F6E-399A-6F4E1B23A6A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REFLEXION</a:t>
            </a:r>
          </a:p>
          <a:p>
            <a:pPr lvl="0"/>
            <a:endParaRPr lang="de-DE" dirty="0"/>
          </a:p>
        </p:txBody>
      </p:sp>
      <p:pic>
        <p:nvPicPr>
          <p:cNvPr id="11" name="Grafik 10">
            <a:extLst>
              <a:ext uri="{FF2B5EF4-FFF2-40B4-BE49-F238E27FC236}">
                <a16:creationId xmlns:a16="http://schemas.microsoft.com/office/drawing/2014/main" id="{D19E9C44-6CE7-094D-F366-3FDC475F0B7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12" name="Foliennummernplatzhalter 4">
            <a:extLst>
              <a:ext uri="{FF2B5EF4-FFF2-40B4-BE49-F238E27FC236}">
                <a16:creationId xmlns:a16="http://schemas.microsoft.com/office/drawing/2014/main" id="{003F3505-2919-38EE-87F1-CD532D93BD6F}"/>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049616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Gliederun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D05C18-0A66-7404-68F9-26F484BDF461}"/>
              </a:ext>
            </a:extLst>
          </p:cNvPr>
          <p:cNvSpPr/>
          <p:nvPr userDrawn="1"/>
        </p:nvSpPr>
        <p:spPr>
          <a:xfrm>
            <a:off x="-91654" y="1077087"/>
            <a:ext cx="12453114"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Inhaltsplatzhalter 2">
            <a:extLst>
              <a:ext uri="{FF2B5EF4-FFF2-40B4-BE49-F238E27FC236}">
                <a16:creationId xmlns:a16="http://schemas.microsoft.com/office/drawing/2014/main" id="{2C7B002F-2031-00B1-7851-6C992DB6ABA2}"/>
              </a:ext>
            </a:extLst>
          </p:cNvPr>
          <p:cNvSpPr>
            <a:spLocks noGrp="1"/>
          </p:cNvSpPr>
          <p:nvPr>
            <p:ph idx="1"/>
          </p:nvPr>
        </p:nvSpPr>
        <p:spPr>
          <a:xfrm>
            <a:off x="526475" y="1358900"/>
            <a:ext cx="11139054" cy="4819205"/>
          </a:xfrm>
          <a:prstGeom prst="rect">
            <a:avLst/>
          </a:prstGeom>
        </p:spPr>
        <p:txBody>
          <a:bodyPr anchor="t">
            <a:noAutofit/>
          </a:bodyPr>
          <a:lstStyle>
            <a:lvl1pPr marL="342900" indent="-342900">
              <a:lnSpc>
                <a:spcPct val="150000"/>
              </a:lnSpc>
              <a:buFont typeface="+mj-lt"/>
              <a:buAutoNum type="arabicPeriod"/>
              <a:defRPr sz="1800">
                <a:latin typeface="Arial" panose="020B0604020202020204" pitchFamily="34" charset="0"/>
                <a:cs typeface="Arial" panose="020B0604020202020204" pitchFamily="34" charset="0"/>
              </a:defRPr>
            </a:lvl1pPr>
            <a:lvl2pPr marL="800100" indent="-342900">
              <a:lnSpc>
                <a:spcPct val="150000"/>
              </a:lnSpc>
              <a:buFont typeface="+mj-lt"/>
              <a:buAutoNum type="arabicPeriod"/>
              <a:defRPr sz="1800">
                <a:latin typeface="Arial" panose="020B0604020202020204" pitchFamily="34" charset="0"/>
                <a:cs typeface="Arial" panose="020B0604020202020204" pitchFamily="34" charset="0"/>
              </a:defRPr>
            </a:lvl2pPr>
            <a:lvl3pPr marL="914400" indent="0">
              <a:buFont typeface="Arial" panose="020B0604020202020204" pitchFamily="34" charse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endParaRPr lang="de-DE" dirty="0"/>
          </a:p>
          <a:p>
            <a:pPr lvl="2"/>
            <a:endParaRPr lang="de-DE" dirty="0"/>
          </a:p>
        </p:txBody>
      </p:sp>
      <p:sp>
        <p:nvSpPr>
          <p:cNvPr id="9" name="Rechteck 8">
            <a:extLst>
              <a:ext uri="{FF2B5EF4-FFF2-40B4-BE49-F238E27FC236}">
                <a16:creationId xmlns:a16="http://schemas.microsoft.com/office/drawing/2014/main" id="{79974E1A-90BF-CC72-5013-0162618283E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0" name="Datumsplatzhalter 18">
            <a:extLst>
              <a:ext uri="{FF2B5EF4-FFF2-40B4-BE49-F238E27FC236}">
                <a16:creationId xmlns:a16="http://schemas.microsoft.com/office/drawing/2014/main" id="{2D637E34-1BEA-F110-8388-5C11C2D2736E}"/>
              </a:ext>
            </a:extLst>
          </p:cNvPr>
          <p:cNvSpPr>
            <a:spLocks noGrp="1"/>
          </p:cNvSpPr>
          <p:nvPr>
            <p:ph type="dt" sz="half" idx="10"/>
          </p:nvPr>
        </p:nvSpPr>
        <p:spPr>
          <a:xfrm>
            <a:off x="773680" y="6338729"/>
            <a:ext cx="2743200" cy="393256"/>
          </a:xfrm>
          <a:prstGeom prst="rect">
            <a:avLst/>
          </a:prstGeom>
        </p:spPr>
        <p:txBody>
          <a:bodyPr/>
          <a:lstStyle>
            <a:lvl1pPr marL="0" indent="0">
              <a:buNone/>
              <a:defRPr sz="1200" b="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58B26E1E-1063-4289-B87E-B23DD4DD37C2}"/>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3" name="Grafik 12">
            <a:extLst>
              <a:ext uri="{FF2B5EF4-FFF2-40B4-BE49-F238E27FC236}">
                <a16:creationId xmlns:a16="http://schemas.microsoft.com/office/drawing/2014/main" id="{0F0674E8-E1A3-A14F-CDD9-DB1784A7435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64A38B73-B73E-CB5B-99F7-59F99E5A78D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9D5BAB01-F43E-64F4-8114-B0F393621304}"/>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Gliederung</a:t>
            </a:r>
          </a:p>
        </p:txBody>
      </p:sp>
      <p:sp>
        <p:nvSpPr>
          <p:cNvPr id="4" name="Foliennummernplatzhalter 4">
            <a:extLst>
              <a:ext uri="{FF2B5EF4-FFF2-40B4-BE49-F238E27FC236}">
                <a16:creationId xmlns:a16="http://schemas.microsoft.com/office/drawing/2014/main" id="{B9B517FD-D961-3FD9-5D42-01B9250ABB96}"/>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461898" y="1184109"/>
            <a:ext cx="4557903" cy="4992854"/>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6172200" y="1184111"/>
            <a:ext cx="4635709" cy="4628827"/>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6172200" y="5895593"/>
            <a:ext cx="4635709" cy="328997"/>
          </a:xfrm>
          <a:prstGeom prst="rect">
            <a:avLst/>
          </a:prstGeom>
        </p:spPr>
        <p:txBody>
          <a:bodyPr>
            <a:noAutofit/>
          </a:bodyPr>
          <a:lstStyle>
            <a:lvl1pPr marL="0" indent="0" algn="ctr">
              <a:buFont typeface="Arial" panose="020B0604020202020204" pitchFamily="34" charset="0"/>
              <a:buNone/>
              <a:defRPr sz="1000" b="0">
                <a:solidFill>
                  <a:srgbClr val="327D87"/>
                </a:solidFill>
                <a:latin typeface="Arial" panose="020B0604020202020204" pitchFamily="34" charset="0"/>
                <a:cs typeface="Arial" panose="020B0604020202020204" pitchFamily="34" charset="0"/>
              </a:defRPr>
            </a:lvl1pPr>
          </a:lstStyle>
          <a:p>
            <a:pPr lvl="0"/>
            <a:r>
              <a:rPr lang="de-DE" dirty="0"/>
              <a:t>(Bildquelle)</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5" name="Datumsplatzhalter 18">
            <a:extLst>
              <a:ext uri="{FF2B5EF4-FFF2-40B4-BE49-F238E27FC236}">
                <a16:creationId xmlns:a16="http://schemas.microsoft.com/office/drawing/2014/main" id="{9DF0741E-C8E0-3BD1-D94E-16A6A29EDC8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8" name="Grafik 7">
            <a:extLst>
              <a:ext uri="{FF2B5EF4-FFF2-40B4-BE49-F238E27FC236}">
                <a16:creationId xmlns:a16="http://schemas.microsoft.com/office/drawing/2014/main" id="{16DF7B9B-024E-99BE-A85A-3829B9DD2815}"/>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37FC26CD-126F-7344-E765-DD8B94E56A2E}"/>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680A22CC-3555-6325-1854-FE7A22A835C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Foliennummernplatzhalter 4">
            <a:extLst>
              <a:ext uri="{FF2B5EF4-FFF2-40B4-BE49-F238E27FC236}">
                <a16:creationId xmlns:a16="http://schemas.microsoft.com/office/drawing/2014/main" id="{5313C123-6E7E-50FE-445C-7B35539F748A}"/>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86084297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marL="0" indent="0" algn="ctr">
              <a:lnSpc>
                <a:spcPct val="100000"/>
              </a:lnSpc>
              <a:buNone/>
            </a:pPr>
            <a:r>
              <a:rPr lang="de-DE" sz="2800" b="1" dirty="0">
                <a:solidFill>
                  <a:schemeClr val="tx1"/>
                </a:solidFill>
                <a:latin typeface="Calibri" panose="020F0502020204030204" pitchFamily="34" charset="0"/>
                <a:cs typeface="Calibri" panose="020F0502020204030204" pitchFamily="34" charset="0"/>
              </a:rPr>
              <a:t>PIKAS</a:t>
            </a:r>
            <a:r>
              <a:rPr lang="de-DE" sz="2400" b="1" dirty="0">
                <a:solidFill>
                  <a:schemeClr val="tx1"/>
                </a:solidFill>
                <a:latin typeface="Arial" panose="020B0604020202020204" pitchFamily="34" charset="0"/>
                <a:cs typeface="Arial" panose="020B0604020202020204" pitchFamily="34" charset="0"/>
              </a:rPr>
              <a:t> gibt es auch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auf YouTube, Instagram und Facebook!</a:t>
            </a:r>
          </a:p>
        </p:txBody>
      </p:sp>
      <p:pic>
        <p:nvPicPr>
          <p:cNvPr id="10" name="Grafik 9">
            <a:extLst>
              <a:ext uri="{FF2B5EF4-FFF2-40B4-BE49-F238E27FC236}">
                <a16:creationId xmlns:a16="http://schemas.microsoft.com/office/drawing/2014/main" id="{126EFCFF-AC46-026A-EA97-8EB5F1042EB9}"/>
              </a:ext>
            </a:extLst>
          </p:cNvPr>
          <p:cNvPicPr>
            <a:picLocks noChangeAspect="1"/>
          </p:cNvPicPr>
          <p:nvPr userDrawn="1"/>
        </p:nvPicPr>
        <p:blipFill>
          <a:blip r:embed="rId2"/>
          <a:stretch>
            <a:fillRect/>
          </a:stretch>
        </p:blipFill>
        <p:spPr>
          <a:xfrm flipH="1">
            <a:off x="957975" y="2168508"/>
            <a:ext cx="4802400" cy="4099493"/>
          </a:xfrm>
          <a:prstGeom prst="rect">
            <a:avLst/>
          </a:prstGeom>
        </p:spPr>
      </p:pic>
      <p:pic>
        <p:nvPicPr>
          <p:cNvPr id="26" name="Grafik 25">
            <a:extLst>
              <a:ext uri="{FF2B5EF4-FFF2-40B4-BE49-F238E27FC236}">
                <a16:creationId xmlns:a16="http://schemas.microsoft.com/office/drawing/2014/main" id="{C9EC28BC-924A-1396-A97B-81DA0F29EEC9}"/>
              </a:ext>
            </a:extLst>
          </p:cNvPr>
          <p:cNvPicPr>
            <a:picLocks noChangeAspect="1"/>
          </p:cNvPicPr>
          <p:nvPr userDrawn="1"/>
        </p:nvPicPr>
        <p:blipFill>
          <a:blip r:embed="rId3"/>
          <a:stretch>
            <a:fillRect/>
          </a:stretch>
        </p:blipFill>
        <p:spPr>
          <a:xfrm>
            <a:off x="8427781" y="4376825"/>
            <a:ext cx="748800" cy="749300"/>
          </a:xfrm>
          <a:prstGeom prst="rect">
            <a:avLst/>
          </a:prstGeom>
        </p:spPr>
      </p:pic>
      <p:pic>
        <p:nvPicPr>
          <p:cNvPr id="27" name="Grafik 26">
            <a:extLst>
              <a:ext uri="{FF2B5EF4-FFF2-40B4-BE49-F238E27FC236}">
                <a16:creationId xmlns:a16="http://schemas.microsoft.com/office/drawing/2014/main" id="{3C494B9F-6271-C5BC-9CF1-AE716F7238CF}"/>
              </a:ext>
            </a:extLst>
          </p:cNvPr>
          <p:cNvPicPr>
            <a:picLocks noChangeAspect="1"/>
          </p:cNvPicPr>
          <p:nvPr userDrawn="1"/>
        </p:nvPicPr>
        <p:blipFill>
          <a:blip r:embed="rId4"/>
          <a:stretch>
            <a:fillRect/>
          </a:stretch>
        </p:blipFill>
        <p:spPr>
          <a:xfrm>
            <a:off x="8376539" y="2701061"/>
            <a:ext cx="763200" cy="763200"/>
          </a:xfrm>
          <a:prstGeom prst="rect">
            <a:avLst/>
          </a:prstGeom>
        </p:spPr>
      </p:pic>
      <p:pic>
        <p:nvPicPr>
          <p:cNvPr id="28" name="Grafik 27">
            <a:extLst>
              <a:ext uri="{FF2B5EF4-FFF2-40B4-BE49-F238E27FC236}">
                <a16:creationId xmlns:a16="http://schemas.microsoft.com/office/drawing/2014/main" id="{9C43BA09-6B43-8DD1-29BE-D6439BEDE733}"/>
              </a:ext>
            </a:extLst>
          </p:cNvPr>
          <p:cNvPicPr>
            <a:picLocks noChangeAspect="1"/>
          </p:cNvPicPr>
          <p:nvPr userDrawn="1"/>
        </p:nvPicPr>
        <p:blipFill>
          <a:blip r:embed="rId5"/>
          <a:stretch>
            <a:fillRect/>
          </a:stretch>
        </p:blipFill>
        <p:spPr>
          <a:xfrm>
            <a:off x="8264779" y="1023344"/>
            <a:ext cx="954000" cy="698500"/>
          </a:xfrm>
          <a:prstGeom prst="rect">
            <a:avLst/>
          </a:prstGeom>
        </p:spPr>
      </p:pic>
      <p:pic>
        <p:nvPicPr>
          <p:cNvPr id="29" name="Grafik 28">
            <a:extLst>
              <a:ext uri="{FF2B5EF4-FFF2-40B4-BE49-F238E27FC236}">
                <a16:creationId xmlns:a16="http://schemas.microsoft.com/office/drawing/2014/main" id="{2D632728-A46C-A476-587B-ABD98536CB51}"/>
              </a:ext>
            </a:extLst>
          </p:cNvPr>
          <p:cNvPicPr>
            <a:picLocks noChangeAspect="1"/>
          </p:cNvPicPr>
          <p:nvPr userDrawn="1"/>
        </p:nvPicPr>
        <p:blipFill>
          <a:blip r:embed="rId6"/>
          <a:stretch>
            <a:fillRect/>
          </a:stretch>
        </p:blipFill>
        <p:spPr>
          <a:xfrm>
            <a:off x="9881583" y="4233494"/>
            <a:ext cx="1440000" cy="1440000"/>
          </a:xfrm>
          <a:prstGeom prst="rect">
            <a:avLst/>
          </a:prstGeom>
        </p:spPr>
      </p:pic>
      <p:pic>
        <p:nvPicPr>
          <p:cNvPr id="30" name="Grafik 29">
            <a:extLst>
              <a:ext uri="{FF2B5EF4-FFF2-40B4-BE49-F238E27FC236}">
                <a16:creationId xmlns:a16="http://schemas.microsoft.com/office/drawing/2014/main" id="{6B340A43-DD70-7CF1-7D4F-7A9D5262005F}"/>
              </a:ext>
            </a:extLst>
          </p:cNvPr>
          <p:cNvPicPr>
            <a:picLocks noChangeAspect="1"/>
          </p:cNvPicPr>
          <p:nvPr userDrawn="1"/>
        </p:nvPicPr>
        <p:blipFill>
          <a:blip r:embed="rId7"/>
          <a:stretch>
            <a:fillRect/>
          </a:stretch>
        </p:blipFill>
        <p:spPr>
          <a:xfrm>
            <a:off x="9881583" y="801451"/>
            <a:ext cx="1440000" cy="1440000"/>
          </a:xfrm>
          <a:prstGeom prst="rect">
            <a:avLst/>
          </a:prstGeom>
        </p:spPr>
      </p:pic>
      <p:pic>
        <p:nvPicPr>
          <p:cNvPr id="31" name="Grafik 30">
            <a:extLst>
              <a:ext uri="{FF2B5EF4-FFF2-40B4-BE49-F238E27FC236}">
                <a16:creationId xmlns:a16="http://schemas.microsoft.com/office/drawing/2014/main" id="{A7828BD4-96AB-5E53-782F-9F45A9EDEE6E}"/>
              </a:ext>
            </a:extLst>
          </p:cNvPr>
          <p:cNvPicPr>
            <a:picLocks noChangeAspect="1"/>
          </p:cNvPicPr>
          <p:nvPr userDrawn="1"/>
        </p:nvPicPr>
        <p:blipFill>
          <a:blip r:embed="rId8"/>
          <a:stretch>
            <a:fillRect/>
          </a:stretch>
        </p:blipFill>
        <p:spPr>
          <a:xfrm>
            <a:off x="9881583" y="2512879"/>
            <a:ext cx="1440000" cy="1440000"/>
          </a:xfrm>
          <a:prstGeom prst="rect">
            <a:avLst/>
          </a:prstGeom>
        </p:spPr>
      </p:pic>
      <p:sp>
        <p:nvSpPr>
          <p:cNvPr id="32" name="Textfeld 31">
            <a:extLst>
              <a:ext uri="{FF2B5EF4-FFF2-40B4-BE49-F238E27FC236}">
                <a16:creationId xmlns:a16="http://schemas.microsoft.com/office/drawing/2014/main" id="{5B380CEC-956B-5C58-A67F-E7E838F191D6}"/>
              </a:ext>
            </a:extLst>
          </p:cNvPr>
          <p:cNvSpPr txBox="1"/>
          <p:nvPr userDrawn="1"/>
        </p:nvSpPr>
        <p:spPr>
          <a:xfrm>
            <a:off x="7799675" y="5172098"/>
            <a:ext cx="1920000"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33" name="Textfeld 32">
            <a:extLst>
              <a:ext uri="{FF2B5EF4-FFF2-40B4-BE49-F238E27FC236}">
                <a16:creationId xmlns:a16="http://schemas.microsoft.com/office/drawing/2014/main" id="{90057CED-482B-5F2C-9A45-699D0DA0FD33}"/>
              </a:ext>
            </a:extLst>
          </p:cNvPr>
          <p:cNvSpPr txBox="1"/>
          <p:nvPr userDrawn="1"/>
        </p:nvSpPr>
        <p:spPr>
          <a:xfrm>
            <a:off x="7653316" y="3466339"/>
            <a:ext cx="214034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B5A3A64E-66E0-2C0B-CC8A-6D3927AFFC54}"/>
              </a:ext>
            </a:extLst>
          </p:cNvPr>
          <p:cNvSpPr txBox="1"/>
          <p:nvPr userDrawn="1"/>
        </p:nvSpPr>
        <p:spPr>
          <a:xfrm>
            <a:off x="7653316" y="1718053"/>
            <a:ext cx="206323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002002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Besuchen Sie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uns doch auf unseren Webseiten! </a:t>
            </a:r>
          </a:p>
        </p:txBody>
      </p:sp>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marL="0" indent="0" algn="ctr">
              <a:buNone/>
            </a:pP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57DC5047-F590-FC78-0E9E-C016B9C32A3D}"/>
              </a:ext>
            </a:extLst>
          </p:cNvPr>
          <p:cNvPicPr>
            <a:picLocks noChangeAspect="1"/>
          </p:cNvPicPr>
          <p:nvPr userDrawn="1"/>
        </p:nvPicPr>
        <p:blipFill>
          <a:blip r:embed="rId2"/>
          <a:stretch>
            <a:fillRect/>
          </a:stretch>
        </p:blipFill>
        <p:spPr>
          <a:xfrm>
            <a:off x="6557246" y="2961488"/>
            <a:ext cx="4399200" cy="3111312"/>
          </a:xfrm>
          <a:prstGeom prst="rect">
            <a:avLst/>
          </a:prstGeom>
        </p:spPr>
      </p:pic>
      <p:sp>
        <p:nvSpPr>
          <p:cNvPr id="4" name="Rechteck 3">
            <a:extLst>
              <a:ext uri="{FF2B5EF4-FFF2-40B4-BE49-F238E27FC236}">
                <a16:creationId xmlns:a16="http://schemas.microsoft.com/office/drawing/2014/main" id="{42840765-D86F-C006-B509-9B5552025717}"/>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Rechteck 4">
            <a:extLst>
              <a:ext uri="{FF2B5EF4-FFF2-40B4-BE49-F238E27FC236}">
                <a16:creationId xmlns:a16="http://schemas.microsoft.com/office/drawing/2014/main" id="{872138F6-2857-6A15-FEA4-EAA9D63E43C1}"/>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A4EB51FF-F8F1-11DA-2DC8-E0EED23E2FD5}"/>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7" name="Rechteck 6">
            <a:extLst>
              <a:ext uri="{FF2B5EF4-FFF2-40B4-BE49-F238E27FC236}">
                <a16:creationId xmlns:a16="http://schemas.microsoft.com/office/drawing/2014/main" id="{B976C760-7E6F-D3DD-C40D-F9322AFC7F6A}"/>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1E37B07A-8E07-AA45-6F29-0F985533B914}"/>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9" name="Rechteck 8">
            <a:extLst>
              <a:ext uri="{FF2B5EF4-FFF2-40B4-BE49-F238E27FC236}">
                <a16:creationId xmlns:a16="http://schemas.microsoft.com/office/drawing/2014/main" id="{0FD5D7BA-9DA2-6AEA-0E79-08E5E6568F52}"/>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11" name="Grafik 10">
            <a:extLst>
              <a:ext uri="{FF2B5EF4-FFF2-40B4-BE49-F238E27FC236}">
                <a16:creationId xmlns:a16="http://schemas.microsoft.com/office/drawing/2014/main" id="{0B1AD743-8FA4-409F-9ED0-31E6CD5B6541}"/>
              </a:ext>
            </a:extLst>
          </p:cNvPr>
          <p:cNvPicPr>
            <a:picLocks noChangeAspect="1"/>
          </p:cNvPicPr>
          <p:nvPr userDrawn="1"/>
        </p:nvPicPr>
        <p:blipFill>
          <a:blip r:embed="rId3"/>
          <a:stretch>
            <a:fillRect/>
          </a:stretch>
        </p:blipFill>
        <p:spPr>
          <a:xfrm>
            <a:off x="858710" y="1823816"/>
            <a:ext cx="1440000" cy="1107693"/>
          </a:xfrm>
          <a:prstGeom prst="rect">
            <a:avLst/>
          </a:prstGeom>
        </p:spPr>
      </p:pic>
      <p:pic>
        <p:nvPicPr>
          <p:cNvPr id="12" name="Grafik 11">
            <a:extLst>
              <a:ext uri="{FF2B5EF4-FFF2-40B4-BE49-F238E27FC236}">
                <a16:creationId xmlns:a16="http://schemas.microsoft.com/office/drawing/2014/main" id="{86ACAD34-1829-DF1C-7888-471FE629C475}"/>
              </a:ext>
            </a:extLst>
          </p:cNvPr>
          <p:cNvPicPr>
            <a:picLocks noChangeAspect="1"/>
          </p:cNvPicPr>
          <p:nvPr userDrawn="1"/>
        </p:nvPicPr>
        <p:blipFill>
          <a:blip r:embed="rId4"/>
          <a:stretch>
            <a:fillRect/>
          </a:stretch>
        </p:blipFill>
        <p:spPr>
          <a:xfrm>
            <a:off x="858710" y="3320066"/>
            <a:ext cx="1440000" cy="1107001"/>
          </a:xfrm>
          <a:prstGeom prst="rect">
            <a:avLst/>
          </a:prstGeom>
        </p:spPr>
      </p:pic>
      <p:pic>
        <p:nvPicPr>
          <p:cNvPr id="14" name="Grafik 13">
            <a:extLst>
              <a:ext uri="{FF2B5EF4-FFF2-40B4-BE49-F238E27FC236}">
                <a16:creationId xmlns:a16="http://schemas.microsoft.com/office/drawing/2014/main" id="{A42436A9-70AE-EB60-45AC-913659D5A7A0}"/>
              </a:ext>
            </a:extLst>
          </p:cNvPr>
          <p:cNvPicPr>
            <a:picLocks noChangeAspect="1"/>
          </p:cNvPicPr>
          <p:nvPr userDrawn="1"/>
        </p:nvPicPr>
        <p:blipFill>
          <a:blip r:embed="rId5"/>
          <a:stretch>
            <a:fillRect/>
          </a:stretch>
        </p:blipFill>
        <p:spPr>
          <a:xfrm>
            <a:off x="3162792" y="317660"/>
            <a:ext cx="1440000" cy="1107692"/>
          </a:xfrm>
          <a:prstGeom prst="rect">
            <a:avLst/>
          </a:prstGeom>
        </p:spPr>
      </p:pic>
      <p:pic>
        <p:nvPicPr>
          <p:cNvPr id="15" name="Grafik 14">
            <a:extLst>
              <a:ext uri="{FF2B5EF4-FFF2-40B4-BE49-F238E27FC236}">
                <a16:creationId xmlns:a16="http://schemas.microsoft.com/office/drawing/2014/main" id="{06F276EE-01BA-D073-0857-F88D621BDB21}"/>
              </a:ext>
            </a:extLst>
          </p:cNvPr>
          <p:cNvPicPr>
            <a:picLocks noChangeAspect="1"/>
          </p:cNvPicPr>
          <p:nvPr userDrawn="1"/>
        </p:nvPicPr>
        <p:blipFill>
          <a:blip r:embed="rId6"/>
          <a:stretch>
            <a:fillRect/>
          </a:stretch>
        </p:blipFill>
        <p:spPr>
          <a:xfrm>
            <a:off x="3162792" y="3319375"/>
            <a:ext cx="1440000" cy="1107692"/>
          </a:xfrm>
          <a:prstGeom prst="rect">
            <a:avLst/>
          </a:prstGeom>
        </p:spPr>
      </p:pic>
      <p:pic>
        <p:nvPicPr>
          <p:cNvPr id="16" name="Grafik 15">
            <a:extLst>
              <a:ext uri="{FF2B5EF4-FFF2-40B4-BE49-F238E27FC236}">
                <a16:creationId xmlns:a16="http://schemas.microsoft.com/office/drawing/2014/main" id="{E7D099D2-93D1-6689-333E-37B3BD8C47C0}"/>
              </a:ext>
            </a:extLst>
          </p:cNvPr>
          <p:cNvPicPr>
            <a:picLocks noChangeAspect="1"/>
          </p:cNvPicPr>
          <p:nvPr userDrawn="1"/>
        </p:nvPicPr>
        <p:blipFill>
          <a:blip r:embed="rId7"/>
          <a:stretch>
            <a:fillRect/>
          </a:stretch>
        </p:blipFill>
        <p:spPr>
          <a:xfrm>
            <a:off x="851905" y="4825898"/>
            <a:ext cx="1440000" cy="1107693"/>
          </a:xfrm>
          <a:prstGeom prst="rect">
            <a:avLst/>
          </a:prstGeom>
        </p:spPr>
      </p:pic>
      <p:pic>
        <p:nvPicPr>
          <p:cNvPr id="18" name="Grafik 17">
            <a:extLst>
              <a:ext uri="{FF2B5EF4-FFF2-40B4-BE49-F238E27FC236}">
                <a16:creationId xmlns:a16="http://schemas.microsoft.com/office/drawing/2014/main" id="{0788AFF1-4736-1D06-7627-5F1BC75864C6}"/>
              </a:ext>
            </a:extLst>
          </p:cNvPr>
          <p:cNvPicPr>
            <a:picLocks noChangeAspect="1"/>
          </p:cNvPicPr>
          <p:nvPr userDrawn="1"/>
        </p:nvPicPr>
        <p:blipFill>
          <a:blip r:embed="rId8"/>
          <a:stretch>
            <a:fillRect/>
          </a:stretch>
        </p:blipFill>
        <p:spPr>
          <a:xfrm>
            <a:off x="3162792" y="4825899"/>
            <a:ext cx="1440000" cy="1107692"/>
          </a:xfrm>
          <a:prstGeom prst="rect">
            <a:avLst/>
          </a:prstGeom>
        </p:spPr>
      </p:pic>
      <p:sp>
        <p:nvSpPr>
          <p:cNvPr id="19" name="Rechteck 18">
            <a:extLst>
              <a:ext uri="{FF2B5EF4-FFF2-40B4-BE49-F238E27FC236}">
                <a16:creationId xmlns:a16="http://schemas.microsoft.com/office/drawing/2014/main" id="{E7604ED5-86DB-E461-7DD2-4C3D789370A7}"/>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20" name="Grafik 19">
            <a:extLst>
              <a:ext uri="{FF2B5EF4-FFF2-40B4-BE49-F238E27FC236}">
                <a16:creationId xmlns:a16="http://schemas.microsoft.com/office/drawing/2014/main" id="{00AE4CB8-EB90-1AC8-F1C6-8CD34AC71C72}"/>
              </a:ext>
            </a:extLst>
          </p:cNvPr>
          <p:cNvPicPr>
            <a:picLocks noChangeAspect="1"/>
          </p:cNvPicPr>
          <p:nvPr userDrawn="1"/>
        </p:nvPicPr>
        <p:blipFill>
          <a:blip r:embed="rId9"/>
          <a:stretch>
            <a:fillRect/>
          </a:stretch>
        </p:blipFill>
        <p:spPr>
          <a:xfrm>
            <a:off x="3162792" y="1823817"/>
            <a:ext cx="1440000" cy="1107692"/>
          </a:xfrm>
          <a:prstGeom prst="rect">
            <a:avLst/>
          </a:prstGeom>
        </p:spPr>
      </p:pic>
      <p:sp>
        <p:nvSpPr>
          <p:cNvPr id="29" name="Rechteck 28">
            <a:extLst>
              <a:ext uri="{FF2B5EF4-FFF2-40B4-BE49-F238E27FC236}">
                <a16:creationId xmlns:a16="http://schemas.microsoft.com/office/drawing/2014/main" id="{382A2684-E13F-9E33-ED31-BB2E16954B2A}"/>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31" name="Grafik 30">
            <a:extLst>
              <a:ext uri="{FF2B5EF4-FFF2-40B4-BE49-F238E27FC236}">
                <a16:creationId xmlns:a16="http://schemas.microsoft.com/office/drawing/2014/main" id="{C2EB410D-4E21-AF89-F8C9-FEA982F121E0}"/>
              </a:ext>
            </a:extLst>
          </p:cNvPr>
          <p:cNvPicPr>
            <a:picLocks noChangeAspect="1"/>
          </p:cNvPicPr>
          <p:nvPr userDrawn="1"/>
        </p:nvPicPr>
        <p:blipFill>
          <a:blip r:embed="rId10"/>
          <a:stretch>
            <a:fillRect/>
          </a:stretch>
        </p:blipFill>
        <p:spPr>
          <a:xfrm>
            <a:off x="858710" y="327538"/>
            <a:ext cx="1440000" cy="1103448"/>
          </a:xfrm>
          <a:prstGeom prst="rect">
            <a:avLst/>
          </a:prstGeom>
        </p:spPr>
      </p:pic>
    </p:spTree>
    <p:extLst>
      <p:ext uri="{BB962C8B-B14F-4D97-AF65-F5344CB8AC3E}">
        <p14:creationId xmlns:p14="http://schemas.microsoft.com/office/powerpoint/2010/main" val="202506242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461898" y="1748860"/>
            <a:ext cx="9346012"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4671357" y="6338729"/>
            <a:ext cx="27432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PIKAS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  </a:t>
            </a:r>
            <a:endParaRPr lang="de-DE" sz="1200" dirty="0">
              <a:solidFill>
                <a:schemeClr val="bg2">
                  <a:lumMod val="50000"/>
                </a:schemeClr>
              </a:solidFill>
            </a:endParaRPr>
          </a:p>
        </p:txBody>
      </p:sp>
      <p:pic>
        <p:nvPicPr>
          <p:cNvPr id="2" name="Grafik 1">
            <a:extLst>
              <a:ext uri="{FF2B5EF4-FFF2-40B4-BE49-F238E27FC236}">
                <a16:creationId xmlns:a16="http://schemas.microsoft.com/office/drawing/2014/main" id="{6BBADF6C-72F3-6076-9CFF-CDBEB2019FE2}"/>
              </a:ext>
            </a:extLst>
          </p:cNvPr>
          <p:cNvPicPr>
            <a:picLocks noChangeAspect="1"/>
          </p:cNvPicPr>
          <p:nvPr userDrawn="1"/>
        </p:nvPicPr>
        <p:blipFill>
          <a:blip r:embed="rId2"/>
          <a:stretch>
            <a:fillRect/>
          </a:stretch>
        </p:blipFill>
        <p:spPr>
          <a:xfrm>
            <a:off x="224029" y="126015"/>
            <a:ext cx="856800" cy="734400"/>
          </a:xfrm>
          <a:prstGeom prst="rect">
            <a:avLst/>
          </a:prstGeom>
        </p:spPr>
      </p:pic>
    </p:spTree>
    <p:extLst>
      <p:ext uri="{BB962C8B-B14F-4D97-AF65-F5344CB8AC3E}">
        <p14:creationId xmlns:p14="http://schemas.microsoft.com/office/powerpoint/2010/main" val="270467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128110575"/>
              </p:ext>
            </p:extLst>
          </p:nvPr>
        </p:nvGraphicFramePr>
        <p:xfrm>
          <a:off x="526474" y="1278082"/>
          <a:ext cx="11139054" cy="4897746"/>
        </p:xfrm>
        <a:graphic>
          <a:graphicData uri="http://schemas.openxmlformats.org/drawingml/2006/table">
            <a:tbl>
              <a:tblPr firstRow="1" bandRow="1">
                <a:tableStyleId>{5C22544A-7EE6-4342-B048-85BDC9FD1C3A}</a:tableStyleId>
              </a:tblPr>
              <a:tblGrid>
                <a:gridCol w="1734052">
                  <a:extLst>
                    <a:ext uri="{9D8B030D-6E8A-4147-A177-3AD203B41FA5}">
                      <a16:colId xmlns:a16="http://schemas.microsoft.com/office/drawing/2014/main" val="2451071188"/>
                    </a:ext>
                  </a:extLst>
                </a:gridCol>
                <a:gridCol w="6566562">
                  <a:extLst>
                    <a:ext uri="{9D8B030D-6E8A-4147-A177-3AD203B41FA5}">
                      <a16:colId xmlns:a16="http://schemas.microsoft.com/office/drawing/2014/main" val="4131643764"/>
                    </a:ext>
                  </a:extLst>
                </a:gridCol>
                <a:gridCol w="2838440">
                  <a:extLst>
                    <a:ext uri="{9D8B030D-6E8A-4147-A177-3AD203B41FA5}">
                      <a16:colId xmlns:a16="http://schemas.microsoft.com/office/drawing/2014/main" val="4078067269"/>
                    </a:ext>
                  </a:extLst>
                </a:gridCol>
              </a:tblGrid>
              <a:tr h="261351">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marL="0" indent="0" algn="l">
                        <a:buNone/>
                      </a:pP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marL="0" indent="0" algn="l">
                        <a:lnSpc>
                          <a:spcPct val="100000"/>
                        </a:lnSpc>
                        <a:spcAft>
                          <a:spcPts val="1200"/>
                        </a:spcAft>
                        <a:buNone/>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marL="0" indent="0" algn="l">
                        <a:lnSpc>
                          <a:spcPct val="100000"/>
                        </a:lnSpc>
                        <a:spcAft>
                          <a:spcPts val="1200"/>
                        </a:spcAft>
                        <a:buNone/>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marL="0" indent="0" algn="ctr">
              <a:buNone/>
            </a:pP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
        <p:nvSpPr>
          <p:cNvPr id="4" name="Datumsplatzhalter 18">
            <a:extLst>
              <a:ext uri="{FF2B5EF4-FFF2-40B4-BE49-F238E27FC236}">
                <a16:creationId xmlns:a16="http://schemas.microsoft.com/office/drawing/2014/main" id="{24BCA396-97A3-1E73-EFAF-4FBE696D238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E2D949F9-0184-8522-9B2D-C2153564BE7C}"/>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extfeld 1">
            <a:extLst>
              <a:ext uri="{FF2B5EF4-FFF2-40B4-BE49-F238E27FC236}">
                <a16:creationId xmlns:a16="http://schemas.microsoft.com/office/drawing/2014/main" id="{D72576B1-F747-06E0-9456-B56ACD5C711D}"/>
              </a:ext>
            </a:extLst>
          </p:cNvPr>
          <p:cNvSpPr txBox="1"/>
          <p:nvPr userDrawn="1"/>
        </p:nvSpPr>
        <p:spPr>
          <a:xfrm>
            <a:off x="2540000" y="956235"/>
            <a:ext cx="184731" cy="369332"/>
          </a:xfrm>
          <a:prstGeom prst="rect">
            <a:avLst/>
          </a:prstGeom>
          <a:noFill/>
        </p:spPr>
        <p:txBody>
          <a:bodyPr wrap="none" rtlCol="0">
            <a:spAutoFit/>
          </a:bodyPr>
          <a:lstStyle/>
          <a:p>
            <a:endParaRPr lang="de-DE"/>
          </a:p>
        </p:txBody>
      </p:sp>
      <p:sp>
        <p:nvSpPr>
          <p:cNvPr id="3" name="Datumsplatzhalter 18">
            <a:extLst>
              <a:ext uri="{FF2B5EF4-FFF2-40B4-BE49-F238E27FC236}">
                <a16:creationId xmlns:a16="http://schemas.microsoft.com/office/drawing/2014/main" id="{8FDF11F6-3A44-5438-12C3-6A5DABF830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0" name="Titel 1">
            <a:extLst>
              <a:ext uri="{FF2B5EF4-FFF2-40B4-BE49-F238E27FC236}">
                <a16:creationId xmlns:a16="http://schemas.microsoft.com/office/drawing/2014/main" id="{26502E60-0AAD-3741-875A-DB30A2319A5A}"/>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Vorschlag für die Zeitstruktur</a:t>
            </a:r>
          </a:p>
        </p:txBody>
      </p:sp>
      <p:sp>
        <p:nvSpPr>
          <p:cNvPr id="6" name="Foliennummernplatzhalter 4">
            <a:extLst>
              <a:ext uri="{FF2B5EF4-FFF2-40B4-BE49-F238E27FC236}">
                <a16:creationId xmlns:a16="http://schemas.microsoft.com/office/drawing/2014/main" id="{51AB6F24-7551-D434-50F6-8B8F625ED178}"/>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14405286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tandar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3" name="Titel 1">
            <a:extLst>
              <a:ext uri="{FF2B5EF4-FFF2-40B4-BE49-F238E27FC236}">
                <a16:creationId xmlns:a16="http://schemas.microsoft.com/office/drawing/2014/main" id="{E32AEAA4-C413-B920-8AC5-F6CCA61F7A51}"/>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2" name="Textplatzhalter 6">
            <a:extLst>
              <a:ext uri="{FF2B5EF4-FFF2-40B4-BE49-F238E27FC236}">
                <a16:creationId xmlns:a16="http://schemas.microsoft.com/office/drawing/2014/main" id="{5C0A1A61-24F2-421D-62FA-F31D74B126D0}"/>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14" name="Textplatzhalter 6">
            <a:extLst>
              <a:ext uri="{FF2B5EF4-FFF2-40B4-BE49-F238E27FC236}">
                <a16:creationId xmlns:a16="http://schemas.microsoft.com/office/drawing/2014/main" id="{59F7827E-2072-FCB4-E080-72EFF3A48C0B}"/>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5" name="Foliennummernplatzhalter 4">
            <a:extLst>
              <a:ext uri="{FF2B5EF4-FFF2-40B4-BE49-F238E27FC236}">
                <a16:creationId xmlns:a16="http://schemas.microsoft.com/office/drawing/2014/main" id="{52DFF9B9-9B93-F0F4-E95D-D3309AA14637}"/>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ndard_Inhalt_Unter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1" name="Textplatzhalter 6">
            <a:extLst>
              <a:ext uri="{FF2B5EF4-FFF2-40B4-BE49-F238E27FC236}">
                <a16:creationId xmlns:a16="http://schemas.microsoft.com/office/drawing/2014/main" id="{E4B5DA70-29BB-8D75-11B1-8DF539CFC400}"/>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17" name="Textplatzhalter 16">
            <a:extLst>
              <a:ext uri="{FF2B5EF4-FFF2-40B4-BE49-F238E27FC236}">
                <a16:creationId xmlns:a16="http://schemas.microsoft.com/office/drawing/2014/main" id="{19098EA7-4C8E-0429-5CBF-6C1A8F148C5D}"/>
              </a:ext>
            </a:extLst>
          </p:cNvPr>
          <p:cNvSpPr>
            <a:spLocks noGrp="1"/>
          </p:cNvSpPr>
          <p:nvPr>
            <p:ph type="body" sz="quarter" idx="17" hasCustomPrompt="1"/>
          </p:nvPr>
        </p:nvSpPr>
        <p:spPr>
          <a:xfrm>
            <a:off x="1461688" y="238236"/>
            <a:ext cx="10203838" cy="625475"/>
          </a:xfrm>
        </p:spPr>
        <p:txBody>
          <a:bodyPr anchor="ctr"/>
          <a:lstStyle/>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1" i="0" u="none" strike="noStrike" cap="none" spc="0" normalizeH="0" baseline="0" dirty="0">
                <a:ln>
                  <a:noFill/>
                </a:ln>
                <a:solidFill>
                  <a:schemeClr val="tx1"/>
                </a:solidFill>
                <a:effectLst/>
                <a:uFillTx/>
                <a:latin typeface="+mj-lt"/>
                <a:ea typeface="+mj-ea"/>
                <a:cs typeface="+mj-cs"/>
                <a:sym typeface="Calibri"/>
              </a:rPr>
              <a:t>Mastertitel</a:t>
            </a:r>
          </a:p>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0" i="0" u="none" strike="noStrike" cap="none" spc="0" normalizeH="0" baseline="0" dirty="0">
                <a:ln>
                  <a:noFill/>
                </a:ln>
                <a:solidFill>
                  <a:schemeClr val="tx1"/>
                </a:solidFill>
                <a:effectLst/>
                <a:uFillTx/>
                <a:latin typeface="+mj-lt"/>
                <a:ea typeface="+mj-ea"/>
                <a:cs typeface="+mj-cs"/>
                <a:sym typeface="Calibri"/>
              </a:rPr>
              <a:t>Master-Untertitel</a:t>
            </a:r>
          </a:p>
        </p:txBody>
      </p:sp>
      <p:sp>
        <p:nvSpPr>
          <p:cNvPr id="5" name="Foliennummernplatzhalter 4">
            <a:extLst>
              <a:ext uri="{FF2B5EF4-FFF2-40B4-BE49-F238E27FC236}">
                <a16:creationId xmlns:a16="http://schemas.microsoft.com/office/drawing/2014/main" id="{FB40A003-423F-A82E-C8AD-8EBAEDC3A73B}"/>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79484868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ur_Headlin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itel 1">
            <a:extLst>
              <a:ext uri="{FF2B5EF4-FFF2-40B4-BE49-F238E27FC236}">
                <a16:creationId xmlns:a16="http://schemas.microsoft.com/office/drawing/2014/main" id="{5144C474-79E8-6E2E-98D9-3F67E10C037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Tree>
    <p:extLst>
      <p:ext uri="{BB962C8B-B14F-4D97-AF65-F5344CB8AC3E}">
        <p14:creationId xmlns:p14="http://schemas.microsoft.com/office/powerpoint/2010/main" val="367626790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Piko_und_Fußzei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4" name="Foliennummernplatzhalter 4">
            <a:extLst>
              <a:ext uri="{FF2B5EF4-FFF2-40B4-BE49-F238E27FC236}">
                <a16:creationId xmlns:a16="http://schemas.microsoft.com/office/drawing/2014/main" id="{1F2926DA-9DCA-DC4A-B6CB-3083B406C660}"/>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60273791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opfzeile-Fußzeile-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5" name="Gerade Verbindung 4">
            <a:extLst>
              <a:ext uri="{FF2B5EF4-FFF2-40B4-BE49-F238E27FC236}">
                <a16:creationId xmlns:a16="http://schemas.microsoft.com/office/drawing/2014/main" id="{731E5B63-01A7-0644-B6D9-D12AEE6B7CE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D92BB3C4-B2FC-B3E0-D493-3EF74050E5A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4" name="Foliennummernplatzhalter 4">
            <a:extLst>
              <a:ext uri="{FF2B5EF4-FFF2-40B4-BE49-F238E27FC236}">
                <a16:creationId xmlns:a16="http://schemas.microsoft.com/office/drawing/2014/main" id="{AD1BD160-A98C-3016-B3F1-648F1202B0C1}"/>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18676097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8008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DE125C6-4F71-2443-6CB6-E5D16AD667AA}"/>
              </a:ext>
            </a:extLst>
          </p:cNvPr>
          <p:cNvSpPr>
            <a:spLocks noGrp="1"/>
          </p:cNvSpPr>
          <p:nvPr>
            <p:ph type="title"/>
          </p:nvPr>
        </p:nvSpPr>
        <p:spPr>
          <a:xfrm>
            <a:off x="1461688" y="265616"/>
            <a:ext cx="9346012" cy="603704"/>
          </a:xfrm>
          <a:prstGeom prst="rect">
            <a:avLst/>
          </a:prstGeom>
        </p:spPr>
        <p:txBody>
          <a:bodyPr vert="horz" lIns="91440" tIns="45720" rIns="91440" bIns="45720" rtlCol="0" anchor="ctr">
            <a:noAutofit/>
          </a:bodyPr>
          <a:lstStyle/>
          <a:p>
            <a:r>
              <a:rPr lang="de-DE" dirty="0"/>
              <a:t>Mastertitelformat bearbeiten</a:t>
            </a:r>
            <a:endParaRPr lang="en-US" dirty="0"/>
          </a:p>
        </p:txBody>
      </p:sp>
      <p:sp>
        <p:nvSpPr>
          <p:cNvPr id="14" name="Rechteck 13">
            <a:extLst>
              <a:ext uri="{FF2B5EF4-FFF2-40B4-BE49-F238E27FC236}">
                <a16:creationId xmlns:a16="http://schemas.microsoft.com/office/drawing/2014/main" id="{229B6CE1-1F96-DC5A-FC48-9AB4672BC743}"/>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e Placeholder 3">
            <a:extLst>
              <a:ext uri="{FF2B5EF4-FFF2-40B4-BE49-F238E27FC236}">
                <a16:creationId xmlns:a16="http://schemas.microsoft.com/office/drawing/2014/main" id="{CB3283FD-64A1-31F2-718D-0E7E3F622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sp>
        <p:nvSpPr>
          <p:cNvPr id="16" name="Footer Placeholder 4">
            <a:extLst>
              <a:ext uri="{FF2B5EF4-FFF2-40B4-BE49-F238E27FC236}">
                <a16:creationId xmlns:a16="http://schemas.microsoft.com/office/drawing/2014/main" id="{24A0B08F-023B-2CDB-493C-C96CA3C44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ctr">
              <a:buNone/>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7" name="Slide Number Placeholder 5">
            <a:extLst>
              <a:ext uri="{FF2B5EF4-FFF2-40B4-BE49-F238E27FC236}">
                <a16:creationId xmlns:a16="http://schemas.microsoft.com/office/drawing/2014/main" id="{A86D9A6A-9557-38D1-E909-8DAACD2E3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fld id="{48F63A3B-78C7-47BE-AE5E-E10140E04643}" type="slidenum">
              <a:rPr lang="en-US" smtClean="0"/>
              <a:pPr marL="0" indent="0">
                <a:buFont typeface="Arial"/>
                <a:buNone/>
              </a:pPr>
              <a:t>‹Nr.›</a:t>
            </a:fld>
            <a:endParaRPr lang="en-US" dirty="0"/>
          </a:p>
        </p:txBody>
      </p:sp>
      <p:sp>
        <p:nvSpPr>
          <p:cNvPr id="21" name="Text Placeholder 2">
            <a:extLst>
              <a:ext uri="{FF2B5EF4-FFF2-40B4-BE49-F238E27FC236}">
                <a16:creationId xmlns:a16="http://schemas.microsoft.com/office/drawing/2014/main" id="{93DD9A16-270A-0891-88AB-6CA1257B4067}"/>
              </a:ext>
            </a:extLst>
          </p:cNvPr>
          <p:cNvSpPr>
            <a:spLocks noGrp="1"/>
          </p:cNvSpPr>
          <p:nvPr>
            <p:ph type="body" idx="1"/>
          </p:nvPr>
        </p:nvSpPr>
        <p:spPr>
          <a:xfrm>
            <a:off x="1461688" y="1660385"/>
            <a:ext cx="9474600" cy="357887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51" r:id="rId2"/>
    <p:sldLayoutId id="2147483668" r:id="rId3"/>
    <p:sldLayoutId id="2147483661" r:id="rId4"/>
    <p:sldLayoutId id="2147483686" r:id="rId5"/>
    <p:sldLayoutId id="2147483683" r:id="rId6"/>
    <p:sldLayoutId id="2147483687" r:id="rId7"/>
    <p:sldLayoutId id="2147483685" r:id="rId8"/>
    <p:sldLayoutId id="2147483684" r:id="rId9"/>
    <p:sldLayoutId id="2147483682" r:id="rId10"/>
    <p:sldLayoutId id="2147483681"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9" r:id="rId21"/>
    <p:sldLayoutId id="2147483680" r:id="rId22"/>
    <p:sldLayoutId id="2147483688" r:id="rId23"/>
  </p:sldLayoutIdLst>
  <p:transition spd="med"/>
  <p:txStyles>
    <p:titleStyle>
      <a:lvl1pPr marL="9525" marR="0" indent="0" algn="l" defTabSz="914400" rtl="0" latinLnBrk="0">
        <a:lnSpc>
          <a:spcPct val="90000"/>
        </a:lnSpc>
        <a:spcBef>
          <a:spcPts val="0"/>
        </a:spcBef>
        <a:spcAft>
          <a:spcPts val="0"/>
        </a:spcAft>
        <a:buClrTx/>
        <a:buSzPct val="100000"/>
        <a:buFont typeface="Arial"/>
        <a:buNone/>
        <a:tabLst/>
        <a:defRPr sz="28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p:bodyStyle>
    <p:otherStyle>
      <a:lvl1pPr marL="97508" marR="0" indent="-97508"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1pPr>
      <a:lvl2pPr marL="457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2pPr>
      <a:lvl3pPr marL="914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3pPr>
      <a:lvl4pPr marL="1371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4pPr>
      <a:lvl5pPr marL="18288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5pPr>
      <a:lvl6pPr marL="22860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6pPr>
      <a:lvl7pPr marL="2743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7pPr>
      <a:lvl8pPr marL="3200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8pPr>
      <a:lvl9pPr marL="3657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51.pn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51.png"/><Relationship Id="rId10" Type="http://schemas.openxmlformats.org/officeDocument/2006/relationships/image" Target="../media/image57.svg"/><Relationship Id="rId4" Type="http://schemas.openxmlformats.org/officeDocument/2006/relationships/image" Target="../media/image50.png"/><Relationship Id="rId9" Type="http://schemas.openxmlformats.org/officeDocument/2006/relationships/image" Target="../media/image56.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9.png"/><Relationship Id="rId7" Type="http://schemas.microsoft.com/office/2007/relationships/hdphoto" Target="../media/hdphoto1.wdp"/><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51.png"/><Relationship Id="rId12"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71.svg"/><Relationship Id="rId5" Type="http://schemas.openxmlformats.org/officeDocument/2006/relationships/image" Target="../media/image51.png"/><Relationship Id="rId10"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51.png"/><Relationship Id="rId15" Type="http://schemas.openxmlformats.org/officeDocument/2006/relationships/image" Target="../media/image73.png"/><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 Id="rId1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customXml" Target="../ink/ink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1.png"/><Relationship Id="rId15" Type="http://schemas.openxmlformats.org/officeDocument/2006/relationships/image" Target="../media/image73.png"/><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 Id="rId1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8"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customXml" Target="../ink/ink2.xml"/><Relationship Id="rId17" Type="http://schemas.openxmlformats.org/officeDocument/2006/relationships/image" Target="../media/image72.png"/><Relationship Id="rId2" Type="http://schemas.openxmlformats.org/officeDocument/2006/relationships/notesSlide" Target="../notesSlides/notesSlide25.xml"/><Relationship Id="rId16" Type="http://schemas.openxmlformats.org/officeDocument/2006/relationships/image" Target="../media/image75.png"/><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51.png"/><Relationship Id="rId15" Type="http://schemas.openxmlformats.org/officeDocument/2006/relationships/customXml" Target="../ink/ink3.xml"/><Relationship Id="rId10" Type="http://schemas.openxmlformats.org/officeDocument/2006/relationships/image" Target="../media/image71.svg"/><Relationship Id="rId4" Type="http://schemas.openxmlformats.org/officeDocument/2006/relationships/image" Target="../media/image50.png"/><Relationship Id="rId9" Type="http://schemas.openxmlformats.org/officeDocument/2006/relationships/image" Target="../media/image70.png"/><Relationship Id="rId14" Type="http://schemas.openxmlformats.org/officeDocument/2006/relationships/image" Target="../media/image640.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51.pn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hyperlink" Target="https://pikas.dzlm.de/node/1253"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77.png"/><Relationship Id="rId5" Type="http://schemas.openxmlformats.org/officeDocument/2006/relationships/image" Target="../media/image51.png"/><Relationship Id="rId10" Type="http://schemas.openxmlformats.org/officeDocument/2006/relationships/image" Target="../media/image76.png"/><Relationship Id="rId4" Type="http://schemas.openxmlformats.org/officeDocument/2006/relationships/image" Target="../media/image50.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2.pn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3.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1.jpe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86.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sv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03.png"/><Relationship Id="rId7" Type="http://schemas.openxmlformats.org/officeDocument/2006/relationships/image" Target="../media/image60.png"/><Relationship Id="rId12" Type="http://schemas.openxmlformats.org/officeDocument/2006/relationships/image" Target="../media/image98.sv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97.png"/><Relationship Id="rId5" Type="http://schemas.openxmlformats.org/officeDocument/2006/relationships/image" Target="../media/image52.png"/><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2.svg"/><Relationship Id="rId3" Type="http://schemas.openxmlformats.org/officeDocument/2006/relationships/image" Target="../media/image103.png"/><Relationship Id="rId7" Type="http://schemas.openxmlformats.org/officeDocument/2006/relationships/image" Target="../media/image51.png"/><Relationship Id="rId12"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98.svg"/><Relationship Id="rId5" Type="http://schemas.openxmlformats.org/officeDocument/2006/relationships/image" Target="../media/image54.png"/><Relationship Id="rId10" Type="http://schemas.openxmlformats.org/officeDocument/2006/relationships/image" Target="../media/image97.png"/><Relationship Id="rId4" Type="http://schemas.openxmlformats.org/officeDocument/2006/relationships/image" Target="../media/image52.png"/><Relationship Id="rId9" Type="http://schemas.openxmlformats.org/officeDocument/2006/relationships/image" Target="../media/image53.png"/><Relationship Id="rId1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2.svg"/><Relationship Id="rId3" Type="http://schemas.openxmlformats.org/officeDocument/2006/relationships/image" Target="../media/image103.png"/><Relationship Id="rId7" Type="http://schemas.openxmlformats.org/officeDocument/2006/relationships/image" Target="../media/image51.png"/><Relationship Id="rId12" Type="http://schemas.openxmlformats.org/officeDocument/2006/relationships/image" Target="../media/image101.png"/><Relationship Id="rId2" Type="http://schemas.openxmlformats.org/officeDocument/2006/relationships/notesSlide" Target="../notesSlides/notesSlide42.xml"/><Relationship Id="rId16"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98.svg"/><Relationship Id="rId5" Type="http://schemas.openxmlformats.org/officeDocument/2006/relationships/image" Target="../media/image54.png"/><Relationship Id="rId15" Type="http://schemas.openxmlformats.org/officeDocument/2006/relationships/customXml" Target="../ink/ink4.xml"/><Relationship Id="rId10" Type="http://schemas.openxmlformats.org/officeDocument/2006/relationships/image" Target="../media/image97.png"/><Relationship Id="rId4" Type="http://schemas.openxmlformats.org/officeDocument/2006/relationships/image" Target="../media/image52.png"/><Relationship Id="rId9" Type="http://schemas.openxmlformats.org/officeDocument/2006/relationships/image" Target="../media/image53.png"/><Relationship Id="rId1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8.svg"/><Relationship Id="rId3" Type="http://schemas.openxmlformats.org/officeDocument/2006/relationships/image" Target="../media/image103.png"/><Relationship Id="rId7" Type="http://schemas.openxmlformats.org/officeDocument/2006/relationships/image" Target="../media/image51.png"/><Relationship Id="rId12" Type="http://schemas.openxmlformats.org/officeDocument/2006/relationships/image" Target="../media/image97.png"/><Relationship Id="rId2" Type="http://schemas.openxmlformats.org/officeDocument/2006/relationships/notesSlide" Target="../notesSlides/notesSlide43.xml"/><Relationship Id="rId16"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41.png"/><Relationship Id="rId5" Type="http://schemas.openxmlformats.org/officeDocument/2006/relationships/image" Target="../media/image54.png"/><Relationship Id="rId15" Type="http://schemas.openxmlformats.org/officeDocument/2006/relationships/image" Target="../media/image102.svg"/><Relationship Id="rId10"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image" Target="../media/image53.png"/><Relationship Id="rId1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02.sv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98.sv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9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4.xml"/><Relationship Id="rId5" Type="http://schemas.openxmlformats.org/officeDocument/2006/relationships/image" Target="../media/image100.sv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3.png"/><Relationship Id="rId7" Type="http://schemas.openxmlformats.org/officeDocument/2006/relationships/image" Target="../media/image51.png"/><Relationship Id="rId12"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100.svg"/><Relationship Id="rId5" Type="http://schemas.openxmlformats.org/officeDocument/2006/relationships/image" Target="../media/image54.png"/><Relationship Id="rId10" Type="http://schemas.openxmlformats.org/officeDocument/2006/relationships/image" Target="../media/image99.png"/><Relationship Id="rId4" Type="http://schemas.openxmlformats.org/officeDocument/2006/relationships/image" Target="../media/image52.png"/><Relationship Id="rId9" Type="http://schemas.openxmlformats.org/officeDocument/2006/relationships/image" Target="../media/image53.png"/></Relationships>
</file>

<file path=ppt/slides/_rels/slide5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105.png"/><Relationship Id="rId7"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41.png"/><Relationship Id="rId10" Type="http://schemas.openxmlformats.org/officeDocument/2006/relationships/image" Target="../media/image103.png"/><Relationship Id="rId4" Type="http://schemas.openxmlformats.org/officeDocument/2006/relationships/image" Target="../media/image40.png"/><Relationship Id="rId9"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02.sv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1.emf"/><Relationship Id="rId7" Type="http://schemas.microsoft.com/office/2007/relationships/hdphoto" Target="../media/hdphoto1.wdp"/><Relationship Id="rId12"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40.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112.png"/><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111.emf"/></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111.emf"/></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111.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9.png"/><Relationship Id="rId7" Type="http://schemas.openxmlformats.org/officeDocument/2006/relationships/hyperlink" Target="https://pikas.dzlm.de/node/2286" TargetMode="External"/><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111.emf"/></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5.sv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54.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95.sv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007/s11858-020-01206-1"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doi.org/10.1007/978-3-662-54692-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asted-image.png" descr="pasted-image.png"/>
          <p:cNvPicPr>
            <a:picLocks noChangeAspect="1"/>
          </p:cNvPicPr>
          <p:nvPr/>
        </p:nvPicPr>
        <p:blipFill>
          <a:blip r:embed="rId2"/>
          <a:stretch>
            <a:fillRect/>
          </a:stretch>
        </p:blipFill>
        <p:spPr>
          <a:xfrm>
            <a:off x="1794510" y="3343546"/>
            <a:ext cx="139701" cy="279401"/>
          </a:xfrm>
          <a:prstGeom prst="rect">
            <a:avLst/>
          </a:prstGeom>
          <a:ln w="12700">
            <a:miter lim="400000"/>
          </a:ln>
        </p:spPr>
      </p:pic>
      <p:sp>
        <p:nvSpPr>
          <p:cNvPr id="2" name="Textfeld 1">
            <a:extLst>
              <a:ext uri="{FF2B5EF4-FFF2-40B4-BE49-F238E27FC236}">
                <a16:creationId xmlns:a16="http://schemas.microsoft.com/office/drawing/2014/main" id="{6C2C105B-BF92-0952-A170-2CB19D8952E0}"/>
              </a:ext>
            </a:extLst>
          </p:cNvPr>
          <p:cNvSpPr txBox="1"/>
          <p:nvPr/>
        </p:nvSpPr>
        <p:spPr>
          <a:xfrm>
            <a:off x="6121400" y="28448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noProof="1">
              <a:ln>
                <a:noFill/>
              </a:ln>
              <a:solidFill>
                <a:srgbClr val="FF2600"/>
              </a:solidFill>
              <a:effectLst/>
              <a:uFillTx/>
              <a:latin typeface="+mj-lt"/>
              <a:ea typeface="+mj-ea"/>
              <a:cs typeface="+mj-cs"/>
              <a:sym typeface="Calibri"/>
            </a:endParaRPr>
          </a:p>
        </p:txBody>
      </p:sp>
      <p:sp>
        <p:nvSpPr>
          <p:cNvPr id="6" name="Textplatzhalter 5">
            <a:extLst>
              <a:ext uri="{FF2B5EF4-FFF2-40B4-BE49-F238E27FC236}">
                <a16:creationId xmlns:a16="http://schemas.microsoft.com/office/drawing/2014/main" id="{02BD7CA6-9A82-43BF-8545-E1F8167EDB9B}"/>
              </a:ext>
            </a:extLst>
          </p:cNvPr>
          <p:cNvSpPr>
            <a:spLocks noGrp="1"/>
          </p:cNvSpPr>
          <p:nvPr>
            <p:ph type="body" sz="quarter" idx="1"/>
          </p:nvPr>
        </p:nvSpPr>
        <p:spPr/>
        <p:txBody>
          <a:bodyPr>
            <a:normAutofit/>
          </a:bodyPr>
          <a:lstStyle/>
          <a:p>
            <a:pPr marL="0" indent="0">
              <a:buNone/>
            </a:pPr>
            <a:r>
              <a:rPr lang="de-DE" noProof="1"/>
              <a:t>Modul 1</a:t>
            </a:r>
          </a:p>
        </p:txBody>
      </p:sp>
      <p:sp>
        <p:nvSpPr>
          <p:cNvPr id="4" name="Titel 3">
            <a:extLst>
              <a:ext uri="{FF2B5EF4-FFF2-40B4-BE49-F238E27FC236}">
                <a16:creationId xmlns:a16="http://schemas.microsoft.com/office/drawing/2014/main" id="{2D73B587-AFDF-6253-6E07-472678342FFB}"/>
              </a:ext>
            </a:extLst>
          </p:cNvPr>
          <p:cNvSpPr>
            <a:spLocks noGrp="1"/>
          </p:cNvSpPr>
          <p:nvPr>
            <p:ph type="title"/>
          </p:nvPr>
        </p:nvSpPr>
        <p:spPr/>
        <p:txBody>
          <a:bodyPr/>
          <a:lstStyle/>
          <a:p>
            <a:r>
              <a:rPr lang="de-DE" noProof="1"/>
              <a:t>FACHOFFENSIVE MATHEMATIK</a:t>
            </a:r>
          </a:p>
        </p:txBody>
      </p:sp>
      <p:sp>
        <p:nvSpPr>
          <p:cNvPr id="8" name="Textplatzhalter 7">
            <a:extLst>
              <a:ext uri="{FF2B5EF4-FFF2-40B4-BE49-F238E27FC236}">
                <a16:creationId xmlns:a16="http://schemas.microsoft.com/office/drawing/2014/main" id="{618E5559-A46B-1C0E-21A5-F8B34CAD8D45}"/>
              </a:ext>
            </a:extLst>
          </p:cNvPr>
          <p:cNvSpPr>
            <a:spLocks noGrp="1"/>
          </p:cNvSpPr>
          <p:nvPr>
            <p:ph type="body" sz="quarter" idx="21"/>
          </p:nvPr>
        </p:nvSpPr>
        <p:spPr/>
        <p:txBody>
          <a:bodyPr/>
          <a:lstStyle/>
          <a:p>
            <a:pPr marL="0" indent="0">
              <a:buNone/>
            </a:pPr>
            <a:r>
              <a:rPr lang="de-DE" noProof="1"/>
              <a:t>Darstellen, Kommunizieren und Argumentieren</a:t>
            </a:r>
          </a:p>
          <a:p>
            <a:pPr marL="0" indent="0">
              <a:buNone/>
            </a:pPr>
            <a:r>
              <a:rPr lang="de-DE" noProof="1"/>
              <a:t>herausfordern und unterstützen</a:t>
            </a:r>
          </a:p>
        </p:txBody>
      </p:sp>
      <p:pic>
        <p:nvPicPr>
          <p:cNvPr id="381" name="Stempel_Siegel_FONRW_petrol_150ppi.png" descr="Stempel_Siegel_FONRW_petrol_150ppi.png"/>
          <p:cNvPicPr>
            <a:picLocks noChangeAspect="1"/>
          </p:cNvPicPr>
          <p:nvPr/>
        </p:nvPicPr>
        <p:blipFill>
          <a:blip r:embed="rId3"/>
          <a:stretch>
            <a:fillRect/>
          </a:stretch>
        </p:blipFill>
        <p:spPr>
          <a:xfrm>
            <a:off x="10427858" y="110921"/>
            <a:ext cx="1513954" cy="9813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CC295-8FD6-5662-3A93-924AE189E3E6}"/>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8723774B-4091-0054-E631-6ADCC5AB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102" y="1198126"/>
            <a:ext cx="3328959" cy="1173599"/>
          </a:xfrm>
          <a:prstGeom prst="rect">
            <a:avLst/>
          </a:prstGeom>
        </p:spPr>
      </p:pic>
      <p:pic>
        <p:nvPicPr>
          <p:cNvPr id="18" name="Grafik 17">
            <a:extLst>
              <a:ext uri="{FF2B5EF4-FFF2-40B4-BE49-F238E27FC236}">
                <a16:creationId xmlns:a16="http://schemas.microsoft.com/office/drawing/2014/main" id="{E150667B-9AB7-82A4-A586-68334041B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102" y="2402670"/>
            <a:ext cx="3336482" cy="1173599"/>
          </a:xfrm>
          <a:prstGeom prst="rect">
            <a:avLst/>
          </a:prstGeom>
        </p:spPr>
      </p:pic>
      <p:pic>
        <p:nvPicPr>
          <p:cNvPr id="20" name="Grafik 19">
            <a:extLst>
              <a:ext uri="{FF2B5EF4-FFF2-40B4-BE49-F238E27FC236}">
                <a16:creationId xmlns:a16="http://schemas.microsoft.com/office/drawing/2014/main" id="{34070AF2-1B10-2AD2-C194-ACDFC2C5C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4163" y="3619597"/>
            <a:ext cx="3317674" cy="1173599"/>
          </a:xfrm>
          <a:prstGeom prst="rect">
            <a:avLst/>
          </a:prstGeom>
        </p:spPr>
      </p:pic>
      <p:pic>
        <p:nvPicPr>
          <p:cNvPr id="22" name="Grafik 21">
            <a:extLst>
              <a:ext uri="{FF2B5EF4-FFF2-40B4-BE49-F238E27FC236}">
                <a16:creationId xmlns:a16="http://schemas.microsoft.com/office/drawing/2014/main" id="{06D2E55B-9CCB-1B01-4162-C1D9484DE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4103" y="4859234"/>
            <a:ext cx="3292476" cy="1144723"/>
          </a:xfrm>
          <a:prstGeom prst="rect">
            <a:avLst/>
          </a:prstGeom>
        </p:spPr>
      </p:pic>
      <p:pic>
        <p:nvPicPr>
          <p:cNvPr id="6" name="Grafik 5">
            <a:extLst>
              <a:ext uri="{FF2B5EF4-FFF2-40B4-BE49-F238E27FC236}">
                <a16:creationId xmlns:a16="http://schemas.microsoft.com/office/drawing/2014/main" id="{CEB2855F-EA94-DABB-FD4E-8C2FA469751E}"/>
              </a:ext>
            </a:extLst>
          </p:cNvPr>
          <p:cNvPicPr>
            <a:picLocks noChangeAspect="1"/>
          </p:cNvPicPr>
          <p:nvPr/>
        </p:nvPicPr>
        <p:blipFill>
          <a:blip r:embed="rId7"/>
          <a:srcRect l="3213" t="6650" r="2858"/>
          <a:stretch/>
        </p:blipFill>
        <p:spPr>
          <a:xfrm>
            <a:off x="519472" y="1090206"/>
            <a:ext cx="7374111" cy="5176885"/>
          </a:xfrm>
          <a:prstGeom prst="rect">
            <a:avLst/>
          </a:prstGeom>
        </p:spPr>
      </p:pic>
      <p:sp>
        <p:nvSpPr>
          <p:cNvPr id="2" name="Titel 1">
            <a:extLst>
              <a:ext uri="{FF2B5EF4-FFF2-40B4-BE49-F238E27FC236}">
                <a16:creationId xmlns:a16="http://schemas.microsoft.com/office/drawing/2014/main" id="{AEB68CDC-A0D8-B905-3F2C-217B86C6A156}"/>
              </a:ext>
            </a:extLst>
          </p:cNvPr>
          <p:cNvSpPr>
            <a:spLocks noGrp="1"/>
          </p:cNvSpPr>
          <p:nvPr>
            <p:ph type="title"/>
          </p:nvPr>
        </p:nvSpPr>
        <p:spPr/>
        <p:txBody>
          <a:bodyPr/>
          <a:lstStyle/>
          <a:p>
            <a:r>
              <a:rPr lang="de-DE" dirty="0"/>
              <a:t>Bedeutung prozessbezogener Kompetenzen</a:t>
            </a:r>
          </a:p>
        </p:txBody>
      </p:sp>
      <p:sp>
        <p:nvSpPr>
          <p:cNvPr id="5" name="Textplatzhalter 4">
            <a:extLst>
              <a:ext uri="{FF2B5EF4-FFF2-40B4-BE49-F238E27FC236}">
                <a16:creationId xmlns:a16="http://schemas.microsoft.com/office/drawing/2014/main" id="{C028C130-1793-C32D-3A1D-8567A5F606BD}"/>
              </a:ext>
            </a:extLst>
          </p:cNvPr>
          <p:cNvSpPr>
            <a:spLocks noGrp="1"/>
          </p:cNvSpPr>
          <p:nvPr>
            <p:ph type="body" sz="quarter" idx="15"/>
          </p:nvPr>
        </p:nvSpPr>
        <p:spPr>
          <a:xfrm>
            <a:off x="1027514" y="5999216"/>
            <a:ext cx="11139054" cy="267875"/>
          </a:xfrm>
        </p:spPr>
        <p:txBody>
          <a:bodyPr/>
          <a:lstStyle/>
          <a:p>
            <a:r>
              <a:rPr lang="de-DE" dirty="0"/>
              <a:t>https://pikas.dzlm.de/node/555</a:t>
            </a:r>
          </a:p>
          <a:p>
            <a:endParaRPr lang="de-DE" dirty="0"/>
          </a:p>
        </p:txBody>
      </p:sp>
      <p:sp>
        <p:nvSpPr>
          <p:cNvPr id="3" name="Textfeld 2">
            <a:extLst>
              <a:ext uri="{FF2B5EF4-FFF2-40B4-BE49-F238E27FC236}">
                <a16:creationId xmlns:a16="http://schemas.microsoft.com/office/drawing/2014/main" id="{01C2BF7E-06E1-6869-2FB2-D9BF98A3792F}"/>
              </a:ext>
            </a:extLst>
          </p:cNvPr>
          <p:cNvSpPr txBox="1"/>
          <p:nvPr/>
        </p:nvSpPr>
        <p:spPr>
          <a:xfrm>
            <a:off x="725557" y="515840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7" name="Textfeld 6">
            <a:extLst>
              <a:ext uri="{FF2B5EF4-FFF2-40B4-BE49-F238E27FC236}">
                <a16:creationId xmlns:a16="http://schemas.microsoft.com/office/drawing/2014/main" id="{D3394B92-CE07-448C-316B-0067ADCCF63F}"/>
              </a:ext>
            </a:extLst>
          </p:cNvPr>
          <p:cNvSpPr txBox="1"/>
          <p:nvPr/>
        </p:nvSpPr>
        <p:spPr>
          <a:xfrm>
            <a:off x="8046563" y="2182800"/>
            <a:ext cx="3757510" cy="2723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0" dirty="0">
                <a:solidFill>
                  <a:schemeClr val="tx1"/>
                </a:solidFill>
                <a:effectLst/>
                <a:latin typeface="Arial" panose="020B0604020202020204" pitchFamily="34" charset="0"/>
              </a:rPr>
              <a:t>Prozessbezogene Kompetenzen werden </a:t>
            </a:r>
            <a:br>
              <a:rPr lang="de-DE" b="0" dirty="0">
                <a:solidFill>
                  <a:schemeClr val="tx1"/>
                </a:solidFill>
                <a:effectLst/>
                <a:latin typeface="Arial" panose="020B0604020202020204" pitchFamily="34" charset="0"/>
              </a:rPr>
            </a:br>
            <a:r>
              <a:rPr lang="de-DE" b="0" i="1" dirty="0">
                <a:solidFill>
                  <a:schemeClr val="tx1"/>
                </a:solidFill>
                <a:effectLst/>
                <a:latin typeface="Arial" panose="020B0604020202020204" pitchFamily="34" charset="0"/>
              </a:rPr>
              <a:t>„in der aktiven Auseinandersetzung </a:t>
            </a:r>
            <a:br>
              <a:rPr lang="de-DE" b="0" i="1" dirty="0">
                <a:solidFill>
                  <a:schemeClr val="tx1"/>
                </a:solidFill>
                <a:effectLst/>
                <a:latin typeface="Arial" panose="020B0604020202020204" pitchFamily="34" charset="0"/>
              </a:rPr>
            </a:br>
            <a:r>
              <a:rPr lang="de-DE" b="0" i="1" dirty="0">
                <a:solidFill>
                  <a:schemeClr val="tx1"/>
                </a:solidFill>
                <a:effectLst/>
                <a:latin typeface="Arial" panose="020B0604020202020204" pitchFamily="34" charset="0"/>
              </a:rPr>
              <a:t>mit konkreten Lerninhalten, </a:t>
            </a:r>
            <a:br>
              <a:rPr lang="de-DE" b="0" i="1" dirty="0">
                <a:solidFill>
                  <a:schemeClr val="tx1"/>
                </a:solidFill>
                <a:effectLst/>
                <a:latin typeface="Arial" panose="020B0604020202020204" pitchFamily="34" charset="0"/>
              </a:rPr>
            </a:br>
            <a:r>
              <a:rPr lang="de-DE" b="0" i="1" dirty="0">
                <a:solidFill>
                  <a:schemeClr val="tx1"/>
                </a:solidFill>
                <a:effectLst/>
                <a:latin typeface="Arial" panose="020B0604020202020204" pitchFamily="34" charset="0"/>
              </a:rPr>
              <a:t>also unter Nutzung inhaltsbezogener Kompetenzen, erworben und weiterentwickelt“ </a:t>
            </a:r>
            <a:br>
              <a:rPr lang="de-DE" b="0" dirty="0">
                <a:solidFill>
                  <a:schemeClr val="tx1"/>
                </a:solidFill>
                <a:effectLst/>
                <a:latin typeface="Arial" panose="020B0604020202020204" pitchFamily="34" charset="0"/>
              </a:rPr>
            </a:br>
            <a:r>
              <a:rPr lang="de-DE" b="0" dirty="0">
                <a:solidFill>
                  <a:schemeClr val="tx1"/>
                </a:solidFill>
                <a:effectLst/>
                <a:latin typeface="Arial" panose="020B0604020202020204" pitchFamily="34" charset="0"/>
              </a:rPr>
              <a:t>(Lehrplan NRW, S. 56). </a:t>
            </a:r>
          </a:p>
        </p:txBody>
      </p:sp>
    </p:spTree>
    <p:extLst>
      <p:ext uri="{BB962C8B-B14F-4D97-AF65-F5344CB8AC3E}">
        <p14:creationId xmlns:p14="http://schemas.microsoft.com/office/powerpoint/2010/main" val="413054831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15EF-516F-519E-9B9B-E228968947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2D82A8-37C7-5D9B-142D-49B2F15DEB78}"/>
              </a:ext>
            </a:extLst>
          </p:cNvPr>
          <p:cNvSpPr>
            <a:spLocks noGrp="1"/>
          </p:cNvSpPr>
          <p:nvPr>
            <p:ph type="title"/>
          </p:nvPr>
        </p:nvSpPr>
        <p:spPr/>
        <p:txBody>
          <a:bodyPr/>
          <a:lstStyle/>
          <a:p>
            <a:r>
              <a:rPr lang="de-DE" dirty="0"/>
              <a:t>Bedeutung prozessbezogener Kompetenzen</a:t>
            </a:r>
          </a:p>
        </p:txBody>
      </p:sp>
      <p:sp>
        <p:nvSpPr>
          <p:cNvPr id="4" name="Textplatzhalter 3">
            <a:extLst>
              <a:ext uri="{FF2B5EF4-FFF2-40B4-BE49-F238E27FC236}">
                <a16:creationId xmlns:a16="http://schemas.microsoft.com/office/drawing/2014/main" id="{F0262F7F-7CDD-2D7E-2543-3A645800E9EC}"/>
              </a:ext>
            </a:extLst>
          </p:cNvPr>
          <p:cNvSpPr>
            <a:spLocks noGrp="1"/>
          </p:cNvSpPr>
          <p:nvPr>
            <p:ph type="body" sz="quarter" idx="15"/>
          </p:nvPr>
        </p:nvSpPr>
        <p:spPr/>
        <p:txBody>
          <a:bodyPr/>
          <a:lstStyle/>
          <a:p>
            <a:r>
              <a:rPr lang="de-DE" dirty="0"/>
              <a:t>https://pikas.dzlm.de/node/555</a:t>
            </a:r>
          </a:p>
        </p:txBody>
      </p:sp>
      <p:sp>
        <p:nvSpPr>
          <p:cNvPr id="10" name="Textfeld 9">
            <a:extLst>
              <a:ext uri="{FF2B5EF4-FFF2-40B4-BE49-F238E27FC236}">
                <a16:creationId xmlns:a16="http://schemas.microsoft.com/office/drawing/2014/main" id="{CDED255D-8DDA-63BF-6EC3-E6CF63CBC398}"/>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BBEFFB5D-532A-6534-EDA1-7C042B1B7B1D}"/>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3" name="Grafik 2">
            <a:extLst>
              <a:ext uri="{FF2B5EF4-FFF2-40B4-BE49-F238E27FC236}">
                <a16:creationId xmlns:a16="http://schemas.microsoft.com/office/drawing/2014/main" id="{368B8B70-B921-292E-A0E0-16FDBC6ED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31" y="1534941"/>
            <a:ext cx="5536748" cy="1951938"/>
          </a:xfrm>
          <a:prstGeom prst="rect">
            <a:avLst/>
          </a:prstGeom>
        </p:spPr>
      </p:pic>
      <p:pic>
        <p:nvPicPr>
          <p:cNvPr id="5" name="Grafik 4">
            <a:extLst>
              <a:ext uri="{FF2B5EF4-FFF2-40B4-BE49-F238E27FC236}">
                <a16:creationId xmlns:a16="http://schemas.microsoft.com/office/drawing/2014/main" id="{1A9B6150-83DE-5084-BBAF-B48C99EF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997" y="1534941"/>
            <a:ext cx="5549260" cy="1951938"/>
          </a:xfrm>
          <a:prstGeom prst="rect">
            <a:avLst/>
          </a:prstGeom>
        </p:spPr>
      </p:pic>
      <p:pic>
        <p:nvPicPr>
          <p:cNvPr id="11" name="Grafik 10">
            <a:extLst>
              <a:ext uri="{FF2B5EF4-FFF2-40B4-BE49-F238E27FC236}">
                <a16:creationId xmlns:a16="http://schemas.microsoft.com/office/drawing/2014/main" id="{19808719-CE37-69AA-E654-E37750831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79" y="3759939"/>
            <a:ext cx="5517978" cy="1951938"/>
          </a:xfrm>
          <a:prstGeom prst="rect">
            <a:avLst/>
          </a:prstGeom>
        </p:spPr>
      </p:pic>
      <p:pic>
        <p:nvPicPr>
          <p:cNvPr id="13" name="Grafik 12">
            <a:extLst>
              <a:ext uri="{FF2B5EF4-FFF2-40B4-BE49-F238E27FC236}">
                <a16:creationId xmlns:a16="http://schemas.microsoft.com/office/drawing/2014/main" id="{56648740-FB80-34B8-EB1D-ED8CB2E02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31" y="3759939"/>
            <a:ext cx="5536748" cy="1925008"/>
          </a:xfrm>
          <a:prstGeom prst="rect">
            <a:avLst/>
          </a:prstGeom>
        </p:spPr>
      </p:pic>
    </p:spTree>
    <p:extLst>
      <p:ext uri="{BB962C8B-B14F-4D97-AF65-F5344CB8AC3E}">
        <p14:creationId xmlns:p14="http://schemas.microsoft.com/office/powerpoint/2010/main" val="696595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53449-F0EA-BD16-1C9A-730BB63ADB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B63720-0DAE-5212-DDB6-171046C94799}"/>
              </a:ext>
            </a:extLst>
          </p:cNvPr>
          <p:cNvSpPr>
            <a:spLocks noGrp="1"/>
          </p:cNvSpPr>
          <p:nvPr>
            <p:ph type="title"/>
          </p:nvPr>
        </p:nvSpPr>
        <p:spPr/>
        <p:txBody>
          <a:bodyPr/>
          <a:lstStyle/>
          <a:p>
            <a:r>
              <a:rPr lang="de-DE" dirty="0"/>
              <a:t>Bedeutung prozessbezogener Kompetenzen</a:t>
            </a:r>
          </a:p>
        </p:txBody>
      </p:sp>
      <p:sp>
        <p:nvSpPr>
          <p:cNvPr id="10" name="Textfeld 9">
            <a:extLst>
              <a:ext uri="{FF2B5EF4-FFF2-40B4-BE49-F238E27FC236}">
                <a16:creationId xmlns:a16="http://schemas.microsoft.com/office/drawing/2014/main" id="{FEC5E65F-5CAE-95B6-4613-4F9CA8D8A769}"/>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9501921A-136B-ED35-91FB-24B3DAC3F5B1}"/>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cxnSp>
        <p:nvCxnSpPr>
          <p:cNvPr id="3" name="Gerade Verbindung mit Pfeil 2">
            <a:extLst>
              <a:ext uri="{FF2B5EF4-FFF2-40B4-BE49-F238E27FC236}">
                <a16:creationId xmlns:a16="http://schemas.microsoft.com/office/drawing/2014/main" id="{33F94C14-64AE-FA5C-8C81-3A619E6720D9}"/>
              </a:ext>
            </a:extLst>
          </p:cNvPr>
          <p:cNvCxnSpPr>
            <a:cxnSpLocks/>
          </p:cNvCxnSpPr>
          <p:nvPr/>
        </p:nvCxnSpPr>
        <p:spPr>
          <a:xfrm flipV="1">
            <a:off x="3853748" y="4522096"/>
            <a:ext cx="0" cy="533535"/>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69993717-1CE2-13F9-8640-B1647451A0E1}"/>
              </a:ext>
            </a:extLst>
          </p:cNvPr>
          <p:cNvSpPr/>
          <p:nvPr/>
        </p:nvSpPr>
        <p:spPr>
          <a:xfrm>
            <a:off x="1987406" y="2722599"/>
            <a:ext cx="3718297" cy="1771637"/>
          </a:xfrm>
          <a:custGeom>
            <a:avLst/>
            <a:gdLst>
              <a:gd name="connsiteX0" fmla="*/ 0 w 3718297"/>
              <a:gd name="connsiteY0" fmla="*/ 0 h 1771637"/>
              <a:gd name="connsiteX1" fmla="*/ 494002 w 3718297"/>
              <a:gd name="connsiteY1" fmla="*/ 0 h 1771637"/>
              <a:gd name="connsiteX2" fmla="*/ 913639 w 3718297"/>
              <a:gd name="connsiteY2" fmla="*/ 0 h 1771637"/>
              <a:gd name="connsiteX3" fmla="*/ 1519190 w 3718297"/>
              <a:gd name="connsiteY3" fmla="*/ 0 h 1771637"/>
              <a:gd name="connsiteX4" fmla="*/ 2013192 w 3718297"/>
              <a:gd name="connsiteY4" fmla="*/ 0 h 1771637"/>
              <a:gd name="connsiteX5" fmla="*/ 2507195 w 3718297"/>
              <a:gd name="connsiteY5" fmla="*/ 0 h 1771637"/>
              <a:gd name="connsiteX6" fmla="*/ 3112746 w 3718297"/>
              <a:gd name="connsiteY6" fmla="*/ 0 h 1771637"/>
              <a:gd name="connsiteX7" fmla="*/ 3718297 w 3718297"/>
              <a:gd name="connsiteY7" fmla="*/ 0 h 1771637"/>
              <a:gd name="connsiteX8" fmla="*/ 3718297 w 3718297"/>
              <a:gd name="connsiteY8" fmla="*/ 625978 h 1771637"/>
              <a:gd name="connsiteX9" fmla="*/ 3718297 w 3718297"/>
              <a:gd name="connsiteY9" fmla="*/ 1181091 h 1771637"/>
              <a:gd name="connsiteX10" fmla="*/ 3718297 w 3718297"/>
              <a:gd name="connsiteY10" fmla="*/ 1771637 h 1771637"/>
              <a:gd name="connsiteX11" fmla="*/ 3187112 w 3718297"/>
              <a:gd name="connsiteY11" fmla="*/ 1771637 h 1771637"/>
              <a:gd name="connsiteX12" fmla="*/ 2693109 w 3718297"/>
              <a:gd name="connsiteY12" fmla="*/ 1771637 h 1771637"/>
              <a:gd name="connsiteX13" fmla="*/ 2087558 w 3718297"/>
              <a:gd name="connsiteY13" fmla="*/ 1771637 h 1771637"/>
              <a:gd name="connsiteX14" fmla="*/ 1482007 w 3718297"/>
              <a:gd name="connsiteY14" fmla="*/ 1771637 h 1771637"/>
              <a:gd name="connsiteX15" fmla="*/ 1025188 w 3718297"/>
              <a:gd name="connsiteY15" fmla="*/ 1771637 h 1771637"/>
              <a:gd name="connsiteX16" fmla="*/ 494002 w 3718297"/>
              <a:gd name="connsiteY16" fmla="*/ 1771637 h 1771637"/>
              <a:gd name="connsiteX17" fmla="*/ 0 w 3718297"/>
              <a:gd name="connsiteY17" fmla="*/ 1771637 h 1771637"/>
              <a:gd name="connsiteX18" fmla="*/ 0 w 3718297"/>
              <a:gd name="connsiteY18" fmla="*/ 1181091 h 1771637"/>
              <a:gd name="connsiteX19" fmla="*/ 0 w 3718297"/>
              <a:gd name="connsiteY19" fmla="*/ 625978 h 1771637"/>
              <a:gd name="connsiteX20" fmla="*/ 0 w 3718297"/>
              <a:gd name="connsiteY20" fmla="*/ 0 h 17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8297" h="1771637" extrusionOk="0">
                <a:moveTo>
                  <a:pt x="0" y="0"/>
                </a:moveTo>
                <a:cubicBezTo>
                  <a:pt x="138175" y="-54241"/>
                  <a:pt x="379743" y="33350"/>
                  <a:pt x="494002" y="0"/>
                </a:cubicBezTo>
                <a:cubicBezTo>
                  <a:pt x="608261" y="-33350"/>
                  <a:pt x="760721" y="45253"/>
                  <a:pt x="913639" y="0"/>
                </a:cubicBezTo>
                <a:cubicBezTo>
                  <a:pt x="1066557" y="-45253"/>
                  <a:pt x="1393237" y="71961"/>
                  <a:pt x="1519190" y="0"/>
                </a:cubicBezTo>
                <a:cubicBezTo>
                  <a:pt x="1645143" y="-71961"/>
                  <a:pt x="1820293" y="19370"/>
                  <a:pt x="2013192" y="0"/>
                </a:cubicBezTo>
                <a:cubicBezTo>
                  <a:pt x="2206091" y="-19370"/>
                  <a:pt x="2378421" y="29219"/>
                  <a:pt x="2507195" y="0"/>
                </a:cubicBezTo>
                <a:cubicBezTo>
                  <a:pt x="2635969" y="-29219"/>
                  <a:pt x="2963407" y="55215"/>
                  <a:pt x="3112746" y="0"/>
                </a:cubicBezTo>
                <a:cubicBezTo>
                  <a:pt x="3262085" y="-55215"/>
                  <a:pt x="3441090" y="51109"/>
                  <a:pt x="3718297" y="0"/>
                </a:cubicBezTo>
                <a:cubicBezTo>
                  <a:pt x="3773394" y="307680"/>
                  <a:pt x="3703078" y="471640"/>
                  <a:pt x="3718297" y="625978"/>
                </a:cubicBezTo>
                <a:cubicBezTo>
                  <a:pt x="3733516" y="780316"/>
                  <a:pt x="3718260" y="1061191"/>
                  <a:pt x="3718297" y="1181091"/>
                </a:cubicBezTo>
                <a:cubicBezTo>
                  <a:pt x="3718334" y="1300991"/>
                  <a:pt x="3658670" y="1571914"/>
                  <a:pt x="3718297" y="1771637"/>
                </a:cubicBezTo>
                <a:cubicBezTo>
                  <a:pt x="3585071" y="1803830"/>
                  <a:pt x="3415691" y="1730328"/>
                  <a:pt x="3187112" y="1771637"/>
                </a:cubicBezTo>
                <a:cubicBezTo>
                  <a:pt x="2958533" y="1812946"/>
                  <a:pt x="2921187" y="1735581"/>
                  <a:pt x="2693109" y="1771637"/>
                </a:cubicBezTo>
                <a:cubicBezTo>
                  <a:pt x="2465031" y="1807693"/>
                  <a:pt x="2259405" y="1716707"/>
                  <a:pt x="2087558" y="1771637"/>
                </a:cubicBezTo>
                <a:cubicBezTo>
                  <a:pt x="1915711" y="1826567"/>
                  <a:pt x="1766925" y="1717821"/>
                  <a:pt x="1482007" y="1771637"/>
                </a:cubicBezTo>
                <a:cubicBezTo>
                  <a:pt x="1197089" y="1825453"/>
                  <a:pt x="1150742" y="1737782"/>
                  <a:pt x="1025188" y="1771637"/>
                </a:cubicBezTo>
                <a:cubicBezTo>
                  <a:pt x="899634" y="1805492"/>
                  <a:pt x="645678" y="1755040"/>
                  <a:pt x="494002" y="1771637"/>
                </a:cubicBezTo>
                <a:cubicBezTo>
                  <a:pt x="342326" y="1788234"/>
                  <a:pt x="238136" y="1744199"/>
                  <a:pt x="0" y="1771637"/>
                </a:cubicBezTo>
                <a:cubicBezTo>
                  <a:pt x="-38631" y="1567059"/>
                  <a:pt x="55549" y="1422835"/>
                  <a:pt x="0" y="1181091"/>
                </a:cubicBezTo>
                <a:cubicBezTo>
                  <a:pt x="-55549" y="939347"/>
                  <a:pt x="1280" y="875668"/>
                  <a:pt x="0" y="625978"/>
                </a:cubicBezTo>
                <a:cubicBezTo>
                  <a:pt x="-1280" y="376288"/>
                  <a:pt x="59562" y="149381"/>
                  <a:pt x="0" y="0"/>
                </a:cubicBezTo>
                <a:close/>
              </a:path>
            </a:pathLst>
          </a:custGeom>
          <a:noFill/>
          <a:ln w="41275">
            <a:solidFill>
              <a:srgbClr val="327D8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AEF9B07A-732D-9C91-617F-58729E0EE285}"/>
              </a:ext>
            </a:extLst>
          </p:cNvPr>
          <p:cNvPicPr>
            <a:picLocks noChangeAspect="1"/>
          </p:cNvPicPr>
          <p:nvPr/>
        </p:nvPicPr>
        <p:blipFill>
          <a:blip r:embed="rId3"/>
          <a:srcRect l="8039" t="9047" r="50990" b="74746"/>
          <a:stretch/>
        </p:blipFill>
        <p:spPr>
          <a:xfrm>
            <a:off x="1966372" y="1174420"/>
            <a:ext cx="3792060" cy="1058400"/>
          </a:xfrm>
          <a:prstGeom prst="rect">
            <a:avLst/>
          </a:prstGeom>
        </p:spPr>
      </p:pic>
      <p:pic>
        <p:nvPicPr>
          <p:cNvPr id="16" name="Grafik 15">
            <a:extLst>
              <a:ext uri="{FF2B5EF4-FFF2-40B4-BE49-F238E27FC236}">
                <a16:creationId xmlns:a16="http://schemas.microsoft.com/office/drawing/2014/main" id="{C82E0497-838F-4B61-5D56-9B2CC23EE066}"/>
              </a:ext>
            </a:extLst>
          </p:cNvPr>
          <p:cNvPicPr>
            <a:picLocks noChangeAspect="1"/>
          </p:cNvPicPr>
          <p:nvPr/>
        </p:nvPicPr>
        <p:blipFill>
          <a:blip r:embed="rId3"/>
          <a:srcRect l="8039" t="26096" r="50990" b="56806"/>
          <a:stretch/>
        </p:blipFill>
        <p:spPr>
          <a:xfrm>
            <a:off x="6451575" y="1174420"/>
            <a:ext cx="4014000" cy="1181951"/>
          </a:xfrm>
          <a:prstGeom prst="rect">
            <a:avLst/>
          </a:prstGeom>
        </p:spPr>
      </p:pic>
      <p:pic>
        <p:nvPicPr>
          <p:cNvPr id="17" name="Grafik 16">
            <a:extLst>
              <a:ext uri="{FF2B5EF4-FFF2-40B4-BE49-F238E27FC236}">
                <a16:creationId xmlns:a16="http://schemas.microsoft.com/office/drawing/2014/main" id="{AFAB79DF-C133-CB53-BA16-45605B1FC401}"/>
              </a:ext>
            </a:extLst>
          </p:cNvPr>
          <p:cNvPicPr>
            <a:picLocks noChangeAspect="1"/>
          </p:cNvPicPr>
          <p:nvPr/>
        </p:nvPicPr>
        <p:blipFill>
          <a:blip r:embed="rId3"/>
          <a:srcRect l="8039" t="43606" r="50990" b="41089"/>
          <a:stretch/>
        </p:blipFill>
        <p:spPr>
          <a:xfrm>
            <a:off x="6451575" y="3037361"/>
            <a:ext cx="4015516" cy="1058400"/>
          </a:xfrm>
          <a:prstGeom prst="rect">
            <a:avLst/>
          </a:prstGeom>
        </p:spPr>
      </p:pic>
      <p:pic>
        <p:nvPicPr>
          <p:cNvPr id="18" name="Grafik 17">
            <a:extLst>
              <a:ext uri="{FF2B5EF4-FFF2-40B4-BE49-F238E27FC236}">
                <a16:creationId xmlns:a16="http://schemas.microsoft.com/office/drawing/2014/main" id="{F93F7774-0CB2-C0A6-F447-69F92D044723}"/>
              </a:ext>
            </a:extLst>
          </p:cNvPr>
          <p:cNvPicPr>
            <a:picLocks noChangeAspect="1"/>
          </p:cNvPicPr>
          <p:nvPr/>
        </p:nvPicPr>
        <p:blipFill>
          <a:blip r:embed="rId3"/>
          <a:srcRect l="8039" t="62280" r="50990" b="22414"/>
          <a:stretch/>
        </p:blipFill>
        <p:spPr>
          <a:xfrm>
            <a:off x="6451575" y="4940816"/>
            <a:ext cx="4015516" cy="1058400"/>
          </a:xfrm>
          <a:prstGeom prst="rect">
            <a:avLst/>
          </a:prstGeom>
        </p:spPr>
      </p:pic>
      <p:pic>
        <p:nvPicPr>
          <p:cNvPr id="19" name="Grafik 18">
            <a:extLst>
              <a:ext uri="{FF2B5EF4-FFF2-40B4-BE49-F238E27FC236}">
                <a16:creationId xmlns:a16="http://schemas.microsoft.com/office/drawing/2014/main" id="{968FB716-E32A-781E-23ED-7CEA57AFAB80}"/>
              </a:ext>
            </a:extLst>
          </p:cNvPr>
          <p:cNvPicPr>
            <a:picLocks noChangeAspect="1"/>
          </p:cNvPicPr>
          <p:nvPr/>
        </p:nvPicPr>
        <p:blipFill>
          <a:blip r:embed="rId3"/>
          <a:srcRect l="8039" t="78649" r="50990" b="4914"/>
          <a:stretch/>
        </p:blipFill>
        <p:spPr>
          <a:xfrm>
            <a:off x="1966372" y="5082135"/>
            <a:ext cx="3739331" cy="1058400"/>
          </a:xfrm>
          <a:prstGeom prst="rect">
            <a:avLst/>
          </a:prstGeom>
        </p:spPr>
      </p:pic>
      <p:cxnSp>
        <p:nvCxnSpPr>
          <p:cNvPr id="20" name="Gerade Verbindung mit Pfeil 19">
            <a:extLst>
              <a:ext uri="{FF2B5EF4-FFF2-40B4-BE49-F238E27FC236}">
                <a16:creationId xmlns:a16="http://schemas.microsoft.com/office/drawing/2014/main" id="{514E7494-6D2E-A56E-49FD-5B7C5D03DFB1}"/>
              </a:ext>
            </a:extLst>
          </p:cNvPr>
          <p:cNvCxnSpPr>
            <a:cxnSpLocks/>
          </p:cNvCxnSpPr>
          <p:nvPr/>
        </p:nvCxnSpPr>
        <p:spPr>
          <a:xfrm flipV="1">
            <a:off x="3894178" y="2189064"/>
            <a:ext cx="0" cy="533535"/>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2C6D8646-7A5F-564D-AE25-5155A5172907}"/>
              </a:ext>
            </a:extLst>
          </p:cNvPr>
          <p:cNvCxnSpPr>
            <a:cxnSpLocks/>
          </p:cNvCxnSpPr>
          <p:nvPr/>
        </p:nvCxnSpPr>
        <p:spPr>
          <a:xfrm flipV="1">
            <a:off x="5739323" y="2293780"/>
            <a:ext cx="655602" cy="489779"/>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C38CBAA0-9813-FB28-DDC1-0ED4A9FF02A2}"/>
              </a:ext>
            </a:extLst>
          </p:cNvPr>
          <p:cNvCxnSpPr>
            <a:cxnSpLocks/>
          </p:cNvCxnSpPr>
          <p:nvPr/>
        </p:nvCxnSpPr>
        <p:spPr>
          <a:xfrm>
            <a:off x="5840923" y="4559602"/>
            <a:ext cx="549692" cy="408564"/>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440965E-9B7C-AB40-4A6D-9F58FECE4E81}"/>
              </a:ext>
            </a:extLst>
          </p:cNvPr>
          <p:cNvCxnSpPr>
            <a:cxnSpLocks/>
          </p:cNvCxnSpPr>
          <p:nvPr/>
        </p:nvCxnSpPr>
        <p:spPr>
          <a:xfrm>
            <a:off x="5793667" y="3613914"/>
            <a:ext cx="523633" cy="29346"/>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20BD3DB8-DEEE-23D6-A6F5-B3C53EF2E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9393" y="2935070"/>
            <a:ext cx="1747605" cy="616105"/>
          </a:xfrm>
          <a:prstGeom prst="rect">
            <a:avLst/>
          </a:prstGeom>
        </p:spPr>
      </p:pic>
      <p:pic>
        <p:nvPicPr>
          <p:cNvPr id="9" name="Grafik 8">
            <a:extLst>
              <a:ext uri="{FF2B5EF4-FFF2-40B4-BE49-F238E27FC236}">
                <a16:creationId xmlns:a16="http://schemas.microsoft.com/office/drawing/2014/main" id="{33AA9C48-AB90-E426-C4E1-639D8E128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253" y="2935070"/>
            <a:ext cx="1751554" cy="616105"/>
          </a:xfrm>
          <a:prstGeom prst="rect">
            <a:avLst/>
          </a:prstGeom>
        </p:spPr>
      </p:pic>
      <p:pic>
        <p:nvPicPr>
          <p:cNvPr id="15" name="Grafik 14">
            <a:extLst>
              <a:ext uri="{FF2B5EF4-FFF2-40B4-BE49-F238E27FC236}">
                <a16:creationId xmlns:a16="http://schemas.microsoft.com/office/drawing/2014/main" id="{51EBEB25-DF71-8A4A-F0D6-C56A73B45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127" y="3637362"/>
            <a:ext cx="1741680" cy="616105"/>
          </a:xfrm>
          <a:prstGeom prst="rect">
            <a:avLst/>
          </a:prstGeom>
        </p:spPr>
      </p:pic>
      <p:pic>
        <p:nvPicPr>
          <p:cNvPr id="24" name="Grafik 23">
            <a:extLst>
              <a:ext uri="{FF2B5EF4-FFF2-40B4-BE49-F238E27FC236}">
                <a16:creationId xmlns:a16="http://schemas.microsoft.com/office/drawing/2014/main" id="{402D24EB-EE13-B953-CC5E-61F818779F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393" y="3637362"/>
            <a:ext cx="1747605" cy="607604"/>
          </a:xfrm>
          <a:prstGeom prst="rect">
            <a:avLst/>
          </a:prstGeom>
        </p:spPr>
      </p:pic>
      <p:sp>
        <p:nvSpPr>
          <p:cNvPr id="28" name="Textplatzhalter 3">
            <a:extLst>
              <a:ext uri="{FF2B5EF4-FFF2-40B4-BE49-F238E27FC236}">
                <a16:creationId xmlns:a16="http://schemas.microsoft.com/office/drawing/2014/main" id="{B4395638-C4C8-B12D-FD2F-70609953EFA6}"/>
              </a:ext>
            </a:extLst>
          </p:cNvPr>
          <p:cNvSpPr>
            <a:spLocks noGrp="1"/>
          </p:cNvSpPr>
          <p:nvPr>
            <p:ph type="body" sz="quarter" idx="15"/>
          </p:nvPr>
        </p:nvSpPr>
        <p:spPr/>
        <p:txBody>
          <a:bodyPr/>
          <a:lstStyle/>
          <a:p>
            <a:r>
              <a:rPr lang="de-DE" dirty="0"/>
              <a:t>https://pikas.dzlm.de/node/555</a:t>
            </a:r>
          </a:p>
        </p:txBody>
      </p:sp>
    </p:spTree>
    <p:extLst>
      <p:ext uri="{BB962C8B-B14F-4D97-AF65-F5344CB8AC3E}">
        <p14:creationId xmlns:p14="http://schemas.microsoft.com/office/powerpoint/2010/main" val="294211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F6E4-90E7-77E6-681C-1161BE6F32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32E76F-6022-F362-E600-0775D2D04979}"/>
              </a:ext>
            </a:extLst>
          </p:cNvPr>
          <p:cNvSpPr>
            <a:spLocks noGrp="1"/>
          </p:cNvSpPr>
          <p:nvPr>
            <p:ph type="title"/>
          </p:nvPr>
        </p:nvSpPr>
        <p:spPr/>
        <p:txBody>
          <a:bodyPr/>
          <a:lstStyle/>
          <a:p>
            <a:r>
              <a:rPr lang="de-DE" dirty="0"/>
              <a:t>Bedeutung prozessbezogener Kompetenzen</a:t>
            </a:r>
          </a:p>
        </p:txBody>
      </p:sp>
      <p:sp>
        <p:nvSpPr>
          <p:cNvPr id="10" name="Textfeld 9">
            <a:extLst>
              <a:ext uri="{FF2B5EF4-FFF2-40B4-BE49-F238E27FC236}">
                <a16:creationId xmlns:a16="http://schemas.microsoft.com/office/drawing/2014/main" id="{B302ECBF-E327-6904-06CC-C79917916349}"/>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5EA8DA37-A028-BE9E-AC21-3C33A748F804}"/>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cxnSp>
        <p:nvCxnSpPr>
          <p:cNvPr id="3" name="Gerade Verbindung mit Pfeil 2">
            <a:extLst>
              <a:ext uri="{FF2B5EF4-FFF2-40B4-BE49-F238E27FC236}">
                <a16:creationId xmlns:a16="http://schemas.microsoft.com/office/drawing/2014/main" id="{BA954703-9F16-4F51-1DFE-815D9365F2CE}"/>
              </a:ext>
            </a:extLst>
          </p:cNvPr>
          <p:cNvCxnSpPr>
            <a:cxnSpLocks/>
          </p:cNvCxnSpPr>
          <p:nvPr/>
        </p:nvCxnSpPr>
        <p:spPr>
          <a:xfrm flipV="1">
            <a:off x="3853748" y="4522096"/>
            <a:ext cx="0" cy="533535"/>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58550BBE-80A0-8B99-4C80-FEFB0ACB372F}"/>
              </a:ext>
            </a:extLst>
          </p:cNvPr>
          <p:cNvSpPr/>
          <p:nvPr/>
        </p:nvSpPr>
        <p:spPr>
          <a:xfrm>
            <a:off x="1987406" y="2722599"/>
            <a:ext cx="3718297" cy="1771637"/>
          </a:xfrm>
          <a:custGeom>
            <a:avLst/>
            <a:gdLst>
              <a:gd name="connsiteX0" fmla="*/ 0 w 3718297"/>
              <a:gd name="connsiteY0" fmla="*/ 0 h 1771637"/>
              <a:gd name="connsiteX1" fmla="*/ 494002 w 3718297"/>
              <a:gd name="connsiteY1" fmla="*/ 0 h 1771637"/>
              <a:gd name="connsiteX2" fmla="*/ 913639 w 3718297"/>
              <a:gd name="connsiteY2" fmla="*/ 0 h 1771637"/>
              <a:gd name="connsiteX3" fmla="*/ 1519190 w 3718297"/>
              <a:gd name="connsiteY3" fmla="*/ 0 h 1771637"/>
              <a:gd name="connsiteX4" fmla="*/ 2013192 w 3718297"/>
              <a:gd name="connsiteY4" fmla="*/ 0 h 1771637"/>
              <a:gd name="connsiteX5" fmla="*/ 2507195 w 3718297"/>
              <a:gd name="connsiteY5" fmla="*/ 0 h 1771637"/>
              <a:gd name="connsiteX6" fmla="*/ 3112746 w 3718297"/>
              <a:gd name="connsiteY6" fmla="*/ 0 h 1771637"/>
              <a:gd name="connsiteX7" fmla="*/ 3718297 w 3718297"/>
              <a:gd name="connsiteY7" fmla="*/ 0 h 1771637"/>
              <a:gd name="connsiteX8" fmla="*/ 3718297 w 3718297"/>
              <a:gd name="connsiteY8" fmla="*/ 625978 h 1771637"/>
              <a:gd name="connsiteX9" fmla="*/ 3718297 w 3718297"/>
              <a:gd name="connsiteY9" fmla="*/ 1181091 h 1771637"/>
              <a:gd name="connsiteX10" fmla="*/ 3718297 w 3718297"/>
              <a:gd name="connsiteY10" fmla="*/ 1771637 h 1771637"/>
              <a:gd name="connsiteX11" fmla="*/ 3187112 w 3718297"/>
              <a:gd name="connsiteY11" fmla="*/ 1771637 h 1771637"/>
              <a:gd name="connsiteX12" fmla="*/ 2693109 w 3718297"/>
              <a:gd name="connsiteY12" fmla="*/ 1771637 h 1771637"/>
              <a:gd name="connsiteX13" fmla="*/ 2087558 w 3718297"/>
              <a:gd name="connsiteY13" fmla="*/ 1771637 h 1771637"/>
              <a:gd name="connsiteX14" fmla="*/ 1482007 w 3718297"/>
              <a:gd name="connsiteY14" fmla="*/ 1771637 h 1771637"/>
              <a:gd name="connsiteX15" fmla="*/ 1025188 w 3718297"/>
              <a:gd name="connsiteY15" fmla="*/ 1771637 h 1771637"/>
              <a:gd name="connsiteX16" fmla="*/ 494002 w 3718297"/>
              <a:gd name="connsiteY16" fmla="*/ 1771637 h 1771637"/>
              <a:gd name="connsiteX17" fmla="*/ 0 w 3718297"/>
              <a:gd name="connsiteY17" fmla="*/ 1771637 h 1771637"/>
              <a:gd name="connsiteX18" fmla="*/ 0 w 3718297"/>
              <a:gd name="connsiteY18" fmla="*/ 1181091 h 1771637"/>
              <a:gd name="connsiteX19" fmla="*/ 0 w 3718297"/>
              <a:gd name="connsiteY19" fmla="*/ 625978 h 1771637"/>
              <a:gd name="connsiteX20" fmla="*/ 0 w 3718297"/>
              <a:gd name="connsiteY20" fmla="*/ 0 h 17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8297" h="1771637" extrusionOk="0">
                <a:moveTo>
                  <a:pt x="0" y="0"/>
                </a:moveTo>
                <a:cubicBezTo>
                  <a:pt x="138175" y="-54241"/>
                  <a:pt x="379743" y="33350"/>
                  <a:pt x="494002" y="0"/>
                </a:cubicBezTo>
                <a:cubicBezTo>
                  <a:pt x="608261" y="-33350"/>
                  <a:pt x="760721" y="45253"/>
                  <a:pt x="913639" y="0"/>
                </a:cubicBezTo>
                <a:cubicBezTo>
                  <a:pt x="1066557" y="-45253"/>
                  <a:pt x="1393237" y="71961"/>
                  <a:pt x="1519190" y="0"/>
                </a:cubicBezTo>
                <a:cubicBezTo>
                  <a:pt x="1645143" y="-71961"/>
                  <a:pt x="1820293" y="19370"/>
                  <a:pt x="2013192" y="0"/>
                </a:cubicBezTo>
                <a:cubicBezTo>
                  <a:pt x="2206091" y="-19370"/>
                  <a:pt x="2378421" y="29219"/>
                  <a:pt x="2507195" y="0"/>
                </a:cubicBezTo>
                <a:cubicBezTo>
                  <a:pt x="2635969" y="-29219"/>
                  <a:pt x="2963407" y="55215"/>
                  <a:pt x="3112746" y="0"/>
                </a:cubicBezTo>
                <a:cubicBezTo>
                  <a:pt x="3262085" y="-55215"/>
                  <a:pt x="3441090" y="51109"/>
                  <a:pt x="3718297" y="0"/>
                </a:cubicBezTo>
                <a:cubicBezTo>
                  <a:pt x="3773394" y="307680"/>
                  <a:pt x="3703078" y="471640"/>
                  <a:pt x="3718297" y="625978"/>
                </a:cubicBezTo>
                <a:cubicBezTo>
                  <a:pt x="3733516" y="780316"/>
                  <a:pt x="3718260" y="1061191"/>
                  <a:pt x="3718297" y="1181091"/>
                </a:cubicBezTo>
                <a:cubicBezTo>
                  <a:pt x="3718334" y="1300991"/>
                  <a:pt x="3658670" y="1571914"/>
                  <a:pt x="3718297" y="1771637"/>
                </a:cubicBezTo>
                <a:cubicBezTo>
                  <a:pt x="3585071" y="1803830"/>
                  <a:pt x="3415691" y="1730328"/>
                  <a:pt x="3187112" y="1771637"/>
                </a:cubicBezTo>
                <a:cubicBezTo>
                  <a:pt x="2958533" y="1812946"/>
                  <a:pt x="2921187" y="1735581"/>
                  <a:pt x="2693109" y="1771637"/>
                </a:cubicBezTo>
                <a:cubicBezTo>
                  <a:pt x="2465031" y="1807693"/>
                  <a:pt x="2259405" y="1716707"/>
                  <a:pt x="2087558" y="1771637"/>
                </a:cubicBezTo>
                <a:cubicBezTo>
                  <a:pt x="1915711" y="1826567"/>
                  <a:pt x="1766925" y="1717821"/>
                  <a:pt x="1482007" y="1771637"/>
                </a:cubicBezTo>
                <a:cubicBezTo>
                  <a:pt x="1197089" y="1825453"/>
                  <a:pt x="1150742" y="1737782"/>
                  <a:pt x="1025188" y="1771637"/>
                </a:cubicBezTo>
                <a:cubicBezTo>
                  <a:pt x="899634" y="1805492"/>
                  <a:pt x="645678" y="1755040"/>
                  <a:pt x="494002" y="1771637"/>
                </a:cubicBezTo>
                <a:cubicBezTo>
                  <a:pt x="342326" y="1788234"/>
                  <a:pt x="238136" y="1744199"/>
                  <a:pt x="0" y="1771637"/>
                </a:cubicBezTo>
                <a:cubicBezTo>
                  <a:pt x="-38631" y="1567059"/>
                  <a:pt x="55549" y="1422835"/>
                  <a:pt x="0" y="1181091"/>
                </a:cubicBezTo>
                <a:cubicBezTo>
                  <a:pt x="-55549" y="939347"/>
                  <a:pt x="1280" y="875668"/>
                  <a:pt x="0" y="625978"/>
                </a:cubicBezTo>
                <a:cubicBezTo>
                  <a:pt x="-1280" y="376288"/>
                  <a:pt x="59562" y="149381"/>
                  <a:pt x="0" y="0"/>
                </a:cubicBezTo>
                <a:close/>
              </a:path>
            </a:pathLst>
          </a:custGeom>
          <a:noFill/>
          <a:ln w="41275">
            <a:solidFill>
              <a:srgbClr val="327D8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BAEDF388-32A3-D3CE-AF5A-AF40249CC8F7}"/>
              </a:ext>
            </a:extLst>
          </p:cNvPr>
          <p:cNvPicPr>
            <a:picLocks noChangeAspect="1"/>
          </p:cNvPicPr>
          <p:nvPr/>
        </p:nvPicPr>
        <p:blipFill>
          <a:blip r:embed="rId3">
            <a:extLst>
              <a:ext uri="{28A0092B-C50C-407E-A947-70E740481C1C}">
                <a14:useLocalDpi xmlns:a14="http://schemas.microsoft.com/office/drawing/2010/main" val="0"/>
              </a:ext>
            </a:extLst>
          </a:blip>
          <a:srcRect t="325" b="325"/>
          <a:stretch/>
        </p:blipFill>
        <p:spPr>
          <a:xfrm>
            <a:off x="1966372" y="1174420"/>
            <a:ext cx="3792060" cy="1058400"/>
          </a:xfrm>
          <a:prstGeom prst="rect">
            <a:avLst/>
          </a:prstGeom>
        </p:spPr>
      </p:pic>
      <p:pic>
        <p:nvPicPr>
          <p:cNvPr id="16" name="Grafik 15">
            <a:extLst>
              <a:ext uri="{FF2B5EF4-FFF2-40B4-BE49-F238E27FC236}">
                <a16:creationId xmlns:a16="http://schemas.microsoft.com/office/drawing/2014/main" id="{962AC0FD-7DE7-E2A0-DD6F-EF9F27C277C2}"/>
              </a:ext>
            </a:extLst>
          </p:cNvPr>
          <p:cNvPicPr>
            <a:picLocks noChangeAspect="1"/>
          </p:cNvPicPr>
          <p:nvPr/>
        </p:nvPicPr>
        <p:blipFill>
          <a:blip r:embed="rId4">
            <a:extLst>
              <a:ext uri="{28A0092B-C50C-407E-A947-70E740481C1C}">
                <a14:useLocalDpi xmlns:a14="http://schemas.microsoft.com/office/drawing/2010/main" val="0"/>
              </a:ext>
            </a:extLst>
          </a:blip>
          <a:srcRect t="350" b="350"/>
          <a:stretch/>
        </p:blipFill>
        <p:spPr>
          <a:xfrm>
            <a:off x="6451575" y="1174420"/>
            <a:ext cx="4014000" cy="1181951"/>
          </a:xfrm>
          <a:prstGeom prst="rect">
            <a:avLst/>
          </a:prstGeom>
        </p:spPr>
      </p:pic>
      <p:pic>
        <p:nvPicPr>
          <p:cNvPr id="17" name="Grafik 16">
            <a:extLst>
              <a:ext uri="{FF2B5EF4-FFF2-40B4-BE49-F238E27FC236}">
                <a16:creationId xmlns:a16="http://schemas.microsoft.com/office/drawing/2014/main" id="{B00EEC78-7B88-B3D6-E902-62D1E487BDA7}"/>
              </a:ext>
            </a:extLst>
          </p:cNvPr>
          <p:cNvPicPr>
            <a:picLocks noChangeAspect="1"/>
          </p:cNvPicPr>
          <p:nvPr/>
        </p:nvPicPr>
        <p:blipFill>
          <a:blip r:embed="rId5"/>
          <a:srcRect l="8039" t="43606" r="50990" b="41089"/>
          <a:stretch/>
        </p:blipFill>
        <p:spPr>
          <a:xfrm>
            <a:off x="6451575" y="3037361"/>
            <a:ext cx="4015516" cy="1058400"/>
          </a:xfrm>
          <a:prstGeom prst="rect">
            <a:avLst/>
          </a:prstGeom>
        </p:spPr>
      </p:pic>
      <p:pic>
        <p:nvPicPr>
          <p:cNvPr id="19" name="Grafik 18">
            <a:extLst>
              <a:ext uri="{FF2B5EF4-FFF2-40B4-BE49-F238E27FC236}">
                <a16:creationId xmlns:a16="http://schemas.microsoft.com/office/drawing/2014/main" id="{CAE9CD85-E48D-407E-AD01-82E59217E61B}"/>
              </a:ext>
            </a:extLst>
          </p:cNvPr>
          <p:cNvPicPr>
            <a:picLocks noChangeAspect="1"/>
          </p:cNvPicPr>
          <p:nvPr/>
        </p:nvPicPr>
        <p:blipFill>
          <a:blip r:embed="rId5"/>
          <a:srcRect l="8039" t="78649" r="50990" b="4914"/>
          <a:stretch/>
        </p:blipFill>
        <p:spPr>
          <a:xfrm>
            <a:off x="1966372" y="5082135"/>
            <a:ext cx="3739331" cy="1058400"/>
          </a:xfrm>
          <a:prstGeom prst="rect">
            <a:avLst/>
          </a:prstGeom>
        </p:spPr>
      </p:pic>
      <p:cxnSp>
        <p:nvCxnSpPr>
          <p:cNvPr id="20" name="Gerade Verbindung mit Pfeil 19">
            <a:extLst>
              <a:ext uri="{FF2B5EF4-FFF2-40B4-BE49-F238E27FC236}">
                <a16:creationId xmlns:a16="http://schemas.microsoft.com/office/drawing/2014/main" id="{6EBE35E1-8B47-8D3A-BA28-97CB63859FA9}"/>
              </a:ext>
            </a:extLst>
          </p:cNvPr>
          <p:cNvCxnSpPr>
            <a:cxnSpLocks/>
          </p:cNvCxnSpPr>
          <p:nvPr/>
        </p:nvCxnSpPr>
        <p:spPr>
          <a:xfrm flipV="1">
            <a:off x="3894178" y="2189064"/>
            <a:ext cx="0" cy="533535"/>
          </a:xfrm>
          <a:prstGeom prst="straightConnector1">
            <a:avLst/>
          </a:prstGeom>
          <a:ln w="38100" cmpd="sng">
            <a:solidFill>
              <a:srgbClr val="327D87">
                <a:alpha val="11000"/>
              </a:srgb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2963F19A-850B-62B0-FFC3-C97CBA85B5D5}"/>
              </a:ext>
            </a:extLst>
          </p:cNvPr>
          <p:cNvCxnSpPr>
            <a:cxnSpLocks/>
          </p:cNvCxnSpPr>
          <p:nvPr/>
        </p:nvCxnSpPr>
        <p:spPr>
          <a:xfrm flipV="1">
            <a:off x="5739323" y="2293780"/>
            <a:ext cx="655602" cy="489779"/>
          </a:xfrm>
          <a:prstGeom prst="straightConnector1">
            <a:avLst/>
          </a:prstGeom>
          <a:ln w="38100" cmpd="sng">
            <a:solidFill>
              <a:srgbClr val="327D87">
                <a:alpha val="11000"/>
              </a:srgb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04007C83-A4ED-8805-D4A2-5A6150D519A0}"/>
              </a:ext>
            </a:extLst>
          </p:cNvPr>
          <p:cNvCxnSpPr>
            <a:cxnSpLocks/>
          </p:cNvCxnSpPr>
          <p:nvPr/>
        </p:nvCxnSpPr>
        <p:spPr>
          <a:xfrm>
            <a:off x="5840923" y="4559602"/>
            <a:ext cx="549692" cy="408564"/>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F692BDCF-D64A-3C0D-25A9-56089A4C3F95}"/>
              </a:ext>
            </a:extLst>
          </p:cNvPr>
          <p:cNvCxnSpPr>
            <a:cxnSpLocks/>
          </p:cNvCxnSpPr>
          <p:nvPr/>
        </p:nvCxnSpPr>
        <p:spPr>
          <a:xfrm>
            <a:off x="5793667" y="3613914"/>
            <a:ext cx="523633" cy="29346"/>
          </a:xfrm>
          <a:prstGeom prst="straightConnector1">
            <a:avLst/>
          </a:prstGeom>
          <a:ln w="38100" cmpd="sng">
            <a:solidFill>
              <a:srgbClr val="327D87"/>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3C1DDD3-DE68-5501-956E-89C46041D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393" y="2935070"/>
            <a:ext cx="1747605" cy="616105"/>
          </a:xfrm>
          <a:prstGeom prst="rect">
            <a:avLst/>
          </a:prstGeom>
        </p:spPr>
      </p:pic>
      <p:pic>
        <p:nvPicPr>
          <p:cNvPr id="9" name="Grafik 8">
            <a:extLst>
              <a:ext uri="{FF2B5EF4-FFF2-40B4-BE49-F238E27FC236}">
                <a16:creationId xmlns:a16="http://schemas.microsoft.com/office/drawing/2014/main" id="{1FCCC345-89B4-8DA8-AEA8-72E03394110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3884253" y="2935070"/>
            <a:ext cx="1751554" cy="616105"/>
          </a:xfrm>
          <a:prstGeom prst="rect">
            <a:avLst/>
          </a:prstGeom>
        </p:spPr>
      </p:pic>
      <p:pic>
        <p:nvPicPr>
          <p:cNvPr id="15" name="Grafik 14">
            <a:extLst>
              <a:ext uri="{FF2B5EF4-FFF2-40B4-BE49-F238E27FC236}">
                <a16:creationId xmlns:a16="http://schemas.microsoft.com/office/drawing/2014/main" id="{AF5BB147-5D1B-FB6E-0D35-2F677F3B09BF}"/>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3894127" y="3637362"/>
            <a:ext cx="1741680" cy="616105"/>
          </a:xfrm>
          <a:prstGeom prst="rect">
            <a:avLst/>
          </a:prstGeom>
        </p:spPr>
      </p:pic>
      <p:pic>
        <p:nvPicPr>
          <p:cNvPr id="24" name="Grafik 23">
            <a:extLst>
              <a:ext uri="{FF2B5EF4-FFF2-40B4-BE49-F238E27FC236}">
                <a16:creationId xmlns:a16="http://schemas.microsoft.com/office/drawing/2014/main" id="{A9D05D3A-7856-93AA-D707-51BEA9872CCA}"/>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2099393" y="3637362"/>
            <a:ext cx="1747605" cy="607604"/>
          </a:xfrm>
          <a:prstGeom prst="rect">
            <a:avLst/>
          </a:prstGeom>
        </p:spPr>
      </p:pic>
      <p:pic>
        <p:nvPicPr>
          <p:cNvPr id="25" name="Grafik 24">
            <a:extLst>
              <a:ext uri="{FF2B5EF4-FFF2-40B4-BE49-F238E27FC236}">
                <a16:creationId xmlns:a16="http://schemas.microsoft.com/office/drawing/2014/main" id="{1A05E769-A4C2-C514-C59A-AD0A2F0CB2D7}"/>
              </a:ext>
            </a:extLst>
          </p:cNvPr>
          <p:cNvPicPr>
            <a:picLocks noChangeAspect="1"/>
          </p:cNvPicPr>
          <p:nvPr/>
        </p:nvPicPr>
        <p:blipFill>
          <a:blip r:embed="rId5"/>
          <a:srcRect l="8039" t="62280" r="50990" b="22414"/>
          <a:stretch/>
        </p:blipFill>
        <p:spPr>
          <a:xfrm>
            <a:off x="6451575" y="4940816"/>
            <a:ext cx="4015516" cy="1058400"/>
          </a:xfrm>
          <a:prstGeom prst="rect">
            <a:avLst/>
          </a:prstGeom>
        </p:spPr>
      </p:pic>
      <p:sp>
        <p:nvSpPr>
          <p:cNvPr id="28" name="Textplatzhalter 3">
            <a:extLst>
              <a:ext uri="{FF2B5EF4-FFF2-40B4-BE49-F238E27FC236}">
                <a16:creationId xmlns:a16="http://schemas.microsoft.com/office/drawing/2014/main" id="{86144F65-1235-B5A4-88E0-CC1F56D4F2BB}"/>
              </a:ext>
            </a:extLst>
          </p:cNvPr>
          <p:cNvSpPr>
            <a:spLocks noGrp="1"/>
          </p:cNvSpPr>
          <p:nvPr>
            <p:ph type="body" sz="quarter" idx="15"/>
          </p:nvPr>
        </p:nvSpPr>
        <p:spPr/>
        <p:txBody>
          <a:bodyPr/>
          <a:lstStyle/>
          <a:p>
            <a:r>
              <a:rPr lang="de-DE" dirty="0"/>
              <a:t>https://pikas.dzlm.de/node/555</a:t>
            </a:r>
          </a:p>
        </p:txBody>
      </p:sp>
      <p:sp>
        <p:nvSpPr>
          <p:cNvPr id="4" name="Abgerundete rechteckige Legende 1">
            <a:extLst>
              <a:ext uri="{FF2B5EF4-FFF2-40B4-BE49-F238E27FC236}">
                <a16:creationId xmlns:a16="http://schemas.microsoft.com/office/drawing/2014/main" id="{16B3AD83-C39D-C798-83D3-7720431D1056}"/>
              </a:ext>
            </a:extLst>
          </p:cNvPr>
          <p:cNvSpPr/>
          <p:nvPr/>
        </p:nvSpPr>
        <p:spPr>
          <a:xfrm>
            <a:off x="4424072" y="1189113"/>
            <a:ext cx="1211735" cy="447518"/>
          </a:xfrm>
          <a:prstGeom prst="roundRect">
            <a:avLst/>
          </a:prstGeom>
          <a:solidFill>
            <a:srgbClr val="327C86">
              <a:alpha val="68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1600" b="0" kern="1200" dirty="0">
                <a:solidFill>
                  <a:srgbClr val="000000"/>
                </a:solidFill>
              </a:rPr>
              <a:t> Modul 2</a:t>
            </a:r>
            <a:endParaRPr kumimoji="0" lang="de-DE" sz="1600" b="0" i="0" u="none" strike="noStrike" kern="1200" cap="none" spc="0" normalizeH="0" baseline="0" noProof="0" dirty="0">
              <a:ln>
                <a:noFill/>
              </a:ln>
              <a:solidFill>
                <a:srgbClr val="000000"/>
              </a:solidFill>
              <a:effectLst/>
              <a:uLnTx/>
              <a:uFillTx/>
            </a:endParaRPr>
          </a:p>
        </p:txBody>
      </p:sp>
      <p:sp>
        <p:nvSpPr>
          <p:cNvPr id="5" name="Abgerundete rechteckige Legende 1">
            <a:extLst>
              <a:ext uri="{FF2B5EF4-FFF2-40B4-BE49-F238E27FC236}">
                <a16:creationId xmlns:a16="http://schemas.microsoft.com/office/drawing/2014/main" id="{50E2ACB3-C7B3-447C-72CB-C489C580700A}"/>
              </a:ext>
            </a:extLst>
          </p:cNvPr>
          <p:cNvSpPr/>
          <p:nvPr/>
        </p:nvSpPr>
        <p:spPr>
          <a:xfrm>
            <a:off x="9253840" y="1188106"/>
            <a:ext cx="1211735" cy="447518"/>
          </a:xfrm>
          <a:prstGeom prst="roundRect">
            <a:avLst/>
          </a:prstGeom>
          <a:solidFill>
            <a:srgbClr val="327C86">
              <a:alpha val="68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1600" b="0" kern="1200" dirty="0">
                <a:solidFill>
                  <a:srgbClr val="000000"/>
                </a:solidFill>
              </a:rPr>
              <a:t> Modul 3</a:t>
            </a:r>
            <a:endParaRPr kumimoji="0" lang="de-DE" sz="16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9215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3097-FFD8-5230-3EB8-AB7E5F7A2D7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12C166E-D775-BCE8-77F4-7F2E0036E18C}"/>
              </a:ext>
            </a:extLst>
          </p:cNvPr>
          <p:cNvSpPr>
            <a:spLocks noGrp="1"/>
          </p:cNvSpPr>
          <p:nvPr>
            <p:ph type="title"/>
          </p:nvPr>
        </p:nvSpPr>
        <p:spPr/>
        <p:txBody>
          <a:bodyPr/>
          <a:lstStyle/>
          <a:p>
            <a:r>
              <a:rPr lang="de-DE" dirty="0"/>
              <a:t>Bedeutung prozessbezogener Kompetenzen</a:t>
            </a:r>
          </a:p>
        </p:txBody>
      </p:sp>
      <p:pic>
        <p:nvPicPr>
          <p:cNvPr id="9" name="Grafik 8">
            <a:extLst>
              <a:ext uri="{FF2B5EF4-FFF2-40B4-BE49-F238E27FC236}">
                <a16:creationId xmlns:a16="http://schemas.microsoft.com/office/drawing/2014/main" id="{B0508554-C219-4481-1028-91C7059A7C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8576" y="1165732"/>
            <a:ext cx="8650324" cy="4118605"/>
          </a:xfrm>
          <a:prstGeom prst="rect">
            <a:avLst/>
          </a:prstGeom>
        </p:spPr>
      </p:pic>
      <p:sp>
        <p:nvSpPr>
          <p:cNvPr id="10" name="Wolkenförmige Legende 9">
            <a:extLst>
              <a:ext uri="{FF2B5EF4-FFF2-40B4-BE49-F238E27FC236}">
                <a16:creationId xmlns:a16="http://schemas.microsoft.com/office/drawing/2014/main" id="{55B31348-EAB7-C3BA-A43D-CC4F22ED8795}"/>
              </a:ext>
            </a:extLst>
          </p:cNvPr>
          <p:cNvSpPr/>
          <p:nvPr/>
        </p:nvSpPr>
        <p:spPr>
          <a:xfrm>
            <a:off x="6639535" y="3262306"/>
            <a:ext cx="2415507" cy="1086766"/>
          </a:xfrm>
          <a:prstGeom prst="cloudCallout">
            <a:avLst>
              <a:gd name="adj1" fmla="val 20016"/>
              <a:gd name="adj2" fmla="val 9496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Erst minus und dann nochmal plus.</a:t>
            </a:r>
          </a:p>
        </p:txBody>
      </p:sp>
      <p:sp>
        <p:nvSpPr>
          <p:cNvPr id="11" name="Abgerundete rechteckige Legende 10">
            <a:extLst>
              <a:ext uri="{FF2B5EF4-FFF2-40B4-BE49-F238E27FC236}">
                <a16:creationId xmlns:a16="http://schemas.microsoft.com/office/drawing/2014/main" id="{7971C33C-DEDF-5DAE-8812-4E7BB7D8FC34}"/>
              </a:ext>
            </a:extLst>
          </p:cNvPr>
          <p:cNvSpPr/>
          <p:nvPr/>
        </p:nvSpPr>
        <p:spPr>
          <a:xfrm>
            <a:off x="9263081" y="2597095"/>
            <a:ext cx="1996750" cy="1330421"/>
          </a:xfrm>
          <a:prstGeom prst="wedgeRoundRectCallout">
            <a:avLst>
              <a:gd name="adj1" fmla="val 35828"/>
              <a:gd name="adj2" fmla="val 8460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Das Ergebnis habe ich auch, aber ich habe das anders gemacht.</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6789B0E7-15E0-3451-7222-ED9156B0C3BA}"/>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964774" y="4485660"/>
            <a:ext cx="1666209" cy="1766318"/>
          </a:xfrm>
          <a:prstGeom prst="rect">
            <a:avLst/>
          </a:prstGeom>
        </p:spPr>
      </p:pic>
      <p:pic>
        <p:nvPicPr>
          <p:cNvPr id="15" name="Grafik 14">
            <a:extLst>
              <a:ext uri="{FF2B5EF4-FFF2-40B4-BE49-F238E27FC236}">
                <a16:creationId xmlns:a16="http://schemas.microsoft.com/office/drawing/2014/main" id="{E31F9BC7-68F0-43DC-F896-7D7CA286D6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9421481" y="4343123"/>
            <a:ext cx="1262201" cy="2091946"/>
          </a:xfrm>
          <a:prstGeom prst="rect">
            <a:avLst/>
          </a:prstGeom>
          <a:ln>
            <a:noFill/>
          </a:ln>
          <a:extLst>
            <a:ext uri="{53640926-AAD7-44D8-BBD7-CCE9431645EC}">
              <a14:shadowObscured xmlns:a14="http://schemas.microsoft.com/office/drawing/2010/main"/>
            </a:ext>
          </a:extLst>
        </p:spPr>
      </p:pic>
      <p:pic>
        <p:nvPicPr>
          <p:cNvPr id="16" name="Grafik 15" descr="Ein Bild, das Cartoon, Zeichnung, Entwurf, Darstellung enthält.&#10;&#10;Automatisch generierte Beschreibung">
            <a:extLst>
              <a:ext uri="{FF2B5EF4-FFF2-40B4-BE49-F238E27FC236}">
                <a16:creationId xmlns:a16="http://schemas.microsoft.com/office/drawing/2014/main" id="{66318F18-657E-E397-4E78-E59798240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9724" y="3279499"/>
            <a:ext cx="1104870" cy="3010515"/>
          </a:xfrm>
          <a:prstGeom prst="rect">
            <a:avLst/>
          </a:prstGeom>
        </p:spPr>
      </p:pic>
      <p:pic>
        <p:nvPicPr>
          <p:cNvPr id="17" name="Grafik 16" descr="Ein Bild, das Kunst, Bild, Zeichnung, Kinderkunst enthält.&#10;&#10;Automatisch generierte Beschreibung">
            <a:extLst>
              <a:ext uri="{FF2B5EF4-FFF2-40B4-BE49-F238E27FC236}">
                <a16:creationId xmlns:a16="http://schemas.microsoft.com/office/drawing/2014/main" id="{E0DD404A-E099-8D40-F3AA-7D506E62117F}"/>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8191829" y="4616767"/>
            <a:ext cx="1704548" cy="1654261"/>
          </a:xfrm>
          <a:prstGeom prst="rect">
            <a:avLst/>
          </a:prstGeom>
        </p:spPr>
      </p:pic>
      <p:pic>
        <p:nvPicPr>
          <p:cNvPr id="18" name="Grafik 17">
            <a:extLst>
              <a:ext uri="{FF2B5EF4-FFF2-40B4-BE49-F238E27FC236}">
                <a16:creationId xmlns:a16="http://schemas.microsoft.com/office/drawing/2014/main" id="{8AECA9C5-83B4-CCEC-7524-48CF911C330C}"/>
              </a:ext>
            </a:extLst>
          </p:cNvPr>
          <p:cNvPicPr>
            <a:picLocks noChangeAspect="1"/>
          </p:cNvPicPr>
          <p:nvPr/>
        </p:nvPicPr>
        <p:blipFill>
          <a:blip r:embed="rId9"/>
          <a:srcRect b="43370"/>
          <a:stretch/>
        </p:blipFill>
        <p:spPr>
          <a:xfrm>
            <a:off x="7902566" y="4689421"/>
            <a:ext cx="1262920" cy="1574866"/>
          </a:xfrm>
          <a:prstGeom prst="rect">
            <a:avLst/>
          </a:prstGeom>
        </p:spPr>
      </p:pic>
      <p:sp>
        <p:nvSpPr>
          <p:cNvPr id="19" name="Abgerundete rechteckige Legende 18">
            <a:extLst>
              <a:ext uri="{FF2B5EF4-FFF2-40B4-BE49-F238E27FC236}">
                <a16:creationId xmlns:a16="http://schemas.microsoft.com/office/drawing/2014/main" id="{CF66B6BF-565E-91E7-B79F-985D023A063E}"/>
              </a:ext>
            </a:extLst>
          </p:cNvPr>
          <p:cNvSpPr/>
          <p:nvPr/>
        </p:nvSpPr>
        <p:spPr>
          <a:xfrm>
            <a:off x="7651" y="3865171"/>
            <a:ext cx="2637659" cy="919585"/>
          </a:xfrm>
          <a:prstGeom prst="wedgeRoundRectCallout">
            <a:avLst>
              <a:gd name="adj1" fmla="val 67036"/>
              <a:gd name="adj2" fmla="val -1405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Wer kann erklären,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wie Mesut gerechnet hat?</a:t>
            </a:r>
          </a:p>
        </p:txBody>
      </p:sp>
      <p:sp>
        <p:nvSpPr>
          <p:cNvPr id="20" name="Textfeld 19">
            <a:extLst>
              <a:ext uri="{FF2B5EF4-FFF2-40B4-BE49-F238E27FC236}">
                <a16:creationId xmlns:a16="http://schemas.microsoft.com/office/drawing/2014/main" id="{E7A732EA-EB5A-F231-ADA5-E565110A0B24}"/>
              </a:ext>
            </a:extLst>
          </p:cNvPr>
          <p:cNvSpPr txBox="1"/>
          <p:nvPr/>
        </p:nvSpPr>
        <p:spPr>
          <a:xfrm>
            <a:off x="4255143" y="1645441"/>
            <a:ext cx="2487168" cy="1298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Mesuts Rechenweg</a:t>
            </a:r>
          </a:p>
          <a:p>
            <a:pPr marL="0" indent="0" defTabSz="368183" hangingPunct="1">
              <a:lnSpc>
                <a:spcPct val="120000"/>
              </a:lnSpc>
              <a:buNone/>
            </a:pPr>
            <a:endParaRPr lang="de-DE" sz="7200" b="0" kern="1200" dirty="0">
              <a:solidFill>
                <a:schemeClr val="tx1"/>
              </a:solidFill>
              <a:latin typeface="Comic Sans MS" panose="030F0902030302020204" pitchFamily="66" charset="0"/>
              <a:ea typeface="+mn-ea"/>
              <a:cs typeface="+mn-cs"/>
            </a:endParaRPr>
          </a:p>
          <a:p>
            <a:pPr marL="0" indent="0" defTabSz="368183" hangingPunct="1">
              <a:lnSpc>
                <a:spcPct val="120000"/>
              </a:lnSpc>
              <a:buNone/>
            </a:pPr>
            <a:r>
              <a:rPr lang="de-DE" sz="7200" b="0" u="sng" kern="1200" dirty="0">
                <a:solidFill>
                  <a:schemeClr val="tx1"/>
                </a:solidFill>
                <a:latin typeface="Comic Sans MS" panose="030F0902030302020204" pitchFamily="66" charset="0"/>
                <a:ea typeface="+mn-ea"/>
                <a:cs typeface="+mn-cs"/>
              </a:rPr>
              <a:t>431 – 198 = 233</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431 – 200 = 231</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231 +     2 = 233</a:t>
            </a:r>
          </a:p>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Inhaltsplatzhalter 3">
            <a:extLst>
              <a:ext uri="{FF2B5EF4-FFF2-40B4-BE49-F238E27FC236}">
                <a16:creationId xmlns:a16="http://schemas.microsoft.com/office/drawing/2014/main" id="{DA83DF6B-5458-86DE-9E0E-928DD4616A68}"/>
              </a:ext>
            </a:extLst>
          </p:cNvPr>
          <p:cNvSpPr txBox="1">
            <a:spLocks/>
          </p:cNvSpPr>
          <p:nvPr/>
        </p:nvSpPr>
        <p:spPr bwMode="auto">
          <a:xfrm>
            <a:off x="-12755" y="1169266"/>
            <a:ext cx="3472435"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 Rolle spielen das Darstellen, Kommunizieren und Argumentieren beim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Verstehen von Rechenwegen?</a:t>
            </a:r>
          </a:p>
        </p:txBody>
      </p:sp>
      <p:pic>
        <p:nvPicPr>
          <p:cNvPr id="3" name="Grafik 2">
            <a:extLst>
              <a:ext uri="{FF2B5EF4-FFF2-40B4-BE49-F238E27FC236}">
                <a16:creationId xmlns:a16="http://schemas.microsoft.com/office/drawing/2014/main" id="{E22EC889-404A-9195-A47F-BE866B29C4D5}"/>
              </a:ext>
            </a:extLst>
          </p:cNvPr>
          <p:cNvPicPr>
            <a:picLocks noChangeAspect="1"/>
          </p:cNvPicPr>
          <p:nvPr/>
        </p:nvPicPr>
        <p:blipFill>
          <a:blip r:embed="rId12"/>
          <a:stretch>
            <a:fillRect/>
          </a:stretch>
        </p:blipFill>
        <p:spPr>
          <a:xfrm>
            <a:off x="7558070" y="1121038"/>
            <a:ext cx="4544735" cy="13301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3646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48F6-2ABD-325A-384E-AF24CF783F6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6304B25-3B7B-2755-71D0-8FEA4A8AF2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8576" y="1165732"/>
            <a:ext cx="8650324" cy="4118605"/>
          </a:xfrm>
          <a:prstGeom prst="rect">
            <a:avLst/>
          </a:prstGeom>
        </p:spPr>
      </p:pic>
      <p:sp>
        <p:nvSpPr>
          <p:cNvPr id="6" name="Textfeld 5">
            <a:extLst>
              <a:ext uri="{FF2B5EF4-FFF2-40B4-BE49-F238E27FC236}">
                <a16:creationId xmlns:a16="http://schemas.microsoft.com/office/drawing/2014/main" id="{95675007-A450-1F74-1721-A19EB1A9B1BF}"/>
              </a:ext>
            </a:extLst>
          </p:cNvPr>
          <p:cNvSpPr txBox="1"/>
          <p:nvPr/>
        </p:nvSpPr>
        <p:spPr>
          <a:xfrm>
            <a:off x="4255143" y="1645441"/>
            <a:ext cx="2487168" cy="1298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Mesuts Rechenweg</a:t>
            </a:r>
          </a:p>
          <a:p>
            <a:pPr marL="0" indent="0" defTabSz="368183" hangingPunct="1">
              <a:lnSpc>
                <a:spcPct val="120000"/>
              </a:lnSpc>
              <a:buNone/>
            </a:pPr>
            <a:endParaRPr lang="de-DE" sz="7200" b="0" kern="1200" dirty="0">
              <a:solidFill>
                <a:schemeClr val="tx1"/>
              </a:solidFill>
              <a:latin typeface="Comic Sans MS" panose="030F0902030302020204" pitchFamily="66" charset="0"/>
              <a:ea typeface="+mn-ea"/>
              <a:cs typeface="+mn-cs"/>
            </a:endParaRPr>
          </a:p>
          <a:p>
            <a:pPr marL="0" indent="0" defTabSz="368183" hangingPunct="1">
              <a:lnSpc>
                <a:spcPct val="120000"/>
              </a:lnSpc>
              <a:buNone/>
            </a:pPr>
            <a:r>
              <a:rPr lang="de-DE" sz="7200" b="0" u="sng" kern="1200" dirty="0">
                <a:solidFill>
                  <a:schemeClr val="tx1"/>
                </a:solidFill>
                <a:latin typeface="Comic Sans MS" panose="030F0902030302020204" pitchFamily="66" charset="0"/>
                <a:ea typeface="+mn-ea"/>
                <a:cs typeface="+mn-cs"/>
              </a:rPr>
              <a:t>431 – 198 = 233</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431 – 200 = 231</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231 +     2 = 233</a:t>
            </a:r>
          </a:p>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5" name="Titel 4">
            <a:extLst>
              <a:ext uri="{FF2B5EF4-FFF2-40B4-BE49-F238E27FC236}">
                <a16:creationId xmlns:a16="http://schemas.microsoft.com/office/drawing/2014/main" id="{E08D8886-092E-E6B0-40B8-498B83068F31}"/>
              </a:ext>
            </a:extLst>
          </p:cNvPr>
          <p:cNvSpPr>
            <a:spLocks noGrp="1"/>
          </p:cNvSpPr>
          <p:nvPr>
            <p:ph type="title"/>
          </p:nvPr>
        </p:nvSpPr>
        <p:spPr/>
        <p:txBody>
          <a:bodyPr/>
          <a:lstStyle/>
          <a:p>
            <a:r>
              <a:rPr lang="de-DE" dirty="0"/>
              <a:t>Bedeutung prozessbezogener Kompetenzen</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8CE6F6E9-11E7-BD3E-FF95-A04C02D5483B}"/>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964774" y="4485660"/>
            <a:ext cx="1666209" cy="1766318"/>
          </a:xfrm>
          <a:prstGeom prst="rect">
            <a:avLst/>
          </a:prstGeom>
        </p:spPr>
      </p:pic>
      <p:pic>
        <p:nvPicPr>
          <p:cNvPr id="15" name="Grafik 14">
            <a:extLst>
              <a:ext uri="{FF2B5EF4-FFF2-40B4-BE49-F238E27FC236}">
                <a16:creationId xmlns:a16="http://schemas.microsoft.com/office/drawing/2014/main" id="{2489B8A5-B794-21D0-C4B4-D003CBCF96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9421481" y="4343123"/>
            <a:ext cx="1262201" cy="2091946"/>
          </a:xfrm>
          <a:prstGeom prst="rect">
            <a:avLst/>
          </a:prstGeom>
          <a:ln>
            <a:noFill/>
          </a:ln>
          <a:extLst>
            <a:ext uri="{53640926-AAD7-44D8-BBD7-CCE9431645EC}">
              <a14:shadowObscured xmlns:a14="http://schemas.microsoft.com/office/drawing/2010/main"/>
            </a:ext>
          </a:extLst>
        </p:spPr>
      </p:pic>
      <p:pic>
        <p:nvPicPr>
          <p:cNvPr id="16" name="Grafik 15" descr="Ein Bild, das Cartoon, Zeichnung, Entwurf, Darstellung enthält.&#10;&#10;Automatisch generierte Beschreibung">
            <a:extLst>
              <a:ext uri="{FF2B5EF4-FFF2-40B4-BE49-F238E27FC236}">
                <a16:creationId xmlns:a16="http://schemas.microsoft.com/office/drawing/2014/main" id="{B470E7C5-5B19-C6BE-8BBB-FAD21CC374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340" y="3260439"/>
            <a:ext cx="1104870" cy="3010515"/>
          </a:xfrm>
          <a:prstGeom prst="rect">
            <a:avLst/>
          </a:prstGeom>
        </p:spPr>
      </p:pic>
      <p:pic>
        <p:nvPicPr>
          <p:cNvPr id="17" name="Grafik 16" descr="Ein Bild, das Kunst, Bild, Zeichnung, Kinderkunst enthält.&#10;&#10;Automatisch generierte Beschreibung">
            <a:extLst>
              <a:ext uri="{FF2B5EF4-FFF2-40B4-BE49-F238E27FC236}">
                <a16:creationId xmlns:a16="http://schemas.microsoft.com/office/drawing/2014/main" id="{8CA15550-4324-3501-FD64-F0E3E840EFC3}"/>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8191829" y="4616767"/>
            <a:ext cx="1704548" cy="1654261"/>
          </a:xfrm>
          <a:prstGeom prst="rect">
            <a:avLst/>
          </a:prstGeom>
        </p:spPr>
      </p:pic>
      <p:sp>
        <p:nvSpPr>
          <p:cNvPr id="8" name="Wolkenförmige Legende 7">
            <a:extLst>
              <a:ext uri="{FF2B5EF4-FFF2-40B4-BE49-F238E27FC236}">
                <a16:creationId xmlns:a16="http://schemas.microsoft.com/office/drawing/2014/main" id="{5360D4A5-DBEA-38CF-7B59-53305D455014}"/>
              </a:ext>
            </a:extLst>
          </p:cNvPr>
          <p:cNvSpPr/>
          <p:nvPr/>
        </p:nvSpPr>
        <p:spPr>
          <a:xfrm>
            <a:off x="9964774" y="2934823"/>
            <a:ext cx="1468980" cy="1086766"/>
          </a:xfrm>
          <a:prstGeom prst="cloudCallout">
            <a:avLst>
              <a:gd name="adj1" fmla="val 12021"/>
              <a:gd name="adj2" fmla="val 93422"/>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p:txBody>
      </p:sp>
      <p:pic>
        <p:nvPicPr>
          <p:cNvPr id="34" name="Grafik 33" descr="Glühbirne und Zahnrad mit einfarbiger Füllung">
            <a:extLst>
              <a:ext uri="{FF2B5EF4-FFF2-40B4-BE49-F238E27FC236}">
                <a16:creationId xmlns:a16="http://schemas.microsoft.com/office/drawing/2014/main" id="{86B22F05-A717-3B8D-5F6E-4171136B5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35276" y="3070990"/>
            <a:ext cx="772143" cy="772143"/>
          </a:xfrm>
          <a:prstGeom prst="rect">
            <a:avLst/>
          </a:prstGeom>
        </p:spPr>
      </p:pic>
      <p:sp>
        <p:nvSpPr>
          <p:cNvPr id="2" name="Textfeld 1">
            <a:extLst>
              <a:ext uri="{FF2B5EF4-FFF2-40B4-BE49-F238E27FC236}">
                <a16:creationId xmlns:a16="http://schemas.microsoft.com/office/drawing/2014/main" id="{75304425-3E96-E087-0C25-135C0FAA5918}"/>
              </a:ext>
            </a:extLst>
          </p:cNvPr>
          <p:cNvSpPr txBox="1"/>
          <p:nvPr/>
        </p:nvSpPr>
        <p:spPr>
          <a:xfrm>
            <a:off x="7498080" y="587828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7" name="Grafik 6">
            <a:extLst>
              <a:ext uri="{FF2B5EF4-FFF2-40B4-BE49-F238E27FC236}">
                <a16:creationId xmlns:a16="http://schemas.microsoft.com/office/drawing/2014/main" id="{11C4A472-5B60-5261-A8EA-2C54C819BB47}"/>
              </a:ext>
            </a:extLst>
          </p:cNvPr>
          <p:cNvPicPr>
            <a:picLocks noChangeAspect="1"/>
          </p:cNvPicPr>
          <p:nvPr/>
        </p:nvPicPr>
        <p:blipFill>
          <a:blip r:embed="rId11"/>
          <a:srcRect l="8039" t="78649" r="50990" b="4914"/>
          <a:stretch/>
        </p:blipFill>
        <p:spPr>
          <a:xfrm>
            <a:off x="7598437" y="1189071"/>
            <a:ext cx="4464000" cy="126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Grafik 28">
            <a:extLst>
              <a:ext uri="{FF2B5EF4-FFF2-40B4-BE49-F238E27FC236}">
                <a16:creationId xmlns:a16="http://schemas.microsoft.com/office/drawing/2014/main" id="{2C61EC1E-3A7C-95E8-00BF-913F8EAA9387}"/>
              </a:ext>
            </a:extLst>
          </p:cNvPr>
          <p:cNvPicPr>
            <a:picLocks noChangeAspect="1"/>
          </p:cNvPicPr>
          <p:nvPr/>
        </p:nvPicPr>
        <p:blipFill>
          <a:blip r:embed="rId12"/>
          <a:stretch>
            <a:fillRect/>
          </a:stretch>
        </p:blipFill>
        <p:spPr>
          <a:xfrm>
            <a:off x="12434870" y="-164434"/>
            <a:ext cx="4544735" cy="1330166"/>
          </a:xfrm>
          <a:prstGeom prst="rect">
            <a:avLst/>
          </a:prstGeom>
          <a:effectLst>
            <a:outerShdw blurRad="63500" sx="102000" sy="102000" algn="ctr" rotWithShape="0">
              <a:prstClr val="black">
                <a:alpha val="40000"/>
              </a:prstClr>
            </a:outerShdw>
          </a:effectLst>
        </p:spPr>
      </p:pic>
      <p:sp>
        <p:nvSpPr>
          <p:cNvPr id="9" name="Abgerundete rechteckige Legende 8">
            <a:extLst>
              <a:ext uri="{FF2B5EF4-FFF2-40B4-BE49-F238E27FC236}">
                <a16:creationId xmlns:a16="http://schemas.microsoft.com/office/drawing/2014/main" id="{EF23095D-3CD8-9BC6-D945-B12E5E3DDA60}"/>
              </a:ext>
            </a:extLst>
          </p:cNvPr>
          <p:cNvSpPr/>
          <p:nvPr/>
        </p:nvSpPr>
        <p:spPr>
          <a:xfrm>
            <a:off x="7917779" y="3374891"/>
            <a:ext cx="1949032" cy="1074285"/>
          </a:xfrm>
          <a:prstGeom prst="wedgeRoundRectCallout">
            <a:avLst>
              <a:gd name="adj1" fmla="val 42838"/>
              <a:gd name="adj2" fmla="val 6553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Wieso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+ 2 und nicht – 2?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Es ist doch eine Minusaufgabe.</a:t>
            </a:r>
          </a:p>
        </p:txBody>
      </p:sp>
      <p:pic>
        <p:nvPicPr>
          <p:cNvPr id="35" name="Grafik 34">
            <a:extLst>
              <a:ext uri="{FF2B5EF4-FFF2-40B4-BE49-F238E27FC236}">
                <a16:creationId xmlns:a16="http://schemas.microsoft.com/office/drawing/2014/main" id="{DED1E1D1-5122-DD78-A13A-763BDC03EC6A}"/>
              </a:ext>
            </a:extLst>
          </p:cNvPr>
          <p:cNvPicPr>
            <a:picLocks noChangeAspect="1"/>
          </p:cNvPicPr>
          <p:nvPr/>
        </p:nvPicPr>
        <p:blipFill>
          <a:blip r:embed="rId13">
            <a:extLst>
              <a:ext uri="{28A0092B-C50C-407E-A947-70E740481C1C}">
                <a14:useLocalDpi xmlns:a14="http://schemas.microsoft.com/office/drawing/2010/main" val="0"/>
              </a:ext>
            </a:extLst>
          </a:blip>
          <a:srcRect b="35581"/>
          <a:stretch/>
        </p:blipFill>
        <p:spPr>
          <a:xfrm>
            <a:off x="4355252" y="2564553"/>
            <a:ext cx="3041050" cy="3870516"/>
          </a:xfrm>
          <a:prstGeom prst="rect">
            <a:avLst/>
          </a:prstGeom>
        </p:spPr>
      </p:pic>
      <p:grpSp>
        <p:nvGrpSpPr>
          <p:cNvPr id="48" name="Gruppieren 47">
            <a:extLst>
              <a:ext uri="{FF2B5EF4-FFF2-40B4-BE49-F238E27FC236}">
                <a16:creationId xmlns:a16="http://schemas.microsoft.com/office/drawing/2014/main" id="{8E4EE02E-1F3E-7BCB-CD2C-FCD6D23A05A3}"/>
              </a:ext>
            </a:extLst>
          </p:cNvPr>
          <p:cNvGrpSpPr/>
          <p:nvPr/>
        </p:nvGrpSpPr>
        <p:grpSpPr>
          <a:xfrm>
            <a:off x="6428714" y="2536260"/>
            <a:ext cx="2105312" cy="935132"/>
            <a:chOff x="4461027" y="2654961"/>
            <a:chExt cx="2105312" cy="935132"/>
          </a:xfrm>
        </p:grpSpPr>
        <p:grpSp>
          <p:nvGrpSpPr>
            <p:cNvPr id="49" name="Gruppieren 48">
              <a:extLst>
                <a:ext uri="{FF2B5EF4-FFF2-40B4-BE49-F238E27FC236}">
                  <a16:creationId xmlns:a16="http://schemas.microsoft.com/office/drawing/2014/main" id="{8C7DBB7F-038C-44A3-33F0-3B494A300593}"/>
                </a:ext>
              </a:extLst>
            </p:cNvPr>
            <p:cNvGrpSpPr/>
            <p:nvPr/>
          </p:nvGrpSpPr>
          <p:grpSpPr>
            <a:xfrm>
              <a:off x="4519608" y="2654961"/>
              <a:ext cx="2046731" cy="920901"/>
              <a:chOff x="5503165" y="2487074"/>
              <a:chExt cx="2046731" cy="920901"/>
            </a:xfrm>
          </p:grpSpPr>
          <p:grpSp>
            <p:nvGrpSpPr>
              <p:cNvPr id="54" name="Gruppieren 53">
                <a:extLst>
                  <a:ext uri="{FF2B5EF4-FFF2-40B4-BE49-F238E27FC236}">
                    <a16:creationId xmlns:a16="http://schemas.microsoft.com/office/drawing/2014/main" id="{6D1C2160-B7BC-CA55-F023-9A56BB26E6CA}"/>
                  </a:ext>
                </a:extLst>
              </p:cNvPr>
              <p:cNvGrpSpPr/>
              <p:nvPr/>
            </p:nvGrpSpPr>
            <p:grpSpPr>
              <a:xfrm>
                <a:off x="5503165" y="2487074"/>
                <a:ext cx="2046731" cy="920901"/>
                <a:chOff x="2258202" y="2972486"/>
                <a:chExt cx="2046731" cy="920901"/>
              </a:xfrm>
            </p:grpSpPr>
            <p:cxnSp>
              <p:nvCxnSpPr>
                <p:cNvPr id="56" name="Gerade Verbindung 55">
                  <a:extLst>
                    <a:ext uri="{FF2B5EF4-FFF2-40B4-BE49-F238E27FC236}">
                      <a16:creationId xmlns:a16="http://schemas.microsoft.com/office/drawing/2014/main" id="{0CCA4FFE-A1A3-2DC1-C51B-4628334ACA05}"/>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798D08D3-00EF-FC67-48D2-8E45238E2454}"/>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Abgerundetes Rechteck 57">
                  <a:extLst>
                    <a:ext uri="{FF2B5EF4-FFF2-40B4-BE49-F238E27FC236}">
                      <a16:creationId xmlns:a16="http://schemas.microsoft.com/office/drawing/2014/main" id="{BECB2E29-D191-CC92-53C1-FFC21780B32E}"/>
                    </a:ext>
                  </a:extLst>
                </p:cNvPr>
                <p:cNvSpPr/>
                <p:nvPr/>
              </p:nvSpPr>
              <p:spPr>
                <a:xfrm>
                  <a:off x="3718179" y="3594231"/>
                  <a:ext cx="586754"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431</a:t>
                  </a:r>
                </a:p>
              </p:txBody>
            </p:sp>
            <p:sp>
              <p:nvSpPr>
                <p:cNvPr id="59" name="Bogen 58">
                  <a:extLst>
                    <a:ext uri="{FF2B5EF4-FFF2-40B4-BE49-F238E27FC236}">
                      <a16:creationId xmlns:a16="http://schemas.microsoft.com/office/drawing/2014/main" id="{727EB274-235B-C3BC-4CEB-A927AD790918}"/>
                    </a:ext>
                  </a:extLst>
                </p:cNvPr>
                <p:cNvSpPr/>
                <p:nvPr/>
              </p:nvSpPr>
              <p:spPr>
                <a:xfrm>
                  <a:off x="2515869" y="3264830"/>
                  <a:ext cx="1502142" cy="439588"/>
                </a:xfrm>
                <a:prstGeom prst="arc">
                  <a:avLst>
                    <a:gd name="adj1" fmla="val 10737714"/>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endParaRPr lang="de-DE" b="0"/>
                </a:p>
              </p:txBody>
            </p:sp>
            <p:sp>
              <p:nvSpPr>
                <p:cNvPr id="60" name="Abgerundetes Rechteck 59">
                  <a:extLst>
                    <a:ext uri="{FF2B5EF4-FFF2-40B4-BE49-F238E27FC236}">
                      <a16:creationId xmlns:a16="http://schemas.microsoft.com/office/drawing/2014/main" id="{A982ABBB-5EF4-5D3E-567E-F56739BA4F56}"/>
                    </a:ext>
                  </a:extLst>
                </p:cNvPr>
                <p:cNvSpPr/>
                <p:nvPr/>
              </p:nvSpPr>
              <p:spPr>
                <a:xfrm>
                  <a:off x="2881857" y="2972486"/>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 200</a:t>
                  </a:r>
                </a:p>
              </p:txBody>
            </p:sp>
          </p:grpSp>
          <p:cxnSp>
            <p:nvCxnSpPr>
              <p:cNvPr id="55" name="Gerade Verbindung 54">
                <a:extLst>
                  <a:ext uri="{FF2B5EF4-FFF2-40B4-BE49-F238E27FC236}">
                    <a16:creationId xmlns:a16="http://schemas.microsoft.com/office/drawing/2014/main" id="{A13678D7-0DD7-ACB1-6C79-281E1546B6B0}"/>
                  </a:ext>
                </a:extLst>
              </p:cNvPr>
              <p:cNvCxnSpPr>
                <a:cxnSpLocks/>
              </p:cNvCxnSpPr>
              <p:nvPr/>
            </p:nvCxnSpPr>
            <p:spPr>
              <a:xfrm flipV="1">
                <a:off x="5900355" y="299962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Bogen 49">
              <a:extLst>
                <a:ext uri="{FF2B5EF4-FFF2-40B4-BE49-F238E27FC236}">
                  <a16:creationId xmlns:a16="http://schemas.microsoft.com/office/drawing/2014/main" id="{5639BAD8-66C0-0BF2-3CD7-95F75ABD6289}"/>
                </a:ext>
              </a:extLst>
            </p:cNvPr>
            <p:cNvSpPr/>
            <p:nvPr/>
          </p:nvSpPr>
          <p:spPr>
            <a:xfrm>
              <a:off x="4766150" y="2954116"/>
              <a:ext cx="148796" cy="449985"/>
            </a:xfrm>
            <a:prstGeom prst="arc">
              <a:avLst>
                <a:gd name="adj1" fmla="val 10842552"/>
                <a:gd name="adj2" fmla="val 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r>
                <a:rPr lang="de-DE" b="0" dirty="0"/>
                <a:t>      </a:t>
              </a:r>
            </a:p>
          </p:txBody>
        </p:sp>
        <p:cxnSp>
          <p:nvCxnSpPr>
            <p:cNvPr id="51" name="Gerade Verbindung 50">
              <a:extLst>
                <a:ext uri="{FF2B5EF4-FFF2-40B4-BE49-F238E27FC236}">
                  <a16:creationId xmlns:a16="http://schemas.microsoft.com/office/drawing/2014/main" id="{CFCC2018-8ACD-01A1-6D62-C237D3F9314B}"/>
                </a:ext>
              </a:extLst>
            </p:cNvPr>
            <p:cNvCxnSpPr>
              <a:cxnSpLocks/>
            </p:cNvCxnSpPr>
            <p:nvPr/>
          </p:nvCxnSpPr>
          <p:spPr>
            <a:xfrm flipV="1">
              <a:off x="4777275" y="317204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Abgerundetes Rechteck 51">
              <a:extLst>
                <a:ext uri="{FF2B5EF4-FFF2-40B4-BE49-F238E27FC236}">
                  <a16:creationId xmlns:a16="http://schemas.microsoft.com/office/drawing/2014/main" id="{48DA31FB-5169-144F-DE4F-567E0C019ADF}"/>
                </a:ext>
              </a:extLst>
            </p:cNvPr>
            <p:cNvSpPr/>
            <p:nvPr/>
          </p:nvSpPr>
          <p:spPr>
            <a:xfrm>
              <a:off x="4520864" y="3290937"/>
              <a:ext cx="51553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231</a:t>
              </a:r>
            </a:p>
          </p:txBody>
        </p:sp>
        <p:sp>
          <p:nvSpPr>
            <p:cNvPr id="53" name="Abgerundetes Rechteck 52">
              <a:extLst>
                <a:ext uri="{FF2B5EF4-FFF2-40B4-BE49-F238E27FC236}">
                  <a16:creationId xmlns:a16="http://schemas.microsoft.com/office/drawing/2014/main" id="{286E6787-5E0C-1AFB-52AF-0D544DBA36CE}"/>
                </a:ext>
              </a:extLst>
            </p:cNvPr>
            <p:cNvSpPr/>
            <p:nvPr/>
          </p:nvSpPr>
          <p:spPr>
            <a:xfrm>
              <a:off x="4461027" y="2666547"/>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+2</a:t>
              </a:r>
            </a:p>
          </p:txBody>
        </p:sp>
      </p:grpSp>
      <p:pic>
        <p:nvPicPr>
          <p:cNvPr id="3" name="Grafik 2">
            <a:extLst>
              <a:ext uri="{FF2B5EF4-FFF2-40B4-BE49-F238E27FC236}">
                <a16:creationId xmlns:a16="http://schemas.microsoft.com/office/drawing/2014/main" id="{E9FE331A-6255-E49A-F484-D35B7B40887E}"/>
              </a:ext>
            </a:extLst>
          </p:cNvPr>
          <p:cNvPicPr>
            <a:picLocks noChangeAspect="1"/>
          </p:cNvPicPr>
          <p:nvPr/>
        </p:nvPicPr>
        <p:blipFill>
          <a:blip r:embed="rId14"/>
          <a:srcRect b="43370"/>
          <a:stretch/>
        </p:blipFill>
        <p:spPr>
          <a:xfrm>
            <a:off x="7902566" y="4689421"/>
            <a:ext cx="1262920" cy="1574866"/>
          </a:xfrm>
          <a:prstGeom prst="rect">
            <a:avLst/>
          </a:prstGeom>
        </p:spPr>
      </p:pic>
      <p:sp>
        <p:nvSpPr>
          <p:cNvPr id="33" name="Abgerundete rechteckige Legende 32">
            <a:extLst>
              <a:ext uri="{FF2B5EF4-FFF2-40B4-BE49-F238E27FC236}">
                <a16:creationId xmlns:a16="http://schemas.microsoft.com/office/drawing/2014/main" id="{2C85E42D-3B26-EC00-3B15-0A7D996CCED3}"/>
              </a:ext>
            </a:extLst>
          </p:cNvPr>
          <p:cNvSpPr/>
          <p:nvPr/>
        </p:nvSpPr>
        <p:spPr>
          <a:xfrm>
            <a:off x="4383672" y="5041343"/>
            <a:ext cx="3724470" cy="1210081"/>
          </a:xfrm>
          <a:prstGeom prst="wedgeRoundRectCallout">
            <a:avLst>
              <a:gd name="adj1" fmla="val 698"/>
              <a:gd name="adj2" fmla="val -10137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Man kann zuerst 200 zurückspringen.</a:t>
            </a:r>
          </a:p>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Eigentlich hätte man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aber nur 198 springen müssen.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Deswegen springt man wieder 2 vor.</a:t>
            </a:r>
          </a:p>
        </p:txBody>
      </p:sp>
    </p:spTree>
    <p:extLst>
      <p:ext uri="{BB962C8B-B14F-4D97-AF65-F5344CB8AC3E}">
        <p14:creationId xmlns:p14="http://schemas.microsoft.com/office/powerpoint/2010/main" val="3359999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BBBA-0F6E-A4A1-2A6A-28CE664CDE89}"/>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90C368F7-294D-3D9B-87AE-A8FB967C1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318" y="1188064"/>
            <a:ext cx="8717164" cy="3909453"/>
          </a:xfrm>
          <a:prstGeom prst="rect">
            <a:avLst/>
          </a:prstGeom>
        </p:spPr>
      </p:pic>
      <p:pic>
        <p:nvPicPr>
          <p:cNvPr id="4" name="Grafik 3">
            <a:extLst>
              <a:ext uri="{FF2B5EF4-FFF2-40B4-BE49-F238E27FC236}">
                <a16:creationId xmlns:a16="http://schemas.microsoft.com/office/drawing/2014/main" id="{7CA70A10-4ABC-793A-B61A-941BBFECB8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98576" y="1165732"/>
            <a:ext cx="8650324" cy="4118605"/>
          </a:xfrm>
          <a:prstGeom prst="rect">
            <a:avLst/>
          </a:prstGeom>
        </p:spPr>
      </p:pic>
      <p:sp>
        <p:nvSpPr>
          <p:cNvPr id="6" name="Textfeld 5">
            <a:extLst>
              <a:ext uri="{FF2B5EF4-FFF2-40B4-BE49-F238E27FC236}">
                <a16:creationId xmlns:a16="http://schemas.microsoft.com/office/drawing/2014/main" id="{73E7C24C-AAC6-2BFC-8A63-585BF8D72036}"/>
              </a:ext>
            </a:extLst>
          </p:cNvPr>
          <p:cNvSpPr txBox="1"/>
          <p:nvPr/>
        </p:nvSpPr>
        <p:spPr>
          <a:xfrm>
            <a:off x="4255143" y="1645441"/>
            <a:ext cx="2487168" cy="1298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Mesuts Rechenweg</a:t>
            </a:r>
          </a:p>
          <a:p>
            <a:pPr marL="0" indent="0" defTabSz="368183" hangingPunct="1">
              <a:lnSpc>
                <a:spcPct val="120000"/>
              </a:lnSpc>
              <a:buNone/>
            </a:pPr>
            <a:endParaRPr lang="de-DE" sz="7200" b="0" kern="1200" dirty="0">
              <a:solidFill>
                <a:schemeClr val="tx1"/>
              </a:solidFill>
              <a:latin typeface="Comic Sans MS" panose="030F0902030302020204" pitchFamily="66" charset="0"/>
              <a:ea typeface="+mn-ea"/>
              <a:cs typeface="+mn-cs"/>
            </a:endParaRPr>
          </a:p>
          <a:p>
            <a:pPr marL="0" indent="0" defTabSz="368183" hangingPunct="1">
              <a:lnSpc>
                <a:spcPct val="120000"/>
              </a:lnSpc>
              <a:buNone/>
            </a:pPr>
            <a:r>
              <a:rPr lang="de-DE" sz="7200" b="0" u="sng" kern="1200" dirty="0">
                <a:solidFill>
                  <a:schemeClr val="tx1"/>
                </a:solidFill>
                <a:latin typeface="Comic Sans MS" panose="030F0902030302020204" pitchFamily="66" charset="0"/>
                <a:ea typeface="+mn-ea"/>
                <a:cs typeface="+mn-cs"/>
              </a:rPr>
              <a:t>431 – 198 = 233</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431 – 200 = 231</a:t>
            </a:r>
          </a:p>
          <a:p>
            <a:pPr marL="0" indent="0" defTabSz="368183" hangingPunct="1">
              <a:lnSpc>
                <a:spcPct val="120000"/>
              </a:lnSpc>
              <a:buNone/>
            </a:pPr>
            <a:r>
              <a:rPr lang="de-DE" sz="7200" b="0" kern="1200" dirty="0">
                <a:solidFill>
                  <a:schemeClr val="tx1"/>
                </a:solidFill>
                <a:latin typeface="Comic Sans MS" panose="030F0902030302020204" pitchFamily="66" charset="0"/>
                <a:ea typeface="+mn-ea"/>
                <a:cs typeface="+mn-cs"/>
              </a:rPr>
              <a:t>231 +     2 = 233</a:t>
            </a:r>
          </a:p>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5" name="Titel 4">
            <a:extLst>
              <a:ext uri="{FF2B5EF4-FFF2-40B4-BE49-F238E27FC236}">
                <a16:creationId xmlns:a16="http://schemas.microsoft.com/office/drawing/2014/main" id="{DAE519BE-9A5A-1BDC-4931-DA32ADFC387F}"/>
              </a:ext>
            </a:extLst>
          </p:cNvPr>
          <p:cNvSpPr>
            <a:spLocks noGrp="1"/>
          </p:cNvSpPr>
          <p:nvPr>
            <p:ph type="title"/>
          </p:nvPr>
        </p:nvSpPr>
        <p:spPr/>
        <p:txBody>
          <a:bodyPr/>
          <a:lstStyle/>
          <a:p>
            <a:r>
              <a:rPr lang="de-DE" dirty="0"/>
              <a:t>Bedeutung prozessbezogener Kompetenzen</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2E6AD7E5-2563-12E8-7F92-79579387B8D1}"/>
              </a:ext>
            </a:extLst>
          </p:cNvPr>
          <p:cNvPicPr>
            <a:picLocks noChangeAspect="1"/>
          </p:cNvPicPr>
          <p:nvPr/>
        </p:nvPicPr>
        <p:blipFill rotWithShape="1">
          <a:blip r:embed="rId5">
            <a:extLst>
              <a:ext uri="{28A0092B-C50C-407E-A947-70E740481C1C}">
                <a14:useLocalDpi xmlns:a14="http://schemas.microsoft.com/office/drawing/2010/main" val="0"/>
              </a:ext>
            </a:extLst>
          </a:blip>
          <a:srcRect b="39286"/>
          <a:stretch/>
        </p:blipFill>
        <p:spPr>
          <a:xfrm flipH="1">
            <a:off x="9964774" y="4485660"/>
            <a:ext cx="1666209" cy="1766318"/>
          </a:xfrm>
          <a:prstGeom prst="rect">
            <a:avLst/>
          </a:prstGeom>
        </p:spPr>
      </p:pic>
      <p:pic>
        <p:nvPicPr>
          <p:cNvPr id="15" name="Grafik 14">
            <a:extLst>
              <a:ext uri="{FF2B5EF4-FFF2-40B4-BE49-F238E27FC236}">
                <a16:creationId xmlns:a16="http://schemas.microsoft.com/office/drawing/2014/main" id="{DE5EDE7E-6C1E-17C5-E50F-541E22FB6D7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9421481" y="4343123"/>
            <a:ext cx="1262201" cy="2091946"/>
          </a:xfrm>
          <a:prstGeom prst="rect">
            <a:avLst/>
          </a:prstGeom>
          <a:ln>
            <a:noFill/>
          </a:ln>
          <a:extLst>
            <a:ext uri="{53640926-AAD7-44D8-BBD7-CCE9431645EC}">
              <a14:shadowObscured xmlns:a14="http://schemas.microsoft.com/office/drawing/2010/main"/>
            </a:ext>
          </a:extLst>
        </p:spPr>
      </p:pic>
      <p:pic>
        <p:nvPicPr>
          <p:cNvPr id="16" name="Grafik 15" descr="Ein Bild, das Cartoon, Zeichnung, Entwurf, Darstellung enthält.&#10;&#10;Automatisch generierte Beschreibung">
            <a:extLst>
              <a:ext uri="{FF2B5EF4-FFF2-40B4-BE49-F238E27FC236}">
                <a16:creationId xmlns:a16="http://schemas.microsoft.com/office/drawing/2014/main" id="{A49259FD-E555-53E4-1ACF-E0622E2D05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3340" y="3260439"/>
            <a:ext cx="1104870" cy="3010515"/>
          </a:xfrm>
          <a:prstGeom prst="rect">
            <a:avLst/>
          </a:prstGeom>
        </p:spPr>
      </p:pic>
      <p:pic>
        <p:nvPicPr>
          <p:cNvPr id="17" name="Grafik 16" descr="Ein Bild, das Kunst, Bild, Zeichnung, Kinderkunst enthält.&#10;&#10;Automatisch generierte Beschreibung">
            <a:extLst>
              <a:ext uri="{FF2B5EF4-FFF2-40B4-BE49-F238E27FC236}">
                <a16:creationId xmlns:a16="http://schemas.microsoft.com/office/drawing/2014/main" id="{F5869EDD-BF9D-A929-2552-4DF1807DBF52}"/>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8191829" y="4616767"/>
            <a:ext cx="1704548" cy="1654261"/>
          </a:xfrm>
          <a:prstGeom prst="rect">
            <a:avLst/>
          </a:prstGeom>
        </p:spPr>
      </p:pic>
      <p:grpSp>
        <p:nvGrpSpPr>
          <p:cNvPr id="10" name="Gruppieren 9">
            <a:extLst>
              <a:ext uri="{FF2B5EF4-FFF2-40B4-BE49-F238E27FC236}">
                <a16:creationId xmlns:a16="http://schemas.microsoft.com/office/drawing/2014/main" id="{0C0FAC60-5F6C-452C-6C89-963F81BCA1A9}"/>
              </a:ext>
            </a:extLst>
          </p:cNvPr>
          <p:cNvGrpSpPr/>
          <p:nvPr/>
        </p:nvGrpSpPr>
        <p:grpSpPr>
          <a:xfrm>
            <a:off x="6428714" y="2536260"/>
            <a:ext cx="2105312" cy="935132"/>
            <a:chOff x="4461027" y="2654961"/>
            <a:chExt cx="2105312" cy="935132"/>
          </a:xfrm>
        </p:grpSpPr>
        <p:grpSp>
          <p:nvGrpSpPr>
            <p:cNvPr id="11" name="Gruppieren 10">
              <a:extLst>
                <a:ext uri="{FF2B5EF4-FFF2-40B4-BE49-F238E27FC236}">
                  <a16:creationId xmlns:a16="http://schemas.microsoft.com/office/drawing/2014/main" id="{1F064974-45B6-0AC5-B033-3FFC64B38D8E}"/>
                </a:ext>
              </a:extLst>
            </p:cNvPr>
            <p:cNvGrpSpPr/>
            <p:nvPr/>
          </p:nvGrpSpPr>
          <p:grpSpPr>
            <a:xfrm>
              <a:off x="4519608" y="2654961"/>
              <a:ext cx="2046731" cy="920901"/>
              <a:chOff x="5503165" y="2487074"/>
              <a:chExt cx="2046731" cy="920901"/>
            </a:xfrm>
          </p:grpSpPr>
          <p:grpSp>
            <p:nvGrpSpPr>
              <p:cNvPr id="22" name="Gruppieren 21">
                <a:extLst>
                  <a:ext uri="{FF2B5EF4-FFF2-40B4-BE49-F238E27FC236}">
                    <a16:creationId xmlns:a16="http://schemas.microsoft.com/office/drawing/2014/main" id="{1AE4D58B-83C2-EEF4-E588-0FBA460E4BBC}"/>
                  </a:ext>
                </a:extLst>
              </p:cNvPr>
              <p:cNvGrpSpPr/>
              <p:nvPr/>
            </p:nvGrpSpPr>
            <p:grpSpPr>
              <a:xfrm>
                <a:off x="5503165" y="2487074"/>
                <a:ext cx="2046731" cy="920901"/>
                <a:chOff x="2258202" y="2972486"/>
                <a:chExt cx="2046731" cy="920901"/>
              </a:xfrm>
            </p:grpSpPr>
            <p:cxnSp>
              <p:nvCxnSpPr>
                <p:cNvPr id="24" name="Gerade Verbindung 23">
                  <a:extLst>
                    <a:ext uri="{FF2B5EF4-FFF2-40B4-BE49-F238E27FC236}">
                      <a16:creationId xmlns:a16="http://schemas.microsoft.com/office/drawing/2014/main" id="{6D4CD167-FB16-F401-8E1C-886D01D68866}"/>
                    </a:ext>
                  </a:extLst>
                </p:cNvPr>
                <p:cNvCxnSpPr/>
                <p:nvPr/>
              </p:nvCxnSpPr>
              <p:spPr>
                <a:xfrm>
                  <a:off x="2258202" y="3560454"/>
                  <a:ext cx="2006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06EA4CF5-93BA-729B-F843-83A27890817D}"/>
                    </a:ext>
                  </a:extLst>
                </p:cNvPr>
                <p:cNvCxnSpPr>
                  <a:cxnSpLocks/>
                </p:cNvCxnSpPr>
                <p:nvPr/>
              </p:nvCxnSpPr>
              <p:spPr>
                <a:xfrm flipV="1">
                  <a:off x="4014877" y="3482268"/>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Abgerundetes Rechteck 25">
                  <a:extLst>
                    <a:ext uri="{FF2B5EF4-FFF2-40B4-BE49-F238E27FC236}">
                      <a16:creationId xmlns:a16="http://schemas.microsoft.com/office/drawing/2014/main" id="{52CB0794-A7D2-76D5-1E67-82A049A2E9A9}"/>
                    </a:ext>
                  </a:extLst>
                </p:cNvPr>
                <p:cNvSpPr/>
                <p:nvPr/>
              </p:nvSpPr>
              <p:spPr>
                <a:xfrm>
                  <a:off x="3718179" y="3594231"/>
                  <a:ext cx="586754"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431</a:t>
                  </a:r>
                </a:p>
              </p:txBody>
            </p:sp>
            <p:sp>
              <p:nvSpPr>
                <p:cNvPr id="27" name="Bogen 26">
                  <a:extLst>
                    <a:ext uri="{FF2B5EF4-FFF2-40B4-BE49-F238E27FC236}">
                      <a16:creationId xmlns:a16="http://schemas.microsoft.com/office/drawing/2014/main" id="{C4965117-2A15-06DF-32C1-6CD284AE7C1B}"/>
                    </a:ext>
                  </a:extLst>
                </p:cNvPr>
                <p:cNvSpPr/>
                <p:nvPr/>
              </p:nvSpPr>
              <p:spPr>
                <a:xfrm>
                  <a:off x="2515869" y="3264830"/>
                  <a:ext cx="1502142" cy="439588"/>
                </a:xfrm>
                <a:prstGeom prst="arc">
                  <a:avLst>
                    <a:gd name="adj1" fmla="val 10737714"/>
                    <a:gd name="adj2" fmla="val 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endParaRPr lang="de-DE" b="0"/>
                </a:p>
              </p:txBody>
            </p:sp>
            <p:sp>
              <p:nvSpPr>
                <p:cNvPr id="28" name="Abgerundetes Rechteck 27">
                  <a:extLst>
                    <a:ext uri="{FF2B5EF4-FFF2-40B4-BE49-F238E27FC236}">
                      <a16:creationId xmlns:a16="http://schemas.microsoft.com/office/drawing/2014/main" id="{54425889-9198-04ED-3E76-2FDA57F585B6}"/>
                    </a:ext>
                  </a:extLst>
                </p:cNvPr>
                <p:cNvSpPr/>
                <p:nvPr/>
              </p:nvSpPr>
              <p:spPr>
                <a:xfrm>
                  <a:off x="2881857" y="2972486"/>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 200</a:t>
                  </a:r>
                </a:p>
              </p:txBody>
            </p:sp>
          </p:grpSp>
          <p:cxnSp>
            <p:nvCxnSpPr>
              <p:cNvPr id="23" name="Gerade Verbindung 22">
                <a:extLst>
                  <a:ext uri="{FF2B5EF4-FFF2-40B4-BE49-F238E27FC236}">
                    <a16:creationId xmlns:a16="http://schemas.microsoft.com/office/drawing/2014/main" id="{1C74F45A-BA79-9599-3A8E-7D0014F3C41C}"/>
                  </a:ext>
                </a:extLst>
              </p:cNvPr>
              <p:cNvCxnSpPr>
                <a:cxnSpLocks/>
              </p:cNvCxnSpPr>
              <p:nvPr/>
            </p:nvCxnSpPr>
            <p:spPr>
              <a:xfrm flipV="1">
                <a:off x="5900355" y="299962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Bogen 11">
              <a:extLst>
                <a:ext uri="{FF2B5EF4-FFF2-40B4-BE49-F238E27FC236}">
                  <a16:creationId xmlns:a16="http://schemas.microsoft.com/office/drawing/2014/main" id="{BF2AFE03-9D01-9DBC-BA50-5429A291D4BF}"/>
                </a:ext>
              </a:extLst>
            </p:cNvPr>
            <p:cNvSpPr/>
            <p:nvPr/>
          </p:nvSpPr>
          <p:spPr>
            <a:xfrm>
              <a:off x="4766150" y="2954116"/>
              <a:ext cx="148796" cy="449985"/>
            </a:xfrm>
            <a:prstGeom prst="arc">
              <a:avLst>
                <a:gd name="adj1" fmla="val 10842552"/>
                <a:gd name="adj2" fmla="val 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r>
                <a:rPr lang="de-DE" b="0" dirty="0"/>
                <a:t>      </a:t>
              </a:r>
            </a:p>
          </p:txBody>
        </p:sp>
        <p:cxnSp>
          <p:nvCxnSpPr>
            <p:cNvPr id="19" name="Gerade Verbindung 18">
              <a:extLst>
                <a:ext uri="{FF2B5EF4-FFF2-40B4-BE49-F238E27FC236}">
                  <a16:creationId xmlns:a16="http://schemas.microsoft.com/office/drawing/2014/main" id="{F9A00C19-168F-1EE6-C057-743B5F966882}"/>
                </a:ext>
              </a:extLst>
            </p:cNvPr>
            <p:cNvCxnSpPr>
              <a:cxnSpLocks/>
            </p:cNvCxnSpPr>
            <p:nvPr/>
          </p:nvCxnSpPr>
          <p:spPr>
            <a:xfrm flipV="1">
              <a:off x="4777275" y="3172040"/>
              <a:ext cx="0" cy="1508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bgerundetes Rechteck 19">
              <a:extLst>
                <a:ext uri="{FF2B5EF4-FFF2-40B4-BE49-F238E27FC236}">
                  <a16:creationId xmlns:a16="http://schemas.microsoft.com/office/drawing/2014/main" id="{2786703B-71F7-E601-4B5C-AEA9332F5A9E}"/>
                </a:ext>
              </a:extLst>
            </p:cNvPr>
            <p:cNvSpPr/>
            <p:nvPr/>
          </p:nvSpPr>
          <p:spPr>
            <a:xfrm>
              <a:off x="4520864" y="3290937"/>
              <a:ext cx="515533"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231</a:t>
              </a:r>
            </a:p>
          </p:txBody>
        </p:sp>
        <p:sp>
          <p:nvSpPr>
            <p:cNvPr id="21" name="Abgerundetes Rechteck 20">
              <a:extLst>
                <a:ext uri="{FF2B5EF4-FFF2-40B4-BE49-F238E27FC236}">
                  <a16:creationId xmlns:a16="http://schemas.microsoft.com/office/drawing/2014/main" id="{4CB4CE5D-AA1F-75B6-4969-BF742D127035}"/>
                </a:ext>
              </a:extLst>
            </p:cNvPr>
            <p:cNvSpPr/>
            <p:nvPr/>
          </p:nvSpPr>
          <p:spPr>
            <a:xfrm>
              <a:off x="4461027" y="2666547"/>
              <a:ext cx="759041" cy="299156"/>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latin typeface="Comic Sans MS" panose="030F0902030302020204" pitchFamily="66" charset="0"/>
                  <a:cs typeface="Arial" panose="020B0604020202020204" pitchFamily="34" charset="0"/>
                </a:rPr>
                <a:t>+2</a:t>
              </a:r>
            </a:p>
          </p:txBody>
        </p:sp>
      </p:grpSp>
      <p:sp>
        <p:nvSpPr>
          <p:cNvPr id="33" name="Abgerundete rechteckige Legende 32">
            <a:extLst>
              <a:ext uri="{FF2B5EF4-FFF2-40B4-BE49-F238E27FC236}">
                <a16:creationId xmlns:a16="http://schemas.microsoft.com/office/drawing/2014/main" id="{415C9891-BE34-592B-E636-81C3A4F5559E}"/>
              </a:ext>
            </a:extLst>
          </p:cNvPr>
          <p:cNvSpPr/>
          <p:nvPr/>
        </p:nvSpPr>
        <p:spPr>
          <a:xfrm>
            <a:off x="4929755" y="3791219"/>
            <a:ext cx="4297381" cy="606432"/>
          </a:xfrm>
          <a:prstGeom prst="wedgeRoundRectCallout">
            <a:avLst>
              <a:gd name="adj1" fmla="val 43317"/>
              <a:gd name="adj2" fmla="val 10223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Es kann am Ende nicht – 2 sein,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man dann ja 431 – 202 rechnen würde.</a:t>
            </a:r>
          </a:p>
        </p:txBody>
      </p:sp>
      <p:sp>
        <p:nvSpPr>
          <p:cNvPr id="2" name="Textfeld 1">
            <a:extLst>
              <a:ext uri="{FF2B5EF4-FFF2-40B4-BE49-F238E27FC236}">
                <a16:creationId xmlns:a16="http://schemas.microsoft.com/office/drawing/2014/main" id="{2F389339-777A-1EBA-BE00-85637D019F8D}"/>
              </a:ext>
            </a:extLst>
          </p:cNvPr>
          <p:cNvSpPr txBox="1"/>
          <p:nvPr/>
        </p:nvSpPr>
        <p:spPr>
          <a:xfrm>
            <a:off x="7498080" y="587828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Grafik 8">
            <a:extLst>
              <a:ext uri="{FF2B5EF4-FFF2-40B4-BE49-F238E27FC236}">
                <a16:creationId xmlns:a16="http://schemas.microsoft.com/office/drawing/2014/main" id="{C2416408-D6C1-FDEA-5362-5F9EE234BDDB}"/>
              </a:ext>
            </a:extLst>
          </p:cNvPr>
          <p:cNvPicPr>
            <a:picLocks noChangeAspect="1"/>
          </p:cNvPicPr>
          <p:nvPr/>
        </p:nvPicPr>
        <p:blipFill>
          <a:blip r:embed="rId10"/>
          <a:srcRect l="8039" t="62280" r="50990" b="22414"/>
          <a:stretch/>
        </p:blipFill>
        <p:spPr>
          <a:xfrm>
            <a:off x="7601003" y="1188064"/>
            <a:ext cx="4461434" cy="1175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2">
            <a:extLst>
              <a:ext uri="{FF2B5EF4-FFF2-40B4-BE49-F238E27FC236}">
                <a16:creationId xmlns:a16="http://schemas.microsoft.com/office/drawing/2014/main" id="{24AE4742-7370-0063-A26C-7619FDDE519F}"/>
              </a:ext>
            </a:extLst>
          </p:cNvPr>
          <p:cNvPicPr>
            <a:picLocks noChangeAspect="1"/>
          </p:cNvPicPr>
          <p:nvPr/>
        </p:nvPicPr>
        <p:blipFill>
          <a:blip r:embed="rId11"/>
          <a:stretch>
            <a:fillRect/>
          </a:stretch>
        </p:blipFill>
        <p:spPr>
          <a:xfrm>
            <a:off x="12434870" y="-164434"/>
            <a:ext cx="4544735" cy="1330166"/>
          </a:xfrm>
          <a:prstGeom prst="rect">
            <a:avLst/>
          </a:prstGeom>
          <a:effectLst>
            <a:outerShdw blurRad="63500" sx="102000" sy="102000" algn="ctr" rotWithShape="0">
              <a:prstClr val="black">
                <a:alpha val="40000"/>
              </a:prstClr>
            </a:outerShdw>
          </a:effectLst>
        </p:spPr>
      </p:pic>
      <p:pic>
        <p:nvPicPr>
          <p:cNvPr id="29" name="Grafik 28">
            <a:extLst>
              <a:ext uri="{FF2B5EF4-FFF2-40B4-BE49-F238E27FC236}">
                <a16:creationId xmlns:a16="http://schemas.microsoft.com/office/drawing/2014/main" id="{AC266B03-87E9-EB86-DDF6-602DFEB92669}"/>
              </a:ext>
            </a:extLst>
          </p:cNvPr>
          <p:cNvPicPr>
            <a:picLocks noChangeAspect="1"/>
          </p:cNvPicPr>
          <p:nvPr/>
        </p:nvPicPr>
        <p:blipFill>
          <a:blip r:embed="rId10"/>
          <a:srcRect l="8039" t="78649" r="50990" b="4914"/>
          <a:stretch/>
        </p:blipFill>
        <p:spPr>
          <a:xfrm>
            <a:off x="12475237" y="1398145"/>
            <a:ext cx="4464000" cy="126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Grafik 30">
            <a:extLst>
              <a:ext uri="{FF2B5EF4-FFF2-40B4-BE49-F238E27FC236}">
                <a16:creationId xmlns:a16="http://schemas.microsoft.com/office/drawing/2014/main" id="{8D34CA15-2F96-EAF9-7183-6062467331B8}"/>
              </a:ext>
            </a:extLst>
          </p:cNvPr>
          <p:cNvPicPr>
            <a:picLocks noChangeAspect="1"/>
          </p:cNvPicPr>
          <p:nvPr/>
        </p:nvPicPr>
        <p:blipFill>
          <a:blip r:embed="rId12"/>
          <a:srcRect b="43370"/>
          <a:stretch/>
        </p:blipFill>
        <p:spPr>
          <a:xfrm>
            <a:off x="7902566" y="4689421"/>
            <a:ext cx="1262920" cy="1574866"/>
          </a:xfrm>
          <a:prstGeom prst="rect">
            <a:avLst/>
          </a:prstGeom>
        </p:spPr>
      </p:pic>
      <p:sp>
        <p:nvSpPr>
          <p:cNvPr id="3" name="Textfeld 2">
            <a:extLst>
              <a:ext uri="{FF2B5EF4-FFF2-40B4-BE49-F238E27FC236}">
                <a16:creationId xmlns:a16="http://schemas.microsoft.com/office/drawing/2014/main" id="{98A22D3C-C9A7-A056-942E-5130624861AD}"/>
              </a:ext>
            </a:extLst>
          </p:cNvPr>
          <p:cNvSpPr txBox="1"/>
          <p:nvPr/>
        </p:nvSpPr>
        <p:spPr>
          <a:xfrm>
            <a:off x="5590674" y="535806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109334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ED3AC5EA-3713-1B8C-5943-BA4094E42137}"/>
              </a:ext>
            </a:extLst>
          </p:cNvPr>
          <p:cNvPicPr>
            <a:picLocks noChangeAspect="1"/>
          </p:cNvPicPr>
          <p:nvPr/>
        </p:nvPicPr>
        <p:blipFill>
          <a:blip r:embed="rId3"/>
          <a:stretch>
            <a:fillRect/>
          </a:stretch>
        </p:blipFill>
        <p:spPr>
          <a:xfrm>
            <a:off x="6750201" y="1175801"/>
            <a:ext cx="4544735" cy="1330166"/>
          </a:xfrm>
          <a:prstGeom prst="rect">
            <a:avLst/>
          </a:prstGeom>
          <a:effectLst>
            <a:outerShdw blurRad="63500" sx="102000" sy="102000" algn="ctr" rotWithShape="0">
              <a:prstClr val="black">
                <a:alpha val="40000"/>
              </a:prstClr>
            </a:outerShdw>
          </a:effectLst>
        </p:spPr>
      </p:pic>
      <p:pic>
        <p:nvPicPr>
          <p:cNvPr id="24" name="Grafik 23">
            <a:extLst>
              <a:ext uri="{FF2B5EF4-FFF2-40B4-BE49-F238E27FC236}">
                <a16:creationId xmlns:a16="http://schemas.microsoft.com/office/drawing/2014/main" id="{326E2149-F120-2A4D-3BD4-74581034EBB2}"/>
              </a:ext>
            </a:extLst>
          </p:cNvPr>
          <p:cNvPicPr>
            <a:picLocks noChangeAspect="1"/>
          </p:cNvPicPr>
          <p:nvPr/>
        </p:nvPicPr>
        <p:blipFill>
          <a:blip r:embed="rId4"/>
          <a:srcRect l="8039" t="78649" r="50990" b="4914"/>
          <a:stretch/>
        </p:blipFill>
        <p:spPr>
          <a:xfrm>
            <a:off x="7575876" y="1729031"/>
            <a:ext cx="4109980" cy="116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8B51CC7D-C878-59E9-AEB1-D41F0F098923}"/>
              </a:ext>
            </a:extLst>
          </p:cNvPr>
          <p:cNvSpPr>
            <a:spLocks noGrp="1"/>
          </p:cNvSpPr>
          <p:nvPr>
            <p:ph type="title"/>
          </p:nvPr>
        </p:nvSpPr>
        <p:spPr/>
        <p:txBody>
          <a:bodyPr/>
          <a:lstStyle/>
          <a:p>
            <a:r>
              <a:rPr lang="de-DE" dirty="0"/>
              <a:t>Bedeutung prozessbezogener Kompetenzen</a:t>
            </a:r>
          </a:p>
        </p:txBody>
      </p:sp>
      <p:sp>
        <p:nvSpPr>
          <p:cNvPr id="6" name="Textfeld 5">
            <a:extLst>
              <a:ext uri="{FF2B5EF4-FFF2-40B4-BE49-F238E27FC236}">
                <a16:creationId xmlns:a16="http://schemas.microsoft.com/office/drawing/2014/main" id="{B8565C5F-5B60-DD8E-B6DE-BE2A471275A7}"/>
              </a:ext>
            </a:extLst>
          </p:cNvPr>
          <p:cNvSpPr txBox="1"/>
          <p:nvPr/>
        </p:nvSpPr>
        <p:spPr>
          <a:xfrm flipH="1" flipV="1">
            <a:off x="4000498" y="3700959"/>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600" b="1" i="0" u="none" strike="noStrike" cap="none" spc="0" normalizeH="0" baseline="0" dirty="0">
              <a:ln>
                <a:noFill/>
              </a:ln>
              <a:solidFill>
                <a:srgbClr val="FF2600"/>
              </a:solidFill>
              <a:effectLst/>
              <a:uFillTx/>
              <a:latin typeface="+mj-lt"/>
              <a:ea typeface="+mj-ea"/>
              <a:cs typeface="+mj-cs"/>
              <a:sym typeface="Calibri"/>
            </a:endParaRPr>
          </a:p>
        </p:txBody>
      </p:sp>
      <p:pic>
        <p:nvPicPr>
          <p:cNvPr id="7" name="Grafik 6" descr="Ein Bild, das Cartoon, Zeichnung, Entwurf, Darstellung enthält.&#10;&#10;Automatisch generierte Beschreibung">
            <a:extLst>
              <a:ext uri="{FF2B5EF4-FFF2-40B4-BE49-F238E27FC236}">
                <a16:creationId xmlns:a16="http://schemas.microsoft.com/office/drawing/2014/main" id="{EEA4C14B-A2E6-CC34-5966-726A9383963D}"/>
              </a:ext>
            </a:extLst>
          </p:cNvPr>
          <p:cNvPicPr>
            <a:picLocks noChangeAspect="1"/>
          </p:cNvPicPr>
          <p:nvPr/>
        </p:nvPicPr>
        <p:blipFill>
          <a:blip r:embed="rId5">
            <a:extLst>
              <a:ext uri="{28A0092B-C50C-407E-A947-70E740481C1C}">
                <a14:useLocalDpi xmlns:a14="http://schemas.microsoft.com/office/drawing/2010/main" val="0"/>
              </a:ext>
            </a:extLst>
          </a:blip>
          <a:srcRect l="-13627" r="-1" b="21874"/>
          <a:stretch/>
        </p:blipFill>
        <p:spPr>
          <a:xfrm>
            <a:off x="6008825" y="4870294"/>
            <a:ext cx="741208" cy="1388620"/>
          </a:xfrm>
          <a:prstGeom prst="rect">
            <a:avLst/>
          </a:prstGeom>
        </p:spPr>
      </p:pic>
      <p:grpSp>
        <p:nvGrpSpPr>
          <p:cNvPr id="9" name="Gruppieren 8">
            <a:extLst>
              <a:ext uri="{FF2B5EF4-FFF2-40B4-BE49-F238E27FC236}">
                <a16:creationId xmlns:a16="http://schemas.microsoft.com/office/drawing/2014/main" id="{41F91424-9BA6-546E-1872-1186F88C1890}"/>
              </a:ext>
            </a:extLst>
          </p:cNvPr>
          <p:cNvGrpSpPr/>
          <p:nvPr/>
        </p:nvGrpSpPr>
        <p:grpSpPr>
          <a:xfrm>
            <a:off x="8734898" y="4795369"/>
            <a:ext cx="2913376" cy="1628948"/>
            <a:chOff x="6298257" y="4400273"/>
            <a:chExt cx="2913376" cy="1628948"/>
          </a:xfrm>
        </p:grpSpPr>
        <p:pic>
          <p:nvPicPr>
            <p:cNvPr id="10" name="Grafik 9" descr="Ein Bild, das Zeichnung, Entwurf, Bild, Kinderkunst enthält.&#10;&#10;Automatisch generierte Beschreibung">
              <a:extLst>
                <a:ext uri="{FF2B5EF4-FFF2-40B4-BE49-F238E27FC236}">
                  <a16:creationId xmlns:a16="http://schemas.microsoft.com/office/drawing/2014/main" id="{6858BFE5-BF3B-D9F5-DAB3-F3932760F517}"/>
                </a:ext>
              </a:extLst>
            </p:cNvPr>
            <p:cNvPicPr>
              <a:picLocks noChangeAspect="1"/>
            </p:cNvPicPr>
            <p:nvPr/>
          </p:nvPicPr>
          <p:blipFill rotWithShape="1">
            <a:blip r:embed="rId6">
              <a:extLst>
                <a:ext uri="{28A0092B-C50C-407E-A947-70E740481C1C}">
                  <a14:useLocalDpi xmlns:a14="http://schemas.microsoft.com/office/drawing/2010/main" val="0"/>
                </a:ext>
              </a:extLst>
            </a:blip>
            <a:srcRect b="39286"/>
            <a:stretch/>
          </p:blipFill>
          <p:spPr>
            <a:xfrm flipH="1">
              <a:off x="7909661" y="4526097"/>
              <a:ext cx="1301972" cy="1375389"/>
            </a:xfrm>
            <a:prstGeom prst="rect">
              <a:avLst/>
            </a:prstGeom>
          </p:spPr>
        </p:pic>
        <p:pic>
          <p:nvPicPr>
            <p:cNvPr id="11" name="Grafik 10">
              <a:extLst>
                <a:ext uri="{FF2B5EF4-FFF2-40B4-BE49-F238E27FC236}">
                  <a16:creationId xmlns:a16="http://schemas.microsoft.com/office/drawing/2014/main" id="{F6EF7A83-9B4F-3792-3475-FF4784C3012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7485133" y="4400273"/>
              <a:ext cx="986281" cy="1628948"/>
            </a:xfrm>
            <a:prstGeom prst="rect">
              <a:avLst/>
            </a:prstGeom>
            <a:ln>
              <a:noFill/>
            </a:ln>
            <a:extLst>
              <a:ext uri="{53640926-AAD7-44D8-BBD7-CCE9431645EC}">
                <a14:shadowObscured xmlns:a14="http://schemas.microsoft.com/office/drawing/2010/main"/>
              </a:ext>
            </a:extLst>
          </p:spPr>
        </p:pic>
        <p:pic>
          <p:nvPicPr>
            <p:cNvPr id="12" name="Grafik 11" descr="Ein Bild, das Kunst, Bild, Zeichnung, Kinderkunst enthält.&#10;&#10;Automatisch generierte Beschreibung">
              <a:extLst>
                <a:ext uri="{FF2B5EF4-FFF2-40B4-BE49-F238E27FC236}">
                  <a16:creationId xmlns:a16="http://schemas.microsoft.com/office/drawing/2014/main" id="{BA05F426-269F-ACCC-9410-E944720896C6}"/>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6524286" y="4613353"/>
              <a:ext cx="1331930" cy="1288133"/>
            </a:xfrm>
            <a:prstGeom prst="rect">
              <a:avLst/>
            </a:prstGeom>
          </p:spPr>
        </p:pic>
        <p:pic>
          <p:nvPicPr>
            <p:cNvPr id="13" name="Grafik 12">
              <a:extLst>
                <a:ext uri="{FF2B5EF4-FFF2-40B4-BE49-F238E27FC236}">
                  <a16:creationId xmlns:a16="http://schemas.microsoft.com/office/drawing/2014/main" id="{6D5075B9-372B-2C3B-B6E7-942B923E8EE9}"/>
                </a:ext>
              </a:extLst>
            </p:cNvPr>
            <p:cNvPicPr>
              <a:picLocks noChangeAspect="1"/>
            </p:cNvPicPr>
            <p:nvPr/>
          </p:nvPicPr>
          <p:blipFill>
            <a:blip r:embed="rId10"/>
            <a:srcRect b="43370"/>
            <a:stretch/>
          </p:blipFill>
          <p:spPr>
            <a:xfrm>
              <a:off x="6298257" y="4684761"/>
              <a:ext cx="986843" cy="1226310"/>
            </a:xfrm>
            <a:prstGeom prst="rect">
              <a:avLst/>
            </a:prstGeom>
          </p:spPr>
        </p:pic>
      </p:grpSp>
      <p:sp>
        <p:nvSpPr>
          <p:cNvPr id="18" name="Abgerundete rechteckige Legende 1">
            <a:extLst>
              <a:ext uri="{FF2B5EF4-FFF2-40B4-BE49-F238E27FC236}">
                <a16:creationId xmlns:a16="http://schemas.microsoft.com/office/drawing/2014/main" id="{1B5EFE45-CB87-C4D4-34EF-16DB340E9CDF}"/>
              </a:ext>
            </a:extLst>
          </p:cNvPr>
          <p:cNvSpPr/>
          <p:nvPr/>
        </p:nvSpPr>
        <p:spPr>
          <a:xfrm>
            <a:off x="601116" y="3746678"/>
            <a:ext cx="3650095" cy="1082084"/>
          </a:xfrm>
          <a:prstGeom prst="roundRect">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b="0" i="0" u="none" strike="noStrike" kern="1200" cap="none" spc="0" normalizeH="0" baseline="0" noProof="0" dirty="0">
                <a:ln>
                  <a:noFill/>
                </a:ln>
                <a:solidFill>
                  <a:srgbClr val="000000"/>
                </a:solidFill>
                <a:effectLst/>
                <a:uLnTx/>
                <a:uFillTx/>
              </a:rPr>
              <a:t>Mesut </a:t>
            </a:r>
            <a:r>
              <a:rPr lang="de-DE" sz="1600" b="0" dirty="0">
                <a:solidFill>
                  <a:schemeClr val="tx1"/>
                </a:solidFill>
              </a:rPr>
              <a:t>erhält Anregungen zur Verbalisierung seines Rechenwegs.</a:t>
            </a:r>
            <a:endParaRPr kumimoji="0" lang="de-DE" sz="1600" b="0" i="0" u="none" strike="noStrike" kern="1200" cap="none" spc="0" normalizeH="0" baseline="0" noProof="0" dirty="0">
              <a:ln>
                <a:noFill/>
              </a:ln>
              <a:solidFill>
                <a:srgbClr val="000000"/>
              </a:solidFill>
              <a:effectLst/>
              <a:uLnTx/>
              <a:uFillTx/>
            </a:endParaRPr>
          </a:p>
        </p:txBody>
      </p:sp>
      <p:sp>
        <p:nvSpPr>
          <p:cNvPr id="19" name="Abgerundete rechteckige Legende 1">
            <a:extLst>
              <a:ext uri="{FF2B5EF4-FFF2-40B4-BE49-F238E27FC236}">
                <a16:creationId xmlns:a16="http://schemas.microsoft.com/office/drawing/2014/main" id="{2B0A71EE-D9CA-BED9-0892-10B0523C6666}"/>
              </a:ext>
            </a:extLst>
          </p:cNvPr>
          <p:cNvSpPr/>
          <p:nvPr/>
        </p:nvSpPr>
        <p:spPr>
          <a:xfrm>
            <a:off x="8364011" y="3746678"/>
            <a:ext cx="3605940" cy="1082084"/>
          </a:xfrm>
          <a:prstGeom prst="roundRect">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Mitlernende erhalten, </a:t>
            </a:r>
            <a:br>
              <a:rPr lang="de-DE" sz="1600" b="0" dirty="0">
                <a:solidFill>
                  <a:schemeClr val="tx1"/>
                </a:solidFill>
              </a:rPr>
            </a:br>
            <a:r>
              <a:rPr lang="de-DE" sz="1600" b="0" dirty="0">
                <a:solidFill>
                  <a:schemeClr val="tx1"/>
                </a:solidFill>
              </a:rPr>
              <a:t>Zugang zu anderen Rechenwegen</a:t>
            </a:r>
            <a:br>
              <a:rPr lang="de-DE" sz="1600" b="0" dirty="0">
                <a:solidFill>
                  <a:schemeClr val="tx1"/>
                </a:solidFill>
              </a:rPr>
            </a:br>
            <a:r>
              <a:rPr lang="de-DE" sz="1600" b="0" dirty="0">
                <a:solidFill>
                  <a:schemeClr val="tx1"/>
                </a:solidFill>
              </a:rPr>
              <a:t>und gleichen sie mit den eigenen ab.</a:t>
            </a:r>
          </a:p>
        </p:txBody>
      </p:sp>
      <p:sp>
        <p:nvSpPr>
          <p:cNvPr id="20" name="Abgerundete rechteckige Legende 1">
            <a:extLst>
              <a:ext uri="{FF2B5EF4-FFF2-40B4-BE49-F238E27FC236}">
                <a16:creationId xmlns:a16="http://schemas.microsoft.com/office/drawing/2014/main" id="{B76A3328-121D-1809-344E-D52BE0DA01B6}"/>
              </a:ext>
            </a:extLst>
          </p:cNvPr>
          <p:cNvSpPr/>
          <p:nvPr/>
        </p:nvSpPr>
        <p:spPr>
          <a:xfrm>
            <a:off x="4402143" y="3738992"/>
            <a:ext cx="3756873" cy="1082084"/>
          </a:xfrm>
          <a:prstGeom prst="roundRect">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Die Lehrkraft erhält </a:t>
            </a:r>
            <a:br>
              <a:rPr lang="de-DE" sz="1600" b="0" dirty="0">
                <a:solidFill>
                  <a:schemeClr val="tx1"/>
                </a:solidFill>
              </a:rPr>
            </a:br>
            <a:r>
              <a:rPr lang="de-DE" sz="1600" b="0" dirty="0">
                <a:solidFill>
                  <a:schemeClr val="tx1"/>
                </a:solidFill>
              </a:rPr>
              <a:t>tiefere diagnostische Informationen, um die Lernenden </a:t>
            </a:r>
            <a:br>
              <a:rPr lang="de-DE" sz="1600" b="0" dirty="0">
                <a:solidFill>
                  <a:schemeClr val="tx1"/>
                </a:solidFill>
                <a:highlight>
                  <a:srgbClr val="FFFF00"/>
                </a:highlight>
              </a:rPr>
            </a:br>
            <a:r>
              <a:rPr lang="de-DE" sz="1600" b="0" dirty="0">
                <a:solidFill>
                  <a:schemeClr val="tx1"/>
                </a:solidFill>
              </a:rPr>
              <a:t>gezielt fördern zu können.</a:t>
            </a:r>
          </a:p>
        </p:txBody>
      </p:sp>
      <p:pic>
        <p:nvPicPr>
          <p:cNvPr id="38" name="Grafik 37">
            <a:extLst>
              <a:ext uri="{FF2B5EF4-FFF2-40B4-BE49-F238E27FC236}">
                <a16:creationId xmlns:a16="http://schemas.microsoft.com/office/drawing/2014/main" id="{30A3EA51-EAA1-89A2-A34E-D6818DE0BA49}"/>
              </a:ext>
            </a:extLst>
          </p:cNvPr>
          <p:cNvPicPr>
            <a:picLocks noChangeAspect="1"/>
          </p:cNvPicPr>
          <p:nvPr/>
        </p:nvPicPr>
        <p:blipFill>
          <a:blip r:embed="rId11"/>
          <a:srcRect l="3194" r="-1" b="29692"/>
          <a:stretch/>
        </p:blipFill>
        <p:spPr>
          <a:xfrm>
            <a:off x="2055558" y="4870294"/>
            <a:ext cx="741209" cy="1345806"/>
          </a:xfrm>
          <a:prstGeom prst="rect">
            <a:avLst/>
          </a:prstGeom>
        </p:spPr>
      </p:pic>
      <p:pic>
        <p:nvPicPr>
          <p:cNvPr id="22" name="Grafik 21">
            <a:extLst>
              <a:ext uri="{FF2B5EF4-FFF2-40B4-BE49-F238E27FC236}">
                <a16:creationId xmlns:a16="http://schemas.microsoft.com/office/drawing/2014/main" id="{3586C7D9-745C-4713-0B23-7BC0E3463227}"/>
              </a:ext>
            </a:extLst>
          </p:cNvPr>
          <p:cNvPicPr>
            <a:picLocks noChangeAspect="1"/>
          </p:cNvPicPr>
          <p:nvPr/>
        </p:nvPicPr>
        <p:blipFill>
          <a:blip r:embed="rId4"/>
          <a:srcRect l="8039" t="62280" r="50990" b="22414"/>
          <a:stretch/>
        </p:blipFill>
        <p:spPr>
          <a:xfrm>
            <a:off x="8008084" y="2353103"/>
            <a:ext cx="4010303" cy="1057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3FAB6566-F2B9-91CD-73D6-73A614F065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925" y="1130527"/>
            <a:ext cx="5520545" cy="2475841"/>
          </a:xfrm>
          <a:prstGeom prst="rect">
            <a:avLst/>
          </a:prstGeom>
        </p:spPr>
      </p:pic>
      <p:sp>
        <p:nvSpPr>
          <p:cNvPr id="3" name="Textfeld 2">
            <a:extLst>
              <a:ext uri="{FF2B5EF4-FFF2-40B4-BE49-F238E27FC236}">
                <a16:creationId xmlns:a16="http://schemas.microsoft.com/office/drawing/2014/main" id="{9B31B460-7A41-5E1B-7F76-5D7B2A07A645}"/>
              </a:ext>
            </a:extLst>
          </p:cNvPr>
          <p:cNvSpPr txBox="1"/>
          <p:nvPr/>
        </p:nvSpPr>
        <p:spPr>
          <a:xfrm>
            <a:off x="2765502" y="-150541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Textfeld 3">
            <a:extLst>
              <a:ext uri="{FF2B5EF4-FFF2-40B4-BE49-F238E27FC236}">
                <a16:creationId xmlns:a16="http://schemas.microsoft.com/office/drawing/2014/main" id="{75E2BBA4-52FC-6594-4429-3B7ACA89CAEC}"/>
              </a:ext>
            </a:extLst>
          </p:cNvPr>
          <p:cNvSpPr txBox="1"/>
          <p:nvPr/>
        </p:nvSpPr>
        <p:spPr>
          <a:xfrm>
            <a:off x="5241073" y="593244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2445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8D9E-597B-6C57-61DD-5DB66D4880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00CCC3-2A7B-D3C4-6818-41C184F0DCAA}"/>
              </a:ext>
            </a:extLst>
          </p:cNvPr>
          <p:cNvSpPr>
            <a:spLocks noGrp="1"/>
          </p:cNvSpPr>
          <p:nvPr>
            <p:ph type="title"/>
          </p:nvPr>
        </p:nvSpPr>
        <p:spPr/>
        <p:txBody>
          <a:bodyPr/>
          <a:lstStyle/>
          <a:p>
            <a:r>
              <a:rPr lang="de-DE" dirty="0"/>
              <a:t>Bedeutung prozessbezogener Kompetenzen</a:t>
            </a:r>
          </a:p>
        </p:txBody>
      </p:sp>
      <p:sp>
        <p:nvSpPr>
          <p:cNvPr id="4" name="Textplatzhalter 3">
            <a:extLst>
              <a:ext uri="{FF2B5EF4-FFF2-40B4-BE49-F238E27FC236}">
                <a16:creationId xmlns:a16="http://schemas.microsoft.com/office/drawing/2014/main" id="{4B4F4B8A-4147-05FA-F217-FB22A62661DC}"/>
              </a:ext>
            </a:extLst>
          </p:cNvPr>
          <p:cNvSpPr>
            <a:spLocks noGrp="1"/>
          </p:cNvSpPr>
          <p:nvPr>
            <p:ph type="body" sz="quarter" idx="14"/>
          </p:nvPr>
        </p:nvSpPr>
        <p:spPr/>
        <p:txBody>
          <a:bodyPr/>
          <a:lstStyle/>
          <a:p>
            <a:r>
              <a:rPr lang="de-DE" dirty="0"/>
              <a:t>GRUNDLAGEN SCHAFFEN FÜR WEITERE LERNPROZESSE</a:t>
            </a:r>
          </a:p>
        </p:txBody>
      </p:sp>
      <p:sp>
        <p:nvSpPr>
          <p:cNvPr id="7" name="Form 6">
            <a:extLst>
              <a:ext uri="{FF2B5EF4-FFF2-40B4-BE49-F238E27FC236}">
                <a16:creationId xmlns:a16="http://schemas.microsoft.com/office/drawing/2014/main" id="{AEC3F8EA-F31E-BB32-E78E-6B2486149BF0}"/>
              </a:ext>
            </a:extLst>
          </p:cNvPr>
          <p:cNvSpPr/>
          <p:nvPr/>
        </p:nvSpPr>
        <p:spPr>
          <a:xfrm>
            <a:off x="299619" y="2168306"/>
            <a:ext cx="11365907"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indent="0">
              <a:buNone/>
            </a:pPr>
            <a:endParaRPr lang="de-DE" b="0"/>
          </a:p>
        </p:txBody>
      </p:sp>
      <p:pic>
        <p:nvPicPr>
          <p:cNvPr id="8" name="Grafik 7">
            <a:extLst>
              <a:ext uri="{FF2B5EF4-FFF2-40B4-BE49-F238E27FC236}">
                <a16:creationId xmlns:a16="http://schemas.microsoft.com/office/drawing/2014/main" id="{F98F3C03-C326-E133-EEDA-41391F32F5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7336" y="2677068"/>
            <a:ext cx="540000" cy="540000"/>
          </a:xfrm>
          <a:prstGeom prst="rect">
            <a:avLst/>
          </a:prstGeom>
        </p:spPr>
      </p:pic>
      <p:sp>
        <p:nvSpPr>
          <p:cNvPr id="9" name="Abgerundetes Rechteck 5">
            <a:extLst>
              <a:ext uri="{FF2B5EF4-FFF2-40B4-BE49-F238E27FC236}">
                <a16:creationId xmlns:a16="http://schemas.microsoft.com/office/drawing/2014/main" id="{3D37195B-B606-A7DA-99E4-E076B13F7A18}"/>
              </a:ext>
            </a:extLst>
          </p:cNvPr>
          <p:cNvSpPr/>
          <p:nvPr/>
        </p:nvSpPr>
        <p:spPr bwMode="auto">
          <a:xfrm>
            <a:off x="141892" y="1749862"/>
            <a:ext cx="2857342"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lvl="0" indent="0">
              <a:lnSpc>
                <a:spcPts val="1700"/>
              </a:lnSpc>
              <a:spcBef>
                <a:spcPts val="400"/>
              </a:spcBef>
              <a:buNone/>
            </a:pPr>
            <a:r>
              <a:rPr lang="de-DE" sz="1600" b="0" dirty="0">
                <a:solidFill>
                  <a:srgbClr val="327A86"/>
                </a:solidFill>
                <a:latin typeface="Arial" panose="020B0604020202020204" pitchFamily="34" charset="0"/>
                <a:cs typeface="Arial" panose="020B0604020202020204" pitchFamily="34" charset="0"/>
              </a:rPr>
              <a:t>Durchgängigkeit</a:t>
            </a:r>
          </a:p>
        </p:txBody>
      </p:sp>
      <p:grpSp>
        <p:nvGrpSpPr>
          <p:cNvPr id="5" name="Gruppieren 4">
            <a:extLst>
              <a:ext uri="{FF2B5EF4-FFF2-40B4-BE49-F238E27FC236}">
                <a16:creationId xmlns:a16="http://schemas.microsoft.com/office/drawing/2014/main" id="{DE20F6F8-8E28-CDB8-41D0-2F348AC73A19}"/>
              </a:ext>
            </a:extLst>
          </p:cNvPr>
          <p:cNvGrpSpPr/>
          <p:nvPr/>
        </p:nvGrpSpPr>
        <p:grpSpPr>
          <a:xfrm>
            <a:off x="1501354" y="4900207"/>
            <a:ext cx="216000" cy="216000"/>
            <a:chOff x="2596650" y="4051507"/>
            <a:chExt cx="216000" cy="216000"/>
          </a:xfrm>
        </p:grpSpPr>
        <p:sp>
          <p:nvSpPr>
            <p:cNvPr id="6" name="Ellipse 48">
              <a:extLst>
                <a:ext uri="{FF2B5EF4-FFF2-40B4-BE49-F238E27FC236}">
                  <a16:creationId xmlns:a16="http://schemas.microsoft.com/office/drawing/2014/main" id="{AF52C6FC-1E04-9C34-84D6-05C3744E704E}"/>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4" name="Ellipse 49">
              <a:extLst>
                <a:ext uri="{FF2B5EF4-FFF2-40B4-BE49-F238E27FC236}">
                  <a16:creationId xmlns:a16="http://schemas.microsoft.com/office/drawing/2014/main" id="{1641BEC6-C250-D869-F644-2FFDF01F0F0E}"/>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15" name="Gruppieren 14">
            <a:extLst>
              <a:ext uri="{FF2B5EF4-FFF2-40B4-BE49-F238E27FC236}">
                <a16:creationId xmlns:a16="http://schemas.microsoft.com/office/drawing/2014/main" id="{AF7FDEEC-B1B6-E6EC-3B02-30B377C7368E}"/>
              </a:ext>
            </a:extLst>
          </p:cNvPr>
          <p:cNvGrpSpPr>
            <a:grpSpLocks noChangeAspect="1"/>
          </p:cNvGrpSpPr>
          <p:nvPr/>
        </p:nvGrpSpPr>
        <p:grpSpPr>
          <a:xfrm>
            <a:off x="4895065" y="3572435"/>
            <a:ext cx="363071" cy="363071"/>
            <a:chOff x="2456444" y="4073886"/>
            <a:chExt cx="216000" cy="216000"/>
          </a:xfrm>
        </p:grpSpPr>
        <p:sp>
          <p:nvSpPr>
            <p:cNvPr id="16" name="Ellipse 48">
              <a:extLst>
                <a:ext uri="{FF2B5EF4-FFF2-40B4-BE49-F238E27FC236}">
                  <a16:creationId xmlns:a16="http://schemas.microsoft.com/office/drawing/2014/main" id="{F770E4F3-A35F-EC22-A2C5-47417A9190E5}"/>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7" name="Ellipse 49">
              <a:extLst>
                <a:ext uri="{FF2B5EF4-FFF2-40B4-BE49-F238E27FC236}">
                  <a16:creationId xmlns:a16="http://schemas.microsoft.com/office/drawing/2014/main" id="{CC8B921E-49A5-7D02-0C9E-BDB9FCCF4B35}"/>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18" name="Gruppieren 17">
            <a:extLst>
              <a:ext uri="{FF2B5EF4-FFF2-40B4-BE49-F238E27FC236}">
                <a16:creationId xmlns:a16="http://schemas.microsoft.com/office/drawing/2014/main" id="{EC1320C1-A424-488F-42B6-DE6F1167352F}"/>
              </a:ext>
            </a:extLst>
          </p:cNvPr>
          <p:cNvGrpSpPr/>
          <p:nvPr/>
        </p:nvGrpSpPr>
        <p:grpSpPr>
          <a:xfrm>
            <a:off x="8599361" y="2898026"/>
            <a:ext cx="531706" cy="527336"/>
            <a:chOff x="2809351" y="4043289"/>
            <a:chExt cx="216000" cy="216000"/>
          </a:xfrm>
        </p:grpSpPr>
        <p:sp>
          <p:nvSpPr>
            <p:cNvPr id="19" name="Ellipse 48">
              <a:extLst>
                <a:ext uri="{FF2B5EF4-FFF2-40B4-BE49-F238E27FC236}">
                  <a16:creationId xmlns:a16="http://schemas.microsoft.com/office/drawing/2014/main" id="{C55C8700-2730-7887-9EB5-637CA6154ADA}"/>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20" name="Ellipse 49">
              <a:extLst>
                <a:ext uri="{FF2B5EF4-FFF2-40B4-BE49-F238E27FC236}">
                  <a16:creationId xmlns:a16="http://schemas.microsoft.com/office/drawing/2014/main" id="{9F3266E6-5E73-C1EF-E3F3-C0A4C6287356}"/>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21" name="Freihandform: Form 36">
            <a:extLst>
              <a:ext uri="{FF2B5EF4-FFF2-40B4-BE49-F238E27FC236}">
                <a16:creationId xmlns:a16="http://schemas.microsoft.com/office/drawing/2014/main" id="{336D6EF1-0A37-ECA2-73D2-D0867923F96D}"/>
              </a:ext>
            </a:extLst>
          </p:cNvPr>
          <p:cNvSpPr/>
          <p:nvPr/>
        </p:nvSpPr>
        <p:spPr>
          <a:xfrm>
            <a:off x="856070" y="4440270"/>
            <a:ext cx="1424483" cy="567172"/>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Klassen 1/2</a:t>
            </a:r>
          </a:p>
        </p:txBody>
      </p:sp>
      <p:sp>
        <p:nvSpPr>
          <p:cNvPr id="22" name="Textfeld 21">
            <a:extLst>
              <a:ext uri="{FF2B5EF4-FFF2-40B4-BE49-F238E27FC236}">
                <a16:creationId xmlns:a16="http://schemas.microsoft.com/office/drawing/2014/main" id="{555BA7FF-5178-E7E6-48D9-A84C24781A81}"/>
              </a:ext>
            </a:extLst>
          </p:cNvPr>
          <p:cNvSpPr txBox="1"/>
          <p:nvPr/>
        </p:nvSpPr>
        <p:spPr>
          <a:xfrm>
            <a:off x="4114800" y="493955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23" name="Freihandform: Form 36">
            <a:extLst>
              <a:ext uri="{FF2B5EF4-FFF2-40B4-BE49-F238E27FC236}">
                <a16:creationId xmlns:a16="http://schemas.microsoft.com/office/drawing/2014/main" id="{EC6EAB5F-EB95-0D12-1B5E-1675174FDE15}"/>
              </a:ext>
            </a:extLst>
          </p:cNvPr>
          <p:cNvSpPr/>
          <p:nvPr/>
        </p:nvSpPr>
        <p:spPr>
          <a:xfrm>
            <a:off x="4295372" y="3061651"/>
            <a:ext cx="1424483" cy="567172"/>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Klassen 3/4</a:t>
            </a:r>
          </a:p>
        </p:txBody>
      </p:sp>
      <p:sp>
        <p:nvSpPr>
          <p:cNvPr id="24" name="Freihandform: Form 36">
            <a:extLst>
              <a:ext uri="{FF2B5EF4-FFF2-40B4-BE49-F238E27FC236}">
                <a16:creationId xmlns:a16="http://schemas.microsoft.com/office/drawing/2014/main" id="{3A0491D8-B654-3D4B-67C7-5767165A9817}"/>
              </a:ext>
            </a:extLst>
          </p:cNvPr>
          <p:cNvSpPr/>
          <p:nvPr/>
        </p:nvSpPr>
        <p:spPr>
          <a:xfrm>
            <a:off x="8196109" y="2516855"/>
            <a:ext cx="1424483" cy="328781"/>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Sekundarstufe</a:t>
            </a:r>
          </a:p>
        </p:txBody>
      </p:sp>
      <p:sp>
        <p:nvSpPr>
          <p:cNvPr id="26" name="Textfeld 25">
            <a:extLst>
              <a:ext uri="{FF2B5EF4-FFF2-40B4-BE49-F238E27FC236}">
                <a16:creationId xmlns:a16="http://schemas.microsoft.com/office/drawing/2014/main" id="{0C3C35CA-DD24-6849-6382-EE8EA7DFE0EA}"/>
              </a:ext>
            </a:extLst>
          </p:cNvPr>
          <p:cNvSpPr txBox="1"/>
          <p:nvPr/>
        </p:nvSpPr>
        <p:spPr>
          <a:xfrm rot="20975296">
            <a:off x="2373151" y="3983131"/>
            <a:ext cx="7129241" cy="765887"/>
          </a:xfrm>
          <a:prstGeom prst="rect">
            <a:avLst/>
          </a:prstGeom>
          <a:noFill/>
        </p:spPr>
        <p:txBody>
          <a:bodyPr wrap="none" rtlCol="0">
            <a:prstTxWarp prst="textArchUp">
              <a:avLst>
                <a:gd name="adj" fmla="val 11253115"/>
              </a:avLst>
            </a:prstTxWarp>
            <a:sp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2000" i="0" u="none" strike="noStrike" cap="none" spc="0" normalizeH="0" baseline="0" dirty="0">
                <a:ln>
                  <a:noFill/>
                </a:ln>
                <a:solidFill>
                  <a:srgbClr val="327D87"/>
                </a:solidFill>
                <a:effectLst/>
                <a:uFillTx/>
                <a:latin typeface="+mj-lt"/>
                <a:ea typeface="+mj-ea"/>
                <a:cs typeface="+mj-cs"/>
                <a:sym typeface="Calibri"/>
              </a:rPr>
              <a:t>Verzahnung von Inhalten und Prozessen von Anfang an!</a:t>
            </a:r>
          </a:p>
        </p:txBody>
      </p:sp>
      <p:sp>
        <p:nvSpPr>
          <p:cNvPr id="12" name="Abgerundete rechteckige Legende 11">
            <a:extLst>
              <a:ext uri="{FF2B5EF4-FFF2-40B4-BE49-F238E27FC236}">
                <a16:creationId xmlns:a16="http://schemas.microsoft.com/office/drawing/2014/main" id="{BFB8ABAC-B69A-7599-519C-F91383A47ECA}"/>
              </a:ext>
            </a:extLst>
          </p:cNvPr>
          <p:cNvSpPr/>
          <p:nvPr/>
        </p:nvSpPr>
        <p:spPr>
          <a:xfrm>
            <a:off x="201064" y="3061495"/>
            <a:ext cx="2159542" cy="865607"/>
          </a:xfrm>
          <a:prstGeom prst="wedgeRoundRectCallout">
            <a:avLst>
              <a:gd name="adj1" fmla="val 13282"/>
              <a:gd name="adj2" fmla="val 8460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8 + 7 rechne ich so: Erst 8 + 8 und dann einen weg.</a:t>
            </a:r>
          </a:p>
        </p:txBody>
      </p:sp>
      <mc:AlternateContent xmlns:mc="http://schemas.openxmlformats.org/markup-compatibility/2006" xmlns:a14="http://schemas.microsoft.com/office/drawing/2010/main">
        <mc:Choice Requires="a14">
          <p:sp>
            <p:nvSpPr>
              <p:cNvPr id="13" name="Abgerundete rechteckige Legende 12">
                <a:extLst>
                  <a:ext uri="{FF2B5EF4-FFF2-40B4-BE49-F238E27FC236}">
                    <a16:creationId xmlns:a16="http://schemas.microsoft.com/office/drawing/2014/main" id="{706999F1-1B0E-30F5-7727-EBFE742808CC}"/>
                  </a:ext>
                </a:extLst>
              </p:cNvPr>
              <p:cNvSpPr/>
              <p:nvPr/>
            </p:nvSpPr>
            <p:spPr>
              <a:xfrm>
                <a:off x="8599361" y="4290095"/>
                <a:ext cx="3293019" cy="1180162"/>
              </a:xfrm>
              <a:prstGeom prst="wedgeRoundRectCallout">
                <a:avLst>
                  <a:gd name="adj1" fmla="val -31107"/>
                  <a:gd name="adj2" fmla="val -9419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4 • </a:t>
                </a:r>
                <a14:m>
                  <m:oMath xmlns:m="http://schemas.openxmlformats.org/officeDocument/2006/math">
                    <m:f>
                      <m:fPr>
                        <m:ctrlPr>
                          <a:rPr lang="de-DE" sz="1600" b="0" i="1" dirty="0">
                            <a:solidFill>
                              <a:schemeClr val="tx1"/>
                            </a:solidFill>
                            <a:latin typeface="Cambria Math" panose="02040503050406030204" pitchFamily="18" charset="0"/>
                            <a:cs typeface="Arial" panose="020B0604020202020204" pitchFamily="34" charset="0"/>
                          </a:rPr>
                        </m:ctrlPr>
                      </m:fPr>
                      <m:num>
                        <m:r>
                          <a:rPr lang="de-DE" sz="1600" b="0" dirty="0">
                            <a:solidFill>
                              <a:schemeClr val="tx1"/>
                            </a:solidFill>
                            <a:latin typeface="Cambria Math"/>
                            <a:cs typeface="Arial" panose="020B0604020202020204" pitchFamily="34" charset="0"/>
                          </a:rPr>
                          <m:t>1</m:t>
                        </m:r>
                      </m:num>
                      <m:den>
                        <m:r>
                          <a:rPr lang="de-DE" sz="1600" b="0" dirty="0">
                            <a:solidFill>
                              <a:schemeClr val="tx1"/>
                            </a:solidFill>
                            <a:latin typeface="Cambria Math"/>
                            <a:cs typeface="Arial" panose="020B0604020202020204" pitchFamily="34" charset="0"/>
                          </a:rPr>
                          <m:t>3</m:t>
                        </m:r>
                      </m:den>
                    </m:f>
                  </m:oMath>
                </a14:m>
                <a:r>
                  <a:rPr lang="de-DE" sz="1600" b="0" dirty="0">
                    <a:solidFill>
                      <a:schemeClr val="tx1"/>
                    </a:solidFill>
                    <a:latin typeface="Arial" panose="020B0604020202020204" pitchFamily="34" charset="0"/>
                    <a:cs typeface="Arial" panose="020B0604020202020204" pitchFamily="34" charset="0"/>
                  </a:rPr>
                  <a:t> </a:t>
                </a:r>
              </a:p>
              <a:p>
                <a:pPr marL="0" indent="0" algn="ctr">
                  <a:buNone/>
                </a:pPr>
                <a:r>
                  <a:rPr lang="de-DE" sz="1600" b="0" dirty="0">
                    <a:solidFill>
                      <a:schemeClr val="tx1"/>
                    </a:solidFill>
                    <a:latin typeface="Arial" panose="020B0604020202020204" pitchFamily="34" charset="0"/>
                    <a:cs typeface="Arial" panose="020B0604020202020204" pitchFamily="34" charset="0"/>
                  </a:rPr>
                  <a:t>Dreimal ein Drittel ist 1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und dann noch ein Drittel dazu. </a:t>
                </a:r>
              </a:p>
            </p:txBody>
          </p:sp>
        </mc:Choice>
        <mc:Fallback xmlns="">
          <p:sp>
            <p:nvSpPr>
              <p:cNvPr id="13" name="Abgerundete rechteckige Legende 12">
                <a:extLst>
                  <a:ext uri="{FF2B5EF4-FFF2-40B4-BE49-F238E27FC236}">
                    <a16:creationId xmlns:a16="http://schemas.microsoft.com/office/drawing/2014/main" id="{706999F1-1B0E-30F5-7727-EBFE742808CC}"/>
                  </a:ext>
                </a:extLst>
              </p:cNvPr>
              <p:cNvSpPr>
                <a:spLocks noRot="1" noChangeAspect="1" noMove="1" noResize="1" noEditPoints="1" noAdjustHandles="1" noChangeArrowheads="1" noChangeShapeType="1" noTextEdit="1"/>
              </p:cNvSpPr>
              <p:nvPr/>
            </p:nvSpPr>
            <p:spPr>
              <a:xfrm>
                <a:off x="8599361" y="4290095"/>
                <a:ext cx="3293019" cy="1180162"/>
              </a:xfrm>
              <a:prstGeom prst="wedgeRoundRectCallout">
                <a:avLst>
                  <a:gd name="adj1" fmla="val -31107"/>
                  <a:gd name="adj2" fmla="val -94198"/>
                  <a:gd name="adj3" fmla="val 16667"/>
                </a:avLst>
              </a:prstGeom>
              <a:blipFill>
                <a:blip r:embed="rId4"/>
                <a:stretch>
                  <a:fillRect/>
                </a:stretch>
              </a:blipFill>
              <a:ln w="28575">
                <a:solidFill>
                  <a:srgbClr val="327D87"/>
                </a:solidFill>
              </a:ln>
            </p:spPr>
            <p:txBody>
              <a:bodyPr/>
              <a:lstStyle/>
              <a:p>
                <a:r>
                  <a:rPr lang="de-DE">
                    <a:noFill/>
                  </a:rPr>
                  <a:t> </a:t>
                </a:r>
              </a:p>
            </p:txBody>
          </p:sp>
        </mc:Fallback>
      </mc:AlternateContent>
      <p:sp>
        <p:nvSpPr>
          <p:cNvPr id="25" name="Abgerundete rechteckige Legende 24">
            <a:extLst>
              <a:ext uri="{FF2B5EF4-FFF2-40B4-BE49-F238E27FC236}">
                <a16:creationId xmlns:a16="http://schemas.microsoft.com/office/drawing/2014/main" id="{CF64475F-8823-AEBC-7D3A-215C14F68AE4}"/>
              </a:ext>
            </a:extLst>
          </p:cNvPr>
          <p:cNvSpPr/>
          <p:nvPr/>
        </p:nvSpPr>
        <p:spPr>
          <a:xfrm>
            <a:off x="4471638" y="4762596"/>
            <a:ext cx="3724470" cy="1276911"/>
          </a:xfrm>
          <a:prstGeom prst="wedgeRoundRectCallout">
            <a:avLst>
              <a:gd name="adj1" fmla="val -28955"/>
              <a:gd name="adj2" fmla="val -8764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431 – 198:</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Man kann zuerst 200 zurückspringen.</a:t>
            </a:r>
          </a:p>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Eigentlich hätte man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aber nur 198 springen müssen.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Deswegen springt man wieder 2 vor.</a:t>
            </a:r>
          </a:p>
        </p:txBody>
      </p:sp>
      <p:sp>
        <p:nvSpPr>
          <p:cNvPr id="3" name="Abgerundetes Rechteck 5">
            <a:extLst>
              <a:ext uri="{FF2B5EF4-FFF2-40B4-BE49-F238E27FC236}">
                <a16:creationId xmlns:a16="http://schemas.microsoft.com/office/drawing/2014/main" id="{033AE83F-BE92-0694-0C19-9721BE68ED10}"/>
              </a:ext>
            </a:extLst>
          </p:cNvPr>
          <p:cNvSpPr/>
          <p:nvPr/>
        </p:nvSpPr>
        <p:spPr bwMode="auto">
          <a:xfrm>
            <a:off x="141891" y="2361009"/>
            <a:ext cx="2857342"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lvl="0" indent="0">
              <a:lnSpc>
                <a:spcPts val="1700"/>
              </a:lnSpc>
              <a:spcBef>
                <a:spcPts val="400"/>
              </a:spcBef>
              <a:buNone/>
            </a:pPr>
            <a:r>
              <a:rPr lang="de-DE" sz="1600" b="0" dirty="0">
                <a:solidFill>
                  <a:srgbClr val="327A86"/>
                </a:solidFill>
                <a:latin typeface="Arial" panose="020B0604020202020204" pitchFamily="34" charset="0"/>
                <a:cs typeface="Arial" panose="020B0604020202020204" pitchFamily="34" charset="0"/>
              </a:rPr>
              <a:t>Verstehensorientierung</a:t>
            </a:r>
          </a:p>
        </p:txBody>
      </p:sp>
    </p:spTree>
    <p:extLst>
      <p:ext uri="{BB962C8B-B14F-4D97-AF65-F5344CB8AC3E}">
        <p14:creationId xmlns:p14="http://schemas.microsoft.com/office/powerpoint/2010/main" val="3758977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6443-6547-F6A7-AF3B-64AFE41F20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BDCF5B-D814-C9ED-77D9-C441C8923169}"/>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FA9A159A-A3F3-2D54-8175-FE146055E51A}"/>
              </a:ext>
            </a:extLst>
          </p:cNvPr>
          <p:cNvSpPr>
            <a:spLocks noGrp="1"/>
          </p:cNvSpPr>
          <p:nvPr>
            <p:ph type="body" sz="quarter" idx="14"/>
          </p:nvPr>
        </p:nvSpPr>
        <p:spPr/>
        <p:txBody>
          <a:bodyPr/>
          <a:lstStyle/>
          <a:p>
            <a:r>
              <a:rPr lang="de-DE" dirty="0"/>
              <a:t>KERNBOTSCHAFT 1</a:t>
            </a:r>
          </a:p>
        </p:txBody>
      </p:sp>
      <p:sp>
        <p:nvSpPr>
          <p:cNvPr id="3" name="Textfeld 2">
            <a:extLst>
              <a:ext uri="{FF2B5EF4-FFF2-40B4-BE49-F238E27FC236}">
                <a16:creationId xmlns:a16="http://schemas.microsoft.com/office/drawing/2014/main" id="{0192A37B-E588-7224-F9A9-92C9029078E4}"/>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1873BA68-2FE7-9123-7874-7BB72C9E932F}"/>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Prozessbezogene Kompetenzen sollten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von Anfang an gefördert werden, </a:t>
            </a:r>
          </a:p>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um einen verstehensorientierten Zugang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zu Inhalten zu ermöglichen.</a:t>
            </a:r>
          </a:p>
        </p:txBody>
      </p:sp>
      <p:sp>
        <p:nvSpPr>
          <p:cNvPr id="5" name="Textfeld 4">
            <a:extLst>
              <a:ext uri="{FF2B5EF4-FFF2-40B4-BE49-F238E27FC236}">
                <a16:creationId xmlns:a16="http://schemas.microsoft.com/office/drawing/2014/main" id="{27C6903F-B8E4-4858-CC49-FC0B892B648F}"/>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D7352AD3-0B55-E679-9700-A0ECC3A8E9A2}"/>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A95B6BF5-CB4C-AE8E-2160-82577323699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6147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EE592-8EFB-2DE5-C540-E070C7D43F94}"/>
              </a:ext>
            </a:extLst>
          </p:cNvPr>
          <p:cNvSpPr>
            <a:spLocks noGrp="1"/>
          </p:cNvSpPr>
          <p:nvPr>
            <p:ph type="title"/>
          </p:nvPr>
        </p:nvSpPr>
        <p:spPr/>
        <p:txBody>
          <a:bodyPr>
            <a:normAutofit/>
          </a:bodyPr>
          <a:lstStyle/>
          <a:p>
            <a:r>
              <a:rPr lang="de-DE" dirty="0"/>
              <a:t>Prozessbezogene Kompetenzen herausfordern und unterstützen</a:t>
            </a:r>
          </a:p>
        </p:txBody>
      </p:sp>
      <p:sp>
        <p:nvSpPr>
          <p:cNvPr id="4" name="Textplatzhalter 3">
            <a:extLst>
              <a:ext uri="{FF2B5EF4-FFF2-40B4-BE49-F238E27FC236}">
                <a16:creationId xmlns:a16="http://schemas.microsoft.com/office/drawing/2014/main" id="{154246CF-A95A-31DB-9A96-C93823241BA6}"/>
              </a:ext>
            </a:extLst>
          </p:cNvPr>
          <p:cNvSpPr>
            <a:spLocks noGrp="1"/>
          </p:cNvSpPr>
          <p:nvPr>
            <p:ph type="body" sz="quarter" idx="14"/>
          </p:nvPr>
        </p:nvSpPr>
        <p:spPr/>
        <p:txBody>
          <a:bodyPr/>
          <a:lstStyle/>
          <a:p>
            <a:r>
              <a:rPr lang="de-DE" dirty="0"/>
              <a:t>MODULE DER VERANSTALTUNGSREIHE</a:t>
            </a:r>
          </a:p>
        </p:txBody>
      </p:sp>
      <p:sp>
        <p:nvSpPr>
          <p:cNvPr id="5" name="Textplatzhalter 4">
            <a:extLst>
              <a:ext uri="{FF2B5EF4-FFF2-40B4-BE49-F238E27FC236}">
                <a16:creationId xmlns:a16="http://schemas.microsoft.com/office/drawing/2014/main" id="{304130B8-87BA-8D08-3A5A-09FFF85B5CE7}"/>
              </a:ext>
            </a:extLst>
          </p:cNvPr>
          <p:cNvSpPr>
            <a:spLocks noGrp="1"/>
          </p:cNvSpPr>
          <p:nvPr>
            <p:ph type="body" sz="quarter" idx="16"/>
          </p:nvPr>
        </p:nvSpPr>
        <p:spPr/>
        <p:txBody>
          <a:bodyPr>
            <a:normAutofit/>
          </a:bodyPr>
          <a:lstStyle/>
          <a:p>
            <a:pPr marL="285750" indent="-285750">
              <a:buFont typeface="Arial" panose="020B0604020202020204" pitchFamily="34" charset="0"/>
              <a:buChar char="•"/>
            </a:pPr>
            <a:r>
              <a:rPr lang="de-DE" sz="2000" dirty="0">
                <a:solidFill>
                  <a:srgbClr val="327D87"/>
                </a:solidFill>
              </a:rPr>
              <a:t>Modul 1: Darstellen, Kommunizieren und Argumentieren herausfordern und unterstützen</a:t>
            </a:r>
          </a:p>
          <a:p>
            <a:pPr marL="285750" indent="-285750">
              <a:buFont typeface="Arial" panose="020B0604020202020204" pitchFamily="34" charset="0"/>
              <a:buChar char="•"/>
            </a:pPr>
            <a:r>
              <a:rPr lang="de-DE" sz="2000" dirty="0"/>
              <a:t>Modul 2: Problemlösen herausfordern und unterstützen</a:t>
            </a:r>
          </a:p>
          <a:p>
            <a:r>
              <a:rPr lang="de-DE" sz="2000" dirty="0"/>
              <a:t>Modul 3: Modellieren herausfordern und unterstützen</a:t>
            </a:r>
          </a:p>
        </p:txBody>
      </p:sp>
    </p:spTree>
    <p:extLst>
      <p:ext uri="{BB962C8B-B14F-4D97-AF65-F5344CB8AC3E}">
        <p14:creationId xmlns:p14="http://schemas.microsoft.com/office/powerpoint/2010/main" val="6608449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1CB4E-9A4D-D0FD-D6F6-F14EAC9FED8E}"/>
              </a:ext>
            </a:extLst>
          </p:cNvPr>
          <p:cNvSpPr>
            <a:spLocks noGrp="1"/>
          </p:cNvSpPr>
          <p:nvPr>
            <p:ph type="title"/>
          </p:nvPr>
        </p:nvSpPr>
        <p:spPr/>
        <p:txBody>
          <a:bodyPr/>
          <a:lstStyle/>
          <a:p>
            <a:r>
              <a:rPr lang="de-DE" dirty="0"/>
              <a:t>Bedeutung prozessbezogener Kompetenzen</a:t>
            </a:r>
          </a:p>
        </p:txBody>
      </p:sp>
      <p:sp>
        <p:nvSpPr>
          <p:cNvPr id="4" name="Textplatzhalter 3">
            <a:extLst>
              <a:ext uri="{FF2B5EF4-FFF2-40B4-BE49-F238E27FC236}">
                <a16:creationId xmlns:a16="http://schemas.microsoft.com/office/drawing/2014/main" id="{B66C038B-3437-D6E4-1A0F-A465F6A0D35A}"/>
              </a:ext>
            </a:extLst>
          </p:cNvPr>
          <p:cNvSpPr>
            <a:spLocks noGrp="1"/>
          </p:cNvSpPr>
          <p:nvPr>
            <p:ph type="body" sz="quarter" idx="14"/>
          </p:nvPr>
        </p:nvSpPr>
        <p:spPr/>
        <p:txBody>
          <a:bodyPr/>
          <a:lstStyle/>
          <a:p>
            <a:r>
              <a:rPr lang="de-DE" dirty="0"/>
              <a:t>AUSBLICK AUF DEN ERPROBUNGSAUFTRAG</a:t>
            </a:r>
          </a:p>
        </p:txBody>
      </p:sp>
      <p:pic>
        <p:nvPicPr>
          <p:cNvPr id="11" name="Grafik 10">
            <a:extLst>
              <a:ext uri="{FF2B5EF4-FFF2-40B4-BE49-F238E27FC236}">
                <a16:creationId xmlns:a16="http://schemas.microsoft.com/office/drawing/2014/main" id="{7F907B50-C144-F94B-1774-667C1D81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3546" y="4478130"/>
            <a:ext cx="1219200" cy="1778000"/>
          </a:xfrm>
          <a:prstGeom prst="rect">
            <a:avLst/>
          </a:prstGeom>
        </p:spPr>
      </p:pic>
      <p:sp>
        <p:nvSpPr>
          <p:cNvPr id="14" name="Abgerundete rechteckige Legende 13">
            <a:extLst>
              <a:ext uri="{FF2B5EF4-FFF2-40B4-BE49-F238E27FC236}">
                <a16:creationId xmlns:a16="http://schemas.microsoft.com/office/drawing/2014/main" id="{ACB23814-B2A0-830A-CC24-872241C43FB3}"/>
              </a:ext>
            </a:extLst>
          </p:cNvPr>
          <p:cNvSpPr/>
          <p:nvPr/>
        </p:nvSpPr>
        <p:spPr>
          <a:xfrm>
            <a:off x="526474" y="2685863"/>
            <a:ext cx="3724470" cy="1011354"/>
          </a:xfrm>
          <a:prstGeom prst="wedgeRoundRectCallout">
            <a:avLst>
              <a:gd name="adj1" fmla="val 400"/>
              <a:gd name="adj2" fmla="val 1359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(Wie) kann ich die Erkenntnisse des Moduls für meinen Unterricht nutzen?</a:t>
            </a:r>
          </a:p>
        </p:txBody>
      </p:sp>
      <p:sp>
        <p:nvSpPr>
          <p:cNvPr id="24" name="Textfeld 23">
            <a:extLst>
              <a:ext uri="{FF2B5EF4-FFF2-40B4-BE49-F238E27FC236}">
                <a16:creationId xmlns:a16="http://schemas.microsoft.com/office/drawing/2014/main" id="{B9E600EC-3E5C-84D5-2427-9CFA1F369C28}"/>
              </a:ext>
            </a:extLst>
          </p:cNvPr>
          <p:cNvSpPr txBox="1"/>
          <p:nvPr/>
        </p:nvSpPr>
        <p:spPr>
          <a:xfrm>
            <a:off x="8319052" y="574481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25" name="Textfeld 24">
            <a:extLst>
              <a:ext uri="{FF2B5EF4-FFF2-40B4-BE49-F238E27FC236}">
                <a16:creationId xmlns:a16="http://schemas.microsoft.com/office/drawing/2014/main" id="{8DF9898E-F175-5476-7E7A-114DB985FDD5}"/>
              </a:ext>
            </a:extLst>
          </p:cNvPr>
          <p:cNvSpPr txBox="1"/>
          <p:nvPr/>
        </p:nvSpPr>
        <p:spPr>
          <a:xfrm>
            <a:off x="7858551" y="5474206"/>
            <a:ext cx="3279903" cy="651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800" b="0" i="0" u="none" strike="noStrike" cap="none" spc="0" normalizeH="0" baseline="0" dirty="0">
                <a:ln>
                  <a:noFill/>
                </a:ln>
                <a:solidFill>
                  <a:srgbClr val="327D87"/>
                </a:solidFill>
                <a:effectLst/>
                <a:uFillTx/>
                <a:latin typeface="+mj-lt"/>
                <a:ea typeface="+mj-ea"/>
                <a:cs typeface="+mj-cs"/>
                <a:sym typeface="Calibri"/>
              </a:rPr>
              <a:t>Der Erprobungsauftrag wird im Verlauf</a:t>
            </a:r>
          </a:p>
          <a:p>
            <a:pPr marL="0" marR="0" indent="0" algn="l" defTabSz="914400" rtl="0" fontAlgn="auto" latinLnBrk="0" hangingPunct="0">
              <a:lnSpc>
                <a:spcPct val="100000"/>
              </a:lnSpc>
              <a:spcBef>
                <a:spcPts val="0"/>
              </a:spcBef>
              <a:spcAft>
                <a:spcPts val="0"/>
              </a:spcAft>
              <a:buClrTx/>
              <a:buSzPct val="100000"/>
              <a:buNone/>
              <a:tabLst/>
            </a:pPr>
            <a:r>
              <a:rPr lang="de-DE" sz="1800" b="0" dirty="0">
                <a:solidFill>
                  <a:srgbClr val="327D87"/>
                </a:solidFill>
              </a:rPr>
              <a:t>der Veranstaltung fortlaufend v</a:t>
            </a:r>
            <a:r>
              <a:rPr kumimoji="0" lang="de-DE" sz="1800" b="0" i="0" u="none" strike="noStrike" cap="none" spc="0" normalizeH="0" baseline="0" dirty="0">
                <a:ln>
                  <a:noFill/>
                </a:ln>
                <a:solidFill>
                  <a:srgbClr val="327D87"/>
                </a:solidFill>
                <a:effectLst/>
                <a:uFillTx/>
                <a:latin typeface="+mj-lt"/>
                <a:ea typeface="+mj-ea"/>
                <a:cs typeface="+mj-cs"/>
                <a:sym typeface="Calibri"/>
              </a:rPr>
              <a:t>orbereitet.</a:t>
            </a:r>
          </a:p>
        </p:txBody>
      </p:sp>
      <p:pic>
        <p:nvPicPr>
          <p:cNvPr id="6" name="Grafik 5">
            <a:extLst>
              <a:ext uri="{FF2B5EF4-FFF2-40B4-BE49-F238E27FC236}">
                <a16:creationId xmlns:a16="http://schemas.microsoft.com/office/drawing/2014/main" id="{2F5DD56C-AC3C-D0F7-72B6-AA00B0E9A7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65926" y="4181057"/>
            <a:ext cx="3401192" cy="1919656"/>
          </a:xfrm>
          <a:prstGeom prst="rect">
            <a:avLst/>
          </a:prstGeom>
          <a:ln>
            <a:noFill/>
          </a:ln>
          <a:effectLst>
            <a:outerShdw blurRad="190500" algn="tl" rotWithShape="0">
              <a:srgbClr val="000000">
                <a:alpha val="70000"/>
              </a:srgbClr>
            </a:outerShdw>
          </a:effectLst>
        </p:spPr>
      </p:pic>
      <p:pic>
        <p:nvPicPr>
          <p:cNvPr id="9" name="Grafik 8">
            <a:extLst>
              <a:ext uri="{FF2B5EF4-FFF2-40B4-BE49-F238E27FC236}">
                <a16:creationId xmlns:a16="http://schemas.microsoft.com/office/drawing/2014/main" id="{0875EBA4-471C-53FA-82C0-042D4FB1DE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43719" y="3522195"/>
            <a:ext cx="3400479" cy="1911870"/>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AAA2CEC8-209C-BB6F-0955-3A92C2AEDF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41940" y="2838750"/>
            <a:ext cx="3397061" cy="1918951"/>
          </a:xfrm>
          <a:prstGeom prst="rect">
            <a:avLst/>
          </a:prstGeom>
          <a:ln>
            <a:noFill/>
          </a:ln>
          <a:effectLst>
            <a:outerShdw blurRad="190500" algn="tl" rotWithShape="0">
              <a:srgbClr val="000000">
                <a:alpha val="70000"/>
              </a:srgbClr>
            </a:outerShdw>
          </a:effectLst>
        </p:spPr>
      </p:pic>
      <p:pic>
        <p:nvPicPr>
          <p:cNvPr id="15" name="Grafik 14">
            <a:extLst>
              <a:ext uri="{FF2B5EF4-FFF2-40B4-BE49-F238E27FC236}">
                <a16:creationId xmlns:a16="http://schemas.microsoft.com/office/drawing/2014/main" id="{DE41C2C0-5325-A0E2-43A1-75B5D33C35C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255731" y="1994047"/>
            <a:ext cx="3390259" cy="1910248"/>
          </a:xfrm>
          <a:prstGeom prst="rect">
            <a:avLst/>
          </a:prstGeom>
          <a:ln>
            <a:noFill/>
          </a:ln>
          <a:effectLst>
            <a:outerShdw blurRad="190500" algn="tl" rotWithShape="0">
              <a:srgbClr val="000000">
                <a:alpha val="70000"/>
              </a:srgbClr>
            </a:outerShdw>
          </a:effectLst>
        </p:spPr>
      </p:pic>
      <p:pic>
        <p:nvPicPr>
          <p:cNvPr id="17" name="Grafik 16">
            <a:extLst>
              <a:ext uri="{FF2B5EF4-FFF2-40B4-BE49-F238E27FC236}">
                <a16:creationId xmlns:a16="http://schemas.microsoft.com/office/drawing/2014/main" id="{F06D9A41-0F21-FF71-D930-74EE72378A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35370" y="1246635"/>
            <a:ext cx="3407821" cy="19098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21074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6A098-CCB7-20A1-0B5A-10175A8AD29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380E4E1-9971-0CFF-3BBC-0FC40E3B89B4}"/>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C6E267EE-998D-435F-E7AE-D19510DDA6C9}"/>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41FD2A8B-383A-3298-ABA7-06906DE01FEE}"/>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05ACDCB0-6C2F-6F5D-A89C-801973E27B15}"/>
              </a:ext>
            </a:extLst>
          </p:cNvPr>
          <p:cNvSpPr txBox="1"/>
          <p:nvPr/>
        </p:nvSpPr>
        <p:spPr>
          <a:xfrm>
            <a:off x="0" y="1922187"/>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886B80D4-7F69-88DD-7B1F-866A2651ED81}"/>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21</a:t>
            </a:fld>
            <a:endParaRPr lang="de-DE" sz="1200" noProof="1">
              <a:solidFill>
                <a:schemeClr val="bg2">
                  <a:lumMod val="50000"/>
                </a:schemeClr>
              </a:solidFill>
            </a:endParaRPr>
          </a:p>
        </p:txBody>
      </p:sp>
    </p:spTree>
    <p:extLst>
      <p:ext uri="{BB962C8B-B14F-4D97-AF65-F5344CB8AC3E}">
        <p14:creationId xmlns:p14="http://schemas.microsoft.com/office/powerpoint/2010/main" val="27675314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C1FA668-BD4A-1F89-B264-A1AB3DE87AAD}"/>
              </a:ext>
            </a:extLst>
          </p:cNvPr>
          <p:cNvSpPr>
            <a:spLocks noGrp="1"/>
          </p:cNvSpPr>
          <p:nvPr>
            <p:ph type="title"/>
          </p:nvPr>
        </p:nvSpPr>
        <p:spPr/>
        <p:txBody>
          <a:bodyPr/>
          <a:lstStyle/>
          <a:p>
            <a:r>
              <a:rPr lang="de-DE" dirty="0"/>
              <a:t>Darstellen am Beispiel ‚Zahlenraupen‘</a:t>
            </a:r>
          </a:p>
        </p:txBody>
      </p:sp>
      <p:sp>
        <p:nvSpPr>
          <p:cNvPr id="5" name="Textplatzhalter 4">
            <a:extLst>
              <a:ext uri="{FF2B5EF4-FFF2-40B4-BE49-F238E27FC236}">
                <a16:creationId xmlns:a16="http://schemas.microsoft.com/office/drawing/2014/main" id="{7075CC81-B877-FE4F-AF32-C8F213EA7F61}"/>
              </a:ext>
            </a:extLst>
          </p:cNvPr>
          <p:cNvSpPr>
            <a:spLocks noGrp="1"/>
          </p:cNvSpPr>
          <p:nvPr>
            <p:ph type="body" sz="quarter" idx="14"/>
          </p:nvPr>
        </p:nvSpPr>
        <p:spPr/>
        <p:txBody>
          <a:bodyPr/>
          <a:lstStyle/>
          <a:p>
            <a:r>
              <a:rPr lang="de-DE" dirty="0"/>
              <a:t>DAS AUFGABENFORMAT</a:t>
            </a:r>
          </a:p>
        </p:txBody>
      </p:sp>
      <p:sp>
        <p:nvSpPr>
          <p:cNvPr id="6" name="Rechteck 5">
            <a:extLst>
              <a:ext uri="{FF2B5EF4-FFF2-40B4-BE49-F238E27FC236}">
                <a16:creationId xmlns:a16="http://schemas.microsoft.com/office/drawing/2014/main" id="{FB1A9FFC-C40E-A8EE-1080-75DB3A402888}"/>
              </a:ext>
            </a:extLst>
          </p:cNvPr>
          <p:cNvSpPr/>
          <p:nvPr/>
        </p:nvSpPr>
        <p:spPr>
          <a:xfrm rot="310289">
            <a:off x="5515109" y="3860764"/>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1</a:t>
            </a:r>
          </a:p>
        </p:txBody>
      </p:sp>
      <p:sp>
        <p:nvSpPr>
          <p:cNvPr id="7" name="Rechteck 6">
            <a:extLst>
              <a:ext uri="{FF2B5EF4-FFF2-40B4-BE49-F238E27FC236}">
                <a16:creationId xmlns:a16="http://schemas.microsoft.com/office/drawing/2014/main" id="{6845C898-765A-ED20-9F9C-B323336FC846}"/>
              </a:ext>
            </a:extLst>
          </p:cNvPr>
          <p:cNvSpPr/>
          <p:nvPr/>
        </p:nvSpPr>
        <p:spPr>
          <a:xfrm rot="21404625">
            <a:off x="6471946" y="3846867"/>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3</a:t>
            </a:r>
          </a:p>
        </p:txBody>
      </p:sp>
      <p:sp>
        <p:nvSpPr>
          <p:cNvPr id="9" name="Rechteck 8">
            <a:extLst>
              <a:ext uri="{FF2B5EF4-FFF2-40B4-BE49-F238E27FC236}">
                <a16:creationId xmlns:a16="http://schemas.microsoft.com/office/drawing/2014/main" id="{0DB03E4D-F0F8-7954-312F-4F6196F479CC}"/>
              </a:ext>
            </a:extLst>
          </p:cNvPr>
          <p:cNvSpPr/>
          <p:nvPr/>
        </p:nvSpPr>
        <p:spPr>
          <a:xfrm rot="169432">
            <a:off x="7418404" y="3860764"/>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5</a:t>
            </a:r>
          </a:p>
        </p:txBody>
      </p:sp>
      <p:sp>
        <p:nvSpPr>
          <p:cNvPr id="10" name="Rechteck 9">
            <a:extLst>
              <a:ext uri="{FF2B5EF4-FFF2-40B4-BE49-F238E27FC236}">
                <a16:creationId xmlns:a16="http://schemas.microsoft.com/office/drawing/2014/main" id="{29C52A36-427C-A662-9732-274063E397DD}"/>
              </a:ext>
            </a:extLst>
          </p:cNvPr>
          <p:cNvSpPr/>
          <p:nvPr/>
        </p:nvSpPr>
        <p:spPr>
          <a:xfrm>
            <a:off x="8340105" y="3822032"/>
            <a:ext cx="900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3200" b="0" dirty="0">
                <a:solidFill>
                  <a:schemeClr val="tx1"/>
                </a:solidFill>
              </a:rPr>
              <a:t>7</a:t>
            </a:r>
          </a:p>
        </p:txBody>
      </p:sp>
      <p:pic>
        <p:nvPicPr>
          <p:cNvPr id="13" name="Grafik 12" descr="Lachendes Gesicht ohne Füllung">
            <a:extLst>
              <a:ext uri="{FF2B5EF4-FFF2-40B4-BE49-F238E27FC236}">
                <a16:creationId xmlns:a16="http://schemas.microsoft.com/office/drawing/2014/main" id="{24A98EE0-1ACB-0DEC-68B4-42C992B08C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4851" y="3065448"/>
            <a:ext cx="1395412" cy="1395412"/>
          </a:xfrm>
          <a:prstGeom prst="rect">
            <a:avLst/>
          </a:prstGeom>
        </p:spPr>
      </p:pic>
      <p:sp>
        <p:nvSpPr>
          <p:cNvPr id="15" name="Textfeld 14">
            <a:extLst>
              <a:ext uri="{FF2B5EF4-FFF2-40B4-BE49-F238E27FC236}">
                <a16:creationId xmlns:a16="http://schemas.microsoft.com/office/drawing/2014/main" id="{51A4BF64-660D-AFB4-1EEA-B236CE1698D0}"/>
              </a:ext>
            </a:extLst>
          </p:cNvPr>
          <p:cNvSpPr txBox="1"/>
          <p:nvPr/>
        </p:nvSpPr>
        <p:spPr>
          <a:xfrm>
            <a:off x="3138088" y="3654474"/>
            <a:ext cx="1489166" cy="1077218"/>
          </a:xfrm>
          <a:prstGeom prst="rect">
            <a:avLst/>
          </a:prstGeom>
          <a:noFill/>
        </p:spPr>
        <p:txBody>
          <a:bodyPr wrap="square" rtlCol="0">
            <a:spAutoFit/>
          </a:bodyPr>
          <a:lstStyle/>
          <a:p>
            <a:pPr marL="0" indent="0" algn="ctr">
              <a:buNone/>
            </a:pPr>
            <a:r>
              <a:rPr lang="de-DE" sz="3200" b="0" dirty="0">
                <a:solidFill>
                  <a:schemeClr val="tx1"/>
                </a:solidFill>
              </a:rPr>
              <a:t>Immer + 2</a:t>
            </a:r>
          </a:p>
        </p:txBody>
      </p:sp>
      <p:sp>
        <p:nvSpPr>
          <p:cNvPr id="16" name="Textfeld 15">
            <a:extLst>
              <a:ext uri="{FF2B5EF4-FFF2-40B4-BE49-F238E27FC236}">
                <a16:creationId xmlns:a16="http://schemas.microsoft.com/office/drawing/2014/main" id="{502CB8C0-3636-D38C-7859-D0EF5BC575FA}"/>
              </a:ext>
            </a:extLst>
          </p:cNvPr>
          <p:cNvSpPr txBox="1"/>
          <p:nvPr/>
        </p:nvSpPr>
        <p:spPr>
          <a:xfrm>
            <a:off x="3359821" y="2661226"/>
            <a:ext cx="2011680" cy="461665"/>
          </a:xfrm>
          <a:prstGeom prst="rect">
            <a:avLst/>
          </a:prstGeom>
          <a:noFill/>
        </p:spPr>
        <p:txBody>
          <a:bodyPr wrap="square" rtlCol="0">
            <a:spAutoFit/>
          </a:bodyPr>
          <a:lstStyle/>
          <a:p>
            <a:pPr marL="0" indent="0">
              <a:buNone/>
            </a:pPr>
            <a:r>
              <a:rPr lang="de-DE" sz="2400" b="0" dirty="0" err="1">
                <a:solidFill>
                  <a:schemeClr val="tx1">
                    <a:lumMod val="50000"/>
                    <a:lumOff val="50000"/>
                  </a:schemeClr>
                </a:solidFill>
              </a:rPr>
              <a:t>Pluszahl</a:t>
            </a:r>
            <a:endParaRPr lang="de-DE" b="0" dirty="0">
              <a:solidFill>
                <a:schemeClr val="tx1">
                  <a:lumMod val="50000"/>
                  <a:lumOff val="50000"/>
                </a:schemeClr>
              </a:solidFill>
            </a:endParaRPr>
          </a:p>
        </p:txBody>
      </p:sp>
      <p:sp>
        <p:nvSpPr>
          <p:cNvPr id="17" name="Textfeld 16">
            <a:extLst>
              <a:ext uri="{FF2B5EF4-FFF2-40B4-BE49-F238E27FC236}">
                <a16:creationId xmlns:a16="http://schemas.microsoft.com/office/drawing/2014/main" id="{CA1A4C92-778E-0A2A-C0E0-004A80EAC561}"/>
              </a:ext>
            </a:extLst>
          </p:cNvPr>
          <p:cNvSpPr txBox="1"/>
          <p:nvPr/>
        </p:nvSpPr>
        <p:spPr>
          <a:xfrm>
            <a:off x="5441271" y="2655189"/>
            <a:ext cx="2011680" cy="461665"/>
          </a:xfrm>
          <a:prstGeom prst="rect">
            <a:avLst/>
          </a:prstGeom>
          <a:noFill/>
        </p:spPr>
        <p:txBody>
          <a:bodyPr wrap="square" rtlCol="0">
            <a:spAutoFit/>
          </a:bodyPr>
          <a:lstStyle/>
          <a:p>
            <a:pPr marL="0" indent="0">
              <a:buNone/>
            </a:pPr>
            <a:r>
              <a:rPr lang="de-DE" sz="2400" b="0" dirty="0">
                <a:solidFill>
                  <a:schemeClr val="tx1">
                    <a:lumMod val="50000"/>
                    <a:lumOff val="50000"/>
                  </a:schemeClr>
                </a:solidFill>
              </a:rPr>
              <a:t>Startzahl</a:t>
            </a:r>
            <a:endParaRPr lang="de-DE" b="0" dirty="0">
              <a:solidFill>
                <a:schemeClr val="tx1">
                  <a:lumMod val="50000"/>
                  <a:lumOff val="50000"/>
                </a:schemeClr>
              </a:solidFill>
            </a:endParaRPr>
          </a:p>
        </p:txBody>
      </p:sp>
      <p:cxnSp>
        <p:nvCxnSpPr>
          <p:cNvPr id="18" name="Gerade Verbindung mit Pfeil 17">
            <a:extLst>
              <a:ext uri="{FF2B5EF4-FFF2-40B4-BE49-F238E27FC236}">
                <a16:creationId xmlns:a16="http://schemas.microsoft.com/office/drawing/2014/main" id="{A7E00E4E-EFFF-3F21-0C27-FA2071BACFF9}"/>
              </a:ext>
            </a:extLst>
          </p:cNvPr>
          <p:cNvCxnSpPr/>
          <p:nvPr/>
        </p:nvCxnSpPr>
        <p:spPr>
          <a:xfrm flipH="1">
            <a:off x="3890208" y="3228572"/>
            <a:ext cx="1" cy="446834"/>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AA3237AC-356C-FF86-A7DD-B0410F11079C}"/>
              </a:ext>
            </a:extLst>
          </p:cNvPr>
          <p:cNvCxnSpPr/>
          <p:nvPr/>
        </p:nvCxnSpPr>
        <p:spPr>
          <a:xfrm flipH="1">
            <a:off x="5888434" y="3157269"/>
            <a:ext cx="6729" cy="51813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157A634B-86DA-1C4E-ED23-255E4BB2301A}"/>
              </a:ext>
            </a:extLst>
          </p:cNvPr>
          <p:cNvSpPr txBox="1"/>
          <p:nvPr/>
        </p:nvSpPr>
        <p:spPr>
          <a:xfrm>
            <a:off x="8340028" y="2655189"/>
            <a:ext cx="2011680" cy="461665"/>
          </a:xfrm>
          <a:prstGeom prst="rect">
            <a:avLst/>
          </a:prstGeom>
          <a:noFill/>
        </p:spPr>
        <p:txBody>
          <a:bodyPr wrap="square" rtlCol="0">
            <a:spAutoFit/>
          </a:bodyPr>
          <a:lstStyle/>
          <a:p>
            <a:pPr marL="0" indent="0">
              <a:buNone/>
            </a:pPr>
            <a:r>
              <a:rPr lang="de-DE" sz="2400" b="0" dirty="0" err="1">
                <a:solidFill>
                  <a:schemeClr val="tx1">
                    <a:lumMod val="50000"/>
                    <a:lumOff val="50000"/>
                  </a:schemeClr>
                </a:solidFill>
              </a:rPr>
              <a:t>Zielzahl</a:t>
            </a:r>
            <a:endParaRPr lang="de-DE" b="0" dirty="0">
              <a:solidFill>
                <a:schemeClr val="tx1">
                  <a:lumMod val="50000"/>
                  <a:lumOff val="50000"/>
                </a:schemeClr>
              </a:solidFill>
            </a:endParaRPr>
          </a:p>
        </p:txBody>
      </p:sp>
      <p:cxnSp>
        <p:nvCxnSpPr>
          <p:cNvPr id="21" name="Gerade Verbindung mit Pfeil 20">
            <a:extLst>
              <a:ext uri="{FF2B5EF4-FFF2-40B4-BE49-F238E27FC236}">
                <a16:creationId xmlns:a16="http://schemas.microsoft.com/office/drawing/2014/main" id="{132C0845-B31D-E8DB-CC22-201C4478622A}"/>
              </a:ext>
            </a:extLst>
          </p:cNvPr>
          <p:cNvCxnSpPr/>
          <p:nvPr/>
        </p:nvCxnSpPr>
        <p:spPr>
          <a:xfrm flipH="1">
            <a:off x="8787191" y="3157269"/>
            <a:ext cx="6729" cy="51813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839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CCCE-651F-3FBA-6FE0-FBC492EAF94D}"/>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2FD2C298-DFA4-C09B-34C9-6E4E0BEF62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F43B4745-0F3D-11A4-9CFF-5015F6C789DD}"/>
              </a:ext>
            </a:extLst>
          </p:cNvPr>
          <p:cNvSpPr>
            <a:spLocks noGrp="1"/>
          </p:cNvSpPr>
          <p:nvPr>
            <p:ph type="title"/>
          </p:nvPr>
        </p:nvSpPr>
        <p:spPr/>
        <p:txBody>
          <a:bodyPr/>
          <a:lstStyle/>
          <a:p>
            <a:r>
              <a:rPr lang="de-DE" dirty="0"/>
              <a:t>Darstellen am Beispiel ‚Zahlenraupen‘</a:t>
            </a:r>
          </a:p>
        </p:txBody>
      </p:sp>
      <p:sp>
        <p:nvSpPr>
          <p:cNvPr id="3" name="Abgerundete rechteckige Legende 2">
            <a:extLst>
              <a:ext uri="{FF2B5EF4-FFF2-40B4-BE49-F238E27FC236}">
                <a16:creationId xmlns:a16="http://schemas.microsoft.com/office/drawing/2014/main" id="{F26AEFBE-22DA-9862-B02C-090175894364}"/>
              </a:ext>
            </a:extLst>
          </p:cNvPr>
          <p:cNvSpPr/>
          <p:nvPr/>
        </p:nvSpPr>
        <p:spPr>
          <a:xfrm>
            <a:off x="526474" y="2259373"/>
            <a:ext cx="2380782" cy="1241321"/>
          </a:xfrm>
          <a:prstGeom prst="wedgeRoundRectCallout">
            <a:avLst>
              <a:gd name="adj1" fmla="val 1620"/>
              <a:gd name="adj2" fmla="val 7770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geht es in der Zahlenraupe weiter?</a:t>
            </a:r>
          </a:p>
        </p:txBody>
      </p:sp>
      <p:pic>
        <p:nvPicPr>
          <p:cNvPr id="6" name="Grafik 5" descr="Ein Bild, das Zeichnung, Entwurf, Bild, Kinderkunst enthält.&#10;&#10;Automatisch generierte Beschreibung">
            <a:extLst>
              <a:ext uri="{FF2B5EF4-FFF2-40B4-BE49-F238E27FC236}">
                <a16:creationId xmlns:a16="http://schemas.microsoft.com/office/drawing/2014/main" id="{03AB7015-FA46-9BA8-6FB9-DAFA7CDFAB84}"/>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C59DE653-C548-E015-4125-3C29C962E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9" name="Grafik 8" descr="Ein Bild, das Cartoon, Zeichnung, Entwurf, Darstellung enthält.&#10;&#10;Automatisch generierte Beschreibung">
            <a:extLst>
              <a:ext uri="{FF2B5EF4-FFF2-40B4-BE49-F238E27FC236}">
                <a16:creationId xmlns:a16="http://schemas.microsoft.com/office/drawing/2014/main" id="{0B3C1EC0-C0FD-DB5E-4A63-5A714B163A22}"/>
              </a:ext>
            </a:extLst>
          </p:cNvPr>
          <p:cNvPicPr>
            <a:picLocks noChangeAspect="1"/>
          </p:cNvPicPr>
          <p:nvPr/>
        </p:nvPicPr>
        <p:blipFill>
          <a:blip r:embed="rId7">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pic>
        <p:nvPicPr>
          <p:cNvPr id="10" name="Grafik 9" descr="Ein Bild, das Kunst, Bild, Zeichnung, Kinderkunst enthält.&#10;&#10;Automatisch generierte Beschreibung">
            <a:extLst>
              <a:ext uri="{FF2B5EF4-FFF2-40B4-BE49-F238E27FC236}">
                <a16:creationId xmlns:a16="http://schemas.microsoft.com/office/drawing/2014/main" id="{E4093D9E-5E05-4527-1912-A68FAC426F4A}"/>
              </a:ext>
            </a:extLst>
          </p:cNvPr>
          <p:cNvPicPr>
            <a:picLocks noChangeAspect="1"/>
          </p:cNvPicPr>
          <p:nvPr/>
        </p:nvPicPr>
        <p:blipFill>
          <a:blip r:embed="rId8">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11" name="Grafik 10">
            <a:extLst>
              <a:ext uri="{FF2B5EF4-FFF2-40B4-BE49-F238E27FC236}">
                <a16:creationId xmlns:a16="http://schemas.microsoft.com/office/drawing/2014/main" id="{D5CF1EC5-C96E-F480-E65E-947385E744F9}"/>
              </a:ext>
            </a:extLst>
          </p:cNvPr>
          <p:cNvPicPr>
            <a:picLocks noChangeAspect="1"/>
          </p:cNvPicPr>
          <p:nvPr/>
        </p:nvPicPr>
        <p:blipFill>
          <a:blip r:embed="rId9"/>
          <a:srcRect b="43370"/>
          <a:stretch/>
        </p:blipFill>
        <p:spPr>
          <a:xfrm>
            <a:off x="6943786" y="4690190"/>
            <a:ext cx="1262920" cy="1574866"/>
          </a:xfrm>
          <a:prstGeom prst="rect">
            <a:avLst/>
          </a:prstGeom>
        </p:spPr>
      </p:pic>
      <p:sp>
        <p:nvSpPr>
          <p:cNvPr id="21" name="Textfeld 20">
            <a:extLst>
              <a:ext uri="{FF2B5EF4-FFF2-40B4-BE49-F238E27FC236}">
                <a16:creationId xmlns:a16="http://schemas.microsoft.com/office/drawing/2014/main" id="{0A1ED647-B73E-7205-E115-8A51B1BE2A00}"/>
              </a:ext>
            </a:extLst>
          </p:cNvPr>
          <p:cNvSpPr txBox="1"/>
          <p:nvPr/>
        </p:nvSpPr>
        <p:spPr>
          <a:xfrm>
            <a:off x="11815482" y="3496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grpSp>
        <p:nvGrpSpPr>
          <p:cNvPr id="16" name="Gruppieren 15">
            <a:extLst>
              <a:ext uri="{FF2B5EF4-FFF2-40B4-BE49-F238E27FC236}">
                <a16:creationId xmlns:a16="http://schemas.microsoft.com/office/drawing/2014/main" id="{3163E775-906E-2B18-1BB1-97FA6D9DC8B5}"/>
              </a:ext>
            </a:extLst>
          </p:cNvPr>
          <p:cNvGrpSpPr/>
          <p:nvPr/>
        </p:nvGrpSpPr>
        <p:grpSpPr>
          <a:xfrm>
            <a:off x="4845399" y="2812570"/>
            <a:ext cx="5109951" cy="1287753"/>
            <a:chOff x="5073527" y="2604059"/>
            <a:chExt cx="3724996" cy="938732"/>
          </a:xfrm>
        </p:grpSpPr>
        <p:sp>
          <p:nvSpPr>
            <p:cNvPr id="2" name="Rechteck 1">
              <a:extLst>
                <a:ext uri="{FF2B5EF4-FFF2-40B4-BE49-F238E27FC236}">
                  <a16:creationId xmlns:a16="http://schemas.microsoft.com/office/drawing/2014/main" id="{2958817C-9F70-9D6F-5604-0BF55B1693F1}"/>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8" name="Rechteck 7">
              <a:extLst>
                <a:ext uri="{FF2B5EF4-FFF2-40B4-BE49-F238E27FC236}">
                  <a16:creationId xmlns:a16="http://schemas.microsoft.com/office/drawing/2014/main" id="{14D609BE-C169-C0D8-F13C-78CDB02316BE}"/>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sp>
          <p:nvSpPr>
            <p:cNvPr id="13" name="Rechteck 12">
              <a:extLst>
                <a:ext uri="{FF2B5EF4-FFF2-40B4-BE49-F238E27FC236}">
                  <a16:creationId xmlns:a16="http://schemas.microsoft.com/office/drawing/2014/main" id="{6DA81924-5039-F3A4-B21A-7FE6CDA33365}"/>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sp>
          <p:nvSpPr>
            <p:cNvPr id="14" name="Rechteck 13">
              <a:extLst>
                <a:ext uri="{FF2B5EF4-FFF2-40B4-BE49-F238E27FC236}">
                  <a16:creationId xmlns:a16="http://schemas.microsoft.com/office/drawing/2014/main" id="{65BCF4BE-5A0B-5378-104B-8043A2184F04}"/>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15" name="Grafik 14" descr="Lachendes Gesicht ohne Füllung">
            <a:extLst>
              <a:ext uri="{FF2B5EF4-FFF2-40B4-BE49-F238E27FC236}">
                <a16:creationId xmlns:a16="http://schemas.microsoft.com/office/drawing/2014/main" id="{E9A6BEBC-25D0-0308-0ADF-F68BB4242D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39074" y="2058941"/>
            <a:ext cx="1441754" cy="1441754"/>
          </a:xfrm>
          <a:prstGeom prst="rect">
            <a:avLst/>
          </a:prstGeom>
        </p:spPr>
      </p:pic>
      <p:sp>
        <p:nvSpPr>
          <p:cNvPr id="19" name="Textfeld 18">
            <a:extLst>
              <a:ext uri="{FF2B5EF4-FFF2-40B4-BE49-F238E27FC236}">
                <a16:creationId xmlns:a16="http://schemas.microsoft.com/office/drawing/2014/main" id="{9D415F69-8E7E-4E06-B985-47ED2A9236E6}"/>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18" name="Textplatzhalter 17">
            <a:extLst>
              <a:ext uri="{FF2B5EF4-FFF2-40B4-BE49-F238E27FC236}">
                <a16:creationId xmlns:a16="http://schemas.microsoft.com/office/drawing/2014/main" id="{55BA073D-111C-BF60-182E-7CACFEEF11A6}"/>
              </a:ext>
            </a:extLst>
          </p:cNvPr>
          <p:cNvSpPr>
            <a:spLocks noGrp="1"/>
          </p:cNvSpPr>
          <p:nvPr>
            <p:ph type="body" sz="quarter" idx="14"/>
          </p:nvPr>
        </p:nvSpPr>
        <p:spPr/>
        <p:txBody>
          <a:bodyPr/>
          <a:lstStyle/>
          <a:p>
            <a:endParaRPr lang="de-DE" dirty="0"/>
          </a:p>
        </p:txBody>
      </p:sp>
    </p:spTree>
    <p:extLst>
      <p:ext uri="{BB962C8B-B14F-4D97-AF65-F5344CB8AC3E}">
        <p14:creationId xmlns:p14="http://schemas.microsoft.com/office/powerpoint/2010/main" val="3585547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6AC2-1724-7C8D-BD69-95B7CE499758}"/>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B0348409-1777-DE5A-B074-04654B72E0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71197" y="1717285"/>
            <a:ext cx="8223068" cy="3915179"/>
          </a:xfrm>
          <a:prstGeom prst="rect">
            <a:avLst/>
          </a:prstGeom>
        </p:spPr>
      </p:pic>
      <p:sp>
        <p:nvSpPr>
          <p:cNvPr id="4" name="Titel 3">
            <a:extLst>
              <a:ext uri="{FF2B5EF4-FFF2-40B4-BE49-F238E27FC236}">
                <a16:creationId xmlns:a16="http://schemas.microsoft.com/office/drawing/2014/main" id="{2D347CB6-3CC4-AF19-D041-642FFD790A6C}"/>
              </a:ext>
            </a:extLst>
          </p:cNvPr>
          <p:cNvSpPr>
            <a:spLocks noGrp="1"/>
          </p:cNvSpPr>
          <p:nvPr>
            <p:ph type="title"/>
          </p:nvPr>
        </p:nvSpPr>
        <p:spPr/>
        <p:txBody>
          <a:bodyPr/>
          <a:lstStyle/>
          <a:p>
            <a:r>
              <a:rPr lang="de-DE" dirty="0"/>
              <a:t>Darstellen am Beispiel ‚Zahlenraupen‘</a:t>
            </a:r>
          </a:p>
        </p:txBody>
      </p:sp>
      <p:sp>
        <p:nvSpPr>
          <p:cNvPr id="3" name="Abgerundete rechteckige Legende 2">
            <a:extLst>
              <a:ext uri="{FF2B5EF4-FFF2-40B4-BE49-F238E27FC236}">
                <a16:creationId xmlns:a16="http://schemas.microsoft.com/office/drawing/2014/main" id="{AA444A8D-1638-F955-53B9-A377CABFC265}"/>
              </a:ext>
            </a:extLst>
          </p:cNvPr>
          <p:cNvSpPr/>
          <p:nvPr/>
        </p:nvSpPr>
        <p:spPr>
          <a:xfrm>
            <a:off x="1392917" y="4584759"/>
            <a:ext cx="2582415" cy="1574800"/>
          </a:xfrm>
          <a:prstGeom prst="wedgeRoundRectCallout">
            <a:avLst>
              <a:gd name="adj1" fmla="val -45002"/>
              <a:gd name="adj2" fmla="val -6174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Ein Plättchen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liegt im ersten Feld.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Wie viele muss ich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in das zweite Feld legen? </a:t>
            </a:r>
          </a:p>
        </p:txBody>
      </p:sp>
      <p:pic>
        <p:nvPicPr>
          <p:cNvPr id="6" name="Grafik 5" descr="Ein Bild, das Zeichnung, Entwurf, Bild, Kinderkunst enthält.&#10;&#10;Automatisch generierte Beschreibung">
            <a:extLst>
              <a:ext uri="{FF2B5EF4-FFF2-40B4-BE49-F238E27FC236}">
                <a16:creationId xmlns:a16="http://schemas.microsoft.com/office/drawing/2014/main" id="{3C080B57-F7B2-7445-8CB7-04A856C4F4D0}"/>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60BF0EB9-34FE-4BB2-E7B4-4758C3F201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D648A18C-E0B6-4017-C17A-4C57EE07D5D6}"/>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sp>
        <p:nvSpPr>
          <p:cNvPr id="38" name="Wolkenförmige Legende 37">
            <a:extLst>
              <a:ext uri="{FF2B5EF4-FFF2-40B4-BE49-F238E27FC236}">
                <a16:creationId xmlns:a16="http://schemas.microsoft.com/office/drawing/2014/main" id="{625A195B-AC33-1A71-7AD7-408735D8532E}"/>
              </a:ext>
            </a:extLst>
          </p:cNvPr>
          <p:cNvSpPr/>
          <p:nvPr/>
        </p:nvSpPr>
        <p:spPr>
          <a:xfrm>
            <a:off x="55619" y="1354368"/>
            <a:ext cx="3288127" cy="1335822"/>
          </a:xfrm>
          <a:prstGeom prst="cloudCallout">
            <a:avLst>
              <a:gd name="adj1" fmla="val -14872"/>
              <a:gd name="adj2" fmla="val 10650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Haben alle Kinder das jetzt verstanden?</a:t>
            </a:r>
          </a:p>
        </p:txBody>
      </p:sp>
      <p:pic>
        <p:nvPicPr>
          <p:cNvPr id="53" name="Grafik 52">
            <a:extLst>
              <a:ext uri="{FF2B5EF4-FFF2-40B4-BE49-F238E27FC236}">
                <a16:creationId xmlns:a16="http://schemas.microsoft.com/office/drawing/2014/main" id="{D08CAFA5-20DD-F1AE-E7FF-3E75AAB84438}"/>
              </a:ext>
            </a:extLst>
          </p:cNvPr>
          <p:cNvPicPr>
            <a:picLocks noChangeAspect="1"/>
          </p:cNvPicPr>
          <p:nvPr/>
        </p:nvPicPr>
        <p:blipFill>
          <a:blip r:embed="rId8"/>
          <a:srcRect b="43370"/>
          <a:stretch/>
        </p:blipFill>
        <p:spPr>
          <a:xfrm>
            <a:off x="6943786" y="4690190"/>
            <a:ext cx="1262920" cy="1574866"/>
          </a:xfrm>
          <a:prstGeom prst="rect">
            <a:avLst/>
          </a:prstGeom>
        </p:spPr>
      </p:pic>
      <p:sp>
        <p:nvSpPr>
          <p:cNvPr id="60" name="Abgerundete rechteckige Legende 59">
            <a:extLst>
              <a:ext uri="{FF2B5EF4-FFF2-40B4-BE49-F238E27FC236}">
                <a16:creationId xmlns:a16="http://schemas.microsoft.com/office/drawing/2014/main" id="{0D5B9AF0-6A54-66C6-3B2B-9E32631F3828}"/>
              </a:ext>
            </a:extLst>
          </p:cNvPr>
          <p:cNvSpPr/>
          <p:nvPr/>
        </p:nvSpPr>
        <p:spPr>
          <a:xfrm>
            <a:off x="4702142" y="4626604"/>
            <a:ext cx="2119310" cy="1574866"/>
          </a:xfrm>
          <a:prstGeom prst="wedgeRoundRectCallout">
            <a:avLst>
              <a:gd name="adj1" fmla="val 64288"/>
              <a:gd name="adj2" fmla="val 92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4</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1 wie im ersten Feld und drei dazu. Es ist ja immer + 3.</a:t>
            </a:r>
          </a:p>
        </p:txBody>
      </p:sp>
      <p:grpSp>
        <p:nvGrpSpPr>
          <p:cNvPr id="64" name="Gruppieren 63">
            <a:extLst>
              <a:ext uri="{FF2B5EF4-FFF2-40B4-BE49-F238E27FC236}">
                <a16:creationId xmlns:a16="http://schemas.microsoft.com/office/drawing/2014/main" id="{D30B4F4C-7673-BAD3-F473-34B96FCCB320}"/>
              </a:ext>
            </a:extLst>
          </p:cNvPr>
          <p:cNvGrpSpPr/>
          <p:nvPr/>
        </p:nvGrpSpPr>
        <p:grpSpPr>
          <a:xfrm>
            <a:off x="9515167" y="1158376"/>
            <a:ext cx="2382543" cy="1189210"/>
            <a:chOff x="4447133" y="1702792"/>
            <a:chExt cx="1438641" cy="658415"/>
          </a:xfrm>
          <a:solidFill>
            <a:schemeClr val="bg1"/>
          </a:solidFill>
        </p:grpSpPr>
        <p:sp>
          <p:nvSpPr>
            <p:cNvPr id="65" name="Eingebuchteter Richtungspfeil 26">
              <a:extLst>
                <a:ext uri="{FF2B5EF4-FFF2-40B4-BE49-F238E27FC236}">
                  <a16:creationId xmlns:a16="http://schemas.microsoft.com/office/drawing/2014/main" id="{932C3C54-9F60-EC9D-4A5E-2EC99403B4A9}"/>
                </a:ext>
              </a:extLst>
            </p:cNvPr>
            <p:cNvSpPr/>
            <p:nvPr/>
          </p:nvSpPr>
          <p:spPr>
            <a:xfrm>
              <a:off x="4447133" y="1702792"/>
              <a:ext cx="1438641" cy="658415"/>
            </a:xfrm>
            <a:prstGeom prst="roundRect">
              <a:avLst/>
            </a:prstGeom>
            <a:solidFill>
              <a:srgbClr val="DBE7E9"/>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66" name="Eingebuchteter Richtungspfeil 4">
              <a:extLst>
                <a:ext uri="{FF2B5EF4-FFF2-40B4-BE49-F238E27FC236}">
                  <a16:creationId xmlns:a16="http://schemas.microsoft.com/office/drawing/2014/main" id="{B4F6232A-5659-280F-9706-EB500D9CEDC6}"/>
                </a:ext>
              </a:extLst>
            </p:cNvPr>
            <p:cNvSpPr txBox="1"/>
            <p:nvPr/>
          </p:nvSpPr>
          <p:spPr>
            <a:xfrm>
              <a:off x="4471791" y="1702792"/>
              <a:ext cx="1363652"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Aufgabenverständnis ermöglichen</a:t>
              </a:r>
              <a:endParaRPr lang="de-DE" sz="1600" b="0" kern="1200" dirty="0">
                <a:solidFill>
                  <a:schemeClr val="tx1"/>
                </a:solidFill>
              </a:endParaRPr>
            </a:p>
          </p:txBody>
        </p:sp>
      </p:grpSp>
      <p:grpSp>
        <p:nvGrpSpPr>
          <p:cNvPr id="2" name="Gruppieren 1">
            <a:extLst>
              <a:ext uri="{FF2B5EF4-FFF2-40B4-BE49-F238E27FC236}">
                <a16:creationId xmlns:a16="http://schemas.microsoft.com/office/drawing/2014/main" id="{F3148787-C21E-1CFA-AA2C-37195F1DF5A1}"/>
              </a:ext>
            </a:extLst>
          </p:cNvPr>
          <p:cNvGrpSpPr/>
          <p:nvPr/>
        </p:nvGrpSpPr>
        <p:grpSpPr>
          <a:xfrm>
            <a:off x="4845399" y="2812570"/>
            <a:ext cx="5109951" cy="1287753"/>
            <a:chOff x="5073527" y="2604059"/>
            <a:chExt cx="3724996" cy="938732"/>
          </a:xfrm>
        </p:grpSpPr>
        <p:sp>
          <p:nvSpPr>
            <p:cNvPr id="13" name="Rechteck 12">
              <a:extLst>
                <a:ext uri="{FF2B5EF4-FFF2-40B4-BE49-F238E27FC236}">
                  <a16:creationId xmlns:a16="http://schemas.microsoft.com/office/drawing/2014/main" id="{B78B2772-F3C9-C191-2FEF-C6E0C4434D33}"/>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25" name="Rechteck 24">
              <a:extLst>
                <a:ext uri="{FF2B5EF4-FFF2-40B4-BE49-F238E27FC236}">
                  <a16:creationId xmlns:a16="http://schemas.microsoft.com/office/drawing/2014/main" id="{0F68BD33-FE2D-5107-4233-7E611BF5014C}"/>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26" name="Rechteck 25">
              <a:extLst>
                <a:ext uri="{FF2B5EF4-FFF2-40B4-BE49-F238E27FC236}">
                  <a16:creationId xmlns:a16="http://schemas.microsoft.com/office/drawing/2014/main" id="{B995BBA0-24C0-507D-978F-84D2A44C9635}"/>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sp>
          <p:nvSpPr>
            <p:cNvPr id="27" name="Rechteck 26">
              <a:extLst>
                <a:ext uri="{FF2B5EF4-FFF2-40B4-BE49-F238E27FC236}">
                  <a16:creationId xmlns:a16="http://schemas.microsoft.com/office/drawing/2014/main" id="{F872B8CC-73C4-50CD-E043-FECC93C46952}"/>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28" name="Grafik 27" descr="Lachendes Gesicht ohne Füllung">
            <a:extLst>
              <a:ext uri="{FF2B5EF4-FFF2-40B4-BE49-F238E27FC236}">
                <a16:creationId xmlns:a16="http://schemas.microsoft.com/office/drawing/2014/main" id="{7DA2F5E5-4374-FD43-9D60-890FF15D5F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pic>
        <p:nvPicPr>
          <p:cNvPr id="30" name="Grafik 29" descr="Ein Bild, das Cartoon, Zeichnung, Entwurf, Darstellung enthält.&#10;&#10;Automatisch generierte Beschreibung">
            <a:extLst>
              <a:ext uri="{FF2B5EF4-FFF2-40B4-BE49-F238E27FC236}">
                <a16:creationId xmlns:a16="http://schemas.microsoft.com/office/drawing/2014/main" id="{9E7E7445-B36A-40B4-6135-A05F10F06639}"/>
              </a:ext>
            </a:extLst>
          </p:cNvPr>
          <p:cNvPicPr>
            <a:picLocks noChangeAspect="1"/>
          </p:cNvPicPr>
          <p:nvPr/>
        </p:nvPicPr>
        <p:blipFill>
          <a:blip r:embed="rId11">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1" name="Textfeld 30">
            <a:extLst>
              <a:ext uri="{FF2B5EF4-FFF2-40B4-BE49-F238E27FC236}">
                <a16:creationId xmlns:a16="http://schemas.microsoft.com/office/drawing/2014/main" id="{516D8F9B-C958-A2CC-1DD0-FA3BEAEE326A}"/>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pic>
        <p:nvPicPr>
          <p:cNvPr id="11" name="Grafik 10">
            <a:extLst>
              <a:ext uri="{FF2B5EF4-FFF2-40B4-BE49-F238E27FC236}">
                <a16:creationId xmlns:a16="http://schemas.microsoft.com/office/drawing/2014/main" id="{B7D17EE6-93E1-DAAD-89EE-B7292266D5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16" name="Grafik 15">
            <a:extLst>
              <a:ext uri="{FF2B5EF4-FFF2-40B4-BE49-F238E27FC236}">
                <a16:creationId xmlns:a16="http://schemas.microsoft.com/office/drawing/2014/main" id="{EEF1BB29-9C2D-B95F-C0F7-98B52DF8BA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17" name="Grafik 16">
            <a:extLst>
              <a:ext uri="{FF2B5EF4-FFF2-40B4-BE49-F238E27FC236}">
                <a16:creationId xmlns:a16="http://schemas.microsoft.com/office/drawing/2014/main" id="{CA0FFA90-8B2D-CF07-2261-9E992FFB159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18" name="Grafik 17">
            <a:extLst>
              <a:ext uri="{FF2B5EF4-FFF2-40B4-BE49-F238E27FC236}">
                <a16:creationId xmlns:a16="http://schemas.microsoft.com/office/drawing/2014/main" id="{90425E3B-EFC2-8FBE-7799-B7BD7776BE4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19" name="Grafik 18">
            <a:extLst>
              <a:ext uri="{FF2B5EF4-FFF2-40B4-BE49-F238E27FC236}">
                <a16:creationId xmlns:a16="http://schemas.microsoft.com/office/drawing/2014/main" id="{11BC6217-285B-B922-E96C-FF8A4BD3339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spTree>
    <p:extLst>
      <p:ext uri="{BB962C8B-B14F-4D97-AF65-F5344CB8AC3E}">
        <p14:creationId xmlns:p14="http://schemas.microsoft.com/office/powerpoint/2010/main" val="13556860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10"/>
                                        <p:tgtEl>
                                          <p:spTgt spid="38"/>
                                        </p:tgtEl>
                                      </p:cBhvr>
                                    </p:animEffect>
                                    <p:set>
                                      <p:cBhvr>
                                        <p:cTn id="11" dur="1" fill="hold">
                                          <p:stCondLst>
                                            <p:cond delay="9"/>
                                          </p:stCondLst>
                                        </p:cTn>
                                        <p:tgtEl>
                                          <p:spTgt spid="38"/>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50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50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50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38" grpId="1"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D3588-B1F8-D664-5F0E-F242BDF0B1E6}"/>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89088E79-612F-8158-FD1B-EA912A4500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7361FDC5-288A-874F-3873-24B47D1838B9}"/>
              </a:ext>
            </a:extLst>
          </p:cNvPr>
          <p:cNvSpPr>
            <a:spLocks noGrp="1"/>
          </p:cNvSpPr>
          <p:nvPr>
            <p:ph type="title"/>
          </p:nvPr>
        </p:nvSpPr>
        <p:spPr/>
        <p:txBody>
          <a:bodyPr/>
          <a:lstStyle/>
          <a:p>
            <a:r>
              <a:rPr lang="de-DE" dirty="0"/>
              <a:t>Darstellen am Beispiel ‚Zahlenraupen‘</a:t>
            </a:r>
          </a:p>
        </p:txBody>
      </p:sp>
      <p:pic>
        <p:nvPicPr>
          <p:cNvPr id="6" name="Grafik 5" descr="Ein Bild, das Zeichnung, Entwurf, Bild, Kinderkunst enthält.&#10;&#10;Automatisch generierte Beschreibung">
            <a:extLst>
              <a:ext uri="{FF2B5EF4-FFF2-40B4-BE49-F238E27FC236}">
                <a16:creationId xmlns:a16="http://schemas.microsoft.com/office/drawing/2014/main" id="{6BEADC38-16B5-CE26-6799-6E80A248531E}"/>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9EC1AAFB-3522-E318-BFB0-7F6D81AFA4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9307CD5E-2489-02BC-502C-2C66000E802D}"/>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43D60442-55DD-CE55-20C0-193926D9BE10}"/>
              </a:ext>
            </a:extLst>
          </p:cNvPr>
          <p:cNvPicPr>
            <a:picLocks noChangeAspect="1"/>
          </p:cNvPicPr>
          <p:nvPr/>
        </p:nvPicPr>
        <p:blipFill>
          <a:blip r:embed="rId8"/>
          <a:srcRect b="43370"/>
          <a:stretch/>
        </p:blipFill>
        <p:spPr>
          <a:xfrm>
            <a:off x="6943786" y="4690190"/>
            <a:ext cx="1262920" cy="1574866"/>
          </a:xfrm>
          <a:prstGeom prst="rect">
            <a:avLst/>
          </a:prstGeom>
        </p:spPr>
      </p:pic>
      <p:sp>
        <p:nvSpPr>
          <p:cNvPr id="8" name="Rechteck 7">
            <a:extLst>
              <a:ext uri="{FF2B5EF4-FFF2-40B4-BE49-F238E27FC236}">
                <a16:creationId xmlns:a16="http://schemas.microsoft.com/office/drawing/2014/main" id="{D2B79076-AD52-2E60-C95A-D8E8A6073827}"/>
              </a:ext>
            </a:extLst>
          </p:cNvPr>
          <p:cNvSpPr/>
          <p:nvPr/>
        </p:nvSpPr>
        <p:spPr>
          <a:xfrm rot="310289">
            <a:off x="4845399" y="2865703"/>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11" name="Rechteck 10">
            <a:extLst>
              <a:ext uri="{FF2B5EF4-FFF2-40B4-BE49-F238E27FC236}">
                <a16:creationId xmlns:a16="http://schemas.microsoft.com/office/drawing/2014/main" id="{36D47FDB-1181-A9C5-A142-B29094602BEC}"/>
              </a:ext>
            </a:extLst>
          </p:cNvPr>
          <p:cNvSpPr/>
          <p:nvPr/>
        </p:nvSpPr>
        <p:spPr>
          <a:xfrm rot="21404625">
            <a:off x="6157988" y="2846639"/>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13" name="Rechteck 12">
            <a:extLst>
              <a:ext uri="{FF2B5EF4-FFF2-40B4-BE49-F238E27FC236}">
                <a16:creationId xmlns:a16="http://schemas.microsoft.com/office/drawing/2014/main" id="{C565882F-FF1A-D85E-98DB-018C133DAAF2}"/>
              </a:ext>
            </a:extLst>
          </p:cNvPr>
          <p:cNvSpPr/>
          <p:nvPr/>
        </p:nvSpPr>
        <p:spPr>
          <a:xfrm rot="169432">
            <a:off x="7456340" y="2865703"/>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7</a:t>
            </a:r>
          </a:p>
        </p:txBody>
      </p:sp>
      <p:sp>
        <p:nvSpPr>
          <p:cNvPr id="14" name="Rechteck 13">
            <a:extLst>
              <a:ext uri="{FF2B5EF4-FFF2-40B4-BE49-F238E27FC236}">
                <a16:creationId xmlns:a16="http://schemas.microsoft.com/office/drawing/2014/main" id="{C0D11A99-DCDC-F969-8C0C-8C0313044283}"/>
              </a:ext>
            </a:extLst>
          </p:cNvPr>
          <p:cNvSpPr/>
          <p:nvPr/>
        </p:nvSpPr>
        <p:spPr>
          <a:xfrm>
            <a:off x="8720730" y="2812570"/>
            <a:ext cx="1234620" cy="123462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pic>
        <p:nvPicPr>
          <p:cNvPr id="15" name="Grafik 14" descr="Lachendes Gesicht ohne Füllung">
            <a:extLst>
              <a:ext uri="{FF2B5EF4-FFF2-40B4-BE49-F238E27FC236}">
                <a16:creationId xmlns:a16="http://schemas.microsoft.com/office/drawing/2014/main" id="{C0E013F3-29C6-BB88-2FC9-367B8706B3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sp>
        <p:nvSpPr>
          <p:cNvPr id="5" name="Inhaltsplatzhalter 3">
            <a:extLst>
              <a:ext uri="{FF2B5EF4-FFF2-40B4-BE49-F238E27FC236}">
                <a16:creationId xmlns:a16="http://schemas.microsoft.com/office/drawing/2014/main" id="{0941F0B1-0EE9-839D-49DF-FC990FAC2A6F}"/>
              </a:ext>
            </a:extLst>
          </p:cNvPr>
          <p:cNvSpPr txBox="1">
            <a:spLocks/>
          </p:cNvSpPr>
          <p:nvPr/>
        </p:nvSpPr>
        <p:spPr bwMode="auto">
          <a:xfrm>
            <a:off x="8529145" y="1154782"/>
            <a:ext cx="3662855" cy="1328771"/>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könnte das Verständnis weiter unterstützt werden?</a:t>
            </a:r>
          </a:p>
        </p:txBody>
      </p:sp>
      <p:pic>
        <p:nvPicPr>
          <p:cNvPr id="32" name="Grafik 31" descr="Ein Bild, das Cartoon, Zeichnung, Entwurf, Darstellung enthält.&#10;&#10;Automatisch generierte Beschreibung">
            <a:extLst>
              <a:ext uri="{FF2B5EF4-FFF2-40B4-BE49-F238E27FC236}">
                <a16:creationId xmlns:a16="http://schemas.microsoft.com/office/drawing/2014/main" id="{6F9A575F-490B-FE7A-DCC0-1435CAAEC3E7}"/>
              </a:ext>
            </a:extLst>
          </p:cNvPr>
          <p:cNvPicPr>
            <a:picLocks noChangeAspect="1"/>
          </p:cNvPicPr>
          <p:nvPr/>
        </p:nvPicPr>
        <p:blipFill>
          <a:blip r:embed="rId13">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3" name="Textfeld 32">
            <a:extLst>
              <a:ext uri="{FF2B5EF4-FFF2-40B4-BE49-F238E27FC236}">
                <a16:creationId xmlns:a16="http://schemas.microsoft.com/office/drawing/2014/main" id="{4753A5FE-1580-205E-F9F2-48DE46116F71}"/>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34" name="Abgerundete rechteckige Legende 33">
            <a:extLst>
              <a:ext uri="{FF2B5EF4-FFF2-40B4-BE49-F238E27FC236}">
                <a16:creationId xmlns:a16="http://schemas.microsoft.com/office/drawing/2014/main" id="{74ABAA4E-5A26-B1BA-AFB1-BAF05AB89A88}"/>
              </a:ext>
            </a:extLst>
          </p:cNvPr>
          <p:cNvSpPr/>
          <p:nvPr/>
        </p:nvSpPr>
        <p:spPr>
          <a:xfrm>
            <a:off x="1839800" y="4303599"/>
            <a:ext cx="2008534" cy="990919"/>
          </a:xfrm>
          <a:prstGeom prst="wedgeRoundRectCallout">
            <a:avLst>
              <a:gd name="adj1" fmla="val -65426"/>
              <a:gd name="adj2" fmla="val -462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geht es weiter?</a:t>
            </a:r>
          </a:p>
        </p:txBody>
      </p:sp>
      <p:sp>
        <p:nvSpPr>
          <p:cNvPr id="35" name="Abgerundete rechteckige Legende 34">
            <a:extLst>
              <a:ext uri="{FF2B5EF4-FFF2-40B4-BE49-F238E27FC236}">
                <a16:creationId xmlns:a16="http://schemas.microsoft.com/office/drawing/2014/main" id="{60A4A27E-D2F3-12DE-AE32-A7AE89DE8C42}"/>
              </a:ext>
            </a:extLst>
          </p:cNvPr>
          <p:cNvSpPr/>
          <p:nvPr/>
        </p:nvSpPr>
        <p:spPr>
          <a:xfrm>
            <a:off x="8950657" y="3196698"/>
            <a:ext cx="2008534" cy="990919"/>
          </a:xfrm>
          <a:prstGeom prst="wedgeRoundRectCallout">
            <a:avLst>
              <a:gd name="adj1" fmla="val -32718"/>
              <a:gd name="adj2" fmla="val 8271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7</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Denn 4 + 3 sind 7.</a:t>
            </a:r>
          </a:p>
        </p:txBody>
      </p:sp>
      <p:sp>
        <p:nvSpPr>
          <p:cNvPr id="43" name="Wolkenförmige Legende 42">
            <a:extLst>
              <a:ext uri="{FF2B5EF4-FFF2-40B4-BE49-F238E27FC236}">
                <a16:creationId xmlns:a16="http://schemas.microsoft.com/office/drawing/2014/main" id="{8DECF188-A3F7-E15B-BBD7-FDB02C94C820}"/>
              </a:ext>
            </a:extLst>
          </p:cNvPr>
          <p:cNvSpPr/>
          <p:nvPr/>
        </p:nvSpPr>
        <p:spPr>
          <a:xfrm>
            <a:off x="6873994" y="4129986"/>
            <a:ext cx="1081692" cy="838416"/>
          </a:xfrm>
          <a:prstGeom prst="cloudCallout">
            <a:avLst>
              <a:gd name="adj1" fmla="val 73766"/>
              <a:gd name="adj2" fmla="val 5568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sp>
        <p:nvSpPr>
          <p:cNvPr id="45" name="Wolkenförmige Legende 44">
            <a:extLst>
              <a:ext uri="{FF2B5EF4-FFF2-40B4-BE49-F238E27FC236}">
                <a16:creationId xmlns:a16="http://schemas.microsoft.com/office/drawing/2014/main" id="{690C8A12-24BA-FD85-C386-FF31599255A8}"/>
              </a:ext>
            </a:extLst>
          </p:cNvPr>
          <p:cNvSpPr/>
          <p:nvPr/>
        </p:nvSpPr>
        <p:spPr>
          <a:xfrm>
            <a:off x="10981346" y="3985977"/>
            <a:ext cx="1081692" cy="838416"/>
          </a:xfrm>
          <a:prstGeom prst="cloudCallout">
            <a:avLst>
              <a:gd name="adj1" fmla="val -69039"/>
              <a:gd name="adj2" fmla="val 5991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pic>
        <p:nvPicPr>
          <p:cNvPr id="2" name="Grafik 1">
            <a:extLst>
              <a:ext uri="{FF2B5EF4-FFF2-40B4-BE49-F238E27FC236}">
                <a16:creationId xmlns:a16="http://schemas.microsoft.com/office/drawing/2014/main" id="{620BC964-0E8C-9F18-785E-E7D1E52FE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3" name="Grafik 2">
            <a:extLst>
              <a:ext uri="{FF2B5EF4-FFF2-40B4-BE49-F238E27FC236}">
                <a16:creationId xmlns:a16="http://schemas.microsoft.com/office/drawing/2014/main" id="{5254C14A-584D-5D47-35C7-25E680CF78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9" name="Grafik 8">
            <a:extLst>
              <a:ext uri="{FF2B5EF4-FFF2-40B4-BE49-F238E27FC236}">
                <a16:creationId xmlns:a16="http://schemas.microsoft.com/office/drawing/2014/main" id="{2760D129-AC60-DBE3-A124-0D0495DBEE2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18" name="Grafik 17">
            <a:extLst>
              <a:ext uri="{FF2B5EF4-FFF2-40B4-BE49-F238E27FC236}">
                <a16:creationId xmlns:a16="http://schemas.microsoft.com/office/drawing/2014/main" id="{56368300-09B3-B16F-3DD4-F684A94C90B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21" name="Grafik 20">
            <a:extLst>
              <a:ext uri="{FF2B5EF4-FFF2-40B4-BE49-F238E27FC236}">
                <a16:creationId xmlns:a16="http://schemas.microsoft.com/office/drawing/2014/main" id="{0928DC0C-2469-8BE2-717B-4BF003BE890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pic>
        <p:nvPicPr>
          <p:cNvPr id="22" name="Grafik 21">
            <a:extLst>
              <a:ext uri="{FF2B5EF4-FFF2-40B4-BE49-F238E27FC236}">
                <a16:creationId xmlns:a16="http://schemas.microsoft.com/office/drawing/2014/main" id="{780DA642-739E-DAA9-A426-6F2963C342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3208" y="3354136"/>
            <a:ext cx="207011" cy="207011"/>
          </a:xfrm>
          <a:prstGeom prst="rect">
            <a:avLst/>
          </a:prstGeom>
        </p:spPr>
      </p:pic>
      <p:pic>
        <p:nvPicPr>
          <p:cNvPr id="23" name="Grafik 22">
            <a:extLst>
              <a:ext uri="{FF2B5EF4-FFF2-40B4-BE49-F238E27FC236}">
                <a16:creationId xmlns:a16="http://schemas.microsoft.com/office/drawing/2014/main" id="{170E2D82-0796-2549-7AF4-64A51EC02B0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8039" y="3570628"/>
            <a:ext cx="207011" cy="207011"/>
          </a:xfrm>
          <a:prstGeom prst="rect">
            <a:avLst/>
          </a:prstGeom>
        </p:spPr>
      </p:pic>
      <p:pic>
        <p:nvPicPr>
          <p:cNvPr id="24" name="Grafik 23">
            <a:extLst>
              <a:ext uri="{FF2B5EF4-FFF2-40B4-BE49-F238E27FC236}">
                <a16:creationId xmlns:a16="http://schemas.microsoft.com/office/drawing/2014/main" id="{B490853B-21FA-7C7F-7B09-500D38DD666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4935" y="3576784"/>
            <a:ext cx="207011" cy="207011"/>
          </a:xfrm>
          <a:prstGeom prst="rect">
            <a:avLst/>
          </a:prstGeom>
        </p:spPr>
      </p:pic>
      <p:pic>
        <p:nvPicPr>
          <p:cNvPr id="25" name="Grafik 24">
            <a:extLst>
              <a:ext uri="{FF2B5EF4-FFF2-40B4-BE49-F238E27FC236}">
                <a16:creationId xmlns:a16="http://schemas.microsoft.com/office/drawing/2014/main" id="{BA74ED9C-4FE8-20E8-6237-0553AA06FDC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7229" y="3570628"/>
            <a:ext cx="207011" cy="207011"/>
          </a:xfrm>
          <a:prstGeom prst="rect">
            <a:avLst/>
          </a:prstGeom>
        </p:spPr>
      </p:pic>
      <p:pic>
        <p:nvPicPr>
          <p:cNvPr id="26" name="Grafik 25">
            <a:extLst>
              <a:ext uri="{FF2B5EF4-FFF2-40B4-BE49-F238E27FC236}">
                <a16:creationId xmlns:a16="http://schemas.microsoft.com/office/drawing/2014/main" id="{7AB579A7-2EFF-4B27-1723-EC0BD1C333A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3995" y="3792040"/>
            <a:ext cx="207011" cy="207011"/>
          </a:xfrm>
          <a:prstGeom prst="rect">
            <a:avLst/>
          </a:prstGeom>
        </p:spPr>
      </p:pic>
      <p:pic>
        <p:nvPicPr>
          <p:cNvPr id="27" name="Grafik 26">
            <a:extLst>
              <a:ext uri="{FF2B5EF4-FFF2-40B4-BE49-F238E27FC236}">
                <a16:creationId xmlns:a16="http://schemas.microsoft.com/office/drawing/2014/main" id="{EADD6B16-EF10-9C4D-1732-AE96696E8E7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0891" y="3798196"/>
            <a:ext cx="207011" cy="207011"/>
          </a:xfrm>
          <a:prstGeom prst="rect">
            <a:avLst/>
          </a:prstGeom>
        </p:spPr>
      </p:pic>
      <p:pic>
        <p:nvPicPr>
          <p:cNvPr id="28" name="Grafik 27">
            <a:extLst>
              <a:ext uri="{FF2B5EF4-FFF2-40B4-BE49-F238E27FC236}">
                <a16:creationId xmlns:a16="http://schemas.microsoft.com/office/drawing/2014/main" id="{4FE56F1B-BF00-FEBB-FE04-B70F9FC0FE4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3185" y="3792040"/>
            <a:ext cx="207011" cy="207011"/>
          </a:xfrm>
          <a:prstGeom prst="rect">
            <a:avLst/>
          </a:prstGeom>
        </p:spPr>
      </p:pic>
    </p:spTree>
    <p:extLst>
      <p:ext uri="{BB962C8B-B14F-4D97-AF65-F5344CB8AC3E}">
        <p14:creationId xmlns:p14="http://schemas.microsoft.com/office/powerpoint/2010/main" val="1467974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50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nodeType="afterEffect">
                                  <p:stCondLst>
                                    <p:cond delay="50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43"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F26E0-B795-88D3-9724-61D349B2500A}"/>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F3B0572E-BA5D-AD3E-4875-D4C6097773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9854DF10-98FF-538F-D913-09FDBEE28D09}"/>
              </a:ext>
            </a:extLst>
          </p:cNvPr>
          <p:cNvSpPr>
            <a:spLocks noGrp="1"/>
          </p:cNvSpPr>
          <p:nvPr>
            <p:ph type="title"/>
          </p:nvPr>
        </p:nvSpPr>
        <p:spPr/>
        <p:txBody>
          <a:bodyPr/>
          <a:lstStyle/>
          <a:p>
            <a:r>
              <a:rPr lang="de-DE" dirty="0"/>
              <a:t>Darstellen am Beispiel ‚Zahlenraupen‘</a:t>
            </a:r>
          </a:p>
        </p:txBody>
      </p:sp>
      <p:sp>
        <p:nvSpPr>
          <p:cNvPr id="26" name="Textplatzhalter 25">
            <a:extLst>
              <a:ext uri="{FF2B5EF4-FFF2-40B4-BE49-F238E27FC236}">
                <a16:creationId xmlns:a16="http://schemas.microsoft.com/office/drawing/2014/main" id="{63500EEA-3066-4EE5-3C1E-114A6F44B31B}"/>
              </a:ext>
            </a:extLst>
          </p:cNvPr>
          <p:cNvSpPr>
            <a:spLocks noGrp="1"/>
          </p:cNvSpPr>
          <p:nvPr>
            <p:ph type="body" sz="quarter" idx="14"/>
          </p:nvPr>
        </p:nvSpPr>
        <p:spPr/>
        <p:txBody>
          <a:bodyPr/>
          <a:lstStyle/>
          <a:p>
            <a:r>
              <a:rPr lang="de-DE" dirty="0"/>
              <a:t>EINE UNTERSTÜTZUNGSMÖGLICHKEIT</a:t>
            </a:r>
          </a:p>
        </p:txBody>
      </p:sp>
      <p:pic>
        <p:nvPicPr>
          <p:cNvPr id="6" name="Grafik 5" descr="Ein Bild, das Zeichnung, Entwurf, Bild, Kinderkunst enthält.&#10;&#10;Automatisch generierte Beschreibung">
            <a:extLst>
              <a:ext uri="{FF2B5EF4-FFF2-40B4-BE49-F238E27FC236}">
                <a16:creationId xmlns:a16="http://schemas.microsoft.com/office/drawing/2014/main" id="{05F202D0-5845-25A1-8EFF-422557C15BD0}"/>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297AD65E-550B-1789-B93D-09010D3936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614BE980-8B63-7A61-C453-A728D30D64BD}"/>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B78CA178-5A44-196B-75D7-026D1A9E4E8E}"/>
              </a:ext>
            </a:extLst>
          </p:cNvPr>
          <p:cNvPicPr>
            <a:picLocks noChangeAspect="1"/>
          </p:cNvPicPr>
          <p:nvPr/>
        </p:nvPicPr>
        <p:blipFill>
          <a:blip r:embed="rId8"/>
          <a:srcRect b="43370"/>
          <a:stretch/>
        </p:blipFill>
        <p:spPr>
          <a:xfrm>
            <a:off x="6943786" y="4690190"/>
            <a:ext cx="1262920" cy="1574866"/>
          </a:xfrm>
          <a:prstGeom prst="rect">
            <a:avLst/>
          </a:prstGeom>
        </p:spPr>
      </p:pic>
      <p:grpSp>
        <p:nvGrpSpPr>
          <p:cNvPr id="2" name="Gruppieren 1">
            <a:extLst>
              <a:ext uri="{FF2B5EF4-FFF2-40B4-BE49-F238E27FC236}">
                <a16:creationId xmlns:a16="http://schemas.microsoft.com/office/drawing/2014/main" id="{E30CACBE-BDC8-D507-B080-91054FE10F63}"/>
              </a:ext>
            </a:extLst>
          </p:cNvPr>
          <p:cNvGrpSpPr/>
          <p:nvPr/>
        </p:nvGrpSpPr>
        <p:grpSpPr>
          <a:xfrm>
            <a:off x="4845399" y="2812570"/>
            <a:ext cx="5109951" cy="1287753"/>
            <a:chOff x="5073527" y="2604059"/>
            <a:chExt cx="3724996" cy="938732"/>
          </a:xfrm>
        </p:grpSpPr>
        <p:sp>
          <p:nvSpPr>
            <p:cNvPr id="8" name="Rechteck 7">
              <a:extLst>
                <a:ext uri="{FF2B5EF4-FFF2-40B4-BE49-F238E27FC236}">
                  <a16:creationId xmlns:a16="http://schemas.microsoft.com/office/drawing/2014/main" id="{BED77577-FA31-73DC-8300-DFF116C1A264}"/>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11" name="Rechteck 10">
              <a:extLst>
                <a:ext uri="{FF2B5EF4-FFF2-40B4-BE49-F238E27FC236}">
                  <a16:creationId xmlns:a16="http://schemas.microsoft.com/office/drawing/2014/main" id="{D0467E45-1570-1446-85D7-68E945EB4D00}"/>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13" name="Rechteck 12">
              <a:extLst>
                <a:ext uri="{FF2B5EF4-FFF2-40B4-BE49-F238E27FC236}">
                  <a16:creationId xmlns:a16="http://schemas.microsoft.com/office/drawing/2014/main" id="{F566EDE9-3566-5F49-07CA-1A4FFBF11C08}"/>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7</a:t>
              </a:r>
            </a:p>
          </p:txBody>
        </p:sp>
        <p:sp>
          <p:nvSpPr>
            <p:cNvPr id="14" name="Rechteck 13">
              <a:extLst>
                <a:ext uri="{FF2B5EF4-FFF2-40B4-BE49-F238E27FC236}">
                  <a16:creationId xmlns:a16="http://schemas.microsoft.com/office/drawing/2014/main" id="{9BF2FCF9-E899-A460-2942-3FC795282D7A}"/>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15" name="Grafik 14" descr="Lachendes Gesicht ohne Füllung">
            <a:extLst>
              <a:ext uri="{FF2B5EF4-FFF2-40B4-BE49-F238E27FC236}">
                <a16:creationId xmlns:a16="http://schemas.microsoft.com/office/drawing/2014/main" id="{8A315630-F617-C2EE-D2F9-47E9168B88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E1A2E795-D8C5-BC27-1956-A06E571F796D}"/>
              </a:ext>
            </a:extLst>
          </p:cNvPr>
          <p:cNvPicPr>
            <a:picLocks noChangeAspect="1"/>
          </p:cNvPicPr>
          <p:nvPr/>
        </p:nvPicPr>
        <p:blipFill>
          <a:blip r:embed="rId11">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3" name="Textfeld 32">
            <a:extLst>
              <a:ext uri="{FF2B5EF4-FFF2-40B4-BE49-F238E27FC236}">
                <a16:creationId xmlns:a16="http://schemas.microsoft.com/office/drawing/2014/main" id="{2949C831-09CB-D477-033A-2D1559E54AE7}"/>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34" name="Abgerundete rechteckige Legende 33">
            <a:extLst>
              <a:ext uri="{FF2B5EF4-FFF2-40B4-BE49-F238E27FC236}">
                <a16:creationId xmlns:a16="http://schemas.microsoft.com/office/drawing/2014/main" id="{DDD9D244-E337-DBD2-23E4-8E105BC13FB7}"/>
              </a:ext>
            </a:extLst>
          </p:cNvPr>
          <p:cNvSpPr/>
          <p:nvPr/>
        </p:nvSpPr>
        <p:spPr>
          <a:xfrm>
            <a:off x="1839799" y="4303599"/>
            <a:ext cx="3121836" cy="1670521"/>
          </a:xfrm>
          <a:prstGeom prst="wedgeRoundRectCallout">
            <a:avLst>
              <a:gd name="adj1" fmla="val -65426"/>
              <a:gd name="adj2" fmla="val -462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viele Plättchen</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 kommen von einem Feld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zum nächsten dazu? Markiere.</a:t>
            </a:r>
          </a:p>
        </p:txBody>
      </p:sp>
      <p:sp>
        <p:nvSpPr>
          <p:cNvPr id="3" name="Abgerundete rechteckige Legende 2">
            <a:extLst>
              <a:ext uri="{FF2B5EF4-FFF2-40B4-BE49-F238E27FC236}">
                <a16:creationId xmlns:a16="http://schemas.microsoft.com/office/drawing/2014/main" id="{030338A3-BFF7-67F1-8281-B5348DF2F501}"/>
              </a:ext>
            </a:extLst>
          </p:cNvPr>
          <p:cNvSpPr/>
          <p:nvPr/>
        </p:nvSpPr>
        <p:spPr>
          <a:xfrm>
            <a:off x="10079233" y="2906495"/>
            <a:ext cx="2008534" cy="1495499"/>
          </a:xfrm>
          <a:prstGeom prst="wedgeRoundRectCallout">
            <a:avLst>
              <a:gd name="adj1" fmla="val 1071"/>
              <a:gd name="adj2" fmla="val 7091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Immer + 3. Das sieht man auch an den Plättchen: Immer drei blaue Plättchen mehr!</a:t>
            </a:r>
          </a:p>
        </p:txBody>
      </p:sp>
      <mc:AlternateContent xmlns:mc="http://schemas.openxmlformats.org/markup-compatibility/2006" xmlns:p14="http://schemas.microsoft.com/office/powerpoint/2010/main">
        <mc:Choice Requires="p14">
          <p:contentPart p14:bwMode="auto" r:id="rId12">
            <p14:nvContentPartPr>
              <p14:cNvPr id="21" name="Freihand 20">
                <a:extLst>
                  <a:ext uri="{FF2B5EF4-FFF2-40B4-BE49-F238E27FC236}">
                    <a16:creationId xmlns:a16="http://schemas.microsoft.com/office/drawing/2014/main" id="{755BBA60-86A5-D6FD-1616-FE5899CD2F2F}"/>
                  </a:ext>
                </a:extLst>
              </p14:cNvPr>
              <p14:cNvContentPartPr/>
              <p14:nvPr/>
            </p14:nvContentPartPr>
            <p14:xfrm>
              <a:off x="7426570" y="3775029"/>
              <a:ext cx="828000" cy="272160"/>
            </p14:xfrm>
          </p:contentPart>
        </mc:Choice>
        <mc:Fallback xmlns="">
          <p:pic>
            <p:nvPicPr>
              <p:cNvPr id="21" name="Freihand 20">
                <a:extLst>
                  <a:ext uri="{FF2B5EF4-FFF2-40B4-BE49-F238E27FC236}">
                    <a16:creationId xmlns:a16="http://schemas.microsoft.com/office/drawing/2014/main" id="{755BBA60-86A5-D6FD-1616-FE5899CD2F2F}"/>
                  </a:ext>
                </a:extLst>
              </p:cNvPr>
              <p:cNvPicPr/>
              <p:nvPr/>
            </p:nvPicPr>
            <p:blipFill>
              <a:blip r:embed="rId13"/>
              <a:stretch>
                <a:fillRect/>
              </a:stretch>
            </p:blipFill>
            <p:spPr>
              <a:xfrm>
                <a:off x="7417570" y="3766017"/>
                <a:ext cx="845640" cy="289823"/>
              </a:xfrm>
              <a:prstGeom prst="rect">
                <a:avLst/>
              </a:prstGeom>
            </p:spPr>
          </p:pic>
        </mc:Fallback>
      </mc:AlternateContent>
      <p:sp>
        <p:nvSpPr>
          <p:cNvPr id="22" name="Textfeld 21">
            <a:extLst>
              <a:ext uri="{FF2B5EF4-FFF2-40B4-BE49-F238E27FC236}">
                <a16:creationId xmlns:a16="http://schemas.microsoft.com/office/drawing/2014/main" id="{D53ABCF5-0F36-F500-75BB-73C26E591CF2}"/>
              </a:ext>
            </a:extLst>
          </p:cNvPr>
          <p:cNvSpPr txBox="1"/>
          <p:nvPr/>
        </p:nvSpPr>
        <p:spPr>
          <a:xfrm>
            <a:off x="8255859" y="3734228"/>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rgbClr val="4D70B0"/>
                </a:solidFill>
                <a:effectLst/>
                <a:uFillTx/>
                <a:latin typeface="Comic Sans MS" panose="030F0902030302020204" pitchFamily="66" charset="0"/>
                <a:sym typeface="Calibri"/>
              </a:rPr>
              <a:t>+3</a:t>
            </a:r>
          </a:p>
        </p:txBody>
      </p:sp>
      <p:grpSp>
        <p:nvGrpSpPr>
          <p:cNvPr id="23" name="Gruppieren 22">
            <a:extLst>
              <a:ext uri="{FF2B5EF4-FFF2-40B4-BE49-F238E27FC236}">
                <a16:creationId xmlns:a16="http://schemas.microsoft.com/office/drawing/2014/main" id="{3E5BC5B3-0653-7683-DF6E-EC2FE73DE388}"/>
              </a:ext>
            </a:extLst>
          </p:cNvPr>
          <p:cNvGrpSpPr/>
          <p:nvPr/>
        </p:nvGrpSpPr>
        <p:grpSpPr>
          <a:xfrm>
            <a:off x="9515167" y="1158376"/>
            <a:ext cx="2382543" cy="1189210"/>
            <a:chOff x="4447133" y="1702792"/>
            <a:chExt cx="1438641" cy="658415"/>
          </a:xfrm>
          <a:solidFill>
            <a:schemeClr val="bg1"/>
          </a:solidFill>
        </p:grpSpPr>
        <p:sp>
          <p:nvSpPr>
            <p:cNvPr id="24" name="Eingebuchteter Richtungspfeil 26">
              <a:extLst>
                <a:ext uri="{FF2B5EF4-FFF2-40B4-BE49-F238E27FC236}">
                  <a16:creationId xmlns:a16="http://schemas.microsoft.com/office/drawing/2014/main" id="{E2EDA903-627B-B649-E976-A4CE59CFB46D}"/>
                </a:ext>
              </a:extLst>
            </p:cNvPr>
            <p:cNvSpPr/>
            <p:nvPr/>
          </p:nvSpPr>
          <p:spPr>
            <a:xfrm>
              <a:off x="4447133" y="1702792"/>
              <a:ext cx="1438641" cy="658415"/>
            </a:xfrm>
            <a:prstGeom prst="roundRect">
              <a:avLst/>
            </a:prstGeom>
            <a:solidFill>
              <a:srgbClr val="DBE7E9"/>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5" name="Eingebuchteter Richtungspfeil 4">
              <a:extLst>
                <a:ext uri="{FF2B5EF4-FFF2-40B4-BE49-F238E27FC236}">
                  <a16:creationId xmlns:a16="http://schemas.microsoft.com/office/drawing/2014/main" id="{4167B7A0-48CF-E7A2-BB54-0453F9D1949C}"/>
                </a:ext>
              </a:extLst>
            </p:cNvPr>
            <p:cNvSpPr txBox="1"/>
            <p:nvPr/>
          </p:nvSpPr>
          <p:spPr>
            <a:xfrm>
              <a:off x="4447133"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p:pic>
        <p:nvPicPr>
          <p:cNvPr id="5" name="Grafik 4">
            <a:extLst>
              <a:ext uri="{FF2B5EF4-FFF2-40B4-BE49-F238E27FC236}">
                <a16:creationId xmlns:a16="http://schemas.microsoft.com/office/drawing/2014/main" id="{F6721753-993D-18A8-E583-F2281B6E69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9" name="Grafik 8">
            <a:extLst>
              <a:ext uri="{FF2B5EF4-FFF2-40B4-BE49-F238E27FC236}">
                <a16:creationId xmlns:a16="http://schemas.microsoft.com/office/drawing/2014/main" id="{A241E253-7A7C-A4DF-DACC-42C8A16505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18" name="Grafik 17">
            <a:extLst>
              <a:ext uri="{FF2B5EF4-FFF2-40B4-BE49-F238E27FC236}">
                <a16:creationId xmlns:a16="http://schemas.microsoft.com/office/drawing/2014/main" id="{B307D700-40D4-712B-2307-332B0A4FB6D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27" name="Grafik 26">
            <a:extLst>
              <a:ext uri="{FF2B5EF4-FFF2-40B4-BE49-F238E27FC236}">
                <a16:creationId xmlns:a16="http://schemas.microsoft.com/office/drawing/2014/main" id="{CC0D7DFD-28F2-4D6A-646E-3FAE10ED4F7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28" name="Grafik 27">
            <a:extLst>
              <a:ext uri="{FF2B5EF4-FFF2-40B4-BE49-F238E27FC236}">
                <a16:creationId xmlns:a16="http://schemas.microsoft.com/office/drawing/2014/main" id="{DB16B431-46F2-923F-32A2-007076B7DCE1}"/>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pic>
        <p:nvPicPr>
          <p:cNvPr id="29" name="Grafik 28">
            <a:extLst>
              <a:ext uri="{FF2B5EF4-FFF2-40B4-BE49-F238E27FC236}">
                <a16:creationId xmlns:a16="http://schemas.microsoft.com/office/drawing/2014/main" id="{156D5ACE-7432-66E8-B3DF-E24461B78F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3208" y="3354136"/>
            <a:ext cx="207011" cy="207011"/>
          </a:xfrm>
          <a:prstGeom prst="rect">
            <a:avLst/>
          </a:prstGeom>
        </p:spPr>
      </p:pic>
      <p:pic>
        <p:nvPicPr>
          <p:cNvPr id="30" name="Grafik 29">
            <a:extLst>
              <a:ext uri="{FF2B5EF4-FFF2-40B4-BE49-F238E27FC236}">
                <a16:creationId xmlns:a16="http://schemas.microsoft.com/office/drawing/2014/main" id="{5679C7A7-9141-0EDE-5C1D-8CDE0A21500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8039" y="3570628"/>
            <a:ext cx="207011" cy="207011"/>
          </a:xfrm>
          <a:prstGeom prst="rect">
            <a:avLst/>
          </a:prstGeom>
        </p:spPr>
      </p:pic>
      <p:pic>
        <p:nvPicPr>
          <p:cNvPr id="35" name="Grafik 34">
            <a:extLst>
              <a:ext uri="{FF2B5EF4-FFF2-40B4-BE49-F238E27FC236}">
                <a16:creationId xmlns:a16="http://schemas.microsoft.com/office/drawing/2014/main" id="{B9A8DA8B-A92F-5BD9-FBA1-4B7D829297D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4935" y="3576784"/>
            <a:ext cx="207011" cy="207011"/>
          </a:xfrm>
          <a:prstGeom prst="rect">
            <a:avLst/>
          </a:prstGeom>
        </p:spPr>
      </p:pic>
      <p:pic>
        <p:nvPicPr>
          <p:cNvPr id="43" name="Grafik 42">
            <a:extLst>
              <a:ext uri="{FF2B5EF4-FFF2-40B4-BE49-F238E27FC236}">
                <a16:creationId xmlns:a16="http://schemas.microsoft.com/office/drawing/2014/main" id="{C9A5E45E-E6FA-F871-F57F-EEFE0B77DFCF}"/>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7229" y="3570628"/>
            <a:ext cx="207011" cy="207011"/>
          </a:xfrm>
          <a:prstGeom prst="rect">
            <a:avLst/>
          </a:prstGeom>
        </p:spPr>
      </p:pic>
      <p:pic>
        <p:nvPicPr>
          <p:cNvPr id="44" name="Grafik 43">
            <a:extLst>
              <a:ext uri="{FF2B5EF4-FFF2-40B4-BE49-F238E27FC236}">
                <a16:creationId xmlns:a16="http://schemas.microsoft.com/office/drawing/2014/main" id="{02E52F3E-5F34-4AFB-D9A0-C0B5BCF65AE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523995" y="3792040"/>
            <a:ext cx="207011" cy="207011"/>
          </a:xfrm>
          <a:prstGeom prst="rect">
            <a:avLst/>
          </a:prstGeom>
        </p:spPr>
      </p:pic>
      <p:pic>
        <p:nvPicPr>
          <p:cNvPr id="45" name="Grafik 44">
            <a:extLst>
              <a:ext uri="{FF2B5EF4-FFF2-40B4-BE49-F238E27FC236}">
                <a16:creationId xmlns:a16="http://schemas.microsoft.com/office/drawing/2014/main" id="{B8DC95A4-F38D-2A32-EB20-FEB9A5A3344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740891" y="3798196"/>
            <a:ext cx="207011" cy="207011"/>
          </a:xfrm>
          <a:prstGeom prst="rect">
            <a:avLst/>
          </a:prstGeom>
        </p:spPr>
      </p:pic>
      <p:pic>
        <p:nvPicPr>
          <p:cNvPr id="46" name="Grafik 45">
            <a:extLst>
              <a:ext uri="{FF2B5EF4-FFF2-40B4-BE49-F238E27FC236}">
                <a16:creationId xmlns:a16="http://schemas.microsoft.com/office/drawing/2014/main" id="{67681B43-2E83-D463-87B4-3AB6ADD19D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963185" y="3792040"/>
            <a:ext cx="207011" cy="207011"/>
          </a:xfrm>
          <a:prstGeom prst="rect">
            <a:avLst/>
          </a:prstGeom>
        </p:spPr>
      </p:pic>
    </p:spTree>
    <p:extLst>
      <p:ext uri="{BB962C8B-B14F-4D97-AF65-F5344CB8AC3E}">
        <p14:creationId xmlns:p14="http://schemas.microsoft.com/office/powerpoint/2010/main" val="2725086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63"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drawProgress</p:attrName>
                                        </p:attrNameLst>
                                      </p:cBhvr>
                                      <p:tavLst>
                                        <p:tav tm="0">
                                          <p:val>
                                            <p:fltVal val="0"/>
                                          </p:val>
                                        </p:tav>
                                        <p:tav tm="100000">
                                          <p:val>
                                            <p:fltVal val="1"/>
                                          </p:val>
                                        </p:tav>
                                      </p:tavLst>
                                    </p:anim>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18E9-9931-1B3A-EA83-A620D50FDD59}"/>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183D8B0D-5288-3FB2-1CC5-9C74FE213E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94FB3F0B-ECD5-AE6B-BAA3-F3411F7BED24}"/>
              </a:ext>
            </a:extLst>
          </p:cNvPr>
          <p:cNvSpPr>
            <a:spLocks noGrp="1"/>
          </p:cNvSpPr>
          <p:nvPr>
            <p:ph type="title"/>
          </p:nvPr>
        </p:nvSpPr>
        <p:spPr/>
        <p:txBody>
          <a:bodyPr/>
          <a:lstStyle/>
          <a:p>
            <a:r>
              <a:rPr lang="de-DE" dirty="0"/>
              <a:t>Darstellen am Beispiel ‚Zahlenraupen‘</a:t>
            </a:r>
          </a:p>
        </p:txBody>
      </p:sp>
      <p:sp>
        <p:nvSpPr>
          <p:cNvPr id="26" name="Textplatzhalter 25">
            <a:extLst>
              <a:ext uri="{FF2B5EF4-FFF2-40B4-BE49-F238E27FC236}">
                <a16:creationId xmlns:a16="http://schemas.microsoft.com/office/drawing/2014/main" id="{5EC46EA7-CD6B-35D4-42B3-ED7943E6ED15}"/>
              </a:ext>
            </a:extLst>
          </p:cNvPr>
          <p:cNvSpPr>
            <a:spLocks noGrp="1"/>
          </p:cNvSpPr>
          <p:nvPr>
            <p:ph type="body" sz="quarter" idx="14"/>
          </p:nvPr>
        </p:nvSpPr>
        <p:spPr/>
        <p:txBody>
          <a:bodyPr/>
          <a:lstStyle/>
          <a:p>
            <a:r>
              <a:rPr lang="de-DE" dirty="0"/>
              <a:t>EINE WEITERE UNTERSTÜTZUNGSMÖGLICHKEIT</a:t>
            </a:r>
          </a:p>
        </p:txBody>
      </p:sp>
      <p:pic>
        <p:nvPicPr>
          <p:cNvPr id="6" name="Grafik 5" descr="Ein Bild, das Zeichnung, Entwurf, Bild, Kinderkunst enthält.&#10;&#10;Automatisch generierte Beschreibung">
            <a:extLst>
              <a:ext uri="{FF2B5EF4-FFF2-40B4-BE49-F238E27FC236}">
                <a16:creationId xmlns:a16="http://schemas.microsoft.com/office/drawing/2014/main" id="{39338EC8-4682-E9ED-907D-3AD624CC7F80}"/>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4845CDD2-214E-15C3-5E33-5A3AAF6CFB1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F1E8ECB5-34D9-13D7-531C-C10B1C16E674}"/>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4ADD11B8-2090-9A55-154F-CAFD68C15704}"/>
              </a:ext>
            </a:extLst>
          </p:cNvPr>
          <p:cNvPicPr>
            <a:picLocks noChangeAspect="1"/>
          </p:cNvPicPr>
          <p:nvPr/>
        </p:nvPicPr>
        <p:blipFill>
          <a:blip r:embed="rId8"/>
          <a:srcRect b="43370"/>
          <a:stretch/>
        </p:blipFill>
        <p:spPr>
          <a:xfrm>
            <a:off x="6943786" y="4690190"/>
            <a:ext cx="1262920" cy="1574866"/>
          </a:xfrm>
          <a:prstGeom prst="rect">
            <a:avLst/>
          </a:prstGeom>
        </p:spPr>
      </p:pic>
      <p:grpSp>
        <p:nvGrpSpPr>
          <p:cNvPr id="2" name="Gruppieren 1">
            <a:extLst>
              <a:ext uri="{FF2B5EF4-FFF2-40B4-BE49-F238E27FC236}">
                <a16:creationId xmlns:a16="http://schemas.microsoft.com/office/drawing/2014/main" id="{9959D987-C021-C88B-1EED-F3740BB4308E}"/>
              </a:ext>
            </a:extLst>
          </p:cNvPr>
          <p:cNvGrpSpPr/>
          <p:nvPr/>
        </p:nvGrpSpPr>
        <p:grpSpPr>
          <a:xfrm>
            <a:off x="4845399" y="2812570"/>
            <a:ext cx="5109951" cy="1287753"/>
            <a:chOff x="5073527" y="2604059"/>
            <a:chExt cx="3724996" cy="938732"/>
          </a:xfrm>
        </p:grpSpPr>
        <p:sp>
          <p:nvSpPr>
            <p:cNvPr id="8" name="Rechteck 7">
              <a:extLst>
                <a:ext uri="{FF2B5EF4-FFF2-40B4-BE49-F238E27FC236}">
                  <a16:creationId xmlns:a16="http://schemas.microsoft.com/office/drawing/2014/main" id="{5DAC3827-6051-689F-22AC-BE748B045470}"/>
                </a:ext>
              </a:extLst>
            </p:cNvPr>
            <p:cNvSpPr/>
            <p:nvPr/>
          </p:nvSpPr>
          <p:spPr>
            <a:xfrm rot="310289">
              <a:off x="5073527"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1</a:t>
              </a:r>
            </a:p>
          </p:txBody>
        </p:sp>
        <p:sp>
          <p:nvSpPr>
            <p:cNvPr id="11" name="Rechteck 10">
              <a:extLst>
                <a:ext uri="{FF2B5EF4-FFF2-40B4-BE49-F238E27FC236}">
                  <a16:creationId xmlns:a16="http://schemas.microsoft.com/office/drawing/2014/main" id="{73AB63B2-5CFA-3DE7-C131-A97458545B53}"/>
                </a:ext>
              </a:extLst>
            </p:cNvPr>
            <p:cNvSpPr/>
            <p:nvPr/>
          </p:nvSpPr>
          <p:spPr>
            <a:xfrm rot="21404625">
              <a:off x="6030364" y="2628894"/>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4</a:t>
              </a:r>
            </a:p>
          </p:txBody>
        </p:sp>
        <p:sp>
          <p:nvSpPr>
            <p:cNvPr id="13" name="Rechteck 12">
              <a:extLst>
                <a:ext uri="{FF2B5EF4-FFF2-40B4-BE49-F238E27FC236}">
                  <a16:creationId xmlns:a16="http://schemas.microsoft.com/office/drawing/2014/main" id="{114192FC-5E52-0AE3-6FC8-67F37C6613C8}"/>
                </a:ext>
              </a:extLst>
            </p:cNvPr>
            <p:cNvSpPr/>
            <p:nvPr/>
          </p:nvSpPr>
          <p:spPr>
            <a:xfrm rot="169432">
              <a:off x="6976822" y="2642791"/>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3200" b="0" dirty="0">
                  <a:solidFill>
                    <a:schemeClr val="tx1"/>
                  </a:solidFill>
                  <a:latin typeface="Comic Sans MS" panose="030F0902030302020204" pitchFamily="66" charset="0"/>
                </a:rPr>
                <a:t>7</a:t>
              </a:r>
            </a:p>
          </p:txBody>
        </p:sp>
        <p:sp>
          <p:nvSpPr>
            <p:cNvPr id="14" name="Rechteck 13">
              <a:extLst>
                <a:ext uri="{FF2B5EF4-FFF2-40B4-BE49-F238E27FC236}">
                  <a16:creationId xmlns:a16="http://schemas.microsoft.com/office/drawing/2014/main" id="{7B8E538B-0BF8-58A1-F6A6-D3B4C6DE7F8E}"/>
                </a:ext>
              </a:extLst>
            </p:cNvPr>
            <p:cNvSpPr/>
            <p:nvPr/>
          </p:nvSpPr>
          <p:spPr>
            <a:xfrm>
              <a:off x="7898523" y="2604059"/>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endParaRPr lang="de-DE" sz="3200" b="0" dirty="0">
                <a:solidFill>
                  <a:schemeClr val="tx1"/>
                </a:solidFill>
                <a:latin typeface="Comic Sans MS" panose="030F0902030302020204" pitchFamily="66" charset="0"/>
              </a:endParaRPr>
            </a:p>
          </p:txBody>
        </p:sp>
      </p:grpSp>
      <p:pic>
        <p:nvPicPr>
          <p:cNvPr id="15" name="Grafik 14" descr="Lachendes Gesicht ohne Füllung">
            <a:extLst>
              <a:ext uri="{FF2B5EF4-FFF2-40B4-BE49-F238E27FC236}">
                <a16:creationId xmlns:a16="http://schemas.microsoft.com/office/drawing/2014/main" id="{838CE276-80CB-545A-F22B-BC1E6A08B4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074" y="2058941"/>
            <a:ext cx="1441754" cy="1441754"/>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73234D39-E450-1F52-904E-B353836011F0}"/>
              </a:ext>
            </a:extLst>
          </p:cNvPr>
          <p:cNvPicPr>
            <a:picLocks noChangeAspect="1"/>
          </p:cNvPicPr>
          <p:nvPr/>
        </p:nvPicPr>
        <p:blipFill>
          <a:blip r:embed="rId11">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3" name="Textfeld 32">
            <a:extLst>
              <a:ext uri="{FF2B5EF4-FFF2-40B4-BE49-F238E27FC236}">
                <a16:creationId xmlns:a16="http://schemas.microsoft.com/office/drawing/2014/main" id="{F3CC3301-8B9E-29C3-A834-2EE9B91EE774}"/>
              </a:ext>
            </a:extLst>
          </p:cNvPr>
          <p:cNvSpPr txBox="1"/>
          <p:nvPr/>
        </p:nvSpPr>
        <p:spPr>
          <a:xfrm>
            <a:off x="2756613" y="3075057"/>
            <a:ext cx="14891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a:t>
            </a:r>
            <a:br>
              <a:rPr lang="de-DE" sz="2000" b="0" dirty="0">
                <a:solidFill>
                  <a:schemeClr val="tx1"/>
                </a:solidFill>
                <a:latin typeface="Comic Sans MS" panose="030F0902030302020204" pitchFamily="66" charset="0"/>
              </a:rPr>
            </a:br>
            <a:r>
              <a:rPr lang="de-DE" sz="2000" b="0" dirty="0">
                <a:solidFill>
                  <a:schemeClr val="tx1"/>
                </a:solidFill>
                <a:latin typeface="Comic Sans MS" panose="030F0902030302020204" pitchFamily="66" charset="0"/>
              </a:rPr>
              <a:t>+ 3</a:t>
            </a:r>
          </a:p>
        </p:txBody>
      </p:sp>
      <p:sp>
        <p:nvSpPr>
          <p:cNvPr id="34" name="Abgerundete rechteckige Legende 33">
            <a:extLst>
              <a:ext uri="{FF2B5EF4-FFF2-40B4-BE49-F238E27FC236}">
                <a16:creationId xmlns:a16="http://schemas.microsoft.com/office/drawing/2014/main" id="{0A9181AF-ADFE-8D9B-A19D-3EE1C8EC305B}"/>
              </a:ext>
            </a:extLst>
          </p:cNvPr>
          <p:cNvSpPr/>
          <p:nvPr/>
        </p:nvSpPr>
        <p:spPr>
          <a:xfrm>
            <a:off x="1756850" y="4471684"/>
            <a:ext cx="2828401" cy="934062"/>
          </a:xfrm>
          <a:prstGeom prst="wedgeRoundRectCallout">
            <a:avLst>
              <a:gd name="adj1" fmla="val -65426"/>
              <a:gd name="adj2" fmla="val -462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Wo siehst du die 4 in der 7? Markiere die 4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in beiden Feldern.</a:t>
            </a:r>
          </a:p>
        </p:txBody>
      </p:sp>
      <p:sp>
        <p:nvSpPr>
          <p:cNvPr id="3" name="Abgerundete rechteckige Legende 2">
            <a:extLst>
              <a:ext uri="{FF2B5EF4-FFF2-40B4-BE49-F238E27FC236}">
                <a16:creationId xmlns:a16="http://schemas.microsoft.com/office/drawing/2014/main" id="{8FF309BE-8C32-3AF4-CB83-28D02E00E644}"/>
              </a:ext>
            </a:extLst>
          </p:cNvPr>
          <p:cNvSpPr/>
          <p:nvPr/>
        </p:nvSpPr>
        <p:spPr>
          <a:xfrm>
            <a:off x="5176248" y="5095393"/>
            <a:ext cx="2569600" cy="990919"/>
          </a:xfrm>
          <a:prstGeom prst="wedgeRoundRectCallout">
            <a:avLst>
              <a:gd name="adj1" fmla="val 70267"/>
              <a:gd name="adj2" fmla="val -3106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4 sind in beiden Feldern! Ein rotes und drei blaue Plättchen</a:t>
            </a:r>
          </a:p>
        </p:txBody>
      </p:sp>
      <p:grpSp>
        <p:nvGrpSpPr>
          <p:cNvPr id="23" name="Gruppieren 22">
            <a:extLst>
              <a:ext uri="{FF2B5EF4-FFF2-40B4-BE49-F238E27FC236}">
                <a16:creationId xmlns:a16="http://schemas.microsoft.com/office/drawing/2014/main" id="{D54A5F67-7F11-D3F1-9CDE-65305327BD77}"/>
              </a:ext>
            </a:extLst>
          </p:cNvPr>
          <p:cNvGrpSpPr/>
          <p:nvPr/>
        </p:nvGrpSpPr>
        <p:grpSpPr>
          <a:xfrm>
            <a:off x="9515167" y="1158376"/>
            <a:ext cx="2382543" cy="1189210"/>
            <a:chOff x="4447133" y="1702792"/>
            <a:chExt cx="1438641" cy="658415"/>
          </a:xfrm>
          <a:solidFill>
            <a:schemeClr val="bg1"/>
          </a:solidFill>
        </p:grpSpPr>
        <p:sp>
          <p:nvSpPr>
            <p:cNvPr id="24" name="Eingebuchteter Richtungspfeil 26">
              <a:extLst>
                <a:ext uri="{FF2B5EF4-FFF2-40B4-BE49-F238E27FC236}">
                  <a16:creationId xmlns:a16="http://schemas.microsoft.com/office/drawing/2014/main" id="{6955E348-AFDE-A637-1146-D8B1A71B2570}"/>
                </a:ext>
              </a:extLst>
            </p:cNvPr>
            <p:cNvSpPr/>
            <p:nvPr/>
          </p:nvSpPr>
          <p:spPr>
            <a:xfrm>
              <a:off x="4447133" y="1702792"/>
              <a:ext cx="1438641" cy="658415"/>
            </a:xfrm>
            <a:prstGeom prst="roundRect">
              <a:avLst/>
            </a:prstGeom>
            <a:solidFill>
              <a:srgbClr val="DBE7E9"/>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5" name="Eingebuchteter Richtungspfeil 4">
              <a:extLst>
                <a:ext uri="{FF2B5EF4-FFF2-40B4-BE49-F238E27FC236}">
                  <a16:creationId xmlns:a16="http://schemas.microsoft.com/office/drawing/2014/main" id="{B4A8F810-42E7-5370-7DE9-4B36D93F2FC0}"/>
                </a:ext>
              </a:extLst>
            </p:cNvPr>
            <p:cNvSpPr txBox="1"/>
            <p:nvPr/>
          </p:nvSpPr>
          <p:spPr>
            <a:xfrm>
              <a:off x="4447133"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mc:AlternateContent xmlns:mc="http://schemas.openxmlformats.org/markup-compatibility/2006" xmlns:p14="http://schemas.microsoft.com/office/powerpoint/2010/main">
        <mc:Choice Requires="p14">
          <p:contentPart p14:bwMode="auto" r:id="rId12">
            <p14:nvContentPartPr>
              <p14:cNvPr id="5" name="Freihand 4">
                <a:extLst>
                  <a:ext uri="{FF2B5EF4-FFF2-40B4-BE49-F238E27FC236}">
                    <a16:creationId xmlns:a16="http://schemas.microsoft.com/office/drawing/2014/main" id="{5FF18C64-A287-1540-677C-5EE3B479398E}"/>
                  </a:ext>
                </a:extLst>
              </p14:cNvPr>
              <p14:cNvContentPartPr/>
              <p14:nvPr/>
            </p14:nvContentPartPr>
            <p14:xfrm>
              <a:off x="6174224" y="3287911"/>
              <a:ext cx="811800" cy="552240"/>
            </p14:xfrm>
          </p:contentPart>
        </mc:Choice>
        <mc:Fallback xmlns="">
          <p:pic>
            <p:nvPicPr>
              <p:cNvPr id="5" name="Freihand 4">
                <a:extLst>
                  <a:ext uri="{FF2B5EF4-FFF2-40B4-BE49-F238E27FC236}">
                    <a16:creationId xmlns:a16="http://schemas.microsoft.com/office/drawing/2014/main" id="{5FF18C64-A287-1540-677C-5EE3B479398E}"/>
                  </a:ext>
                </a:extLst>
              </p:cNvPr>
              <p:cNvPicPr/>
              <p:nvPr/>
            </p:nvPicPr>
            <p:blipFill>
              <a:blip r:embed="rId14"/>
              <a:stretch>
                <a:fillRect/>
              </a:stretch>
            </p:blipFill>
            <p:spPr>
              <a:xfrm>
                <a:off x="6165224" y="3278911"/>
                <a:ext cx="82944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Freihand 8">
                <a:extLst>
                  <a:ext uri="{FF2B5EF4-FFF2-40B4-BE49-F238E27FC236}">
                    <a16:creationId xmlns:a16="http://schemas.microsoft.com/office/drawing/2014/main" id="{560DBB61-EC76-8464-8914-9D541D9C6F5C}"/>
                  </a:ext>
                </a:extLst>
              </p14:cNvPr>
              <p14:cNvContentPartPr/>
              <p14:nvPr/>
            </p14:nvContentPartPr>
            <p14:xfrm>
              <a:off x="7460219" y="3293333"/>
              <a:ext cx="798480" cy="509760"/>
            </p14:xfrm>
          </p:contentPart>
        </mc:Choice>
        <mc:Fallback xmlns="">
          <p:pic>
            <p:nvPicPr>
              <p:cNvPr id="9" name="Freihand 8">
                <a:extLst>
                  <a:ext uri="{FF2B5EF4-FFF2-40B4-BE49-F238E27FC236}">
                    <a16:creationId xmlns:a16="http://schemas.microsoft.com/office/drawing/2014/main" id="{560DBB61-EC76-8464-8914-9D541D9C6F5C}"/>
                  </a:ext>
                </a:extLst>
              </p:cNvPr>
              <p:cNvPicPr/>
              <p:nvPr/>
            </p:nvPicPr>
            <p:blipFill>
              <a:blip r:embed="rId16"/>
              <a:stretch>
                <a:fillRect/>
              </a:stretch>
            </p:blipFill>
            <p:spPr>
              <a:xfrm>
                <a:off x="7451215" y="3284333"/>
                <a:ext cx="816128" cy="527400"/>
              </a:xfrm>
              <a:prstGeom prst="rect">
                <a:avLst/>
              </a:prstGeom>
            </p:spPr>
          </p:pic>
        </mc:Fallback>
      </mc:AlternateContent>
      <p:pic>
        <p:nvPicPr>
          <p:cNvPr id="18" name="Grafik 17">
            <a:extLst>
              <a:ext uri="{FF2B5EF4-FFF2-40B4-BE49-F238E27FC236}">
                <a16:creationId xmlns:a16="http://schemas.microsoft.com/office/drawing/2014/main" id="{6CB49E01-89EA-2997-4AD4-CE6C1B55EB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1229" y="3350684"/>
            <a:ext cx="207011" cy="207011"/>
          </a:xfrm>
          <a:prstGeom prst="rect">
            <a:avLst/>
          </a:prstGeom>
        </p:spPr>
      </p:pic>
      <p:pic>
        <p:nvPicPr>
          <p:cNvPr id="21" name="Grafik 20">
            <a:extLst>
              <a:ext uri="{FF2B5EF4-FFF2-40B4-BE49-F238E27FC236}">
                <a16:creationId xmlns:a16="http://schemas.microsoft.com/office/drawing/2014/main" id="{C5470570-0FA4-5A62-DD57-4DEFD70EE0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4398" y="3341202"/>
            <a:ext cx="207011" cy="207011"/>
          </a:xfrm>
          <a:prstGeom prst="rect">
            <a:avLst/>
          </a:prstGeom>
        </p:spPr>
      </p:pic>
      <p:pic>
        <p:nvPicPr>
          <p:cNvPr id="22" name="Grafik 21">
            <a:extLst>
              <a:ext uri="{FF2B5EF4-FFF2-40B4-BE49-F238E27FC236}">
                <a16:creationId xmlns:a16="http://schemas.microsoft.com/office/drawing/2014/main" id="{6DFC75BA-73EA-7EC7-91B1-C2A04EE73DE1}"/>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244397" y="3557695"/>
            <a:ext cx="207011" cy="207011"/>
          </a:xfrm>
          <a:prstGeom prst="rect">
            <a:avLst/>
          </a:prstGeom>
        </p:spPr>
      </p:pic>
      <p:pic>
        <p:nvPicPr>
          <p:cNvPr id="27" name="Grafik 26">
            <a:extLst>
              <a:ext uri="{FF2B5EF4-FFF2-40B4-BE49-F238E27FC236}">
                <a16:creationId xmlns:a16="http://schemas.microsoft.com/office/drawing/2014/main" id="{A426A79E-031D-C9B7-91BD-76ADF45C7C1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451408" y="3557695"/>
            <a:ext cx="207011" cy="207011"/>
          </a:xfrm>
          <a:prstGeom prst="rect">
            <a:avLst/>
          </a:prstGeom>
        </p:spPr>
      </p:pic>
      <p:pic>
        <p:nvPicPr>
          <p:cNvPr id="28" name="Grafik 27">
            <a:extLst>
              <a:ext uri="{FF2B5EF4-FFF2-40B4-BE49-F238E27FC236}">
                <a16:creationId xmlns:a16="http://schemas.microsoft.com/office/drawing/2014/main" id="{0D02FAD1-71DD-1988-29FF-E17B769528BF}"/>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658419" y="3559785"/>
            <a:ext cx="207011" cy="207011"/>
          </a:xfrm>
          <a:prstGeom prst="rect">
            <a:avLst/>
          </a:prstGeom>
        </p:spPr>
      </p:pic>
      <p:pic>
        <p:nvPicPr>
          <p:cNvPr id="29" name="Grafik 28">
            <a:extLst>
              <a:ext uri="{FF2B5EF4-FFF2-40B4-BE49-F238E27FC236}">
                <a16:creationId xmlns:a16="http://schemas.microsoft.com/office/drawing/2014/main" id="{135D8B4C-8D84-A034-CAE0-3B3405C37D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53208" y="3354136"/>
            <a:ext cx="207011" cy="207011"/>
          </a:xfrm>
          <a:prstGeom prst="rect">
            <a:avLst/>
          </a:prstGeom>
        </p:spPr>
      </p:pic>
      <p:pic>
        <p:nvPicPr>
          <p:cNvPr id="30" name="Grafik 29">
            <a:extLst>
              <a:ext uri="{FF2B5EF4-FFF2-40B4-BE49-F238E27FC236}">
                <a16:creationId xmlns:a16="http://schemas.microsoft.com/office/drawing/2014/main" id="{223C41CA-B52A-3410-20D5-B3025F95B4DE}"/>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8039" y="3570628"/>
            <a:ext cx="207011" cy="207011"/>
          </a:xfrm>
          <a:prstGeom prst="rect">
            <a:avLst/>
          </a:prstGeom>
        </p:spPr>
      </p:pic>
      <p:pic>
        <p:nvPicPr>
          <p:cNvPr id="35" name="Grafik 34">
            <a:extLst>
              <a:ext uri="{FF2B5EF4-FFF2-40B4-BE49-F238E27FC236}">
                <a16:creationId xmlns:a16="http://schemas.microsoft.com/office/drawing/2014/main" id="{565F8839-8395-3A3B-F849-9A3172ECBECD}"/>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744935" y="3576784"/>
            <a:ext cx="207011" cy="207011"/>
          </a:xfrm>
          <a:prstGeom prst="rect">
            <a:avLst/>
          </a:prstGeom>
        </p:spPr>
      </p:pic>
      <p:pic>
        <p:nvPicPr>
          <p:cNvPr id="43" name="Grafik 42">
            <a:extLst>
              <a:ext uri="{FF2B5EF4-FFF2-40B4-BE49-F238E27FC236}">
                <a16:creationId xmlns:a16="http://schemas.microsoft.com/office/drawing/2014/main" id="{025A4476-CB5D-908B-87BD-4EBBBB40BCB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67229" y="3570628"/>
            <a:ext cx="207011" cy="207011"/>
          </a:xfrm>
          <a:prstGeom prst="rect">
            <a:avLst/>
          </a:prstGeom>
        </p:spPr>
      </p:pic>
      <p:pic>
        <p:nvPicPr>
          <p:cNvPr id="44" name="Grafik 43">
            <a:extLst>
              <a:ext uri="{FF2B5EF4-FFF2-40B4-BE49-F238E27FC236}">
                <a16:creationId xmlns:a16="http://schemas.microsoft.com/office/drawing/2014/main" id="{878BADBD-CEF1-831D-E2B0-D87BE6F01A2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523995" y="3792040"/>
            <a:ext cx="207011" cy="207011"/>
          </a:xfrm>
          <a:prstGeom prst="rect">
            <a:avLst/>
          </a:prstGeom>
        </p:spPr>
      </p:pic>
      <p:pic>
        <p:nvPicPr>
          <p:cNvPr id="45" name="Grafik 44">
            <a:extLst>
              <a:ext uri="{FF2B5EF4-FFF2-40B4-BE49-F238E27FC236}">
                <a16:creationId xmlns:a16="http://schemas.microsoft.com/office/drawing/2014/main" id="{5AFC6EDF-8C3D-1A57-D5E8-C2193B4960B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740891" y="3798196"/>
            <a:ext cx="207011" cy="207011"/>
          </a:xfrm>
          <a:prstGeom prst="rect">
            <a:avLst/>
          </a:prstGeom>
        </p:spPr>
      </p:pic>
      <p:pic>
        <p:nvPicPr>
          <p:cNvPr id="46" name="Grafik 45">
            <a:extLst>
              <a:ext uri="{FF2B5EF4-FFF2-40B4-BE49-F238E27FC236}">
                <a16:creationId xmlns:a16="http://schemas.microsoft.com/office/drawing/2014/main" id="{2B645FF8-5E1E-A781-5D46-47C10802F46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63185" y="3792040"/>
            <a:ext cx="207011" cy="207011"/>
          </a:xfrm>
          <a:prstGeom prst="rect">
            <a:avLst/>
          </a:prstGeom>
        </p:spPr>
      </p:pic>
    </p:spTree>
    <p:extLst>
      <p:ext uri="{BB962C8B-B14F-4D97-AF65-F5344CB8AC3E}">
        <p14:creationId xmlns:p14="http://schemas.microsoft.com/office/powerpoint/2010/main" val="4157634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0"/>
                            </p:stCondLst>
                            <p:childTnLst>
                              <p:par>
                                <p:cTn id="16" presetID="63"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drawProgress</p:attrName>
                                        </p:attrNameLst>
                                      </p:cBhvr>
                                      <p:tavLst>
                                        <p:tav tm="0">
                                          <p:val>
                                            <p:fltVal val="0"/>
                                          </p:val>
                                        </p:tav>
                                        <p:tav tm="100000">
                                          <p:val>
                                            <p:fltVal val="1"/>
                                          </p:val>
                                        </p:tav>
                                      </p:tavLst>
                                    </p:anim>
                                  </p:childTnLst>
                                </p:cTn>
                              </p:par>
                            </p:childTnLst>
                          </p:cTn>
                        </p:par>
                        <p:par>
                          <p:cTn id="19" fill="hold">
                            <p:stCondLst>
                              <p:cond delay="1000"/>
                            </p:stCondLst>
                            <p:childTnLst>
                              <p:par>
                                <p:cTn id="20" presetID="63"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56F1-0EA0-B0D2-6E29-8EEB44D0FA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7891F1-2AB5-977B-55C8-72264326C047}"/>
              </a:ext>
            </a:extLst>
          </p:cNvPr>
          <p:cNvSpPr>
            <a:spLocks noGrp="1"/>
          </p:cNvSpPr>
          <p:nvPr>
            <p:ph type="title"/>
          </p:nvPr>
        </p:nvSpPr>
        <p:spPr/>
        <p:txBody>
          <a:bodyPr/>
          <a:lstStyle/>
          <a:p>
            <a:r>
              <a:rPr lang="de-DE" dirty="0"/>
              <a:t>Darstellen am Beispiel ‚Zahlenraupen‘</a:t>
            </a:r>
          </a:p>
        </p:txBody>
      </p:sp>
      <p:sp>
        <p:nvSpPr>
          <p:cNvPr id="4" name="Textplatzhalter 3">
            <a:extLst>
              <a:ext uri="{FF2B5EF4-FFF2-40B4-BE49-F238E27FC236}">
                <a16:creationId xmlns:a16="http://schemas.microsoft.com/office/drawing/2014/main" id="{FE7E9726-A0A1-BF06-98E1-F9DE66AD0000}"/>
              </a:ext>
            </a:extLst>
          </p:cNvPr>
          <p:cNvSpPr>
            <a:spLocks noGrp="1"/>
          </p:cNvSpPr>
          <p:nvPr>
            <p:ph type="body" sz="quarter" idx="14"/>
          </p:nvPr>
        </p:nvSpPr>
        <p:spPr/>
        <p:txBody>
          <a:bodyPr/>
          <a:lstStyle/>
          <a:p>
            <a:r>
              <a:rPr lang="de-DE" dirty="0"/>
              <a:t>FUNKTIONEN VON DARSTELLUNGEN</a:t>
            </a:r>
          </a:p>
        </p:txBody>
      </p:sp>
      <p:sp>
        <p:nvSpPr>
          <p:cNvPr id="3" name="Textplatzhalter 3">
            <a:extLst>
              <a:ext uri="{FF2B5EF4-FFF2-40B4-BE49-F238E27FC236}">
                <a16:creationId xmlns:a16="http://schemas.microsoft.com/office/drawing/2014/main" id="{C429AE5C-33FB-8B9B-86C4-097999CF01D0}"/>
              </a:ext>
            </a:extLst>
          </p:cNvPr>
          <p:cNvSpPr>
            <a:spLocks noGrp="1"/>
          </p:cNvSpPr>
          <p:nvPr>
            <p:ph type="body" sz="quarter" idx="15"/>
          </p:nvPr>
        </p:nvSpPr>
        <p:spPr>
          <a:xfrm>
            <a:off x="526474" y="5999216"/>
            <a:ext cx="11139054" cy="267875"/>
          </a:xfrm>
        </p:spPr>
        <p:txBody>
          <a:bodyPr/>
          <a:lstStyle/>
          <a:p>
            <a:r>
              <a:rPr lang="de-DE" dirty="0"/>
              <a:t>in Anlehnung an Krauthausen, 2018</a:t>
            </a:r>
          </a:p>
        </p:txBody>
      </p:sp>
      <p:grpSp>
        <p:nvGrpSpPr>
          <p:cNvPr id="47" name="Gruppieren 46">
            <a:extLst>
              <a:ext uri="{FF2B5EF4-FFF2-40B4-BE49-F238E27FC236}">
                <a16:creationId xmlns:a16="http://schemas.microsoft.com/office/drawing/2014/main" id="{4C9487AB-A733-C6B4-8DB5-2CA5FE9F88BC}"/>
              </a:ext>
            </a:extLst>
          </p:cNvPr>
          <p:cNvGrpSpPr/>
          <p:nvPr/>
        </p:nvGrpSpPr>
        <p:grpSpPr>
          <a:xfrm>
            <a:off x="1059997" y="1786373"/>
            <a:ext cx="4080180" cy="2291029"/>
            <a:chOff x="7266621" y="1484038"/>
            <a:chExt cx="4080180" cy="2291029"/>
          </a:xfrm>
        </p:grpSpPr>
        <p:sp>
          <p:nvSpPr>
            <p:cNvPr id="32" name="Abgerundete rechteckige Legende 1">
              <a:extLst>
                <a:ext uri="{FF2B5EF4-FFF2-40B4-BE49-F238E27FC236}">
                  <a16:creationId xmlns:a16="http://schemas.microsoft.com/office/drawing/2014/main" id="{E1834E7E-B938-3623-F248-963E9C13D056}"/>
                </a:ext>
              </a:extLst>
            </p:cNvPr>
            <p:cNvSpPr/>
            <p:nvPr/>
          </p:nvSpPr>
          <p:spPr>
            <a:xfrm>
              <a:off x="7266621" y="1774017"/>
              <a:ext cx="3652082" cy="2001050"/>
            </a:xfrm>
            <a:prstGeom prst="roundRect">
              <a:avLst>
                <a:gd name="adj" fmla="val 9385"/>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eaLnBrk="0" fontAlgn="base">
                <a:lnSpc>
                  <a:spcPct val="150000"/>
                </a:lnSpc>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Darstellungen</a:t>
              </a:r>
              <a:r>
                <a:rPr kumimoji="0" lang="de-DE" sz="1600" i="0" u="none" strike="noStrike" kern="1200" cap="none" spc="0" normalizeH="0" noProof="0" dirty="0">
                  <a:ln>
                    <a:noFill/>
                  </a:ln>
                  <a:solidFill>
                    <a:srgbClr val="000000"/>
                  </a:solidFill>
                  <a:effectLst/>
                  <a:uLnTx/>
                  <a:uFillTx/>
                </a:rPr>
                <a:t> als Erkenntnismittel</a:t>
              </a:r>
            </a:p>
            <a:p>
              <a:pPr eaLnBrk="0" fontAlgn="base">
                <a:lnSpc>
                  <a:spcPct val="150000"/>
                </a:lnSpc>
                <a:spcBef>
                  <a:spcPct val="0"/>
                </a:spcBef>
                <a:spcAft>
                  <a:spcPct val="0"/>
                </a:spcAft>
                <a:buSzTx/>
                <a:defRPr/>
              </a:pPr>
              <a:r>
                <a:rPr lang="de-DE" sz="1600" b="0" baseline="0" dirty="0">
                  <a:solidFill>
                    <a:srgbClr val="000000"/>
                  </a:solidFill>
                </a:rPr>
                <a:t>Zur Sicherung des Aufgabenverständnisses</a:t>
              </a:r>
            </a:p>
            <a:p>
              <a:pPr eaLnBrk="0" fontAlgn="base">
                <a:lnSpc>
                  <a:spcPct val="150000"/>
                </a:lnSpc>
                <a:spcBef>
                  <a:spcPct val="0"/>
                </a:spcBef>
                <a:spcAft>
                  <a:spcPct val="0"/>
                </a:spcAft>
                <a:buSzTx/>
                <a:defRPr/>
              </a:pPr>
              <a:r>
                <a:rPr lang="de-DE" sz="1600" b="0" baseline="0" dirty="0">
                  <a:solidFill>
                    <a:srgbClr val="000000"/>
                  </a:solidFill>
                </a:rPr>
                <a:t>Zur</a:t>
              </a:r>
              <a:r>
                <a:rPr lang="de-DE" sz="1600" b="0" dirty="0">
                  <a:solidFill>
                    <a:srgbClr val="000000"/>
                  </a:solidFill>
                </a:rPr>
                <a:t> Entwicklung zentraler mathematischer Vorstellungen</a:t>
              </a:r>
            </a:p>
          </p:txBody>
        </p:sp>
        <p:grpSp>
          <p:nvGrpSpPr>
            <p:cNvPr id="45" name="Gruppieren 44">
              <a:extLst>
                <a:ext uri="{FF2B5EF4-FFF2-40B4-BE49-F238E27FC236}">
                  <a16:creationId xmlns:a16="http://schemas.microsoft.com/office/drawing/2014/main" id="{53CF76DA-766D-0605-C167-28DB4A6E4411}"/>
                </a:ext>
              </a:extLst>
            </p:cNvPr>
            <p:cNvGrpSpPr/>
            <p:nvPr/>
          </p:nvGrpSpPr>
          <p:grpSpPr>
            <a:xfrm>
              <a:off x="10800571" y="1484038"/>
              <a:ext cx="546230" cy="546689"/>
              <a:chOff x="10800571" y="1484038"/>
              <a:chExt cx="546230" cy="546689"/>
            </a:xfrm>
            <a:effectLst>
              <a:outerShdw blurRad="50800" dist="38100" dir="8100000" algn="tr" rotWithShape="0">
                <a:prstClr val="black">
                  <a:alpha val="40000"/>
                </a:prstClr>
              </a:outerShdw>
            </a:effectLst>
          </p:grpSpPr>
          <p:sp>
            <p:nvSpPr>
              <p:cNvPr id="42" name="Oval 41">
                <a:extLst>
                  <a:ext uri="{FF2B5EF4-FFF2-40B4-BE49-F238E27FC236}">
                    <a16:creationId xmlns:a16="http://schemas.microsoft.com/office/drawing/2014/main" id="{8A7A9441-D539-16A7-B50A-B0B5F7F0CD93}"/>
                  </a:ext>
                </a:extLst>
              </p:cNvPr>
              <p:cNvSpPr>
                <a:spLocks noChangeAspect="1"/>
              </p:cNvSpPr>
              <p:nvPr/>
            </p:nvSpPr>
            <p:spPr>
              <a:xfrm>
                <a:off x="10800571" y="1484038"/>
                <a:ext cx="546230" cy="546689"/>
              </a:xfrm>
              <a:prstGeom prst="ellipse">
                <a:avLst/>
              </a:prstGeom>
              <a:solidFill>
                <a:srgbClr val="3E9AA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4" name="Grafik 43" descr="Glühbirne und Zahnrad mit einfarbiger Füllung">
                <a:extLst>
                  <a:ext uri="{FF2B5EF4-FFF2-40B4-BE49-F238E27FC236}">
                    <a16:creationId xmlns:a16="http://schemas.microsoft.com/office/drawing/2014/main" id="{EC73C0F2-9D8D-0F3A-F1AA-E7949B478F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4190" y="1500912"/>
                <a:ext cx="518991" cy="518991"/>
              </a:xfrm>
              <a:prstGeom prst="rect">
                <a:avLst/>
              </a:prstGeom>
            </p:spPr>
          </p:pic>
        </p:grpSp>
      </p:grpSp>
      <p:sp>
        <p:nvSpPr>
          <p:cNvPr id="25" name="Abgerundetes Rechteck 24">
            <a:extLst>
              <a:ext uri="{FF2B5EF4-FFF2-40B4-BE49-F238E27FC236}">
                <a16:creationId xmlns:a16="http://schemas.microsoft.com/office/drawing/2014/main" id="{8831B189-DE80-69D5-2341-08AE6363B5FF}"/>
              </a:ext>
            </a:extLst>
          </p:cNvPr>
          <p:cNvSpPr/>
          <p:nvPr/>
        </p:nvSpPr>
        <p:spPr>
          <a:xfrm>
            <a:off x="1059997" y="4221414"/>
            <a:ext cx="9912801" cy="1334830"/>
          </a:xfrm>
          <a:prstGeom prst="roundRect">
            <a:avLst>
              <a:gd name="adj" fmla="val 6431"/>
            </a:avLst>
          </a:prstGeom>
          <a:gradFill flip="none" rotWithShape="1">
            <a:gsLst>
              <a:gs pos="0">
                <a:srgbClr val="3D9AA8"/>
              </a:gs>
              <a:gs pos="21000">
                <a:srgbClr val="DBE7E9"/>
              </a:gs>
              <a:gs pos="76000">
                <a:srgbClr val="E0E8DB"/>
              </a:gs>
              <a:gs pos="100000">
                <a:srgbClr val="548235"/>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26" name="Gruppieren 25">
            <a:extLst>
              <a:ext uri="{FF2B5EF4-FFF2-40B4-BE49-F238E27FC236}">
                <a16:creationId xmlns:a16="http://schemas.microsoft.com/office/drawing/2014/main" id="{7BC11694-57F3-261F-A8D9-3D08585B13F7}"/>
              </a:ext>
            </a:extLst>
          </p:cNvPr>
          <p:cNvGrpSpPr/>
          <p:nvPr/>
        </p:nvGrpSpPr>
        <p:grpSpPr>
          <a:xfrm>
            <a:off x="1113692" y="4304502"/>
            <a:ext cx="2382543" cy="1189210"/>
            <a:chOff x="4447133" y="1702792"/>
            <a:chExt cx="1438641" cy="658415"/>
          </a:xfrm>
          <a:solidFill>
            <a:srgbClr val="FFFFFF">
              <a:alpha val="75294"/>
            </a:srgbClr>
          </a:solidFill>
        </p:grpSpPr>
        <p:sp>
          <p:nvSpPr>
            <p:cNvPr id="27" name="Eingebuchteter Richtungspfeil 26">
              <a:extLst>
                <a:ext uri="{FF2B5EF4-FFF2-40B4-BE49-F238E27FC236}">
                  <a16:creationId xmlns:a16="http://schemas.microsoft.com/office/drawing/2014/main" id="{B3444D54-CC2E-735C-6A59-4AA6179DA50D}"/>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8" name="Eingebuchteter Richtungspfeil 4">
              <a:extLst>
                <a:ext uri="{FF2B5EF4-FFF2-40B4-BE49-F238E27FC236}">
                  <a16:creationId xmlns:a16="http://schemas.microsoft.com/office/drawing/2014/main" id="{C351CC75-3D0F-AB0F-ED32-F7C913647C74}"/>
                </a:ext>
              </a:extLst>
            </p:cNvPr>
            <p:cNvSpPr txBox="1"/>
            <p:nvPr/>
          </p:nvSpPr>
          <p:spPr>
            <a:xfrm>
              <a:off x="4471791" y="1702792"/>
              <a:ext cx="1363652"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Aufgabenverständnis ermöglichen</a:t>
              </a:r>
              <a:endParaRPr lang="de-DE" sz="1600" b="0" kern="1200" dirty="0">
                <a:solidFill>
                  <a:schemeClr val="tx1"/>
                </a:solidFill>
              </a:endParaRPr>
            </a:p>
          </p:txBody>
        </p:sp>
      </p:grpSp>
      <p:grpSp>
        <p:nvGrpSpPr>
          <p:cNvPr id="29" name="Gruppieren 28">
            <a:extLst>
              <a:ext uri="{FF2B5EF4-FFF2-40B4-BE49-F238E27FC236}">
                <a16:creationId xmlns:a16="http://schemas.microsoft.com/office/drawing/2014/main" id="{6694D161-F0F4-73C6-7C08-6DF30ABFA330}"/>
              </a:ext>
            </a:extLst>
          </p:cNvPr>
          <p:cNvGrpSpPr/>
          <p:nvPr/>
        </p:nvGrpSpPr>
        <p:grpSpPr>
          <a:xfrm>
            <a:off x="8530949" y="4304502"/>
            <a:ext cx="2382545" cy="1189210"/>
            <a:chOff x="4447132" y="1702792"/>
            <a:chExt cx="1438642" cy="658415"/>
          </a:xfrm>
          <a:solidFill>
            <a:srgbClr val="FFFFFF">
              <a:alpha val="75294"/>
            </a:srgbClr>
          </a:solidFill>
        </p:grpSpPr>
        <p:sp>
          <p:nvSpPr>
            <p:cNvPr id="30" name="Eingebuchteter Richtungspfeil 29">
              <a:extLst>
                <a:ext uri="{FF2B5EF4-FFF2-40B4-BE49-F238E27FC236}">
                  <a16:creationId xmlns:a16="http://schemas.microsoft.com/office/drawing/2014/main" id="{EEFE59E4-A1A2-F4BF-6CC5-65D27A7004A9}"/>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3" name="Eingebuchteter Richtungspfeil 4">
              <a:extLst>
                <a:ext uri="{FF2B5EF4-FFF2-40B4-BE49-F238E27FC236}">
                  <a16:creationId xmlns:a16="http://schemas.microsoft.com/office/drawing/2014/main" id="{4582A43A-234C-B60B-4524-D70B8D96FC13}"/>
                </a:ext>
              </a:extLst>
            </p:cNvPr>
            <p:cNvSpPr txBox="1"/>
            <p:nvPr/>
          </p:nvSpPr>
          <p:spPr>
            <a:xfrm>
              <a:off x="4447132" y="1702792"/>
              <a:ext cx="1438640"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Durch Darstellungen über Mathematik sprechen</a:t>
              </a:r>
              <a:endParaRPr lang="de-DE" sz="1600" b="0" kern="1200" dirty="0">
                <a:solidFill>
                  <a:schemeClr val="tx1"/>
                </a:solidFill>
              </a:endParaRPr>
            </a:p>
          </p:txBody>
        </p:sp>
      </p:grpSp>
      <p:grpSp>
        <p:nvGrpSpPr>
          <p:cNvPr id="34" name="Gruppieren 33">
            <a:extLst>
              <a:ext uri="{FF2B5EF4-FFF2-40B4-BE49-F238E27FC236}">
                <a16:creationId xmlns:a16="http://schemas.microsoft.com/office/drawing/2014/main" id="{2A40BC26-D1F1-7FF1-C17B-E3D65D9F7C31}"/>
              </a:ext>
            </a:extLst>
          </p:cNvPr>
          <p:cNvGrpSpPr/>
          <p:nvPr/>
        </p:nvGrpSpPr>
        <p:grpSpPr>
          <a:xfrm>
            <a:off x="3584950" y="4305455"/>
            <a:ext cx="2386024" cy="1189210"/>
            <a:chOff x="4445031" y="1702792"/>
            <a:chExt cx="1440743" cy="658415"/>
          </a:xfrm>
          <a:solidFill>
            <a:srgbClr val="FFFFFF">
              <a:alpha val="75294"/>
            </a:srgbClr>
          </a:solidFill>
        </p:grpSpPr>
        <p:sp>
          <p:nvSpPr>
            <p:cNvPr id="35" name="Eingebuchteter Richtungspfeil 34">
              <a:extLst>
                <a:ext uri="{FF2B5EF4-FFF2-40B4-BE49-F238E27FC236}">
                  <a16:creationId xmlns:a16="http://schemas.microsoft.com/office/drawing/2014/main" id="{93182E9C-CB16-BE57-CBC9-48FD6D9EC4EB}"/>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6" name="Eingebuchteter Richtungspfeil 4">
              <a:extLst>
                <a:ext uri="{FF2B5EF4-FFF2-40B4-BE49-F238E27FC236}">
                  <a16:creationId xmlns:a16="http://schemas.microsoft.com/office/drawing/2014/main" id="{EF7C97AF-B10D-4717-BC4C-2447BC088288}"/>
                </a:ext>
              </a:extLst>
            </p:cNvPr>
            <p:cNvSpPr txBox="1"/>
            <p:nvPr/>
          </p:nvSpPr>
          <p:spPr>
            <a:xfrm>
              <a:off x="4445031"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p:grpSp>
        <p:nvGrpSpPr>
          <p:cNvPr id="37" name="Gruppieren 36">
            <a:extLst>
              <a:ext uri="{FF2B5EF4-FFF2-40B4-BE49-F238E27FC236}">
                <a16:creationId xmlns:a16="http://schemas.microsoft.com/office/drawing/2014/main" id="{30EEF729-7086-4E6A-F294-31C70CEA46CB}"/>
              </a:ext>
            </a:extLst>
          </p:cNvPr>
          <p:cNvGrpSpPr/>
          <p:nvPr/>
        </p:nvGrpSpPr>
        <p:grpSpPr>
          <a:xfrm>
            <a:off x="6059691" y="4297801"/>
            <a:ext cx="2382543" cy="1208546"/>
            <a:chOff x="4447133" y="1702792"/>
            <a:chExt cx="1438641" cy="669120"/>
          </a:xfrm>
          <a:solidFill>
            <a:srgbClr val="FFFFFF">
              <a:alpha val="75294"/>
            </a:srgbClr>
          </a:solidFill>
        </p:grpSpPr>
        <p:sp>
          <p:nvSpPr>
            <p:cNvPr id="41" name="Eingebuchteter Richtungspfeil 40">
              <a:extLst>
                <a:ext uri="{FF2B5EF4-FFF2-40B4-BE49-F238E27FC236}">
                  <a16:creationId xmlns:a16="http://schemas.microsoft.com/office/drawing/2014/main" id="{35972919-4440-13A6-87A9-43074E403868}"/>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43" name="Eingebuchteter Richtungspfeil 4">
              <a:extLst>
                <a:ext uri="{FF2B5EF4-FFF2-40B4-BE49-F238E27FC236}">
                  <a16:creationId xmlns:a16="http://schemas.microsoft.com/office/drawing/2014/main" id="{16C0282B-D94A-EE76-582E-7A7BCF471D2E}"/>
                </a:ext>
              </a:extLst>
            </p:cNvPr>
            <p:cNvSpPr txBox="1"/>
            <p:nvPr/>
          </p:nvSpPr>
          <p:spPr>
            <a:xfrm>
              <a:off x="4568942" y="1713497"/>
              <a:ext cx="1217083"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Strukturierung &amp; Aufbereitung von Lösungsprozessen ermöglichen</a:t>
              </a:r>
              <a:endParaRPr lang="de-DE" sz="1600" b="0" kern="1200" dirty="0">
                <a:solidFill>
                  <a:schemeClr val="tx1"/>
                </a:solidFill>
              </a:endParaRPr>
            </a:p>
          </p:txBody>
        </p:sp>
      </p:grpSp>
      <p:sp>
        <p:nvSpPr>
          <p:cNvPr id="48" name="Textfeld 47">
            <a:extLst>
              <a:ext uri="{FF2B5EF4-FFF2-40B4-BE49-F238E27FC236}">
                <a16:creationId xmlns:a16="http://schemas.microsoft.com/office/drawing/2014/main" id="{14D39268-C354-3C64-1770-36A1B79985AB}"/>
              </a:ext>
            </a:extLst>
          </p:cNvPr>
          <p:cNvSpPr txBox="1"/>
          <p:nvPr/>
        </p:nvSpPr>
        <p:spPr>
          <a:xfrm>
            <a:off x="2364828" y="582273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a:ln>
                <a:noFill/>
              </a:ln>
              <a:solidFill>
                <a:srgbClr val="FF2600"/>
              </a:solidFill>
              <a:effectLst/>
              <a:uFillTx/>
              <a:latin typeface="+mj-lt"/>
              <a:ea typeface="+mj-ea"/>
              <a:cs typeface="+mj-cs"/>
              <a:sym typeface="Calibri"/>
            </a:endParaRPr>
          </a:p>
        </p:txBody>
      </p:sp>
      <p:sp>
        <p:nvSpPr>
          <p:cNvPr id="7" name="Rechteck 6">
            <a:extLst>
              <a:ext uri="{FF2B5EF4-FFF2-40B4-BE49-F238E27FC236}">
                <a16:creationId xmlns:a16="http://schemas.microsoft.com/office/drawing/2014/main" id="{9CAF4CBB-1DEF-E1F1-597B-E574621C479D}"/>
              </a:ext>
            </a:extLst>
          </p:cNvPr>
          <p:cNvSpPr/>
          <p:nvPr/>
        </p:nvSpPr>
        <p:spPr>
          <a:xfrm>
            <a:off x="6021189" y="4159306"/>
            <a:ext cx="5040624" cy="1480843"/>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8" name="Abgerundete rechteckige Legende 7">
            <a:extLst>
              <a:ext uri="{FF2B5EF4-FFF2-40B4-BE49-F238E27FC236}">
                <a16:creationId xmlns:a16="http://schemas.microsoft.com/office/drawing/2014/main" id="{7FD2A7C8-87E6-5EA9-9229-42281144C0B0}"/>
              </a:ext>
            </a:extLst>
          </p:cNvPr>
          <p:cNvSpPr/>
          <p:nvPr/>
        </p:nvSpPr>
        <p:spPr>
          <a:xfrm flipH="1">
            <a:off x="6016397" y="2008144"/>
            <a:ext cx="2380782" cy="1574800"/>
          </a:xfrm>
          <a:prstGeom prst="wedgeRoundRectCallout">
            <a:avLst>
              <a:gd name="adj1" fmla="val -45396"/>
              <a:gd name="adj2" fmla="val 8120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Darstellungen können das Verstehen anregen und fördern.</a:t>
            </a:r>
          </a:p>
        </p:txBody>
      </p:sp>
      <p:pic>
        <p:nvPicPr>
          <p:cNvPr id="9" name="Grafik 8" descr="Ein Bild, das Cartoon, Zeichnung, Entwurf, Darstellung enthält.&#10;&#10;Automatisch generierte Beschreibung">
            <a:extLst>
              <a:ext uri="{FF2B5EF4-FFF2-40B4-BE49-F238E27FC236}">
                <a16:creationId xmlns:a16="http://schemas.microsoft.com/office/drawing/2014/main" id="{CA91228D-7334-F3DE-3383-2A82D28790CD}"/>
              </a:ext>
            </a:extLst>
          </p:cNvPr>
          <p:cNvPicPr>
            <a:picLocks noChangeAspect="1"/>
          </p:cNvPicPr>
          <p:nvPr/>
        </p:nvPicPr>
        <p:blipFill>
          <a:blip r:embed="rId5">
            <a:extLst>
              <a:ext uri="{28A0092B-C50C-407E-A947-70E740481C1C}">
                <a14:useLocalDpi xmlns:a14="http://schemas.microsoft.com/office/drawing/2010/main" val="0"/>
              </a:ext>
            </a:extLst>
          </a:blip>
          <a:srcRect b="10070"/>
          <a:stretch/>
        </p:blipFill>
        <p:spPr>
          <a:xfrm flipH="1">
            <a:off x="8397179" y="3559730"/>
            <a:ext cx="1104870" cy="2707361"/>
          </a:xfrm>
          <a:prstGeom prst="rect">
            <a:avLst/>
          </a:prstGeom>
        </p:spPr>
      </p:pic>
    </p:spTree>
    <p:extLst>
      <p:ext uri="{BB962C8B-B14F-4D97-AF65-F5344CB8AC3E}">
        <p14:creationId xmlns:p14="http://schemas.microsoft.com/office/powerpoint/2010/main" val="15219142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A154-0BB7-E5E7-69EB-4E4708F6981D}"/>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3F442A56-824A-81E2-3FF1-7E05DD503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D0A34670-4079-A6EB-B8B4-02C95FB6EA05}"/>
              </a:ext>
            </a:extLst>
          </p:cNvPr>
          <p:cNvSpPr>
            <a:spLocks noGrp="1"/>
          </p:cNvSpPr>
          <p:nvPr>
            <p:ph type="title"/>
          </p:nvPr>
        </p:nvSpPr>
        <p:spPr/>
        <p:txBody>
          <a:bodyPr/>
          <a:lstStyle/>
          <a:p>
            <a:r>
              <a:rPr lang="de-DE" dirty="0"/>
              <a:t>Darstellen am Beispiel ‚Zahlenraupen‘</a:t>
            </a:r>
          </a:p>
        </p:txBody>
      </p:sp>
      <p:pic>
        <p:nvPicPr>
          <p:cNvPr id="6" name="Grafik 5" descr="Ein Bild, das Zeichnung, Entwurf, Bild, Kinderkunst enthält.&#10;&#10;Automatisch generierte Beschreibung">
            <a:extLst>
              <a:ext uri="{FF2B5EF4-FFF2-40B4-BE49-F238E27FC236}">
                <a16:creationId xmlns:a16="http://schemas.microsoft.com/office/drawing/2014/main" id="{BCDB213D-AB71-0B06-9253-D2DAF1DBAEDC}"/>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32EC8A5F-DD35-83AE-5E98-0AD61C6C61D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20F182DE-583C-0B28-1A13-41BCF18D5055}"/>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B54575E4-D79F-5F33-527F-630A9B58E6A5}"/>
              </a:ext>
            </a:extLst>
          </p:cNvPr>
          <p:cNvPicPr>
            <a:picLocks noChangeAspect="1"/>
          </p:cNvPicPr>
          <p:nvPr/>
        </p:nvPicPr>
        <p:blipFill>
          <a:blip r:embed="rId8"/>
          <a:srcRect b="43370"/>
          <a:stretch/>
        </p:blipFill>
        <p:spPr>
          <a:xfrm>
            <a:off x="6943786" y="4690190"/>
            <a:ext cx="1262920" cy="1574866"/>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3B27809B-1EB2-AB63-79DA-99C0A88C92AE}"/>
              </a:ext>
            </a:extLst>
          </p:cNvPr>
          <p:cNvPicPr>
            <a:picLocks noChangeAspect="1"/>
          </p:cNvPicPr>
          <p:nvPr/>
        </p:nvPicPr>
        <p:blipFill>
          <a:blip r:embed="rId9">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grpSp>
        <p:nvGrpSpPr>
          <p:cNvPr id="64" name="Gruppieren 63">
            <a:extLst>
              <a:ext uri="{FF2B5EF4-FFF2-40B4-BE49-F238E27FC236}">
                <a16:creationId xmlns:a16="http://schemas.microsoft.com/office/drawing/2014/main" id="{B1DD0D72-5D67-B448-04B6-9D449BC72102}"/>
              </a:ext>
            </a:extLst>
          </p:cNvPr>
          <p:cNvGrpSpPr>
            <a:grpSpLocks noChangeAspect="1"/>
          </p:cNvGrpSpPr>
          <p:nvPr/>
        </p:nvGrpSpPr>
        <p:grpSpPr>
          <a:xfrm>
            <a:off x="4997088" y="1987389"/>
            <a:ext cx="4050347" cy="1028819"/>
            <a:chOff x="3413150" y="1971756"/>
            <a:chExt cx="6102017" cy="1549961"/>
          </a:xfrm>
        </p:grpSpPr>
        <p:sp>
          <p:nvSpPr>
            <p:cNvPr id="29" name="Rechteck 28">
              <a:extLst>
                <a:ext uri="{FF2B5EF4-FFF2-40B4-BE49-F238E27FC236}">
                  <a16:creationId xmlns:a16="http://schemas.microsoft.com/office/drawing/2014/main" id="{AE53CF33-F175-871F-D0FB-DEF50B2FF28A}"/>
                </a:ext>
              </a:extLst>
            </p:cNvPr>
            <p:cNvSpPr/>
            <p:nvPr/>
          </p:nvSpPr>
          <p:spPr>
            <a:xfrm rot="310289">
              <a:off x="5790171" y="2621717"/>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a:t>
              </a:r>
            </a:p>
          </p:txBody>
        </p:sp>
        <p:sp>
          <p:nvSpPr>
            <p:cNvPr id="30" name="Rechteck 29">
              <a:extLst>
                <a:ext uri="{FF2B5EF4-FFF2-40B4-BE49-F238E27FC236}">
                  <a16:creationId xmlns:a16="http://schemas.microsoft.com/office/drawing/2014/main" id="{74708D81-1163-E225-BFC2-5103EBEF45FC}"/>
                </a:ext>
              </a:extLst>
            </p:cNvPr>
            <p:cNvSpPr/>
            <p:nvPr/>
          </p:nvSpPr>
          <p:spPr>
            <a:xfrm rot="21404625">
              <a:off x="6747008" y="2607820"/>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4</a:t>
              </a:r>
            </a:p>
          </p:txBody>
        </p:sp>
        <p:sp>
          <p:nvSpPr>
            <p:cNvPr id="35" name="Rechteck 34">
              <a:extLst>
                <a:ext uri="{FF2B5EF4-FFF2-40B4-BE49-F238E27FC236}">
                  <a16:creationId xmlns:a16="http://schemas.microsoft.com/office/drawing/2014/main" id="{689B7B2E-2DBC-6CCB-8CA5-B757B1316B73}"/>
                </a:ext>
              </a:extLst>
            </p:cNvPr>
            <p:cNvSpPr/>
            <p:nvPr/>
          </p:nvSpPr>
          <p:spPr>
            <a:xfrm rot="169432">
              <a:off x="7693466" y="2621717"/>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7</a:t>
              </a:r>
            </a:p>
          </p:txBody>
        </p:sp>
        <p:sp>
          <p:nvSpPr>
            <p:cNvPr id="43" name="Rechteck 42">
              <a:extLst>
                <a:ext uri="{FF2B5EF4-FFF2-40B4-BE49-F238E27FC236}">
                  <a16:creationId xmlns:a16="http://schemas.microsoft.com/office/drawing/2014/main" id="{4AA40024-5639-ABAE-D25A-B7ABF0884DBE}"/>
                </a:ext>
              </a:extLst>
            </p:cNvPr>
            <p:cNvSpPr/>
            <p:nvPr/>
          </p:nvSpPr>
          <p:spPr>
            <a:xfrm>
              <a:off x="8615167" y="2582985"/>
              <a:ext cx="900000" cy="900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60" name="Freihandform 59">
              <a:extLst>
                <a:ext uri="{FF2B5EF4-FFF2-40B4-BE49-F238E27FC236}">
                  <a16:creationId xmlns:a16="http://schemas.microsoft.com/office/drawing/2014/main" id="{6FDC4DD9-A6C7-61EF-DEB6-191F4B50CBBA}"/>
                </a:ext>
              </a:extLst>
            </p:cNvPr>
            <p:cNvSpPr/>
            <p:nvPr/>
          </p:nvSpPr>
          <p:spPr>
            <a:xfrm>
              <a:off x="5017837" y="2349680"/>
              <a:ext cx="174426" cy="174426"/>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1" name="Freihandform 60">
              <a:extLst>
                <a:ext uri="{FF2B5EF4-FFF2-40B4-BE49-F238E27FC236}">
                  <a16:creationId xmlns:a16="http://schemas.microsoft.com/office/drawing/2014/main" id="{5D86E3FD-D5DC-7C87-DBB9-6DD522EC35D8}"/>
                </a:ext>
              </a:extLst>
            </p:cNvPr>
            <p:cNvSpPr/>
            <p:nvPr/>
          </p:nvSpPr>
          <p:spPr>
            <a:xfrm>
              <a:off x="5482974" y="2349680"/>
              <a:ext cx="174426" cy="174426"/>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2" name="Freihandform 61">
              <a:extLst>
                <a:ext uri="{FF2B5EF4-FFF2-40B4-BE49-F238E27FC236}">
                  <a16:creationId xmlns:a16="http://schemas.microsoft.com/office/drawing/2014/main" id="{B5158828-97CB-D0CE-53FD-62539F0B2C31}"/>
                </a:ext>
              </a:extLst>
            </p:cNvPr>
            <p:cNvSpPr/>
            <p:nvPr/>
          </p:nvSpPr>
          <p:spPr>
            <a:xfrm>
              <a:off x="5044001" y="2713069"/>
              <a:ext cx="587235" cy="188962"/>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3" name="Freihandform 62">
              <a:extLst>
                <a:ext uri="{FF2B5EF4-FFF2-40B4-BE49-F238E27FC236}">
                  <a16:creationId xmlns:a16="http://schemas.microsoft.com/office/drawing/2014/main" id="{AE19E26B-9029-1EEB-0189-8DE4BE180494}"/>
                </a:ext>
              </a:extLst>
            </p:cNvPr>
            <p:cNvSpPr/>
            <p:nvPr/>
          </p:nvSpPr>
          <p:spPr>
            <a:xfrm>
              <a:off x="4785268" y="1971756"/>
              <a:ext cx="1104701" cy="1104701"/>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45" name="Textfeld 44">
              <a:extLst>
                <a:ext uri="{FF2B5EF4-FFF2-40B4-BE49-F238E27FC236}">
                  <a16:creationId xmlns:a16="http://schemas.microsoft.com/office/drawing/2014/main" id="{AE49FF62-47B3-C57C-9C45-EF10A4584B21}"/>
                </a:ext>
              </a:extLst>
            </p:cNvPr>
            <p:cNvSpPr txBox="1"/>
            <p:nvPr/>
          </p:nvSpPr>
          <p:spPr>
            <a:xfrm>
              <a:off x="3413150" y="2415427"/>
              <a:ext cx="1489165" cy="1066461"/>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grpSp>
      <p:sp>
        <p:nvSpPr>
          <p:cNvPr id="66" name="Rechteck 65">
            <a:extLst>
              <a:ext uri="{FF2B5EF4-FFF2-40B4-BE49-F238E27FC236}">
                <a16:creationId xmlns:a16="http://schemas.microsoft.com/office/drawing/2014/main" id="{E24285D4-93FE-31E3-E416-DA361ACF5865}"/>
              </a:ext>
            </a:extLst>
          </p:cNvPr>
          <p:cNvSpPr/>
          <p:nvPr/>
        </p:nvSpPr>
        <p:spPr>
          <a:xfrm rot="310289">
            <a:off x="6574888"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2</a:t>
            </a:r>
          </a:p>
        </p:txBody>
      </p:sp>
      <p:sp>
        <p:nvSpPr>
          <p:cNvPr id="67" name="Rechteck 66">
            <a:extLst>
              <a:ext uri="{FF2B5EF4-FFF2-40B4-BE49-F238E27FC236}">
                <a16:creationId xmlns:a16="http://schemas.microsoft.com/office/drawing/2014/main" id="{E696B4C2-0004-7B14-88FE-F3F1F5954524}"/>
              </a:ext>
            </a:extLst>
          </p:cNvPr>
          <p:cNvSpPr/>
          <p:nvPr/>
        </p:nvSpPr>
        <p:spPr>
          <a:xfrm rot="21404625">
            <a:off x="7210009" y="3409312"/>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5</a:t>
            </a:r>
          </a:p>
        </p:txBody>
      </p:sp>
      <p:sp>
        <p:nvSpPr>
          <p:cNvPr id="68" name="Rechteck 67">
            <a:extLst>
              <a:ext uri="{FF2B5EF4-FFF2-40B4-BE49-F238E27FC236}">
                <a16:creationId xmlns:a16="http://schemas.microsoft.com/office/drawing/2014/main" id="{B85F2DF0-3815-1BAC-5474-40D828A34494}"/>
              </a:ext>
            </a:extLst>
          </p:cNvPr>
          <p:cNvSpPr/>
          <p:nvPr/>
        </p:nvSpPr>
        <p:spPr>
          <a:xfrm rot="169432">
            <a:off x="7838241"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8</a:t>
            </a:r>
          </a:p>
        </p:txBody>
      </p:sp>
      <p:sp>
        <p:nvSpPr>
          <p:cNvPr id="69" name="Rechteck 68">
            <a:extLst>
              <a:ext uri="{FF2B5EF4-FFF2-40B4-BE49-F238E27FC236}">
                <a16:creationId xmlns:a16="http://schemas.microsoft.com/office/drawing/2014/main" id="{DFFAF819-73BC-8597-E8C1-F9C2085161DB}"/>
              </a:ext>
            </a:extLst>
          </p:cNvPr>
          <p:cNvSpPr/>
          <p:nvPr/>
        </p:nvSpPr>
        <p:spPr>
          <a:xfrm>
            <a:off x="8450040" y="3392827"/>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sp>
        <p:nvSpPr>
          <p:cNvPr id="70" name="Freihandform 69">
            <a:extLst>
              <a:ext uri="{FF2B5EF4-FFF2-40B4-BE49-F238E27FC236}">
                <a16:creationId xmlns:a16="http://schemas.microsoft.com/office/drawing/2014/main" id="{887255C1-C855-9B47-CAC4-E1E8B0C1E612}"/>
              </a:ext>
            </a:extLst>
          </p:cNvPr>
          <p:cNvSpPr/>
          <p:nvPr/>
        </p:nvSpPr>
        <p:spPr>
          <a:xfrm>
            <a:off x="6062234"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1" name="Freihandform 70">
            <a:extLst>
              <a:ext uri="{FF2B5EF4-FFF2-40B4-BE49-F238E27FC236}">
                <a16:creationId xmlns:a16="http://schemas.microsoft.com/office/drawing/2014/main" id="{DC7D3BAF-16A2-7C27-21DD-C1FC1A88C2B9}"/>
              </a:ext>
            </a:extLst>
          </p:cNvPr>
          <p:cNvSpPr/>
          <p:nvPr/>
        </p:nvSpPr>
        <p:spPr>
          <a:xfrm>
            <a:off x="6370979"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2" name="Freihandform 71">
            <a:extLst>
              <a:ext uri="{FF2B5EF4-FFF2-40B4-BE49-F238E27FC236}">
                <a16:creationId xmlns:a16="http://schemas.microsoft.com/office/drawing/2014/main" id="{0A2ACA59-6CFB-3280-40A4-129106A7611C}"/>
              </a:ext>
            </a:extLst>
          </p:cNvPr>
          <p:cNvSpPr/>
          <p:nvPr/>
        </p:nvSpPr>
        <p:spPr>
          <a:xfrm>
            <a:off x="6079601" y="3479173"/>
            <a:ext cx="389790" cy="125427"/>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3" name="Freihandform 72">
            <a:extLst>
              <a:ext uri="{FF2B5EF4-FFF2-40B4-BE49-F238E27FC236}">
                <a16:creationId xmlns:a16="http://schemas.microsoft.com/office/drawing/2014/main" id="{B848C377-605A-AA42-C7C2-D35C95EE24CC}"/>
              </a:ext>
            </a:extLst>
          </p:cNvPr>
          <p:cNvSpPr/>
          <p:nvPr/>
        </p:nvSpPr>
        <p:spPr>
          <a:xfrm>
            <a:off x="5907861" y="2987111"/>
            <a:ext cx="733269" cy="733268"/>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4" name="Textfeld 73">
            <a:extLst>
              <a:ext uri="{FF2B5EF4-FFF2-40B4-BE49-F238E27FC236}">
                <a16:creationId xmlns:a16="http://schemas.microsoft.com/office/drawing/2014/main" id="{9757321F-E48A-D55F-F503-8851AFF78C63}"/>
              </a:ext>
            </a:extLst>
          </p:cNvPr>
          <p:cNvSpPr txBox="1"/>
          <p:nvPr/>
        </p:nvSpPr>
        <p:spPr>
          <a:xfrm>
            <a:off x="4997088" y="3281607"/>
            <a:ext cx="9884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sp>
        <p:nvSpPr>
          <p:cNvPr id="75" name="Abgerundete rechteckige Legende 74">
            <a:extLst>
              <a:ext uri="{FF2B5EF4-FFF2-40B4-BE49-F238E27FC236}">
                <a16:creationId xmlns:a16="http://schemas.microsoft.com/office/drawing/2014/main" id="{B4637CAE-39ED-5C8D-7022-6394B417A6AD}"/>
              </a:ext>
            </a:extLst>
          </p:cNvPr>
          <p:cNvSpPr/>
          <p:nvPr/>
        </p:nvSpPr>
        <p:spPr>
          <a:xfrm>
            <a:off x="1919061" y="2577741"/>
            <a:ext cx="2422451" cy="1125149"/>
          </a:xfrm>
          <a:prstGeom prst="wedgeRoundRectCallout">
            <a:avLst>
              <a:gd name="adj1" fmla="val -67640"/>
              <a:gd name="adj2" fmla="val 4589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Was passiert mit der </a:t>
            </a:r>
            <a:r>
              <a:rPr lang="de-DE" sz="1600" b="0" dirty="0" err="1">
                <a:solidFill>
                  <a:schemeClr val="tx1"/>
                </a:solidFill>
                <a:latin typeface="Arial" panose="020B0604020202020204" pitchFamily="34" charset="0"/>
                <a:cs typeface="Arial" panose="020B0604020202020204" pitchFamily="34" charset="0"/>
              </a:rPr>
              <a:t>Zielzahl</a:t>
            </a:r>
            <a:r>
              <a:rPr lang="de-DE" sz="1600" b="0" dirty="0">
                <a:solidFill>
                  <a:schemeClr val="tx1"/>
                </a:solidFill>
                <a:latin typeface="Arial" panose="020B0604020202020204" pitchFamily="34" charset="0"/>
                <a:cs typeface="Arial" panose="020B0604020202020204" pitchFamily="34" charset="0"/>
              </a:rPr>
              <a:t>, wenn ich die Startzahl um 1 erhöhe?</a:t>
            </a:r>
          </a:p>
        </p:txBody>
      </p:sp>
      <p:sp>
        <p:nvSpPr>
          <p:cNvPr id="76" name="Abgerundete rechteckige Legende 75">
            <a:extLst>
              <a:ext uri="{FF2B5EF4-FFF2-40B4-BE49-F238E27FC236}">
                <a16:creationId xmlns:a16="http://schemas.microsoft.com/office/drawing/2014/main" id="{246A030D-A562-329B-1F69-05620CF5A5B2}"/>
              </a:ext>
            </a:extLst>
          </p:cNvPr>
          <p:cNvSpPr/>
          <p:nvPr/>
        </p:nvSpPr>
        <p:spPr>
          <a:xfrm>
            <a:off x="9529264" y="3170047"/>
            <a:ext cx="2422451" cy="1125149"/>
          </a:xfrm>
          <a:prstGeom prst="wedgeRoundRectCallout">
            <a:avLst>
              <a:gd name="adj1" fmla="val 524"/>
              <a:gd name="adj2" fmla="val 790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Am Ende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kommt 11 raus.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Ich habe das ausgerechnet.</a:t>
            </a:r>
          </a:p>
        </p:txBody>
      </p:sp>
      <p:sp>
        <p:nvSpPr>
          <p:cNvPr id="78" name="Inhaltsplatzhalter 3">
            <a:extLst>
              <a:ext uri="{FF2B5EF4-FFF2-40B4-BE49-F238E27FC236}">
                <a16:creationId xmlns:a16="http://schemas.microsoft.com/office/drawing/2014/main" id="{23A9DCA9-3FDC-7BCF-3A80-CC8BB687BC5F}"/>
              </a:ext>
            </a:extLst>
          </p:cNvPr>
          <p:cNvSpPr txBox="1">
            <a:spLocks/>
          </p:cNvSpPr>
          <p:nvPr/>
        </p:nvSpPr>
        <p:spPr bwMode="auto">
          <a:xfrm>
            <a:off x="9515167" y="1154782"/>
            <a:ext cx="2676833"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können die Kinder angeregt werden, Zusammenhänge in den Blick zu nehmen?</a:t>
            </a:r>
          </a:p>
        </p:txBody>
      </p:sp>
    </p:spTree>
    <p:extLst>
      <p:ext uri="{BB962C8B-B14F-4D97-AF65-F5344CB8AC3E}">
        <p14:creationId xmlns:p14="http://schemas.microsoft.com/office/powerpoint/2010/main" val="36695220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67">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8">
                                            <p:txEl>
                                              <p:pRg st="0" end="0"/>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7E22FF3-E344-3921-E6E4-5A0C851E2165}"/>
              </a:ext>
            </a:extLst>
          </p:cNvPr>
          <p:cNvSpPr>
            <a:spLocks noGrp="1"/>
          </p:cNvSpPr>
          <p:nvPr>
            <p:ph type="body" sz="quarter" idx="13"/>
          </p:nvPr>
        </p:nvSpPr>
        <p:spPr/>
        <p:txBody>
          <a:bodyPr/>
          <a:lstStyle/>
          <a:p>
            <a:r>
              <a:rPr lang="de-DE" dirty="0"/>
              <a:t>DIESE FOLIE GEHÖRT ZUM MATERIAL UND DARF NICHT ENTFERNT WERDEN.</a:t>
            </a:r>
          </a:p>
        </p:txBody>
      </p:sp>
      <p:sp>
        <p:nvSpPr>
          <p:cNvPr id="3" name="Inhaltsplatzhalter 2">
            <a:extLst>
              <a:ext uri="{FF2B5EF4-FFF2-40B4-BE49-F238E27FC236}">
                <a16:creationId xmlns:a16="http://schemas.microsoft.com/office/drawing/2014/main" id="{8FA28B2E-C759-E81C-3CF0-8FD065B3EDA0}"/>
              </a:ext>
            </a:extLst>
          </p:cNvPr>
          <p:cNvSpPr>
            <a:spLocks noGrp="1"/>
          </p:cNvSpPr>
          <p:nvPr>
            <p:ph idx="1"/>
          </p:nvPr>
        </p:nvSpPr>
        <p:spPr>
          <a:xfrm>
            <a:off x="526473" y="1639658"/>
            <a:ext cx="10814317" cy="4527819"/>
          </a:xfrm>
        </p:spPr>
        <p:txBody>
          <a:bodyPr/>
          <a:lstStyle/>
          <a:p>
            <a:pPr marL="0" indent="0">
              <a:lnSpc>
                <a:spcPct val="120000"/>
              </a:lnSpc>
              <a:spcBef>
                <a:spcPts val="600"/>
              </a:spcBef>
              <a:buNone/>
              <a:defRPr/>
            </a:pPr>
            <a:r>
              <a:rPr lang="de-DE" dirty="0"/>
              <a:t>Dieses Material wurde vom PIKAS-Team für das Deutsche Zentrum für Lehrkräftebildung Mathematik (DZLM) konzipiert und kann unter der </a:t>
            </a:r>
            <a:r>
              <a:rPr lang="de-DE" i="1" dirty="0"/>
              <a:t>Creative Commons Lizenz BY-SA: Namensnennung – Weitergabe unter gleichen Bedingungen 4.0 International</a:t>
            </a:r>
            <a:r>
              <a:rPr lang="de-DE" dirty="0"/>
              <a:t> weiterverwendet werden. Das bedeutet: </a:t>
            </a:r>
          </a:p>
          <a:p>
            <a:pPr>
              <a:lnSpc>
                <a:spcPct val="120000"/>
              </a:lnSpc>
              <a:spcBef>
                <a:spcPts val="600"/>
              </a:spcBef>
              <a:defRPr/>
            </a:pPr>
            <a:r>
              <a:rPr lang="de-DE" dirty="0"/>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a:lnSpc>
                <a:spcPct val="120000"/>
              </a:lnSpc>
              <a:spcBef>
                <a:spcPts val="600"/>
              </a:spcBef>
              <a:defRPr/>
            </a:pPr>
            <a:r>
              <a:rPr lang="de-DE" dirty="0"/>
              <a:t>Von der Weitergabe ausgenommen sind Fotos, die erkennbar reale Personen zeigen.</a:t>
            </a:r>
          </a:p>
          <a:p>
            <a:pPr>
              <a:lnSpc>
                <a:spcPct val="120000"/>
              </a:lnSpc>
              <a:spcBef>
                <a:spcPts val="600"/>
              </a:spcBef>
              <a:defRPr/>
            </a:pPr>
            <a:r>
              <a:rPr lang="de-DE" dirty="0"/>
              <a:t>Bildnachweise und Zitatquellen finden sich auf den jeweiligen Folien bzw. in den Zusatzmaterialien.</a:t>
            </a:r>
          </a:p>
          <a:p>
            <a:pPr defTabSz="457200">
              <a:lnSpc>
                <a:spcPct val="120000"/>
              </a:lnSpc>
              <a:spcBef>
                <a:spcPts val="600"/>
              </a:spcBef>
              <a:defRPr/>
            </a:pPr>
            <a:r>
              <a:rPr lang="de-DE" dirty="0"/>
              <a:t>Diese und weitere Hinweise und Informationen zu den Nutzungsbedingungen finden Sie unter </a:t>
            </a:r>
            <a:r>
              <a:rPr lang="de-DE" dirty="0">
                <a:solidFill>
                  <a:srgbClr val="327D87"/>
                </a:solidFill>
                <a:hlinkClick r:id="rId3">
                  <a:extLst>
                    <a:ext uri="{A12FA001-AC4F-418D-AE19-62706E023703}">
                      <ahyp:hlinkClr xmlns:ahyp="http://schemas.microsoft.com/office/drawing/2018/hyperlinkcolor" val="tx"/>
                    </a:ext>
                  </a:extLst>
                </a:hlinkClick>
              </a:rPr>
              <a:t>https://pikas.dzlm.de/node/1253</a:t>
            </a:r>
            <a:r>
              <a:rPr lang="de-DE" dirty="0">
                <a:solidFill>
                  <a:srgbClr val="327D87"/>
                </a:solidFill>
              </a:rPr>
              <a:t> </a:t>
            </a:r>
            <a:r>
              <a:rPr lang="de-DE" dirty="0"/>
              <a:t>sowie auf der nachfolgenden Folie.</a:t>
            </a:r>
            <a:endParaRPr lang="de-DE" sz="2000" dirty="0">
              <a:solidFill>
                <a:srgbClr val="327D87"/>
              </a:solidFill>
            </a:endParaRPr>
          </a:p>
        </p:txBody>
      </p:sp>
      <p:sp>
        <p:nvSpPr>
          <p:cNvPr id="4" name="Titel 3">
            <a:extLst>
              <a:ext uri="{FF2B5EF4-FFF2-40B4-BE49-F238E27FC236}">
                <a16:creationId xmlns:a16="http://schemas.microsoft.com/office/drawing/2014/main" id="{EF608001-417C-7EDA-C8E7-0F417721DBC8}"/>
              </a:ext>
            </a:extLst>
          </p:cNvPr>
          <p:cNvSpPr>
            <a:spLocks noGrp="1"/>
          </p:cNvSpPr>
          <p:nvPr>
            <p:ph type="title"/>
          </p:nvPr>
        </p:nvSpPr>
        <p:spPr/>
        <p:txBody>
          <a:bodyPr/>
          <a:lstStyle/>
          <a:p>
            <a:r>
              <a:rPr lang="de-DE" dirty="0"/>
              <a:t>Nutzungsbedingungen</a:t>
            </a:r>
          </a:p>
        </p:txBody>
      </p:sp>
    </p:spTree>
    <p:extLst>
      <p:ext uri="{BB962C8B-B14F-4D97-AF65-F5344CB8AC3E}">
        <p14:creationId xmlns:p14="http://schemas.microsoft.com/office/powerpoint/2010/main" val="20032252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3EB6-747B-EF4B-BCB9-BA7C21287D71}"/>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665AACCF-BB35-8C28-9BDB-627CEF0D2E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4" name="Titel 3">
            <a:extLst>
              <a:ext uri="{FF2B5EF4-FFF2-40B4-BE49-F238E27FC236}">
                <a16:creationId xmlns:a16="http://schemas.microsoft.com/office/drawing/2014/main" id="{36AD1BA2-115F-715C-2722-B5D1D53DBD63}"/>
              </a:ext>
            </a:extLst>
          </p:cNvPr>
          <p:cNvSpPr>
            <a:spLocks noGrp="1"/>
          </p:cNvSpPr>
          <p:nvPr>
            <p:ph type="title"/>
          </p:nvPr>
        </p:nvSpPr>
        <p:spPr/>
        <p:txBody>
          <a:bodyPr/>
          <a:lstStyle/>
          <a:p>
            <a:r>
              <a:rPr lang="de-DE" dirty="0"/>
              <a:t>Darstellen am Beispiel ‚Zahlenraupen‘</a:t>
            </a:r>
          </a:p>
        </p:txBody>
      </p:sp>
      <p:sp>
        <p:nvSpPr>
          <p:cNvPr id="2" name="Textplatzhalter 1">
            <a:extLst>
              <a:ext uri="{FF2B5EF4-FFF2-40B4-BE49-F238E27FC236}">
                <a16:creationId xmlns:a16="http://schemas.microsoft.com/office/drawing/2014/main" id="{B42676F8-48B2-1099-B85A-038A5D480336}"/>
              </a:ext>
            </a:extLst>
          </p:cNvPr>
          <p:cNvSpPr>
            <a:spLocks noGrp="1"/>
          </p:cNvSpPr>
          <p:nvPr>
            <p:ph type="body" sz="quarter" idx="14"/>
          </p:nvPr>
        </p:nvSpPr>
        <p:spPr/>
        <p:txBody>
          <a:bodyPr/>
          <a:lstStyle/>
          <a:p>
            <a:r>
              <a:rPr lang="de-DE" dirty="0"/>
              <a:t>EINE MÖGLICHE ANREGUNG</a:t>
            </a:r>
          </a:p>
        </p:txBody>
      </p:sp>
      <p:pic>
        <p:nvPicPr>
          <p:cNvPr id="6" name="Grafik 5" descr="Ein Bild, das Zeichnung, Entwurf, Bild, Kinderkunst enthält.&#10;&#10;Automatisch generierte Beschreibung">
            <a:extLst>
              <a:ext uri="{FF2B5EF4-FFF2-40B4-BE49-F238E27FC236}">
                <a16:creationId xmlns:a16="http://schemas.microsoft.com/office/drawing/2014/main" id="{1A762483-5910-39A8-DAAC-D2CC14299D6F}"/>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7" name="Grafik 6">
            <a:extLst>
              <a:ext uri="{FF2B5EF4-FFF2-40B4-BE49-F238E27FC236}">
                <a16:creationId xmlns:a16="http://schemas.microsoft.com/office/drawing/2014/main" id="{8260BBF6-D7F1-9EA1-8902-D13458AACB8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0" name="Grafik 9" descr="Ein Bild, das Kunst, Bild, Zeichnung, Kinderkunst enthält.&#10;&#10;Automatisch generierte Beschreibung">
            <a:extLst>
              <a:ext uri="{FF2B5EF4-FFF2-40B4-BE49-F238E27FC236}">
                <a16:creationId xmlns:a16="http://schemas.microsoft.com/office/drawing/2014/main" id="{250CDFEA-3EDA-5694-F2F3-8790E6C85B22}"/>
              </a:ext>
            </a:extLst>
          </p:cNvPr>
          <p:cNvPicPr>
            <a:picLocks noChangeAspect="1"/>
          </p:cNvPicPr>
          <p:nvPr/>
        </p:nvPicPr>
        <p:blipFill>
          <a:blip r:embed="rId7">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53" name="Grafik 52">
            <a:extLst>
              <a:ext uri="{FF2B5EF4-FFF2-40B4-BE49-F238E27FC236}">
                <a16:creationId xmlns:a16="http://schemas.microsoft.com/office/drawing/2014/main" id="{86DC2DD2-944A-4323-010C-1A25336C1BB7}"/>
              </a:ext>
            </a:extLst>
          </p:cNvPr>
          <p:cNvPicPr>
            <a:picLocks noChangeAspect="1"/>
          </p:cNvPicPr>
          <p:nvPr/>
        </p:nvPicPr>
        <p:blipFill>
          <a:blip r:embed="rId8"/>
          <a:srcRect b="43370"/>
          <a:stretch/>
        </p:blipFill>
        <p:spPr>
          <a:xfrm>
            <a:off x="6943786" y="4690190"/>
            <a:ext cx="1262920" cy="1574866"/>
          </a:xfrm>
          <a:prstGeom prst="rect">
            <a:avLst/>
          </a:prstGeom>
        </p:spPr>
      </p:pic>
      <p:pic>
        <p:nvPicPr>
          <p:cNvPr id="32" name="Grafik 31" descr="Ein Bild, das Cartoon, Zeichnung, Entwurf, Darstellung enthält.&#10;&#10;Automatisch generierte Beschreibung">
            <a:extLst>
              <a:ext uri="{FF2B5EF4-FFF2-40B4-BE49-F238E27FC236}">
                <a16:creationId xmlns:a16="http://schemas.microsoft.com/office/drawing/2014/main" id="{3C5C118D-F911-9DB5-A0FE-9FD79160308B}"/>
              </a:ext>
            </a:extLst>
          </p:cNvPr>
          <p:cNvPicPr>
            <a:picLocks noChangeAspect="1"/>
          </p:cNvPicPr>
          <p:nvPr/>
        </p:nvPicPr>
        <p:blipFill>
          <a:blip r:embed="rId9">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29" name="Rechteck 28">
            <a:extLst>
              <a:ext uri="{FF2B5EF4-FFF2-40B4-BE49-F238E27FC236}">
                <a16:creationId xmlns:a16="http://schemas.microsoft.com/office/drawing/2014/main" id="{DDD10A23-DD3E-4117-0A43-C124E530D406}"/>
              </a:ext>
            </a:extLst>
          </p:cNvPr>
          <p:cNvSpPr/>
          <p:nvPr/>
        </p:nvSpPr>
        <p:spPr>
          <a:xfrm rot="310289">
            <a:off x="6574888" y="2418814"/>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a:t>
            </a:r>
          </a:p>
        </p:txBody>
      </p:sp>
      <p:sp>
        <p:nvSpPr>
          <p:cNvPr id="30" name="Rechteck 29">
            <a:extLst>
              <a:ext uri="{FF2B5EF4-FFF2-40B4-BE49-F238E27FC236}">
                <a16:creationId xmlns:a16="http://schemas.microsoft.com/office/drawing/2014/main" id="{961E6DD4-D0DF-C378-DBC5-5C9641320E46}"/>
              </a:ext>
            </a:extLst>
          </p:cNvPr>
          <p:cNvSpPr/>
          <p:nvPr/>
        </p:nvSpPr>
        <p:spPr>
          <a:xfrm rot="21404625">
            <a:off x="7210009" y="2409590"/>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4</a:t>
            </a:r>
          </a:p>
        </p:txBody>
      </p:sp>
      <p:sp>
        <p:nvSpPr>
          <p:cNvPr id="35" name="Rechteck 34">
            <a:extLst>
              <a:ext uri="{FF2B5EF4-FFF2-40B4-BE49-F238E27FC236}">
                <a16:creationId xmlns:a16="http://schemas.microsoft.com/office/drawing/2014/main" id="{08D9F219-8573-E14C-5592-41DD2FC29F08}"/>
              </a:ext>
            </a:extLst>
          </p:cNvPr>
          <p:cNvSpPr/>
          <p:nvPr/>
        </p:nvSpPr>
        <p:spPr>
          <a:xfrm rot="169432">
            <a:off x="7838241" y="2418814"/>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7</a:t>
            </a:r>
          </a:p>
        </p:txBody>
      </p:sp>
      <p:sp>
        <p:nvSpPr>
          <p:cNvPr id="43" name="Rechteck 42">
            <a:extLst>
              <a:ext uri="{FF2B5EF4-FFF2-40B4-BE49-F238E27FC236}">
                <a16:creationId xmlns:a16="http://schemas.microsoft.com/office/drawing/2014/main" id="{5A4A02EC-821B-FB70-DD16-83B05DFBB972}"/>
              </a:ext>
            </a:extLst>
          </p:cNvPr>
          <p:cNvSpPr/>
          <p:nvPr/>
        </p:nvSpPr>
        <p:spPr>
          <a:xfrm>
            <a:off x="8450040" y="2393105"/>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60" name="Freihandform 59">
            <a:extLst>
              <a:ext uri="{FF2B5EF4-FFF2-40B4-BE49-F238E27FC236}">
                <a16:creationId xmlns:a16="http://schemas.microsoft.com/office/drawing/2014/main" id="{31676D81-2B07-FF73-0242-F4AA97AF6A40}"/>
              </a:ext>
            </a:extLst>
          </p:cNvPr>
          <p:cNvSpPr/>
          <p:nvPr/>
        </p:nvSpPr>
        <p:spPr>
          <a:xfrm>
            <a:off x="6062234" y="2238244"/>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1" name="Freihandform 60">
            <a:extLst>
              <a:ext uri="{FF2B5EF4-FFF2-40B4-BE49-F238E27FC236}">
                <a16:creationId xmlns:a16="http://schemas.microsoft.com/office/drawing/2014/main" id="{719DAD40-DDB4-C691-4BA1-15B64634089A}"/>
              </a:ext>
            </a:extLst>
          </p:cNvPr>
          <p:cNvSpPr/>
          <p:nvPr/>
        </p:nvSpPr>
        <p:spPr>
          <a:xfrm>
            <a:off x="6370979" y="2238244"/>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2" name="Freihandform 61">
            <a:extLst>
              <a:ext uri="{FF2B5EF4-FFF2-40B4-BE49-F238E27FC236}">
                <a16:creationId xmlns:a16="http://schemas.microsoft.com/office/drawing/2014/main" id="{E753711E-3E32-29E1-260D-32B4659BF1A5}"/>
              </a:ext>
            </a:extLst>
          </p:cNvPr>
          <p:cNvSpPr/>
          <p:nvPr/>
        </p:nvSpPr>
        <p:spPr>
          <a:xfrm>
            <a:off x="6079601" y="2479451"/>
            <a:ext cx="389790" cy="125427"/>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63" name="Freihandform 62">
            <a:extLst>
              <a:ext uri="{FF2B5EF4-FFF2-40B4-BE49-F238E27FC236}">
                <a16:creationId xmlns:a16="http://schemas.microsoft.com/office/drawing/2014/main" id="{8A40223F-3ADC-FE97-159A-F5E08A367022}"/>
              </a:ext>
            </a:extLst>
          </p:cNvPr>
          <p:cNvSpPr/>
          <p:nvPr/>
        </p:nvSpPr>
        <p:spPr>
          <a:xfrm>
            <a:off x="5907861" y="1987389"/>
            <a:ext cx="733269" cy="733268"/>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45" name="Textfeld 44">
            <a:extLst>
              <a:ext uri="{FF2B5EF4-FFF2-40B4-BE49-F238E27FC236}">
                <a16:creationId xmlns:a16="http://schemas.microsoft.com/office/drawing/2014/main" id="{81666020-E094-101A-002F-8A375D492734}"/>
              </a:ext>
            </a:extLst>
          </p:cNvPr>
          <p:cNvSpPr txBox="1"/>
          <p:nvPr/>
        </p:nvSpPr>
        <p:spPr>
          <a:xfrm>
            <a:off x="4997088" y="2281885"/>
            <a:ext cx="9884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sp>
        <p:nvSpPr>
          <p:cNvPr id="66" name="Rechteck 65">
            <a:extLst>
              <a:ext uri="{FF2B5EF4-FFF2-40B4-BE49-F238E27FC236}">
                <a16:creationId xmlns:a16="http://schemas.microsoft.com/office/drawing/2014/main" id="{2E83C825-DE2C-DA0C-0159-5B2C0808E368}"/>
              </a:ext>
            </a:extLst>
          </p:cNvPr>
          <p:cNvSpPr/>
          <p:nvPr/>
        </p:nvSpPr>
        <p:spPr>
          <a:xfrm rot="310289">
            <a:off x="6574888"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2</a:t>
            </a:r>
          </a:p>
        </p:txBody>
      </p:sp>
      <p:sp>
        <p:nvSpPr>
          <p:cNvPr id="67" name="Rechteck 66">
            <a:extLst>
              <a:ext uri="{FF2B5EF4-FFF2-40B4-BE49-F238E27FC236}">
                <a16:creationId xmlns:a16="http://schemas.microsoft.com/office/drawing/2014/main" id="{DECF29B2-742B-72A1-C1B4-0BCA7B03F84A}"/>
              </a:ext>
            </a:extLst>
          </p:cNvPr>
          <p:cNvSpPr/>
          <p:nvPr/>
        </p:nvSpPr>
        <p:spPr>
          <a:xfrm rot="21404625">
            <a:off x="7210009" y="3409312"/>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5</a:t>
            </a:r>
          </a:p>
        </p:txBody>
      </p:sp>
      <p:sp>
        <p:nvSpPr>
          <p:cNvPr id="68" name="Rechteck 67">
            <a:extLst>
              <a:ext uri="{FF2B5EF4-FFF2-40B4-BE49-F238E27FC236}">
                <a16:creationId xmlns:a16="http://schemas.microsoft.com/office/drawing/2014/main" id="{8079297F-6CC1-185C-6931-A1BE9B419A8B}"/>
              </a:ext>
            </a:extLst>
          </p:cNvPr>
          <p:cNvSpPr/>
          <p:nvPr/>
        </p:nvSpPr>
        <p:spPr>
          <a:xfrm rot="169432">
            <a:off x="7838241" y="3418536"/>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8</a:t>
            </a:r>
          </a:p>
        </p:txBody>
      </p:sp>
      <p:sp>
        <p:nvSpPr>
          <p:cNvPr id="69" name="Rechteck 68">
            <a:extLst>
              <a:ext uri="{FF2B5EF4-FFF2-40B4-BE49-F238E27FC236}">
                <a16:creationId xmlns:a16="http://schemas.microsoft.com/office/drawing/2014/main" id="{B741948B-2F36-C61E-6D7C-2DC07BE44A6C}"/>
              </a:ext>
            </a:extLst>
          </p:cNvPr>
          <p:cNvSpPr/>
          <p:nvPr/>
        </p:nvSpPr>
        <p:spPr>
          <a:xfrm>
            <a:off x="8450040" y="3392827"/>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sp>
        <p:nvSpPr>
          <p:cNvPr id="70" name="Freihandform 69">
            <a:extLst>
              <a:ext uri="{FF2B5EF4-FFF2-40B4-BE49-F238E27FC236}">
                <a16:creationId xmlns:a16="http://schemas.microsoft.com/office/drawing/2014/main" id="{D2618074-5D0A-47DC-6CDE-DA3508F32BFA}"/>
              </a:ext>
            </a:extLst>
          </p:cNvPr>
          <p:cNvSpPr/>
          <p:nvPr/>
        </p:nvSpPr>
        <p:spPr>
          <a:xfrm>
            <a:off x="6062234"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1" name="Freihandform 70">
            <a:extLst>
              <a:ext uri="{FF2B5EF4-FFF2-40B4-BE49-F238E27FC236}">
                <a16:creationId xmlns:a16="http://schemas.microsoft.com/office/drawing/2014/main" id="{A67B826D-760F-D695-B0C3-2213DA72D178}"/>
              </a:ext>
            </a:extLst>
          </p:cNvPr>
          <p:cNvSpPr/>
          <p:nvPr/>
        </p:nvSpPr>
        <p:spPr>
          <a:xfrm>
            <a:off x="6370979" y="3237966"/>
            <a:ext cx="115779" cy="115779"/>
          </a:xfrm>
          <a:custGeom>
            <a:avLst/>
            <a:gdLst>
              <a:gd name="connsiteX0" fmla="*/ 174427 w 174426"/>
              <a:gd name="connsiteY0" fmla="*/ 87213 h 174426"/>
              <a:gd name="connsiteX1" fmla="*/ 87213 w 174426"/>
              <a:gd name="connsiteY1" fmla="*/ 174427 h 174426"/>
              <a:gd name="connsiteX2" fmla="*/ 0 w 174426"/>
              <a:gd name="connsiteY2" fmla="*/ 87213 h 174426"/>
              <a:gd name="connsiteX3" fmla="*/ 87213 w 174426"/>
              <a:gd name="connsiteY3" fmla="*/ 0 h 174426"/>
              <a:gd name="connsiteX4" fmla="*/ 174427 w 174426"/>
              <a:gd name="connsiteY4" fmla="*/ 87213 h 17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26" h="174426">
                <a:moveTo>
                  <a:pt x="174427" y="87213"/>
                </a:moveTo>
                <a:cubicBezTo>
                  <a:pt x="174427" y="135380"/>
                  <a:pt x="135380" y="174427"/>
                  <a:pt x="87213" y="174427"/>
                </a:cubicBezTo>
                <a:cubicBezTo>
                  <a:pt x="39047" y="174427"/>
                  <a:pt x="0" y="135380"/>
                  <a:pt x="0" y="87213"/>
                </a:cubicBezTo>
                <a:cubicBezTo>
                  <a:pt x="0" y="39047"/>
                  <a:pt x="39047" y="0"/>
                  <a:pt x="87213" y="0"/>
                </a:cubicBezTo>
                <a:cubicBezTo>
                  <a:pt x="135380" y="0"/>
                  <a:pt x="174427" y="39047"/>
                  <a:pt x="174427" y="87213"/>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2" name="Freihandform 71">
            <a:extLst>
              <a:ext uri="{FF2B5EF4-FFF2-40B4-BE49-F238E27FC236}">
                <a16:creationId xmlns:a16="http://schemas.microsoft.com/office/drawing/2014/main" id="{A42F8E90-BA4B-1C5A-9993-2DC83F11B334}"/>
              </a:ext>
            </a:extLst>
          </p:cNvPr>
          <p:cNvSpPr/>
          <p:nvPr/>
        </p:nvSpPr>
        <p:spPr>
          <a:xfrm>
            <a:off x="6079601" y="3479173"/>
            <a:ext cx="389790" cy="125427"/>
          </a:xfrm>
          <a:custGeom>
            <a:avLst/>
            <a:gdLst>
              <a:gd name="connsiteX0" fmla="*/ 558165 w 587235"/>
              <a:gd name="connsiteY0" fmla="*/ 0 h 188962"/>
              <a:gd name="connsiteX1" fmla="*/ 534908 w 587235"/>
              <a:gd name="connsiteY1" fmla="*/ 11628 h 188962"/>
              <a:gd name="connsiteX2" fmla="*/ 293618 w 587235"/>
              <a:gd name="connsiteY2" fmla="*/ 129366 h 188962"/>
              <a:gd name="connsiteX3" fmla="*/ 52328 w 587235"/>
              <a:gd name="connsiteY3" fmla="*/ 11628 h 188962"/>
              <a:gd name="connsiteX4" fmla="*/ 29071 w 587235"/>
              <a:gd name="connsiteY4" fmla="*/ 0 h 188962"/>
              <a:gd name="connsiteX5" fmla="*/ 0 w 587235"/>
              <a:gd name="connsiteY5" fmla="*/ 29071 h 188962"/>
              <a:gd name="connsiteX6" fmla="*/ 5814 w 587235"/>
              <a:gd name="connsiteY6" fmla="*/ 46514 h 188962"/>
              <a:gd name="connsiteX7" fmla="*/ 293618 w 587235"/>
              <a:gd name="connsiteY7" fmla="*/ 188962 h 188962"/>
              <a:gd name="connsiteX8" fmla="*/ 581422 w 587235"/>
              <a:gd name="connsiteY8" fmla="*/ 46514 h 188962"/>
              <a:gd name="connsiteX9" fmla="*/ 587236 w 587235"/>
              <a:gd name="connsiteY9" fmla="*/ 29071 h 188962"/>
              <a:gd name="connsiteX10" fmla="*/ 558165 w 587235"/>
              <a:gd name="connsiteY10" fmla="*/ 0 h 1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235" h="188962">
                <a:moveTo>
                  <a:pt x="558165" y="0"/>
                </a:moveTo>
                <a:cubicBezTo>
                  <a:pt x="547990" y="0"/>
                  <a:pt x="539269" y="4361"/>
                  <a:pt x="534908" y="11628"/>
                </a:cubicBezTo>
                <a:cubicBezTo>
                  <a:pt x="479673" y="84306"/>
                  <a:pt x="392460" y="129366"/>
                  <a:pt x="293618" y="129366"/>
                </a:cubicBezTo>
                <a:cubicBezTo>
                  <a:pt x="194776" y="129366"/>
                  <a:pt x="109017" y="84306"/>
                  <a:pt x="52328" y="11628"/>
                </a:cubicBezTo>
                <a:cubicBezTo>
                  <a:pt x="46514" y="4361"/>
                  <a:pt x="37792" y="0"/>
                  <a:pt x="29071" y="0"/>
                </a:cubicBezTo>
                <a:cubicBezTo>
                  <a:pt x="13082" y="0"/>
                  <a:pt x="0" y="13082"/>
                  <a:pt x="0" y="29071"/>
                </a:cubicBezTo>
                <a:cubicBezTo>
                  <a:pt x="0" y="34885"/>
                  <a:pt x="1454" y="40700"/>
                  <a:pt x="5814" y="46514"/>
                </a:cubicBezTo>
                <a:cubicBezTo>
                  <a:pt x="72678" y="133727"/>
                  <a:pt x="175880" y="188962"/>
                  <a:pt x="293618" y="188962"/>
                </a:cubicBezTo>
                <a:cubicBezTo>
                  <a:pt x="411356" y="188962"/>
                  <a:pt x="514558" y="133727"/>
                  <a:pt x="581422" y="46514"/>
                </a:cubicBezTo>
                <a:cubicBezTo>
                  <a:pt x="584329" y="42153"/>
                  <a:pt x="587236" y="36339"/>
                  <a:pt x="587236" y="29071"/>
                </a:cubicBezTo>
                <a:cubicBezTo>
                  <a:pt x="587236" y="13082"/>
                  <a:pt x="574154" y="0"/>
                  <a:pt x="558165" y="0"/>
                </a:cubicBez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3" name="Freihandform 72">
            <a:extLst>
              <a:ext uri="{FF2B5EF4-FFF2-40B4-BE49-F238E27FC236}">
                <a16:creationId xmlns:a16="http://schemas.microsoft.com/office/drawing/2014/main" id="{961404B0-849D-19B2-F2B3-FA36377E0193}"/>
              </a:ext>
            </a:extLst>
          </p:cNvPr>
          <p:cNvSpPr/>
          <p:nvPr/>
        </p:nvSpPr>
        <p:spPr>
          <a:xfrm>
            <a:off x="5907861" y="2987111"/>
            <a:ext cx="733269" cy="733268"/>
          </a:xfrm>
          <a:custGeom>
            <a:avLst/>
            <a:gdLst>
              <a:gd name="connsiteX0" fmla="*/ 552351 w 1104701"/>
              <a:gd name="connsiteY0" fmla="*/ 58142 h 1104701"/>
              <a:gd name="connsiteX1" fmla="*/ 1046559 w 1104701"/>
              <a:gd name="connsiteY1" fmla="*/ 552351 h 1104701"/>
              <a:gd name="connsiteX2" fmla="*/ 552351 w 1104701"/>
              <a:gd name="connsiteY2" fmla="*/ 1046559 h 1104701"/>
              <a:gd name="connsiteX3" fmla="*/ 58142 w 1104701"/>
              <a:gd name="connsiteY3" fmla="*/ 552351 h 1104701"/>
              <a:gd name="connsiteX4" fmla="*/ 552351 w 1104701"/>
              <a:gd name="connsiteY4" fmla="*/ 58142 h 1104701"/>
              <a:gd name="connsiteX5" fmla="*/ 552351 w 1104701"/>
              <a:gd name="connsiteY5" fmla="*/ 0 h 1104701"/>
              <a:gd name="connsiteX6" fmla="*/ 0 w 1104701"/>
              <a:gd name="connsiteY6" fmla="*/ 552351 h 1104701"/>
              <a:gd name="connsiteX7" fmla="*/ 552351 w 1104701"/>
              <a:gd name="connsiteY7" fmla="*/ 1104701 h 1104701"/>
              <a:gd name="connsiteX8" fmla="*/ 1104701 w 1104701"/>
              <a:gd name="connsiteY8" fmla="*/ 552351 h 1104701"/>
              <a:gd name="connsiteX9" fmla="*/ 552351 w 1104701"/>
              <a:gd name="connsiteY9" fmla="*/ 0 h 1104701"/>
              <a:gd name="connsiteX10" fmla="*/ 552351 w 1104701"/>
              <a:gd name="connsiteY10" fmla="*/ 0 h 110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701" h="1104701">
                <a:moveTo>
                  <a:pt x="552351" y="58142"/>
                </a:moveTo>
                <a:cubicBezTo>
                  <a:pt x="824165" y="58142"/>
                  <a:pt x="1046559" y="280536"/>
                  <a:pt x="1046559" y="552351"/>
                </a:cubicBezTo>
                <a:cubicBezTo>
                  <a:pt x="1046559" y="824165"/>
                  <a:pt x="824165" y="1046559"/>
                  <a:pt x="552351" y="1046559"/>
                </a:cubicBezTo>
                <a:cubicBezTo>
                  <a:pt x="280536" y="1046559"/>
                  <a:pt x="58142" y="824165"/>
                  <a:pt x="58142" y="552351"/>
                </a:cubicBezTo>
                <a:cubicBezTo>
                  <a:pt x="58142" y="280536"/>
                  <a:pt x="280536" y="58142"/>
                  <a:pt x="552351" y="58142"/>
                </a:cubicBezTo>
                <a:moveTo>
                  <a:pt x="552351" y="0"/>
                </a:moveTo>
                <a:cubicBezTo>
                  <a:pt x="247104" y="0"/>
                  <a:pt x="0" y="247104"/>
                  <a:pt x="0" y="552351"/>
                </a:cubicBezTo>
                <a:cubicBezTo>
                  <a:pt x="0" y="857597"/>
                  <a:pt x="247104" y="1104701"/>
                  <a:pt x="552351" y="1104701"/>
                </a:cubicBezTo>
                <a:cubicBezTo>
                  <a:pt x="857597" y="1104701"/>
                  <a:pt x="1104701" y="857597"/>
                  <a:pt x="1104701" y="552351"/>
                </a:cubicBezTo>
                <a:cubicBezTo>
                  <a:pt x="1104701" y="247104"/>
                  <a:pt x="857597" y="0"/>
                  <a:pt x="552351" y="0"/>
                </a:cubicBezTo>
                <a:lnTo>
                  <a:pt x="552351" y="0"/>
                </a:lnTo>
                <a:close/>
              </a:path>
            </a:pathLst>
          </a:custGeom>
          <a:solidFill>
            <a:srgbClr val="000000"/>
          </a:solidFill>
          <a:ln w="14486" cap="flat">
            <a:noFill/>
            <a:prstDash val="solid"/>
            <a:miter/>
          </a:ln>
        </p:spPr>
        <p:txBody>
          <a:bodyPr rtlCol="0" anchor="ctr"/>
          <a:lstStyle/>
          <a:p>
            <a:endParaRPr lang="de-DE" sz="1400">
              <a:latin typeface="Comic Sans MS" panose="030F0902030302020204" pitchFamily="66" charset="0"/>
            </a:endParaRPr>
          </a:p>
        </p:txBody>
      </p:sp>
      <p:sp>
        <p:nvSpPr>
          <p:cNvPr id="74" name="Textfeld 73">
            <a:extLst>
              <a:ext uri="{FF2B5EF4-FFF2-40B4-BE49-F238E27FC236}">
                <a16:creationId xmlns:a16="http://schemas.microsoft.com/office/drawing/2014/main" id="{F00DC34B-6187-447B-F4A5-5A2899D7E9F9}"/>
              </a:ext>
            </a:extLst>
          </p:cNvPr>
          <p:cNvSpPr txBox="1"/>
          <p:nvPr/>
        </p:nvSpPr>
        <p:spPr>
          <a:xfrm>
            <a:off x="4997088" y="3281607"/>
            <a:ext cx="988466" cy="707886"/>
          </a:xfrm>
          <a:prstGeom prst="rect">
            <a:avLst/>
          </a:prstGeom>
          <a:noFill/>
        </p:spPr>
        <p:txBody>
          <a:bodyPr wrap="square" rtlCol="0">
            <a:spAutoFit/>
          </a:bodyPr>
          <a:lstStyle/>
          <a:p>
            <a:pPr marL="0" indent="0" algn="ctr">
              <a:buNone/>
            </a:pPr>
            <a:r>
              <a:rPr lang="de-DE" sz="2000" b="0" dirty="0">
                <a:solidFill>
                  <a:schemeClr val="tx1"/>
                </a:solidFill>
                <a:latin typeface="Comic Sans MS" panose="030F0902030302020204" pitchFamily="66" charset="0"/>
              </a:rPr>
              <a:t>Immer + 3</a:t>
            </a:r>
          </a:p>
        </p:txBody>
      </p:sp>
      <p:sp>
        <p:nvSpPr>
          <p:cNvPr id="8" name="Abgerundete rechteckige Legende 7">
            <a:extLst>
              <a:ext uri="{FF2B5EF4-FFF2-40B4-BE49-F238E27FC236}">
                <a16:creationId xmlns:a16="http://schemas.microsoft.com/office/drawing/2014/main" id="{B5BF691C-AAA2-0661-816C-D04BAABD2C9F}"/>
              </a:ext>
            </a:extLst>
          </p:cNvPr>
          <p:cNvSpPr/>
          <p:nvPr/>
        </p:nvSpPr>
        <p:spPr>
          <a:xfrm>
            <a:off x="1918379" y="2190233"/>
            <a:ext cx="2735974" cy="1666472"/>
          </a:xfrm>
          <a:prstGeom prst="wedgeRoundRectCallout">
            <a:avLst>
              <a:gd name="adj1" fmla="val -67640"/>
              <a:gd name="adj2" fmla="val 4589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Wie verändern sich die Felder von der oberen zur unteren Zahlenraupe?</a:t>
            </a:r>
          </a:p>
          <a:p>
            <a:pPr marL="0" indent="0" algn="ctr">
              <a:buNone/>
            </a:pPr>
            <a:r>
              <a:rPr lang="de-DE" sz="1600" b="0" dirty="0">
                <a:solidFill>
                  <a:schemeClr val="tx1"/>
                </a:solidFill>
                <a:latin typeface="Arial" panose="020B0604020202020204" pitchFamily="34" charset="0"/>
                <a:cs typeface="Arial" panose="020B0604020202020204" pitchFamily="34" charset="0"/>
              </a:rPr>
              <a:t>Zeige mit Mitteln zum Forschen.</a:t>
            </a:r>
          </a:p>
        </p:txBody>
      </p:sp>
      <p:pic>
        <p:nvPicPr>
          <p:cNvPr id="9" name="Inhaltsplatzhalter 4">
            <a:extLst>
              <a:ext uri="{FF2B5EF4-FFF2-40B4-BE49-F238E27FC236}">
                <a16:creationId xmlns:a16="http://schemas.microsoft.com/office/drawing/2014/main" id="{D5BA3B2F-4A2C-C2DA-B371-A130CB001222}"/>
              </a:ext>
            </a:extLst>
          </p:cNvPr>
          <p:cNvPicPr>
            <a:picLocks noChangeAspect="1"/>
          </p:cNvPicPr>
          <p:nvPr/>
        </p:nvPicPr>
        <p:blipFill>
          <a:blip r:embed="rId10"/>
          <a:srcRect l="44628" t="10198" r="3392" b="50604"/>
          <a:stretch/>
        </p:blipFill>
        <p:spPr>
          <a:xfrm>
            <a:off x="2096564" y="4278472"/>
            <a:ext cx="3363897" cy="1801695"/>
          </a:xfrm>
          <a:prstGeom prst="rect">
            <a:avLst/>
          </a:prstGeom>
          <a:effectLst>
            <a:outerShdw blurRad="63500" sx="102000" sy="102000" algn="ctr" rotWithShape="0">
              <a:prstClr val="black">
                <a:alpha val="40000"/>
              </a:prstClr>
            </a:outerShdw>
          </a:effectLst>
        </p:spPr>
      </p:pic>
      <p:cxnSp>
        <p:nvCxnSpPr>
          <p:cNvPr id="13" name="Gerade Verbindung mit Pfeil 12">
            <a:extLst>
              <a:ext uri="{FF2B5EF4-FFF2-40B4-BE49-F238E27FC236}">
                <a16:creationId xmlns:a16="http://schemas.microsoft.com/office/drawing/2014/main" id="{CB191632-A43D-B33F-5A83-9F5BC13107E9}"/>
              </a:ext>
            </a:extLst>
          </p:cNvPr>
          <p:cNvCxnSpPr/>
          <p:nvPr/>
        </p:nvCxnSpPr>
        <p:spPr>
          <a:xfrm>
            <a:off x="6770039" y="3042685"/>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4" name="Textfeld 13">
            <a:extLst>
              <a:ext uri="{FF2B5EF4-FFF2-40B4-BE49-F238E27FC236}">
                <a16:creationId xmlns:a16="http://schemas.microsoft.com/office/drawing/2014/main" id="{2AF41AB0-D0D0-1519-275A-E5773C36DA2F}"/>
              </a:ext>
            </a:extLst>
          </p:cNvPr>
          <p:cNvSpPr txBox="1"/>
          <p:nvPr/>
        </p:nvSpPr>
        <p:spPr>
          <a:xfrm>
            <a:off x="6835823" y="3062109"/>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sp>
        <p:nvSpPr>
          <p:cNvPr id="15" name="Abgerundete rechteckige Legende 14">
            <a:extLst>
              <a:ext uri="{FF2B5EF4-FFF2-40B4-BE49-F238E27FC236}">
                <a16:creationId xmlns:a16="http://schemas.microsoft.com/office/drawing/2014/main" id="{6D27FC35-14ED-998D-DC63-5F4AFACB0692}"/>
              </a:ext>
            </a:extLst>
          </p:cNvPr>
          <p:cNvSpPr/>
          <p:nvPr/>
        </p:nvSpPr>
        <p:spPr>
          <a:xfrm>
            <a:off x="5247450" y="4885214"/>
            <a:ext cx="2735974" cy="928383"/>
          </a:xfrm>
          <a:prstGeom prst="wedgeRoundRectCallout">
            <a:avLst>
              <a:gd name="adj1" fmla="val 56636"/>
              <a:gd name="adj2" fmla="val 8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Es ist immer + 1.</a:t>
            </a:r>
          </a:p>
          <a:p>
            <a:pPr marL="0" indent="0" algn="ctr">
              <a:buNone/>
            </a:pPr>
            <a:r>
              <a:rPr lang="de-DE" sz="1600" b="0" dirty="0">
                <a:solidFill>
                  <a:schemeClr val="tx1"/>
                </a:solidFill>
                <a:latin typeface="Arial" panose="020B0604020202020204" pitchFamily="34" charset="0"/>
                <a:cs typeface="Arial" panose="020B0604020202020204" pitchFamily="34" charset="0"/>
              </a:rPr>
              <a:t>Deswegen am Ende auch 11 und nicht 10.</a:t>
            </a:r>
          </a:p>
        </p:txBody>
      </p:sp>
      <p:cxnSp>
        <p:nvCxnSpPr>
          <p:cNvPr id="16" name="Gerade Verbindung mit Pfeil 15">
            <a:extLst>
              <a:ext uri="{FF2B5EF4-FFF2-40B4-BE49-F238E27FC236}">
                <a16:creationId xmlns:a16="http://schemas.microsoft.com/office/drawing/2014/main" id="{CA7C1571-F163-DDCD-8E13-547758083CB9}"/>
              </a:ext>
            </a:extLst>
          </p:cNvPr>
          <p:cNvCxnSpPr/>
          <p:nvPr/>
        </p:nvCxnSpPr>
        <p:spPr>
          <a:xfrm>
            <a:off x="7354763" y="3043187"/>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7" name="Textfeld 16">
            <a:extLst>
              <a:ext uri="{FF2B5EF4-FFF2-40B4-BE49-F238E27FC236}">
                <a16:creationId xmlns:a16="http://schemas.microsoft.com/office/drawing/2014/main" id="{2B8A280E-1E8B-31BB-856A-C8591D624D31}"/>
              </a:ext>
            </a:extLst>
          </p:cNvPr>
          <p:cNvSpPr txBox="1"/>
          <p:nvPr/>
        </p:nvSpPr>
        <p:spPr>
          <a:xfrm>
            <a:off x="7420547" y="3062611"/>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cxnSp>
        <p:nvCxnSpPr>
          <p:cNvPr id="18" name="Gerade Verbindung mit Pfeil 17">
            <a:extLst>
              <a:ext uri="{FF2B5EF4-FFF2-40B4-BE49-F238E27FC236}">
                <a16:creationId xmlns:a16="http://schemas.microsoft.com/office/drawing/2014/main" id="{B59F7D32-F730-DE7D-9A24-1D5F515496A4}"/>
              </a:ext>
            </a:extLst>
          </p:cNvPr>
          <p:cNvCxnSpPr/>
          <p:nvPr/>
        </p:nvCxnSpPr>
        <p:spPr>
          <a:xfrm>
            <a:off x="7988725" y="3032842"/>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9" name="Textfeld 18">
            <a:extLst>
              <a:ext uri="{FF2B5EF4-FFF2-40B4-BE49-F238E27FC236}">
                <a16:creationId xmlns:a16="http://schemas.microsoft.com/office/drawing/2014/main" id="{078A65F9-63CD-F5DA-DA0C-D8144DA5A6CD}"/>
              </a:ext>
            </a:extLst>
          </p:cNvPr>
          <p:cNvSpPr txBox="1"/>
          <p:nvPr/>
        </p:nvSpPr>
        <p:spPr>
          <a:xfrm>
            <a:off x="8054509" y="3052266"/>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cxnSp>
        <p:nvCxnSpPr>
          <p:cNvPr id="20" name="Gerade Verbindung mit Pfeil 19">
            <a:extLst>
              <a:ext uri="{FF2B5EF4-FFF2-40B4-BE49-F238E27FC236}">
                <a16:creationId xmlns:a16="http://schemas.microsoft.com/office/drawing/2014/main" id="{104EF941-3381-EAE6-0044-FBFDF9C8C7C9}"/>
              </a:ext>
            </a:extLst>
          </p:cNvPr>
          <p:cNvCxnSpPr/>
          <p:nvPr/>
        </p:nvCxnSpPr>
        <p:spPr>
          <a:xfrm>
            <a:off x="8553979" y="3011137"/>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1" name="Textfeld 20">
            <a:extLst>
              <a:ext uri="{FF2B5EF4-FFF2-40B4-BE49-F238E27FC236}">
                <a16:creationId xmlns:a16="http://schemas.microsoft.com/office/drawing/2014/main" id="{02F544D5-48DD-6FCC-54F5-0385CC00F7CB}"/>
              </a:ext>
            </a:extLst>
          </p:cNvPr>
          <p:cNvSpPr txBox="1"/>
          <p:nvPr/>
        </p:nvSpPr>
        <p:spPr>
          <a:xfrm>
            <a:off x="8619763" y="3030561"/>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sp>
        <p:nvSpPr>
          <p:cNvPr id="22" name="Wolkenförmige Legende 21">
            <a:extLst>
              <a:ext uri="{FF2B5EF4-FFF2-40B4-BE49-F238E27FC236}">
                <a16:creationId xmlns:a16="http://schemas.microsoft.com/office/drawing/2014/main" id="{697C797B-F535-7C3D-6DDB-5EB20A5D8CCC}"/>
              </a:ext>
            </a:extLst>
          </p:cNvPr>
          <p:cNvSpPr/>
          <p:nvPr/>
        </p:nvSpPr>
        <p:spPr>
          <a:xfrm>
            <a:off x="9301664" y="3414203"/>
            <a:ext cx="1081692" cy="838416"/>
          </a:xfrm>
          <a:prstGeom prst="cloudCallout">
            <a:avLst>
              <a:gd name="adj1" fmla="val -9897"/>
              <a:gd name="adj2" fmla="val 89415"/>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sp>
        <p:nvSpPr>
          <p:cNvPr id="23" name="Wolkenförmige Legende 22">
            <a:extLst>
              <a:ext uri="{FF2B5EF4-FFF2-40B4-BE49-F238E27FC236}">
                <a16:creationId xmlns:a16="http://schemas.microsoft.com/office/drawing/2014/main" id="{CA231535-A864-6D45-5C81-4948257392B5}"/>
              </a:ext>
            </a:extLst>
          </p:cNvPr>
          <p:cNvSpPr/>
          <p:nvPr/>
        </p:nvSpPr>
        <p:spPr>
          <a:xfrm>
            <a:off x="10610262" y="3677442"/>
            <a:ext cx="1081692" cy="838416"/>
          </a:xfrm>
          <a:prstGeom prst="cloudCallout">
            <a:avLst>
              <a:gd name="adj1" fmla="val -35170"/>
              <a:gd name="adj2" fmla="val 10628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grpSp>
        <p:nvGrpSpPr>
          <p:cNvPr id="24" name="Gruppieren 23">
            <a:extLst>
              <a:ext uri="{FF2B5EF4-FFF2-40B4-BE49-F238E27FC236}">
                <a16:creationId xmlns:a16="http://schemas.microsoft.com/office/drawing/2014/main" id="{09431195-6459-7B51-D00B-BC3C1C702EA4}"/>
              </a:ext>
            </a:extLst>
          </p:cNvPr>
          <p:cNvGrpSpPr/>
          <p:nvPr/>
        </p:nvGrpSpPr>
        <p:grpSpPr>
          <a:xfrm>
            <a:off x="9515167" y="1158374"/>
            <a:ext cx="2382543" cy="1208546"/>
            <a:chOff x="4447133" y="1702792"/>
            <a:chExt cx="1438641" cy="669120"/>
          </a:xfrm>
          <a:solidFill>
            <a:schemeClr val="bg1"/>
          </a:solidFill>
        </p:grpSpPr>
        <p:sp>
          <p:nvSpPr>
            <p:cNvPr id="25" name="Eingebuchteter Richtungspfeil 40">
              <a:extLst>
                <a:ext uri="{FF2B5EF4-FFF2-40B4-BE49-F238E27FC236}">
                  <a16:creationId xmlns:a16="http://schemas.microsoft.com/office/drawing/2014/main" id="{E0C86EB0-7A00-FE3B-FBB3-260021AA1EA8}"/>
                </a:ext>
              </a:extLst>
            </p:cNvPr>
            <p:cNvSpPr/>
            <p:nvPr/>
          </p:nvSpPr>
          <p:spPr>
            <a:xfrm>
              <a:off x="4447133" y="1702792"/>
              <a:ext cx="1438641" cy="658415"/>
            </a:xfrm>
            <a:prstGeom prst="roundRect">
              <a:avLst/>
            </a:prstGeom>
            <a:solidFill>
              <a:srgbClr val="E0E8DB"/>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6" name="Eingebuchteter Richtungspfeil 4">
              <a:extLst>
                <a:ext uri="{FF2B5EF4-FFF2-40B4-BE49-F238E27FC236}">
                  <a16:creationId xmlns:a16="http://schemas.microsoft.com/office/drawing/2014/main" id="{1903D362-299A-9671-4EAE-4E32BF16B27E}"/>
                </a:ext>
              </a:extLst>
            </p:cNvPr>
            <p:cNvSpPr txBox="1"/>
            <p:nvPr/>
          </p:nvSpPr>
          <p:spPr>
            <a:xfrm>
              <a:off x="4568942" y="1713497"/>
              <a:ext cx="1217083"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Strukturierung &amp; Aufbereitung von Lösungsprozessen ermöglichen</a:t>
              </a:r>
              <a:endParaRPr lang="de-DE" sz="1600" b="0" kern="1200" dirty="0">
                <a:solidFill>
                  <a:schemeClr val="tx1"/>
                </a:solidFill>
              </a:endParaRPr>
            </a:p>
          </p:txBody>
        </p:sp>
      </p:grpSp>
      <p:sp>
        <p:nvSpPr>
          <p:cNvPr id="3" name="Textfeld 2">
            <a:extLst>
              <a:ext uri="{FF2B5EF4-FFF2-40B4-BE49-F238E27FC236}">
                <a16:creationId xmlns:a16="http://schemas.microsoft.com/office/drawing/2014/main" id="{447A8632-D75C-66F6-4477-4AACE4EDAD04}"/>
              </a:ext>
            </a:extLst>
          </p:cNvPr>
          <p:cNvSpPr txBox="1"/>
          <p:nvPr/>
        </p:nvSpPr>
        <p:spPr>
          <a:xfrm>
            <a:off x="8206706" y="199281"/>
            <a:ext cx="3803520" cy="689145"/>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72000" rIns="288000" bIns="72000" rtlCol="0">
            <a:spAutoFit/>
          </a:bodyPr>
          <a:lstStyle/>
          <a:p>
            <a:pPr marL="0" indent="0">
              <a:spcBef>
                <a:spcPts val="400"/>
              </a:spcBef>
              <a:buNone/>
            </a:pPr>
            <a:r>
              <a:rPr kumimoji="0" lang="de-DE" sz="1600" b="0" i="0" u="none" strike="noStrike" kern="1200" cap="none" spc="0" normalizeH="0" baseline="0" noProof="0" dirty="0">
                <a:ln>
                  <a:noFill/>
                </a:ln>
                <a:solidFill>
                  <a:prstClr val="black"/>
                </a:solidFill>
                <a:effectLst/>
                <a:uLnTx/>
                <a:uFillTx/>
                <a:ea typeface="ＭＳ Ｐゴシック" charset="-128"/>
                <a:cs typeface="Calibri"/>
              </a:rPr>
              <a:t>„So forschen wir in Mathe“</a:t>
            </a:r>
          </a:p>
          <a:p>
            <a:pPr marL="0" indent="0">
              <a:spcBef>
                <a:spcPts val="400"/>
              </a:spcBef>
              <a:buNone/>
            </a:pPr>
            <a:r>
              <a:rPr kumimoji="0" lang="de-DE" sz="1600" b="0" i="0" u="none" strike="noStrike" kern="1200" cap="none" spc="0" normalizeH="0" baseline="0" noProof="0" dirty="0">
                <a:ln>
                  <a:noFill/>
                </a:ln>
                <a:solidFill>
                  <a:prstClr val="black"/>
                </a:solidFill>
                <a:effectLst/>
                <a:uLnTx/>
                <a:uFillTx/>
                <a:ea typeface="ＭＳ Ｐゴシック" charset="-128"/>
                <a:cs typeface="Calibri"/>
              </a:rPr>
              <a:t>https://</a:t>
            </a:r>
            <a:r>
              <a:rPr kumimoji="0" lang="de-DE" sz="1600" b="0" i="0" u="none" strike="noStrike" kern="1200" cap="none" spc="0" normalizeH="0" baseline="0" noProof="0" dirty="0" err="1">
                <a:ln>
                  <a:noFill/>
                </a:ln>
                <a:solidFill>
                  <a:prstClr val="black"/>
                </a:solidFill>
                <a:effectLst/>
                <a:uLnTx/>
                <a:uFillTx/>
                <a:ea typeface="ＭＳ Ｐゴシック" charset="-128"/>
                <a:cs typeface="Calibri"/>
              </a:rPr>
              <a:t>pikas.dzlm.de</a:t>
            </a:r>
            <a:r>
              <a:rPr kumimoji="0" lang="de-DE" sz="1600" b="0" i="0" u="none" strike="noStrike" kern="1200" cap="none" spc="0" normalizeH="0" baseline="0" noProof="0" dirty="0">
                <a:ln>
                  <a:noFill/>
                </a:ln>
                <a:solidFill>
                  <a:prstClr val="black"/>
                </a:solidFill>
                <a:effectLst/>
                <a:uLnTx/>
                <a:uFillTx/>
                <a:ea typeface="ＭＳ Ｐゴシック" charset="-128"/>
                <a:cs typeface="Calibri"/>
              </a:rPr>
              <a:t>/</a:t>
            </a:r>
            <a:r>
              <a:rPr kumimoji="0" lang="de-DE" sz="1600" b="0" i="0" u="none" strike="noStrike" kern="1200" cap="none" spc="0" normalizeH="0" baseline="0" noProof="0" dirty="0" err="1">
                <a:ln>
                  <a:noFill/>
                </a:ln>
                <a:solidFill>
                  <a:prstClr val="black"/>
                </a:solidFill>
                <a:effectLst/>
                <a:uLnTx/>
                <a:uFillTx/>
                <a:ea typeface="ＭＳ Ｐゴシック" charset="-128"/>
                <a:cs typeface="Calibri"/>
              </a:rPr>
              <a:t>node</a:t>
            </a:r>
            <a:r>
              <a:rPr kumimoji="0" lang="de-DE" sz="1600" b="0" i="0" u="none" strike="noStrike" kern="1200" cap="none" spc="0" normalizeH="0" baseline="0" noProof="0" dirty="0">
                <a:ln>
                  <a:noFill/>
                </a:ln>
                <a:solidFill>
                  <a:prstClr val="black"/>
                </a:solidFill>
                <a:effectLst/>
                <a:uLnTx/>
                <a:uFillTx/>
                <a:ea typeface="ＭＳ Ｐゴシック" charset="-128"/>
                <a:cs typeface="Calibri"/>
              </a:rPr>
              <a:t>/556</a:t>
            </a:r>
          </a:p>
        </p:txBody>
      </p:sp>
      <p:pic>
        <p:nvPicPr>
          <p:cNvPr id="5" name="Grafik 4">
            <a:extLst>
              <a:ext uri="{FF2B5EF4-FFF2-40B4-BE49-F238E27FC236}">
                <a16:creationId xmlns:a16="http://schemas.microsoft.com/office/drawing/2014/main" id="{3535F1E4-1E85-B417-8FCE-9B4677617DE7}"/>
              </a:ext>
            </a:extLst>
          </p:cNvPr>
          <p:cNvPicPr>
            <a:picLocks noChangeAspect="1"/>
          </p:cNvPicPr>
          <p:nvPr/>
        </p:nvPicPr>
        <p:blipFill>
          <a:blip r:embed="rId11"/>
          <a:stretch>
            <a:fillRect/>
          </a:stretch>
        </p:blipFill>
        <p:spPr>
          <a:xfrm>
            <a:off x="8310130" y="382286"/>
            <a:ext cx="366690" cy="366690"/>
          </a:xfrm>
          <a:prstGeom prst="rect">
            <a:avLst/>
          </a:prstGeom>
          <a:ln>
            <a:noFill/>
          </a:ln>
        </p:spPr>
      </p:pic>
      <p:sp>
        <p:nvSpPr>
          <p:cNvPr id="11" name="Textplatzhalter 3">
            <a:extLst>
              <a:ext uri="{FF2B5EF4-FFF2-40B4-BE49-F238E27FC236}">
                <a16:creationId xmlns:a16="http://schemas.microsoft.com/office/drawing/2014/main" id="{7665F49A-39C5-FA55-EA26-AA9E0E57C300}"/>
              </a:ext>
            </a:extLst>
          </p:cNvPr>
          <p:cNvSpPr>
            <a:spLocks noGrp="1"/>
          </p:cNvSpPr>
          <p:nvPr>
            <p:ph type="body" sz="quarter" idx="15"/>
          </p:nvPr>
        </p:nvSpPr>
        <p:spPr>
          <a:xfrm>
            <a:off x="526474" y="5999216"/>
            <a:ext cx="11139054" cy="267875"/>
          </a:xfrm>
        </p:spPr>
        <p:txBody>
          <a:bodyPr/>
          <a:lstStyle/>
          <a:p>
            <a:r>
              <a:rPr lang="de-DE" dirty="0"/>
              <a:t>in Anlehnung an Krauthausen, 2018</a:t>
            </a:r>
          </a:p>
        </p:txBody>
      </p:sp>
    </p:spTree>
    <p:extLst>
      <p:ext uri="{BB962C8B-B14F-4D97-AF65-F5344CB8AC3E}">
        <p14:creationId xmlns:p14="http://schemas.microsoft.com/office/powerpoint/2010/main" val="33095731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250"/>
                                        <p:tgtEl>
                                          <p:spTgt spid="13"/>
                                        </p:tgtEl>
                                      </p:cBhvr>
                                    </p:animEffect>
                                  </p:childTnLst>
                                </p:cTn>
                              </p:par>
                            </p:childTnLst>
                          </p:cTn>
                        </p:par>
                        <p:par>
                          <p:cTn id="24" fill="hold">
                            <p:stCondLst>
                              <p:cond delay="500"/>
                            </p:stCondLst>
                            <p:childTnLst>
                              <p:par>
                                <p:cTn id="25" presetID="1" presetClass="entr" presetSubtype="0"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750"/>
                            </p:stCondLst>
                            <p:childTnLst>
                              <p:par>
                                <p:cTn id="28" presetID="22" presetClass="entr" presetSubtype="1" fill="hold" nodeType="afterEffect">
                                  <p:stCondLst>
                                    <p:cond delay="25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250"/>
                                        <p:tgtEl>
                                          <p:spTgt spid="16"/>
                                        </p:tgtEl>
                                      </p:cBhvr>
                                    </p:animEffect>
                                  </p:childTnLst>
                                </p:cTn>
                              </p:par>
                            </p:childTnLst>
                          </p:cTn>
                        </p:par>
                        <p:par>
                          <p:cTn id="31" fill="hold">
                            <p:stCondLst>
                              <p:cond delay="1250"/>
                            </p:stCondLst>
                            <p:childTnLst>
                              <p:par>
                                <p:cTn id="32" presetID="1" presetClass="entr" presetSubtype="0" fill="hold" grpId="0" nodeType="afterEffect">
                                  <p:stCondLst>
                                    <p:cond delay="25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22" presetClass="entr" presetSubtype="1" fill="hold" nodeType="after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250"/>
                                        <p:tgtEl>
                                          <p:spTgt spid="18"/>
                                        </p:tgtEl>
                                      </p:cBhvr>
                                    </p:animEffect>
                                  </p:childTnLst>
                                </p:cTn>
                              </p:par>
                            </p:childTnLst>
                          </p:cTn>
                        </p:par>
                        <p:par>
                          <p:cTn id="38" fill="hold">
                            <p:stCondLst>
                              <p:cond delay="2000"/>
                            </p:stCondLst>
                            <p:childTnLst>
                              <p:par>
                                <p:cTn id="39" presetID="1" presetClass="entr" presetSubtype="0" fill="hold" grpId="0" nodeType="afterEffect">
                                  <p:stCondLst>
                                    <p:cond delay="250"/>
                                  </p:stCondLst>
                                  <p:childTnLst>
                                    <p:set>
                                      <p:cBhvr>
                                        <p:cTn id="40" dur="1" fill="hold">
                                          <p:stCondLst>
                                            <p:cond delay="0"/>
                                          </p:stCondLst>
                                        </p:cTn>
                                        <p:tgtEl>
                                          <p:spTgt spid="19"/>
                                        </p:tgtEl>
                                        <p:attrNameLst>
                                          <p:attrName>style.visibility</p:attrName>
                                        </p:attrNameLst>
                                      </p:cBhvr>
                                      <p:to>
                                        <p:strVal val="visible"/>
                                      </p:to>
                                    </p:set>
                                  </p:childTnLst>
                                </p:cTn>
                              </p:par>
                            </p:childTnLst>
                          </p:cTn>
                        </p:par>
                        <p:par>
                          <p:cTn id="41" fill="hold">
                            <p:stCondLst>
                              <p:cond delay="2250"/>
                            </p:stCondLst>
                            <p:childTnLst>
                              <p:par>
                                <p:cTn id="42" presetID="22" presetClass="entr" presetSubtype="1" fill="hold" nodeType="afterEffect">
                                  <p:stCondLst>
                                    <p:cond delay="25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250"/>
                                        <p:tgtEl>
                                          <p:spTgt spid="20"/>
                                        </p:tgtEl>
                                      </p:cBhvr>
                                    </p:animEffect>
                                  </p:childTnLst>
                                </p:cTn>
                              </p:par>
                            </p:childTnLst>
                          </p:cTn>
                        </p:par>
                        <p:par>
                          <p:cTn id="45" fill="hold">
                            <p:stCondLst>
                              <p:cond delay="2750"/>
                            </p:stCondLst>
                            <p:childTnLst>
                              <p:par>
                                <p:cTn id="46" presetID="1" presetClass="entr" presetSubtype="0" fill="hold" grpId="0" nodeType="afterEffect">
                                  <p:stCondLst>
                                    <p:cond delay="25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5" grpId="0" animBg="1"/>
      <p:bldP spid="17" grpId="0"/>
      <p:bldP spid="19" grpId="0"/>
      <p:bldP spid="21" grpId="0"/>
      <p:bldP spid="22" grpId="0" animBg="1"/>
      <p:bldP spid="23"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3E20-DE62-9E5B-B773-270D2E4BEBF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3CAAEFD-B8D5-3E8D-D444-BDEE859A0211}"/>
              </a:ext>
            </a:extLst>
          </p:cNvPr>
          <p:cNvSpPr>
            <a:spLocks noGrp="1"/>
          </p:cNvSpPr>
          <p:nvPr>
            <p:ph type="title"/>
          </p:nvPr>
        </p:nvSpPr>
        <p:spPr/>
        <p:txBody>
          <a:bodyPr/>
          <a:lstStyle/>
          <a:p>
            <a:r>
              <a:rPr lang="de-DE" dirty="0"/>
              <a:t>Darstellen am Beispiel ‚Zahlenraupen‘</a:t>
            </a:r>
          </a:p>
        </p:txBody>
      </p:sp>
      <p:sp>
        <p:nvSpPr>
          <p:cNvPr id="2" name="Textplatzhalter 1">
            <a:extLst>
              <a:ext uri="{FF2B5EF4-FFF2-40B4-BE49-F238E27FC236}">
                <a16:creationId xmlns:a16="http://schemas.microsoft.com/office/drawing/2014/main" id="{5B420185-D69D-A652-BB34-571CB7351E32}"/>
              </a:ext>
            </a:extLst>
          </p:cNvPr>
          <p:cNvSpPr>
            <a:spLocks noGrp="1"/>
          </p:cNvSpPr>
          <p:nvPr>
            <p:ph type="body" sz="quarter" idx="14"/>
          </p:nvPr>
        </p:nvSpPr>
        <p:spPr/>
        <p:txBody>
          <a:bodyPr/>
          <a:lstStyle/>
          <a:p>
            <a:r>
              <a:rPr lang="de-DE" dirty="0"/>
              <a:t>DARSTELLUNGEN VERNETZEN – ÜBER DARSTELLUNGEN SPRECHEN</a:t>
            </a:r>
          </a:p>
        </p:txBody>
      </p:sp>
      <p:pic>
        <p:nvPicPr>
          <p:cNvPr id="32" name="Grafik 31" descr="Ein Bild, das Cartoon, Zeichnung, Entwurf, Darstellung enthält.&#10;&#10;Automatisch generierte Beschreibung">
            <a:extLst>
              <a:ext uri="{FF2B5EF4-FFF2-40B4-BE49-F238E27FC236}">
                <a16:creationId xmlns:a16="http://schemas.microsoft.com/office/drawing/2014/main" id="{EB13FB03-746C-1224-151A-1CB78275A8D0}"/>
              </a:ext>
            </a:extLst>
          </p:cNvPr>
          <p:cNvPicPr>
            <a:picLocks noChangeAspect="1"/>
          </p:cNvPicPr>
          <p:nvPr/>
        </p:nvPicPr>
        <p:blipFill>
          <a:blip r:embed="rId3">
            <a:extLst>
              <a:ext uri="{28A0092B-C50C-407E-A947-70E740481C1C}">
                <a14:useLocalDpi xmlns:a14="http://schemas.microsoft.com/office/drawing/2010/main" val="0"/>
              </a:ext>
            </a:extLst>
          </a:blip>
          <a:srcRect b="10070"/>
          <a:stretch/>
        </p:blipFill>
        <p:spPr>
          <a:xfrm>
            <a:off x="357953" y="3557695"/>
            <a:ext cx="1104870" cy="2707361"/>
          </a:xfrm>
          <a:prstGeom prst="rect">
            <a:avLst/>
          </a:prstGeom>
        </p:spPr>
      </p:pic>
      <p:sp>
        <p:nvSpPr>
          <p:cNvPr id="3" name="Wolkenförmige Legende 2">
            <a:extLst>
              <a:ext uri="{FF2B5EF4-FFF2-40B4-BE49-F238E27FC236}">
                <a16:creationId xmlns:a16="http://schemas.microsoft.com/office/drawing/2014/main" id="{A3541876-68E9-6FC7-2BA3-4E34DAEA479A}"/>
              </a:ext>
            </a:extLst>
          </p:cNvPr>
          <p:cNvSpPr/>
          <p:nvPr/>
        </p:nvSpPr>
        <p:spPr>
          <a:xfrm>
            <a:off x="910388" y="1771650"/>
            <a:ext cx="3288127" cy="1890944"/>
          </a:xfrm>
          <a:prstGeom prst="cloudCallout">
            <a:avLst>
              <a:gd name="adj1" fmla="val -30640"/>
              <a:gd name="adj2" fmla="val 72707"/>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Maja erkennt die Zusammenhänge! Die anderen Kinder können ihr aber noch nicht folgen…</a:t>
            </a:r>
          </a:p>
        </p:txBody>
      </p:sp>
      <p:pic>
        <p:nvPicPr>
          <p:cNvPr id="28" name="Grafik 27" descr="Ein Bild, das Kunst, Bild, Zeichnung, Kinderkunst enthält.&#10;&#10;Automatisch generierte Beschreibung">
            <a:extLst>
              <a:ext uri="{FF2B5EF4-FFF2-40B4-BE49-F238E27FC236}">
                <a16:creationId xmlns:a16="http://schemas.microsoft.com/office/drawing/2014/main" id="{07739CDB-63A7-937C-72D1-9AE3177CA2AC}"/>
              </a:ext>
            </a:extLst>
          </p:cNvPr>
          <p:cNvPicPr>
            <a:picLocks noChangeAspect="1"/>
          </p:cNvPicPr>
          <p:nvPr/>
        </p:nvPicPr>
        <p:blipFill>
          <a:blip r:embed="rId4">
            <a:extLst>
              <a:ext uri="{28A0092B-C50C-407E-A947-70E740481C1C}">
                <a14:useLocalDpi xmlns:a14="http://schemas.microsoft.com/office/drawing/2010/main" val="0"/>
              </a:ext>
            </a:extLst>
          </a:blip>
          <a:srcRect b="36074"/>
          <a:stretch/>
        </p:blipFill>
        <p:spPr>
          <a:xfrm>
            <a:off x="8166187" y="4610795"/>
            <a:ext cx="1704548" cy="1654261"/>
          </a:xfrm>
          <a:prstGeom prst="rect">
            <a:avLst/>
          </a:prstGeom>
        </p:spPr>
      </p:pic>
      <p:sp>
        <p:nvSpPr>
          <p:cNvPr id="31" name="Abgerundete rechteckige Legende 30">
            <a:extLst>
              <a:ext uri="{FF2B5EF4-FFF2-40B4-BE49-F238E27FC236}">
                <a16:creationId xmlns:a16="http://schemas.microsoft.com/office/drawing/2014/main" id="{B2463215-1130-CF39-1F11-7B7425DF7913}"/>
              </a:ext>
            </a:extLst>
          </p:cNvPr>
          <p:cNvSpPr/>
          <p:nvPr/>
        </p:nvSpPr>
        <p:spPr>
          <a:xfrm>
            <a:off x="5247450" y="4885214"/>
            <a:ext cx="2735974" cy="928383"/>
          </a:xfrm>
          <a:prstGeom prst="wedgeRoundRectCallout">
            <a:avLst>
              <a:gd name="adj1" fmla="val 56636"/>
              <a:gd name="adj2" fmla="val 8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Es ist immer + 1.</a:t>
            </a:r>
          </a:p>
          <a:p>
            <a:pPr marL="0" indent="0" algn="ctr">
              <a:buNone/>
            </a:pPr>
            <a:r>
              <a:rPr lang="de-DE" sz="1600" b="0" dirty="0">
                <a:solidFill>
                  <a:schemeClr val="tx1"/>
                </a:solidFill>
                <a:latin typeface="Arial" panose="020B0604020202020204" pitchFamily="34" charset="0"/>
                <a:cs typeface="Arial" panose="020B0604020202020204" pitchFamily="34" charset="0"/>
              </a:rPr>
              <a:t>Deswegen am Ende auch 11 und nicht 10.</a:t>
            </a:r>
          </a:p>
        </p:txBody>
      </p:sp>
      <p:sp>
        <p:nvSpPr>
          <p:cNvPr id="47" name="Rechteck 46">
            <a:extLst>
              <a:ext uri="{FF2B5EF4-FFF2-40B4-BE49-F238E27FC236}">
                <a16:creationId xmlns:a16="http://schemas.microsoft.com/office/drawing/2014/main" id="{4651D619-772D-C4D0-F353-20CFE88E4F28}"/>
              </a:ext>
            </a:extLst>
          </p:cNvPr>
          <p:cNvSpPr/>
          <p:nvPr/>
        </p:nvSpPr>
        <p:spPr>
          <a:xfrm>
            <a:off x="10902394" y="3885492"/>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48" name="Rechteck 47">
            <a:extLst>
              <a:ext uri="{FF2B5EF4-FFF2-40B4-BE49-F238E27FC236}">
                <a16:creationId xmlns:a16="http://schemas.microsoft.com/office/drawing/2014/main" id="{DF5AAFAE-9E93-9E1B-D0A8-40444D021A8D}"/>
              </a:ext>
            </a:extLst>
          </p:cNvPr>
          <p:cNvSpPr/>
          <p:nvPr/>
        </p:nvSpPr>
        <p:spPr>
          <a:xfrm>
            <a:off x="10902394" y="4885214"/>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cxnSp>
        <p:nvCxnSpPr>
          <p:cNvPr id="49" name="Gerade Verbindung mit Pfeil 48">
            <a:extLst>
              <a:ext uri="{FF2B5EF4-FFF2-40B4-BE49-F238E27FC236}">
                <a16:creationId xmlns:a16="http://schemas.microsoft.com/office/drawing/2014/main" id="{29D75ACB-3A6F-2825-260F-89A5C039D08E}"/>
              </a:ext>
            </a:extLst>
          </p:cNvPr>
          <p:cNvCxnSpPr/>
          <p:nvPr/>
        </p:nvCxnSpPr>
        <p:spPr>
          <a:xfrm>
            <a:off x="11006333" y="4503524"/>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0" name="Textfeld 49">
            <a:extLst>
              <a:ext uri="{FF2B5EF4-FFF2-40B4-BE49-F238E27FC236}">
                <a16:creationId xmlns:a16="http://schemas.microsoft.com/office/drawing/2014/main" id="{E9D97BEA-DB00-B732-DDD6-A95547280DB7}"/>
              </a:ext>
            </a:extLst>
          </p:cNvPr>
          <p:cNvSpPr txBox="1"/>
          <p:nvPr/>
        </p:nvSpPr>
        <p:spPr>
          <a:xfrm>
            <a:off x="11072117" y="4522948"/>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pic>
        <p:nvPicPr>
          <p:cNvPr id="34" name="Grafik 33">
            <a:extLst>
              <a:ext uri="{FF2B5EF4-FFF2-40B4-BE49-F238E27FC236}">
                <a16:creationId xmlns:a16="http://schemas.microsoft.com/office/drawing/2014/main" id="{1EE5E9D3-E1A3-5385-35F7-604A44804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5554" y="3683614"/>
            <a:ext cx="876403" cy="635191"/>
          </a:xfrm>
          <a:prstGeom prst="rect">
            <a:avLst/>
          </a:prstGeom>
        </p:spPr>
      </p:pic>
      <p:pic>
        <p:nvPicPr>
          <p:cNvPr id="37" name="Grafik 36">
            <a:extLst>
              <a:ext uri="{FF2B5EF4-FFF2-40B4-BE49-F238E27FC236}">
                <a16:creationId xmlns:a16="http://schemas.microsoft.com/office/drawing/2014/main" id="{8682A110-CFD7-E650-FEAF-F05C5A31F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700" y="3683614"/>
            <a:ext cx="876403" cy="683434"/>
          </a:xfrm>
          <a:prstGeom prst="rect">
            <a:avLst/>
          </a:prstGeom>
        </p:spPr>
      </p:pic>
      <p:pic>
        <p:nvPicPr>
          <p:cNvPr id="51" name="Picture 9">
            <a:extLst>
              <a:ext uri="{FF2B5EF4-FFF2-40B4-BE49-F238E27FC236}">
                <a16:creationId xmlns:a16="http://schemas.microsoft.com/office/drawing/2014/main" id="{58671A8E-7E5C-28D8-476B-077FAF60B65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t="85683" r="60152"/>
          <a:stretch/>
        </p:blipFill>
        <p:spPr bwMode="auto">
          <a:xfrm>
            <a:off x="8035341" y="4367049"/>
            <a:ext cx="1139688" cy="37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9">
            <a:extLst>
              <a:ext uri="{FF2B5EF4-FFF2-40B4-BE49-F238E27FC236}">
                <a16:creationId xmlns:a16="http://schemas.microsoft.com/office/drawing/2014/main" id="{36A6ECDC-E1C7-A574-E896-0799F08E3DE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l="48734" t="85683"/>
          <a:stretch/>
        </p:blipFill>
        <p:spPr bwMode="auto">
          <a:xfrm>
            <a:off x="9422558" y="4367048"/>
            <a:ext cx="1466239" cy="37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nhaltsplatzhalter 3">
            <a:extLst>
              <a:ext uri="{FF2B5EF4-FFF2-40B4-BE49-F238E27FC236}">
                <a16:creationId xmlns:a16="http://schemas.microsoft.com/office/drawing/2014/main" id="{47DE2D57-8FC9-A51E-2E66-0DD548AA2E9B}"/>
              </a:ext>
            </a:extLst>
          </p:cNvPr>
          <p:cNvSpPr txBox="1">
            <a:spLocks/>
          </p:cNvSpPr>
          <p:nvPr/>
        </p:nvSpPr>
        <p:spPr bwMode="auto">
          <a:xfrm>
            <a:off x="7983424" y="1849994"/>
            <a:ext cx="4208576" cy="1574992"/>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8"/>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9"/>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9"/>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9"/>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 Sprachmittel können Maja helfen, ihre Erkenntnisse nachvollziehbar zu beschreiben?</a:t>
            </a:r>
          </a:p>
        </p:txBody>
      </p:sp>
    </p:spTree>
    <p:extLst>
      <p:ext uri="{BB962C8B-B14F-4D97-AF65-F5344CB8AC3E}">
        <p14:creationId xmlns:p14="http://schemas.microsoft.com/office/powerpoint/2010/main" val="1515765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0"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58C1-4C0B-F41A-453C-E3759216B778}"/>
            </a:ext>
          </a:extLst>
        </p:cNvPr>
        <p:cNvGrpSpPr/>
        <p:nvPr/>
      </p:nvGrpSpPr>
      <p:grpSpPr>
        <a:xfrm>
          <a:off x="0" y="0"/>
          <a:ext cx="0" cy="0"/>
          <a:chOff x="0" y="0"/>
          <a:chExt cx="0" cy="0"/>
        </a:xfrm>
      </p:grpSpPr>
      <p:pic>
        <p:nvPicPr>
          <p:cNvPr id="82" name="Grafik 81" descr="Ein Bild, das Diagramm enthält.&#10;&#10;Automatisch generierte Beschreibung">
            <a:extLst>
              <a:ext uri="{FF2B5EF4-FFF2-40B4-BE49-F238E27FC236}">
                <a16:creationId xmlns:a16="http://schemas.microsoft.com/office/drawing/2014/main" id="{4E6F28D0-9980-5E5E-607E-054CFAA877B7}"/>
              </a:ext>
            </a:extLst>
          </p:cNvPr>
          <p:cNvPicPr>
            <a:picLocks noChangeAspect="1"/>
          </p:cNvPicPr>
          <p:nvPr/>
        </p:nvPicPr>
        <p:blipFill>
          <a:blip r:embed="rId3"/>
          <a:stretch>
            <a:fillRect/>
          </a:stretch>
        </p:blipFill>
        <p:spPr>
          <a:xfrm>
            <a:off x="3721538" y="1541430"/>
            <a:ext cx="4750873" cy="3805591"/>
          </a:xfrm>
          <a:prstGeom prst="rect">
            <a:avLst/>
          </a:prstGeom>
        </p:spPr>
      </p:pic>
      <p:sp>
        <p:nvSpPr>
          <p:cNvPr id="4" name="Titel 3">
            <a:extLst>
              <a:ext uri="{FF2B5EF4-FFF2-40B4-BE49-F238E27FC236}">
                <a16:creationId xmlns:a16="http://schemas.microsoft.com/office/drawing/2014/main" id="{64D3B638-B03A-7BF4-827D-7EF3A08C82C8}"/>
              </a:ext>
            </a:extLst>
          </p:cNvPr>
          <p:cNvSpPr>
            <a:spLocks noGrp="1"/>
          </p:cNvSpPr>
          <p:nvPr>
            <p:ph type="title"/>
          </p:nvPr>
        </p:nvSpPr>
        <p:spPr/>
        <p:txBody>
          <a:bodyPr/>
          <a:lstStyle/>
          <a:p>
            <a:r>
              <a:rPr lang="de-DE" dirty="0"/>
              <a:t>Darstellen am Beispiel ‚Zahlenraupen‘</a:t>
            </a:r>
          </a:p>
        </p:txBody>
      </p:sp>
      <p:sp>
        <p:nvSpPr>
          <p:cNvPr id="2" name="Textplatzhalter 1">
            <a:extLst>
              <a:ext uri="{FF2B5EF4-FFF2-40B4-BE49-F238E27FC236}">
                <a16:creationId xmlns:a16="http://schemas.microsoft.com/office/drawing/2014/main" id="{CE95533C-9513-E457-C9D4-2F2A3443EABA}"/>
              </a:ext>
            </a:extLst>
          </p:cNvPr>
          <p:cNvSpPr>
            <a:spLocks noGrp="1"/>
          </p:cNvSpPr>
          <p:nvPr>
            <p:ph type="body" sz="quarter" idx="14"/>
          </p:nvPr>
        </p:nvSpPr>
        <p:spPr/>
        <p:txBody>
          <a:bodyPr/>
          <a:lstStyle/>
          <a:p>
            <a:r>
              <a:rPr lang="de-DE" dirty="0"/>
              <a:t>DARSTELLUNGEN VERNETZEN – ÜBER DARSTELLUNGEN SPRECHEN</a:t>
            </a:r>
          </a:p>
        </p:txBody>
      </p:sp>
      <p:sp>
        <p:nvSpPr>
          <p:cNvPr id="8" name="Rechteck 7">
            <a:extLst>
              <a:ext uri="{FF2B5EF4-FFF2-40B4-BE49-F238E27FC236}">
                <a16:creationId xmlns:a16="http://schemas.microsoft.com/office/drawing/2014/main" id="{5762664C-484A-CCCC-E01F-001A39C14D1E}"/>
              </a:ext>
            </a:extLst>
          </p:cNvPr>
          <p:cNvSpPr/>
          <p:nvPr/>
        </p:nvSpPr>
        <p:spPr>
          <a:xfrm>
            <a:off x="8174534" y="4266099"/>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10</a:t>
            </a:r>
          </a:p>
        </p:txBody>
      </p:sp>
      <p:sp>
        <p:nvSpPr>
          <p:cNvPr id="9" name="Rechteck 8">
            <a:extLst>
              <a:ext uri="{FF2B5EF4-FFF2-40B4-BE49-F238E27FC236}">
                <a16:creationId xmlns:a16="http://schemas.microsoft.com/office/drawing/2014/main" id="{A69D312E-E472-0EF2-F73E-BBE77EA4DF63}"/>
              </a:ext>
            </a:extLst>
          </p:cNvPr>
          <p:cNvSpPr/>
          <p:nvPr/>
        </p:nvSpPr>
        <p:spPr>
          <a:xfrm>
            <a:off x="8174534" y="5265821"/>
            <a:ext cx="597395" cy="597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de-DE" sz="2000" b="0" dirty="0">
                <a:solidFill>
                  <a:schemeClr val="tx1"/>
                </a:solidFill>
                <a:latin typeface="Comic Sans MS" panose="030F0902030302020204" pitchFamily="66" charset="0"/>
              </a:rPr>
              <a:t>11</a:t>
            </a:r>
          </a:p>
        </p:txBody>
      </p:sp>
      <p:cxnSp>
        <p:nvCxnSpPr>
          <p:cNvPr id="10" name="Gerade Verbindung mit Pfeil 9">
            <a:extLst>
              <a:ext uri="{FF2B5EF4-FFF2-40B4-BE49-F238E27FC236}">
                <a16:creationId xmlns:a16="http://schemas.microsoft.com/office/drawing/2014/main" id="{44D280D4-51D4-F289-207D-95D57875C424}"/>
              </a:ext>
            </a:extLst>
          </p:cNvPr>
          <p:cNvCxnSpPr/>
          <p:nvPr/>
        </p:nvCxnSpPr>
        <p:spPr>
          <a:xfrm>
            <a:off x="8278473" y="4884131"/>
            <a:ext cx="0" cy="350911"/>
          </a:xfrm>
          <a:prstGeom prst="straightConnector1">
            <a:avLst/>
          </a:prstGeom>
          <a:noFill/>
          <a:ln w="381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1" name="Textfeld 10">
            <a:extLst>
              <a:ext uri="{FF2B5EF4-FFF2-40B4-BE49-F238E27FC236}">
                <a16:creationId xmlns:a16="http://schemas.microsoft.com/office/drawing/2014/main" id="{72035308-73EA-3DCA-9A1A-3C2DCE63B59C}"/>
              </a:ext>
            </a:extLst>
          </p:cNvPr>
          <p:cNvSpPr txBox="1"/>
          <p:nvPr/>
        </p:nvSpPr>
        <p:spPr>
          <a:xfrm>
            <a:off x="8344257" y="4903555"/>
            <a:ext cx="472406" cy="341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accent6">
                    <a:lumMod val="75000"/>
                  </a:schemeClr>
                </a:solidFill>
                <a:effectLst/>
                <a:uFillTx/>
                <a:latin typeface="Comic Sans MS" panose="030F0902030302020204" pitchFamily="66" charset="0"/>
                <a:sym typeface="Calibri"/>
              </a:rPr>
              <a:t>+ 1</a:t>
            </a:r>
          </a:p>
        </p:txBody>
      </p:sp>
      <p:sp>
        <p:nvSpPr>
          <p:cNvPr id="56" name="Rechteck 55">
            <a:extLst>
              <a:ext uri="{FF2B5EF4-FFF2-40B4-BE49-F238E27FC236}">
                <a16:creationId xmlns:a16="http://schemas.microsoft.com/office/drawing/2014/main" id="{F58D8C38-5840-E204-A95C-339FFC9B465D}"/>
              </a:ext>
            </a:extLst>
          </p:cNvPr>
          <p:cNvSpPr/>
          <p:nvPr/>
        </p:nvSpPr>
        <p:spPr>
          <a:xfrm>
            <a:off x="7961025" y="1774284"/>
            <a:ext cx="1069409" cy="1019579"/>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2000" b="0" dirty="0">
                <a:solidFill>
                  <a:schemeClr val="tx1"/>
                </a:solidFill>
                <a:latin typeface="Comic Sans MS" panose="030F0902030302020204" pitchFamily="66" charset="0"/>
              </a:rPr>
              <a:t>10</a:t>
            </a:r>
          </a:p>
        </p:txBody>
      </p:sp>
      <p:sp>
        <p:nvSpPr>
          <p:cNvPr id="57" name="Rechteck 56">
            <a:extLst>
              <a:ext uri="{FF2B5EF4-FFF2-40B4-BE49-F238E27FC236}">
                <a16:creationId xmlns:a16="http://schemas.microsoft.com/office/drawing/2014/main" id="{B9E73C4C-D10F-2D28-3497-0FDB43A83173}"/>
              </a:ext>
            </a:extLst>
          </p:cNvPr>
          <p:cNvSpPr/>
          <p:nvPr/>
        </p:nvSpPr>
        <p:spPr>
          <a:xfrm>
            <a:off x="7961025" y="2828578"/>
            <a:ext cx="1069409" cy="1019579"/>
          </a:xfrm>
          <a:prstGeom prst="rect">
            <a:avLst/>
          </a:prstGeom>
          <a:noFill/>
        </p:spPr>
        <p:style>
          <a:lnRef idx="2">
            <a:schemeClr val="dk1"/>
          </a:lnRef>
          <a:fillRef idx="1">
            <a:schemeClr val="lt1"/>
          </a:fillRef>
          <a:effectRef idx="0">
            <a:schemeClr val="dk1"/>
          </a:effectRef>
          <a:fontRef idx="minor">
            <a:schemeClr val="dk1"/>
          </a:fontRef>
        </p:style>
        <p:txBody>
          <a:bodyPr rtlCol="0" anchor="t"/>
          <a:lstStyle/>
          <a:p>
            <a:pPr marL="0" indent="0" algn="ctr">
              <a:buNone/>
            </a:pPr>
            <a:r>
              <a:rPr lang="de-DE" sz="2000" b="0" dirty="0">
                <a:solidFill>
                  <a:schemeClr val="tx1"/>
                </a:solidFill>
                <a:latin typeface="Comic Sans MS" panose="030F0902030302020204" pitchFamily="66" charset="0"/>
              </a:rPr>
              <a:t>11</a:t>
            </a:r>
          </a:p>
        </p:txBody>
      </p:sp>
      <p:sp>
        <p:nvSpPr>
          <p:cNvPr id="74" name="Abgerundete rechteckige Legende 73">
            <a:extLst>
              <a:ext uri="{FF2B5EF4-FFF2-40B4-BE49-F238E27FC236}">
                <a16:creationId xmlns:a16="http://schemas.microsoft.com/office/drawing/2014/main" id="{D6AB0340-E7EF-01F5-267D-1954DFA3A786}"/>
              </a:ext>
            </a:extLst>
          </p:cNvPr>
          <p:cNvSpPr/>
          <p:nvPr/>
        </p:nvSpPr>
        <p:spPr>
          <a:xfrm>
            <a:off x="997527" y="4225142"/>
            <a:ext cx="2909305" cy="1091428"/>
          </a:xfrm>
          <a:prstGeom prst="wedgeRoundRectCallout">
            <a:avLst>
              <a:gd name="adj1" fmla="val 58179"/>
              <a:gd name="adj2" fmla="val 3888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de-DE" sz="1600" b="0" dirty="0">
                <a:solidFill>
                  <a:schemeClr val="tx1"/>
                </a:solidFill>
                <a:latin typeface="Arial" panose="020B0604020202020204" pitchFamily="34" charset="0"/>
                <a:cs typeface="Arial" panose="020B0604020202020204" pitchFamily="34" charset="0"/>
              </a:rPr>
              <a:t>Ein rotes Plättchen kommt hinzu. Aus 10 werden 11 Plättchen.</a:t>
            </a:r>
          </a:p>
        </p:txBody>
      </p:sp>
      <p:sp>
        <p:nvSpPr>
          <p:cNvPr id="75" name="Abgerundete rechteckige Legende 74">
            <a:extLst>
              <a:ext uri="{FF2B5EF4-FFF2-40B4-BE49-F238E27FC236}">
                <a16:creationId xmlns:a16="http://schemas.microsoft.com/office/drawing/2014/main" id="{ACBAA8C7-7B1C-53E2-B1B9-C4E159B789CC}"/>
              </a:ext>
            </a:extLst>
          </p:cNvPr>
          <p:cNvSpPr/>
          <p:nvPr/>
        </p:nvSpPr>
        <p:spPr>
          <a:xfrm>
            <a:off x="846589" y="5336867"/>
            <a:ext cx="2909305" cy="858638"/>
          </a:xfrm>
          <a:prstGeom prst="wedgeRoundRectCallout">
            <a:avLst>
              <a:gd name="adj1" fmla="val 59480"/>
              <a:gd name="adj2" fmla="val -5737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de-DE" sz="1600" b="0" dirty="0">
                <a:solidFill>
                  <a:schemeClr val="tx1"/>
                </a:solidFill>
                <a:latin typeface="Arial" panose="020B0604020202020204" pitchFamily="34" charset="0"/>
                <a:cs typeface="Arial" panose="020B0604020202020204" pitchFamily="34" charset="0"/>
              </a:rPr>
              <a:t>Jedes Feld der Zahlenraupe wird um 1 erhöht.</a:t>
            </a:r>
          </a:p>
        </p:txBody>
      </p:sp>
      <p:pic>
        <p:nvPicPr>
          <p:cNvPr id="76" name="Grafik 75">
            <a:extLst>
              <a:ext uri="{FF2B5EF4-FFF2-40B4-BE49-F238E27FC236}">
                <a16:creationId xmlns:a16="http://schemas.microsoft.com/office/drawing/2014/main" id="{2258B985-6D7C-DDE2-974F-C96E88CC7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284" y="5723198"/>
            <a:ext cx="597395" cy="465859"/>
          </a:xfrm>
          <a:prstGeom prst="rect">
            <a:avLst/>
          </a:prstGeom>
        </p:spPr>
      </p:pic>
      <p:pic>
        <p:nvPicPr>
          <p:cNvPr id="77" name="Grafik 76">
            <a:extLst>
              <a:ext uri="{FF2B5EF4-FFF2-40B4-BE49-F238E27FC236}">
                <a16:creationId xmlns:a16="http://schemas.microsoft.com/office/drawing/2014/main" id="{61B28899-5468-3653-BE54-0030BF6C8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8432" y="4837514"/>
            <a:ext cx="600593" cy="435292"/>
          </a:xfrm>
          <a:prstGeom prst="rect">
            <a:avLst/>
          </a:prstGeom>
        </p:spPr>
      </p:pic>
      <p:sp>
        <p:nvSpPr>
          <p:cNvPr id="83" name="Abgerundete rechteckige Legende 82">
            <a:extLst>
              <a:ext uri="{FF2B5EF4-FFF2-40B4-BE49-F238E27FC236}">
                <a16:creationId xmlns:a16="http://schemas.microsoft.com/office/drawing/2014/main" id="{EC839C59-F248-6E24-4397-1B1D8C26FF3F}"/>
              </a:ext>
            </a:extLst>
          </p:cNvPr>
          <p:cNvSpPr/>
          <p:nvPr/>
        </p:nvSpPr>
        <p:spPr>
          <a:xfrm>
            <a:off x="4056788" y="5359191"/>
            <a:ext cx="3075321" cy="977350"/>
          </a:xfrm>
          <a:prstGeom prst="wedgeRoundRectCallout">
            <a:avLst>
              <a:gd name="adj1" fmla="val -37394"/>
              <a:gd name="adj2" fmla="val -6642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buNone/>
            </a:pPr>
            <a:r>
              <a:rPr lang="de-DE" sz="1600" b="0" dirty="0">
                <a:solidFill>
                  <a:schemeClr val="tx1"/>
                </a:solidFill>
                <a:latin typeface="Arial" panose="020B0604020202020204" pitchFamily="34" charset="0"/>
                <a:cs typeface="Arial" panose="020B0604020202020204" pitchFamily="34" charset="0"/>
              </a:rPr>
              <a:t>In der unteren Zahlenraupe ist ein rotes Plättchen mehr.</a:t>
            </a:r>
          </a:p>
        </p:txBody>
      </p:sp>
      <p:pic>
        <p:nvPicPr>
          <p:cNvPr id="86" name="Grafik 85">
            <a:extLst>
              <a:ext uri="{FF2B5EF4-FFF2-40B4-BE49-F238E27FC236}">
                <a16:creationId xmlns:a16="http://schemas.microsoft.com/office/drawing/2014/main" id="{3AF78A28-B4A0-50B3-1E86-1FB7ADD6266E}"/>
              </a:ext>
            </a:extLst>
          </p:cNvPr>
          <p:cNvPicPr>
            <a:picLocks noChangeAspect="1"/>
          </p:cNvPicPr>
          <p:nvPr/>
        </p:nvPicPr>
        <p:blipFill>
          <a:blip r:embed="rId6">
            <a:clrChange>
              <a:clrFrom>
                <a:srgbClr val="FFFFFF">
                  <a:alpha val="0"/>
                </a:srgbClr>
              </a:clrFrom>
              <a:clrTo>
                <a:srgbClr val="FFFFFF">
                  <a:alpha val="0"/>
                </a:srgbClr>
              </a:clrTo>
            </a:clrChange>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6534714" y="5888854"/>
            <a:ext cx="597395" cy="432974"/>
          </a:xfrm>
          <a:prstGeom prst="rect">
            <a:avLst/>
          </a:prstGeom>
        </p:spPr>
      </p:pic>
      <p:grpSp>
        <p:nvGrpSpPr>
          <p:cNvPr id="87" name="Gruppieren 86">
            <a:extLst>
              <a:ext uri="{FF2B5EF4-FFF2-40B4-BE49-F238E27FC236}">
                <a16:creationId xmlns:a16="http://schemas.microsoft.com/office/drawing/2014/main" id="{A04AAA82-D73E-8E01-94D8-B665EF5B4339}"/>
              </a:ext>
            </a:extLst>
          </p:cNvPr>
          <p:cNvGrpSpPr/>
          <p:nvPr/>
        </p:nvGrpSpPr>
        <p:grpSpPr>
          <a:xfrm>
            <a:off x="9515167" y="1158374"/>
            <a:ext cx="2382543" cy="1208546"/>
            <a:chOff x="4447133" y="1702792"/>
            <a:chExt cx="1438641" cy="669120"/>
          </a:xfrm>
          <a:solidFill>
            <a:schemeClr val="bg1"/>
          </a:solidFill>
        </p:grpSpPr>
        <p:sp>
          <p:nvSpPr>
            <p:cNvPr id="88" name="Eingebuchteter Richtungspfeil 40">
              <a:extLst>
                <a:ext uri="{FF2B5EF4-FFF2-40B4-BE49-F238E27FC236}">
                  <a16:creationId xmlns:a16="http://schemas.microsoft.com/office/drawing/2014/main" id="{2E779F4E-A1F4-B9EE-C7FE-AF0995B904CA}"/>
                </a:ext>
              </a:extLst>
            </p:cNvPr>
            <p:cNvSpPr/>
            <p:nvPr/>
          </p:nvSpPr>
          <p:spPr>
            <a:xfrm>
              <a:off x="4447133" y="1702792"/>
              <a:ext cx="1438641" cy="658415"/>
            </a:xfrm>
            <a:prstGeom prst="roundRect">
              <a:avLst/>
            </a:prstGeom>
            <a:solidFill>
              <a:srgbClr val="E0E8DB"/>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89" name="Eingebuchteter Richtungspfeil 4">
              <a:extLst>
                <a:ext uri="{FF2B5EF4-FFF2-40B4-BE49-F238E27FC236}">
                  <a16:creationId xmlns:a16="http://schemas.microsoft.com/office/drawing/2014/main" id="{EFE3FF92-FC8C-12AC-CEDC-23DF66ECDFD5}"/>
                </a:ext>
              </a:extLst>
            </p:cNvPr>
            <p:cNvSpPr txBox="1"/>
            <p:nvPr/>
          </p:nvSpPr>
          <p:spPr>
            <a:xfrm>
              <a:off x="4447133" y="1713497"/>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Durch Darstellungen über Mathematik sprechen</a:t>
              </a:r>
              <a:endParaRPr lang="de-DE" sz="1600" b="0" kern="1200" dirty="0">
                <a:solidFill>
                  <a:schemeClr val="tx1"/>
                </a:solidFill>
              </a:endParaRPr>
            </a:p>
          </p:txBody>
        </p:sp>
      </p:grpSp>
      <p:grpSp>
        <p:nvGrpSpPr>
          <p:cNvPr id="18" name="Gruppieren 17">
            <a:extLst>
              <a:ext uri="{FF2B5EF4-FFF2-40B4-BE49-F238E27FC236}">
                <a16:creationId xmlns:a16="http://schemas.microsoft.com/office/drawing/2014/main" id="{21809687-E202-3F37-CEED-7F801CAA667A}"/>
              </a:ext>
            </a:extLst>
          </p:cNvPr>
          <p:cNvGrpSpPr>
            <a:grpSpLocks noChangeAspect="1"/>
          </p:cNvGrpSpPr>
          <p:nvPr/>
        </p:nvGrpSpPr>
        <p:grpSpPr>
          <a:xfrm>
            <a:off x="8175201" y="2098694"/>
            <a:ext cx="498618" cy="664570"/>
            <a:chOff x="9669842" y="3173907"/>
            <a:chExt cx="655540" cy="873719"/>
          </a:xfrm>
        </p:grpSpPr>
        <p:pic>
          <p:nvPicPr>
            <p:cNvPr id="3" name="Grafik 2">
              <a:extLst>
                <a:ext uri="{FF2B5EF4-FFF2-40B4-BE49-F238E27FC236}">
                  <a16:creationId xmlns:a16="http://schemas.microsoft.com/office/drawing/2014/main" id="{76AAD051-EA0B-F792-C4C4-EE0FD20646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4350" y="3173907"/>
              <a:ext cx="207011" cy="207011"/>
            </a:xfrm>
            <a:prstGeom prst="rect">
              <a:avLst/>
            </a:prstGeom>
          </p:spPr>
        </p:pic>
        <p:pic>
          <p:nvPicPr>
            <p:cNvPr id="5" name="Grafik 4">
              <a:extLst>
                <a:ext uri="{FF2B5EF4-FFF2-40B4-BE49-F238E27FC236}">
                  <a16:creationId xmlns:a16="http://schemas.microsoft.com/office/drawing/2014/main" id="{DD66CBAE-8E5D-9DA9-E773-B12FC43900A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9181" y="3390399"/>
              <a:ext cx="207011" cy="207011"/>
            </a:xfrm>
            <a:prstGeom prst="rect">
              <a:avLst/>
            </a:prstGeom>
          </p:spPr>
        </p:pic>
        <p:pic>
          <p:nvPicPr>
            <p:cNvPr id="6" name="Grafik 5">
              <a:extLst>
                <a:ext uri="{FF2B5EF4-FFF2-40B4-BE49-F238E27FC236}">
                  <a16:creationId xmlns:a16="http://schemas.microsoft.com/office/drawing/2014/main" id="{CBB50259-E0F8-AB78-4748-46A8A67F529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077" y="3396555"/>
              <a:ext cx="207011" cy="207011"/>
            </a:xfrm>
            <a:prstGeom prst="rect">
              <a:avLst/>
            </a:prstGeom>
          </p:spPr>
        </p:pic>
        <p:pic>
          <p:nvPicPr>
            <p:cNvPr id="7" name="Grafik 6">
              <a:extLst>
                <a:ext uri="{FF2B5EF4-FFF2-40B4-BE49-F238E27FC236}">
                  <a16:creationId xmlns:a16="http://schemas.microsoft.com/office/drawing/2014/main" id="{0B955D37-1FCE-DC79-8EBF-DF7D2F52B6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8371" y="3390399"/>
              <a:ext cx="207011" cy="207011"/>
            </a:xfrm>
            <a:prstGeom prst="rect">
              <a:avLst/>
            </a:prstGeom>
          </p:spPr>
        </p:pic>
        <p:pic>
          <p:nvPicPr>
            <p:cNvPr id="12" name="Grafik 11">
              <a:extLst>
                <a:ext uri="{FF2B5EF4-FFF2-40B4-BE49-F238E27FC236}">
                  <a16:creationId xmlns:a16="http://schemas.microsoft.com/office/drawing/2014/main" id="{19162F74-0CEE-798F-B855-C750A960911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5137" y="3611811"/>
              <a:ext cx="207011" cy="207011"/>
            </a:xfrm>
            <a:prstGeom prst="rect">
              <a:avLst/>
            </a:prstGeom>
          </p:spPr>
        </p:pic>
        <p:pic>
          <p:nvPicPr>
            <p:cNvPr id="13" name="Grafik 12">
              <a:extLst>
                <a:ext uri="{FF2B5EF4-FFF2-40B4-BE49-F238E27FC236}">
                  <a16:creationId xmlns:a16="http://schemas.microsoft.com/office/drawing/2014/main" id="{3A63A3F1-89F8-4104-6576-2D9C274DC1E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2033" y="3617967"/>
              <a:ext cx="207011" cy="207011"/>
            </a:xfrm>
            <a:prstGeom prst="rect">
              <a:avLst/>
            </a:prstGeom>
          </p:spPr>
        </p:pic>
        <p:pic>
          <p:nvPicPr>
            <p:cNvPr id="14" name="Grafik 13">
              <a:extLst>
                <a:ext uri="{FF2B5EF4-FFF2-40B4-BE49-F238E27FC236}">
                  <a16:creationId xmlns:a16="http://schemas.microsoft.com/office/drawing/2014/main" id="{F76F811D-C5C5-4B39-F41D-2794992461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4327" y="3611811"/>
              <a:ext cx="207011" cy="207011"/>
            </a:xfrm>
            <a:prstGeom prst="rect">
              <a:avLst/>
            </a:prstGeom>
          </p:spPr>
        </p:pic>
        <p:pic>
          <p:nvPicPr>
            <p:cNvPr id="15" name="Grafik 14">
              <a:extLst>
                <a:ext uri="{FF2B5EF4-FFF2-40B4-BE49-F238E27FC236}">
                  <a16:creationId xmlns:a16="http://schemas.microsoft.com/office/drawing/2014/main" id="{19ECC808-2C13-B421-5306-ABAEB9924D9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9842" y="3834459"/>
              <a:ext cx="207011" cy="207011"/>
            </a:xfrm>
            <a:prstGeom prst="rect">
              <a:avLst/>
            </a:prstGeom>
          </p:spPr>
        </p:pic>
        <p:pic>
          <p:nvPicPr>
            <p:cNvPr id="16" name="Grafik 15">
              <a:extLst>
                <a:ext uri="{FF2B5EF4-FFF2-40B4-BE49-F238E27FC236}">
                  <a16:creationId xmlns:a16="http://schemas.microsoft.com/office/drawing/2014/main" id="{2452D589-047E-BB32-C11B-E80B2C96716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86738" y="3840615"/>
              <a:ext cx="207011" cy="207011"/>
            </a:xfrm>
            <a:prstGeom prst="rect">
              <a:avLst/>
            </a:prstGeom>
          </p:spPr>
        </p:pic>
        <p:pic>
          <p:nvPicPr>
            <p:cNvPr id="17" name="Grafik 16">
              <a:extLst>
                <a:ext uri="{FF2B5EF4-FFF2-40B4-BE49-F238E27FC236}">
                  <a16:creationId xmlns:a16="http://schemas.microsoft.com/office/drawing/2014/main" id="{5DE02FC5-2FD0-D2A5-7DD6-1C55C0893A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09032" y="3834459"/>
              <a:ext cx="207011" cy="207011"/>
            </a:xfrm>
            <a:prstGeom prst="rect">
              <a:avLst/>
            </a:prstGeom>
          </p:spPr>
        </p:pic>
      </p:grpSp>
      <p:grpSp>
        <p:nvGrpSpPr>
          <p:cNvPr id="50" name="Gruppieren 49">
            <a:extLst>
              <a:ext uri="{FF2B5EF4-FFF2-40B4-BE49-F238E27FC236}">
                <a16:creationId xmlns:a16="http://schemas.microsoft.com/office/drawing/2014/main" id="{3DC6F442-7010-CED1-3A83-8C58B90D2C9D}"/>
              </a:ext>
            </a:extLst>
          </p:cNvPr>
          <p:cNvGrpSpPr>
            <a:grpSpLocks noChangeAspect="1"/>
          </p:cNvGrpSpPr>
          <p:nvPr/>
        </p:nvGrpSpPr>
        <p:grpSpPr>
          <a:xfrm>
            <a:off x="8201449" y="3148715"/>
            <a:ext cx="491791" cy="655006"/>
            <a:chOff x="10606196" y="3203071"/>
            <a:chExt cx="655540" cy="873101"/>
          </a:xfrm>
        </p:grpSpPr>
        <p:grpSp>
          <p:nvGrpSpPr>
            <p:cNvPr id="19" name="Gruppieren 18">
              <a:extLst>
                <a:ext uri="{FF2B5EF4-FFF2-40B4-BE49-F238E27FC236}">
                  <a16:creationId xmlns:a16="http://schemas.microsoft.com/office/drawing/2014/main" id="{1A7ACA48-BA11-A6EE-6EA6-6AEA95E6D484}"/>
                </a:ext>
              </a:extLst>
            </p:cNvPr>
            <p:cNvGrpSpPr/>
            <p:nvPr/>
          </p:nvGrpSpPr>
          <p:grpSpPr>
            <a:xfrm>
              <a:off x="10606196" y="3203071"/>
              <a:ext cx="655540" cy="873101"/>
              <a:chOff x="9669842" y="3174525"/>
              <a:chExt cx="655540" cy="873101"/>
            </a:xfrm>
          </p:grpSpPr>
          <p:pic>
            <p:nvPicPr>
              <p:cNvPr id="20" name="Grafik 19">
                <a:extLst>
                  <a:ext uri="{FF2B5EF4-FFF2-40B4-BE49-F238E27FC236}">
                    <a16:creationId xmlns:a16="http://schemas.microsoft.com/office/drawing/2014/main" id="{CFDF19C9-B0A8-60C8-65CC-67F7E21F93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181" y="3174525"/>
                <a:ext cx="207011" cy="207011"/>
              </a:xfrm>
              <a:prstGeom prst="rect">
                <a:avLst/>
              </a:prstGeom>
            </p:spPr>
          </p:pic>
          <p:pic>
            <p:nvPicPr>
              <p:cNvPr id="21" name="Grafik 20">
                <a:extLst>
                  <a:ext uri="{FF2B5EF4-FFF2-40B4-BE49-F238E27FC236}">
                    <a16:creationId xmlns:a16="http://schemas.microsoft.com/office/drawing/2014/main" id="{108EE32C-3AEB-82B9-7C9E-5048733E8E8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9181" y="3390399"/>
                <a:ext cx="207011" cy="207011"/>
              </a:xfrm>
              <a:prstGeom prst="rect">
                <a:avLst/>
              </a:prstGeom>
            </p:spPr>
          </p:pic>
          <p:pic>
            <p:nvPicPr>
              <p:cNvPr id="28" name="Grafik 27">
                <a:extLst>
                  <a:ext uri="{FF2B5EF4-FFF2-40B4-BE49-F238E27FC236}">
                    <a16:creationId xmlns:a16="http://schemas.microsoft.com/office/drawing/2014/main" id="{CB6007D4-0702-E5B4-57A2-45E4CA95D39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077" y="3396555"/>
                <a:ext cx="207011" cy="207011"/>
              </a:xfrm>
              <a:prstGeom prst="rect">
                <a:avLst/>
              </a:prstGeom>
            </p:spPr>
          </p:pic>
          <p:pic>
            <p:nvPicPr>
              <p:cNvPr id="31" name="Grafik 30">
                <a:extLst>
                  <a:ext uri="{FF2B5EF4-FFF2-40B4-BE49-F238E27FC236}">
                    <a16:creationId xmlns:a16="http://schemas.microsoft.com/office/drawing/2014/main" id="{602663F4-EA8D-55A3-CC92-5126F92A14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8371" y="3390399"/>
                <a:ext cx="207011" cy="207011"/>
              </a:xfrm>
              <a:prstGeom prst="rect">
                <a:avLst/>
              </a:prstGeom>
            </p:spPr>
          </p:pic>
          <p:pic>
            <p:nvPicPr>
              <p:cNvPr id="32" name="Grafik 31">
                <a:extLst>
                  <a:ext uri="{FF2B5EF4-FFF2-40B4-BE49-F238E27FC236}">
                    <a16:creationId xmlns:a16="http://schemas.microsoft.com/office/drawing/2014/main" id="{D623CA4B-1182-DCB6-2412-9871B4A0BD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5137" y="3611811"/>
                <a:ext cx="207011" cy="207011"/>
              </a:xfrm>
              <a:prstGeom prst="rect">
                <a:avLst/>
              </a:prstGeom>
            </p:spPr>
          </p:pic>
          <p:pic>
            <p:nvPicPr>
              <p:cNvPr id="34" name="Grafik 33">
                <a:extLst>
                  <a:ext uri="{FF2B5EF4-FFF2-40B4-BE49-F238E27FC236}">
                    <a16:creationId xmlns:a16="http://schemas.microsoft.com/office/drawing/2014/main" id="{225E93B3-88DC-C518-9BC6-A3ED9D8A61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2033" y="3617967"/>
                <a:ext cx="207011" cy="207011"/>
              </a:xfrm>
              <a:prstGeom prst="rect">
                <a:avLst/>
              </a:prstGeom>
            </p:spPr>
          </p:pic>
          <p:pic>
            <p:nvPicPr>
              <p:cNvPr id="36" name="Grafik 35">
                <a:extLst>
                  <a:ext uri="{FF2B5EF4-FFF2-40B4-BE49-F238E27FC236}">
                    <a16:creationId xmlns:a16="http://schemas.microsoft.com/office/drawing/2014/main" id="{9890448E-78EF-192B-0E19-AA90CA487E5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4327" y="3611811"/>
                <a:ext cx="207011" cy="207011"/>
              </a:xfrm>
              <a:prstGeom prst="rect">
                <a:avLst/>
              </a:prstGeom>
            </p:spPr>
          </p:pic>
          <p:pic>
            <p:nvPicPr>
              <p:cNvPr id="37" name="Grafik 36">
                <a:extLst>
                  <a:ext uri="{FF2B5EF4-FFF2-40B4-BE49-F238E27FC236}">
                    <a16:creationId xmlns:a16="http://schemas.microsoft.com/office/drawing/2014/main" id="{B6A37CE6-821B-1CD1-E7FA-4273D3D366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9842" y="3834459"/>
                <a:ext cx="207011" cy="207011"/>
              </a:xfrm>
              <a:prstGeom prst="rect">
                <a:avLst/>
              </a:prstGeom>
            </p:spPr>
          </p:pic>
          <p:pic>
            <p:nvPicPr>
              <p:cNvPr id="47" name="Grafik 46">
                <a:extLst>
                  <a:ext uri="{FF2B5EF4-FFF2-40B4-BE49-F238E27FC236}">
                    <a16:creationId xmlns:a16="http://schemas.microsoft.com/office/drawing/2014/main" id="{C77F7859-55A3-5EEB-C4A3-35DF278F7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86738" y="3840615"/>
                <a:ext cx="207011" cy="207011"/>
              </a:xfrm>
              <a:prstGeom prst="rect">
                <a:avLst/>
              </a:prstGeom>
            </p:spPr>
          </p:pic>
          <p:pic>
            <p:nvPicPr>
              <p:cNvPr id="48" name="Grafik 47">
                <a:extLst>
                  <a:ext uri="{FF2B5EF4-FFF2-40B4-BE49-F238E27FC236}">
                    <a16:creationId xmlns:a16="http://schemas.microsoft.com/office/drawing/2014/main" id="{4A95E9A2-D66D-72E9-B219-D561FB3F65B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09032" y="3834459"/>
                <a:ext cx="207011" cy="207011"/>
              </a:xfrm>
              <a:prstGeom prst="rect">
                <a:avLst/>
              </a:prstGeom>
            </p:spPr>
          </p:pic>
        </p:grpSp>
        <p:pic>
          <p:nvPicPr>
            <p:cNvPr id="49" name="Grafik 48">
              <a:extLst>
                <a:ext uri="{FF2B5EF4-FFF2-40B4-BE49-F238E27FC236}">
                  <a16:creationId xmlns:a16="http://schemas.microsoft.com/office/drawing/2014/main" id="{6A5C70D1-BBEB-70BB-0743-4C52EDB49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3670" y="3205118"/>
              <a:ext cx="207011" cy="207011"/>
            </a:xfrm>
            <a:prstGeom prst="rect">
              <a:avLst/>
            </a:prstGeom>
          </p:spPr>
        </p:pic>
      </p:grpSp>
      <p:grpSp>
        <p:nvGrpSpPr>
          <p:cNvPr id="51" name="Gruppieren 50">
            <a:extLst>
              <a:ext uri="{FF2B5EF4-FFF2-40B4-BE49-F238E27FC236}">
                <a16:creationId xmlns:a16="http://schemas.microsoft.com/office/drawing/2014/main" id="{9B205EA2-BDE0-F6AD-4C14-A3937EE2A3A3}"/>
              </a:ext>
            </a:extLst>
          </p:cNvPr>
          <p:cNvGrpSpPr>
            <a:grpSpLocks noChangeAspect="1"/>
          </p:cNvGrpSpPr>
          <p:nvPr/>
        </p:nvGrpSpPr>
        <p:grpSpPr>
          <a:xfrm>
            <a:off x="3192532" y="2440883"/>
            <a:ext cx="791948" cy="660651"/>
            <a:chOff x="10606196" y="3195547"/>
            <a:chExt cx="1055639" cy="880625"/>
          </a:xfrm>
        </p:grpSpPr>
        <p:pic>
          <p:nvPicPr>
            <p:cNvPr id="60" name="Grafik 59">
              <a:extLst>
                <a:ext uri="{FF2B5EF4-FFF2-40B4-BE49-F238E27FC236}">
                  <a16:creationId xmlns:a16="http://schemas.microsoft.com/office/drawing/2014/main" id="{ABE71A92-6C10-BD73-C620-C4749CDA23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4824" y="3195547"/>
              <a:ext cx="207011" cy="207011"/>
            </a:xfrm>
            <a:prstGeom prst="rect">
              <a:avLst/>
            </a:prstGeom>
          </p:spPr>
        </p:pic>
        <p:grpSp>
          <p:nvGrpSpPr>
            <p:cNvPr id="52" name="Gruppieren 51">
              <a:extLst>
                <a:ext uri="{FF2B5EF4-FFF2-40B4-BE49-F238E27FC236}">
                  <a16:creationId xmlns:a16="http://schemas.microsoft.com/office/drawing/2014/main" id="{EB7120EA-9F73-9E9F-2898-6B0D56B31B38}"/>
                </a:ext>
              </a:extLst>
            </p:cNvPr>
            <p:cNvGrpSpPr/>
            <p:nvPr/>
          </p:nvGrpSpPr>
          <p:grpSpPr>
            <a:xfrm>
              <a:off x="10606196" y="3203071"/>
              <a:ext cx="655540" cy="873101"/>
              <a:chOff x="9669842" y="3174525"/>
              <a:chExt cx="655540" cy="873101"/>
            </a:xfrm>
          </p:grpSpPr>
          <p:pic>
            <p:nvPicPr>
              <p:cNvPr id="78" name="Grafik 77">
                <a:extLst>
                  <a:ext uri="{FF2B5EF4-FFF2-40B4-BE49-F238E27FC236}">
                    <a16:creationId xmlns:a16="http://schemas.microsoft.com/office/drawing/2014/main" id="{684F5D66-5F94-B4F3-1E46-4059B7E618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181" y="3174525"/>
                <a:ext cx="207011" cy="207011"/>
              </a:xfrm>
              <a:prstGeom prst="rect">
                <a:avLst/>
              </a:prstGeom>
            </p:spPr>
          </p:pic>
          <p:pic>
            <p:nvPicPr>
              <p:cNvPr id="79" name="Grafik 78">
                <a:extLst>
                  <a:ext uri="{FF2B5EF4-FFF2-40B4-BE49-F238E27FC236}">
                    <a16:creationId xmlns:a16="http://schemas.microsoft.com/office/drawing/2014/main" id="{A1F1F7F0-97FA-2925-2B99-D0DED9C6D9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9181" y="3390399"/>
                <a:ext cx="207011" cy="207011"/>
              </a:xfrm>
              <a:prstGeom prst="rect">
                <a:avLst/>
              </a:prstGeom>
            </p:spPr>
          </p:pic>
          <p:pic>
            <p:nvPicPr>
              <p:cNvPr id="80" name="Grafik 79">
                <a:extLst>
                  <a:ext uri="{FF2B5EF4-FFF2-40B4-BE49-F238E27FC236}">
                    <a16:creationId xmlns:a16="http://schemas.microsoft.com/office/drawing/2014/main" id="{FB8BFCFE-9D37-CE95-FA37-F6620413C2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6077" y="3396555"/>
                <a:ext cx="207011" cy="207011"/>
              </a:xfrm>
              <a:prstGeom prst="rect">
                <a:avLst/>
              </a:prstGeom>
            </p:spPr>
          </p:pic>
          <p:pic>
            <p:nvPicPr>
              <p:cNvPr id="81" name="Grafik 80">
                <a:extLst>
                  <a:ext uri="{FF2B5EF4-FFF2-40B4-BE49-F238E27FC236}">
                    <a16:creationId xmlns:a16="http://schemas.microsoft.com/office/drawing/2014/main" id="{DF1BD9C7-9A8E-9E35-F020-79FE1ACB56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8371" y="3390399"/>
                <a:ext cx="207011" cy="207011"/>
              </a:xfrm>
              <a:prstGeom prst="rect">
                <a:avLst/>
              </a:prstGeom>
            </p:spPr>
          </p:pic>
          <p:pic>
            <p:nvPicPr>
              <p:cNvPr id="84" name="Grafik 83">
                <a:extLst>
                  <a:ext uri="{FF2B5EF4-FFF2-40B4-BE49-F238E27FC236}">
                    <a16:creationId xmlns:a16="http://schemas.microsoft.com/office/drawing/2014/main" id="{922C7D5C-6746-3BBF-DC32-E7BB7D03D12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5137" y="3611811"/>
                <a:ext cx="207011" cy="207011"/>
              </a:xfrm>
              <a:prstGeom prst="rect">
                <a:avLst/>
              </a:prstGeom>
            </p:spPr>
          </p:pic>
          <p:pic>
            <p:nvPicPr>
              <p:cNvPr id="85" name="Grafik 84">
                <a:extLst>
                  <a:ext uri="{FF2B5EF4-FFF2-40B4-BE49-F238E27FC236}">
                    <a16:creationId xmlns:a16="http://schemas.microsoft.com/office/drawing/2014/main" id="{02D6FD0E-7D7C-8A25-9594-2AD07DF3A45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92033" y="3617967"/>
                <a:ext cx="207011" cy="207011"/>
              </a:xfrm>
              <a:prstGeom prst="rect">
                <a:avLst/>
              </a:prstGeom>
            </p:spPr>
          </p:pic>
          <p:pic>
            <p:nvPicPr>
              <p:cNvPr id="90" name="Grafik 89">
                <a:extLst>
                  <a:ext uri="{FF2B5EF4-FFF2-40B4-BE49-F238E27FC236}">
                    <a16:creationId xmlns:a16="http://schemas.microsoft.com/office/drawing/2014/main" id="{2AA6921A-F5B7-CA05-95C4-856DD091963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14327" y="3611811"/>
                <a:ext cx="207011" cy="207011"/>
              </a:xfrm>
              <a:prstGeom prst="rect">
                <a:avLst/>
              </a:prstGeom>
            </p:spPr>
          </p:pic>
          <p:pic>
            <p:nvPicPr>
              <p:cNvPr id="91" name="Grafik 90">
                <a:extLst>
                  <a:ext uri="{FF2B5EF4-FFF2-40B4-BE49-F238E27FC236}">
                    <a16:creationId xmlns:a16="http://schemas.microsoft.com/office/drawing/2014/main" id="{97291F63-4BCD-1A79-F833-D486261F65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69842" y="3834459"/>
                <a:ext cx="207011" cy="207011"/>
              </a:xfrm>
              <a:prstGeom prst="rect">
                <a:avLst/>
              </a:prstGeom>
            </p:spPr>
          </p:pic>
          <p:pic>
            <p:nvPicPr>
              <p:cNvPr id="92" name="Grafik 91">
                <a:extLst>
                  <a:ext uri="{FF2B5EF4-FFF2-40B4-BE49-F238E27FC236}">
                    <a16:creationId xmlns:a16="http://schemas.microsoft.com/office/drawing/2014/main" id="{BA20FC7A-7026-34A8-D722-0E058F3FB1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86738" y="3840615"/>
                <a:ext cx="207011" cy="207011"/>
              </a:xfrm>
              <a:prstGeom prst="rect">
                <a:avLst/>
              </a:prstGeom>
            </p:spPr>
          </p:pic>
          <p:pic>
            <p:nvPicPr>
              <p:cNvPr id="93" name="Grafik 92">
                <a:extLst>
                  <a:ext uri="{FF2B5EF4-FFF2-40B4-BE49-F238E27FC236}">
                    <a16:creationId xmlns:a16="http://schemas.microsoft.com/office/drawing/2014/main" id="{39C540C8-EF8B-80C1-B6AE-D41F6B8A68F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09032" y="3834459"/>
                <a:ext cx="207011" cy="207011"/>
              </a:xfrm>
              <a:prstGeom prst="rect">
                <a:avLst/>
              </a:prstGeom>
            </p:spPr>
          </p:pic>
        </p:grpSp>
      </p:grpSp>
      <p:pic>
        <p:nvPicPr>
          <p:cNvPr id="73" name="Grafik 72">
            <a:extLst>
              <a:ext uri="{FF2B5EF4-FFF2-40B4-BE49-F238E27FC236}">
                <a16:creationId xmlns:a16="http://schemas.microsoft.com/office/drawing/2014/main" id="{BCFB1968-D3E2-7251-2F0B-823298537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21391">
            <a:off x="3922889" y="2368614"/>
            <a:ext cx="267798" cy="631523"/>
          </a:xfrm>
          <a:prstGeom prst="rect">
            <a:avLst/>
          </a:prstGeom>
        </p:spPr>
      </p:pic>
    </p:spTree>
    <p:extLst>
      <p:ext uri="{BB962C8B-B14F-4D97-AF65-F5344CB8AC3E}">
        <p14:creationId xmlns:p14="http://schemas.microsoft.com/office/powerpoint/2010/main" val="371964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56" grpId="0" animBg="1"/>
      <p:bldP spid="57" grpId="0" animBg="1"/>
      <p:bldP spid="74" grpId="0" animBg="1"/>
      <p:bldP spid="75" grpId="0" animBg="1"/>
      <p:bldP spid="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1DC-E17C-38A4-B66C-30D45FE36EE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F18230-C163-5E12-CBA2-8972EE5380F3}"/>
              </a:ext>
            </a:extLst>
          </p:cNvPr>
          <p:cNvSpPr>
            <a:spLocks noGrp="1"/>
          </p:cNvSpPr>
          <p:nvPr>
            <p:ph type="title"/>
          </p:nvPr>
        </p:nvSpPr>
        <p:spPr/>
        <p:txBody>
          <a:bodyPr/>
          <a:lstStyle/>
          <a:p>
            <a:r>
              <a:rPr lang="de-DE" dirty="0"/>
              <a:t>Darstellen am Beispiel ‚Zahlenraupen‘</a:t>
            </a:r>
          </a:p>
        </p:txBody>
      </p:sp>
      <p:sp>
        <p:nvSpPr>
          <p:cNvPr id="4" name="Textplatzhalter 3">
            <a:extLst>
              <a:ext uri="{FF2B5EF4-FFF2-40B4-BE49-F238E27FC236}">
                <a16:creationId xmlns:a16="http://schemas.microsoft.com/office/drawing/2014/main" id="{E57FF120-2C9C-55F4-02F9-20CDAA022E83}"/>
              </a:ext>
            </a:extLst>
          </p:cNvPr>
          <p:cNvSpPr>
            <a:spLocks noGrp="1"/>
          </p:cNvSpPr>
          <p:nvPr>
            <p:ph type="body" sz="quarter" idx="14"/>
          </p:nvPr>
        </p:nvSpPr>
        <p:spPr/>
        <p:txBody>
          <a:bodyPr/>
          <a:lstStyle/>
          <a:p>
            <a:r>
              <a:rPr lang="de-DE" dirty="0"/>
              <a:t>FUNKTIONEN VON DARSTELLUNGEN</a:t>
            </a:r>
          </a:p>
        </p:txBody>
      </p:sp>
      <p:sp>
        <p:nvSpPr>
          <p:cNvPr id="3" name="Textplatzhalter 3">
            <a:extLst>
              <a:ext uri="{FF2B5EF4-FFF2-40B4-BE49-F238E27FC236}">
                <a16:creationId xmlns:a16="http://schemas.microsoft.com/office/drawing/2014/main" id="{10B0BB79-E60C-3D71-B77E-3892E5BAF8AA}"/>
              </a:ext>
            </a:extLst>
          </p:cNvPr>
          <p:cNvSpPr>
            <a:spLocks noGrp="1"/>
          </p:cNvSpPr>
          <p:nvPr>
            <p:ph type="body" sz="quarter" idx="15"/>
          </p:nvPr>
        </p:nvSpPr>
        <p:spPr>
          <a:xfrm>
            <a:off x="526474" y="5999216"/>
            <a:ext cx="11139054" cy="267875"/>
          </a:xfrm>
        </p:spPr>
        <p:txBody>
          <a:bodyPr/>
          <a:lstStyle/>
          <a:p>
            <a:r>
              <a:rPr lang="de-DE" dirty="0"/>
              <a:t>in Anlehnung an Krauthausen, 2018</a:t>
            </a:r>
          </a:p>
        </p:txBody>
      </p:sp>
      <p:sp>
        <p:nvSpPr>
          <p:cNvPr id="25" name="Abgerundetes Rechteck 24">
            <a:extLst>
              <a:ext uri="{FF2B5EF4-FFF2-40B4-BE49-F238E27FC236}">
                <a16:creationId xmlns:a16="http://schemas.microsoft.com/office/drawing/2014/main" id="{FF6BF9E5-19C1-545C-54CC-6D08F3AA7539}"/>
              </a:ext>
            </a:extLst>
          </p:cNvPr>
          <p:cNvSpPr/>
          <p:nvPr/>
        </p:nvSpPr>
        <p:spPr>
          <a:xfrm>
            <a:off x="1059997" y="4221414"/>
            <a:ext cx="9912801" cy="1334830"/>
          </a:xfrm>
          <a:prstGeom prst="roundRect">
            <a:avLst>
              <a:gd name="adj" fmla="val 6431"/>
            </a:avLst>
          </a:prstGeom>
          <a:gradFill flip="none" rotWithShape="1">
            <a:gsLst>
              <a:gs pos="0">
                <a:srgbClr val="3D9AA8"/>
              </a:gs>
              <a:gs pos="21000">
                <a:srgbClr val="DBE7E9"/>
              </a:gs>
              <a:gs pos="76000">
                <a:srgbClr val="E0E8DB"/>
              </a:gs>
              <a:gs pos="100000">
                <a:srgbClr val="548235"/>
              </a:gs>
            </a:gsLst>
            <a:lin ang="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grpSp>
        <p:nvGrpSpPr>
          <p:cNvPr id="26" name="Gruppieren 25">
            <a:extLst>
              <a:ext uri="{FF2B5EF4-FFF2-40B4-BE49-F238E27FC236}">
                <a16:creationId xmlns:a16="http://schemas.microsoft.com/office/drawing/2014/main" id="{A12057B8-E723-3DEE-FC7C-C21385FE3F75}"/>
              </a:ext>
            </a:extLst>
          </p:cNvPr>
          <p:cNvGrpSpPr/>
          <p:nvPr/>
        </p:nvGrpSpPr>
        <p:grpSpPr>
          <a:xfrm>
            <a:off x="1113692" y="4304502"/>
            <a:ext cx="2382543" cy="1189210"/>
            <a:chOff x="4447133" y="1702792"/>
            <a:chExt cx="1438641" cy="658415"/>
          </a:xfrm>
          <a:solidFill>
            <a:srgbClr val="FFFFFF">
              <a:alpha val="75294"/>
            </a:srgbClr>
          </a:solidFill>
        </p:grpSpPr>
        <p:sp>
          <p:nvSpPr>
            <p:cNvPr id="27" name="Eingebuchteter Richtungspfeil 26">
              <a:extLst>
                <a:ext uri="{FF2B5EF4-FFF2-40B4-BE49-F238E27FC236}">
                  <a16:creationId xmlns:a16="http://schemas.microsoft.com/office/drawing/2014/main" id="{9AF00394-FA71-5C3C-DAF5-F8FF9AE7EBAE}"/>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28" name="Eingebuchteter Richtungspfeil 4">
              <a:extLst>
                <a:ext uri="{FF2B5EF4-FFF2-40B4-BE49-F238E27FC236}">
                  <a16:creationId xmlns:a16="http://schemas.microsoft.com/office/drawing/2014/main" id="{36F24502-774D-2E6B-1D7D-013B6569C778}"/>
                </a:ext>
              </a:extLst>
            </p:cNvPr>
            <p:cNvSpPr txBox="1"/>
            <p:nvPr/>
          </p:nvSpPr>
          <p:spPr>
            <a:xfrm>
              <a:off x="4471791" y="1702792"/>
              <a:ext cx="1363652"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Aufgabenverständnis ermöglichen</a:t>
              </a:r>
              <a:endParaRPr lang="de-DE" sz="1600" b="0" kern="1200" dirty="0">
                <a:solidFill>
                  <a:schemeClr val="tx1"/>
                </a:solidFill>
              </a:endParaRPr>
            </a:p>
          </p:txBody>
        </p:sp>
      </p:grpSp>
      <p:grpSp>
        <p:nvGrpSpPr>
          <p:cNvPr id="29" name="Gruppieren 28">
            <a:extLst>
              <a:ext uri="{FF2B5EF4-FFF2-40B4-BE49-F238E27FC236}">
                <a16:creationId xmlns:a16="http://schemas.microsoft.com/office/drawing/2014/main" id="{287C79FC-0FDE-F338-B1A1-F8BF00E7D072}"/>
              </a:ext>
            </a:extLst>
          </p:cNvPr>
          <p:cNvGrpSpPr/>
          <p:nvPr/>
        </p:nvGrpSpPr>
        <p:grpSpPr>
          <a:xfrm>
            <a:off x="8530949" y="4304502"/>
            <a:ext cx="2382545" cy="1189210"/>
            <a:chOff x="4447132" y="1702792"/>
            <a:chExt cx="1438642" cy="658415"/>
          </a:xfrm>
          <a:solidFill>
            <a:srgbClr val="FFFFFF">
              <a:alpha val="75294"/>
            </a:srgbClr>
          </a:solidFill>
        </p:grpSpPr>
        <p:sp>
          <p:nvSpPr>
            <p:cNvPr id="30" name="Eingebuchteter Richtungspfeil 29">
              <a:extLst>
                <a:ext uri="{FF2B5EF4-FFF2-40B4-BE49-F238E27FC236}">
                  <a16:creationId xmlns:a16="http://schemas.microsoft.com/office/drawing/2014/main" id="{2C3B1A1F-1364-E471-27D6-D06879BF6F7E}"/>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3" name="Eingebuchteter Richtungspfeil 4">
              <a:extLst>
                <a:ext uri="{FF2B5EF4-FFF2-40B4-BE49-F238E27FC236}">
                  <a16:creationId xmlns:a16="http://schemas.microsoft.com/office/drawing/2014/main" id="{9D609FC7-50EA-7441-DD14-68840FAF4E3F}"/>
                </a:ext>
              </a:extLst>
            </p:cNvPr>
            <p:cNvSpPr txBox="1"/>
            <p:nvPr/>
          </p:nvSpPr>
          <p:spPr>
            <a:xfrm>
              <a:off x="4447132" y="1702792"/>
              <a:ext cx="1438640"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Durch Darstellungen über Mathematik sprechen</a:t>
              </a:r>
              <a:endParaRPr lang="de-DE" sz="1600" b="0" kern="1200" dirty="0">
                <a:solidFill>
                  <a:schemeClr val="tx1"/>
                </a:solidFill>
              </a:endParaRPr>
            </a:p>
          </p:txBody>
        </p:sp>
      </p:grpSp>
      <p:grpSp>
        <p:nvGrpSpPr>
          <p:cNvPr id="34" name="Gruppieren 33">
            <a:extLst>
              <a:ext uri="{FF2B5EF4-FFF2-40B4-BE49-F238E27FC236}">
                <a16:creationId xmlns:a16="http://schemas.microsoft.com/office/drawing/2014/main" id="{4282E3E4-1A3B-E194-0C98-ABAA46294674}"/>
              </a:ext>
            </a:extLst>
          </p:cNvPr>
          <p:cNvGrpSpPr/>
          <p:nvPr/>
        </p:nvGrpSpPr>
        <p:grpSpPr>
          <a:xfrm>
            <a:off x="3584950" y="4305455"/>
            <a:ext cx="2386024" cy="1189210"/>
            <a:chOff x="4445031" y="1702792"/>
            <a:chExt cx="1440743" cy="658415"/>
          </a:xfrm>
          <a:solidFill>
            <a:srgbClr val="FFFFFF">
              <a:alpha val="75294"/>
            </a:srgbClr>
          </a:solidFill>
        </p:grpSpPr>
        <p:sp>
          <p:nvSpPr>
            <p:cNvPr id="35" name="Eingebuchteter Richtungspfeil 34">
              <a:extLst>
                <a:ext uri="{FF2B5EF4-FFF2-40B4-BE49-F238E27FC236}">
                  <a16:creationId xmlns:a16="http://schemas.microsoft.com/office/drawing/2014/main" id="{BE06F5D4-4F91-3B1F-485A-0A644560C23B}"/>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36" name="Eingebuchteter Richtungspfeil 4">
              <a:extLst>
                <a:ext uri="{FF2B5EF4-FFF2-40B4-BE49-F238E27FC236}">
                  <a16:creationId xmlns:a16="http://schemas.microsoft.com/office/drawing/2014/main" id="{E1B2C9E8-683A-C7E7-73AA-7F567EE53219}"/>
                </a:ext>
              </a:extLst>
            </p:cNvPr>
            <p:cNvSpPr txBox="1"/>
            <p:nvPr/>
          </p:nvSpPr>
          <p:spPr>
            <a:xfrm>
              <a:off x="4445031" y="1702792"/>
              <a:ext cx="1438641"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Einsicht in mathematische Strukturen ermöglichen</a:t>
              </a:r>
              <a:endParaRPr lang="de-DE" sz="1600" b="0" kern="1200" dirty="0">
                <a:solidFill>
                  <a:schemeClr val="tx1"/>
                </a:solidFill>
              </a:endParaRPr>
            </a:p>
          </p:txBody>
        </p:sp>
      </p:grpSp>
      <p:grpSp>
        <p:nvGrpSpPr>
          <p:cNvPr id="37" name="Gruppieren 36">
            <a:extLst>
              <a:ext uri="{FF2B5EF4-FFF2-40B4-BE49-F238E27FC236}">
                <a16:creationId xmlns:a16="http://schemas.microsoft.com/office/drawing/2014/main" id="{8A72853C-0355-2DB2-09FF-8E61436C4A73}"/>
              </a:ext>
            </a:extLst>
          </p:cNvPr>
          <p:cNvGrpSpPr/>
          <p:nvPr/>
        </p:nvGrpSpPr>
        <p:grpSpPr>
          <a:xfrm>
            <a:off x="6059691" y="4297801"/>
            <a:ext cx="2382543" cy="1208546"/>
            <a:chOff x="4447133" y="1702792"/>
            <a:chExt cx="1438641" cy="669120"/>
          </a:xfrm>
          <a:solidFill>
            <a:srgbClr val="FFFFFF">
              <a:alpha val="75294"/>
            </a:srgbClr>
          </a:solidFill>
        </p:grpSpPr>
        <p:sp>
          <p:nvSpPr>
            <p:cNvPr id="41" name="Eingebuchteter Richtungspfeil 40">
              <a:extLst>
                <a:ext uri="{FF2B5EF4-FFF2-40B4-BE49-F238E27FC236}">
                  <a16:creationId xmlns:a16="http://schemas.microsoft.com/office/drawing/2014/main" id="{899FA213-7E99-6698-BB40-BA177142D498}"/>
                </a:ext>
              </a:extLst>
            </p:cNvPr>
            <p:cNvSpPr/>
            <p:nvPr/>
          </p:nvSpPr>
          <p:spPr>
            <a:xfrm>
              <a:off x="4447133" y="1702792"/>
              <a:ext cx="1438641" cy="658415"/>
            </a:xfrm>
            <a:prstGeom prst="roundRect">
              <a:avLst/>
            </a:prstGeom>
            <a:grp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indent="0">
                <a:buNone/>
              </a:pPr>
              <a:endParaRPr lang="de-DE" b="0" dirty="0"/>
            </a:p>
          </p:txBody>
        </p:sp>
        <p:sp>
          <p:nvSpPr>
            <p:cNvPr id="43" name="Eingebuchteter Richtungspfeil 4">
              <a:extLst>
                <a:ext uri="{FF2B5EF4-FFF2-40B4-BE49-F238E27FC236}">
                  <a16:creationId xmlns:a16="http://schemas.microsoft.com/office/drawing/2014/main" id="{A0A2F6A2-09D2-EDED-FEE3-B18F2B056134}"/>
                </a:ext>
              </a:extLst>
            </p:cNvPr>
            <p:cNvSpPr txBox="1"/>
            <p:nvPr/>
          </p:nvSpPr>
          <p:spPr>
            <a:xfrm>
              <a:off x="4568942" y="1713497"/>
              <a:ext cx="1217083" cy="65841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8014" tIns="36005" rIns="36005" bIns="36005" numCol="1" spcCol="1270" anchor="ctr" anchorCtr="0">
              <a:noAutofit/>
            </a:bodyPr>
            <a:lstStyle/>
            <a:p>
              <a:pPr marL="0" indent="0" algn="ctr" defTabSz="1200150">
                <a:lnSpc>
                  <a:spcPct val="90000"/>
                </a:lnSpc>
                <a:spcBef>
                  <a:spcPct val="0"/>
                </a:spcBef>
                <a:spcAft>
                  <a:spcPct val="35000"/>
                </a:spcAft>
                <a:buNone/>
              </a:pPr>
              <a:r>
                <a:rPr lang="de-DE" sz="1600" b="0" dirty="0">
                  <a:solidFill>
                    <a:schemeClr val="tx1"/>
                  </a:solidFill>
                </a:rPr>
                <a:t>Strukturierung &amp; Aufbereitung von Lösungsprozessen ermöglichen</a:t>
              </a:r>
              <a:endParaRPr lang="de-DE" sz="1600" b="0" kern="1200" dirty="0">
                <a:solidFill>
                  <a:schemeClr val="tx1"/>
                </a:solidFill>
              </a:endParaRPr>
            </a:p>
          </p:txBody>
        </p:sp>
      </p:grpSp>
      <p:sp>
        <p:nvSpPr>
          <p:cNvPr id="48" name="Textfeld 47">
            <a:extLst>
              <a:ext uri="{FF2B5EF4-FFF2-40B4-BE49-F238E27FC236}">
                <a16:creationId xmlns:a16="http://schemas.microsoft.com/office/drawing/2014/main" id="{1949B95A-948B-51F5-8C06-17F16887A096}"/>
              </a:ext>
            </a:extLst>
          </p:cNvPr>
          <p:cNvSpPr txBox="1"/>
          <p:nvPr/>
        </p:nvSpPr>
        <p:spPr>
          <a:xfrm>
            <a:off x="2364828" y="582273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a:ln>
                <a:noFill/>
              </a:ln>
              <a:solidFill>
                <a:srgbClr val="FF2600"/>
              </a:solidFill>
              <a:effectLst/>
              <a:uFillTx/>
              <a:latin typeface="+mj-lt"/>
              <a:ea typeface="+mj-ea"/>
              <a:cs typeface="+mj-cs"/>
              <a:sym typeface="Calibri"/>
            </a:endParaRPr>
          </a:p>
        </p:txBody>
      </p:sp>
      <p:grpSp>
        <p:nvGrpSpPr>
          <p:cNvPr id="5" name="Gruppieren 4">
            <a:extLst>
              <a:ext uri="{FF2B5EF4-FFF2-40B4-BE49-F238E27FC236}">
                <a16:creationId xmlns:a16="http://schemas.microsoft.com/office/drawing/2014/main" id="{3BAA41C5-3570-8789-6A9E-A53CFDCEBFE2}"/>
              </a:ext>
            </a:extLst>
          </p:cNvPr>
          <p:cNvGrpSpPr/>
          <p:nvPr/>
        </p:nvGrpSpPr>
        <p:grpSpPr>
          <a:xfrm>
            <a:off x="6699380" y="1835350"/>
            <a:ext cx="4556803" cy="2278548"/>
            <a:chOff x="1187364" y="1496519"/>
            <a:chExt cx="4556803" cy="2278548"/>
          </a:xfrm>
        </p:grpSpPr>
        <p:sp>
          <p:nvSpPr>
            <p:cNvPr id="6" name="Abgerundete rechteckige Legende 1">
              <a:extLst>
                <a:ext uri="{FF2B5EF4-FFF2-40B4-BE49-F238E27FC236}">
                  <a16:creationId xmlns:a16="http://schemas.microsoft.com/office/drawing/2014/main" id="{59AA0B39-4A6C-D451-696D-C11CD73B4916}"/>
                </a:ext>
              </a:extLst>
            </p:cNvPr>
            <p:cNvSpPr/>
            <p:nvPr/>
          </p:nvSpPr>
          <p:spPr>
            <a:xfrm>
              <a:off x="1187364" y="1737521"/>
              <a:ext cx="4329729" cy="2037546"/>
            </a:xfrm>
            <a:prstGeom prst="roundRect">
              <a:avLst/>
            </a:prstGeom>
            <a:solidFill>
              <a:schemeClr val="accent6">
                <a:lumMod val="75000"/>
                <a:alpha val="20000"/>
              </a:scheme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eaLnBrk="0" fontAlgn="base">
                <a:lnSpc>
                  <a:spcPct val="150000"/>
                </a:lnSpc>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Darstellungen</a:t>
              </a:r>
              <a:r>
                <a:rPr kumimoji="0" lang="de-DE" sz="1600" i="0" u="none" strike="noStrike" kern="1200" cap="none" spc="0" normalizeH="0" noProof="0" dirty="0">
                  <a:ln>
                    <a:noFill/>
                  </a:ln>
                  <a:solidFill>
                    <a:srgbClr val="000000"/>
                  </a:solidFill>
                  <a:effectLst/>
                  <a:uLnTx/>
                  <a:uFillTx/>
                </a:rPr>
                <a:t> als Anschauungsmittel</a:t>
              </a:r>
            </a:p>
            <a:p>
              <a:pPr eaLnBrk="0" fontAlgn="base">
                <a:lnSpc>
                  <a:spcPct val="150000"/>
                </a:lnSpc>
                <a:spcBef>
                  <a:spcPct val="0"/>
                </a:spcBef>
                <a:spcAft>
                  <a:spcPct val="0"/>
                </a:spcAft>
                <a:buSzTx/>
                <a:defRPr/>
              </a:pPr>
              <a:r>
                <a:rPr lang="de-DE" sz="1600" b="0" baseline="0" dirty="0">
                  <a:solidFill>
                    <a:srgbClr val="000000"/>
                  </a:solidFill>
                </a:rPr>
                <a:t>Zur</a:t>
              </a:r>
              <a:r>
                <a:rPr lang="de-DE" sz="1600" b="0" dirty="0">
                  <a:solidFill>
                    <a:srgbClr val="000000"/>
                  </a:solidFill>
                </a:rPr>
                <a:t> Aufbereitung und Strukturierung von Lösungsprozessen</a:t>
              </a:r>
            </a:p>
            <a:p>
              <a:pPr eaLnBrk="0" fontAlgn="base">
                <a:lnSpc>
                  <a:spcPct val="150000"/>
                </a:lnSpc>
                <a:spcBef>
                  <a:spcPct val="0"/>
                </a:spcBef>
                <a:spcAft>
                  <a:spcPct val="0"/>
                </a:spcAft>
                <a:buSzTx/>
                <a:defRPr/>
              </a:pPr>
              <a:r>
                <a:rPr lang="de-DE" sz="1600" b="0" dirty="0">
                  <a:solidFill>
                    <a:srgbClr val="000000"/>
                  </a:solidFill>
                </a:rPr>
                <a:t>… </a:t>
              </a:r>
              <a:r>
                <a:rPr lang="de-DE" sz="1600" b="0" dirty="0" err="1">
                  <a:solidFill>
                    <a:srgbClr val="000000"/>
                  </a:solidFill>
                </a:rPr>
                <a:t>u</a:t>
              </a:r>
              <a:r>
                <a:rPr kumimoji="0" lang="de-DE" sz="1600" b="0" i="0" u="none" strike="noStrike" kern="1200" cap="none" spc="0" normalizeH="0" baseline="0" noProof="0" dirty="0" err="1">
                  <a:ln>
                    <a:noFill/>
                  </a:ln>
                  <a:solidFill>
                    <a:srgbClr val="000000"/>
                  </a:solidFill>
                  <a:effectLst/>
                  <a:uLnTx/>
                  <a:uFillTx/>
                </a:rPr>
                <a:t>nd</a:t>
              </a:r>
              <a:r>
                <a:rPr kumimoji="0" lang="de-DE" sz="1600" b="0" i="0" u="none" strike="noStrike" kern="1200" cap="none" spc="0" normalizeH="0" noProof="0" dirty="0">
                  <a:ln>
                    <a:noFill/>
                  </a:ln>
                  <a:solidFill>
                    <a:srgbClr val="000000"/>
                  </a:solidFill>
                  <a:effectLst/>
                  <a:uLnTx/>
                  <a:uFillTx/>
                </a:rPr>
                <a:t> damit auch als Instrument des Kommunizierens</a:t>
              </a:r>
              <a:endParaRPr kumimoji="0" lang="de-DE" sz="1600" b="0" i="0" u="none" strike="noStrike" kern="1200" cap="none" spc="0" normalizeH="0" baseline="0" noProof="0" dirty="0">
                <a:ln>
                  <a:noFill/>
                </a:ln>
                <a:solidFill>
                  <a:srgbClr val="000000"/>
                </a:solidFill>
                <a:effectLst/>
                <a:uLnTx/>
                <a:uFillTx/>
              </a:endParaRPr>
            </a:p>
          </p:txBody>
        </p:sp>
        <p:grpSp>
          <p:nvGrpSpPr>
            <p:cNvPr id="10" name="Gruppieren 9">
              <a:extLst>
                <a:ext uri="{FF2B5EF4-FFF2-40B4-BE49-F238E27FC236}">
                  <a16:creationId xmlns:a16="http://schemas.microsoft.com/office/drawing/2014/main" id="{23636F17-DFE8-51A5-8BDE-789605CFE93E}"/>
                </a:ext>
              </a:extLst>
            </p:cNvPr>
            <p:cNvGrpSpPr>
              <a:grpSpLocks noChangeAspect="1"/>
            </p:cNvGrpSpPr>
            <p:nvPr/>
          </p:nvGrpSpPr>
          <p:grpSpPr>
            <a:xfrm>
              <a:off x="5177396" y="1496519"/>
              <a:ext cx="566771" cy="566771"/>
              <a:chOff x="8564490" y="82435"/>
              <a:chExt cx="914400" cy="914400"/>
            </a:xfrm>
            <a:effectLst>
              <a:outerShdw blurRad="50800" dist="38100" dir="8100000" algn="tr" rotWithShape="0">
                <a:prstClr val="black">
                  <a:alpha val="40000"/>
                </a:prstClr>
              </a:outerShdw>
            </a:effectLst>
          </p:grpSpPr>
          <p:sp>
            <p:nvSpPr>
              <p:cNvPr id="11" name="Oval 10">
                <a:extLst>
                  <a:ext uri="{FF2B5EF4-FFF2-40B4-BE49-F238E27FC236}">
                    <a16:creationId xmlns:a16="http://schemas.microsoft.com/office/drawing/2014/main" id="{FB5F524C-8957-CEC7-40AE-A2CDA3781BC4}"/>
                  </a:ext>
                </a:extLst>
              </p:cNvPr>
              <p:cNvSpPr>
                <a:spLocks noChangeAspect="1"/>
              </p:cNvSpPr>
              <p:nvPr/>
            </p:nvSpPr>
            <p:spPr>
              <a:xfrm>
                <a:off x="8581061" y="98635"/>
                <a:ext cx="881260" cy="882001"/>
              </a:xfrm>
              <a:prstGeom prst="ellipse">
                <a:avLst/>
              </a:prstGeom>
              <a:solidFill>
                <a:schemeClr val="accent6">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2" name="Grafik 11" descr="Auge mit einfarbiger Füllung">
                <a:extLst>
                  <a:ext uri="{FF2B5EF4-FFF2-40B4-BE49-F238E27FC236}">
                    <a16:creationId xmlns:a16="http://schemas.microsoft.com/office/drawing/2014/main" id="{5AD1ACD5-2958-2907-52E7-693FBC864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4490" y="82435"/>
                <a:ext cx="914400" cy="914400"/>
              </a:xfrm>
              <a:prstGeom prst="rect">
                <a:avLst/>
              </a:prstGeom>
            </p:spPr>
          </p:pic>
        </p:grpSp>
      </p:grpSp>
      <p:grpSp>
        <p:nvGrpSpPr>
          <p:cNvPr id="7" name="Gruppieren 6">
            <a:extLst>
              <a:ext uri="{FF2B5EF4-FFF2-40B4-BE49-F238E27FC236}">
                <a16:creationId xmlns:a16="http://schemas.microsoft.com/office/drawing/2014/main" id="{E1C75ACC-3A88-2080-0E32-4DBC6E0A7BCF}"/>
              </a:ext>
            </a:extLst>
          </p:cNvPr>
          <p:cNvGrpSpPr/>
          <p:nvPr/>
        </p:nvGrpSpPr>
        <p:grpSpPr>
          <a:xfrm>
            <a:off x="1059997" y="1786373"/>
            <a:ext cx="4080180" cy="2291029"/>
            <a:chOff x="7266621" y="1484038"/>
            <a:chExt cx="4080180" cy="2291029"/>
          </a:xfrm>
        </p:grpSpPr>
        <p:sp>
          <p:nvSpPr>
            <p:cNvPr id="8" name="Abgerundete rechteckige Legende 1">
              <a:extLst>
                <a:ext uri="{FF2B5EF4-FFF2-40B4-BE49-F238E27FC236}">
                  <a16:creationId xmlns:a16="http://schemas.microsoft.com/office/drawing/2014/main" id="{17A1740E-AF61-8C56-2003-995BD88F32D2}"/>
                </a:ext>
              </a:extLst>
            </p:cNvPr>
            <p:cNvSpPr/>
            <p:nvPr/>
          </p:nvSpPr>
          <p:spPr>
            <a:xfrm>
              <a:off x="7266621" y="1774017"/>
              <a:ext cx="3652082" cy="2001050"/>
            </a:xfrm>
            <a:prstGeom prst="roundRect">
              <a:avLst>
                <a:gd name="adj" fmla="val 9385"/>
              </a:avLst>
            </a:prstGeom>
            <a:solidFill>
              <a:srgbClr val="327C86">
                <a:alpha val="20000"/>
              </a:srgbClr>
            </a:solidFill>
            <a:ln w="19050">
              <a:noFill/>
              <a:prstDash val="dash"/>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eaLnBrk="0" fontAlgn="base">
                <a:lnSpc>
                  <a:spcPct val="150000"/>
                </a:lnSpc>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Darstellungen</a:t>
              </a:r>
              <a:r>
                <a:rPr kumimoji="0" lang="de-DE" sz="1600" i="0" u="none" strike="noStrike" kern="1200" cap="none" spc="0" normalizeH="0" noProof="0" dirty="0">
                  <a:ln>
                    <a:noFill/>
                  </a:ln>
                  <a:solidFill>
                    <a:srgbClr val="000000"/>
                  </a:solidFill>
                  <a:effectLst/>
                  <a:uLnTx/>
                  <a:uFillTx/>
                </a:rPr>
                <a:t> als Erkenntnismittel</a:t>
              </a:r>
            </a:p>
            <a:p>
              <a:pPr eaLnBrk="0" fontAlgn="base">
                <a:lnSpc>
                  <a:spcPct val="150000"/>
                </a:lnSpc>
                <a:spcBef>
                  <a:spcPct val="0"/>
                </a:spcBef>
                <a:spcAft>
                  <a:spcPct val="0"/>
                </a:spcAft>
                <a:buSzTx/>
                <a:defRPr/>
              </a:pPr>
              <a:r>
                <a:rPr lang="de-DE" sz="1600" b="0" baseline="0" dirty="0">
                  <a:solidFill>
                    <a:srgbClr val="000000"/>
                  </a:solidFill>
                </a:rPr>
                <a:t>Zur Sicherung des Aufgabenverständnisses</a:t>
              </a:r>
            </a:p>
            <a:p>
              <a:pPr eaLnBrk="0" fontAlgn="base">
                <a:lnSpc>
                  <a:spcPct val="150000"/>
                </a:lnSpc>
                <a:spcBef>
                  <a:spcPct val="0"/>
                </a:spcBef>
                <a:spcAft>
                  <a:spcPct val="0"/>
                </a:spcAft>
                <a:buSzTx/>
                <a:defRPr/>
              </a:pPr>
              <a:r>
                <a:rPr lang="de-DE" sz="1600" b="0" baseline="0" dirty="0">
                  <a:solidFill>
                    <a:srgbClr val="000000"/>
                  </a:solidFill>
                </a:rPr>
                <a:t>Zur</a:t>
              </a:r>
              <a:r>
                <a:rPr lang="de-DE" sz="1600" b="0" dirty="0">
                  <a:solidFill>
                    <a:srgbClr val="000000"/>
                  </a:solidFill>
                </a:rPr>
                <a:t> Entwicklung zentraler mathematischer Vorstellungen</a:t>
              </a:r>
            </a:p>
          </p:txBody>
        </p:sp>
        <p:grpSp>
          <p:nvGrpSpPr>
            <p:cNvPr id="9" name="Gruppieren 8">
              <a:extLst>
                <a:ext uri="{FF2B5EF4-FFF2-40B4-BE49-F238E27FC236}">
                  <a16:creationId xmlns:a16="http://schemas.microsoft.com/office/drawing/2014/main" id="{F2B680AD-4EDD-8AEA-B842-18A799256055}"/>
                </a:ext>
              </a:extLst>
            </p:cNvPr>
            <p:cNvGrpSpPr/>
            <p:nvPr/>
          </p:nvGrpSpPr>
          <p:grpSpPr>
            <a:xfrm>
              <a:off x="10800571" y="1484038"/>
              <a:ext cx="546230" cy="546689"/>
              <a:chOff x="10800571" y="1484038"/>
              <a:chExt cx="546230" cy="546689"/>
            </a:xfrm>
            <a:effectLst>
              <a:outerShdw blurRad="50800" dist="38100" dir="8100000" algn="tr" rotWithShape="0">
                <a:prstClr val="black">
                  <a:alpha val="40000"/>
                </a:prstClr>
              </a:outerShdw>
            </a:effectLst>
          </p:grpSpPr>
          <p:sp>
            <p:nvSpPr>
              <p:cNvPr id="13" name="Oval 12">
                <a:extLst>
                  <a:ext uri="{FF2B5EF4-FFF2-40B4-BE49-F238E27FC236}">
                    <a16:creationId xmlns:a16="http://schemas.microsoft.com/office/drawing/2014/main" id="{9C91E756-842F-8A57-8687-97546380ED1F}"/>
                  </a:ext>
                </a:extLst>
              </p:cNvPr>
              <p:cNvSpPr>
                <a:spLocks noChangeAspect="1"/>
              </p:cNvSpPr>
              <p:nvPr/>
            </p:nvSpPr>
            <p:spPr>
              <a:xfrm>
                <a:off x="10800571" y="1484038"/>
                <a:ext cx="546230" cy="546689"/>
              </a:xfrm>
              <a:prstGeom prst="ellipse">
                <a:avLst/>
              </a:prstGeom>
              <a:solidFill>
                <a:srgbClr val="3E9AA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4" name="Grafik 13" descr="Glühbirne und Zahnrad mit einfarbiger Füllung">
                <a:extLst>
                  <a:ext uri="{FF2B5EF4-FFF2-40B4-BE49-F238E27FC236}">
                    <a16:creationId xmlns:a16="http://schemas.microsoft.com/office/drawing/2014/main" id="{8B5BCB78-9DA0-21AA-42F1-D2BCABF8CF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190" y="1500912"/>
                <a:ext cx="518991" cy="518991"/>
              </a:xfrm>
              <a:prstGeom prst="rect">
                <a:avLst/>
              </a:prstGeom>
            </p:spPr>
          </p:pic>
        </p:grpSp>
      </p:grpSp>
    </p:spTree>
    <p:extLst>
      <p:ext uri="{BB962C8B-B14F-4D97-AF65-F5344CB8AC3E}">
        <p14:creationId xmlns:p14="http://schemas.microsoft.com/office/powerpoint/2010/main" val="66130968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7A62AB-9067-EFBF-F258-A18CD94CA66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366CDED-ABF1-7C1A-EC7E-701737F8284F}"/>
              </a:ext>
            </a:extLst>
          </p:cNvPr>
          <p:cNvSpPr>
            <a:spLocks noGrp="1"/>
          </p:cNvSpPr>
          <p:nvPr>
            <p:ph type="body" sz="quarter" idx="13"/>
          </p:nvPr>
        </p:nvSpPr>
        <p:spPr/>
        <p:txBody>
          <a:bodyPr/>
          <a:lstStyle/>
          <a:p>
            <a:r>
              <a:rPr lang="de-DE" dirty="0"/>
              <a:t>EINSATZ DER „WAS? WIE? WARUM?“-KARTEI </a:t>
            </a:r>
          </a:p>
        </p:txBody>
      </p:sp>
      <p:sp>
        <p:nvSpPr>
          <p:cNvPr id="3" name="Inhaltsplatzhalter 2">
            <a:extLst>
              <a:ext uri="{FF2B5EF4-FFF2-40B4-BE49-F238E27FC236}">
                <a16:creationId xmlns:a16="http://schemas.microsoft.com/office/drawing/2014/main" id="{DC691407-8D38-CDB2-2E9C-2FD82950FE49}"/>
              </a:ext>
            </a:extLst>
          </p:cNvPr>
          <p:cNvSpPr>
            <a:spLocks noGrp="1"/>
          </p:cNvSpPr>
          <p:nvPr>
            <p:ph idx="1"/>
          </p:nvPr>
        </p:nvSpPr>
        <p:spPr/>
        <p:txBody>
          <a:bodyPr/>
          <a:lstStyle/>
          <a:p>
            <a:pPr marL="0" indent="0">
              <a:buNone/>
            </a:pPr>
            <a:r>
              <a:rPr lang="de-DE" dirty="0"/>
              <a:t>Die Kartei „Was? Wie? Warum?“ bietet Anregungen dazu, Beschreibungen und Begründungen im Mathematikunterricht anzuregen. Im Verlauf des Moduls wird sie immer wieder herangezogen, um zu verdeutlichen, wie sie für die Adaption des eigenen Unterrichts eingesetzt werden kann.</a:t>
            </a:r>
          </a:p>
          <a:p>
            <a:pPr marL="0" indent="0">
              <a:buNone/>
            </a:pPr>
            <a:r>
              <a:rPr lang="de-DE" dirty="0"/>
              <a:t>Hintergrundinformationen zu allen Karteien und dem Aufbau der Karteikarten aus der “Was? Wie? Warum?“-Kartei sind auf den folgenden Folien zusammengestellt. Sie können je nach Bedarf als Hintergrundinformationen bereitgestellt werden.</a:t>
            </a:r>
          </a:p>
          <a:p>
            <a:pPr marL="0" indent="0">
              <a:buNone/>
            </a:pPr>
            <a:r>
              <a:rPr lang="de-DE" dirty="0"/>
              <a:t>Auf Folie 37 wird aufgezeigt, dass einige der in diesem Kapitel vorgestellten Impulse und Unterstützungsmaßnahmen aus der Kartei entnommen werden konnten. Es zeigt sich, dass die Kartei auch dazu geeignet ist, den Einsatz von Darstellungen anzuregen.</a:t>
            </a:r>
          </a:p>
        </p:txBody>
      </p:sp>
      <p:sp>
        <p:nvSpPr>
          <p:cNvPr id="4" name="Titel 3">
            <a:extLst>
              <a:ext uri="{FF2B5EF4-FFF2-40B4-BE49-F238E27FC236}">
                <a16:creationId xmlns:a16="http://schemas.microsoft.com/office/drawing/2014/main" id="{44A2CBC3-384E-E7CD-37FA-30BBBE47D808}"/>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186618615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EBFC3B-AF45-B4C6-4361-95C7D74EAB2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9019BDA-5585-F941-F6A7-38CCA68947DE}"/>
              </a:ext>
            </a:extLst>
          </p:cNvPr>
          <p:cNvSpPr>
            <a:spLocks noGrp="1"/>
          </p:cNvSpPr>
          <p:nvPr>
            <p:ph type="title"/>
          </p:nvPr>
        </p:nvSpPr>
        <p:spPr/>
        <p:txBody>
          <a:bodyPr/>
          <a:lstStyle/>
          <a:p>
            <a:r>
              <a:rPr lang="de-DE" dirty="0"/>
              <a:t>Darstellen am Beispiel ‚Zahlenraupen‘</a:t>
            </a:r>
          </a:p>
        </p:txBody>
      </p:sp>
      <p:pic>
        <p:nvPicPr>
          <p:cNvPr id="2" name="Grafik 1">
            <a:extLst>
              <a:ext uri="{FF2B5EF4-FFF2-40B4-BE49-F238E27FC236}">
                <a16:creationId xmlns:a16="http://schemas.microsoft.com/office/drawing/2014/main" id="{BB9F99CB-8FE6-862A-9A31-6256EC5C9291}"/>
              </a:ext>
            </a:extLst>
          </p:cNvPr>
          <p:cNvPicPr>
            <a:picLocks noChangeAspect="1"/>
          </p:cNvPicPr>
          <p:nvPr/>
        </p:nvPicPr>
        <p:blipFill>
          <a:blip r:embed="rId3"/>
          <a:srcRect l="2391" t="2049" r="3780" b="3563"/>
          <a:stretch/>
        </p:blipFill>
        <p:spPr>
          <a:xfrm>
            <a:off x="652601" y="1300725"/>
            <a:ext cx="2553490" cy="1798409"/>
          </a:xfrm>
          <a:prstGeom prst="rect">
            <a:avLst/>
          </a:prstGeom>
          <a:ln w="6350">
            <a:solidFill>
              <a:schemeClr val="bg2">
                <a:lumMod val="75000"/>
              </a:schemeClr>
            </a:solidFill>
          </a:ln>
        </p:spPr>
      </p:pic>
      <p:pic>
        <p:nvPicPr>
          <p:cNvPr id="8" name="Grafik 7">
            <a:extLst>
              <a:ext uri="{FF2B5EF4-FFF2-40B4-BE49-F238E27FC236}">
                <a16:creationId xmlns:a16="http://schemas.microsoft.com/office/drawing/2014/main" id="{9818A4AF-ABD4-97F5-8A04-BE43B63CDE04}"/>
              </a:ext>
            </a:extLst>
          </p:cNvPr>
          <p:cNvPicPr>
            <a:picLocks noChangeAspect="1"/>
          </p:cNvPicPr>
          <p:nvPr/>
        </p:nvPicPr>
        <p:blipFill>
          <a:blip r:embed="rId4"/>
          <a:stretch>
            <a:fillRect/>
          </a:stretch>
        </p:blipFill>
        <p:spPr>
          <a:xfrm>
            <a:off x="8990265" y="1299930"/>
            <a:ext cx="2549134" cy="1800000"/>
          </a:xfrm>
          <a:prstGeom prst="rect">
            <a:avLst/>
          </a:prstGeom>
          <a:ln w="6350">
            <a:solidFill>
              <a:srgbClr val="327D87"/>
            </a:solidFill>
          </a:ln>
        </p:spPr>
      </p:pic>
      <p:pic>
        <p:nvPicPr>
          <p:cNvPr id="10" name="Grafik 9">
            <a:extLst>
              <a:ext uri="{FF2B5EF4-FFF2-40B4-BE49-F238E27FC236}">
                <a16:creationId xmlns:a16="http://schemas.microsoft.com/office/drawing/2014/main" id="{17CFBA23-5BF7-313E-759F-BC633A8CF7E1}"/>
              </a:ext>
            </a:extLst>
          </p:cNvPr>
          <p:cNvPicPr>
            <a:picLocks noChangeAspect="1"/>
          </p:cNvPicPr>
          <p:nvPr/>
        </p:nvPicPr>
        <p:blipFill>
          <a:blip r:embed="rId5"/>
          <a:stretch>
            <a:fillRect/>
          </a:stretch>
        </p:blipFill>
        <p:spPr>
          <a:xfrm>
            <a:off x="652601" y="4240716"/>
            <a:ext cx="2569899" cy="1798408"/>
          </a:xfrm>
          <a:prstGeom prst="rect">
            <a:avLst/>
          </a:prstGeom>
          <a:ln w="6350">
            <a:solidFill>
              <a:schemeClr val="accent5">
                <a:lumMod val="75000"/>
              </a:schemeClr>
            </a:solidFill>
          </a:ln>
        </p:spPr>
      </p:pic>
      <p:sp>
        <p:nvSpPr>
          <p:cNvPr id="5" name="Textfeld 4">
            <a:extLst>
              <a:ext uri="{FF2B5EF4-FFF2-40B4-BE49-F238E27FC236}">
                <a16:creationId xmlns:a16="http://schemas.microsoft.com/office/drawing/2014/main" id="{5ACED21B-99FA-D335-F0C1-82C71014B434}"/>
              </a:ext>
            </a:extLst>
          </p:cNvPr>
          <p:cNvSpPr txBox="1"/>
          <p:nvPr/>
        </p:nvSpPr>
        <p:spPr>
          <a:xfrm>
            <a:off x="4119967" y="1299930"/>
            <a:ext cx="3952068" cy="2088552"/>
          </a:xfrm>
          <a:prstGeom prst="rect">
            <a:avLst/>
          </a:prstGeom>
          <a:solidFill>
            <a:schemeClr val="bg1"/>
          </a:solidFill>
          <a:ln w="28575">
            <a:solidFill>
              <a:srgbClr val="327D87"/>
            </a:solidFill>
            <a:prstDash val="solid"/>
          </a:ln>
        </p:spPr>
        <p:txBody>
          <a:bodyPr lIns="91440" tIns="45720" rIns="91440" bIns="45720" anchor="ctr" anchorCtr="0"/>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spcAft>
                <a:spcPts val="1000"/>
              </a:spcAft>
            </a:pPr>
            <a:r>
              <a:rPr lang="de-DE" dirty="0">
                <a:solidFill>
                  <a:srgbClr val="327D87"/>
                </a:solidFill>
              </a:rPr>
              <a:t>Die Karteien</a:t>
            </a:r>
          </a:p>
          <a:p>
            <a:pPr marL="570150" indent="-285750" defTabSz="914400">
              <a:spcBef>
                <a:spcPts val="0"/>
              </a:spcBef>
              <a:buFont typeface="Arial" panose="020B0604020202020204" pitchFamily="34" charset="0"/>
              <a:buChar char="•"/>
            </a:pPr>
            <a:r>
              <a:rPr lang="de-DE" sz="1600" b="0" dirty="0">
                <a:solidFill>
                  <a:schemeClr val="tx1"/>
                </a:solidFill>
              </a:rPr>
              <a:t>Ziel: Unterstützung bei der Gestaltung des eigenen Mathematikunterrichts</a:t>
            </a:r>
          </a:p>
          <a:p>
            <a:pPr marL="570150" indent="-285750" defTabSz="914400">
              <a:spcBef>
                <a:spcPts val="0"/>
              </a:spcBef>
              <a:buFont typeface="Arial" panose="020B0604020202020204" pitchFamily="34" charset="0"/>
              <a:buChar char="•"/>
            </a:pPr>
            <a:r>
              <a:rPr lang="de-DE" sz="1600" b="0" dirty="0">
                <a:solidFill>
                  <a:schemeClr val="tx1"/>
                </a:solidFill>
              </a:rPr>
              <a:t>Inhalts- und prozessbezogene Kompetenzen integriert gedacht</a:t>
            </a:r>
          </a:p>
        </p:txBody>
      </p:sp>
      <p:cxnSp>
        <p:nvCxnSpPr>
          <p:cNvPr id="7" name="Gerade Verbindung mit Pfeil 6">
            <a:extLst>
              <a:ext uri="{FF2B5EF4-FFF2-40B4-BE49-F238E27FC236}">
                <a16:creationId xmlns:a16="http://schemas.microsoft.com/office/drawing/2014/main" id="{4352ECC6-4A7D-4F56-F41C-C8E4BD600DFB}"/>
              </a:ext>
            </a:extLst>
          </p:cNvPr>
          <p:cNvCxnSpPr/>
          <p:nvPr/>
        </p:nvCxnSpPr>
        <p:spPr>
          <a:xfrm flipH="1" flipV="1">
            <a:off x="3352800" y="1549009"/>
            <a:ext cx="769344" cy="150412"/>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1" name="Gerade Verbindung mit Pfeil 10">
            <a:extLst>
              <a:ext uri="{FF2B5EF4-FFF2-40B4-BE49-F238E27FC236}">
                <a16:creationId xmlns:a16="http://schemas.microsoft.com/office/drawing/2014/main" id="{BD19C15C-8247-6FC7-3FFC-445DAF2003AB}"/>
              </a:ext>
            </a:extLst>
          </p:cNvPr>
          <p:cNvCxnSpPr>
            <a:cxnSpLocks/>
          </p:cNvCxnSpPr>
          <p:nvPr/>
        </p:nvCxnSpPr>
        <p:spPr>
          <a:xfrm flipH="1">
            <a:off x="3352800" y="3086606"/>
            <a:ext cx="769343" cy="951004"/>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Gerade Verbindung mit Pfeil 12">
            <a:extLst>
              <a:ext uri="{FF2B5EF4-FFF2-40B4-BE49-F238E27FC236}">
                <a16:creationId xmlns:a16="http://schemas.microsoft.com/office/drawing/2014/main" id="{C5354FE2-38FF-5116-0671-54C4F8E76465}"/>
              </a:ext>
            </a:extLst>
          </p:cNvPr>
          <p:cNvCxnSpPr>
            <a:cxnSpLocks/>
          </p:cNvCxnSpPr>
          <p:nvPr/>
        </p:nvCxnSpPr>
        <p:spPr>
          <a:xfrm flipV="1">
            <a:off x="8069858" y="1394361"/>
            <a:ext cx="773698" cy="229854"/>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Gerade Verbindung mit Pfeil 14">
            <a:extLst>
              <a:ext uri="{FF2B5EF4-FFF2-40B4-BE49-F238E27FC236}">
                <a16:creationId xmlns:a16="http://schemas.microsoft.com/office/drawing/2014/main" id="{E95A4EC5-D96B-C63C-6D88-81D879680E65}"/>
              </a:ext>
            </a:extLst>
          </p:cNvPr>
          <p:cNvCxnSpPr>
            <a:cxnSpLocks/>
          </p:cNvCxnSpPr>
          <p:nvPr/>
        </p:nvCxnSpPr>
        <p:spPr>
          <a:xfrm>
            <a:off x="8080240" y="3232420"/>
            <a:ext cx="752935" cy="951004"/>
          </a:xfrm>
          <a:prstGeom prst="straightConnector1">
            <a:avLst/>
          </a:prstGeom>
          <a:noFill/>
          <a:ln w="28575" cap="flat">
            <a:solidFill>
              <a:srgbClr val="32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5" name="Textfeld 24">
            <a:extLst>
              <a:ext uri="{FF2B5EF4-FFF2-40B4-BE49-F238E27FC236}">
                <a16:creationId xmlns:a16="http://schemas.microsoft.com/office/drawing/2014/main" id="{BF5031C5-4F0C-E613-AF08-3365F9E7C684}"/>
              </a:ext>
            </a:extLst>
          </p:cNvPr>
          <p:cNvSpPr txBox="1"/>
          <p:nvPr/>
        </p:nvSpPr>
        <p:spPr>
          <a:xfrm>
            <a:off x="4130348" y="3607365"/>
            <a:ext cx="3939510" cy="2466858"/>
          </a:xfrm>
          <a:prstGeom prst="rect">
            <a:avLst/>
          </a:prstGeom>
          <a:solidFill>
            <a:schemeClr val="bg1"/>
          </a:solidFill>
          <a:ln w="28575">
            <a:solidFill>
              <a:schemeClr val="accent6">
                <a:lumMod val="75000"/>
              </a:schemeClr>
            </a:solidFill>
            <a:prstDash val="solid"/>
          </a:ln>
        </p:spPr>
        <p:txBody>
          <a:bodyPr lIns="91440" tIns="45720" rIns="91440" bIns="45720" anchor="ctr" anchorCtr="0"/>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914400">
              <a:spcBef>
                <a:spcPts val="1000"/>
              </a:spcBef>
              <a:spcAft>
                <a:spcPts val="1000"/>
              </a:spcAft>
            </a:pPr>
            <a:r>
              <a:rPr lang="de-DE" dirty="0">
                <a:solidFill>
                  <a:schemeClr val="accent6">
                    <a:lumMod val="75000"/>
                  </a:schemeClr>
                </a:solidFill>
              </a:rPr>
              <a:t>Kartei „Was? Wie? Warum?“</a:t>
            </a:r>
          </a:p>
          <a:p>
            <a:pPr marL="570150" indent="-285750" defTabSz="914400">
              <a:spcBef>
                <a:spcPts val="0"/>
              </a:spcBef>
              <a:buFont typeface="Arial" panose="020B0604020202020204" pitchFamily="34" charset="0"/>
              <a:buChar char="•"/>
            </a:pPr>
            <a:r>
              <a:rPr lang="de-DE" sz="1600" b="0" dirty="0">
                <a:solidFill>
                  <a:schemeClr val="tx1"/>
                </a:solidFill>
              </a:rPr>
              <a:t>An exemplarischen Inhalten verdeutlicht („</a:t>
            </a:r>
            <a:r>
              <a:rPr lang="de-DE" sz="1600" b="0" i="1" dirty="0">
                <a:solidFill>
                  <a:schemeClr val="tx1"/>
                </a:solidFill>
              </a:rPr>
              <a:t>Anlässe</a:t>
            </a:r>
            <a:r>
              <a:rPr lang="de-DE" sz="1600" b="0" dirty="0">
                <a:solidFill>
                  <a:schemeClr val="tx1"/>
                </a:solidFill>
              </a:rPr>
              <a:t>“)</a:t>
            </a:r>
          </a:p>
          <a:p>
            <a:pPr marL="570150" indent="-285750" defTabSz="914400">
              <a:spcBef>
                <a:spcPts val="0"/>
              </a:spcBef>
              <a:buFont typeface="Arial" panose="020B0604020202020204" pitchFamily="34" charset="0"/>
              <a:buChar char="•"/>
            </a:pPr>
            <a:r>
              <a:rPr lang="de-DE" sz="1600" b="0" dirty="0">
                <a:solidFill>
                  <a:schemeClr val="tx1"/>
                </a:solidFill>
              </a:rPr>
              <a:t>Ziel: Übertragung auf jeweiligen Inhaltsbereich des eigenen Unterrichts</a:t>
            </a:r>
          </a:p>
          <a:p>
            <a:pPr marL="570150" indent="-285750" defTabSz="914400">
              <a:spcBef>
                <a:spcPts val="0"/>
              </a:spcBef>
              <a:buFont typeface="Arial" panose="020B0604020202020204" pitchFamily="34" charset="0"/>
              <a:buChar char="•"/>
            </a:pPr>
            <a:r>
              <a:rPr lang="de-DE" sz="1600" b="0" dirty="0">
                <a:solidFill>
                  <a:schemeClr val="tx1"/>
                </a:solidFill>
              </a:rPr>
              <a:t>Fokus auf zwei prozessbezogene Kompetenzen</a:t>
            </a:r>
          </a:p>
        </p:txBody>
      </p:sp>
      <p:cxnSp>
        <p:nvCxnSpPr>
          <p:cNvPr id="29" name="Gerade Verbindung mit Pfeil 28">
            <a:extLst>
              <a:ext uri="{FF2B5EF4-FFF2-40B4-BE49-F238E27FC236}">
                <a16:creationId xmlns:a16="http://schemas.microsoft.com/office/drawing/2014/main" id="{3D44606D-E83B-833F-1F13-07815BB57144}"/>
              </a:ext>
            </a:extLst>
          </p:cNvPr>
          <p:cNvCxnSpPr>
            <a:cxnSpLocks/>
          </p:cNvCxnSpPr>
          <p:nvPr/>
        </p:nvCxnSpPr>
        <p:spPr>
          <a:xfrm>
            <a:off x="8090621" y="5029770"/>
            <a:ext cx="752935" cy="0"/>
          </a:xfrm>
          <a:prstGeom prst="straightConnector1">
            <a:avLst/>
          </a:prstGeom>
          <a:noFill/>
          <a:ln w="28575" cap="flat">
            <a:solidFill>
              <a:srgbClr val="548134"/>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3" name="Grafik 2">
            <a:extLst>
              <a:ext uri="{FF2B5EF4-FFF2-40B4-BE49-F238E27FC236}">
                <a16:creationId xmlns:a16="http://schemas.microsoft.com/office/drawing/2014/main" id="{27F5CC73-0B3B-8373-D2D0-097B5E631D6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91165" y="4242993"/>
            <a:ext cx="2554285" cy="1795446"/>
          </a:xfrm>
          <a:prstGeom prst="rect">
            <a:avLst/>
          </a:prstGeom>
          <a:ln>
            <a:solidFill>
              <a:srgbClr val="D4E1CC"/>
            </a:solidFill>
          </a:ln>
          <a:effectLst/>
        </p:spPr>
      </p:pic>
      <p:sp>
        <p:nvSpPr>
          <p:cNvPr id="9" name="Textplatzhalter 5">
            <a:extLst>
              <a:ext uri="{FF2B5EF4-FFF2-40B4-BE49-F238E27FC236}">
                <a16:creationId xmlns:a16="http://schemas.microsoft.com/office/drawing/2014/main" id="{7BEFA0F6-5E80-FCAB-E0C7-4E7535CE0B1B}"/>
              </a:ext>
            </a:extLst>
          </p:cNvPr>
          <p:cNvSpPr>
            <a:spLocks noGrp="1"/>
          </p:cNvSpPr>
          <p:nvPr>
            <p:ph type="body" sz="quarter" idx="15"/>
          </p:nvPr>
        </p:nvSpPr>
        <p:spPr>
          <a:xfrm>
            <a:off x="652601" y="3099134"/>
            <a:ext cx="1758548" cy="253012"/>
          </a:xfrm>
        </p:spPr>
        <p:txBody>
          <a:bodyPr/>
          <a:lstStyle/>
          <a:p>
            <a:pPr algn="l"/>
            <a:r>
              <a:rPr lang="de-DE" dirty="0"/>
              <a:t>pikas.dzlm.de/</a:t>
            </a:r>
            <a:r>
              <a:rPr lang="de-DE" dirty="0" err="1"/>
              <a:t>node</a:t>
            </a:r>
            <a:r>
              <a:rPr lang="de-DE" dirty="0"/>
              <a:t>/1632</a:t>
            </a:r>
          </a:p>
        </p:txBody>
      </p:sp>
      <p:sp>
        <p:nvSpPr>
          <p:cNvPr id="12" name="Textplatzhalter 5">
            <a:extLst>
              <a:ext uri="{FF2B5EF4-FFF2-40B4-BE49-F238E27FC236}">
                <a16:creationId xmlns:a16="http://schemas.microsoft.com/office/drawing/2014/main" id="{DC077D3A-6291-96C6-6203-287960EEB234}"/>
              </a:ext>
            </a:extLst>
          </p:cNvPr>
          <p:cNvSpPr txBox="1">
            <a:spLocks/>
          </p:cNvSpPr>
          <p:nvPr/>
        </p:nvSpPr>
        <p:spPr>
          <a:xfrm>
            <a:off x="9780851" y="3106268"/>
            <a:ext cx="1758548" cy="253012"/>
          </a:xfrm>
          <a:prstGeom prst="rect">
            <a:avLst/>
          </a:prstGeom>
        </p:spPr>
        <p:txBody>
          <a:bodyPr vert="horz" lIns="91440" tIns="45720" rIns="91440" bIns="45720" rtlCol="0">
            <a:normAutofit/>
          </a:bodyPr>
          <a:lstStyle>
            <a:lvl1pPr marL="0" marR="0" indent="0" algn="r" defTabSz="914400" rtl="0" latinLnBrk="0">
              <a:lnSpc>
                <a:spcPct val="90000"/>
              </a:lnSpc>
              <a:spcBef>
                <a:spcPts val="500"/>
              </a:spcBef>
              <a:spcAft>
                <a:spcPts val="0"/>
              </a:spcAft>
              <a:buClrTx/>
              <a:buSzPct val="100000"/>
              <a:buFont typeface="Arial" panose="020B0604020202020204" pitchFamily="34" charset="0"/>
              <a:buNone/>
              <a:tabLst/>
              <a:defRPr sz="1000" b="0" i="0" u="none" strike="noStrike" cap="none" spc="0" baseline="0">
                <a:solidFill>
                  <a:srgbClr val="327D87"/>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hangingPunct="1"/>
            <a:r>
              <a:rPr lang="de-DE" dirty="0"/>
              <a:t>pikas.dzlm.de/</a:t>
            </a:r>
            <a:r>
              <a:rPr lang="de-DE" dirty="0" err="1"/>
              <a:t>node</a:t>
            </a:r>
            <a:r>
              <a:rPr lang="de-DE" dirty="0"/>
              <a:t>/2631</a:t>
            </a:r>
          </a:p>
        </p:txBody>
      </p:sp>
      <p:sp>
        <p:nvSpPr>
          <p:cNvPr id="14" name="Textplatzhalter 5">
            <a:extLst>
              <a:ext uri="{FF2B5EF4-FFF2-40B4-BE49-F238E27FC236}">
                <a16:creationId xmlns:a16="http://schemas.microsoft.com/office/drawing/2014/main" id="{A4B28A86-4DE2-E7ED-07B1-C3777CC6E924}"/>
              </a:ext>
            </a:extLst>
          </p:cNvPr>
          <p:cNvSpPr txBox="1">
            <a:spLocks/>
          </p:cNvSpPr>
          <p:nvPr/>
        </p:nvSpPr>
        <p:spPr>
          <a:xfrm>
            <a:off x="646550" y="6039124"/>
            <a:ext cx="1758548" cy="253012"/>
          </a:xfrm>
          <a:prstGeom prst="rect">
            <a:avLst/>
          </a:prstGeom>
        </p:spPr>
        <p:txBody>
          <a:bodyPr vert="horz" lIns="91440" tIns="45720" rIns="91440" bIns="45720" rtlCol="0">
            <a:normAutofit/>
          </a:bodyPr>
          <a:lstStyle>
            <a:lvl1pPr marL="0" marR="0" indent="0" algn="r" defTabSz="914400" rtl="0" latinLnBrk="0">
              <a:lnSpc>
                <a:spcPct val="90000"/>
              </a:lnSpc>
              <a:spcBef>
                <a:spcPts val="500"/>
              </a:spcBef>
              <a:spcAft>
                <a:spcPts val="0"/>
              </a:spcAft>
              <a:buClrTx/>
              <a:buSzPct val="100000"/>
              <a:buFont typeface="Arial" panose="020B0604020202020204" pitchFamily="34" charset="0"/>
              <a:buNone/>
              <a:tabLst/>
              <a:defRPr sz="1000" b="0" i="0" u="none" strike="noStrike" cap="none" spc="0" baseline="0">
                <a:solidFill>
                  <a:srgbClr val="327D87"/>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algn="l" hangingPunct="1"/>
            <a:r>
              <a:rPr lang="de-DE" dirty="0"/>
              <a:t>pikas.dzlm.de/</a:t>
            </a:r>
            <a:r>
              <a:rPr lang="de-DE" dirty="0" err="1"/>
              <a:t>node</a:t>
            </a:r>
            <a:r>
              <a:rPr lang="de-DE" dirty="0"/>
              <a:t>/2315</a:t>
            </a:r>
          </a:p>
        </p:txBody>
      </p:sp>
      <p:sp>
        <p:nvSpPr>
          <p:cNvPr id="16" name="Textplatzhalter 5">
            <a:extLst>
              <a:ext uri="{FF2B5EF4-FFF2-40B4-BE49-F238E27FC236}">
                <a16:creationId xmlns:a16="http://schemas.microsoft.com/office/drawing/2014/main" id="{FC6AB012-B752-0546-AE31-18F1A8DDB1E3}"/>
              </a:ext>
            </a:extLst>
          </p:cNvPr>
          <p:cNvSpPr txBox="1">
            <a:spLocks/>
          </p:cNvSpPr>
          <p:nvPr/>
        </p:nvSpPr>
        <p:spPr>
          <a:xfrm>
            <a:off x="9774800" y="6046258"/>
            <a:ext cx="1758548" cy="253012"/>
          </a:xfrm>
          <a:prstGeom prst="rect">
            <a:avLst/>
          </a:prstGeom>
        </p:spPr>
        <p:txBody>
          <a:bodyPr vert="horz" lIns="91440" tIns="45720" rIns="91440" bIns="45720" rtlCol="0">
            <a:normAutofit/>
          </a:bodyPr>
          <a:lstStyle>
            <a:lvl1pPr marL="0" marR="0" indent="0" algn="r" defTabSz="914400" rtl="0" latinLnBrk="0">
              <a:lnSpc>
                <a:spcPct val="90000"/>
              </a:lnSpc>
              <a:spcBef>
                <a:spcPts val="500"/>
              </a:spcBef>
              <a:spcAft>
                <a:spcPts val="0"/>
              </a:spcAft>
              <a:buClrTx/>
              <a:buSzPct val="100000"/>
              <a:buFont typeface="Arial" panose="020B0604020202020204" pitchFamily="34" charset="0"/>
              <a:buNone/>
              <a:tabLst/>
              <a:defRPr sz="1000" b="0" i="0" u="none" strike="noStrike" cap="none" spc="0" baseline="0">
                <a:solidFill>
                  <a:srgbClr val="327D87"/>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hangingPunct="1"/>
            <a:r>
              <a:rPr lang="de-DE" dirty="0"/>
              <a:t>pikas.dzlm.de/</a:t>
            </a:r>
            <a:r>
              <a:rPr lang="de-DE" dirty="0" err="1"/>
              <a:t>node</a:t>
            </a:r>
            <a:r>
              <a:rPr lang="de-DE" dirty="0"/>
              <a:t>/2684</a:t>
            </a:r>
          </a:p>
        </p:txBody>
      </p:sp>
    </p:spTree>
    <p:extLst>
      <p:ext uri="{BB962C8B-B14F-4D97-AF65-F5344CB8AC3E}">
        <p14:creationId xmlns:p14="http://schemas.microsoft.com/office/powerpoint/2010/main" val="4828647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1FA4-AB76-B92D-3F99-1EF25D263C69}"/>
              </a:ext>
            </a:extLst>
          </p:cNvPr>
          <p:cNvSpPr>
            <a:spLocks noGrp="1"/>
          </p:cNvSpPr>
          <p:nvPr>
            <p:ph type="title"/>
          </p:nvPr>
        </p:nvSpPr>
        <p:spPr/>
        <p:txBody>
          <a:bodyPr/>
          <a:lstStyle/>
          <a:p>
            <a:r>
              <a:rPr lang="de-DE" dirty="0"/>
              <a:t>Die Kartei „Was? Wie? Warum?“</a:t>
            </a:r>
          </a:p>
        </p:txBody>
      </p:sp>
      <p:sp>
        <p:nvSpPr>
          <p:cNvPr id="4" name="Textplatzhalter 3">
            <a:extLst>
              <a:ext uri="{FF2B5EF4-FFF2-40B4-BE49-F238E27FC236}">
                <a16:creationId xmlns:a16="http://schemas.microsoft.com/office/drawing/2014/main" id="{C37D81D8-27A4-0473-CB9C-A7AE9B925E7D}"/>
              </a:ext>
            </a:extLst>
          </p:cNvPr>
          <p:cNvSpPr>
            <a:spLocks noGrp="1"/>
          </p:cNvSpPr>
          <p:nvPr>
            <p:ph type="body" sz="quarter" idx="14"/>
          </p:nvPr>
        </p:nvSpPr>
        <p:spPr/>
        <p:txBody>
          <a:bodyPr/>
          <a:lstStyle/>
          <a:p>
            <a:r>
              <a:rPr lang="de-DE" dirty="0"/>
              <a:t>AUFBAU DER KARTEIKARTEN – VORDERSEITE</a:t>
            </a:r>
          </a:p>
        </p:txBody>
      </p:sp>
      <p:pic>
        <p:nvPicPr>
          <p:cNvPr id="5" name="Grafik 4">
            <a:extLst>
              <a:ext uri="{FF2B5EF4-FFF2-40B4-BE49-F238E27FC236}">
                <a16:creationId xmlns:a16="http://schemas.microsoft.com/office/drawing/2014/main" id="{F3B305D1-CD4F-CA2D-3AFF-1338BF110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623" y="1990675"/>
            <a:ext cx="6022753" cy="4241233"/>
          </a:xfrm>
          <a:prstGeom prst="rect">
            <a:avLst/>
          </a:prstGeom>
          <a:effectLst>
            <a:outerShdw blurRad="63500" sx="101000" sy="101000" algn="ctr" rotWithShape="0">
              <a:prstClr val="black">
                <a:alpha val="40000"/>
              </a:prstClr>
            </a:outerShdw>
          </a:effectLst>
        </p:spPr>
      </p:pic>
      <p:sp>
        <p:nvSpPr>
          <p:cNvPr id="6" name="Textfeld 5">
            <a:extLst>
              <a:ext uri="{FF2B5EF4-FFF2-40B4-BE49-F238E27FC236}">
                <a16:creationId xmlns:a16="http://schemas.microsoft.com/office/drawing/2014/main" id="{BD86F573-E7F6-CFFB-8C2D-499151409A38}"/>
              </a:ext>
            </a:extLst>
          </p:cNvPr>
          <p:cNvSpPr txBox="1"/>
          <p:nvPr/>
        </p:nvSpPr>
        <p:spPr>
          <a:xfrm>
            <a:off x="9454851" y="1282288"/>
            <a:ext cx="2505694"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Übergreifende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12" name="Gerade Verbindung mit Pfeil 11">
            <a:extLst>
              <a:ext uri="{FF2B5EF4-FFF2-40B4-BE49-F238E27FC236}">
                <a16:creationId xmlns:a16="http://schemas.microsoft.com/office/drawing/2014/main" id="{CC63B3A2-722D-F708-1F6E-8A32891A07AC}"/>
              </a:ext>
            </a:extLst>
          </p:cNvPr>
          <p:cNvCxnSpPr>
            <a:cxnSpLocks/>
          </p:cNvCxnSpPr>
          <p:nvPr/>
        </p:nvCxnSpPr>
        <p:spPr>
          <a:xfrm flipH="1">
            <a:off x="8378910" y="1556125"/>
            <a:ext cx="907594" cy="507542"/>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4" name="Textfeld 13">
            <a:extLst>
              <a:ext uri="{FF2B5EF4-FFF2-40B4-BE49-F238E27FC236}">
                <a16:creationId xmlns:a16="http://schemas.microsoft.com/office/drawing/2014/main" id="{BCAEF9E0-81B5-D6E1-8D4E-34C55F9F3268}"/>
              </a:ext>
            </a:extLst>
          </p:cNvPr>
          <p:cNvSpPr txBox="1"/>
          <p:nvPr/>
        </p:nvSpPr>
        <p:spPr>
          <a:xfrm>
            <a:off x="0" y="1956587"/>
            <a:ext cx="2572284"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Konkretisierung</a:t>
            </a:r>
            <a:r>
              <a:rPr kumimoji="0" lang="de-DE" sz="1400" b="0" i="0" u="none" strike="noStrike" cap="none" spc="0" normalizeH="0" dirty="0">
                <a:ln>
                  <a:noFill/>
                </a:ln>
                <a:solidFill>
                  <a:srgbClr val="317D87"/>
                </a:solidFill>
                <a:effectLst/>
                <a:uFillTx/>
                <a:latin typeface="+mj-lt"/>
                <a:ea typeface="+mj-ea"/>
                <a:cs typeface="+mj-cs"/>
                <a:sym typeface="Calibri"/>
              </a:rPr>
              <a:t> der</a:t>
            </a:r>
            <a:r>
              <a:rPr kumimoji="0" lang="de-DE" sz="1400" b="0" i="0" u="none" strike="noStrike" cap="none" spc="0" normalizeH="0" baseline="0" dirty="0">
                <a:ln>
                  <a:noFill/>
                </a:ln>
                <a:solidFill>
                  <a:srgbClr val="317D87"/>
                </a:solidFill>
                <a:effectLst/>
                <a:uFillTx/>
                <a:latin typeface="+mj-lt"/>
                <a:ea typeface="+mj-ea"/>
                <a:cs typeface="+mj-cs"/>
                <a:sym typeface="Calibri"/>
              </a:rPr>
              <a:t>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15" name="Gerade Verbindung mit Pfeil 14">
            <a:extLst>
              <a:ext uri="{FF2B5EF4-FFF2-40B4-BE49-F238E27FC236}">
                <a16:creationId xmlns:a16="http://schemas.microsoft.com/office/drawing/2014/main" id="{9A47252A-440A-B13F-9E71-494A86E16BD8}"/>
              </a:ext>
            </a:extLst>
          </p:cNvPr>
          <p:cNvCxnSpPr>
            <a:cxnSpLocks/>
          </p:cNvCxnSpPr>
          <p:nvPr/>
        </p:nvCxnSpPr>
        <p:spPr>
          <a:xfrm>
            <a:off x="2572284" y="2249099"/>
            <a:ext cx="622979"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9" name="Textfeld 18">
            <a:extLst>
              <a:ext uri="{FF2B5EF4-FFF2-40B4-BE49-F238E27FC236}">
                <a16:creationId xmlns:a16="http://schemas.microsoft.com/office/drawing/2014/main" id="{958814C7-23A8-D8C1-5A6D-44F3403D8EEE}"/>
              </a:ext>
            </a:extLst>
          </p:cNvPr>
          <p:cNvSpPr txBox="1"/>
          <p:nvPr/>
        </p:nvSpPr>
        <p:spPr>
          <a:xfrm>
            <a:off x="1242882" y="2818014"/>
            <a:ext cx="1329402"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Übergeordnete</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Impulsfrage</a:t>
            </a:r>
          </a:p>
        </p:txBody>
      </p:sp>
      <p:cxnSp>
        <p:nvCxnSpPr>
          <p:cNvPr id="20" name="Gerade Verbindung mit Pfeil 19">
            <a:extLst>
              <a:ext uri="{FF2B5EF4-FFF2-40B4-BE49-F238E27FC236}">
                <a16:creationId xmlns:a16="http://schemas.microsoft.com/office/drawing/2014/main" id="{1EBA54DA-9B12-F1DF-949C-8C6B52FE27B4}"/>
              </a:ext>
            </a:extLst>
          </p:cNvPr>
          <p:cNvCxnSpPr>
            <a:cxnSpLocks/>
          </p:cNvCxnSpPr>
          <p:nvPr/>
        </p:nvCxnSpPr>
        <p:spPr>
          <a:xfrm>
            <a:off x="2572284" y="3110526"/>
            <a:ext cx="974221"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4" name="Textfeld 23">
            <a:extLst>
              <a:ext uri="{FF2B5EF4-FFF2-40B4-BE49-F238E27FC236}">
                <a16:creationId xmlns:a16="http://schemas.microsoft.com/office/drawing/2014/main" id="{9A195E13-3355-46CA-A49A-4A3B2C72F6B6}"/>
              </a:ext>
            </a:extLst>
          </p:cNvPr>
          <p:cNvSpPr txBox="1"/>
          <p:nvPr/>
        </p:nvSpPr>
        <p:spPr>
          <a:xfrm>
            <a:off x="1242882" y="3846890"/>
            <a:ext cx="1329402"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92500" lnSpcReduction="10000"/>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Allgemeine Zielsetzung</a:t>
            </a:r>
            <a:endParaRPr lang="de-DE" sz="1400" b="0" dirty="0">
              <a:solidFill>
                <a:srgbClr val="317D87"/>
              </a:solidFill>
            </a:endParaRPr>
          </a:p>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der</a:t>
            </a:r>
            <a:r>
              <a:rPr kumimoji="0" lang="de-DE" sz="1400" b="0" i="0" u="none" strike="noStrike" cap="none" spc="0" normalizeH="0" dirty="0">
                <a:ln>
                  <a:noFill/>
                </a:ln>
                <a:solidFill>
                  <a:srgbClr val="317D87"/>
                </a:solidFill>
                <a:effectLst/>
                <a:uFillTx/>
                <a:latin typeface="+mj-lt"/>
                <a:ea typeface="+mj-ea"/>
                <a:cs typeface="+mj-cs"/>
                <a:sym typeface="Calibri"/>
              </a:rPr>
              <a:t>  Beschreibungs-</a:t>
            </a:r>
            <a:br>
              <a:rPr kumimoji="0" lang="de-DE" sz="1400" b="0" i="0" u="none" strike="noStrike" cap="none" spc="0" normalizeH="0" dirty="0">
                <a:ln>
                  <a:noFill/>
                </a:ln>
                <a:solidFill>
                  <a:srgbClr val="317D87"/>
                </a:solidFill>
                <a:effectLst/>
                <a:uFillTx/>
                <a:latin typeface="+mj-lt"/>
                <a:ea typeface="+mj-ea"/>
                <a:cs typeface="+mj-cs"/>
                <a:sym typeface="Calibri"/>
              </a:rPr>
            </a:br>
            <a:r>
              <a:rPr kumimoji="0" lang="de-DE" sz="1400" b="0" i="0" u="none" strike="noStrike" cap="none" spc="0" normalizeH="0" dirty="0">
                <a:ln>
                  <a:noFill/>
                </a:ln>
                <a:solidFill>
                  <a:srgbClr val="317D87"/>
                </a:solidFill>
                <a:effectLst/>
                <a:uFillTx/>
                <a:latin typeface="+mj-lt"/>
                <a:ea typeface="+mj-ea"/>
                <a:cs typeface="+mj-cs"/>
                <a:sym typeface="Calibri"/>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25" name="Gerade Verbindung mit Pfeil 24">
            <a:extLst>
              <a:ext uri="{FF2B5EF4-FFF2-40B4-BE49-F238E27FC236}">
                <a16:creationId xmlns:a16="http://schemas.microsoft.com/office/drawing/2014/main" id="{4C6C8439-8C57-8A42-FAE9-DA3D1A48B9CA}"/>
              </a:ext>
            </a:extLst>
          </p:cNvPr>
          <p:cNvCxnSpPr>
            <a:cxnSpLocks/>
          </p:cNvCxnSpPr>
          <p:nvPr/>
        </p:nvCxnSpPr>
        <p:spPr>
          <a:xfrm>
            <a:off x="2572284" y="4155500"/>
            <a:ext cx="699331"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7" name="Textfeld 26">
            <a:extLst>
              <a:ext uri="{FF2B5EF4-FFF2-40B4-BE49-F238E27FC236}">
                <a16:creationId xmlns:a16="http://schemas.microsoft.com/office/drawing/2014/main" id="{DD6A25AF-D7CE-48A9-9ED5-5EC1996BBF9F}"/>
              </a:ext>
            </a:extLst>
          </p:cNvPr>
          <p:cNvSpPr txBox="1"/>
          <p:nvPr/>
        </p:nvSpPr>
        <p:spPr>
          <a:xfrm>
            <a:off x="9454851" y="2274808"/>
            <a:ext cx="2532709" cy="1014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Zwei exemplarische Anlässe, </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diese Beschreibungs- </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bzw. Begründungsart</a:t>
            </a:r>
            <a:r>
              <a:rPr kumimoji="0" lang="de-DE" sz="1400" b="0" i="0" u="none" strike="noStrike" cap="none" spc="0" normalizeH="0" dirty="0">
                <a:ln>
                  <a:noFill/>
                </a:ln>
                <a:solidFill>
                  <a:srgbClr val="317D87"/>
                </a:solidFill>
                <a:effectLst/>
                <a:uFillTx/>
                <a:latin typeface="+mj-lt"/>
                <a:ea typeface="+mj-ea"/>
                <a:cs typeface="+mj-cs"/>
                <a:sym typeface="Calibri"/>
              </a:rPr>
              <a:t> </a:t>
            </a:r>
            <a:br>
              <a:rPr kumimoji="0" lang="de-DE" sz="1400" b="0" i="0" u="none" strike="noStrike" cap="none" spc="0" normalizeH="0" dirty="0">
                <a:ln>
                  <a:noFill/>
                </a:ln>
                <a:solidFill>
                  <a:srgbClr val="317D87"/>
                </a:solidFill>
                <a:effectLst/>
                <a:uFillTx/>
                <a:latin typeface="+mj-lt"/>
                <a:ea typeface="+mj-ea"/>
                <a:cs typeface="+mj-cs"/>
                <a:sym typeface="Calibri"/>
              </a:rPr>
            </a:br>
            <a:r>
              <a:rPr kumimoji="0" lang="de-DE" sz="1400" b="0" i="0" u="none" strike="noStrike" cap="none" spc="0" normalizeH="0" dirty="0">
                <a:ln>
                  <a:noFill/>
                </a:ln>
                <a:solidFill>
                  <a:srgbClr val="317D87"/>
                </a:solidFill>
                <a:effectLst/>
                <a:uFillTx/>
                <a:latin typeface="+mj-lt"/>
                <a:ea typeface="+mj-ea"/>
                <a:cs typeface="+mj-cs"/>
                <a:sym typeface="Calibri"/>
              </a:rPr>
              <a:t>anzusprechen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28" name="Gerade Verbindung mit Pfeil 27">
            <a:extLst>
              <a:ext uri="{FF2B5EF4-FFF2-40B4-BE49-F238E27FC236}">
                <a16:creationId xmlns:a16="http://schemas.microsoft.com/office/drawing/2014/main" id="{9D3798C6-19DF-C603-3EF9-77840DDF1E8E}"/>
              </a:ext>
            </a:extLst>
          </p:cNvPr>
          <p:cNvCxnSpPr>
            <a:cxnSpLocks/>
          </p:cNvCxnSpPr>
          <p:nvPr/>
        </p:nvCxnSpPr>
        <p:spPr>
          <a:xfrm flipH="1">
            <a:off x="8040029" y="2571209"/>
            <a:ext cx="1246475"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0" name="Textfeld 29">
            <a:extLst>
              <a:ext uri="{FF2B5EF4-FFF2-40B4-BE49-F238E27FC236}">
                <a16:creationId xmlns:a16="http://schemas.microsoft.com/office/drawing/2014/main" id="{2348E808-62CC-B56E-B379-9ECA7366E43B}"/>
              </a:ext>
            </a:extLst>
          </p:cNvPr>
          <p:cNvSpPr txBox="1"/>
          <p:nvPr/>
        </p:nvSpPr>
        <p:spPr>
          <a:xfrm>
            <a:off x="9454851" y="3846890"/>
            <a:ext cx="2737149" cy="1494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indent="0">
              <a:buNone/>
            </a:pPr>
            <a:r>
              <a:rPr lang="de-DE" sz="1400" b="0" dirty="0">
                <a:solidFill>
                  <a:srgbClr val="317D87"/>
                </a:solidFill>
              </a:rPr>
              <a:t>Beispielhafte Impulse, um </a:t>
            </a:r>
            <a:br>
              <a:rPr lang="de-DE" sz="1400" b="0" dirty="0">
                <a:solidFill>
                  <a:srgbClr val="317D87"/>
                </a:solidFill>
              </a:rPr>
            </a:br>
            <a:r>
              <a:rPr lang="de-DE" sz="1400" b="0" dirty="0">
                <a:solidFill>
                  <a:srgbClr val="317D87"/>
                </a:solidFill>
              </a:rPr>
              <a:t>diese Beschreibungs- </a:t>
            </a:r>
            <a:br>
              <a:rPr lang="de-DE" sz="1400" b="0" dirty="0">
                <a:solidFill>
                  <a:srgbClr val="317D87"/>
                </a:solidFill>
              </a:rPr>
            </a:br>
            <a:r>
              <a:rPr lang="de-DE" sz="1400" b="0" dirty="0">
                <a:solidFill>
                  <a:srgbClr val="317D87"/>
                </a:solidFill>
              </a:rPr>
              <a:t>bzw. Begründungsart </a:t>
            </a:r>
            <a:br>
              <a:rPr lang="de-DE" sz="1400" b="0" dirty="0">
                <a:solidFill>
                  <a:srgbClr val="317D87"/>
                </a:solidFill>
              </a:rPr>
            </a:br>
            <a:r>
              <a:rPr lang="de-DE" sz="1400" b="0" dirty="0">
                <a:solidFill>
                  <a:srgbClr val="317D87"/>
                </a:solidFill>
              </a:rPr>
              <a:t>vertiefend zu adressieren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31" name="Gerade Verbindung mit Pfeil 30">
            <a:extLst>
              <a:ext uri="{FF2B5EF4-FFF2-40B4-BE49-F238E27FC236}">
                <a16:creationId xmlns:a16="http://schemas.microsoft.com/office/drawing/2014/main" id="{99728FF4-A0CF-D67F-3565-7905F46A2A8E}"/>
              </a:ext>
            </a:extLst>
          </p:cNvPr>
          <p:cNvCxnSpPr>
            <a:cxnSpLocks/>
          </p:cNvCxnSpPr>
          <p:nvPr/>
        </p:nvCxnSpPr>
        <p:spPr>
          <a:xfrm flipH="1">
            <a:off x="7471317" y="4143143"/>
            <a:ext cx="1815187"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 name="Textplatzhalter 2">
            <a:extLst>
              <a:ext uri="{FF2B5EF4-FFF2-40B4-BE49-F238E27FC236}">
                <a16:creationId xmlns:a16="http://schemas.microsoft.com/office/drawing/2014/main" id="{E24A17CE-5F66-F724-53DC-085DCCC35B54}"/>
              </a:ext>
            </a:extLst>
          </p:cNvPr>
          <p:cNvSpPr>
            <a:spLocks noGrp="1"/>
          </p:cNvSpPr>
          <p:nvPr>
            <p:ph type="body" sz="quarter" idx="15"/>
          </p:nvPr>
        </p:nvSpPr>
        <p:spPr>
          <a:xfrm>
            <a:off x="9172572" y="5899138"/>
            <a:ext cx="2115671" cy="332768"/>
          </a:xfrm>
        </p:spPr>
        <p:txBody>
          <a:bodyPr>
            <a:noAutofit/>
          </a:bodyPr>
          <a:lstStyle/>
          <a:p>
            <a:pPr algn="l"/>
            <a:r>
              <a:rPr lang="de-DE" dirty="0"/>
              <a:t>„Was? Wie? Warum?“-Kartei, </a:t>
            </a:r>
            <a:br>
              <a:rPr lang="de-DE" dirty="0"/>
            </a:br>
            <a:r>
              <a:rPr lang="de-DE" dirty="0"/>
              <a:t>pikas.dzlm.de/</a:t>
            </a:r>
            <a:r>
              <a:rPr lang="de-DE" dirty="0" err="1"/>
              <a:t>node</a:t>
            </a:r>
            <a:r>
              <a:rPr lang="de-DE" dirty="0"/>
              <a:t>/2684</a:t>
            </a:r>
          </a:p>
        </p:txBody>
      </p:sp>
    </p:spTree>
    <p:extLst>
      <p:ext uri="{BB962C8B-B14F-4D97-AF65-F5344CB8AC3E}">
        <p14:creationId xmlns:p14="http://schemas.microsoft.com/office/powerpoint/2010/main" val="8952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22" presetClass="entr" presetSubtype="2"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right)">
                                      <p:cBhvr>
                                        <p:cTn id="42" dur="500"/>
                                        <p:tgtEl>
                                          <p:spTgt spid="31"/>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9" grpId="0"/>
      <p:bldP spid="24" grpId="0"/>
      <p:bldP spid="27"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A24573-1F74-F6D8-7978-9B309EF612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51CABA-8A64-D24A-BF9B-7BC9E4962E04}"/>
              </a:ext>
            </a:extLst>
          </p:cNvPr>
          <p:cNvSpPr>
            <a:spLocks noGrp="1"/>
          </p:cNvSpPr>
          <p:nvPr>
            <p:ph type="title"/>
          </p:nvPr>
        </p:nvSpPr>
        <p:spPr/>
        <p:txBody>
          <a:bodyPr/>
          <a:lstStyle/>
          <a:p>
            <a:r>
              <a:rPr lang="de-DE" dirty="0"/>
              <a:t>Die Kartei „Was? Wie? Warum?“</a:t>
            </a:r>
          </a:p>
        </p:txBody>
      </p:sp>
      <p:sp>
        <p:nvSpPr>
          <p:cNvPr id="4" name="Textplatzhalter 3">
            <a:extLst>
              <a:ext uri="{FF2B5EF4-FFF2-40B4-BE49-F238E27FC236}">
                <a16:creationId xmlns:a16="http://schemas.microsoft.com/office/drawing/2014/main" id="{1ACF7375-CEFA-DA7D-63A7-7CBACC87239C}"/>
              </a:ext>
            </a:extLst>
          </p:cNvPr>
          <p:cNvSpPr>
            <a:spLocks noGrp="1"/>
          </p:cNvSpPr>
          <p:nvPr>
            <p:ph type="body" sz="quarter" idx="14"/>
          </p:nvPr>
        </p:nvSpPr>
        <p:spPr/>
        <p:txBody>
          <a:bodyPr/>
          <a:lstStyle/>
          <a:p>
            <a:r>
              <a:rPr lang="de-DE" dirty="0"/>
              <a:t>AUFBAU DER KARTEIKARTEN – RÜCKSEITE</a:t>
            </a:r>
          </a:p>
        </p:txBody>
      </p:sp>
      <p:pic>
        <p:nvPicPr>
          <p:cNvPr id="7" name="Grafik 6">
            <a:extLst>
              <a:ext uri="{FF2B5EF4-FFF2-40B4-BE49-F238E27FC236}">
                <a16:creationId xmlns:a16="http://schemas.microsoft.com/office/drawing/2014/main" id="{585CD33E-491B-C677-180A-A200CDF42F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6744" y="1990675"/>
            <a:ext cx="6018511" cy="4241233"/>
          </a:xfrm>
          <a:prstGeom prst="rect">
            <a:avLst/>
          </a:prstGeom>
          <a:effectLst>
            <a:outerShdw blurRad="63500" sx="101000" sy="101000" algn="ctr" rotWithShape="0">
              <a:prstClr val="black">
                <a:alpha val="40000"/>
              </a:prstClr>
            </a:outerShdw>
          </a:effectLst>
        </p:spPr>
      </p:pic>
      <p:cxnSp>
        <p:nvCxnSpPr>
          <p:cNvPr id="15" name="Gerade Verbindung mit Pfeil 14">
            <a:extLst>
              <a:ext uri="{FF2B5EF4-FFF2-40B4-BE49-F238E27FC236}">
                <a16:creationId xmlns:a16="http://schemas.microsoft.com/office/drawing/2014/main" id="{361AFDA5-E57C-CA4B-D055-9BDBC9674356}"/>
              </a:ext>
            </a:extLst>
          </p:cNvPr>
          <p:cNvCxnSpPr>
            <a:cxnSpLocks/>
          </p:cNvCxnSpPr>
          <p:nvPr/>
        </p:nvCxnSpPr>
        <p:spPr>
          <a:xfrm>
            <a:off x="2572284" y="2249099"/>
            <a:ext cx="622979"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238F4CAC-FF7C-6E5E-7DFD-FC3AD05B45AC}"/>
              </a:ext>
            </a:extLst>
          </p:cNvPr>
          <p:cNvSpPr txBox="1"/>
          <p:nvPr/>
        </p:nvSpPr>
        <p:spPr>
          <a:xfrm>
            <a:off x="1242882" y="2930877"/>
            <a:ext cx="1329402"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r" defTabSz="914400" rtl="0" fontAlgn="auto" latinLnBrk="0" hangingPunct="0">
              <a:lnSpc>
                <a:spcPct val="100000"/>
              </a:lnSpc>
              <a:spcBef>
                <a:spcPts val="0"/>
              </a:spcBef>
              <a:spcAft>
                <a:spcPts val="0"/>
              </a:spcAft>
              <a:buClrTx/>
              <a:buSzPct val="100000"/>
              <a:buNone/>
              <a:tabLst/>
            </a:pPr>
            <a:r>
              <a:rPr lang="de-DE" sz="1400" b="0" dirty="0">
                <a:solidFill>
                  <a:srgbClr val="317D87"/>
                </a:solidFill>
              </a:rPr>
              <a:t>Z</a:t>
            </a:r>
            <a:r>
              <a:rPr kumimoji="0" lang="de-DE" sz="1400" b="0" i="0" u="none" strike="noStrike" cap="none" spc="0" normalizeH="0" baseline="0" dirty="0">
                <a:ln>
                  <a:noFill/>
                </a:ln>
                <a:solidFill>
                  <a:srgbClr val="317D87"/>
                </a:solidFill>
                <a:effectLst/>
                <a:uFillTx/>
                <a:latin typeface="+mj-lt"/>
                <a:ea typeface="+mj-ea"/>
                <a:cs typeface="+mj-cs"/>
                <a:sym typeface="Calibri"/>
              </a:rPr>
              <a:t>entrale </a:t>
            </a:r>
            <a:br>
              <a:rPr kumimoji="0" lang="de-DE" sz="1400" b="0" i="0" u="none" strike="noStrike" cap="none" spc="0" normalizeH="0" baseline="0" dirty="0">
                <a:ln>
                  <a:noFill/>
                </a:ln>
                <a:solidFill>
                  <a:srgbClr val="317D87"/>
                </a:solidFill>
                <a:effectLst/>
                <a:uFillTx/>
                <a:latin typeface="+mj-lt"/>
                <a:ea typeface="+mj-ea"/>
                <a:cs typeface="+mj-cs"/>
                <a:sym typeface="Calibri"/>
              </a:rPr>
            </a:br>
            <a:r>
              <a:rPr kumimoji="0" lang="de-DE" sz="1400" b="0" i="0" u="none" strike="noStrike" cap="none" spc="0" normalizeH="0" baseline="0" dirty="0">
                <a:ln>
                  <a:noFill/>
                </a:ln>
                <a:solidFill>
                  <a:srgbClr val="317D87"/>
                </a:solidFill>
                <a:effectLst/>
                <a:uFillTx/>
                <a:latin typeface="+mj-lt"/>
                <a:ea typeface="+mj-ea"/>
                <a:cs typeface="+mj-cs"/>
                <a:sym typeface="Calibri"/>
              </a:rPr>
              <a:t>Unterstützungsangebote</a:t>
            </a:r>
          </a:p>
        </p:txBody>
      </p:sp>
      <p:cxnSp>
        <p:nvCxnSpPr>
          <p:cNvPr id="17" name="Gerade Verbindung mit Pfeil 16">
            <a:extLst>
              <a:ext uri="{FF2B5EF4-FFF2-40B4-BE49-F238E27FC236}">
                <a16:creationId xmlns:a16="http://schemas.microsoft.com/office/drawing/2014/main" id="{CEE6A4F5-5692-28E3-E57A-C2190932ED8C}"/>
              </a:ext>
            </a:extLst>
          </p:cNvPr>
          <p:cNvCxnSpPr>
            <a:cxnSpLocks/>
          </p:cNvCxnSpPr>
          <p:nvPr/>
        </p:nvCxnSpPr>
        <p:spPr>
          <a:xfrm flipV="1">
            <a:off x="2572284" y="2624362"/>
            <a:ext cx="784779" cy="351067"/>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Textfeld 17">
            <a:extLst>
              <a:ext uri="{FF2B5EF4-FFF2-40B4-BE49-F238E27FC236}">
                <a16:creationId xmlns:a16="http://schemas.microsoft.com/office/drawing/2014/main" id="{31D5EC3D-DB99-ACC6-61DE-BF7C0B1B4EF6}"/>
              </a:ext>
            </a:extLst>
          </p:cNvPr>
          <p:cNvSpPr txBox="1"/>
          <p:nvPr/>
        </p:nvSpPr>
        <p:spPr>
          <a:xfrm>
            <a:off x="66590" y="3696587"/>
            <a:ext cx="2505694" cy="1722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indent="0" algn="r">
              <a:buNone/>
            </a:pPr>
            <a:r>
              <a:rPr lang="de-DE" sz="1400" b="0" dirty="0">
                <a:solidFill>
                  <a:srgbClr val="317D87"/>
                </a:solidFill>
              </a:rPr>
              <a:t>Wichtige Aspekte, die beim </a:t>
            </a:r>
            <a:br>
              <a:rPr lang="de-DE" sz="1400" b="0" dirty="0">
                <a:solidFill>
                  <a:srgbClr val="317D87"/>
                </a:solidFill>
              </a:rPr>
            </a:br>
            <a:r>
              <a:rPr lang="de-DE" sz="1400" b="0" dirty="0">
                <a:solidFill>
                  <a:srgbClr val="317D87"/>
                </a:solidFill>
              </a:rPr>
              <a:t>Einsatz dieser Beschreibungs-</a:t>
            </a:r>
          </a:p>
          <a:p>
            <a:pPr marL="0" indent="0" algn="r">
              <a:buNone/>
            </a:pPr>
            <a:r>
              <a:rPr lang="de-DE" sz="1400" b="0" dirty="0">
                <a:solidFill>
                  <a:srgbClr val="317D87"/>
                </a:solidFill>
              </a:rPr>
              <a:t>bzw. Begründungsart</a:t>
            </a:r>
            <a:br>
              <a:rPr lang="de-DE" sz="1400" b="0" dirty="0">
                <a:solidFill>
                  <a:srgbClr val="317D87"/>
                </a:solidFill>
              </a:rPr>
            </a:br>
            <a:r>
              <a:rPr lang="de-DE" sz="1400" b="0" dirty="0">
                <a:solidFill>
                  <a:srgbClr val="317D87"/>
                </a:solidFill>
              </a:rPr>
              <a:t>beachtet werden sollten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19" name="Gerade Verbindung mit Pfeil 18">
            <a:extLst>
              <a:ext uri="{FF2B5EF4-FFF2-40B4-BE49-F238E27FC236}">
                <a16:creationId xmlns:a16="http://schemas.microsoft.com/office/drawing/2014/main" id="{2919A752-B878-68F9-0F0A-EC005CBCF696}"/>
              </a:ext>
            </a:extLst>
          </p:cNvPr>
          <p:cNvCxnSpPr>
            <a:cxnSpLocks/>
          </p:cNvCxnSpPr>
          <p:nvPr/>
        </p:nvCxnSpPr>
        <p:spPr>
          <a:xfrm>
            <a:off x="2572284" y="3918830"/>
            <a:ext cx="699331"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2" name="Textfeld 21">
            <a:extLst>
              <a:ext uri="{FF2B5EF4-FFF2-40B4-BE49-F238E27FC236}">
                <a16:creationId xmlns:a16="http://schemas.microsoft.com/office/drawing/2014/main" id="{672D49FE-C8CF-2A33-7C89-5FE0C78E6DF9}"/>
              </a:ext>
            </a:extLst>
          </p:cNvPr>
          <p:cNvSpPr txBox="1"/>
          <p:nvPr/>
        </p:nvSpPr>
        <p:spPr>
          <a:xfrm>
            <a:off x="9454851" y="2252746"/>
            <a:ext cx="2532709" cy="10145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indent="0">
              <a:buNone/>
            </a:pPr>
            <a:r>
              <a:rPr lang="de-DE" sz="1400" b="0" dirty="0">
                <a:solidFill>
                  <a:srgbClr val="317D87"/>
                </a:solidFill>
              </a:rPr>
              <a:t>Weitere (exemplarische) Anlässe, </a:t>
            </a:r>
            <a:br>
              <a:rPr lang="de-DE" sz="1400" b="0" dirty="0">
                <a:solidFill>
                  <a:srgbClr val="317D87"/>
                </a:solidFill>
              </a:rPr>
            </a:br>
            <a:r>
              <a:rPr lang="de-DE" sz="1400" b="0" dirty="0">
                <a:solidFill>
                  <a:srgbClr val="317D87"/>
                </a:solidFill>
              </a:rPr>
              <a:t>diese Beschreibungs- bzw.</a:t>
            </a:r>
          </a:p>
          <a:p>
            <a:pPr marL="0" indent="0">
              <a:buNone/>
            </a:pPr>
            <a:r>
              <a:rPr lang="de-DE" sz="1400" b="0" dirty="0">
                <a:solidFill>
                  <a:srgbClr val="317D87"/>
                </a:solidFill>
              </a:rPr>
              <a:t>Begründungsart anzusprechen</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23" name="Gerade Verbindung mit Pfeil 22">
            <a:extLst>
              <a:ext uri="{FF2B5EF4-FFF2-40B4-BE49-F238E27FC236}">
                <a16:creationId xmlns:a16="http://schemas.microsoft.com/office/drawing/2014/main" id="{A16E2BBD-2F27-8FA4-AC4B-3A10F1C473CB}"/>
              </a:ext>
            </a:extLst>
          </p:cNvPr>
          <p:cNvCxnSpPr>
            <a:cxnSpLocks/>
          </p:cNvCxnSpPr>
          <p:nvPr/>
        </p:nvCxnSpPr>
        <p:spPr>
          <a:xfrm flipH="1">
            <a:off x="8321808" y="2640365"/>
            <a:ext cx="1099592" cy="0"/>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 name="Textfeld 2">
            <a:extLst>
              <a:ext uri="{FF2B5EF4-FFF2-40B4-BE49-F238E27FC236}">
                <a16:creationId xmlns:a16="http://schemas.microsoft.com/office/drawing/2014/main" id="{5F38CB7E-86AC-8575-6990-9876035A64CE}"/>
              </a:ext>
            </a:extLst>
          </p:cNvPr>
          <p:cNvSpPr txBox="1"/>
          <p:nvPr/>
        </p:nvSpPr>
        <p:spPr>
          <a:xfrm>
            <a:off x="0" y="1956587"/>
            <a:ext cx="2572284"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Konkretisierung</a:t>
            </a:r>
            <a:r>
              <a:rPr kumimoji="0" lang="de-DE" sz="1400" b="0" i="0" u="none" strike="noStrike" cap="none" spc="0" normalizeH="0" dirty="0">
                <a:ln>
                  <a:noFill/>
                </a:ln>
                <a:solidFill>
                  <a:srgbClr val="317D87"/>
                </a:solidFill>
                <a:effectLst/>
                <a:uFillTx/>
                <a:latin typeface="+mj-lt"/>
                <a:ea typeface="+mj-ea"/>
                <a:cs typeface="+mj-cs"/>
                <a:sym typeface="Calibri"/>
              </a:rPr>
              <a:t> der</a:t>
            </a:r>
            <a:r>
              <a:rPr kumimoji="0" lang="de-DE" sz="1400" b="0" i="0" u="none" strike="noStrike" cap="none" spc="0" normalizeH="0" baseline="0" dirty="0">
                <a:ln>
                  <a:noFill/>
                </a:ln>
                <a:solidFill>
                  <a:srgbClr val="317D87"/>
                </a:solidFill>
                <a:effectLst/>
                <a:uFillTx/>
                <a:latin typeface="+mj-lt"/>
                <a:ea typeface="+mj-ea"/>
                <a:cs typeface="+mj-cs"/>
                <a:sym typeface="Calibri"/>
              </a:rPr>
              <a:t>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2CFE4080-E7AD-6089-755A-2BA4036D2E67}"/>
              </a:ext>
            </a:extLst>
          </p:cNvPr>
          <p:cNvSpPr txBox="1"/>
          <p:nvPr/>
        </p:nvSpPr>
        <p:spPr>
          <a:xfrm>
            <a:off x="9454851" y="1282288"/>
            <a:ext cx="2505694" cy="659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317D87"/>
                </a:solidFill>
                <a:effectLst/>
                <a:uFillTx/>
                <a:latin typeface="+mj-lt"/>
                <a:ea typeface="+mj-ea"/>
                <a:cs typeface="+mj-cs"/>
                <a:sym typeface="Calibri"/>
              </a:rPr>
              <a:t>Übergreifende Beschreibungs-</a:t>
            </a:r>
            <a:r>
              <a:rPr lang="de-DE" sz="1400" b="0" dirty="0">
                <a:solidFill>
                  <a:srgbClr val="317D87"/>
                </a:solidFill>
              </a:rPr>
              <a:t> </a:t>
            </a:r>
            <a:br>
              <a:rPr lang="de-DE" sz="1400" b="0" dirty="0">
                <a:solidFill>
                  <a:srgbClr val="317D87"/>
                </a:solidFill>
              </a:rPr>
            </a:br>
            <a:r>
              <a:rPr lang="de-DE" sz="1400" b="0" dirty="0">
                <a:solidFill>
                  <a:srgbClr val="317D87"/>
                </a:solidFill>
              </a:rPr>
              <a:t>bzw. Begründungsart</a:t>
            </a:r>
            <a:endParaRPr kumimoji="0" lang="de-DE" sz="1400" b="0" i="0" u="none" strike="noStrike" cap="none" spc="0" normalizeH="0" baseline="0" dirty="0">
              <a:ln>
                <a:noFill/>
              </a:ln>
              <a:solidFill>
                <a:srgbClr val="317D87"/>
              </a:solidFill>
              <a:effectLst/>
              <a:uFillTx/>
              <a:latin typeface="+mj-lt"/>
              <a:ea typeface="+mj-ea"/>
              <a:cs typeface="+mj-cs"/>
              <a:sym typeface="Calibri"/>
            </a:endParaRPr>
          </a:p>
        </p:txBody>
      </p:sp>
      <p:cxnSp>
        <p:nvCxnSpPr>
          <p:cNvPr id="8" name="Gerade Verbindung mit Pfeil 7">
            <a:extLst>
              <a:ext uri="{FF2B5EF4-FFF2-40B4-BE49-F238E27FC236}">
                <a16:creationId xmlns:a16="http://schemas.microsoft.com/office/drawing/2014/main" id="{C2BEAEC5-EB4F-5A3E-8DB6-244D43D56CFE}"/>
              </a:ext>
            </a:extLst>
          </p:cNvPr>
          <p:cNvCxnSpPr>
            <a:cxnSpLocks/>
          </p:cNvCxnSpPr>
          <p:nvPr/>
        </p:nvCxnSpPr>
        <p:spPr>
          <a:xfrm flipH="1">
            <a:off x="8378910" y="1556125"/>
            <a:ext cx="907594" cy="507542"/>
          </a:xfrm>
          <a:prstGeom prst="straightConnector1">
            <a:avLst/>
          </a:prstGeom>
          <a:noFill/>
          <a:ln w="28575" cap="flat">
            <a:solidFill>
              <a:srgbClr val="317D87"/>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 name="Textplatzhalter 2">
            <a:extLst>
              <a:ext uri="{FF2B5EF4-FFF2-40B4-BE49-F238E27FC236}">
                <a16:creationId xmlns:a16="http://schemas.microsoft.com/office/drawing/2014/main" id="{DB2C7CF3-5AE8-6032-12E3-28236C5EBDAC}"/>
              </a:ext>
            </a:extLst>
          </p:cNvPr>
          <p:cNvSpPr>
            <a:spLocks noGrp="1"/>
          </p:cNvSpPr>
          <p:nvPr>
            <p:ph type="body" sz="quarter" idx="15"/>
          </p:nvPr>
        </p:nvSpPr>
        <p:spPr>
          <a:xfrm>
            <a:off x="9172572" y="5899138"/>
            <a:ext cx="2115671" cy="332768"/>
          </a:xfrm>
        </p:spPr>
        <p:txBody>
          <a:bodyPr>
            <a:noAutofit/>
          </a:bodyPr>
          <a:lstStyle/>
          <a:p>
            <a:pPr algn="l"/>
            <a:r>
              <a:rPr lang="de-DE" dirty="0"/>
              <a:t>„Was? Wie? Warum?“-Kartei, </a:t>
            </a:r>
            <a:br>
              <a:rPr lang="de-DE" dirty="0"/>
            </a:br>
            <a:r>
              <a:rPr lang="de-DE" dirty="0"/>
              <a:t>pikas.dzlm.de/</a:t>
            </a:r>
            <a:r>
              <a:rPr lang="de-DE" dirty="0" err="1"/>
              <a:t>node</a:t>
            </a:r>
            <a:r>
              <a:rPr lang="de-DE" dirty="0"/>
              <a:t>/2684</a:t>
            </a:r>
          </a:p>
        </p:txBody>
      </p:sp>
    </p:spTree>
    <p:extLst>
      <p:ext uri="{BB962C8B-B14F-4D97-AF65-F5344CB8AC3E}">
        <p14:creationId xmlns:p14="http://schemas.microsoft.com/office/powerpoint/2010/main" val="393988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01E90-2660-880C-8E56-B5F2F405A2E2}"/>
              </a:ext>
            </a:extLst>
          </p:cNvPr>
          <p:cNvSpPr>
            <a:spLocks noGrp="1"/>
          </p:cNvSpPr>
          <p:nvPr>
            <p:ph type="title"/>
          </p:nvPr>
        </p:nvSpPr>
        <p:spPr/>
        <p:txBody>
          <a:bodyPr/>
          <a:lstStyle/>
          <a:p>
            <a:r>
              <a:rPr lang="de-DE" dirty="0"/>
              <a:t>Darstellen am Beispiel ‚Zahlenraupen‘</a:t>
            </a:r>
          </a:p>
        </p:txBody>
      </p:sp>
      <p:sp>
        <p:nvSpPr>
          <p:cNvPr id="4" name="Textplatzhalter 3">
            <a:extLst>
              <a:ext uri="{FF2B5EF4-FFF2-40B4-BE49-F238E27FC236}">
                <a16:creationId xmlns:a16="http://schemas.microsoft.com/office/drawing/2014/main" id="{8611A3C8-CACF-930B-76F2-8F9F94616B37}"/>
              </a:ext>
            </a:extLst>
          </p:cNvPr>
          <p:cNvSpPr>
            <a:spLocks noGrp="1"/>
          </p:cNvSpPr>
          <p:nvPr>
            <p:ph type="body" sz="quarter" idx="14"/>
          </p:nvPr>
        </p:nvSpPr>
        <p:spPr/>
        <p:txBody>
          <a:bodyPr/>
          <a:lstStyle/>
          <a:p>
            <a:r>
              <a:rPr lang="de-DE" dirty="0"/>
              <a:t>EINSICHT IN ZUSAMMENHÄNGE MIT DER „WAS? WIE? WARUM?“ – KARTEI FÖRDERN</a:t>
            </a:r>
          </a:p>
        </p:txBody>
      </p:sp>
      <p:pic>
        <p:nvPicPr>
          <p:cNvPr id="8" name="Grafik 7">
            <a:extLst>
              <a:ext uri="{FF2B5EF4-FFF2-40B4-BE49-F238E27FC236}">
                <a16:creationId xmlns:a16="http://schemas.microsoft.com/office/drawing/2014/main" id="{C029310B-7C2D-3249-06EE-A9D2ABB0A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12" y="1739514"/>
            <a:ext cx="6278131" cy="4421528"/>
          </a:xfrm>
          <a:prstGeom prst="rect">
            <a:avLst/>
          </a:prstGeom>
          <a:effectLst>
            <a:outerShdw blurRad="63500" sx="102000" sy="102000" algn="ctr" rotWithShape="0">
              <a:prstClr val="black">
                <a:alpha val="40000"/>
              </a:prstClr>
            </a:outerShdw>
          </a:effectLst>
        </p:spPr>
      </p:pic>
      <p:sp>
        <p:nvSpPr>
          <p:cNvPr id="9" name="Abgerundete rechteckige Legende 8">
            <a:extLst>
              <a:ext uri="{FF2B5EF4-FFF2-40B4-BE49-F238E27FC236}">
                <a16:creationId xmlns:a16="http://schemas.microsoft.com/office/drawing/2014/main" id="{18EFA688-1D1A-7EEF-B97A-C4B3F24A813D}"/>
              </a:ext>
            </a:extLst>
          </p:cNvPr>
          <p:cNvSpPr/>
          <p:nvPr/>
        </p:nvSpPr>
        <p:spPr>
          <a:xfrm flipH="1">
            <a:off x="7626632" y="2019743"/>
            <a:ext cx="2788367" cy="1242730"/>
          </a:xfrm>
          <a:prstGeom prst="wedgeRoundRectCallout">
            <a:avLst>
              <a:gd name="adj1" fmla="val -50576"/>
              <a:gd name="adj2" fmla="val 9016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Um Zusammenhänge verstehen zu können, sind Darstellungen ein wichtiges Erkenntnismittel.</a:t>
            </a:r>
          </a:p>
        </p:txBody>
      </p:sp>
      <p:pic>
        <p:nvPicPr>
          <p:cNvPr id="10" name="Grafik 9" descr="Ein Bild, das Cartoon, Zeichnung, Entwurf, Darstellung enthält.&#10;&#10;Automatisch generierte Beschreibung">
            <a:extLst>
              <a:ext uri="{FF2B5EF4-FFF2-40B4-BE49-F238E27FC236}">
                <a16:creationId xmlns:a16="http://schemas.microsoft.com/office/drawing/2014/main" id="{D35E8EB5-9224-8091-B1CC-19C82192EC51}"/>
              </a:ext>
            </a:extLst>
          </p:cNvPr>
          <p:cNvPicPr>
            <a:picLocks noChangeAspect="1"/>
          </p:cNvPicPr>
          <p:nvPr/>
        </p:nvPicPr>
        <p:blipFill>
          <a:blip r:embed="rId4">
            <a:extLst>
              <a:ext uri="{28A0092B-C50C-407E-A947-70E740481C1C}">
                <a14:useLocalDpi xmlns:a14="http://schemas.microsoft.com/office/drawing/2010/main" val="0"/>
              </a:ext>
            </a:extLst>
          </a:blip>
          <a:srcRect b="10070"/>
          <a:stretch/>
        </p:blipFill>
        <p:spPr>
          <a:xfrm flipH="1">
            <a:off x="10560657" y="3564932"/>
            <a:ext cx="1104870" cy="2707361"/>
          </a:xfrm>
          <a:prstGeom prst="rect">
            <a:avLst/>
          </a:prstGeom>
        </p:spPr>
      </p:pic>
      <p:sp>
        <p:nvSpPr>
          <p:cNvPr id="11" name="Abgerundete rechteckige Legende 10">
            <a:extLst>
              <a:ext uri="{FF2B5EF4-FFF2-40B4-BE49-F238E27FC236}">
                <a16:creationId xmlns:a16="http://schemas.microsoft.com/office/drawing/2014/main" id="{C7000F82-A467-2F95-0E77-82700EE358D2}"/>
              </a:ext>
            </a:extLst>
          </p:cNvPr>
          <p:cNvSpPr/>
          <p:nvPr/>
        </p:nvSpPr>
        <p:spPr>
          <a:xfrm flipH="1">
            <a:off x="7512475" y="4335720"/>
            <a:ext cx="3008271" cy="1825322"/>
          </a:xfrm>
          <a:prstGeom prst="wedgeRoundRectCallout">
            <a:avLst>
              <a:gd name="adj1" fmla="val -54773"/>
              <a:gd name="adj2" fmla="val -3553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Aber auch zum Veranschaulichen von Zusammenhängen sind Darstellungen notwendig.</a:t>
            </a:r>
          </a:p>
          <a:p>
            <a:pPr marL="0" indent="0" algn="ctr">
              <a:buNone/>
            </a:pPr>
            <a:endParaRPr lang="de-DE" sz="1600" b="0" dirty="0">
              <a:solidFill>
                <a:schemeClr val="tx1"/>
              </a:solidFill>
              <a:latin typeface="Arial" panose="020B0604020202020204" pitchFamily="34" charset="0"/>
              <a:cs typeface="Arial" panose="020B0604020202020204" pitchFamily="34" charset="0"/>
            </a:endParaRPr>
          </a:p>
          <a:p>
            <a:pPr marL="0" indent="0" algn="ctr">
              <a:buNone/>
            </a:pPr>
            <a:r>
              <a:rPr lang="de-DE" sz="1600" b="0" dirty="0">
                <a:solidFill>
                  <a:schemeClr val="tx1"/>
                </a:solidFill>
                <a:latin typeface="Arial" panose="020B0604020202020204" pitchFamily="34" charset="0"/>
                <a:cs typeface="Arial" panose="020B0604020202020204" pitchFamily="34" charset="0"/>
              </a:rPr>
              <a:t>Gezielte Impulse bietet die Kartei „Was? Wie? Warum?“.</a:t>
            </a:r>
          </a:p>
        </p:txBody>
      </p:sp>
      <p:pic>
        <p:nvPicPr>
          <p:cNvPr id="12" name="Grafik 11" descr="Lupe mit einfarbiger Füllung">
            <a:extLst>
              <a:ext uri="{FF2B5EF4-FFF2-40B4-BE49-F238E27FC236}">
                <a16:creationId xmlns:a16="http://schemas.microsoft.com/office/drawing/2014/main" id="{95C33361-3045-C900-0FD4-C6424E6E2A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8475" y="5391539"/>
            <a:ext cx="599742" cy="599742"/>
          </a:xfrm>
          <a:prstGeom prst="rect">
            <a:avLst/>
          </a:prstGeom>
        </p:spPr>
      </p:pic>
      <p:pic>
        <p:nvPicPr>
          <p:cNvPr id="13" name="Grafik 12" descr="Lupe mit einfarbiger Füllung">
            <a:extLst>
              <a:ext uri="{FF2B5EF4-FFF2-40B4-BE49-F238E27FC236}">
                <a16:creationId xmlns:a16="http://schemas.microsoft.com/office/drawing/2014/main" id="{E7D78E96-261F-2239-6CEA-AEB100145E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30560">
            <a:off x="226601" y="4110637"/>
            <a:ext cx="599742" cy="599742"/>
          </a:xfrm>
          <a:prstGeom prst="rect">
            <a:avLst/>
          </a:prstGeom>
        </p:spPr>
      </p:pic>
      <p:pic>
        <p:nvPicPr>
          <p:cNvPr id="14" name="Grafik 13" descr="Lupe mit einfarbiger Füllung">
            <a:extLst>
              <a:ext uri="{FF2B5EF4-FFF2-40B4-BE49-F238E27FC236}">
                <a16:creationId xmlns:a16="http://schemas.microsoft.com/office/drawing/2014/main" id="{794E60F6-8BCA-6EAB-39A6-05479A77A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6263736" y="4210129"/>
            <a:ext cx="599742" cy="599742"/>
          </a:xfrm>
          <a:prstGeom prst="rect">
            <a:avLst/>
          </a:prstGeom>
        </p:spPr>
      </p:pic>
    </p:spTree>
    <p:extLst>
      <p:ext uri="{BB962C8B-B14F-4D97-AF65-F5344CB8AC3E}">
        <p14:creationId xmlns:p14="http://schemas.microsoft.com/office/powerpoint/2010/main" val="25497044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FABA-C571-94A2-1739-1471EAB090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392AF-A6DF-452B-0B6F-7ADB366C3884}"/>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2711E116-55D5-22A7-C688-7A37E657FF58}"/>
              </a:ext>
            </a:extLst>
          </p:cNvPr>
          <p:cNvSpPr>
            <a:spLocks noGrp="1"/>
          </p:cNvSpPr>
          <p:nvPr>
            <p:ph type="body" sz="quarter" idx="14"/>
          </p:nvPr>
        </p:nvSpPr>
        <p:spPr/>
        <p:txBody>
          <a:bodyPr/>
          <a:lstStyle/>
          <a:p>
            <a:r>
              <a:rPr lang="de-DE" dirty="0"/>
              <a:t>KERNBOTSCHAFT 2</a:t>
            </a:r>
          </a:p>
        </p:txBody>
      </p:sp>
      <p:sp>
        <p:nvSpPr>
          <p:cNvPr id="3" name="Textfeld 2">
            <a:extLst>
              <a:ext uri="{FF2B5EF4-FFF2-40B4-BE49-F238E27FC236}">
                <a16:creationId xmlns:a16="http://schemas.microsoft.com/office/drawing/2014/main" id="{405DF8F3-047B-4486-4FB8-4C3FC79A3CA5}"/>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4F994671-1FA6-7FB7-244E-65511EFE9254}"/>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Der gezielte Einsatz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von Material und Darstellungen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unterstützt Lernende </a:t>
            </a:r>
          </a:p>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beim Verstehen von und Sprechen über Mathematik.</a:t>
            </a:r>
          </a:p>
        </p:txBody>
      </p:sp>
      <p:sp>
        <p:nvSpPr>
          <p:cNvPr id="5" name="Textfeld 4">
            <a:extLst>
              <a:ext uri="{FF2B5EF4-FFF2-40B4-BE49-F238E27FC236}">
                <a16:creationId xmlns:a16="http://schemas.microsoft.com/office/drawing/2014/main" id="{D903061A-9BB6-9DEA-0C9E-5DBD48CF764C}"/>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1FA6C949-1B13-85A3-7F75-8E5A59EC2B6A}"/>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F203C540-446D-294C-3AD2-7CAEA4D12F5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2711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B65B0F-2270-20B9-4939-83E8AB0ECF8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27F1DBA-F3D5-C388-3CD4-551F61E9F7C3}"/>
              </a:ext>
            </a:extLst>
          </p:cNvPr>
          <p:cNvSpPr>
            <a:spLocks noGrp="1"/>
          </p:cNvSpPr>
          <p:nvPr>
            <p:ph type="body" sz="quarter" idx="13"/>
          </p:nvPr>
        </p:nvSpPr>
        <p:spPr/>
        <p:txBody>
          <a:bodyPr/>
          <a:lstStyle/>
          <a:p>
            <a:r>
              <a:rPr lang="de-DE" dirty="0"/>
              <a:t>DIESE FOLIE GEHÖRT ZUM MATERIAL UND DARF NICHT ENTFERNT WERDEN.</a:t>
            </a:r>
          </a:p>
        </p:txBody>
      </p:sp>
      <p:sp>
        <p:nvSpPr>
          <p:cNvPr id="3" name="Inhaltsplatzhalter 2">
            <a:extLst>
              <a:ext uri="{FF2B5EF4-FFF2-40B4-BE49-F238E27FC236}">
                <a16:creationId xmlns:a16="http://schemas.microsoft.com/office/drawing/2014/main" id="{938CE570-57DC-6C34-EC2A-D8ACF22134CE}"/>
              </a:ext>
            </a:extLst>
          </p:cNvPr>
          <p:cNvSpPr>
            <a:spLocks noGrp="1"/>
          </p:cNvSpPr>
          <p:nvPr>
            <p:ph idx="1"/>
          </p:nvPr>
        </p:nvSpPr>
        <p:spPr>
          <a:xfrm>
            <a:off x="526473" y="1639658"/>
            <a:ext cx="10814317" cy="4527819"/>
          </a:xfrm>
        </p:spPr>
        <p:txBody>
          <a:bodyPr/>
          <a:lstStyle/>
          <a:p>
            <a:pPr marL="0" indent="0">
              <a:lnSpc>
                <a:spcPct val="120000"/>
              </a:lnSpc>
              <a:spcBef>
                <a:spcPts val="600"/>
              </a:spcBef>
              <a:buNone/>
              <a:defRPr/>
            </a:pPr>
            <a:r>
              <a:rPr lang="de-DE" dirty="0"/>
              <a:t>Verwenden Sie</a:t>
            </a:r>
          </a:p>
          <a:p>
            <a:pPr>
              <a:lnSpc>
                <a:spcPct val="120000"/>
              </a:lnSpc>
              <a:spcBef>
                <a:spcPts val="600"/>
              </a:spcBef>
            </a:pPr>
            <a:r>
              <a:rPr lang="de-DE" dirty="0"/>
              <a:t>… den </a:t>
            </a:r>
            <a:r>
              <a:rPr lang="de-DE" i="1" dirty="0"/>
              <a:t>gesamten Foliensatz</a:t>
            </a:r>
            <a:r>
              <a:rPr lang="de-DE" dirty="0"/>
              <a:t>, verweisen Sie entweder zu Beginn oder am Ende des Foliensatz mit einer Folie auf die entsprechende PIKAS Seite, von der der Foliensatz entnommen wurde („Quelle: https://</a:t>
            </a:r>
            <a:r>
              <a:rPr lang="de-DE" dirty="0" err="1"/>
              <a:t>pikas.dzlm.de</a:t>
            </a:r>
            <a:r>
              <a:rPr lang="de-DE" dirty="0"/>
              <a:t>/</a:t>
            </a:r>
            <a:r>
              <a:rPr lang="de-DE" dirty="0" err="1"/>
              <a:t>node</a:t>
            </a:r>
            <a:r>
              <a:rPr lang="de-DE" dirty="0"/>
              <a:t>/2708“)</a:t>
            </a:r>
          </a:p>
          <a:p>
            <a:pPr>
              <a:lnSpc>
                <a:spcPct val="120000"/>
              </a:lnSpc>
              <a:spcBef>
                <a:spcPts val="600"/>
              </a:spcBef>
            </a:pPr>
            <a:r>
              <a:rPr lang="de-DE" dirty="0"/>
              <a:t>… nur </a:t>
            </a:r>
            <a:r>
              <a:rPr lang="de-DE" i="1" dirty="0"/>
              <a:t>Einzelfolien aus dem Foliensatz</a:t>
            </a:r>
            <a:r>
              <a:rPr lang="de-DE" dirty="0"/>
              <a:t>, setzen Sie den Verweis auf jede der entnommenen Folie (z. B. unten an den Folienrand „Quelle: https://</a:t>
            </a:r>
            <a:r>
              <a:rPr lang="de-DE" dirty="0" err="1"/>
              <a:t>pikas.dzlm.de</a:t>
            </a:r>
            <a:r>
              <a:rPr lang="de-DE" dirty="0"/>
              <a:t>/</a:t>
            </a:r>
            <a:r>
              <a:rPr lang="de-DE" dirty="0" err="1"/>
              <a:t>node</a:t>
            </a:r>
            <a:r>
              <a:rPr lang="de-DE" dirty="0"/>
              <a:t>/2708“).</a:t>
            </a:r>
          </a:p>
          <a:p>
            <a:pPr>
              <a:lnSpc>
                <a:spcPct val="120000"/>
              </a:lnSpc>
              <a:spcBef>
                <a:spcPts val="600"/>
              </a:spcBef>
            </a:pPr>
            <a:r>
              <a:rPr lang="de-DE" dirty="0"/>
              <a:t>… nur </a:t>
            </a:r>
            <a:r>
              <a:rPr lang="de-DE" i="1" dirty="0"/>
              <a:t>Teile einer Folie</a:t>
            </a:r>
            <a:r>
              <a:rPr lang="de-DE" dirty="0"/>
              <a:t>, setzen Sie den Verweis auf der neu erstellten Folie unter den entnommenen Teil der Originalfolie (z. B. unter ein Bild/ einen Absatz „Quelle: https://</a:t>
            </a:r>
            <a:r>
              <a:rPr lang="de-DE" dirty="0" err="1"/>
              <a:t>pikas.dzlm.de</a:t>
            </a:r>
            <a:r>
              <a:rPr lang="de-DE" dirty="0"/>
              <a:t>/</a:t>
            </a:r>
            <a:r>
              <a:rPr lang="de-DE" dirty="0" err="1"/>
              <a:t>node</a:t>
            </a:r>
            <a:r>
              <a:rPr lang="de-DE" dirty="0"/>
              <a:t>/2708“).</a:t>
            </a:r>
          </a:p>
        </p:txBody>
      </p:sp>
      <p:sp>
        <p:nvSpPr>
          <p:cNvPr id="4" name="Titel 3">
            <a:extLst>
              <a:ext uri="{FF2B5EF4-FFF2-40B4-BE49-F238E27FC236}">
                <a16:creationId xmlns:a16="http://schemas.microsoft.com/office/drawing/2014/main" id="{E9946E85-3B0F-7DD9-7B12-AF218A9935A3}"/>
              </a:ext>
            </a:extLst>
          </p:cNvPr>
          <p:cNvSpPr>
            <a:spLocks noGrp="1"/>
          </p:cNvSpPr>
          <p:nvPr>
            <p:ph type="title"/>
          </p:nvPr>
        </p:nvSpPr>
        <p:spPr/>
        <p:txBody>
          <a:bodyPr/>
          <a:lstStyle/>
          <a:p>
            <a:r>
              <a:rPr lang="de-DE" dirty="0"/>
              <a:t>Nutzungsbedingungen</a:t>
            </a:r>
          </a:p>
        </p:txBody>
      </p:sp>
    </p:spTree>
    <p:extLst>
      <p:ext uri="{BB962C8B-B14F-4D97-AF65-F5344CB8AC3E}">
        <p14:creationId xmlns:p14="http://schemas.microsoft.com/office/powerpoint/2010/main" val="161136096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F494-9809-58F4-FBEC-6DAD82E92DA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874B39C-1221-D22E-421F-1579464D6C94}"/>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Aufgabe bietet sich an? </a:t>
            </a:r>
          </a:p>
          <a:p>
            <a:pPr marL="285750" indent="-285750">
              <a:buFont typeface="Arial" panose="020B0604020202020204" pitchFamily="34" charset="0"/>
              <a:buChar char="•"/>
            </a:pPr>
            <a:r>
              <a:rPr lang="de-DE" dirty="0"/>
              <a:t>Wie kann das Darstellen die Lernenden beim Verstehen und beim Gespräch über Mathematik unterstützen?</a:t>
            </a:r>
          </a:p>
          <a:p>
            <a:pPr marL="285750" indent="-285750">
              <a:buFont typeface="Arial" panose="020B0604020202020204" pitchFamily="34" charset="0"/>
              <a:buChar char="•"/>
            </a:pPr>
            <a:r>
              <a:rPr lang="de-DE" sz="1600" dirty="0"/>
              <a:t>Welche Unterstützungsmöglichkeiten möchten Sie berücksichtigen (z. B. sprachliche Hilfen, Mittel und Tipps zum Forschen, …)?</a:t>
            </a:r>
          </a:p>
          <a:p>
            <a:pPr marL="285750" indent="-285750">
              <a:buFont typeface="Arial" panose="020B0604020202020204" pitchFamily="34" charset="0"/>
              <a:buChar char="•"/>
            </a:pPr>
            <a:r>
              <a:rPr lang="de-DE" sz="1600" dirty="0"/>
              <a:t>Welche Impulse könnten sinnvoll sein, damit die Kinder </a:t>
            </a:r>
            <a:r>
              <a:rPr lang="de-DE" dirty="0"/>
              <a:t>Darstellungen produktiv nutzen können</a:t>
            </a:r>
            <a:r>
              <a:rPr lang="de-DE" sz="1600" dirty="0"/>
              <a:t>? </a:t>
            </a:r>
          </a:p>
        </p:txBody>
      </p:sp>
      <p:sp>
        <p:nvSpPr>
          <p:cNvPr id="3" name="Textplatzhalter 2">
            <a:extLst>
              <a:ext uri="{FF2B5EF4-FFF2-40B4-BE49-F238E27FC236}">
                <a16:creationId xmlns:a16="http://schemas.microsoft.com/office/drawing/2014/main" id="{FB0DE88C-97AB-63BC-AFF1-6C2FF959C91C}"/>
              </a:ext>
            </a:extLst>
          </p:cNvPr>
          <p:cNvSpPr>
            <a:spLocks noGrp="1"/>
          </p:cNvSpPr>
          <p:nvPr>
            <p:ph type="body" sz="quarter" idx="15"/>
          </p:nvPr>
        </p:nvSpPr>
        <p:spPr/>
        <p:txBody>
          <a:bodyPr/>
          <a:lstStyle/>
          <a:p>
            <a:r>
              <a:rPr lang="de-DE" dirty="0"/>
              <a:t>Nehmen Sie Ihr nächstes Unterrichtsthema in den Blick.</a:t>
            </a:r>
          </a:p>
          <a:p>
            <a:r>
              <a:rPr lang="de-DE" dirty="0"/>
              <a:t>Welches konkrete Lernziel verfolgen Sie und inwiefern können Darstellungen als Anschauungs- und Erkenntnismittel hierbei unterstützen?</a:t>
            </a:r>
          </a:p>
        </p:txBody>
      </p:sp>
      <p:sp>
        <p:nvSpPr>
          <p:cNvPr id="4" name="Titel 3">
            <a:extLst>
              <a:ext uri="{FF2B5EF4-FFF2-40B4-BE49-F238E27FC236}">
                <a16:creationId xmlns:a16="http://schemas.microsoft.com/office/drawing/2014/main" id="{B740161C-655C-7B42-CEF3-9539C15C6093}"/>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A134E59C-C53A-1C0B-629C-41AD06F4509B}"/>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285147134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4DD3-FA15-D39E-0DDF-75F730B53F1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FED9717-536F-349B-D4B1-A8731C40366F}"/>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0D57FF68-FF23-3B9E-4C2F-9FACD5F968FD}"/>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88541BD0-9310-FF2B-754F-12140F5B0281}"/>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33025EAA-2375-DDF1-E0B9-E3A5962B1425}"/>
              </a:ext>
            </a:extLst>
          </p:cNvPr>
          <p:cNvSpPr txBox="1"/>
          <p:nvPr/>
        </p:nvSpPr>
        <p:spPr>
          <a:xfrm>
            <a:off x="-166914" y="2383396"/>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B13EEACD-84C0-2812-F51E-DF712820B344}"/>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41</a:t>
            </a:fld>
            <a:endParaRPr lang="de-DE" sz="1200" noProof="1">
              <a:solidFill>
                <a:schemeClr val="bg2">
                  <a:lumMod val="50000"/>
                </a:schemeClr>
              </a:solidFill>
            </a:endParaRPr>
          </a:p>
        </p:txBody>
      </p:sp>
    </p:spTree>
    <p:extLst>
      <p:ext uri="{BB962C8B-B14F-4D97-AF65-F5344CB8AC3E}">
        <p14:creationId xmlns:p14="http://schemas.microsoft.com/office/powerpoint/2010/main" val="3387785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7336A3-E4EF-E1D7-38F5-2867E19922B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2B785C7-A467-A05C-165F-477B2F68FA9D}"/>
              </a:ext>
            </a:extLst>
          </p:cNvPr>
          <p:cNvSpPr>
            <a:spLocks noGrp="1"/>
          </p:cNvSpPr>
          <p:nvPr>
            <p:ph type="body" sz="quarter" idx="13"/>
          </p:nvPr>
        </p:nvSpPr>
        <p:spPr/>
        <p:txBody>
          <a:bodyPr/>
          <a:lstStyle/>
          <a:p>
            <a:r>
              <a:rPr lang="de-DE" b="1" dirty="0"/>
              <a:t>Allgemeine Hinweise zum Kommunizieren</a:t>
            </a:r>
            <a:endParaRPr lang="de-DE" dirty="0"/>
          </a:p>
        </p:txBody>
      </p:sp>
      <p:sp>
        <p:nvSpPr>
          <p:cNvPr id="3" name="Inhaltsplatzhalter 2">
            <a:extLst>
              <a:ext uri="{FF2B5EF4-FFF2-40B4-BE49-F238E27FC236}">
                <a16:creationId xmlns:a16="http://schemas.microsoft.com/office/drawing/2014/main" id="{E073CF57-0129-BDCB-3CD9-A69FB8918E51}"/>
              </a:ext>
            </a:extLst>
          </p:cNvPr>
          <p:cNvSpPr>
            <a:spLocks noGrp="1"/>
          </p:cNvSpPr>
          <p:nvPr>
            <p:ph idx="1"/>
          </p:nvPr>
        </p:nvSpPr>
        <p:spPr/>
        <p:txBody>
          <a:bodyPr/>
          <a:lstStyle/>
          <a:p>
            <a:pPr marL="0" indent="0">
              <a:buNone/>
            </a:pPr>
            <a:r>
              <a:rPr lang="de-DE" sz="1400" dirty="0">
                <a:solidFill>
                  <a:srgbClr val="000000"/>
                </a:solidFill>
                <a:effectLst/>
                <a:latin typeface="Helvetica" pitchFamily="2" charset="0"/>
              </a:rPr>
              <a:t>Kinder sollten im Mathematikunterricht so oft wie möglich die Gelegenheit bekommen, sich über Mathematik auszutauschen. Eine wichtige Komponente stellt hierbei das mathematische Beschreiben dar – ein Prozess, in dem die Lernenden ihre Erkenntnisse, Vorgehensweisen oder Darstellungen aufgreifen und sich mit ihnen auseinandersetzen.</a:t>
            </a:r>
          </a:p>
          <a:p>
            <a:pPr marL="0" indent="0">
              <a:buNone/>
            </a:pPr>
            <a:r>
              <a:rPr lang="de-DE" sz="1400" dirty="0">
                <a:solidFill>
                  <a:srgbClr val="000000"/>
                </a:solidFill>
                <a:effectLst/>
                <a:latin typeface="Helvetica" pitchFamily="2" charset="0"/>
              </a:rPr>
              <a:t>Kriterien für gute Beschreibungen sind (ebenso wie für Begründungen) abhängig von der Art der Beschreibung und dem mathematischen Lerngegenstand, auf den sie sich beziehen. Im Konkreten bedeutet dies, dass jeweils – bezogen auf den </a:t>
            </a:r>
            <a:r>
              <a:rPr lang="de-DE" sz="1400" dirty="0">
                <a:solidFill>
                  <a:srgbClr val="000000"/>
                </a:solidFill>
                <a:latin typeface="Helvetica" pitchFamily="2" charset="0"/>
              </a:rPr>
              <a:t>Lerngegenstand – </a:t>
            </a:r>
            <a:r>
              <a:rPr lang="de-DE" sz="1400" dirty="0">
                <a:solidFill>
                  <a:srgbClr val="000000"/>
                </a:solidFill>
                <a:effectLst/>
                <a:latin typeface="Helvetica" pitchFamily="2" charset="0"/>
              </a:rPr>
              <a:t>neu fokussiert, angeregt und überprüft werden muss. Deshalb ist es erforderlich, das Beschreiben zu einem festen Bestandteil des Mathematikunterrichts zu machen. Ein sprachbildender Mathematikunterricht, der das Forschen und Erklären fokussiert, kann dies unterstützen. </a:t>
            </a:r>
          </a:p>
          <a:p>
            <a:pPr marL="0" indent="0">
              <a:buNone/>
            </a:pPr>
            <a:r>
              <a:rPr lang="de-DE" sz="1400" dirty="0">
                <a:solidFill>
                  <a:srgbClr val="000000"/>
                </a:solidFill>
                <a:effectLst/>
                <a:latin typeface="Helvetica" pitchFamily="2" charset="0"/>
              </a:rPr>
              <a:t>Anlässe für das Beschreiben sind allerdings nicht ausreichend. Um die Kinder dabei zu unterstützen und zu fördern, bieten sich allgemeine Hilfen wie Aufnahmemedien, Sprachspeicher und Mittel zum Forschen an. Darüber hinaus können weiterführende Impulse den Unterricht ergänzen, bereichern und zu einer vertieften Auseinandersetzung anregen.</a:t>
            </a:r>
          </a:p>
          <a:p>
            <a:pPr marL="0" indent="0">
              <a:buNone/>
            </a:pPr>
            <a:endParaRPr lang="de-DE" sz="1600" dirty="0"/>
          </a:p>
          <a:p>
            <a:endParaRPr lang="de-DE" sz="1600" dirty="0"/>
          </a:p>
        </p:txBody>
      </p:sp>
      <p:sp>
        <p:nvSpPr>
          <p:cNvPr id="6" name="Titel 5">
            <a:extLst>
              <a:ext uri="{FF2B5EF4-FFF2-40B4-BE49-F238E27FC236}">
                <a16:creationId xmlns:a16="http://schemas.microsoft.com/office/drawing/2014/main" id="{7ABFF12E-8C4A-A8E6-2883-228EC55E9215}"/>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8483448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C603-2459-8A6A-9196-A7995CC417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AE6974-0E80-FBE1-24FE-C14FA054F565}"/>
              </a:ext>
            </a:extLst>
          </p:cNvPr>
          <p:cNvSpPr>
            <a:spLocks noGrp="1"/>
          </p:cNvSpPr>
          <p:nvPr>
            <p:ph type="title"/>
          </p:nvPr>
        </p:nvSpPr>
        <p:spPr/>
        <p:txBody>
          <a:bodyPr/>
          <a:lstStyle/>
          <a:p>
            <a:r>
              <a:rPr lang="de-DE" dirty="0"/>
              <a:t>Kommunizieren am Beispiel ,Wimmelbild – Anzahlen´</a:t>
            </a:r>
          </a:p>
        </p:txBody>
      </p:sp>
      <p:sp>
        <p:nvSpPr>
          <p:cNvPr id="5" name="Textplatzhalter 4">
            <a:extLst>
              <a:ext uri="{FF2B5EF4-FFF2-40B4-BE49-F238E27FC236}">
                <a16:creationId xmlns:a16="http://schemas.microsoft.com/office/drawing/2014/main" id="{C680F1FD-55D8-0A25-EDBD-0432EAC98F71}"/>
              </a:ext>
            </a:extLst>
          </p:cNvPr>
          <p:cNvSpPr>
            <a:spLocks noGrp="1"/>
          </p:cNvSpPr>
          <p:nvPr>
            <p:ph type="body" sz="quarter" idx="14"/>
          </p:nvPr>
        </p:nvSpPr>
        <p:spPr/>
        <p:txBody>
          <a:bodyPr/>
          <a:lstStyle/>
          <a:p>
            <a:r>
              <a:rPr lang="de-DE" dirty="0"/>
              <a:t>PROZESSBEZOGENE KOMPETENZ KOMMUNIZIEREN </a:t>
            </a:r>
          </a:p>
        </p:txBody>
      </p:sp>
      <p:sp>
        <p:nvSpPr>
          <p:cNvPr id="6" name="Abgerundete rechteckige Legende 35">
            <a:extLst>
              <a:ext uri="{FF2B5EF4-FFF2-40B4-BE49-F238E27FC236}">
                <a16:creationId xmlns:a16="http://schemas.microsoft.com/office/drawing/2014/main" id="{497865CB-A3CF-E8DB-25A3-D0760D1A92C4}"/>
              </a:ext>
            </a:extLst>
          </p:cNvPr>
          <p:cNvSpPr/>
          <p:nvPr/>
        </p:nvSpPr>
        <p:spPr>
          <a:xfrm>
            <a:off x="1517173" y="2107006"/>
            <a:ext cx="2512815" cy="969496"/>
          </a:xfrm>
          <a:prstGeom prst="wedgeRoundRectCallout">
            <a:avLst>
              <a:gd name="adj1" fmla="val 55001"/>
              <a:gd name="adj2" fmla="val 4903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rPr>
              <a:t>Ich finde wichtig, dass die Kinder lernen, über Mathematik zu sprechen.</a:t>
            </a:r>
          </a:p>
        </p:txBody>
      </p:sp>
      <p:sp>
        <p:nvSpPr>
          <p:cNvPr id="7" name="Abgerundete rechteckige Legende 35">
            <a:extLst>
              <a:ext uri="{FF2B5EF4-FFF2-40B4-BE49-F238E27FC236}">
                <a16:creationId xmlns:a16="http://schemas.microsoft.com/office/drawing/2014/main" id="{A1469108-C698-F188-D128-1AD77EB1BB1E}"/>
              </a:ext>
            </a:extLst>
          </p:cNvPr>
          <p:cNvSpPr/>
          <p:nvPr/>
        </p:nvSpPr>
        <p:spPr>
          <a:xfrm>
            <a:off x="4925066" y="1748692"/>
            <a:ext cx="3208844" cy="1185563"/>
          </a:xfrm>
          <a:prstGeom prst="wedgeRoundRectCallout">
            <a:avLst>
              <a:gd name="adj1" fmla="val -39008"/>
              <a:gd name="adj2" fmla="val 6734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rPr>
              <a:t>Mir ist wichtig, dass die Kinder von- und miteinander lernen können. Dafür schaffe ich möglichst viele Gelegenheiten.</a:t>
            </a:r>
          </a:p>
        </p:txBody>
      </p:sp>
      <p:sp>
        <p:nvSpPr>
          <p:cNvPr id="15" name="Abgerundete rechteckige Legende 35">
            <a:extLst>
              <a:ext uri="{FF2B5EF4-FFF2-40B4-BE49-F238E27FC236}">
                <a16:creationId xmlns:a16="http://schemas.microsoft.com/office/drawing/2014/main" id="{9FF7D222-7EA4-40A8-311C-ADB39B9CEFA7}"/>
              </a:ext>
            </a:extLst>
          </p:cNvPr>
          <p:cNvSpPr/>
          <p:nvPr/>
        </p:nvSpPr>
        <p:spPr>
          <a:xfrm>
            <a:off x="7266935" y="3973602"/>
            <a:ext cx="2909366" cy="1244835"/>
          </a:xfrm>
          <a:prstGeom prst="wedgeRoundRectCallout">
            <a:avLst>
              <a:gd name="adj1" fmla="val -70606"/>
              <a:gd name="adj2" fmla="val -5305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0" dirty="0">
                <a:solidFill>
                  <a:schemeClr val="tx1"/>
                </a:solidFill>
              </a:rPr>
              <a:t>Für mich ist wichtig, dass ich ein gutes Sprachvorbild bin und dass ich durch Nachfragen und Unterstützen die Kinder zum Sprechen anrege.</a:t>
            </a:r>
          </a:p>
        </p:txBody>
      </p:sp>
      <p:pic>
        <p:nvPicPr>
          <p:cNvPr id="19" name="Grafik 18">
            <a:extLst>
              <a:ext uri="{FF2B5EF4-FFF2-40B4-BE49-F238E27FC236}">
                <a16:creationId xmlns:a16="http://schemas.microsoft.com/office/drawing/2014/main" id="{08D4BF1D-99E6-BC39-122E-2FC85B183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892" y="3076502"/>
            <a:ext cx="2814715" cy="3219507"/>
          </a:xfrm>
          <a:prstGeom prst="rect">
            <a:avLst/>
          </a:prstGeom>
        </p:spPr>
      </p:pic>
      <p:sp>
        <p:nvSpPr>
          <p:cNvPr id="25" name="Abgerundetes Rechteck 24">
            <a:extLst>
              <a:ext uri="{FF2B5EF4-FFF2-40B4-BE49-F238E27FC236}">
                <a16:creationId xmlns:a16="http://schemas.microsoft.com/office/drawing/2014/main" id="{754A3191-8833-9D44-7CBE-1F143D957CD8}"/>
              </a:ext>
            </a:extLst>
          </p:cNvPr>
          <p:cNvSpPr/>
          <p:nvPr/>
        </p:nvSpPr>
        <p:spPr>
          <a:xfrm>
            <a:off x="886550" y="2962791"/>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21" name="Oval 20">
            <a:extLst>
              <a:ext uri="{FF2B5EF4-FFF2-40B4-BE49-F238E27FC236}">
                <a16:creationId xmlns:a16="http://schemas.microsoft.com/office/drawing/2014/main" id="{061BCCBD-F960-1D0F-2924-5E2E9E565362}"/>
              </a:ext>
            </a:extLst>
          </p:cNvPr>
          <p:cNvSpPr>
            <a:spLocks noChangeAspect="1"/>
          </p:cNvSpPr>
          <p:nvPr/>
        </p:nvSpPr>
        <p:spPr>
          <a:xfrm>
            <a:off x="411927" y="286806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 name="Grafik 8" descr="Chat mit einfarbiger Füllung">
            <a:extLst>
              <a:ext uri="{FF2B5EF4-FFF2-40B4-BE49-F238E27FC236}">
                <a16:creationId xmlns:a16="http://schemas.microsoft.com/office/drawing/2014/main" id="{96179BB3-8747-4BE8-B23C-BB9479724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7865" y="2889820"/>
            <a:ext cx="564030" cy="564030"/>
          </a:xfrm>
          <a:prstGeom prst="rect">
            <a:avLst/>
          </a:prstGeom>
          <a:effectLst>
            <a:outerShdw blurRad="50800" dist="38100" dir="8100000" sx="91000" sy="91000" algn="tr" rotWithShape="0">
              <a:prstClr val="black">
                <a:alpha val="40000"/>
              </a:prstClr>
            </a:outerShdw>
          </a:effectLst>
        </p:spPr>
      </p:pic>
      <p:sp>
        <p:nvSpPr>
          <p:cNvPr id="26" name="Abgerundetes Rechteck 25">
            <a:extLst>
              <a:ext uri="{FF2B5EF4-FFF2-40B4-BE49-F238E27FC236}">
                <a16:creationId xmlns:a16="http://schemas.microsoft.com/office/drawing/2014/main" id="{6695B59E-C579-A6AA-ABB9-F356D95D80CA}"/>
              </a:ext>
            </a:extLst>
          </p:cNvPr>
          <p:cNvSpPr/>
          <p:nvPr/>
        </p:nvSpPr>
        <p:spPr>
          <a:xfrm>
            <a:off x="7029252" y="2861786"/>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22" name="Oval 21">
            <a:extLst>
              <a:ext uri="{FF2B5EF4-FFF2-40B4-BE49-F238E27FC236}">
                <a16:creationId xmlns:a16="http://schemas.microsoft.com/office/drawing/2014/main" id="{FBAE79E2-B8D8-EF26-2FFD-4BB51D742A1A}"/>
              </a:ext>
            </a:extLst>
          </p:cNvPr>
          <p:cNvSpPr>
            <a:spLocks noChangeAspect="1"/>
          </p:cNvSpPr>
          <p:nvPr/>
        </p:nvSpPr>
        <p:spPr>
          <a:xfrm>
            <a:off x="6539494" y="2772541"/>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0" name="Grafik 19" descr="Zahnräder mit einfarbiger Füllung">
            <a:extLst>
              <a:ext uri="{FF2B5EF4-FFF2-40B4-BE49-F238E27FC236}">
                <a16:creationId xmlns:a16="http://schemas.microsoft.com/office/drawing/2014/main" id="{124AE93E-B4F7-B092-DDAA-E9609C81D4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8568" y="2811615"/>
            <a:ext cx="485882" cy="485882"/>
          </a:xfrm>
          <a:prstGeom prst="rect">
            <a:avLst/>
          </a:prstGeom>
          <a:effectLst>
            <a:outerShdw blurRad="50800" dist="38100" dir="8100000" sx="91000" sy="91000" algn="tr" rotWithShape="0">
              <a:prstClr val="black">
                <a:alpha val="40000"/>
              </a:prstClr>
            </a:outerShdw>
          </a:effectLst>
        </p:spPr>
      </p:pic>
      <p:sp>
        <p:nvSpPr>
          <p:cNvPr id="27" name="Abgerundetes Rechteck 26">
            <a:extLst>
              <a:ext uri="{FF2B5EF4-FFF2-40B4-BE49-F238E27FC236}">
                <a16:creationId xmlns:a16="http://schemas.microsoft.com/office/drawing/2014/main" id="{3B2B749B-876F-2145-4C9C-0DF3D9FCFE5C}"/>
              </a:ext>
            </a:extLst>
          </p:cNvPr>
          <p:cNvSpPr/>
          <p:nvPr/>
        </p:nvSpPr>
        <p:spPr>
          <a:xfrm>
            <a:off x="7884553" y="5171715"/>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23" name="Oval 22">
            <a:extLst>
              <a:ext uri="{FF2B5EF4-FFF2-40B4-BE49-F238E27FC236}">
                <a16:creationId xmlns:a16="http://schemas.microsoft.com/office/drawing/2014/main" id="{DB376131-4E66-E41B-345B-0210B0CB3465}"/>
              </a:ext>
            </a:extLst>
          </p:cNvPr>
          <p:cNvSpPr>
            <a:spLocks noChangeAspect="1"/>
          </p:cNvSpPr>
          <p:nvPr/>
        </p:nvSpPr>
        <p:spPr>
          <a:xfrm>
            <a:off x="7390197" y="5076984"/>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9" name="Grafik 28" descr="Person mit Idee mit einfarbiger Füllung">
            <a:extLst>
              <a:ext uri="{FF2B5EF4-FFF2-40B4-BE49-F238E27FC236}">
                <a16:creationId xmlns:a16="http://schemas.microsoft.com/office/drawing/2014/main" id="{D54C3519-6CE6-CA4A-EC4B-5C8DAB56EA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3416" y="5127092"/>
            <a:ext cx="463813" cy="463813"/>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315305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25" grpId="0" animBg="1"/>
      <p:bldP spid="21" grpId="0" animBg="1"/>
      <p:bldP spid="26" grpId="0" animBg="1"/>
      <p:bldP spid="22" grpId="0" animBg="1"/>
      <p:bldP spid="27"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74D16-0552-A220-5F15-063D08717119}"/>
            </a:ext>
          </a:extLst>
        </p:cNvPr>
        <p:cNvGrpSpPr/>
        <p:nvPr/>
      </p:nvGrpSpPr>
      <p:grpSpPr>
        <a:xfrm>
          <a:off x="0" y="0"/>
          <a:ext cx="0" cy="0"/>
          <a:chOff x="0" y="0"/>
          <a:chExt cx="0" cy="0"/>
        </a:xfrm>
      </p:grpSpPr>
      <p:pic>
        <p:nvPicPr>
          <p:cNvPr id="27" name="Grafik 26">
            <a:extLst>
              <a:ext uri="{FF2B5EF4-FFF2-40B4-BE49-F238E27FC236}">
                <a16:creationId xmlns:a16="http://schemas.microsoft.com/office/drawing/2014/main" id="{3ECE8ECE-F0DD-4589-E810-8D409829F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4A35060B-1B29-679D-C393-CCFA32332838}"/>
              </a:ext>
            </a:extLst>
          </p:cNvPr>
          <p:cNvSpPr>
            <a:spLocks noGrp="1"/>
          </p:cNvSpPr>
          <p:nvPr>
            <p:ph type="title"/>
          </p:nvPr>
        </p:nvSpPr>
        <p:spPr/>
        <p:txBody>
          <a:bodyPr/>
          <a:lstStyle/>
          <a:p>
            <a:r>
              <a:rPr lang="de-DE" dirty="0"/>
              <a:t>Kommunizieren am Beispiel ,Wimmelbild – Anzahlen´</a:t>
            </a:r>
          </a:p>
        </p:txBody>
      </p:sp>
      <p:sp>
        <p:nvSpPr>
          <p:cNvPr id="11" name="Abgerundete rechteckige Legende 10">
            <a:extLst>
              <a:ext uri="{FF2B5EF4-FFF2-40B4-BE49-F238E27FC236}">
                <a16:creationId xmlns:a16="http://schemas.microsoft.com/office/drawing/2014/main" id="{6A90596C-55B1-2397-7C19-52CBC3650DCB}"/>
              </a:ext>
            </a:extLst>
          </p:cNvPr>
          <p:cNvSpPr/>
          <p:nvPr/>
        </p:nvSpPr>
        <p:spPr>
          <a:xfrm>
            <a:off x="9594997" y="4585911"/>
            <a:ext cx="1473971" cy="445171"/>
          </a:xfrm>
          <a:prstGeom prst="wedgeRoundRectCallout">
            <a:avLst>
              <a:gd name="adj1" fmla="val -83887"/>
              <a:gd name="adj2" fmla="val 2149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Pokal … </a:t>
            </a:r>
          </a:p>
        </p:txBody>
      </p:sp>
      <p:pic>
        <p:nvPicPr>
          <p:cNvPr id="14" name="Grafik 13" descr="Ein Bild, das Zeichnung, Entwurf, Bild, Kinderkunst enthält.&#10;&#10;Automatisch generierte Beschreibung">
            <a:extLst>
              <a:ext uri="{FF2B5EF4-FFF2-40B4-BE49-F238E27FC236}">
                <a16:creationId xmlns:a16="http://schemas.microsoft.com/office/drawing/2014/main" id="{A8F754BB-2193-B5CE-00CD-1BD2DDD36384}"/>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p:pic>
        <p:nvPicPr>
          <p:cNvPr id="16" name="Grafik 15" descr="Ein Bild, das Cartoon, Zeichnung, Entwurf, Darstellung enthält.&#10;&#10;Automatisch generierte Beschreibung">
            <a:extLst>
              <a:ext uri="{FF2B5EF4-FFF2-40B4-BE49-F238E27FC236}">
                <a16:creationId xmlns:a16="http://schemas.microsoft.com/office/drawing/2014/main" id="{CE1BD765-ABEA-BCA9-7400-68DC7F67A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36794ED0-2B73-A33B-B6B2-9EF6731CEFA2}"/>
              </a:ext>
            </a:extLst>
          </p:cNvPr>
          <p:cNvPicPr>
            <a:picLocks noChangeAspect="1"/>
          </p:cNvPicPr>
          <p:nvPr/>
        </p:nvPicPr>
        <p:blipFill>
          <a:blip r:embed="rId6"/>
          <a:srcRect b="43370"/>
          <a:stretch/>
        </p:blipFill>
        <p:spPr>
          <a:xfrm>
            <a:off x="4209670" y="4674071"/>
            <a:ext cx="1262920" cy="1574866"/>
          </a:xfrm>
          <a:prstGeom prst="rect">
            <a:avLst/>
          </a:prstGeom>
        </p:spPr>
      </p:pic>
      <p:sp>
        <p:nvSpPr>
          <p:cNvPr id="19" name="Abgerundete rechteckige Legende 18">
            <a:extLst>
              <a:ext uri="{FF2B5EF4-FFF2-40B4-BE49-F238E27FC236}">
                <a16:creationId xmlns:a16="http://schemas.microsoft.com/office/drawing/2014/main" id="{0F20EC6A-8B90-4183-0C19-BBAB7B85B038}"/>
              </a:ext>
            </a:extLst>
          </p:cNvPr>
          <p:cNvSpPr/>
          <p:nvPr/>
        </p:nvSpPr>
        <p:spPr>
          <a:xfrm>
            <a:off x="159789" y="2171700"/>
            <a:ext cx="1971939" cy="805661"/>
          </a:xfrm>
          <a:prstGeom prst="wedgeRoundRectCallout">
            <a:avLst>
              <a:gd name="adj1" fmla="val 58342"/>
              <a:gd name="adj2" fmla="val 560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Was siehst du auf dem Bild? Erzähle.</a:t>
            </a:r>
          </a:p>
        </p:txBody>
      </p:sp>
      <p:pic>
        <p:nvPicPr>
          <p:cNvPr id="7" name="Grafik 6">
            <a:extLst>
              <a:ext uri="{FF2B5EF4-FFF2-40B4-BE49-F238E27FC236}">
                <a16:creationId xmlns:a16="http://schemas.microsoft.com/office/drawing/2014/main" id="{00F11957-D68A-8B91-FBA5-E33E7D3B8B58}"/>
              </a:ext>
            </a:extLst>
          </p:cNvPr>
          <p:cNvPicPr>
            <a:picLocks noChangeAspect="1"/>
          </p:cNvPicPr>
          <p:nvPr/>
        </p:nvPicPr>
        <p:blipFill>
          <a:blip r:embed="rId7"/>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C9CB3131-B9B3-512F-D912-1C092692768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sp>
        <p:nvSpPr>
          <p:cNvPr id="13" name="Abgerundete rechteckige Legende 12">
            <a:extLst>
              <a:ext uri="{FF2B5EF4-FFF2-40B4-BE49-F238E27FC236}">
                <a16:creationId xmlns:a16="http://schemas.microsoft.com/office/drawing/2014/main" id="{919E095F-9E50-32C4-183D-BD2C42D97483}"/>
              </a:ext>
            </a:extLst>
          </p:cNvPr>
          <p:cNvSpPr/>
          <p:nvPr/>
        </p:nvSpPr>
        <p:spPr>
          <a:xfrm>
            <a:off x="73090" y="5584584"/>
            <a:ext cx="3130404" cy="588808"/>
          </a:xfrm>
          <a:prstGeom prst="wedgeRoundRectCallout">
            <a:avLst>
              <a:gd name="adj1" fmla="val 47173"/>
              <a:gd name="adj2" fmla="val -83832"/>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Drei blaue und drei rote Kinder. </a:t>
            </a:r>
          </a:p>
          <a:p>
            <a:pPr marL="0" indent="0" algn="ctr" eaLnBrk="0" fontAlgn="base">
              <a:spcBef>
                <a:spcPct val="0"/>
              </a:spcBef>
              <a:spcAft>
                <a:spcPct val="0"/>
              </a:spcAft>
              <a:buSzTx/>
              <a:buNone/>
            </a:pPr>
            <a:r>
              <a:rPr lang="de-DE" sz="1600" b="0" dirty="0">
                <a:solidFill>
                  <a:schemeClr val="tx1"/>
                </a:solidFill>
              </a:rPr>
              <a:t>Also sechs. </a:t>
            </a:r>
          </a:p>
        </p:txBody>
      </p:sp>
      <p:sp>
        <p:nvSpPr>
          <p:cNvPr id="21" name="Abgerundete rechteckige Legende 20">
            <a:extLst>
              <a:ext uri="{FF2B5EF4-FFF2-40B4-BE49-F238E27FC236}">
                <a16:creationId xmlns:a16="http://schemas.microsoft.com/office/drawing/2014/main" id="{2ADBF9CE-5C01-F3C1-E5D6-BBDFEE25C3AD}"/>
              </a:ext>
            </a:extLst>
          </p:cNvPr>
          <p:cNvSpPr/>
          <p:nvPr/>
        </p:nvSpPr>
        <p:spPr>
          <a:xfrm>
            <a:off x="8332533" y="5548123"/>
            <a:ext cx="1804907" cy="589043"/>
          </a:xfrm>
          <a:prstGeom prst="wedgeRoundRectCallout">
            <a:avLst>
              <a:gd name="adj1" fmla="val -77514"/>
              <a:gd name="adj2" fmla="val -9740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Fußball. </a:t>
            </a:r>
          </a:p>
          <a:p>
            <a:pPr marL="0" indent="0" algn="ctr" eaLnBrk="0" fontAlgn="base">
              <a:spcBef>
                <a:spcPct val="0"/>
              </a:spcBef>
              <a:spcAft>
                <a:spcPct val="0"/>
              </a:spcAft>
              <a:buSzTx/>
              <a:buNone/>
            </a:pPr>
            <a:r>
              <a:rPr lang="de-DE" sz="1600" b="0" dirty="0">
                <a:solidFill>
                  <a:schemeClr val="tx1"/>
                </a:solidFill>
              </a:rPr>
              <a:t>Rot gegen blau.</a:t>
            </a:r>
          </a:p>
        </p:txBody>
      </p:sp>
      <p:pic>
        <p:nvPicPr>
          <p:cNvPr id="17" name="Grafik 16" descr="Ein Bild, das Kunst, Bild, Zeichnung, Kinderkunst enthält.&#10;&#10;Automatisch generierte Beschreibung">
            <a:extLst>
              <a:ext uri="{FF2B5EF4-FFF2-40B4-BE49-F238E27FC236}">
                <a16:creationId xmlns:a16="http://schemas.microsoft.com/office/drawing/2014/main" id="{1AD3B3B3-F9BD-CB39-D9A1-B0CECD656AB7}"/>
              </a:ext>
            </a:extLst>
          </p:cNvPr>
          <p:cNvPicPr>
            <a:picLocks noChangeAspect="1"/>
          </p:cNvPicPr>
          <p:nvPr/>
        </p:nvPicPr>
        <p:blipFill>
          <a:blip r:embed="rId10">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0" name="Abgerundete rechteckige Legende 9">
            <a:extLst>
              <a:ext uri="{FF2B5EF4-FFF2-40B4-BE49-F238E27FC236}">
                <a16:creationId xmlns:a16="http://schemas.microsoft.com/office/drawing/2014/main" id="{F2F7E53D-EE6B-D2C0-0B71-0C15E7F65717}"/>
              </a:ext>
            </a:extLst>
          </p:cNvPr>
          <p:cNvSpPr/>
          <p:nvPr/>
        </p:nvSpPr>
        <p:spPr>
          <a:xfrm>
            <a:off x="6411653" y="5697415"/>
            <a:ext cx="974046" cy="290461"/>
          </a:xfrm>
          <a:prstGeom prst="wedgeRoundRectCallout">
            <a:avLst>
              <a:gd name="adj1" fmla="val -68595"/>
              <a:gd name="adj2" fmla="val -1510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3 zu 1</a:t>
            </a:r>
          </a:p>
        </p:txBody>
      </p:sp>
      <p:sp>
        <p:nvSpPr>
          <p:cNvPr id="22" name="Abgerundete rechteckige Legende 21">
            <a:extLst>
              <a:ext uri="{FF2B5EF4-FFF2-40B4-BE49-F238E27FC236}">
                <a16:creationId xmlns:a16="http://schemas.microsoft.com/office/drawing/2014/main" id="{D5ED7291-A933-1E7D-1DCE-954E81EA94F6}"/>
              </a:ext>
            </a:extLst>
          </p:cNvPr>
          <p:cNvSpPr/>
          <p:nvPr/>
        </p:nvSpPr>
        <p:spPr>
          <a:xfrm>
            <a:off x="3924561" y="5571250"/>
            <a:ext cx="1946364" cy="576717"/>
          </a:xfrm>
          <a:prstGeom prst="wedgeRoundRectCallout">
            <a:avLst>
              <a:gd name="adj1" fmla="val 13403"/>
              <a:gd name="adj2" fmla="val -8082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Gelb ist auf dem ersten Platz.</a:t>
            </a:r>
          </a:p>
        </p:txBody>
      </p:sp>
      <p:sp>
        <p:nvSpPr>
          <p:cNvPr id="4" name="Abgerundetes Rechteck 3">
            <a:extLst>
              <a:ext uri="{FF2B5EF4-FFF2-40B4-BE49-F238E27FC236}">
                <a16:creationId xmlns:a16="http://schemas.microsoft.com/office/drawing/2014/main" id="{58925DE3-0A75-E6FA-A921-8FB9BF6D19C8}"/>
              </a:ext>
            </a:extLst>
          </p:cNvPr>
          <p:cNvSpPr/>
          <p:nvPr/>
        </p:nvSpPr>
        <p:spPr>
          <a:xfrm>
            <a:off x="9465189" y="1176959"/>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2" name="Oval 11">
            <a:extLst>
              <a:ext uri="{FF2B5EF4-FFF2-40B4-BE49-F238E27FC236}">
                <a16:creationId xmlns:a16="http://schemas.microsoft.com/office/drawing/2014/main" id="{FA363C15-BC9E-5B55-1FA5-78C7EDBA706F}"/>
              </a:ext>
            </a:extLst>
          </p:cNvPr>
          <p:cNvSpPr>
            <a:spLocks noChangeAspect="1"/>
          </p:cNvSpPr>
          <p:nvPr/>
        </p:nvSpPr>
        <p:spPr>
          <a:xfrm>
            <a:off x="8990566" y="108222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0" name="Grafik 19" descr="Chat mit einfarbiger Füllung">
            <a:extLst>
              <a:ext uri="{FF2B5EF4-FFF2-40B4-BE49-F238E27FC236}">
                <a16:creationId xmlns:a16="http://schemas.microsoft.com/office/drawing/2014/main" id="{6FDD64C3-00A6-D849-4449-F0432FCFED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6504" y="1103988"/>
            <a:ext cx="564030" cy="564030"/>
          </a:xfrm>
          <a:prstGeom prst="rect">
            <a:avLst/>
          </a:prstGeom>
          <a:effectLst>
            <a:outerShdw blurRad="50800" dist="38100" dir="8100000" sx="91000" sy="91000" algn="tr" rotWithShape="0">
              <a:prstClr val="black">
                <a:alpha val="40000"/>
              </a:prstClr>
            </a:outerShdw>
          </a:effectLst>
        </p:spPr>
      </p:pic>
      <p:sp>
        <p:nvSpPr>
          <p:cNvPr id="28" name="Abgerundete rechteckige Legende 27">
            <a:extLst>
              <a:ext uri="{FF2B5EF4-FFF2-40B4-BE49-F238E27FC236}">
                <a16:creationId xmlns:a16="http://schemas.microsoft.com/office/drawing/2014/main" id="{D86E3330-60D5-A369-43BE-723E72BAD059}"/>
              </a:ext>
            </a:extLst>
          </p:cNvPr>
          <p:cNvSpPr/>
          <p:nvPr/>
        </p:nvSpPr>
        <p:spPr>
          <a:xfrm>
            <a:off x="73090" y="3106252"/>
            <a:ext cx="1971939" cy="805661"/>
          </a:xfrm>
          <a:prstGeom prst="wedgeRoundRectCallout">
            <a:avLst>
              <a:gd name="adj1" fmla="val 57639"/>
              <a:gd name="adj2" fmla="val 44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Findest du auch Zahlen auf dem Bild?</a:t>
            </a:r>
          </a:p>
        </p:txBody>
      </p:sp>
    </p:spTree>
    <p:extLst>
      <p:ext uri="{BB962C8B-B14F-4D97-AF65-F5344CB8AC3E}">
        <p14:creationId xmlns:p14="http://schemas.microsoft.com/office/powerpoint/2010/main" val="2008417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3" grpId="0" animBg="1"/>
      <p:bldP spid="21" grpId="0" animBg="1"/>
      <p:bldP spid="10" grpId="0" animBg="1"/>
      <p:bldP spid="22"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76F6-24DC-AAA8-043D-B3D9EE117CC7}"/>
            </a:ext>
          </a:extLst>
        </p:cNvPr>
        <p:cNvGrpSpPr/>
        <p:nvPr/>
      </p:nvGrpSpPr>
      <p:grpSpPr>
        <a:xfrm>
          <a:off x="0" y="0"/>
          <a:ext cx="0" cy="0"/>
          <a:chOff x="0" y="0"/>
          <a:chExt cx="0" cy="0"/>
        </a:xfrm>
      </p:grpSpPr>
      <p:pic>
        <p:nvPicPr>
          <p:cNvPr id="24" name="Grafik 23">
            <a:extLst>
              <a:ext uri="{FF2B5EF4-FFF2-40B4-BE49-F238E27FC236}">
                <a16:creationId xmlns:a16="http://schemas.microsoft.com/office/drawing/2014/main" id="{FBCB65DE-F647-E074-1CC7-F6A7C00D5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8963E875-AAAA-317A-DE56-14395D89368B}"/>
              </a:ext>
            </a:extLst>
          </p:cNvPr>
          <p:cNvSpPr>
            <a:spLocks noGrp="1"/>
          </p:cNvSpPr>
          <p:nvPr>
            <p:ph type="title"/>
          </p:nvPr>
        </p:nvSpPr>
        <p:spPr/>
        <p:txBody>
          <a:bodyPr/>
          <a:lstStyle/>
          <a:p>
            <a:r>
              <a:rPr lang="de-DE" dirty="0"/>
              <a:t>Kommunizieren am Beispiel ,Wimmelbild – Anzahlen´</a:t>
            </a:r>
          </a:p>
        </p:txBody>
      </p:sp>
      <p:pic>
        <p:nvPicPr>
          <p:cNvPr id="16" name="Grafik 15" descr="Ein Bild, das Cartoon, Zeichnung, Entwurf, Darstellung enthält.&#10;&#10;Automatisch generierte Beschreibung">
            <a:extLst>
              <a:ext uri="{FF2B5EF4-FFF2-40B4-BE49-F238E27FC236}">
                <a16:creationId xmlns:a16="http://schemas.microsoft.com/office/drawing/2014/main" id="{F4F56F8C-5761-4FE2-D592-3E4FDF3CA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8E71443D-B063-7A65-2AEB-193309313420}"/>
              </a:ext>
            </a:extLst>
          </p:cNvPr>
          <p:cNvPicPr>
            <a:picLocks noChangeAspect="1"/>
          </p:cNvPicPr>
          <p:nvPr/>
        </p:nvPicPr>
        <p:blipFill>
          <a:blip r:embed="rId5"/>
          <a:srcRect b="43370"/>
          <a:stretch/>
        </p:blipFill>
        <p:spPr>
          <a:xfrm>
            <a:off x="4209670" y="4674071"/>
            <a:ext cx="1262920" cy="1574866"/>
          </a:xfrm>
          <a:prstGeom prst="rect">
            <a:avLst/>
          </a:prstGeom>
        </p:spPr>
      </p:pic>
      <p:pic>
        <p:nvPicPr>
          <p:cNvPr id="7" name="Grafik 6">
            <a:extLst>
              <a:ext uri="{FF2B5EF4-FFF2-40B4-BE49-F238E27FC236}">
                <a16:creationId xmlns:a16="http://schemas.microsoft.com/office/drawing/2014/main" id="{4C0BBBB1-6073-36EA-E12E-E4DCD6471A7C}"/>
              </a:ext>
            </a:extLst>
          </p:cNvPr>
          <p:cNvPicPr>
            <a:picLocks noChangeAspect="1"/>
          </p:cNvPicPr>
          <p:nvPr/>
        </p:nvPicPr>
        <p:blipFill>
          <a:blip r:embed="rId6"/>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528D4CAD-912F-61F3-E0DE-D6DDF1FB8E1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sp>
        <p:nvSpPr>
          <p:cNvPr id="22" name="Abgerundete rechteckige Legende 21">
            <a:extLst>
              <a:ext uri="{FF2B5EF4-FFF2-40B4-BE49-F238E27FC236}">
                <a16:creationId xmlns:a16="http://schemas.microsoft.com/office/drawing/2014/main" id="{AF8968DB-85F4-F645-A435-C0DE3B2ED8DF}"/>
              </a:ext>
            </a:extLst>
          </p:cNvPr>
          <p:cNvSpPr/>
          <p:nvPr/>
        </p:nvSpPr>
        <p:spPr>
          <a:xfrm>
            <a:off x="1793510" y="5472055"/>
            <a:ext cx="2956229" cy="631458"/>
          </a:xfrm>
          <a:prstGeom prst="wedgeRoundRectCallout">
            <a:avLst>
              <a:gd name="adj1" fmla="val 44649"/>
              <a:gd name="adj2" fmla="val -6777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600" b="0" dirty="0">
                <a:solidFill>
                  <a:schemeClr val="tx1"/>
                </a:solidFill>
              </a:rPr>
              <a:t>In der Tabelle steht ja auch eine Eins.</a:t>
            </a:r>
          </a:p>
        </p:txBody>
      </p:sp>
      <p:pic>
        <p:nvPicPr>
          <p:cNvPr id="17" name="Grafik 16" descr="Ein Bild, das Kunst, Bild, Zeichnung, Kinderkunst enthält.&#10;&#10;Automatisch generierte Beschreibung">
            <a:extLst>
              <a:ext uri="{FF2B5EF4-FFF2-40B4-BE49-F238E27FC236}">
                <a16:creationId xmlns:a16="http://schemas.microsoft.com/office/drawing/2014/main" id="{90F06C93-FE9F-127E-841C-E372C07D8336}"/>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1" name="Wolkenförmige Legende 10">
            <a:extLst>
              <a:ext uri="{FF2B5EF4-FFF2-40B4-BE49-F238E27FC236}">
                <a16:creationId xmlns:a16="http://schemas.microsoft.com/office/drawing/2014/main" id="{E8BECBF9-3910-69C6-87E4-E864479171A0}"/>
              </a:ext>
            </a:extLst>
          </p:cNvPr>
          <p:cNvSpPr/>
          <p:nvPr/>
        </p:nvSpPr>
        <p:spPr>
          <a:xfrm>
            <a:off x="9511878" y="4208155"/>
            <a:ext cx="1081692" cy="702869"/>
          </a:xfrm>
          <a:prstGeom prst="cloudCallout">
            <a:avLst>
              <a:gd name="adj1" fmla="val -86548"/>
              <a:gd name="adj2" fmla="val 4013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4800" b="0" dirty="0">
                <a:solidFill>
                  <a:schemeClr val="tx1"/>
                </a:solidFill>
              </a:rPr>
              <a:t>?</a:t>
            </a:r>
            <a:endParaRPr lang="de-DE" sz="1600" b="0" dirty="0">
              <a:solidFill>
                <a:schemeClr val="tx1"/>
              </a:solidFill>
            </a:endParaRPr>
          </a:p>
        </p:txBody>
      </p:sp>
      <p:sp>
        <p:nvSpPr>
          <p:cNvPr id="4" name="Abgerundetes Rechteck 3">
            <a:extLst>
              <a:ext uri="{FF2B5EF4-FFF2-40B4-BE49-F238E27FC236}">
                <a16:creationId xmlns:a16="http://schemas.microsoft.com/office/drawing/2014/main" id="{BFA9B190-28B2-D1B1-6710-77F8D4A623CD}"/>
              </a:ext>
            </a:extLst>
          </p:cNvPr>
          <p:cNvSpPr/>
          <p:nvPr/>
        </p:nvSpPr>
        <p:spPr>
          <a:xfrm>
            <a:off x="9465189" y="1176959"/>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0" name="Oval 9">
            <a:extLst>
              <a:ext uri="{FF2B5EF4-FFF2-40B4-BE49-F238E27FC236}">
                <a16:creationId xmlns:a16="http://schemas.microsoft.com/office/drawing/2014/main" id="{E95ECF14-566F-0CAA-FC51-2964B7922C88}"/>
              </a:ext>
            </a:extLst>
          </p:cNvPr>
          <p:cNvSpPr>
            <a:spLocks noChangeAspect="1"/>
          </p:cNvSpPr>
          <p:nvPr/>
        </p:nvSpPr>
        <p:spPr>
          <a:xfrm>
            <a:off x="8990566" y="108222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3" name="Grafik 12" descr="Chat mit einfarbiger Füllung">
            <a:extLst>
              <a:ext uri="{FF2B5EF4-FFF2-40B4-BE49-F238E27FC236}">
                <a16:creationId xmlns:a16="http://schemas.microsoft.com/office/drawing/2014/main" id="{D39C00BF-0831-053D-B924-C1EAEF71EB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6504" y="1103988"/>
            <a:ext cx="564030" cy="564030"/>
          </a:xfrm>
          <a:prstGeom prst="rect">
            <a:avLst/>
          </a:prstGeom>
          <a:effectLst>
            <a:outerShdw blurRad="50800" dist="38100" dir="8100000" sx="91000" sy="91000" algn="tr" rotWithShape="0">
              <a:prstClr val="black">
                <a:alpha val="40000"/>
              </a:prstClr>
            </a:outerShdw>
          </a:effectLst>
        </p:spPr>
      </p:pic>
      <p:sp>
        <p:nvSpPr>
          <p:cNvPr id="20" name="Abgerundetes Rechteck 19">
            <a:extLst>
              <a:ext uri="{FF2B5EF4-FFF2-40B4-BE49-F238E27FC236}">
                <a16:creationId xmlns:a16="http://schemas.microsoft.com/office/drawing/2014/main" id="{F085EC57-02E8-AD89-4143-DCA3E75BA031}"/>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21" name="Oval 20">
            <a:extLst>
              <a:ext uri="{FF2B5EF4-FFF2-40B4-BE49-F238E27FC236}">
                <a16:creationId xmlns:a16="http://schemas.microsoft.com/office/drawing/2014/main" id="{21E1F81F-6034-D85D-A6B6-42E431E2C252}"/>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3" name="Grafik 22" descr="Person mit Idee mit einfarbiger Füllung">
            <a:extLst>
              <a:ext uri="{FF2B5EF4-FFF2-40B4-BE49-F238E27FC236}">
                <a16:creationId xmlns:a16="http://schemas.microsoft.com/office/drawing/2014/main" id="{2A619AF7-A16C-4780-FC3B-61A32BAD53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sp>
        <p:nvSpPr>
          <p:cNvPr id="25" name="Abgerundete rechteckige Legende 24">
            <a:extLst>
              <a:ext uri="{FF2B5EF4-FFF2-40B4-BE49-F238E27FC236}">
                <a16:creationId xmlns:a16="http://schemas.microsoft.com/office/drawing/2014/main" id="{286B70B0-4C98-590E-2822-8A3802CF6170}"/>
              </a:ext>
            </a:extLst>
          </p:cNvPr>
          <p:cNvSpPr/>
          <p:nvPr/>
        </p:nvSpPr>
        <p:spPr>
          <a:xfrm>
            <a:off x="41684" y="2466641"/>
            <a:ext cx="1971939" cy="805661"/>
          </a:xfrm>
          <a:prstGeom prst="wedgeRoundRectCallout">
            <a:avLst>
              <a:gd name="adj1" fmla="val 58342"/>
              <a:gd name="adj2" fmla="val 5604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Prima, ihr habt ja viel gesehen.</a:t>
            </a:r>
          </a:p>
        </p:txBody>
      </p:sp>
      <p:sp>
        <p:nvSpPr>
          <p:cNvPr id="26" name="Abgerundete rechteckige Legende 25">
            <a:extLst>
              <a:ext uri="{FF2B5EF4-FFF2-40B4-BE49-F238E27FC236}">
                <a16:creationId xmlns:a16="http://schemas.microsoft.com/office/drawing/2014/main" id="{C154424B-0D6F-5F8C-2CBA-D7E6FE5FB722}"/>
              </a:ext>
            </a:extLst>
          </p:cNvPr>
          <p:cNvSpPr/>
          <p:nvPr/>
        </p:nvSpPr>
        <p:spPr>
          <a:xfrm>
            <a:off x="37619" y="3561013"/>
            <a:ext cx="1971939" cy="1356727"/>
          </a:xfrm>
          <a:prstGeom prst="wedgeRoundRectCallout">
            <a:avLst>
              <a:gd name="adj1" fmla="val 57639"/>
              <a:gd name="adj2" fmla="val 446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Paul, kannst du uns zeigen, wo man sieht, dass das gelbe Team auf Platz 1 ist?</a:t>
            </a:r>
          </a:p>
        </p:txBody>
      </p:sp>
      <p:pic>
        <p:nvPicPr>
          <p:cNvPr id="27" name="Grafik 26" descr="Ein Bild, das Zeichnung, Entwurf, Bild, Kinderkunst enthält.&#10;&#10;Automatisch generierte Beschreibung">
            <a:extLst>
              <a:ext uri="{FF2B5EF4-FFF2-40B4-BE49-F238E27FC236}">
                <a16:creationId xmlns:a16="http://schemas.microsoft.com/office/drawing/2014/main" id="{F52303E5-C816-556C-647E-AB58BDCEEDB2}"/>
              </a:ext>
            </a:extLst>
          </p:cNvPr>
          <p:cNvPicPr>
            <a:picLocks noChangeAspect="1"/>
          </p:cNvPicPr>
          <p:nvPr/>
        </p:nvPicPr>
        <p:blipFill rotWithShape="1">
          <a:blip r:embed="rId14">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p:spTree>
    <p:extLst>
      <p:ext uri="{BB962C8B-B14F-4D97-AF65-F5344CB8AC3E}">
        <p14:creationId xmlns:p14="http://schemas.microsoft.com/office/powerpoint/2010/main" val="15956892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7116A-E8F0-9C36-134D-149AA67C5D7F}"/>
            </a:ext>
          </a:extLst>
        </p:cNvPr>
        <p:cNvGrpSpPr/>
        <p:nvPr/>
      </p:nvGrpSpPr>
      <p:grpSpPr>
        <a:xfrm>
          <a:off x="0" y="0"/>
          <a:ext cx="0" cy="0"/>
          <a:chOff x="0" y="0"/>
          <a:chExt cx="0" cy="0"/>
        </a:xfrm>
      </p:grpSpPr>
      <p:pic>
        <p:nvPicPr>
          <p:cNvPr id="25" name="Grafik 24">
            <a:extLst>
              <a:ext uri="{FF2B5EF4-FFF2-40B4-BE49-F238E27FC236}">
                <a16:creationId xmlns:a16="http://schemas.microsoft.com/office/drawing/2014/main" id="{1ACF081E-46E2-4CDB-2BED-E46710307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3F3257F8-66A8-DF8A-E5FC-908D717DB03D}"/>
              </a:ext>
            </a:extLst>
          </p:cNvPr>
          <p:cNvSpPr>
            <a:spLocks noGrp="1"/>
          </p:cNvSpPr>
          <p:nvPr>
            <p:ph type="title"/>
          </p:nvPr>
        </p:nvSpPr>
        <p:spPr/>
        <p:txBody>
          <a:bodyPr/>
          <a:lstStyle/>
          <a:p>
            <a:r>
              <a:rPr lang="de-DE" dirty="0"/>
              <a:t>Kommunizieren am Beispiel ,Wimmelbild – Anzahlen´</a:t>
            </a:r>
          </a:p>
        </p:txBody>
      </p:sp>
      <p:pic>
        <p:nvPicPr>
          <p:cNvPr id="16" name="Grafik 15" descr="Ein Bild, das Cartoon, Zeichnung, Entwurf, Darstellung enthält.&#10;&#10;Automatisch generierte Beschreibung">
            <a:extLst>
              <a:ext uri="{FF2B5EF4-FFF2-40B4-BE49-F238E27FC236}">
                <a16:creationId xmlns:a16="http://schemas.microsoft.com/office/drawing/2014/main" id="{952BF3F0-D53A-FBD1-435B-28680C4AC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6104D257-9AEE-720B-0F45-7B3AACFF53EE}"/>
              </a:ext>
            </a:extLst>
          </p:cNvPr>
          <p:cNvPicPr>
            <a:picLocks noChangeAspect="1"/>
          </p:cNvPicPr>
          <p:nvPr/>
        </p:nvPicPr>
        <p:blipFill>
          <a:blip r:embed="rId5"/>
          <a:srcRect b="43370"/>
          <a:stretch/>
        </p:blipFill>
        <p:spPr>
          <a:xfrm>
            <a:off x="4209670" y="4674071"/>
            <a:ext cx="1262920" cy="1574866"/>
          </a:xfrm>
          <a:prstGeom prst="rect">
            <a:avLst/>
          </a:prstGeom>
        </p:spPr>
      </p:pic>
      <p:sp>
        <p:nvSpPr>
          <p:cNvPr id="19" name="Abgerundete rechteckige Legende 18">
            <a:extLst>
              <a:ext uri="{FF2B5EF4-FFF2-40B4-BE49-F238E27FC236}">
                <a16:creationId xmlns:a16="http://schemas.microsoft.com/office/drawing/2014/main" id="{C31891F6-2C1F-AD23-A40D-7F3B49459422}"/>
              </a:ext>
            </a:extLst>
          </p:cNvPr>
          <p:cNvSpPr/>
          <p:nvPr/>
        </p:nvSpPr>
        <p:spPr>
          <a:xfrm>
            <a:off x="77044" y="3015342"/>
            <a:ext cx="1932217" cy="1546123"/>
          </a:xfrm>
          <a:prstGeom prst="wedgeRoundRectCallout">
            <a:avLst>
              <a:gd name="adj1" fmla="val 61409"/>
              <a:gd name="adj2" fmla="val 8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Wer kann den ersten Platz mal einkreisen, damit wir das besser sehen können?</a:t>
            </a:r>
          </a:p>
        </p:txBody>
      </p:sp>
      <p:pic>
        <p:nvPicPr>
          <p:cNvPr id="7" name="Grafik 6">
            <a:extLst>
              <a:ext uri="{FF2B5EF4-FFF2-40B4-BE49-F238E27FC236}">
                <a16:creationId xmlns:a16="http://schemas.microsoft.com/office/drawing/2014/main" id="{236024D4-286C-71C1-F09B-1F4B193B4708}"/>
              </a:ext>
            </a:extLst>
          </p:cNvPr>
          <p:cNvPicPr>
            <a:picLocks noChangeAspect="1"/>
          </p:cNvPicPr>
          <p:nvPr/>
        </p:nvPicPr>
        <p:blipFill>
          <a:blip r:embed="rId6"/>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A061EB1D-7BDC-1999-DACE-B28865E2260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pic>
        <p:nvPicPr>
          <p:cNvPr id="17" name="Grafik 16" descr="Ein Bild, das Kunst, Bild, Zeichnung, Kinderkunst enthält.&#10;&#10;Automatisch generierte Beschreibung">
            <a:extLst>
              <a:ext uri="{FF2B5EF4-FFF2-40B4-BE49-F238E27FC236}">
                <a16:creationId xmlns:a16="http://schemas.microsoft.com/office/drawing/2014/main" id="{DAD37C5E-4909-0A42-D178-8B0CF09C89D2}"/>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3" name="Wolkenförmige Legende 12">
            <a:extLst>
              <a:ext uri="{FF2B5EF4-FFF2-40B4-BE49-F238E27FC236}">
                <a16:creationId xmlns:a16="http://schemas.microsoft.com/office/drawing/2014/main" id="{BEFB2C78-6EE7-4E43-1620-172742441DBD}"/>
              </a:ext>
            </a:extLst>
          </p:cNvPr>
          <p:cNvSpPr/>
          <p:nvPr/>
        </p:nvSpPr>
        <p:spPr>
          <a:xfrm>
            <a:off x="139408" y="1716602"/>
            <a:ext cx="2644560" cy="1035901"/>
          </a:xfrm>
          <a:prstGeom prst="cloudCallout">
            <a:avLst>
              <a:gd name="adj1" fmla="val 33292"/>
              <a:gd name="adj2" fmla="val 75598"/>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a:ln>
                  <a:noFill/>
                </a:ln>
                <a:solidFill>
                  <a:schemeClr val="tx1"/>
                </a:solidFill>
                <a:effectLst/>
                <a:latin typeface="+mn-lt"/>
              </a:rPr>
              <a:t>Haben das alle verstanden?</a:t>
            </a:r>
          </a:p>
        </p:txBody>
      </p:sp>
      <p:sp>
        <p:nvSpPr>
          <p:cNvPr id="4" name="Textfeld 3">
            <a:extLst>
              <a:ext uri="{FF2B5EF4-FFF2-40B4-BE49-F238E27FC236}">
                <a16:creationId xmlns:a16="http://schemas.microsoft.com/office/drawing/2014/main" id="{8D4CD888-A241-D64C-D387-2297A8FA8510}"/>
              </a:ext>
            </a:extLst>
          </p:cNvPr>
          <p:cNvSpPr txBox="1"/>
          <p:nvPr/>
        </p:nvSpPr>
        <p:spPr>
          <a:xfrm>
            <a:off x="9002316" y="605143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9" name="Abgerundetes Rechteck 8">
            <a:extLst>
              <a:ext uri="{FF2B5EF4-FFF2-40B4-BE49-F238E27FC236}">
                <a16:creationId xmlns:a16="http://schemas.microsoft.com/office/drawing/2014/main" id="{0E99AE30-E638-432E-03DF-881E63F9B902}"/>
              </a:ext>
            </a:extLst>
          </p:cNvPr>
          <p:cNvSpPr/>
          <p:nvPr/>
        </p:nvSpPr>
        <p:spPr>
          <a:xfrm>
            <a:off x="9465189" y="1176959"/>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2" name="Oval 11">
            <a:extLst>
              <a:ext uri="{FF2B5EF4-FFF2-40B4-BE49-F238E27FC236}">
                <a16:creationId xmlns:a16="http://schemas.microsoft.com/office/drawing/2014/main" id="{5DCF7B4C-6692-3399-80B9-3184C1920E0E}"/>
              </a:ext>
            </a:extLst>
          </p:cNvPr>
          <p:cNvSpPr>
            <a:spLocks noChangeAspect="1"/>
          </p:cNvSpPr>
          <p:nvPr/>
        </p:nvSpPr>
        <p:spPr>
          <a:xfrm>
            <a:off x="8990566" y="108222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0" name="Grafik 19" descr="Chat mit einfarbiger Füllung">
            <a:extLst>
              <a:ext uri="{FF2B5EF4-FFF2-40B4-BE49-F238E27FC236}">
                <a16:creationId xmlns:a16="http://schemas.microsoft.com/office/drawing/2014/main" id="{1BFFF85A-BA35-FFF8-FFDA-B128E2BC0F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6504" y="1103988"/>
            <a:ext cx="564030" cy="564030"/>
          </a:xfrm>
          <a:prstGeom prst="rect">
            <a:avLst/>
          </a:prstGeom>
          <a:effectLst>
            <a:outerShdw blurRad="50800" dist="38100" dir="8100000" sx="91000" sy="91000" algn="tr" rotWithShape="0">
              <a:prstClr val="black">
                <a:alpha val="40000"/>
              </a:prstClr>
            </a:outerShdw>
          </a:effectLst>
        </p:spPr>
      </p:pic>
      <p:sp>
        <p:nvSpPr>
          <p:cNvPr id="21" name="Abgerundetes Rechteck 20">
            <a:extLst>
              <a:ext uri="{FF2B5EF4-FFF2-40B4-BE49-F238E27FC236}">
                <a16:creationId xmlns:a16="http://schemas.microsoft.com/office/drawing/2014/main" id="{A234367F-2564-7431-892D-7E7AFCDC2F10}"/>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23" name="Oval 22">
            <a:extLst>
              <a:ext uri="{FF2B5EF4-FFF2-40B4-BE49-F238E27FC236}">
                <a16:creationId xmlns:a16="http://schemas.microsoft.com/office/drawing/2014/main" id="{D2555230-CC5E-F2C5-57CB-93F50FBA5868}"/>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4" name="Grafik 23" descr="Person mit Idee mit einfarbiger Füllung">
            <a:extLst>
              <a:ext uri="{FF2B5EF4-FFF2-40B4-BE49-F238E27FC236}">
                <a16:creationId xmlns:a16="http://schemas.microsoft.com/office/drawing/2014/main" id="{8BCEDFA7-84B3-8B31-422C-D6245D8938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pic>
        <p:nvPicPr>
          <p:cNvPr id="26" name="Grafik 25" descr="Ein Bild, das Zeichnung, Entwurf, Bild, Kinderkunst enthält.&#10;&#10;Automatisch generierte Beschreibung">
            <a:extLst>
              <a:ext uri="{FF2B5EF4-FFF2-40B4-BE49-F238E27FC236}">
                <a16:creationId xmlns:a16="http://schemas.microsoft.com/office/drawing/2014/main" id="{A4BE802E-934A-37EA-9678-DD2B1915FA50}"/>
              </a:ext>
            </a:extLst>
          </p:cNvPr>
          <p:cNvPicPr>
            <a:picLocks noChangeAspect="1"/>
          </p:cNvPicPr>
          <p:nvPr/>
        </p:nvPicPr>
        <p:blipFill rotWithShape="1">
          <a:blip r:embed="rId14">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mc:AlternateContent xmlns:mc="http://schemas.openxmlformats.org/markup-compatibility/2006" xmlns:p14="http://schemas.microsoft.com/office/powerpoint/2010/main">
        <mc:Choice Requires="p14">
          <p:contentPart p14:bwMode="auto" r:id="rId15">
            <p14:nvContentPartPr>
              <p14:cNvPr id="6" name="Freihand 5">
                <a:extLst>
                  <a:ext uri="{FF2B5EF4-FFF2-40B4-BE49-F238E27FC236}">
                    <a16:creationId xmlns:a16="http://schemas.microsoft.com/office/drawing/2014/main" id="{A2225B86-ECB2-9670-2B52-876EE5C5E195}"/>
                  </a:ext>
                </a:extLst>
              </p14:cNvPr>
              <p14:cNvContentPartPr/>
              <p14:nvPr/>
            </p14:nvContentPartPr>
            <p14:xfrm>
              <a:off x="3619490" y="3081350"/>
              <a:ext cx="506520" cy="205560"/>
            </p14:xfrm>
          </p:contentPart>
        </mc:Choice>
        <mc:Fallback xmlns="">
          <p:pic>
            <p:nvPicPr>
              <p:cNvPr id="6" name="Freihand 5">
                <a:extLst>
                  <a:ext uri="{FF2B5EF4-FFF2-40B4-BE49-F238E27FC236}">
                    <a16:creationId xmlns:a16="http://schemas.microsoft.com/office/drawing/2014/main" id="{A2225B86-ECB2-9670-2B52-876EE5C5E195}"/>
                  </a:ext>
                </a:extLst>
              </p:cNvPr>
              <p:cNvPicPr/>
              <p:nvPr/>
            </p:nvPicPr>
            <p:blipFill>
              <a:blip r:embed="rId16"/>
              <a:stretch>
                <a:fillRect/>
              </a:stretch>
            </p:blipFill>
            <p:spPr>
              <a:xfrm>
                <a:off x="3613370" y="3075230"/>
                <a:ext cx="518760" cy="217800"/>
              </a:xfrm>
              <a:prstGeom prst="rect">
                <a:avLst/>
              </a:prstGeom>
            </p:spPr>
          </p:pic>
        </mc:Fallback>
      </mc:AlternateContent>
      <p:sp>
        <p:nvSpPr>
          <p:cNvPr id="8" name="Abgerundete rechteckige Legende 7">
            <a:extLst>
              <a:ext uri="{FF2B5EF4-FFF2-40B4-BE49-F238E27FC236}">
                <a16:creationId xmlns:a16="http://schemas.microsoft.com/office/drawing/2014/main" id="{AA1BCB61-BA34-BA96-1E68-D5FED52BDBCC}"/>
              </a:ext>
            </a:extLst>
          </p:cNvPr>
          <p:cNvSpPr/>
          <p:nvPr/>
        </p:nvSpPr>
        <p:spPr>
          <a:xfrm>
            <a:off x="4348700" y="5352484"/>
            <a:ext cx="2110599" cy="647361"/>
          </a:xfrm>
          <a:prstGeom prst="wedgeRoundRectCallout">
            <a:avLst>
              <a:gd name="adj1" fmla="val -68321"/>
              <a:gd name="adj2" fmla="val -2590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Gelb ist ganz oben!</a:t>
            </a:r>
          </a:p>
        </p:txBody>
      </p:sp>
      <p:sp>
        <p:nvSpPr>
          <p:cNvPr id="11" name="Abgerundete rechteckige Legende 10">
            <a:extLst>
              <a:ext uri="{FF2B5EF4-FFF2-40B4-BE49-F238E27FC236}">
                <a16:creationId xmlns:a16="http://schemas.microsoft.com/office/drawing/2014/main" id="{EADDF2C7-B93E-C4AE-6C49-65A45E0CF7F6}"/>
              </a:ext>
            </a:extLst>
          </p:cNvPr>
          <p:cNvSpPr/>
          <p:nvPr/>
        </p:nvSpPr>
        <p:spPr>
          <a:xfrm>
            <a:off x="139409" y="4718416"/>
            <a:ext cx="1809996" cy="1395781"/>
          </a:xfrm>
          <a:prstGeom prst="wedgeRoundRectCallout">
            <a:avLst>
              <a:gd name="adj1" fmla="val 61248"/>
              <a:gd name="adj2" fmla="val -582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Sehr gut. Und warum ist gelb auf Platz 1 und nicht rot? Wer hat mehr Tore?</a:t>
            </a:r>
          </a:p>
        </p:txBody>
      </p:sp>
      <p:sp>
        <p:nvSpPr>
          <p:cNvPr id="14" name="Abgerundete rechteckige Legende 13">
            <a:extLst>
              <a:ext uri="{FF2B5EF4-FFF2-40B4-BE49-F238E27FC236}">
                <a16:creationId xmlns:a16="http://schemas.microsoft.com/office/drawing/2014/main" id="{84EFC27A-45FF-5121-74EC-4432071E2031}"/>
              </a:ext>
            </a:extLst>
          </p:cNvPr>
          <p:cNvSpPr/>
          <p:nvPr/>
        </p:nvSpPr>
        <p:spPr>
          <a:xfrm>
            <a:off x="7286784" y="4956818"/>
            <a:ext cx="2023390" cy="1330651"/>
          </a:xfrm>
          <a:prstGeom prst="wedgeRoundRectCallout">
            <a:avLst>
              <a:gd name="adj1" fmla="val -75293"/>
              <a:gd name="adj2" fmla="val -3077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Gelb hat 9 Tore und rot hat nur 7.</a:t>
            </a:r>
          </a:p>
          <a:p>
            <a:pPr marL="0" indent="0" algn="ctr">
              <a:buNone/>
            </a:pPr>
            <a:endParaRPr lang="de-DE" sz="1600" b="0" dirty="0">
              <a:solidFill>
                <a:schemeClr val="tx1"/>
              </a:solidFill>
            </a:endParaRPr>
          </a:p>
          <a:p>
            <a:pPr marL="0" indent="0" algn="ctr">
              <a:buNone/>
            </a:pPr>
            <a:r>
              <a:rPr lang="de-DE" sz="1600" b="0" dirty="0">
                <a:solidFill>
                  <a:schemeClr val="tx1"/>
                </a:solidFill>
              </a:rPr>
              <a:t>Gelb hat die meisten Tore.</a:t>
            </a:r>
          </a:p>
        </p:txBody>
      </p:sp>
    </p:spTree>
    <p:extLst>
      <p:ext uri="{BB962C8B-B14F-4D97-AF65-F5344CB8AC3E}">
        <p14:creationId xmlns:p14="http://schemas.microsoft.com/office/powerpoint/2010/main" val="3949661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11"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45648-7A8D-BDE3-78F4-79BCAB60B00D}"/>
            </a:ext>
          </a:extLst>
        </p:cNvPr>
        <p:cNvGrpSpPr/>
        <p:nvPr/>
      </p:nvGrpSpPr>
      <p:grpSpPr>
        <a:xfrm>
          <a:off x="0" y="0"/>
          <a:ext cx="0" cy="0"/>
          <a:chOff x="0" y="0"/>
          <a:chExt cx="0" cy="0"/>
        </a:xfrm>
      </p:grpSpPr>
      <p:pic>
        <p:nvPicPr>
          <p:cNvPr id="25" name="Grafik 24">
            <a:extLst>
              <a:ext uri="{FF2B5EF4-FFF2-40B4-BE49-F238E27FC236}">
                <a16:creationId xmlns:a16="http://schemas.microsoft.com/office/drawing/2014/main" id="{11EF0CBA-EC4C-5535-982B-943BE5A9F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B5C52348-FABA-5B89-70BA-33A0D14F2089}"/>
              </a:ext>
            </a:extLst>
          </p:cNvPr>
          <p:cNvSpPr>
            <a:spLocks noGrp="1"/>
          </p:cNvSpPr>
          <p:nvPr>
            <p:ph type="title"/>
          </p:nvPr>
        </p:nvSpPr>
        <p:spPr/>
        <p:txBody>
          <a:bodyPr/>
          <a:lstStyle/>
          <a:p>
            <a:r>
              <a:rPr lang="de-DE" dirty="0"/>
              <a:t>Kommunizieren am Beispiel ,Wimmelbild – Anzahlen´</a:t>
            </a:r>
          </a:p>
        </p:txBody>
      </p:sp>
      <p:pic>
        <p:nvPicPr>
          <p:cNvPr id="16" name="Grafik 15" descr="Ein Bild, das Cartoon, Zeichnung, Entwurf, Darstellung enthält.&#10;&#10;Automatisch generierte Beschreibung">
            <a:extLst>
              <a:ext uri="{FF2B5EF4-FFF2-40B4-BE49-F238E27FC236}">
                <a16:creationId xmlns:a16="http://schemas.microsoft.com/office/drawing/2014/main" id="{B38791EC-8C93-4C07-21D6-54510F7A2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B6561BEB-45D3-A7E4-4ACD-FE7F363B251B}"/>
              </a:ext>
            </a:extLst>
          </p:cNvPr>
          <p:cNvPicPr>
            <a:picLocks noChangeAspect="1"/>
          </p:cNvPicPr>
          <p:nvPr/>
        </p:nvPicPr>
        <p:blipFill>
          <a:blip r:embed="rId5"/>
          <a:srcRect b="43370"/>
          <a:stretch/>
        </p:blipFill>
        <p:spPr>
          <a:xfrm>
            <a:off x="4209670" y="4674071"/>
            <a:ext cx="1262920" cy="1574866"/>
          </a:xfrm>
          <a:prstGeom prst="rect">
            <a:avLst/>
          </a:prstGeom>
        </p:spPr>
      </p:pic>
      <p:pic>
        <p:nvPicPr>
          <p:cNvPr id="7" name="Grafik 6">
            <a:extLst>
              <a:ext uri="{FF2B5EF4-FFF2-40B4-BE49-F238E27FC236}">
                <a16:creationId xmlns:a16="http://schemas.microsoft.com/office/drawing/2014/main" id="{AD9BBD80-DE4F-29C5-B150-449141E7A11C}"/>
              </a:ext>
            </a:extLst>
          </p:cNvPr>
          <p:cNvPicPr>
            <a:picLocks noChangeAspect="1"/>
          </p:cNvPicPr>
          <p:nvPr/>
        </p:nvPicPr>
        <p:blipFill>
          <a:blip r:embed="rId6"/>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F84F4557-78CC-A745-4AAA-0F748B753C7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pic>
        <p:nvPicPr>
          <p:cNvPr id="17" name="Grafik 16" descr="Ein Bild, das Kunst, Bild, Zeichnung, Kinderkunst enthält.&#10;&#10;Automatisch generierte Beschreibung">
            <a:extLst>
              <a:ext uri="{FF2B5EF4-FFF2-40B4-BE49-F238E27FC236}">
                <a16:creationId xmlns:a16="http://schemas.microsoft.com/office/drawing/2014/main" id="{5A995755-A170-740E-0170-585EAD51FA97}"/>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0" name="Inhaltsplatzhalter 3">
            <a:extLst>
              <a:ext uri="{FF2B5EF4-FFF2-40B4-BE49-F238E27FC236}">
                <a16:creationId xmlns:a16="http://schemas.microsoft.com/office/drawing/2014/main" id="{C1B306AE-0BD3-58CA-4FDC-1A9DE550B70D}"/>
              </a:ext>
            </a:extLst>
          </p:cNvPr>
          <p:cNvSpPr txBox="1">
            <a:spLocks/>
          </p:cNvSpPr>
          <p:nvPr/>
        </p:nvSpPr>
        <p:spPr bwMode="auto">
          <a:xfrm>
            <a:off x="8972460" y="2210235"/>
            <a:ext cx="3219540" cy="2067435"/>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0"/>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1"/>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1"/>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1"/>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können Lernende dabei unterstützt werden, mathematisch Relevantes im Wimmelbild zu erkennen und zu benennen?</a:t>
            </a:r>
          </a:p>
        </p:txBody>
      </p:sp>
      <p:sp>
        <p:nvSpPr>
          <p:cNvPr id="13" name="Wolkenförmige Legende 12">
            <a:extLst>
              <a:ext uri="{FF2B5EF4-FFF2-40B4-BE49-F238E27FC236}">
                <a16:creationId xmlns:a16="http://schemas.microsoft.com/office/drawing/2014/main" id="{46A068C1-38C0-90D0-8841-F79A424D6792}"/>
              </a:ext>
            </a:extLst>
          </p:cNvPr>
          <p:cNvSpPr/>
          <p:nvPr/>
        </p:nvSpPr>
        <p:spPr>
          <a:xfrm>
            <a:off x="17295" y="1107571"/>
            <a:ext cx="3810523" cy="1712398"/>
          </a:xfrm>
          <a:prstGeom prst="cloudCallout">
            <a:avLst>
              <a:gd name="adj1" fmla="val 5524"/>
              <a:gd name="adj2" fmla="val 77505"/>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a:ln>
                  <a:noFill/>
                </a:ln>
                <a:solidFill>
                  <a:schemeClr val="tx1"/>
                </a:solidFill>
                <a:effectLst/>
                <a:latin typeface="+mn-lt"/>
              </a:rPr>
              <a:t>Wie kann ich alle Lernenden dazu anregen, Entdeckungen</a:t>
            </a:r>
            <a:r>
              <a:rPr kumimoji="0" lang="de-DE" sz="1600" b="0" i="0" u="none" strike="noStrike" cap="none" normalizeH="0" dirty="0">
                <a:ln>
                  <a:noFill/>
                </a:ln>
                <a:solidFill>
                  <a:schemeClr val="tx1"/>
                </a:solidFill>
                <a:effectLst/>
                <a:latin typeface="+mn-lt"/>
              </a:rPr>
              <a:t> zu machen und zu beschreiben?</a:t>
            </a:r>
            <a:endParaRPr kumimoji="0" lang="de-DE" sz="1600" b="0" i="0" u="none" strike="noStrike" cap="none" normalizeH="0" baseline="0" dirty="0">
              <a:ln>
                <a:noFill/>
              </a:ln>
              <a:solidFill>
                <a:schemeClr val="tx1"/>
              </a:solidFill>
              <a:effectLst/>
              <a:latin typeface="+mn-lt"/>
            </a:endParaRPr>
          </a:p>
        </p:txBody>
      </p:sp>
      <p:sp>
        <p:nvSpPr>
          <p:cNvPr id="4" name="Textfeld 3">
            <a:extLst>
              <a:ext uri="{FF2B5EF4-FFF2-40B4-BE49-F238E27FC236}">
                <a16:creationId xmlns:a16="http://schemas.microsoft.com/office/drawing/2014/main" id="{869F5DB6-81A4-8789-2165-1ADA73FD1269}"/>
              </a:ext>
            </a:extLst>
          </p:cNvPr>
          <p:cNvSpPr txBox="1"/>
          <p:nvPr/>
        </p:nvSpPr>
        <p:spPr>
          <a:xfrm>
            <a:off x="11548533" y="463973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9" name="Abgerundetes Rechteck 8">
            <a:extLst>
              <a:ext uri="{FF2B5EF4-FFF2-40B4-BE49-F238E27FC236}">
                <a16:creationId xmlns:a16="http://schemas.microsoft.com/office/drawing/2014/main" id="{05E73EBE-287F-586D-0930-3CB20E65CEF4}"/>
              </a:ext>
            </a:extLst>
          </p:cNvPr>
          <p:cNvSpPr/>
          <p:nvPr/>
        </p:nvSpPr>
        <p:spPr>
          <a:xfrm>
            <a:off x="9465189" y="1176959"/>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2" name="Oval 11">
            <a:extLst>
              <a:ext uri="{FF2B5EF4-FFF2-40B4-BE49-F238E27FC236}">
                <a16:creationId xmlns:a16="http://schemas.microsoft.com/office/drawing/2014/main" id="{EE37FBB2-93A7-BAFF-4CCB-A814ED93E292}"/>
              </a:ext>
            </a:extLst>
          </p:cNvPr>
          <p:cNvSpPr>
            <a:spLocks noChangeAspect="1"/>
          </p:cNvSpPr>
          <p:nvPr/>
        </p:nvSpPr>
        <p:spPr>
          <a:xfrm>
            <a:off x="8990566" y="108222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0" name="Grafik 19" descr="Chat mit einfarbiger Füllung">
            <a:extLst>
              <a:ext uri="{FF2B5EF4-FFF2-40B4-BE49-F238E27FC236}">
                <a16:creationId xmlns:a16="http://schemas.microsoft.com/office/drawing/2014/main" id="{71A54828-F4E3-7CC0-2A8C-4E5D105F557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6504" y="1103988"/>
            <a:ext cx="564030" cy="564030"/>
          </a:xfrm>
          <a:prstGeom prst="rect">
            <a:avLst/>
          </a:prstGeom>
          <a:effectLst>
            <a:outerShdw blurRad="50800" dist="38100" dir="8100000" sx="91000" sy="91000" algn="tr" rotWithShape="0">
              <a:prstClr val="black">
                <a:alpha val="40000"/>
              </a:prstClr>
            </a:outerShdw>
          </a:effectLst>
        </p:spPr>
      </p:pic>
      <p:sp>
        <p:nvSpPr>
          <p:cNvPr id="21" name="Abgerundetes Rechteck 20">
            <a:extLst>
              <a:ext uri="{FF2B5EF4-FFF2-40B4-BE49-F238E27FC236}">
                <a16:creationId xmlns:a16="http://schemas.microsoft.com/office/drawing/2014/main" id="{E6FEBCCA-188D-0FC1-3851-F5C7EEB2A9F5}"/>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23" name="Oval 22">
            <a:extLst>
              <a:ext uri="{FF2B5EF4-FFF2-40B4-BE49-F238E27FC236}">
                <a16:creationId xmlns:a16="http://schemas.microsoft.com/office/drawing/2014/main" id="{02EEC5FB-6C13-C7DA-5DED-1A378D6CDE2C}"/>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4" name="Grafik 23" descr="Person mit Idee mit einfarbiger Füllung">
            <a:extLst>
              <a:ext uri="{FF2B5EF4-FFF2-40B4-BE49-F238E27FC236}">
                <a16:creationId xmlns:a16="http://schemas.microsoft.com/office/drawing/2014/main" id="{2EADD81B-D852-6590-0CA9-BCD5E23218C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pic>
        <p:nvPicPr>
          <p:cNvPr id="26" name="Grafik 25" descr="Ein Bild, das Zeichnung, Entwurf, Bild, Kinderkunst enthält.&#10;&#10;Automatisch generierte Beschreibung">
            <a:extLst>
              <a:ext uri="{FF2B5EF4-FFF2-40B4-BE49-F238E27FC236}">
                <a16:creationId xmlns:a16="http://schemas.microsoft.com/office/drawing/2014/main" id="{C76916AB-ABB5-99C6-5931-F4B9F28C2142}"/>
              </a:ext>
            </a:extLst>
          </p:cNvPr>
          <p:cNvPicPr>
            <a:picLocks noChangeAspect="1"/>
          </p:cNvPicPr>
          <p:nvPr/>
        </p:nvPicPr>
        <p:blipFill rotWithShape="1">
          <a:blip r:embed="rId16">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p:spTree>
    <p:extLst>
      <p:ext uri="{BB962C8B-B14F-4D97-AF65-F5344CB8AC3E}">
        <p14:creationId xmlns:p14="http://schemas.microsoft.com/office/powerpoint/2010/main" val="1276807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AAF56-A618-E6D4-A808-2178C3222D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A43316-1FF1-2E26-A46E-9E70E4E9904F}"/>
              </a:ext>
            </a:extLst>
          </p:cNvPr>
          <p:cNvSpPr>
            <a:spLocks noGrp="1"/>
          </p:cNvSpPr>
          <p:nvPr>
            <p:ph type="title"/>
          </p:nvPr>
        </p:nvSpPr>
        <p:spPr/>
        <p:txBody>
          <a:bodyPr/>
          <a:lstStyle/>
          <a:p>
            <a:r>
              <a:rPr lang="de-DE" dirty="0"/>
              <a:t>Kommunizieren am Beispiel ,Wimmelbild – Anzahlen´</a:t>
            </a:r>
          </a:p>
        </p:txBody>
      </p:sp>
      <p:sp>
        <p:nvSpPr>
          <p:cNvPr id="3" name="Textplatzhalter 2">
            <a:extLst>
              <a:ext uri="{FF2B5EF4-FFF2-40B4-BE49-F238E27FC236}">
                <a16:creationId xmlns:a16="http://schemas.microsoft.com/office/drawing/2014/main" id="{528F9F07-2FE6-A679-79F9-8200E52D56F6}"/>
              </a:ext>
            </a:extLst>
          </p:cNvPr>
          <p:cNvSpPr>
            <a:spLocks noGrp="1"/>
          </p:cNvSpPr>
          <p:nvPr>
            <p:ph type="body" sz="quarter" idx="14"/>
          </p:nvPr>
        </p:nvSpPr>
        <p:spPr/>
        <p:txBody>
          <a:bodyPr>
            <a:noAutofit/>
          </a:bodyPr>
          <a:lstStyle/>
          <a:p>
            <a:r>
              <a:rPr lang="de-DE" dirty="0"/>
              <a:t>LERNENDE GEZIELT BEIM KOMMUNIZIEREN UNTERSÜTZEN</a:t>
            </a:r>
          </a:p>
        </p:txBody>
      </p:sp>
      <p:pic>
        <p:nvPicPr>
          <p:cNvPr id="6" name="Grafik 5" descr="Ein Bild, das Cartoon, Zeichnung, Entwurf, Darstellung enthält.&#10;&#10;Automatisch generierte Beschreibung">
            <a:extLst>
              <a:ext uri="{FF2B5EF4-FFF2-40B4-BE49-F238E27FC236}">
                <a16:creationId xmlns:a16="http://schemas.microsoft.com/office/drawing/2014/main" id="{1DCFD148-03F3-4001-8BD6-BA68C2D0D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80" y="2933818"/>
            <a:ext cx="1104870" cy="3010515"/>
          </a:xfrm>
          <a:prstGeom prst="rect">
            <a:avLst/>
          </a:prstGeom>
        </p:spPr>
      </p:pic>
      <p:sp>
        <p:nvSpPr>
          <p:cNvPr id="7" name="Abgerundete rechteckige Legende 6">
            <a:extLst>
              <a:ext uri="{FF2B5EF4-FFF2-40B4-BE49-F238E27FC236}">
                <a16:creationId xmlns:a16="http://schemas.microsoft.com/office/drawing/2014/main" id="{18369681-1C32-45D8-95B8-8E7DE4330649}"/>
              </a:ext>
            </a:extLst>
          </p:cNvPr>
          <p:cNvSpPr/>
          <p:nvPr/>
        </p:nvSpPr>
        <p:spPr>
          <a:xfrm>
            <a:off x="1790699" y="2303339"/>
            <a:ext cx="2981325" cy="2586162"/>
          </a:xfrm>
          <a:prstGeom prst="wedgeRoundRectCallout">
            <a:avLst>
              <a:gd name="adj1" fmla="val -63007"/>
              <a:gd name="adj2" fmla="val 1003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800" b="0" dirty="0">
                <a:solidFill>
                  <a:schemeClr val="tx1"/>
                </a:solidFill>
              </a:rPr>
              <a:t>Lernende sollten nicht nur mathematische Erkenntnisse gewinnen, sondern diese auch noch versprachlichen können.</a:t>
            </a:r>
          </a:p>
          <a:p>
            <a:pPr marL="0" indent="0" algn="ctr">
              <a:buNone/>
            </a:pPr>
            <a:endParaRPr lang="de-DE" sz="1800" b="0" dirty="0">
              <a:solidFill>
                <a:schemeClr val="tx1"/>
              </a:solidFill>
            </a:endParaRPr>
          </a:p>
          <a:p>
            <a:pPr marL="0" indent="0" algn="ctr">
              <a:buNone/>
            </a:pPr>
            <a:r>
              <a:rPr lang="de-DE" sz="1800" b="0" dirty="0">
                <a:solidFill>
                  <a:schemeClr val="tx1"/>
                </a:solidFill>
              </a:rPr>
              <a:t>Ich kann unterstützen, indem ich …</a:t>
            </a:r>
          </a:p>
        </p:txBody>
      </p:sp>
      <p:sp>
        <p:nvSpPr>
          <p:cNvPr id="8" name="Textfeld 7">
            <a:extLst>
              <a:ext uri="{FF2B5EF4-FFF2-40B4-BE49-F238E27FC236}">
                <a16:creationId xmlns:a16="http://schemas.microsoft.com/office/drawing/2014/main" id="{D05EC816-6BD0-0AAC-614E-3C30C33F7594}"/>
              </a:ext>
            </a:extLst>
          </p:cNvPr>
          <p:cNvSpPr txBox="1"/>
          <p:nvPr/>
        </p:nvSpPr>
        <p:spPr>
          <a:xfrm>
            <a:off x="5426527" y="2303339"/>
            <a:ext cx="5967186" cy="378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fontScale="8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lang="de-DE" sz="1800" b="0" dirty="0">
              <a:solidFill>
                <a:schemeClr val="tx1"/>
              </a:solidFill>
              <a:effectLst/>
              <a:latin typeface="Open Sans" panose="020B0606030504020204" pitchFamily="34" charset="0"/>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sz="2100" b="0" dirty="0">
                <a:solidFill>
                  <a:schemeClr val="tx1"/>
                </a:solidFill>
                <a:effectLst/>
                <a:latin typeface="+mn-lt"/>
                <a:ea typeface="Aptos" panose="020B0004020202020204" pitchFamily="34" charset="0"/>
              </a:rPr>
              <a:t>Viele gezielte Anlässe für Gespräche über Mathematik schaffe.</a:t>
            </a:r>
          </a:p>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lang="de-DE" sz="2100" b="0" dirty="0">
              <a:solidFill>
                <a:schemeClr val="tx1"/>
              </a:solidFill>
              <a:latin typeface="+mn-lt"/>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sz="2100" b="0" dirty="0">
                <a:solidFill>
                  <a:schemeClr val="tx1"/>
                </a:solidFill>
                <a:effectLst/>
                <a:latin typeface="+mn-lt"/>
                <a:ea typeface="Aptos" panose="020B0004020202020204" pitchFamily="34" charset="0"/>
              </a:rPr>
              <a:t>Zentrale Sprachmittel gezielt aufgreife, selbst einsetze und ausschärfe.</a:t>
            </a:r>
          </a:p>
          <a:p>
            <a:pPr marL="0" marR="0" indent="0" algn="l" defTabSz="914400" rtl="0" fontAlgn="auto" latinLnBrk="0" hangingPunct="0">
              <a:lnSpc>
                <a:spcPct val="100000"/>
              </a:lnSpc>
              <a:spcBef>
                <a:spcPts val="0"/>
              </a:spcBef>
              <a:spcAft>
                <a:spcPts val="0"/>
              </a:spcAft>
              <a:buClrTx/>
              <a:buSzPct val="100000"/>
              <a:buNone/>
              <a:tabLst/>
            </a:pPr>
            <a:endParaRPr lang="de-DE" sz="2100" b="0" dirty="0">
              <a:solidFill>
                <a:schemeClr val="tx1"/>
              </a:solidFill>
              <a:effectLst/>
              <a:latin typeface="+mn-lt"/>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sz="2100" b="0" dirty="0">
                <a:solidFill>
                  <a:schemeClr val="tx1"/>
                </a:solidFill>
                <a:latin typeface="+mn-lt"/>
                <a:ea typeface="Aptos" panose="020B0004020202020204" pitchFamily="34" charset="0"/>
              </a:rPr>
              <a:t>Darstellungen als Anschauungsmittel nutze und nutzen lasse, z. B. mit Mitteln zum Forschen. </a:t>
            </a:r>
          </a:p>
          <a:p>
            <a:pPr marL="0" marR="0" indent="0" algn="l" defTabSz="914400" rtl="0" fontAlgn="auto" latinLnBrk="0" hangingPunct="0">
              <a:lnSpc>
                <a:spcPct val="100000"/>
              </a:lnSpc>
              <a:spcBef>
                <a:spcPts val="0"/>
              </a:spcBef>
              <a:spcAft>
                <a:spcPts val="0"/>
              </a:spcAft>
              <a:buClrTx/>
              <a:buSzPct val="100000"/>
              <a:buNone/>
              <a:tabLst/>
            </a:pPr>
            <a:endParaRPr lang="de-DE" sz="2100" b="0" dirty="0">
              <a:solidFill>
                <a:schemeClr val="tx1"/>
              </a:solidFill>
              <a:latin typeface="+mn-lt"/>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sz="2100" b="0" dirty="0">
                <a:solidFill>
                  <a:schemeClr val="tx1"/>
                </a:solidFill>
                <a:latin typeface="+mn-lt"/>
                <a:ea typeface="Aptos" panose="020B0004020202020204" pitchFamily="34" charset="0"/>
              </a:rPr>
              <a:t>ritualisierte Aufgabenformate, z. B. Zahl unter der Lupe nutze.</a:t>
            </a:r>
          </a:p>
          <a:p>
            <a:pPr marL="0" marR="0" indent="0" algn="l" defTabSz="914400" rtl="0" fontAlgn="auto" latinLnBrk="0" hangingPunct="0">
              <a:lnSpc>
                <a:spcPct val="100000"/>
              </a:lnSpc>
              <a:spcBef>
                <a:spcPts val="0"/>
              </a:spcBef>
              <a:spcAft>
                <a:spcPts val="0"/>
              </a:spcAft>
              <a:buClrTx/>
              <a:buSzPct val="100000"/>
              <a:buNone/>
              <a:tabLst/>
            </a:pPr>
            <a:endParaRPr lang="de-DE" sz="2100" b="0" dirty="0">
              <a:solidFill>
                <a:schemeClr val="tx1"/>
              </a:solidFill>
              <a:latin typeface="+mn-lt"/>
              <a:ea typeface="Aptos" panose="020B0004020202020204" pitchFamily="34" charset="0"/>
            </a:endParaRPr>
          </a:p>
          <a:p>
            <a:r>
              <a:rPr lang="de-DE" sz="2100" b="0" dirty="0">
                <a:solidFill>
                  <a:schemeClr val="tx1"/>
                </a:solidFill>
                <a:latin typeface="Arial" panose="020B0604020202020204" pitchFamily="34" charset="0"/>
                <a:cs typeface="Arial" panose="020B0604020202020204" pitchFamily="34" charset="0"/>
              </a:rPr>
              <a:t>Aufgaben so gestalte, dass sie das Kommunizieren herausfordern, um zu einer (gemeinsamen) Lösung zu gelangen.</a:t>
            </a:r>
          </a:p>
        </p:txBody>
      </p:sp>
      <p:sp>
        <p:nvSpPr>
          <p:cNvPr id="11" name="Abgerundetes Rechteck 10">
            <a:extLst>
              <a:ext uri="{FF2B5EF4-FFF2-40B4-BE49-F238E27FC236}">
                <a16:creationId xmlns:a16="http://schemas.microsoft.com/office/drawing/2014/main" id="{AB789899-CE4C-5914-3DE4-E49FF796EC13}"/>
              </a:ext>
            </a:extLst>
          </p:cNvPr>
          <p:cNvSpPr/>
          <p:nvPr/>
        </p:nvSpPr>
        <p:spPr>
          <a:xfrm>
            <a:off x="9465189" y="1176959"/>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2" name="Oval 11">
            <a:extLst>
              <a:ext uri="{FF2B5EF4-FFF2-40B4-BE49-F238E27FC236}">
                <a16:creationId xmlns:a16="http://schemas.microsoft.com/office/drawing/2014/main" id="{E35B4224-BA69-EFD6-C3DD-12B9BE4EDBCE}"/>
              </a:ext>
            </a:extLst>
          </p:cNvPr>
          <p:cNvSpPr>
            <a:spLocks noChangeAspect="1"/>
          </p:cNvSpPr>
          <p:nvPr/>
        </p:nvSpPr>
        <p:spPr>
          <a:xfrm>
            <a:off x="8990566" y="108222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3" name="Grafik 12" descr="Chat mit einfarbiger Füllung">
            <a:extLst>
              <a:ext uri="{FF2B5EF4-FFF2-40B4-BE49-F238E27FC236}">
                <a16:creationId xmlns:a16="http://schemas.microsoft.com/office/drawing/2014/main" id="{5A0206E0-EB73-9A93-EF7E-3355CE6468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6504" y="1103988"/>
            <a:ext cx="564030" cy="564030"/>
          </a:xfrm>
          <a:prstGeom prst="rect">
            <a:avLst/>
          </a:prstGeom>
          <a:effectLst>
            <a:outerShdw blurRad="50800" dist="38100" dir="8100000" sx="91000" sy="91000" algn="tr" rotWithShape="0">
              <a:prstClr val="black">
                <a:alpha val="40000"/>
              </a:prstClr>
            </a:outerShdw>
          </a:effectLst>
        </p:spPr>
      </p:pic>
      <p:sp>
        <p:nvSpPr>
          <p:cNvPr id="14" name="Abgerundetes Rechteck 13">
            <a:extLst>
              <a:ext uri="{FF2B5EF4-FFF2-40B4-BE49-F238E27FC236}">
                <a16:creationId xmlns:a16="http://schemas.microsoft.com/office/drawing/2014/main" id="{B45E415E-992A-1BEA-5B57-E805852163B9}"/>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15" name="Oval 14">
            <a:extLst>
              <a:ext uri="{FF2B5EF4-FFF2-40B4-BE49-F238E27FC236}">
                <a16:creationId xmlns:a16="http://schemas.microsoft.com/office/drawing/2014/main" id="{1F0687DD-CED5-D829-59F9-D0DDA1BA8BDF}"/>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6" name="Grafik 15" descr="Person mit Idee mit einfarbiger Füllung">
            <a:extLst>
              <a:ext uri="{FF2B5EF4-FFF2-40B4-BE49-F238E27FC236}">
                <a16:creationId xmlns:a16="http://schemas.microsoft.com/office/drawing/2014/main" id="{096C5B4C-FDBF-C9CB-6B07-AE20FBA56B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52943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F38B4-765A-69F2-58B1-FF77348F4E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AD2916-FA37-EE22-07A9-8CADE25E9979}"/>
              </a:ext>
            </a:extLst>
          </p:cNvPr>
          <p:cNvSpPr>
            <a:spLocks noGrp="1"/>
          </p:cNvSpPr>
          <p:nvPr>
            <p:ph type="title"/>
          </p:nvPr>
        </p:nvSpPr>
        <p:spPr/>
        <p:txBody>
          <a:bodyPr/>
          <a:lstStyle/>
          <a:p>
            <a:r>
              <a:rPr lang="de-DE" dirty="0"/>
              <a:t>Kommunizieren am Beispiel ,Wimmelbild – Anzahlen´</a:t>
            </a:r>
          </a:p>
        </p:txBody>
      </p:sp>
      <p:sp>
        <p:nvSpPr>
          <p:cNvPr id="3" name="Textplatzhalter 2">
            <a:extLst>
              <a:ext uri="{FF2B5EF4-FFF2-40B4-BE49-F238E27FC236}">
                <a16:creationId xmlns:a16="http://schemas.microsoft.com/office/drawing/2014/main" id="{CEFA3241-9313-1525-036A-5E79E52209FA}"/>
              </a:ext>
            </a:extLst>
          </p:cNvPr>
          <p:cNvSpPr>
            <a:spLocks noGrp="1"/>
          </p:cNvSpPr>
          <p:nvPr>
            <p:ph type="body" sz="quarter" idx="14"/>
          </p:nvPr>
        </p:nvSpPr>
        <p:spPr/>
        <p:txBody>
          <a:bodyPr/>
          <a:lstStyle/>
          <a:p>
            <a:r>
              <a:rPr lang="de-DE" dirty="0"/>
              <a:t>UNTERSTÜTZUNGSIMPULSE</a:t>
            </a:r>
          </a:p>
        </p:txBody>
      </p:sp>
      <p:sp>
        <p:nvSpPr>
          <p:cNvPr id="16" name="Abgerundetes Rechteck 15">
            <a:extLst>
              <a:ext uri="{FF2B5EF4-FFF2-40B4-BE49-F238E27FC236}">
                <a16:creationId xmlns:a16="http://schemas.microsoft.com/office/drawing/2014/main" id="{7325D005-A61D-1DAD-C030-132EBFC30FF2}"/>
              </a:ext>
            </a:extLst>
          </p:cNvPr>
          <p:cNvSpPr/>
          <p:nvPr/>
        </p:nvSpPr>
        <p:spPr>
          <a:xfrm>
            <a:off x="9465189" y="1176959"/>
            <a:ext cx="2709516"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Über Mathematik sprechen</a:t>
            </a:r>
          </a:p>
        </p:txBody>
      </p:sp>
      <p:sp>
        <p:nvSpPr>
          <p:cNvPr id="17" name="Oval 16">
            <a:extLst>
              <a:ext uri="{FF2B5EF4-FFF2-40B4-BE49-F238E27FC236}">
                <a16:creationId xmlns:a16="http://schemas.microsoft.com/office/drawing/2014/main" id="{8B776376-A02E-C1BC-786B-6E57ECAB79E6}"/>
              </a:ext>
            </a:extLst>
          </p:cNvPr>
          <p:cNvSpPr>
            <a:spLocks noChangeAspect="1"/>
          </p:cNvSpPr>
          <p:nvPr/>
        </p:nvSpPr>
        <p:spPr>
          <a:xfrm>
            <a:off x="8990566" y="1082228"/>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8" name="Grafik 17" descr="Chat mit einfarbiger Füllung">
            <a:extLst>
              <a:ext uri="{FF2B5EF4-FFF2-40B4-BE49-F238E27FC236}">
                <a16:creationId xmlns:a16="http://schemas.microsoft.com/office/drawing/2014/main" id="{C566B5DC-A482-8E6A-CD7C-C1D52A8A6D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6504" y="1103988"/>
            <a:ext cx="564030" cy="564030"/>
          </a:xfrm>
          <a:prstGeom prst="rect">
            <a:avLst/>
          </a:prstGeom>
          <a:effectLst>
            <a:outerShdw blurRad="50800" dist="38100" dir="8100000" sx="91000" sy="91000" algn="tr" rotWithShape="0">
              <a:prstClr val="black">
                <a:alpha val="40000"/>
              </a:prstClr>
            </a:outerShdw>
          </a:effectLst>
        </p:spPr>
      </p:pic>
      <p:sp>
        <p:nvSpPr>
          <p:cNvPr id="19" name="Abgerundetes Rechteck 18">
            <a:extLst>
              <a:ext uri="{FF2B5EF4-FFF2-40B4-BE49-F238E27FC236}">
                <a16:creationId xmlns:a16="http://schemas.microsoft.com/office/drawing/2014/main" id="{9CE63F70-AB98-0449-1092-D4F65DB9139E}"/>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20" name="Oval 19">
            <a:extLst>
              <a:ext uri="{FF2B5EF4-FFF2-40B4-BE49-F238E27FC236}">
                <a16:creationId xmlns:a16="http://schemas.microsoft.com/office/drawing/2014/main" id="{1B8F3B8B-9D82-65D5-0739-26052A034793}"/>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1" name="Grafik 20" descr="Person mit Idee mit einfarbiger Füllung">
            <a:extLst>
              <a:ext uri="{FF2B5EF4-FFF2-40B4-BE49-F238E27FC236}">
                <a16:creationId xmlns:a16="http://schemas.microsoft.com/office/drawing/2014/main" id="{07A4E4EC-01BB-F831-BDB3-02187A249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sp>
        <p:nvSpPr>
          <p:cNvPr id="5" name="Textfeld 4">
            <a:extLst>
              <a:ext uri="{FF2B5EF4-FFF2-40B4-BE49-F238E27FC236}">
                <a16:creationId xmlns:a16="http://schemas.microsoft.com/office/drawing/2014/main" id="{691581A9-DCA0-0B90-A2E1-1CE863053B4D}"/>
              </a:ext>
            </a:extLst>
          </p:cNvPr>
          <p:cNvSpPr txBox="1"/>
          <p:nvPr/>
        </p:nvSpPr>
        <p:spPr>
          <a:xfrm>
            <a:off x="3026228" y="5555013"/>
            <a:ext cx="3069772" cy="4898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rgbClr val="3E9AA8"/>
                </a:solidFill>
                <a:effectLst/>
                <a:uFillTx/>
                <a:latin typeface="+mj-lt"/>
                <a:ea typeface="+mj-ea"/>
                <a:cs typeface="+mj-cs"/>
                <a:sym typeface="Calibri"/>
              </a:rPr>
              <a:t>Sprachliche Unterstützung</a:t>
            </a:r>
          </a:p>
        </p:txBody>
      </p:sp>
      <p:sp>
        <p:nvSpPr>
          <p:cNvPr id="13" name="Textfeld 12">
            <a:extLst>
              <a:ext uri="{FF2B5EF4-FFF2-40B4-BE49-F238E27FC236}">
                <a16:creationId xmlns:a16="http://schemas.microsoft.com/office/drawing/2014/main" id="{29EAF4DC-DDCE-E1BA-A33C-52A8AAC6CB4E}"/>
              </a:ext>
            </a:extLst>
          </p:cNvPr>
          <p:cNvSpPr txBox="1"/>
          <p:nvPr/>
        </p:nvSpPr>
        <p:spPr>
          <a:xfrm>
            <a:off x="6061973" y="5555013"/>
            <a:ext cx="3069772" cy="4898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sng" strike="noStrike" cap="none" spc="0" normalizeH="0" baseline="0" dirty="0">
                <a:ln>
                  <a:noFill/>
                </a:ln>
                <a:solidFill>
                  <a:srgbClr val="3E9AA8"/>
                </a:solidFill>
                <a:effectLst/>
                <a:uFillTx/>
                <a:latin typeface="+mj-lt"/>
                <a:ea typeface="+mj-ea"/>
                <a:cs typeface="+mj-cs"/>
                <a:sym typeface="Calibri"/>
              </a:rPr>
              <a:t>und</a:t>
            </a:r>
            <a:r>
              <a:rPr kumimoji="0" lang="de-DE" sz="1900" b="0" i="0" u="none" strike="noStrike" cap="none" spc="0" normalizeH="0" baseline="0" dirty="0">
                <a:ln>
                  <a:noFill/>
                </a:ln>
                <a:solidFill>
                  <a:srgbClr val="3E9AA8"/>
                </a:solidFill>
                <a:effectLst/>
                <a:uFillTx/>
                <a:latin typeface="+mj-lt"/>
                <a:ea typeface="+mj-ea"/>
                <a:cs typeface="+mj-cs"/>
                <a:sym typeface="Calibri"/>
              </a:rPr>
              <a:t> fachliche Unterstützung!</a:t>
            </a:r>
          </a:p>
        </p:txBody>
      </p:sp>
      <p:sp>
        <p:nvSpPr>
          <p:cNvPr id="14" name="Abgerundete rechteckige Legende 13">
            <a:extLst>
              <a:ext uri="{FF2B5EF4-FFF2-40B4-BE49-F238E27FC236}">
                <a16:creationId xmlns:a16="http://schemas.microsoft.com/office/drawing/2014/main" id="{9B46756C-26DC-F4C4-A39D-81C8ED348F9D}"/>
              </a:ext>
            </a:extLst>
          </p:cNvPr>
          <p:cNvSpPr/>
          <p:nvPr/>
        </p:nvSpPr>
        <p:spPr>
          <a:xfrm>
            <a:off x="1461688" y="2093647"/>
            <a:ext cx="2499754" cy="1107157"/>
          </a:xfrm>
          <a:prstGeom prst="wedgeRoundRectCallout">
            <a:avLst>
              <a:gd name="adj1" fmla="val 19991"/>
              <a:gd name="adj2" fmla="val 26302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Wer kann das nochmal mit eigenen Worten sagen?</a:t>
            </a:r>
          </a:p>
        </p:txBody>
      </p:sp>
      <p:sp>
        <p:nvSpPr>
          <p:cNvPr id="22" name="Abgerundete rechteckige Legende 21">
            <a:extLst>
              <a:ext uri="{FF2B5EF4-FFF2-40B4-BE49-F238E27FC236}">
                <a16:creationId xmlns:a16="http://schemas.microsoft.com/office/drawing/2014/main" id="{D9F33C6D-0115-B9B6-2EAD-DB6D972C73A9}"/>
              </a:ext>
            </a:extLst>
          </p:cNvPr>
          <p:cNvSpPr/>
          <p:nvPr/>
        </p:nvSpPr>
        <p:spPr>
          <a:xfrm>
            <a:off x="0" y="3429000"/>
            <a:ext cx="2257424" cy="1343025"/>
          </a:xfrm>
          <a:prstGeom prst="wedgeRoundRectCallout">
            <a:avLst>
              <a:gd name="adj1" fmla="val 85837"/>
              <a:gd name="adj2" fmla="val 10506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Kannst du Ahmeds Beschreibung verstehen?</a:t>
            </a:r>
          </a:p>
        </p:txBody>
      </p:sp>
      <p:sp>
        <p:nvSpPr>
          <p:cNvPr id="24" name="Abgerundete rechteckige Legende 23">
            <a:extLst>
              <a:ext uri="{FF2B5EF4-FFF2-40B4-BE49-F238E27FC236}">
                <a16:creationId xmlns:a16="http://schemas.microsoft.com/office/drawing/2014/main" id="{C24B145D-C80F-984A-F196-C833822D6146}"/>
              </a:ext>
            </a:extLst>
          </p:cNvPr>
          <p:cNvSpPr/>
          <p:nvPr/>
        </p:nvSpPr>
        <p:spPr>
          <a:xfrm>
            <a:off x="9517855" y="4772025"/>
            <a:ext cx="2631281" cy="1107158"/>
          </a:xfrm>
          <a:prstGeom prst="wedgeRoundRectCallout">
            <a:avLst>
              <a:gd name="adj1" fmla="val -62911"/>
              <a:gd name="adj2" fmla="val 2015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Ein anderes Kind sagt, zu den Äpfeln passt 2+4. Stimmt das?</a:t>
            </a:r>
          </a:p>
        </p:txBody>
      </p:sp>
      <p:sp>
        <p:nvSpPr>
          <p:cNvPr id="25" name="Abgerundete rechteckige Legende 24">
            <a:extLst>
              <a:ext uri="{FF2B5EF4-FFF2-40B4-BE49-F238E27FC236}">
                <a16:creationId xmlns:a16="http://schemas.microsoft.com/office/drawing/2014/main" id="{D6C29BF7-E3BC-EED2-6E67-69ACC618A6AB}"/>
              </a:ext>
            </a:extLst>
          </p:cNvPr>
          <p:cNvSpPr/>
          <p:nvPr/>
        </p:nvSpPr>
        <p:spPr>
          <a:xfrm>
            <a:off x="9272581" y="2452208"/>
            <a:ext cx="2157411" cy="1107157"/>
          </a:xfrm>
          <a:prstGeom prst="wedgeRoundRectCallout">
            <a:avLst>
              <a:gd name="adj1" fmla="val -58077"/>
              <a:gd name="adj2" fmla="val 22707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Was genau bedeutet „3 zu 1“?</a:t>
            </a:r>
          </a:p>
        </p:txBody>
      </p:sp>
      <p:sp>
        <p:nvSpPr>
          <p:cNvPr id="26" name="Abgerundete rechteckige Legende 25">
            <a:extLst>
              <a:ext uri="{FF2B5EF4-FFF2-40B4-BE49-F238E27FC236}">
                <a16:creationId xmlns:a16="http://schemas.microsoft.com/office/drawing/2014/main" id="{41693CBE-5E0B-12B3-4A93-AEBDDEEE9350}"/>
              </a:ext>
            </a:extLst>
          </p:cNvPr>
          <p:cNvSpPr/>
          <p:nvPr/>
        </p:nvSpPr>
        <p:spPr>
          <a:xfrm>
            <a:off x="7115170" y="3409613"/>
            <a:ext cx="2157411" cy="1232617"/>
          </a:xfrm>
          <a:prstGeom prst="wedgeRoundRectCallout">
            <a:avLst>
              <a:gd name="adj1" fmla="val 38612"/>
              <a:gd name="adj2" fmla="val 119990"/>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Was müsstest du tun, damit die Aufgabe 4+4 zum Bild passt?</a:t>
            </a:r>
          </a:p>
        </p:txBody>
      </p:sp>
      <p:sp>
        <p:nvSpPr>
          <p:cNvPr id="27" name="Abgerundete rechteckige Legende 26">
            <a:extLst>
              <a:ext uri="{FF2B5EF4-FFF2-40B4-BE49-F238E27FC236}">
                <a16:creationId xmlns:a16="http://schemas.microsoft.com/office/drawing/2014/main" id="{409F99E6-AE9C-9C37-6A7B-1E11FD66AC6C}"/>
              </a:ext>
            </a:extLst>
          </p:cNvPr>
          <p:cNvSpPr/>
          <p:nvPr/>
        </p:nvSpPr>
        <p:spPr>
          <a:xfrm>
            <a:off x="3998125" y="3991464"/>
            <a:ext cx="2157411" cy="1107157"/>
          </a:xfrm>
          <a:prstGeom prst="wedgeRoundRectCallout">
            <a:avLst>
              <a:gd name="adj1" fmla="val -79932"/>
              <a:gd name="adj2" fmla="val 9028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Zeige mit Mitteln zum Forschen und erkläre.</a:t>
            </a:r>
          </a:p>
        </p:txBody>
      </p:sp>
    </p:spTree>
    <p:extLst>
      <p:ext uri="{BB962C8B-B14F-4D97-AF65-F5344CB8AC3E}">
        <p14:creationId xmlns:p14="http://schemas.microsoft.com/office/powerpoint/2010/main" val="1666015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animBg="1"/>
      <p:bldP spid="22"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7E22FF3-E344-3921-E6E4-5A0C851E2165}"/>
              </a:ext>
            </a:extLst>
          </p:cNvPr>
          <p:cNvSpPr>
            <a:spLocks noGrp="1"/>
          </p:cNvSpPr>
          <p:nvPr>
            <p:ph type="body" sz="quarter" idx="13"/>
          </p:nvPr>
        </p:nvSpPr>
        <p:spPr/>
        <p:txBody>
          <a:bodyPr/>
          <a:lstStyle/>
          <a:p>
            <a:r>
              <a:rPr lang="de-DE" dirty="0"/>
              <a:t>GRUNDIDEE DES MODULS 1</a:t>
            </a:r>
          </a:p>
        </p:txBody>
      </p:sp>
      <p:sp>
        <p:nvSpPr>
          <p:cNvPr id="3" name="Inhaltsplatzhalter 2">
            <a:extLst>
              <a:ext uri="{FF2B5EF4-FFF2-40B4-BE49-F238E27FC236}">
                <a16:creationId xmlns:a16="http://schemas.microsoft.com/office/drawing/2014/main" id="{8FA28B2E-C759-E81C-3CF0-8FD065B3EDA0}"/>
              </a:ext>
            </a:extLst>
          </p:cNvPr>
          <p:cNvSpPr>
            <a:spLocks noGrp="1"/>
          </p:cNvSpPr>
          <p:nvPr>
            <p:ph idx="1"/>
          </p:nvPr>
        </p:nvSpPr>
        <p:spPr>
          <a:xfrm>
            <a:off x="526473" y="1639658"/>
            <a:ext cx="10814317" cy="4527819"/>
          </a:xfrm>
        </p:spPr>
        <p:txBody>
          <a:bodyPr/>
          <a:lstStyle/>
          <a:p>
            <a:pPr marL="0" indent="0">
              <a:buNone/>
            </a:pPr>
            <a:r>
              <a:rPr lang="de-DE" dirty="0"/>
              <a:t>Ein Mathematikunterricht, der das Ziel hat, das inhaltliche Verstehen und den Aufbau zentraler mathematischer Vorstellungen zu ermöglichen, sollte stets auch die prozessbezogenen Kompetenzen der Lernenden in den Blick nehmen. Es ist weder sinnvoll noch möglich, mathematisches Lernen ganz ohne den Austausch zwischen Lernenden, die Vernetzung verschiedener Darstellungen und das Argumentieren mathematischer Einsichten zu denken. </a:t>
            </a:r>
            <a:br>
              <a:rPr lang="de-DE" dirty="0"/>
            </a:br>
            <a:r>
              <a:rPr lang="de-DE" dirty="0"/>
              <a:t>Vielmehr ermöglichen prozessbezogene Kompetenzen erst das tiefe Verstehen.</a:t>
            </a:r>
          </a:p>
          <a:p>
            <a:pPr marL="0" indent="0">
              <a:buNone/>
            </a:pPr>
            <a:r>
              <a:rPr lang="de-DE" dirty="0"/>
              <a:t>Ziel sollte sein, prozessbezogene Anteile von Anfang an in den Mathematikunterricht zu integrieren. Gespräche über Mathematik sollten ebenso ein fester Bestandteil werden wie die Vernetzung von Darstellungsformen. Oft können die Unterrichtsgegenstände durch prozessbezogene Anteile angereichert werden, sodass es nicht ständig neuer Aufgabenformate bedarf, die die prozessbezogenen Kompetenzen anregen. Um Prozesse und Inhalte gemeinsam zu denken, werden in diesem Modul Anregungen für die Anreicherung des Mathematikunterrichts gegeben mit dem Ziel, zugleich auch auf die vielfältigen Vorerfahrungen der Teilnehmenden zurückzugreifen.</a:t>
            </a:r>
          </a:p>
        </p:txBody>
      </p:sp>
      <p:sp>
        <p:nvSpPr>
          <p:cNvPr id="4" name="Titel 3">
            <a:extLst>
              <a:ext uri="{FF2B5EF4-FFF2-40B4-BE49-F238E27FC236}">
                <a16:creationId xmlns:a16="http://schemas.microsoft.com/office/drawing/2014/main" id="{EF608001-417C-7EDA-C8E7-0F417721DBC8}"/>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69443965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BC657-CF7C-C06F-D274-0F80DA8F9A98}"/>
              </a:ext>
            </a:extLst>
          </p:cNvPr>
          <p:cNvSpPr>
            <a:spLocks noGrp="1"/>
          </p:cNvSpPr>
          <p:nvPr>
            <p:ph type="title"/>
          </p:nvPr>
        </p:nvSpPr>
        <p:spPr/>
        <p:txBody>
          <a:bodyPr/>
          <a:lstStyle/>
          <a:p>
            <a:r>
              <a:rPr lang="de-DE" dirty="0"/>
              <a:t>Kommunizieren am Beispiel ,Wimmelbild – Anzahlen´</a:t>
            </a:r>
          </a:p>
        </p:txBody>
      </p:sp>
      <p:sp>
        <p:nvSpPr>
          <p:cNvPr id="20" name="Textplatzhalter 19">
            <a:extLst>
              <a:ext uri="{FF2B5EF4-FFF2-40B4-BE49-F238E27FC236}">
                <a16:creationId xmlns:a16="http://schemas.microsoft.com/office/drawing/2014/main" id="{104353D5-09E0-0ED8-03C5-340CB6C19D04}"/>
              </a:ext>
            </a:extLst>
          </p:cNvPr>
          <p:cNvSpPr>
            <a:spLocks noGrp="1"/>
          </p:cNvSpPr>
          <p:nvPr>
            <p:ph type="body" sz="quarter" idx="15"/>
          </p:nvPr>
        </p:nvSpPr>
        <p:spPr/>
        <p:txBody>
          <a:bodyPr/>
          <a:lstStyle/>
          <a:p>
            <a:r>
              <a:rPr lang="de-DE" dirty="0"/>
              <a:t>(Götze, 2007)</a:t>
            </a:r>
          </a:p>
        </p:txBody>
      </p:sp>
      <p:sp>
        <p:nvSpPr>
          <p:cNvPr id="3" name="Textplatzhalter 2">
            <a:extLst>
              <a:ext uri="{FF2B5EF4-FFF2-40B4-BE49-F238E27FC236}">
                <a16:creationId xmlns:a16="http://schemas.microsoft.com/office/drawing/2014/main" id="{C7BC11A7-3213-5458-F62A-1DDB5A183FFA}"/>
              </a:ext>
            </a:extLst>
          </p:cNvPr>
          <p:cNvSpPr>
            <a:spLocks noGrp="1"/>
          </p:cNvSpPr>
          <p:nvPr>
            <p:ph type="body" sz="quarter" idx="14"/>
          </p:nvPr>
        </p:nvSpPr>
        <p:spPr/>
        <p:txBody>
          <a:bodyPr>
            <a:normAutofit/>
          </a:bodyPr>
          <a:lstStyle/>
          <a:p>
            <a:r>
              <a:rPr lang="de-DE" b="0" dirty="0"/>
              <a:t>KOMMUNIZIEREN HILFT BEIM VERSTEHEN VON INHALTEN</a:t>
            </a:r>
          </a:p>
        </p:txBody>
      </p:sp>
      <p:sp>
        <p:nvSpPr>
          <p:cNvPr id="11" name="Textfeld 10">
            <a:extLst>
              <a:ext uri="{FF2B5EF4-FFF2-40B4-BE49-F238E27FC236}">
                <a16:creationId xmlns:a16="http://schemas.microsoft.com/office/drawing/2014/main" id="{1857F57A-AA87-74BD-F061-93A32095F50B}"/>
              </a:ext>
            </a:extLst>
          </p:cNvPr>
          <p:cNvSpPr txBox="1"/>
          <p:nvPr/>
        </p:nvSpPr>
        <p:spPr>
          <a:xfrm>
            <a:off x="653144" y="1685846"/>
            <a:ext cx="9436634" cy="1299402"/>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hangingPunct="1">
              <a:buSzTx/>
            </a:pPr>
            <a:r>
              <a:rPr lang="de-DE" sz="1800" b="0" kern="1200" dirty="0">
                <a:ea typeface="+mn-ea"/>
              </a:rPr>
              <a:t>Kommunikation trägt maßgeblich zur Sortierung der Gedanken bei </a:t>
            </a:r>
          </a:p>
          <a:p>
            <a:pPr marL="0" hangingPunct="1">
              <a:buSzTx/>
            </a:pPr>
            <a:r>
              <a:rPr lang="de-DE" sz="1600" b="0" kern="1200" dirty="0">
                <a:solidFill>
                  <a:prstClr val="black">
                    <a:lumMod val="50000"/>
                    <a:lumOff val="50000"/>
                  </a:prstClr>
                </a:solidFill>
                <a:ea typeface="+mn-ea"/>
              </a:rPr>
              <a:t>Beim Verbalisieren der eigenen Gedanken sind die Kinder kognitiv aktiviert, d. h. sie durchdenken ihre eigenen Vorgehensweisen oder Lösungswege intensiver. Fehllösungen werden oftmals von selbst erkannt. </a:t>
            </a:r>
            <a:endParaRPr lang="de-DE" sz="1800" b="0" kern="1200" dirty="0">
              <a:solidFill>
                <a:prstClr val="black">
                  <a:lumMod val="50000"/>
                  <a:lumOff val="50000"/>
                </a:prstClr>
              </a:solidFill>
              <a:ea typeface="+mn-ea"/>
            </a:endParaRPr>
          </a:p>
        </p:txBody>
      </p:sp>
      <p:sp>
        <p:nvSpPr>
          <p:cNvPr id="12" name="Textfeld 11">
            <a:extLst>
              <a:ext uri="{FF2B5EF4-FFF2-40B4-BE49-F238E27FC236}">
                <a16:creationId xmlns:a16="http://schemas.microsoft.com/office/drawing/2014/main" id="{D20C1D85-335F-57EF-75DA-785D15908D3E}"/>
              </a:ext>
            </a:extLst>
          </p:cNvPr>
          <p:cNvSpPr txBox="1"/>
          <p:nvPr/>
        </p:nvSpPr>
        <p:spPr>
          <a:xfrm>
            <a:off x="653144" y="4502072"/>
            <a:ext cx="9436633" cy="1480930"/>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hangingPunct="1">
              <a:buSzTx/>
            </a:pPr>
            <a:r>
              <a:rPr lang="de-DE" sz="1800" b="0" kern="1200" dirty="0">
                <a:ea typeface="+mn-ea"/>
              </a:rPr>
              <a:t>Kinder lernen voneinander andere bzw. neue Vorgehensweisen kennen</a:t>
            </a:r>
          </a:p>
          <a:p>
            <a:pPr marL="0" hangingPunct="1">
              <a:buSzTx/>
            </a:pPr>
            <a:r>
              <a:rPr lang="de-DE" sz="1600" b="0" kern="1200" dirty="0">
                <a:solidFill>
                  <a:prstClr val="black">
                    <a:lumMod val="50000"/>
                    <a:lumOff val="50000"/>
                  </a:prstClr>
                </a:solidFill>
                <a:ea typeface="+mn-ea"/>
              </a:rPr>
              <a:t>Um das eigene Repertoire an Vorgehensweisen und Lösungswegen zu erweitern, bedarf es neuer Anregungen durch andere Kinder. Wie sind diese vorgegangen? Auch Kinder, die sich kaum an austauschenden Gesprächen beteiligen, können in diesen Austauschphasen sehr viel lernen.</a:t>
            </a:r>
            <a:endParaRPr lang="de-DE" sz="1800" b="0" kern="1200" dirty="0">
              <a:solidFill>
                <a:prstClr val="black">
                  <a:lumMod val="50000"/>
                  <a:lumOff val="50000"/>
                </a:prstClr>
              </a:solidFill>
              <a:ea typeface="+mn-ea"/>
            </a:endParaRPr>
          </a:p>
        </p:txBody>
      </p:sp>
      <p:sp>
        <p:nvSpPr>
          <p:cNvPr id="13" name="Textfeld 12">
            <a:extLst>
              <a:ext uri="{FF2B5EF4-FFF2-40B4-BE49-F238E27FC236}">
                <a16:creationId xmlns:a16="http://schemas.microsoft.com/office/drawing/2014/main" id="{9208CBB4-E3AA-F661-71C0-E4150A174226}"/>
              </a:ext>
            </a:extLst>
          </p:cNvPr>
          <p:cNvSpPr txBox="1"/>
          <p:nvPr/>
        </p:nvSpPr>
        <p:spPr>
          <a:xfrm>
            <a:off x="653142" y="3080744"/>
            <a:ext cx="9436633" cy="1299402"/>
          </a:xfrm>
          <a:prstGeom prst="rect">
            <a:avLst/>
          </a:prstGeom>
          <a:ln w="28575">
            <a:solidFill>
              <a:srgbClr val="327D87"/>
            </a:solidFill>
            <a:prstDash val="solid"/>
          </a:ln>
        </p:spPr>
        <p:txBody>
          <a:bodyPr lIns="91440" tIns="45720" rIns="91440" bIns="45720" anchor="t"/>
          <a:lstStyle>
            <a:defPPr>
              <a:defRPr lang="en-US"/>
            </a:defPPr>
            <a:lvl1pPr indent="0" defTabSz="914400">
              <a:lnSpc>
                <a:spcPct val="100000"/>
              </a:lnSpc>
              <a:spcBef>
                <a:spcPts val="1000"/>
              </a:spcBef>
              <a:buFont typeface="Arial" panose="020B0604020202020204" pitchFamily="34" charset="0"/>
              <a:buNone/>
              <a:defRPr>
                <a:solidFill>
                  <a:srgbClr val="000000"/>
                </a:solidFill>
                <a:latin typeface="Arial"/>
                <a:cs typeface="Arial"/>
              </a:defRPr>
            </a:lvl1pPr>
            <a:lvl2pPr marL="685800" indent="-228600" defTabSz="914400">
              <a:lnSpc>
                <a:spcPct val="15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defTabSz="914400">
              <a:lnSpc>
                <a:spcPct val="150000"/>
              </a:lnSpc>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hangingPunct="1">
              <a:buSzTx/>
            </a:pPr>
            <a:r>
              <a:rPr lang="de-DE" sz="1800" b="0" kern="1200" dirty="0">
                <a:ea typeface="+mn-ea"/>
              </a:rPr>
              <a:t>Das Gelernte wird besser behalten</a:t>
            </a:r>
          </a:p>
          <a:p>
            <a:pPr marL="0" hangingPunct="1">
              <a:buSzTx/>
            </a:pPr>
            <a:r>
              <a:rPr lang="de-DE" sz="1600" b="0" kern="1200" dirty="0">
                <a:solidFill>
                  <a:prstClr val="black">
                    <a:lumMod val="50000"/>
                    <a:lumOff val="50000"/>
                  </a:prstClr>
                </a:solidFill>
                <a:ea typeface="+mn-ea"/>
              </a:rPr>
              <a:t>Durch die kognitive Aktivität während des Verbalisierens wird das Gelernte besser im Gedächtnis verankert, sodass die Lerninhalte länger behalten werden. Die kognitive Durchdringung wird erhöht.</a:t>
            </a:r>
            <a:endParaRPr lang="de-DE" sz="1800" b="0" kern="1200" dirty="0">
              <a:solidFill>
                <a:prstClr val="black">
                  <a:lumMod val="50000"/>
                  <a:lumOff val="50000"/>
                </a:prstClr>
              </a:solidFill>
              <a:ea typeface="+mn-ea"/>
            </a:endParaRPr>
          </a:p>
        </p:txBody>
      </p:sp>
      <p:pic>
        <p:nvPicPr>
          <p:cNvPr id="15" name="Grafik 14" descr="Lupe mit einfarbiger Füllung">
            <a:extLst>
              <a:ext uri="{FF2B5EF4-FFF2-40B4-BE49-F238E27FC236}">
                <a16:creationId xmlns:a16="http://schemas.microsoft.com/office/drawing/2014/main" id="{27F99593-ABDB-8D2C-31DE-90486E8B88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600598" flipH="1">
            <a:off x="10147340" y="4818944"/>
            <a:ext cx="727225" cy="727225"/>
          </a:xfrm>
          <a:prstGeom prst="rect">
            <a:avLst/>
          </a:prstGeom>
        </p:spPr>
      </p:pic>
      <p:sp>
        <p:nvSpPr>
          <p:cNvPr id="19" name="Abgerundetes Rechteck 18">
            <a:extLst>
              <a:ext uri="{FF2B5EF4-FFF2-40B4-BE49-F238E27FC236}">
                <a16:creationId xmlns:a16="http://schemas.microsoft.com/office/drawing/2014/main" id="{C841E8BB-3383-EC33-34F7-2E5034FDC844}"/>
              </a:ext>
            </a:extLst>
          </p:cNvPr>
          <p:cNvSpPr/>
          <p:nvPr/>
        </p:nvSpPr>
        <p:spPr>
          <a:xfrm>
            <a:off x="9361682"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21" name="Oval 20">
            <a:extLst>
              <a:ext uri="{FF2B5EF4-FFF2-40B4-BE49-F238E27FC236}">
                <a16:creationId xmlns:a16="http://schemas.microsoft.com/office/drawing/2014/main" id="{0FB235A5-FB00-99DF-D7B9-4C7415BED9C3}"/>
              </a:ext>
            </a:extLst>
          </p:cNvPr>
          <p:cNvSpPr>
            <a:spLocks noChangeAspect="1"/>
          </p:cNvSpPr>
          <p:nvPr/>
        </p:nvSpPr>
        <p:spPr>
          <a:xfrm>
            <a:off x="8871924"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2" name="Grafik 21" descr="Zahnräder mit einfarbiger Füllung">
            <a:extLst>
              <a:ext uri="{FF2B5EF4-FFF2-40B4-BE49-F238E27FC236}">
                <a16:creationId xmlns:a16="http://schemas.microsoft.com/office/drawing/2014/main" id="{4F8809FB-3536-BFAF-EC62-43D71DAB77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0998" y="1123364"/>
            <a:ext cx="485882" cy="485882"/>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4604639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B5A30-7D6D-B461-00F8-28D0D5C97712}"/>
            </a:ext>
          </a:extLst>
        </p:cNvPr>
        <p:cNvGrpSpPr/>
        <p:nvPr/>
      </p:nvGrpSpPr>
      <p:grpSpPr>
        <a:xfrm>
          <a:off x="0" y="0"/>
          <a:ext cx="0" cy="0"/>
          <a:chOff x="0" y="0"/>
          <a:chExt cx="0" cy="0"/>
        </a:xfrm>
      </p:grpSpPr>
      <p:pic>
        <p:nvPicPr>
          <p:cNvPr id="22" name="Grafik 21">
            <a:extLst>
              <a:ext uri="{FF2B5EF4-FFF2-40B4-BE49-F238E27FC236}">
                <a16:creationId xmlns:a16="http://schemas.microsoft.com/office/drawing/2014/main" id="{93672D21-6C6F-C4D0-942F-DCCF652AE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91" y="1491743"/>
            <a:ext cx="6833723" cy="3561119"/>
          </a:xfrm>
          <a:prstGeom prst="rect">
            <a:avLst/>
          </a:prstGeom>
        </p:spPr>
      </p:pic>
      <p:sp>
        <p:nvSpPr>
          <p:cNvPr id="5" name="Titel 4">
            <a:extLst>
              <a:ext uri="{FF2B5EF4-FFF2-40B4-BE49-F238E27FC236}">
                <a16:creationId xmlns:a16="http://schemas.microsoft.com/office/drawing/2014/main" id="{C705E67D-5474-B703-FE5C-953F2A2B4316}"/>
              </a:ext>
            </a:extLst>
          </p:cNvPr>
          <p:cNvSpPr>
            <a:spLocks noGrp="1"/>
          </p:cNvSpPr>
          <p:nvPr>
            <p:ph type="title"/>
          </p:nvPr>
        </p:nvSpPr>
        <p:spPr/>
        <p:txBody>
          <a:bodyPr/>
          <a:lstStyle/>
          <a:p>
            <a:r>
              <a:rPr lang="de-DE" dirty="0"/>
              <a:t>Kommunizieren am Beispiel ,Wimmelbild – Anzahlen´</a:t>
            </a:r>
          </a:p>
        </p:txBody>
      </p:sp>
      <p:pic>
        <p:nvPicPr>
          <p:cNvPr id="16" name="Grafik 15" descr="Ein Bild, das Cartoon, Zeichnung, Entwurf, Darstellung enthält.&#10;&#10;Automatisch generierte Beschreibung">
            <a:extLst>
              <a:ext uri="{FF2B5EF4-FFF2-40B4-BE49-F238E27FC236}">
                <a16:creationId xmlns:a16="http://schemas.microsoft.com/office/drawing/2014/main" id="{C92B92D2-8DB4-6D9A-8297-C8CB35953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73" y="2977361"/>
            <a:ext cx="1104870" cy="3010515"/>
          </a:xfrm>
          <a:prstGeom prst="rect">
            <a:avLst/>
          </a:prstGeom>
        </p:spPr>
      </p:pic>
      <p:pic>
        <p:nvPicPr>
          <p:cNvPr id="18" name="Grafik 17">
            <a:extLst>
              <a:ext uri="{FF2B5EF4-FFF2-40B4-BE49-F238E27FC236}">
                <a16:creationId xmlns:a16="http://schemas.microsoft.com/office/drawing/2014/main" id="{A5C01C55-7E80-C798-87E6-C350C12106DB}"/>
              </a:ext>
            </a:extLst>
          </p:cNvPr>
          <p:cNvPicPr>
            <a:picLocks noChangeAspect="1"/>
          </p:cNvPicPr>
          <p:nvPr/>
        </p:nvPicPr>
        <p:blipFill>
          <a:blip r:embed="rId5"/>
          <a:srcRect b="43370"/>
          <a:stretch/>
        </p:blipFill>
        <p:spPr>
          <a:xfrm>
            <a:off x="4209670" y="4674071"/>
            <a:ext cx="1262920" cy="1574866"/>
          </a:xfrm>
          <a:prstGeom prst="rect">
            <a:avLst/>
          </a:prstGeom>
        </p:spPr>
      </p:pic>
      <p:sp>
        <p:nvSpPr>
          <p:cNvPr id="19" name="Abgerundete rechteckige Legende 18">
            <a:extLst>
              <a:ext uri="{FF2B5EF4-FFF2-40B4-BE49-F238E27FC236}">
                <a16:creationId xmlns:a16="http://schemas.microsoft.com/office/drawing/2014/main" id="{8C26781B-13DE-0EA4-C510-45B65677E5A9}"/>
              </a:ext>
            </a:extLst>
          </p:cNvPr>
          <p:cNvSpPr/>
          <p:nvPr/>
        </p:nvSpPr>
        <p:spPr>
          <a:xfrm>
            <a:off x="69283" y="3314700"/>
            <a:ext cx="2184462" cy="2203919"/>
          </a:xfrm>
          <a:prstGeom prst="wedgeRoundRectCallout">
            <a:avLst>
              <a:gd name="adj1" fmla="val 72688"/>
              <a:gd name="adj2" fmla="val 19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de-DE" sz="1600" b="0" dirty="0">
                <a:solidFill>
                  <a:schemeClr val="tx1"/>
                </a:solidFill>
              </a:rPr>
              <a:t>Jetzt geht zu zweit zusammen.</a:t>
            </a:r>
          </a:p>
          <a:p>
            <a:pPr marL="0" indent="0">
              <a:buNone/>
            </a:pPr>
            <a:endParaRPr lang="de-DE" sz="1600" b="0" dirty="0">
              <a:solidFill>
                <a:schemeClr val="tx1"/>
              </a:solidFill>
            </a:endParaRPr>
          </a:p>
          <a:p>
            <a:pPr marL="0" indent="0">
              <a:buNone/>
            </a:pPr>
            <a:r>
              <a:rPr lang="de-DE" sz="1600" b="0" dirty="0">
                <a:solidFill>
                  <a:schemeClr val="tx1"/>
                </a:solidFill>
              </a:rPr>
              <a:t>Erklärt euch gegenseitig, wo ihr weitere Zahlen im Bild sehen könnt.</a:t>
            </a:r>
          </a:p>
        </p:txBody>
      </p:sp>
      <p:pic>
        <p:nvPicPr>
          <p:cNvPr id="7" name="Grafik 6">
            <a:extLst>
              <a:ext uri="{FF2B5EF4-FFF2-40B4-BE49-F238E27FC236}">
                <a16:creationId xmlns:a16="http://schemas.microsoft.com/office/drawing/2014/main" id="{7D159CA5-F527-4C55-BDFF-0F4F8B437C48}"/>
              </a:ext>
            </a:extLst>
          </p:cNvPr>
          <p:cNvPicPr>
            <a:picLocks noChangeAspect="1"/>
          </p:cNvPicPr>
          <p:nvPr/>
        </p:nvPicPr>
        <p:blipFill>
          <a:blip r:embed="rId6"/>
          <a:srcRect b="40110"/>
          <a:stretch/>
        </p:blipFill>
        <p:spPr>
          <a:xfrm>
            <a:off x="3078562" y="4594676"/>
            <a:ext cx="1104870" cy="1654261"/>
          </a:xfrm>
          <a:prstGeom prst="rect">
            <a:avLst/>
          </a:prstGeom>
        </p:spPr>
      </p:pic>
      <p:pic>
        <p:nvPicPr>
          <p:cNvPr id="15" name="Grafik 14">
            <a:extLst>
              <a:ext uri="{FF2B5EF4-FFF2-40B4-BE49-F238E27FC236}">
                <a16:creationId xmlns:a16="http://schemas.microsoft.com/office/drawing/2014/main" id="{FA263A1A-B980-97EE-5023-881A42C9977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6804389" y="4400179"/>
            <a:ext cx="1262201" cy="2091946"/>
          </a:xfrm>
          <a:prstGeom prst="rect">
            <a:avLst/>
          </a:prstGeom>
          <a:ln>
            <a:noFill/>
          </a:ln>
          <a:extLst>
            <a:ext uri="{53640926-AAD7-44D8-BBD7-CCE9431645EC}">
              <a14:shadowObscured xmlns:a14="http://schemas.microsoft.com/office/drawing/2010/main"/>
            </a:ext>
          </a:extLst>
        </p:spPr>
      </p:pic>
      <p:pic>
        <p:nvPicPr>
          <p:cNvPr id="17" name="Grafik 16" descr="Ein Bild, das Kunst, Bild, Zeichnung, Kinderkunst enthält.&#10;&#10;Automatisch generierte Beschreibung">
            <a:extLst>
              <a:ext uri="{FF2B5EF4-FFF2-40B4-BE49-F238E27FC236}">
                <a16:creationId xmlns:a16="http://schemas.microsoft.com/office/drawing/2014/main" id="{B5190F35-DFB7-FBB3-0FB7-B5799194CC2F}"/>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5190369" y="4613178"/>
            <a:ext cx="1704548" cy="1654261"/>
          </a:xfrm>
          <a:prstGeom prst="rect">
            <a:avLst/>
          </a:prstGeom>
        </p:spPr>
      </p:pic>
      <p:sp>
        <p:nvSpPr>
          <p:cNvPr id="12" name="Textfeld 11">
            <a:extLst>
              <a:ext uri="{FF2B5EF4-FFF2-40B4-BE49-F238E27FC236}">
                <a16:creationId xmlns:a16="http://schemas.microsoft.com/office/drawing/2014/main" id="{88893545-AD6A-0AC2-901E-5167F4A2C015}"/>
              </a:ext>
            </a:extLst>
          </p:cNvPr>
          <p:cNvSpPr txBox="1"/>
          <p:nvPr/>
        </p:nvSpPr>
        <p:spPr>
          <a:xfrm>
            <a:off x="9378977" y="1150274"/>
            <a:ext cx="2813023" cy="338554"/>
          </a:xfrm>
          <a:prstGeom prst="rect">
            <a:avLst/>
          </a:prstGeom>
          <a:solidFill>
            <a:srgbClr val="D4E1CD"/>
          </a:solidFill>
        </p:spPr>
        <p:txBody>
          <a:bodyPr wrap="square" rtlCol="0">
            <a:spAutoFit/>
          </a:bodyPr>
          <a:lstStyle/>
          <a:p>
            <a:pPr marL="0" indent="0">
              <a:buNone/>
            </a:pPr>
            <a:r>
              <a:rPr lang="de-DE" sz="1600" b="0" dirty="0">
                <a:solidFill>
                  <a:schemeClr val="tx1"/>
                </a:solidFill>
              </a:rPr>
              <a:t>Von- und miteinander lernen</a:t>
            </a:r>
          </a:p>
        </p:txBody>
      </p:sp>
      <p:sp>
        <p:nvSpPr>
          <p:cNvPr id="13" name="Abgerundetes Rechteck 12">
            <a:extLst>
              <a:ext uri="{FF2B5EF4-FFF2-40B4-BE49-F238E27FC236}">
                <a16:creationId xmlns:a16="http://schemas.microsoft.com/office/drawing/2014/main" id="{1F74B978-DAC9-A1FB-7E5F-11ADC12F1D12}"/>
              </a:ext>
            </a:extLst>
          </p:cNvPr>
          <p:cNvSpPr/>
          <p:nvPr/>
        </p:nvSpPr>
        <p:spPr>
          <a:xfrm>
            <a:off x="9361682"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20" name="Oval 19">
            <a:extLst>
              <a:ext uri="{FF2B5EF4-FFF2-40B4-BE49-F238E27FC236}">
                <a16:creationId xmlns:a16="http://schemas.microsoft.com/office/drawing/2014/main" id="{7673F6CA-047C-F50F-007D-0F9804ACF916}"/>
              </a:ext>
            </a:extLst>
          </p:cNvPr>
          <p:cNvSpPr>
            <a:spLocks noChangeAspect="1"/>
          </p:cNvSpPr>
          <p:nvPr/>
        </p:nvSpPr>
        <p:spPr>
          <a:xfrm>
            <a:off x="8871924"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1" name="Grafik 20" descr="Zahnräder mit einfarbiger Füllung">
            <a:extLst>
              <a:ext uri="{FF2B5EF4-FFF2-40B4-BE49-F238E27FC236}">
                <a16:creationId xmlns:a16="http://schemas.microsoft.com/office/drawing/2014/main" id="{E03B9F12-CF2B-95A0-073B-BA36918EDA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10998" y="1123364"/>
            <a:ext cx="485882" cy="485882"/>
          </a:xfrm>
          <a:prstGeom prst="rect">
            <a:avLst/>
          </a:prstGeom>
          <a:effectLst>
            <a:outerShdw blurRad="50800" dist="38100" dir="8100000" sx="91000" sy="91000" algn="tr" rotWithShape="0">
              <a:prstClr val="black">
                <a:alpha val="40000"/>
              </a:prstClr>
            </a:outerShdw>
          </a:effectLst>
        </p:spPr>
      </p:pic>
      <p:pic>
        <p:nvPicPr>
          <p:cNvPr id="23" name="Grafik 22" descr="Ein Bild, das Zeichnung, Entwurf, Bild, Kinderkunst enthält.&#10;&#10;Automatisch generierte Beschreibung">
            <a:extLst>
              <a:ext uri="{FF2B5EF4-FFF2-40B4-BE49-F238E27FC236}">
                <a16:creationId xmlns:a16="http://schemas.microsoft.com/office/drawing/2014/main" id="{8584E815-807F-D1A4-134F-E5BDF66558CF}"/>
              </a:ext>
            </a:extLst>
          </p:cNvPr>
          <p:cNvPicPr>
            <a:picLocks noChangeAspect="1"/>
          </p:cNvPicPr>
          <p:nvPr/>
        </p:nvPicPr>
        <p:blipFill rotWithShape="1">
          <a:blip r:embed="rId12">
            <a:extLst>
              <a:ext uri="{28A0092B-C50C-407E-A947-70E740481C1C}">
                <a14:useLocalDpi xmlns:a14="http://schemas.microsoft.com/office/drawing/2010/main" val="0"/>
              </a:ext>
            </a:extLst>
          </a:blip>
          <a:srcRect b="39286"/>
          <a:stretch/>
        </p:blipFill>
        <p:spPr>
          <a:xfrm flipH="1">
            <a:off x="7595452" y="4482618"/>
            <a:ext cx="1666209" cy="1766318"/>
          </a:xfrm>
          <a:prstGeom prst="rect">
            <a:avLst/>
          </a:prstGeom>
        </p:spPr>
      </p:pic>
    </p:spTree>
    <p:extLst>
      <p:ext uri="{BB962C8B-B14F-4D97-AF65-F5344CB8AC3E}">
        <p14:creationId xmlns:p14="http://schemas.microsoft.com/office/powerpoint/2010/main" val="2156269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AFA2-FB4A-A74A-3170-DBAD16E6847D}"/>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F01B16B-32F6-999A-E18D-02DB000649CC}"/>
              </a:ext>
            </a:extLst>
          </p:cNvPr>
          <p:cNvSpPr>
            <a:spLocks noGrp="1"/>
          </p:cNvSpPr>
          <p:nvPr>
            <p:ph type="title"/>
          </p:nvPr>
        </p:nvSpPr>
        <p:spPr/>
        <p:txBody>
          <a:bodyPr/>
          <a:lstStyle/>
          <a:p>
            <a:r>
              <a:rPr lang="de-DE" dirty="0"/>
              <a:t>Kommunizieren am Beispiel ,Wimmelbild – Anzahlen´</a:t>
            </a:r>
          </a:p>
        </p:txBody>
      </p:sp>
      <p:pic>
        <p:nvPicPr>
          <p:cNvPr id="10" name="Grafik 9">
            <a:extLst>
              <a:ext uri="{FF2B5EF4-FFF2-40B4-BE49-F238E27FC236}">
                <a16:creationId xmlns:a16="http://schemas.microsoft.com/office/drawing/2014/main" id="{CC55817B-3367-06EF-7DC3-BD3BFCFD7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73244" y="2146574"/>
            <a:ext cx="1168400" cy="2146300"/>
          </a:xfrm>
          <a:prstGeom prst="rect">
            <a:avLst/>
          </a:prstGeom>
        </p:spPr>
      </p:pic>
      <p:sp>
        <p:nvSpPr>
          <p:cNvPr id="8" name="Abgerundete rechteckige Legende 7">
            <a:extLst>
              <a:ext uri="{FF2B5EF4-FFF2-40B4-BE49-F238E27FC236}">
                <a16:creationId xmlns:a16="http://schemas.microsoft.com/office/drawing/2014/main" id="{459B4A8C-A56D-4FFF-33E8-615F41E406F2}"/>
              </a:ext>
            </a:extLst>
          </p:cNvPr>
          <p:cNvSpPr/>
          <p:nvPr/>
        </p:nvSpPr>
        <p:spPr>
          <a:xfrm>
            <a:off x="7928196" y="5101702"/>
            <a:ext cx="2066730" cy="783124"/>
          </a:xfrm>
          <a:prstGeom prst="wedgeRoundRectCallout">
            <a:avLst>
              <a:gd name="adj1" fmla="val -61147"/>
              <a:gd name="adj2" fmla="val -4106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Ich sehe 6-1 bei den Flaschen.</a:t>
            </a:r>
          </a:p>
        </p:txBody>
      </p:sp>
      <p:sp>
        <p:nvSpPr>
          <p:cNvPr id="17" name="Inhaltsplatzhalter 3">
            <a:extLst>
              <a:ext uri="{FF2B5EF4-FFF2-40B4-BE49-F238E27FC236}">
                <a16:creationId xmlns:a16="http://schemas.microsoft.com/office/drawing/2014/main" id="{0720DBC9-FB32-7332-800D-E7EC124FCDD3}"/>
              </a:ext>
            </a:extLst>
          </p:cNvPr>
          <p:cNvSpPr txBox="1">
            <a:spLocks/>
          </p:cNvSpPr>
          <p:nvPr/>
        </p:nvSpPr>
        <p:spPr bwMode="auto">
          <a:xfrm>
            <a:off x="9759141" y="2063640"/>
            <a:ext cx="2449485"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 können Kinder beim Lernen von- und miteinander unterstützt werden?</a:t>
            </a:r>
          </a:p>
        </p:txBody>
      </p:sp>
      <p:pic>
        <p:nvPicPr>
          <p:cNvPr id="20" name="Grafik 19">
            <a:extLst>
              <a:ext uri="{FF2B5EF4-FFF2-40B4-BE49-F238E27FC236}">
                <a16:creationId xmlns:a16="http://schemas.microsoft.com/office/drawing/2014/main" id="{FCDEB7C0-EF4C-EBC1-DE7B-FA72E4EB7F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3244" y="4053952"/>
            <a:ext cx="3111500" cy="2095500"/>
          </a:xfrm>
          <a:prstGeom prst="rect">
            <a:avLst/>
          </a:prstGeom>
        </p:spPr>
      </p:pic>
      <p:sp>
        <p:nvSpPr>
          <p:cNvPr id="22" name="Abgerundete rechteckige Legende 21">
            <a:extLst>
              <a:ext uri="{FF2B5EF4-FFF2-40B4-BE49-F238E27FC236}">
                <a16:creationId xmlns:a16="http://schemas.microsoft.com/office/drawing/2014/main" id="{172C14C7-1288-0236-7C1B-849AB270080A}"/>
              </a:ext>
            </a:extLst>
          </p:cNvPr>
          <p:cNvSpPr/>
          <p:nvPr/>
        </p:nvSpPr>
        <p:spPr>
          <a:xfrm>
            <a:off x="3187810" y="5493264"/>
            <a:ext cx="1260984" cy="653602"/>
          </a:xfrm>
          <a:prstGeom prst="wedgeRoundRectCallout">
            <a:avLst>
              <a:gd name="adj1" fmla="val 87868"/>
              <a:gd name="adj2" fmla="val -5059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Wieso minus?</a:t>
            </a:r>
          </a:p>
        </p:txBody>
      </p:sp>
      <p:sp>
        <p:nvSpPr>
          <p:cNvPr id="14" name="Textfeld 13">
            <a:extLst>
              <a:ext uri="{FF2B5EF4-FFF2-40B4-BE49-F238E27FC236}">
                <a16:creationId xmlns:a16="http://schemas.microsoft.com/office/drawing/2014/main" id="{67C38FC5-8FF8-D924-B698-46FFC2A6BCF4}"/>
              </a:ext>
            </a:extLst>
          </p:cNvPr>
          <p:cNvSpPr txBox="1"/>
          <p:nvPr/>
        </p:nvSpPr>
        <p:spPr>
          <a:xfrm>
            <a:off x="9378977" y="1150274"/>
            <a:ext cx="2813023" cy="338554"/>
          </a:xfrm>
          <a:prstGeom prst="rect">
            <a:avLst/>
          </a:prstGeom>
          <a:solidFill>
            <a:srgbClr val="D4E1CD"/>
          </a:solidFill>
        </p:spPr>
        <p:txBody>
          <a:bodyPr wrap="square" rtlCol="0">
            <a:spAutoFit/>
          </a:bodyPr>
          <a:lstStyle/>
          <a:p>
            <a:pPr marL="0" indent="0">
              <a:buNone/>
            </a:pPr>
            <a:r>
              <a:rPr lang="de-DE" sz="1600" b="0" dirty="0">
                <a:solidFill>
                  <a:schemeClr val="tx1"/>
                </a:solidFill>
              </a:rPr>
              <a:t>Von- und miteinander lernen</a:t>
            </a:r>
          </a:p>
        </p:txBody>
      </p:sp>
      <p:sp>
        <p:nvSpPr>
          <p:cNvPr id="15" name="Abgerundetes Rechteck 14">
            <a:extLst>
              <a:ext uri="{FF2B5EF4-FFF2-40B4-BE49-F238E27FC236}">
                <a16:creationId xmlns:a16="http://schemas.microsoft.com/office/drawing/2014/main" id="{1E82F38C-05CC-8E93-B0DD-4A93C9BE9ECC}"/>
              </a:ext>
            </a:extLst>
          </p:cNvPr>
          <p:cNvSpPr/>
          <p:nvPr/>
        </p:nvSpPr>
        <p:spPr>
          <a:xfrm>
            <a:off x="9361682"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16" name="Oval 15">
            <a:extLst>
              <a:ext uri="{FF2B5EF4-FFF2-40B4-BE49-F238E27FC236}">
                <a16:creationId xmlns:a16="http://schemas.microsoft.com/office/drawing/2014/main" id="{613343A2-A2A6-116E-548F-9542F949EF74}"/>
              </a:ext>
            </a:extLst>
          </p:cNvPr>
          <p:cNvSpPr>
            <a:spLocks noChangeAspect="1"/>
          </p:cNvSpPr>
          <p:nvPr/>
        </p:nvSpPr>
        <p:spPr>
          <a:xfrm>
            <a:off x="8871924"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8" name="Grafik 17" descr="Zahnräder mit einfarbiger Füllung">
            <a:extLst>
              <a:ext uri="{FF2B5EF4-FFF2-40B4-BE49-F238E27FC236}">
                <a16:creationId xmlns:a16="http://schemas.microsoft.com/office/drawing/2014/main" id="{F6646ACE-0571-02C7-D56E-1B71C51512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0998" y="1123364"/>
            <a:ext cx="485882" cy="485882"/>
          </a:xfrm>
          <a:prstGeom prst="rect">
            <a:avLst/>
          </a:prstGeom>
          <a:effectLst>
            <a:outerShdw blurRad="50800" dist="38100" dir="8100000" sx="91000" sy="91000" algn="tr" rotWithShape="0">
              <a:prstClr val="black">
                <a:alpha val="40000"/>
              </a:prstClr>
            </a:outerShdw>
          </a:effectLst>
        </p:spPr>
      </p:pic>
      <p:pic>
        <p:nvPicPr>
          <p:cNvPr id="33" name="Grafik 32">
            <a:extLst>
              <a:ext uri="{FF2B5EF4-FFF2-40B4-BE49-F238E27FC236}">
                <a16:creationId xmlns:a16="http://schemas.microsoft.com/office/drawing/2014/main" id="{4CF1BE82-1E0C-FF64-5FA8-381326F2C7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10991">
            <a:off x="5600655" y="4132734"/>
            <a:ext cx="918485" cy="654865"/>
          </a:xfrm>
          <a:prstGeom prst="rect">
            <a:avLst/>
          </a:prstGeom>
        </p:spPr>
      </p:pic>
      <p:grpSp>
        <p:nvGrpSpPr>
          <p:cNvPr id="4" name="Gruppieren 3">
            <a:extLst>
              <a:ext uri="{FF2B5EF4-FFF2-40B4-BE49-F238E27FC236}">
                <a16:creationId xmlns:a16="http://schemas.microsoft.com/office/drawing/2014/main" id="{50BC1283-EF37-2AEB-327E-3A35453BB8D9}"/>
              </a:ext>
            </a:extLst>
          </p:cNvPr>
          <p:cNvGrpSpPr/>
          <p:nvPr/>
        </p:nvGrpSpPr>
        <p:grpSpPr>
          <a:xfrm>
            <a:off x="2552810" y="4053952"/>
            <a:ext cx="1972546" cy="1276909"/>
            <a:chOff x="46423" y="1264900"/>
            <a:chExt cx="1972546" cy="1276909"/>
          </a:xfrm>
        </p:grpSpPr>
        <p:sp>
          <p:nvSpPr>
            <p:cNvPr id="2" name="Wolkenförmige Legende 1">
              <a:extLst>
                <a:ext uri="{FF2B5EF4-FFF2-40B4-BE49-F238E27FC236}">
                  <a16:creationId xmlns:a16="http://schemas.microsoft.com/office/drawing/2014/main" id="{473EE229-B6D2-D462-4295-83BE8DAA46A1}"/>
                </a:ext>
              </a:extLst>
            </p:cNvPr>
            <p:cNvSpPr/>
            <p:nvPr/>
          </p:nvSpPr>
          <p:spPr>
            <a:xfrm>
              <a:off x="46423" y="1264900"/>
              <a:ext cx="1972546" cy="1276909"/>
            </a:xfrm>
            <a:prstGeom prst="cloudCallout">
              <a:avLst>
                <a:gd name="adj1" fmla="val 75583"/>
                <a:gd name="adj2" fmla="val 4568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a:p>
              <a:pPr marL="0" indent="0" algn="ctr">
                <a:buNone/>
              </a:pPr>
              <a:endParaRPr lang="de-DE" sz="1600" b="0" dirty="0">
                <a:solidFill>
                  <a:schemeClr val="tx1"/>
                </a:solidFill>
              </a:endParaRPr>
            </a:p>
            <a:p>
              <a:pPr marL="0" indent="0" algn="ctr">
                <a:buNone/>
              </a:pPr>
              <a:r>
                <a:rPr lang="de-DE" sz="1600" b="0" dirty="0">
                  <a:solidFill>
                    <a:schemeClr val="tx1"/>
                  </a:solidFill>
                </a:rPr>
                <a:t>2 + 4</a:t>
              </a:r>
            </a:p>
          </p:txBody>
        </p:sp>
        <p:pic>
          <p:nvPicPr>
            <p:cNvPr id="3" name="Grafik 2">
              <a:extLst>
                <a:ext uri="{FF2B5EF4-FFF2-40B4-BE49-F238E27FC236}">
                  <a16:creationId xmlns:a16="http://schemas.microsoft.com/office/drawing/2014/main" id="{A075331E-8DC2-A9AC-604D-0D944CB9A758}"/>
                </a:ext>
              </a:extLst>
            </p:cNvPr>
            <p:cNvPicPr>
              <a:picLocks noChangeAspect="1"/>
            </p:cNvPicPr>
            <p:nvPr/>
          </p:nvPicPr>
          <p:blipFill>
            <a:blip r:embed="rId10">
              <a:extLst>
                <a:ext uri="{28A0092B-C50C-407E-A947-70E740481C1C}">
                  <a14:useLocalDpi xmlns:a14="http://schemas.microsoft.com/office/drawing/2010/main" val="0"/>
                </a:ext>
              </a:extLst>
            </a:blip>
            <a:srcRect l="58018" t="61804" r="29493" b="25771"/>
            <a:stretch>
              <a:fillRect/>
            </a:stretch>
          </p:blipFill>
          <p:spPr>
            <a:xfrm>
              <a:off x="605976" y="1503822"/>
              <a:ext cx="853440" cy="442448"/>
            </a:xfrm>
            <a:prstGeom prst="rect">
              <a:avLst/>
            </a:prstGeom>
          </p:spPr>
        </p:pic>
      </p:grpSp>
      <p:sp>
        <p:nvSpPr>
          <p:cNvPr id="23" name="Wolkenförmige Legende 22">
            <a:extLst>
              <a:ext uri="{FF2B5EF4-FFF2-40B4-BE49-F238E27FC236}">
                <a16:creationId xmlns:a16="http://schemas.microsoft.com/office/drawing/2014/main" id="{A26ABD60-B707-81E7-CCB4-66459CFE8CE0}"/>
              </a:ext>
            </a:extLst>
          </p:cNvPr>
          <p:cNvSpPr/>
          <p:nvPr/>
        </p:nvSpPr>
        <p:spPr>
          <a:xfrm>
            <a:off x="480417" y="1102269"/>
            <a:ext cx="3725822" cy="1821213"/>
          </a:xfrm>
          <a:prstGeom prst="cloudCallout">
            <a:avLst>
              <a:gd name="adj1" fmla="val 65865"/>
              <a:gd name="adj2" fmla="val 27815"/>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Wie kann ich dabei unterstützen, die anderen Entdeckungen nachzuvollziehen und sich auszutauschen?</a:t>
            </a:r>
          </a:p>
        </p:txBody>
      </p:sp>
    </p:spTree>
    <p:extLst>
      <p:ext uri="{BB962C8B-B14F-4D97-AF65-F5344CB8AC3E}">
        <p14:creationId xmlns:p14="http://schemas.microsoft.com/office/powerpoint/2010/main" val="1138686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6D35-B345-82BB-8285-6BC43FDAAC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5B93B5-3D05-8943-6CAB-E943074D790A}"/>
              </a:ext>
            </a:extLst>
          </p:cNvPr>
          <p:cNvSpPr>
            <a:spLocks noGrp="1"/>
          </p:cNvSpPr>
          <p:nvPr>
            <p:ph type="title"/>
          </p:nvPr>
        </p:nvSpPr>
        <p:spPr/>
        <p:txBody>
          <a:bodyPr/>
          <a:lstStyle/>
          <a:p>
            <a:r>
              <a:rPr lang="de-DE" dirty="0"/>
              <a:t>Kommunizieren am Beispiel ,Wimmelbild – Anzahlen´</a:t>
            </a:r>
          </a:p>
        </p:txBody>
      </p:sp>
      <p:sp>
        <p:nvSpPr>
          <p:cNvPr id="3" name="Textplatzhalter 2">
            <a:extLst>
              <a:ext uri="{FF2B5EF4-FFF2-40B4-BE49-F238E27FC236}">
                <a16:creationId xmlns:a16="http://schemas.microsoft.com/office/drawing/2014/main" id="{1D345B39-178B-F289-67F7-3E1C992E4AC3}"/>
              </a:ext>
            </a:extLst>
          </p:cNvPr>
          <p:cNvSpPr>
            <a:spLocks noGrp="1"/>
          </p:cNvSpPr>
          <p:nvPr>
            <p:ph type="body" sz="quarter" idx="14"/>
          </p:nvPr>
        </p:nvSpPr>
        <p:spPr/>
        <p:txBody>
          <a:bodyPr>
            <a:noAutofit/>
          </a:bodyPr>
          <a:lstStyle/>
          <a:p>
            <a:r>
              <a:rPr lang="de-DE" dirty="0"/>
              <a:t>LERNENDE GEZIELT BEIM KOMMUNIZIEREN UNTERSTÜTZEN</a:t>
            </a:r>
          </a:p>
        </p:txBody>
      </p:sp>
      <p:pic>
        <p:nvPicPr>
          <p:cNvPr id="6" name="Grafik 5" descr="Ein Bild, das Cartoon, Zeichnung, Entwurf, Darstellung enthält.&#10;&#10;Automatisch generierte Beschreibung">
            <a:extLst>
              <a:ext uri="{FF2B5EF4-FFF2-40B4-BE49-F238E27FC236}">
                <a16:creationId xmlns:a16="http://schemas.microsoft.com/office/drawing/2014/main" id="{E52B57B3-CF7F-6267-4875-CF242830B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80" y="2933818"/>
            <a:ext cx="1104870" cy="3010515"/>
          </a:xfrm>
          <a:prstGeom prst="rect">
            <a:avLst/>
          </a:prstGeom>
        </p:spPr>
      </p:pic>
      <p:sp>
        <p:nvSpPr>
          <p:cNvPr id="7" name="Abgerundete rechteckige Legende 6">
            <a:extLst>
              <a:ext uri="{FF2B5EF4-FFF2-40B4-BE49-F238E27FC236}">
                <a16:creationId xmlns:a16="http://schemas.microsoft.com/office/drawing/2014/main" id="{A3DBDF65-8B1C-4F19-535F-95302D4A9C04}"/>
              </a:ext>
            </a:extLst>
          </p:cNvPr>
          <p:cNvSpPr/>
          <p:nvPr/>
        </p:nvSpPr>
        <p:spPr>
          <a:xfrm>
            <a:off x="2228608" y="2303339"/>
            <a:ext cx="2851392" cy="2892776"/>
          </a:xfrm>
          <a:prstGeom prst="wedgeRoundRectCallout">
            <a:avLst>
              <a:gd name="adj1" fmla="val -77357"/>
              <a:gd name="adj2" fmla="val 5711"/>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800" b="0" dirty="0">
                <a:solidFill>
                  <a:schemeClr val="tx1"/>
                </a:solidFill>
              </a:rPr>
              <a:t>Ich biete viele Gesprächsanlässe, damit sich die Kinder austauschen können.</a:t>
            </a:r>
          </a:p>
          <a:p>
            <a:pPr marL="0" indent="0" algn="ctr">
              <a:buNone/>
            </a:pPr>
            <a:r>
              <a:rPr lang="de-DE" sz="1800" b="0" dirty="0">
                <a:solidFill>
                  <a:schemeClr val="tx1"/>
                </a:solidFill>
              </a:rPr>
              <a:t>So können sie von- und miteinander lernen.</a:t>
            </a:r>
          </a:p>
          <a:p>
            <a:pPr marL="0" indent="0" algn="ctr">
              <a:buNone/>
            </a:pPr>
            <a:endParaRPr lang="de-DE" sz="1800" b="0" dirty="0">
              <a:solidFill>
                <a:schemeClr val="tx1"/>
              </a:solidFill>
            </a:endParaRPr>
          </a:p>
          <a:p>
            <a:pPr marL="0" indent="0" algn="ctr">
              <a:buNone/>
            </a:pPr>
            <a:r>
              <a:rPr lang="de-DE" sz="1800" b="0" dirty="0">
                <a:solidFill>
                  <a:schemeClr val="tx1"/>
                </a:solidFill>
              </a:rPr>
              <a:t>Ich kann unterstützen, indem ich …</a:t>
            </a:r>
          </a:p>
        </p:txBody>
      </p:sp>
      <p:sp>
        <p:nvSpPr>
          <p:cNvPr id="8" name="Textfeld 7">
            <a:extLst>
              <a:ext uri="{FF2B5EF4-FFF2-40B4-BE49-F238E27FC236}">
                <a16:creationId xmlns:a16="http://schemas.microsoft.com/office/drawing/2014/main" id="{CDD50051-B36D-4F53-8DBA-203A227CCDEB}"/>
              </a:ext>
            </a:extLst>
          </p:cNvPr>
          <p:cNvSpPr txBox="1"/>
          <p:nvPr/>
        </p:nvSpPr>
        <p:spPr>
          <a:xfrm>
            <a:off x="5500913" y="2448814"/>
            <a:ext cx="6164613" cy="321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lang="de-DE" b="0" dirty="0">
              <a:solidFill>
                <a:schemeClr val="tx1"/>
              </a:solidFill>
              <a:effectLst/>
              <a:latin typeface="Open Sans" panose="020B0606030504020204" pitchFamily="34" charset="0"/>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b="0" dirty="0">
                <a:solidFill>
                  <a:schemeClr val="tx1"/>
                </a:solidFill>
                <a:latin typeface="+mn-lt"/>
                <a:ea typeface="Aptos" panose="020B0004020202020204" pitchFamily="34" charset="0"/>
              </a:rPr>
              <a:t>d</a:t>
            </a:r>
            <a:r>
              <a:rPr lang="de-DE" b="0" dirty="0">
                <a:solidFill>
                  <a:schemeClr val="tx1"/>
                </a:solidFill>
                <a:effectLst/>
                <a:latin typeface="+mn-lt"/>
                <a:ea typeface="Aptos" panose="020B0004020202020204" pitchFamily="34" charset="0"/>
              </a:rPr>
              <a:t>ie Arbeit in Zweier- oder Gruppenteams anrege, ritualisiere und immer wieder einfordere.</a:t>
            </a:r>
          </a:p>
          <a:p>
            <a:pPr marL="0" marR="0" indent="0" algn="l" defTabSz="914400" rtl="0" fontAlgn="auto" latinLnBrk="0" hangingPunct="0">
              <a:lnSpc>
                <a:spcPct val="100000"/>
              </a:lnSpc>
              <a:spcBef>
                <a:spcPts val="0"/>
              </a:spcBef>
              <a:spcAft>
                <a:spcPts val="0"/>
              </a:spcAft>
              <a:buClrTx/>
              <a:buSzPct val="100000"/>
              <a:buNone/>
              <a:tabLst/>
            </a:pPr>
            <a:endParaRPr lang="de-DE" b="0" dirty="0">
              <a:solidFill>
                <a:schemeClr val="tx1"/>
              </a:solidFill>
              <a:effectLst/>
              <a:latin typeface="+mn-lt"/>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b="0" dirty="0">
                <a:solidFill>
                  <a:schemeClr val="tx1"/>
                </a:solidFill>
                <a:latin typeface="+mn-lt"/>
                <a:ea typeface="Aptos" panose="020B0004020202020204" pitchFamily="34" charset="0"/>
              </a:rPr>
              <a:t>vom jeweiligen Unterrichtsinhalt ausgehe und gezielte, sinnstiftende Anlässe zum Kommunizieren schaffe.</a:t>
            </a:r>
          </a:p>
          <a:p>
            <a:pPr marL="0" marR="0" indent="0" algn="l" defTabSz="914400" rtl="0" fontAlgn="auto" latinLnBrk="0" hangingPunct="0">
              <a:lnSpc>
                <a:spcPct val="100000"/>
              </a:lnSpc>
              <a:spcBef>
                <a:spcPts val="0"/>
              </a:spcBef>
              <a:spcAft>
                <a:spcPts val="0"/>
              </a:spcAft>
              <a:buClrTx/>
              <a:buSzPct val="100000"/>
              <a:buNone/>
              <a:tabLst/>
            </a:pPr>
            <a:endParaRPr lang="de-DE" b="0" dirty="0">
              <a:solidFill>
                <a:schemeClr val="tx1"/>
              </a:solidFill>
              <a:latin typeface="+mn-lt"/>
              <a:ea typeface="Aptos" panose="020B0004020202020204" pitchFamily="34" charset="0"/>
            </a:endParaRPr>
          </a:p>
          <a:p>
            <a:pPr marL="284400" marR="0" indent="-284400" algn="l" defTabSz="914400" rtl="0" fontAlgn="auto" latinLnBrk="0" hangingPunct="0">
              <a:lnSpc>
                <a:spcPct val="100000"/>
              </a:lnSpc>
              <a:spcBef>
                <a:spcPts val="0"/>
              </a:spcBef>
              <a:spcAft>
                <a:spcPts val="0"/>
              </a:spcAft>
              <a:buClrTx/>
              <a:buSzPct val="100000"/>
              <a:buFont typeface="Arial"/>
              <a:buChar char="•"/>
              <a:tabLst/>
            </a:pPr>
            <a:r>
              <a:rPr lang="de-DE" b="0" dirty="0">
                <a:solidFill>
                  <a:schemeClr val="tx1"/>
                </a:solidFill>
                <a:latin typeface="+mn-lt"/>
                <a:ea typeface="Aptos" panose="020B0004020202020204" pitchFamily="34" charset="0"/>
              </a:rPr>
              <a:t>Aufgaben so gestalte, dass sie verschiedene Zugänge und Lösungswege ermöglichen.</a:t>
            </a:r>
          </a:p>
          <a:p>
            <a:pPr marL="0" marR="0" indent="0" algn="l" defTabSz="914400" rtl="0" fontAlgn="auto" latinLnBrk="0" hangingPunct="0">
              <a:lnSpc>
                <a:spcPct val="100000"/>
              </a:lnSpc>
              <a:spcBef>
                <a:spcPts val="0"/>
              </a:spcBef>
              <a:spcAft>
                <a:spcPts val="0"/>
              </a:spcAft>
              <a:buClrTx/>
              <a:buSzPct val="100000"/>
              <a:buNone/>
              <a:tabLst/>
            </a:pPr>
            <a:endParaRPr lang="de-DE" sz="2200" b="0" dirty="0">
              <a:solidFill>
                <a:schemeClr val="tx1"/>
              </a:solidFill>
              <a:latin typeface="Open Sans" panose="020B0606030504020204" pitchFamily="34" charset="0"/>
              <a:ea typeface="Aptos" panose="020B0004020202020204" pitchFamily="34" charset="0"/>
            </a:endParaRPr>
          </a:p>
        </p:txBody>
      </p:sp>
      <p:sp>
        <p:nvSpPr>
          <p:cNvPr id="5" name="Textfeld 4">
            <a:extLst>
              <a:ext uri="{FF2B5EF4-FFF2-40B4-BE49-F238E27FC236}">
                <a16:creationId xmlns:a16="http://schemas.microsoft.com/office/drawing/2014/main" id="{794B4094-C1F5-D879-560F-A6757D836B56}"/>
              </a:ext>
            </a:extLst>
          </p:cNvPr>
          <p:cNvSpPr txBox="1"/>
          <p:nvPr/>
        </p:nvSpPr>
        <p:spPr>
          <a:xfrm>
            <a:off x="9378977" y="1150274"/>
            <a:ext cx="2813023" cy="338554"/>
          </a:xfrm>
          <a:prstGeom prst="rect">
            <a:avLst/>
          </a:prstGeom>
          <a:solidFill>
            <a:srgbClr val="D4E1CD"/>
          </a:solidFill>
        </p:spPr>
        <p:txBody>
          <a:bodyPr wrap="square" rtlCol="0">
            <a:spAutoFit/>
          </a:bodyPr>
          <a:lstStyle/>
          <a:p>
            <a:pPr marL="0" indent="0">
              <a:buNone/>
            </a:pPr>
            <a:r>
              <a:rPr lang="de-DE" sz="1600" b="0" dirty="0">
                <a:solidFill>
                  <a:schemeClr val="tx1"/>
                </a:solidFill>
              </a:rPr>
              <a:t>Von- und miteinander lernen</a:t>
            </a:r>
          </a:p>
        </p:txBody>
      </p:sp>
      <p:sp>
        <p:nvSpPr>
          <p:cNvPr id="10" name="Abgerundetes Rechteck 9">
            <a:extLst>
              <a:ext uri="{FF2B5EF4-FFF2-40B4-BE49-F238E27FC236}">
                <a16:creationId xmlns:a16="http://schemas.microsoft.com/office/drawing/2014/main" id="{FE59C2C4-A6BE-A126-5560-13605036A818}"/>
              </a:ext>
            </a:extLst>
          </p:cNvPr>
          <p:cNvSpPr/>
          <p:nvPr/>
        </p:nvSpPr>
        <p:spPr>
          <a:xfrm>
            <a:off x="9361682"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12" name="Oval 11">
            <a:extLst>
              <a:ext uri="{FF2B5EF4-FFF2-40B4-BE49-F238E27FC236}">
                <a16:creationId xmlns:a16="http://schemas.microsoft.com/office/drawing/2014/main" id="{338095A3-7409-64F5-072B-46BF1C8952D8}"/>
              </a:ext>
            </a:extLst>
          </p:cNvPr>
          <p:cNvSpPr>
            <a:spLocks noChangeAspect="1"/>
          </p:cNvSpPr>
          <p:nvPr/>
        </p:nvSpPr>
        <p:spPr>
          <a:xfrm>
            <a:off x="8871924"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3" name="Grafik 12" descr="Zahnräder mit einfarbiger Füllung">
            <a:extLst>
              <a:ext uri="{FF2B5EF4-FFF2-40B4-BE49-F238E27FC236}">
                <a16:creationId xmlns:a16="http://schemas.microsoft.com/office/drawing/2014/main" id="{9C3CCEDC-FDBD-5B56-EC7C-7B5176C506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0998" y="1123364"/>
            <a:ext cx="485882" cy="485882"/>
          </a:xfrm>
          <a:prstGeom prst="rect">
            <a:avLst/>
          </a:prstGeom>
          <a:effectLst>
            <a:outerShdw blurRad="50800" dist="38100" dir="8100000" sx="91000" sy="91000" algn="tr" rotWithShape="0">
              <a:prstClr val="black">
                <a:alpha val="40000"/>
              </a:prstClr>
            </a:outerShdw>
          </a:effectLst>
        </p:spPr>
      </p:pic>
      <p:sp>
        <p:nvSpPr>
          <p:cNvPr id="14" name="Abgerundetes Rechteck 13">
            <a:extLst>
              <a:ext uri="{FF2B5EF4-FFF2-40B4-BE49-F238E27FC236}">
                <a16:creationId xmlns:a16="http://schemas.microsoft.com/office/drawing/2014/main" id="{04903D7D-11B0-AE43-8BB7-FED877642011}"/>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15" name="Oval 14">
            <a:extLst>
              <a:ext uri="{FF2B5EF4-FFF2-40B4-BE49-F238E27FC236}">
                <a16:creationId xmlns:a16="http://schemas.microsoft.com/office/drawing/2014/main" id="{D75CF264-C1BC-1293-11CE-077DB6C0A402}"/>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6" name="Grafik 15" descr="Person mit Idee mit einfarbiger Füllung">
            <a:extLst>
              <a:ext uri="{FF2B5EF4-FFF2-40B4-BE49-F238E27FC236}">
                <a16:creationId xmlns:a16="http://schemas.microsoft.com/office/drawing/2014/main" id="{A6B0EF9F-E626-307A-B1BA-5031857166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7347070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9AD0-F0E3-C260-A238-3975372E38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A80EC3-9B32-48E5-7426-4C296A874916}"/>
              </a:ext>
            </a:extLst>
          </p:cNvPr>
          <p:cNvSpPr>
            <a:spLocks noGrp="1"/>
          </p:cNvSpPr>
          <p:nvPr>
            <p:ph type="title"/>
          </p:nvPr>
        </p:nvSpPr>
        <p:spPr/>
        <p:txBody>
          <a:bodyPr/>
          <a:lstStyle/>
          <a:p>
            <a:r>
              <a:rPr lang="de-DE" dirty="0"/>
              <a:t>Kommunizieren am Beispiel ,Wimmelbild – Anzahlen´</a:t>
            </a:r>
          </a:p>
        </p:txBody>
      </p:sp>
      <p:sp>
        <p:nvSpPr>
          <p:cNvPr id="3" name="Textplatzhalter 2">
            <a:extLst>
              <a:ext uri="{FF2B5EF4-FFF2-40B4-BE49-F238E27FC236}">
                <a16:creationId xmlns:a16="http://schemas.microsoft.com/office/drawing/2014/main" id="{6E690D81-CC59-6AA9-5110-0A77010F6A3D}"/>
              </a:ext>
            </a:extLst>
          </p:cNvPr>
          <p:cNvSpPr>
            <a:spLocks noGrp="1"/>
          </p:cNvSpPr>
          <p:nvPr>
            <p:ph type="body" sz="quarter" idx="14"/>
          </p:nvPr>
        </p:nvSpPr>
        <p:spPr/>
        <p:txBody>
          <a:bodyPr/>
          <a:lstStyle/>
          <a:p>
            <a:r>
              <a:rPr lang="de-DE" dirty="0"/>
              <a:t>WEITERFÜHRENDE UNTERSTÜTZUNGSIMPULSE</a:t>
            </a:r>
          </a:p>
        </p:txBody>
      </p:sp>
      <p:sp>
        <p:nvSpPr>
          <p:cNvPr id="7" name="Abgerundete rechteckige Legende 6">
            <a:extLst>
              <a:ext uri="{FF2B5EF4-FFF2-40B4-BE49-F238E27FC236}">
                <a16:creationId xmlns:a16="http://schemas.microsoft.com/office/drawing/2014/main" id="{3CF03A4E-C79B-E809-1E66-29A79E9ADB53}"/>
              </a:ext>
            </a:extLst>
          </p:cNvPr>
          <p:cNvSpPr/>
          <p:nvPr/>
        </p:nvSpPr>
        <p:spPr>
          <a:xfrm>
            <a:off x="125365" y="2178381"/>
            <a:ext cx="2269096" cy="1470523"/>
          </a:xfrm>
          <a:prstGeom prst="wedgeRoundRectCallout">
            <a:avLst>
              <a:gd name="adj1" fmla="val 208368"/>
              <a:gd name="adj2" fmla="val 179969"/>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Was beschreiben die Kinder? Beschreibe es nochmal mit eigenen Worten. </a:t>
            </a:r>
          </a:p>
        </p:txBody>
      </p:sp>
      <p:sp>
        <p:nvSpPr>
          <p:cNvPr id="8" name="Abgerundete rechteckige Legende 7">
            <a:extLst>
              <a:ext uri="{FF2B5EF4-FFF2-40B4-BE49-F238E27FC236}">
                <a16:creationId xmlns:a16="http://schemas.microsoft.com/office/drawing/2014/main" id="{01D2BE50-5570-1197-BCB9-E02BD5265932}"/>
              </a:ext>
            </a:extLst>
          </p:cNvPr>
          <p:cNvSpPr/>
          <p:nvPr/>
        </p:nvSpPr>
        <p:spPr>
          <a:xfrm>
            <a:off x="3154454" y="1898631"/>
            <a:ext cx="3069772" cy="1655982"/>
          </a:xfrm>
          <a:prstGeom prst="wedgeRoundRectCallout">
            <a:avLst>
              <a:gd name="adj1" fmla="val 45572"/>
              <a:gd name="adj2" fmla="val 17053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de-DE" sz="1800" b="0" dirty="0">
                <a:solidFill>
                  <a:schemeClr val="tx1"/>
                </a:solidFill>
              </a:rPr>
              <a:t>Was an der Beschreibung des anderen Kindes verstehst du gut? </a:t>
            </a:r>
            <a:br>
              <a:rPr lang="de-DE" sz="1800" b="0" dirty="0">
                <a:solidFill>
                  <a:schemeClr val="tx1"/>
                </a:solidFill>
              </a:rPr>
            </a:br>
            <a:r>
              <a:rPr lang="de-DE" sz="1800" b="0" dirty="0">
                <a:solidFill>
                  <a:schemeClr val="tx1"/>
                </a:solidFill>
              </a:rPr>
              <a:t>Was bereitet dir noch Schwierigkeiten?</a:t>
            </a:r>
          </a:p>
        </p:txBody>
      </p:sp>
      <p:sp>
        <p:nvSpPr>
          <p:cNvPr id="11" name="Abgerundete rechteckige Legende 10">
            <a:extLst>
              <a:ext uri="{FF2B5EF4-FFF2-40B4-BE49-F238E27FC236}">
                <a16:creationId xmlns:a16="http://schemas.microsoft.com/office/drawing/2014/main" id="{46B7E9AC-66BE-5B58-E67E-739C3E19FC48}"/>
              </a:ext>
            </a:extLst>
          </p:cNvPr>
          <p:cNvSpPr/>
          <p:nvPr/>
        </p:nvSpPr>
        <p:spPr>
          <a:xfrm>
            <a:off x="125365" y="3792789"/>
            <a:ext cx="2850696" cy="1347927"/>
          </a:xfrm>
          <a:prstGeom prst="wedgeRoundRectCallout">
            <a:avLst>
              <a:gd name="adj1" fmla="val 150864"/>
              <a:gd name="adj2" fmla="val 8256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pPr>
            <a:r>
              <a:rPr lang="de-DE" sz="1800" b="0" dirty="0">
                <a:solidFill>
                  <a:schemeClr val="tx1"/>
                </a:solidFill>
              </a:rPr>
              <a:t>Vergleiche: Was hast du entdeckt? Was hat das andere Kind entdeckt? </a:t>
            </a:r>
          </a:p>
        </p:txBody>
      </p:sp>
      <p:sp>
        <p:nvSpPr>
          <p:cNvPr id="9" name="Textfeld 8">
            <a:extLst>
              <a:ext uri="{FF2B5EF4-FFF2-40B4-BE49-F238E27FC236}">
                <a16:creationId xmlns:a16="http://schemas.microsoft.com/office/drawing/2014/main" id="{0B5C18A9-7B37-66A4-AE66-DE3887C4BE53}"/>
              </a:ext>
            </a:extLst>
          </p:cNvPr>
          <p:cNvSpPr txBox="1"/>
          <p:nvPr/>
        </p:nvSpPr>
        <p:spPr>
          <a:xfrm>
            <a:off x="3026228" y="5555013"/>
            <a:ext cx="3069772" cy="4898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rgbClr val="3E9AA8"/>
                </a:solidFill>
                <a:effectLst/>
                <a:uFillTx/>
                <a:latin typeface="+mj-lt"/>
                <a:ea typeface="+mj-ea"/>
                <a:cs typeface="+mj-cs"/>
                <a:sym typeface="Calibri"/>
              </a:rPr>
              <a:t>Sprachliche Unterstützung</a:t>
            </a:r>
          </a:p>
        </p:txBody>
      </p:sp>
      <p:sp>
        <p:nvSpPr>
          <p:cNvPr id="13" name="Textfeld 12">
            <a:extLst>
              <a:ext uri="{FF2B5EF4-FFF2-40B4-BE49-F238E27FC236}">
                <a16:creationId xmlns:a16="http://schemas.microsoft.com/office/drawing/2014/main" id="{416EC2EF-476D-1503-9EB2-A9F8866ED77E}"/>
              </a:ext>
            </a:extLst>
          </p:cNvPr>
          <p:cNvSpPr txBox="1"/>
          <p:nvPr/>
        </p:nvSpPr>
        <p:spPr>
          <a:xfrm>
            <a:off x="6061973" y="5555013"/>
            <a:ext cx="3069772" cy="4898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sng" strike="noStrike" cap="none" spc="0" normalizeH="0" baseline="0" dirty="0">
                <a:ln>
                  <a:noFill/>
                </a:ln>
                <a:solidFill>
                  <a:srgbClr val="3E9AA8"/>
                </a:solidFill>
                <a:effectLst/>
                <a:uFillTx/>
                <a:latin typeface="+mj-lt"/>
                <a:ea typeface="+mj-ea"/>
                <a:cs typeface="+mj-cs"/>
                <a:sym typeface="Calibri"/>
              </a:rPr>
              <a:t>und</a:t>
            </a:r>
            <a:r>
              <a:rPr kumimoji="0" lang="de-DE" sz="1900" b="0" i="0" u="none" strike="noStrike" cap="none" spc="0" normalizeH="0" baseline="0" dirty="0">
                <a:ln>
                  <a:noFill/>
                </a:ln>
                <a:solidFill>
                  <a:srgbClr val="3E9AA8"/>
                </a:solidFill>
                <a:effectLst/>
                <a:uFillTx/>
                <a:latin typeface="+mj-lt"/>
                <a:ea typeface="+mj-ea"/>
                <a:cs typeface="+mj-cs"/>
                <a:sym typeface="Calibri"/>
              </a:rPr>
              <a:t> fachliche Unterstützung!</a:t>
            </a:r>
          </a:p>
        </p:txBody>
      </p:sp>
      <p:sp>
        <p:nvSpPr>
          <p:cNvPr id="14" name="Abgerundete rechteckige Legende 13">
            <a:extLst>
              <a:ext uri="{FF2B5EF4-FFF2-40B4-BE49-F238E27FC236}">
                <a16:creationId xmlns:a16="http://schemas.microsoft.com/office/drawing/2014/main" id="{2BE6176B-6362-503A-F04C-751EB09EAE31}"/>
              </a:ext>
            </a:extLst>
          </p:cNvPr>
          <p:cNvSpPr/>
          <p:nvPr/>
        </p:nvSpPr>
        <p:spPr>
          <a:xfrm>
            <a:off x="6322739" y="2215184"/>
            <a:ext cx="2329176" cy="1409834"/>
          </a:xfrm>
          <a:prstGeom prst="wedgeRoundRectCallout">
            <a:avLst>
              <a:gd name="adj1" fmla="val -55440"/>
              <a:gd name="adj2" fmla="val 18669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de-DE" sz="1800" b="0" dirty="0">
                <a:solidFill>
                  <a:schemeClr val="tx1"/>
                </a:solidFill>
              </a:rPr>
              <a:t>Was gefällt dir an der Beschreibung des Kindes? Was fehlt dir?</a:t>
            </a:r>
          </a:p>
        </p:txBody>
      </p:sp>
      <p:sp>
        <p:nvSpPr>
          <p:cNvPr id="15" name="Abgerundete rechteckige Legende 14">
            <a:extLst>
              <a:ext uri="{FF2B5EF4-FFF2-40B4-BE49-F238E27FC236}">
                <a16:creationId xmlns:a16="http://schemas.microsoft.com/office/drawing/2014/main" id="{A9B056F9-D86E-DD57-7B65-0EE25ED8EEE3}"/>
              </a:ext>
            </a:extLst>
          </p:cNvPr>
          <p:cNvSpPr/>
          <p:nvPr/>
        </p:nvSpPr>
        <p:spPr>
          <a:xfrm>
            <a:off x="7388760" y="3717685"/>
            <a:ext cx="2526309" cy="1292434"/>
          </a:xfrm>
          <a:prstGeom prst="wedgeRoundRectCallout">
            <a:avLst>
              <a:gd name="adj1" fmla="val -91334"/>
              <a:gd name="adj2" fmla="val 9280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de-DE" sz="1800" b="0" dirty="0">
                <a:solidFill>
                  <a:schemeClr val="tx1"/>
                </a:solidFill>
              </a:rPr>
              <a:t>Vergleiche die Beschreibung des anderen Kindes mit deiner Beschreibung.</a:t>
            </a:r>
          </a:p>
        </p:txBody>
      </p:sp>
      <p:sp>
        <p:nvSpPr>
          <p:cNvPr id="17" name="Textfeld 16">
            <a:extLst>
              <a:ext uri="{FF2B5EF4-FFF2-40B4-BE49-F238E27FC236}">
                <a16:creationId xmlns:a16="http://schemas.microsoft.com/office/drawing/2014/main" id="{BF5B0A68-C357-6B07-9292-EEECC28E4949}"/>
              </a:ext>
            </a:extLst>
          </p:cNvPr>
          <p:cNvSpPr txBox="1"/>
          <p:nvPr/>
        </p:nvSpPr>
        <p:spPr>
          <a:xfrm>
            <a:off x="9378977" y="1150274"/>
            <a:ext cx="2813023" cy="338554"/>
          </a:xfrm>
          <a:prstGeom prst="rect">
            <a:avLst/>
          </a:prstGeom>
          <a:solidFill>
            <a:srgbClr val="D4E1CD"/>
          </a:solidFill>
        </p:spPr>
        <p:txBody>
          <a:bodyPr wrap="square" rtlCol="0">
            <a:spAutoFit/>
          </a:bodyPr>
          <a:lstStyle/>
          <a:p>
            <a:pPr marL="0" indent="0">
              <a:buNone/>
            </a:pPr>
            <a:r>
              <a:rPr lang="de-DE" sz="1600" b="0" dirty="0">
                <a:solidFill>
                  <a:schemeClr val="tx1"/>
                </a:solidFill>
              </a:rPr>
              <a:t>Von- und miteinander lernen</a:t>
            </a:r>
          </a:p>
        </p:txBody>
      </p:sp>
      <p:sp>
        <p:nvSpPr>
          <p:cNvPr id="18" name="Abgerundetes Rechteck 17">
            <a:extLst>
              <a:ext uri="{FF2B5EF4-FFF2-40B4-BE49-F238E27FC236}">
                <a16:creationId xmlns:a16="http://schemas.microsoft.com/office/drawing/2014/main" id="{0C9C8816-8A5D-0E2E-B009-1B7AFC30026F}"/>
              </a:ext>
            </a:extLst>
          </p:cNvPr>
          <p:cNvSpPr/>
          <p:nvPr/>
        </p:nvSpPr>
        <p:spPr>
          <a:xfrm>
            <a:off x="9361682" y="1173535"/>
            <a:ext cx="2813023"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Von- und miteinander lernen</a:t>
            </a:r>
          </a:p>
        </p:txBody>
      </p:sp>
      <p:sp>
        <p:nvSpPr>
          <p:cNvPr id="19" name="Oval 18">
            <a:extLst>
              <a:ext uri="{FF2B5EF4-FFF2-40B4-BE49-F238E27FC236}">
                <a16:creationId xmlns:a16="http://schemas.microsoft.com/office/drawing/2014/main" id="{8A5A680F-5126-3829-7AB2-637DB1583E29}"/>
              </a:ext>
            </a:extLst>
          </p:cNvPr>
          <p:cNvSpPr>
            <a:spLocks noChangeAspect="1"/>
          </p:cNvSpPr>
          <p:nvPr/>
        </p:nvSpPr>
        <p:spPr>
          <a:xfrm>
            <a:off x="8871924" y="1084290"/>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0" name="Grafik 19" descr="Zahnräder mit einfarbiger Füllung">
            <a:extLst>
              <a:ext uri="{FF2B5EF4-FFF2-40B4-BE49-F238E27FC236}">
                <a16:creationId xmlns:a16="http://schemas.microsoft.com/office/drawing/2014/main" id="{A52BDD0F-A4C6-8E36-7461-2C45CDE592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0998" y="1123364"/>
            <a:ext cx="485882" cy="485882"/>
          </a:xfrm>
          <a:prstGeom prst="rect">
            <a:avLst/>
          </a:prstGeom>
          <a:effectLst>
            <a:outerShdw blurRad="50800" dist="38100" dir="8100000" sx="91000" sy="91000" algn="tr" rotWithShape="0">
              <a:prstClr val="black">
                <a:alpha val="40000"/>
              </a:prstClr>
            </a:outerShdw>
          </a:effectLst>
        </p:spPr>
      </p:pic>
      <p:sp>
        <p:nvSpPr>
          <p:cNvPr id="21" name="Abgerundetes Rechteck 20">
            <a:extLst>
              <a:ext uri="{FF2B5EF4-FFF2-40B4-BE49-F238E27FC236}">
                <a16:creationId xmlns:a16="http://schemas.microsoft.com/office/drawing/2014/main" id="{4C33DCAE-03E0-7EFE-14E8-D17F5D35407B}"/>
              </a:ext>
            </a:extLst>
          </p:cNvPr>
          <p:cNvSpPr/>
          <p:nvPr/>
        </p:nvSpPr>
        <p:spPr>
          <a:xfrm>
            <a:off x="8871146" y="1673814"/>
            <a:ext cx="3320854" cy="374568"/>
          </a:xfrm>
          <a:prstGeom prst="roundRect">
            <a:avLst/>
          </a:prstGeom>
          <a:solidFill>
            <a:srgbClr val="D4E1C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000000"/>
                </a:solidFill>
                <a:effectLst/>
                <a:uFillTx/>
                <a:latin typeface="+mj-lt"/>
                <a:ea typeface="+mj-ea"/>
                <a:cs typeface="+mj-cs"/>
                <a:sym typeface="Calibri"/>
              </a:rPr>
              <a:t>Unterstützende Rolle der Lehrkraft</a:t>
            </a:r>
          </a:p>
        </p:txBody>
      </p:sp>
      <p:sp>
        <p:nvSpPr>
          <p:cNvPr id="22" name="Oval 21">
            <a:extLst>
              <a:ext uri="{FF2B5EF4-FFF2-40B4-BE49-F238E27FC236}">
                <a16:creationId xmlns:a16="http://schemas.microsoft.com/office/drawing/2014/main" id="{621CD3D3-3577-8C51-6EF9-88F076638DF7}"/>
              </a:ext>
            </a:extLst>
          </p:cNvPr>
          <p:cNvSpPr>
            <a:spLocks noChangeAspect="1"/>
          </p:cNvSpPr>
          <p:nvPr/>
        </p:nvSpPr>
        <p:spPr>
          <a:xfrm>
            <a:off x="8376790" y="1579083"/>
            <a:ext cx="564030" cy="564030"/>
          </a:xfrm>
          <a:prstGeom prst="ellipse">
            <a:avLst/>
          </a:prstGeom>
          <a:solidFill>
            <a:srgbClr val="D4E1CD"/>
          </a:solidFill>
          <a:ln w="381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23" name="Grafik 22" descr="Person mit Idee mit einfarbiger Füllung">
            <a:extLst>
              <a:ext uri="{FF2B5EF4-FFF2-40B4-BE49-F238E27FC236}">
                <a16:creationId xmlns:a16="http://schemas.microsoft.com/office/drawing/2014/main" id="{B1A8422C-649D-FF7B-B97C-54254889D7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20009" y="1629191"/>
            <a:ext cx="463813" cy="463813"/>
          </a:xfrm>
          <a:prstGeom prst="rect">
            <a:avLst/>
          </a:prstGeom>
          <a:effectLst>
            <a:outerShdw blurRad="50800" dist="38100" dir="8100000" sx="91000" sy="91000" algn="tr" rotWithShape="0">
              <a:prstClr val="black">
                <a:alpha val="40000"/>
              </a:prstClr>
            </a:outerShdw>
          </a:effectLst>
        </p:spPr>
      </p:pic>
    </p:spTree>
    <p:extLst>
      <p:ext uri="{BB962C8B-B14F-4D97-AF65-F5344CB8AC3E}">
        <p14:creationId xmlns:p14="http://schemas.microsoft.com/office/powerpoint/2010/main" val="2185725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FB49D-AC40-C41D-03BB-21C4BE8B16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6DBE4E-1DF3-B099-D44E-E184C6F5900D}"/>
              </a:ext>
            </a:extLst>
          </p:cNvPr>
          <p:cNvSpPr>
            <a:spLocks noGrp="1"/>
          </p:cNvSpPr>
          <p:nvPr>
            <p:ph type="title"/>
          </p:nvPr>
        </p:nvSpPr>
        <p:spPr/>
        <p:txBody>
          <a:bodyPr/>
          <a:lstStyle/>
          <a:p>
            <a:r>
              <a:rPr lang="de-DE" dirty="0"/>
              <a:t>Kommunizieren am Beispiel ,Wimmelbild – Anzahlen´</a:t>
            </a:r>
          </a:p>
        </p:txBody>
      </p:sp>
      <p:sp>
        <p:nvSpPr>
          <p:cNvPr id="4" name="Textplatzhalter 3">
            <a:extLst>
              <a:ext uri="{FF2B5EF4-FFF2-40B4-BE49-F238E27FC236}">
                <a16:creationId xmlns:a16="http://schemas.microsoft.com/office/drawing/2014/main" id="{651C5E3D-A904-5FB6-C1FC-79BDEDA6806A}"/>
              </a:ext>
            </a:extLst>
          </p:cNvPr>
          <p:cNvSpPr>
            <a:spLocks noGrp="1"/>
          </p:cNvSpPr>
          <p:nvPr>
            <p:ph type="body" sz="quarter" idx="14"/>
          </p:nvPr>
        </p:nvSpPr>
        <p:spPr/>
        <p:txBody>
          <a:bodyPr/>
          <a:lstStyle/>
          <a:p>
            <a:r>
              <a:rPr lang="de-DE" dirty="0"/>
              <a:t>LERNEN VON- UND MITEINANDER MIT DER „WAS? WIE? WARUM?“ – KARTEI FÖRDERN</a:t>
            </a:r>
          </a:p>
        </p:txBody>
      </p:sp>
      <p:sp>
        <p:nvSpPr>
          <p:cNvPr id="7" name="Textfeld 6">
            <a:extLst>
              <a:ext uri="{FF2B5EF4-FFF2-40B4-BE49-F238E27FC236}">
                <a16:creationId xmlns:a16="http://schemas.microsoft.com/office/drawing/2014/main" id="{C60C5DC4-78F6-79AB-A832-E868EAD7D18C}"/>
              </a:ext>
            </a:extLst>
          </p:cNvPr>
          <p:cNvSpPr txBox="1"/>
          <p:nvPr/>
        </p:nvSpPr>
        <p:spPr>
          <a:xfrm>
            <a:off x="2542032" y="-14630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a:ln>
                <a:noFill/>
              </a:ln>
              <a:solidFill>
                <a:srgbClr val="FF2600"/>
              </a:solidFill>
              <a:effectLst/>
              <a:uFillTx/>
              <a:latin typeface="+mj-lt"/>
              <a:ea typeface="+mj-ea"/>
              <a:cs typeface="+mj-cs"/>
              <a:sym typeface="Calibri"/>
            </a:endParaRPr>
          </a:p>
        </p:txBody>
      </p:sp>
      <p:pic>
        <p:nvPicPr>
          <p:cNvPr id="8" name="Grafik 7">
            <a:extLst>
              <a:ext uri="{FF2B5EF4-FFF2-40B4-BE49-F238E27FC236}">
                <a16:creationId xmlns:a16="http://schemas.microsoft.com/office/drawing/2014/main" id="{E758BB19-295C-F8F5-80CD-6B167BAD5D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17620" y="1717285"/>
            <a:ext cx="6278131" cy="4411105"/>
          </a:xfrm>
          <a:prstGeom prst="rect">
            <a:avLst/>
          </a:prstGeom>
          <a:effectLst>
            <a:outerShdw blurRad="63500" sx="102000" sy="102000" algn="ctr" rotWithShape="0">
              <a:prstClr val="black">
                <a:alpha val="40000"/>
              </a:prstClr>
            </a:outerShdw>
          </a:effectLst>
        </p:spPr>
      </p:pic>
      <p:pic>
        <p:nvPicPr>
          <p:cNvPr id="17" name="Grafik 16">
            <a:extLst>
              <a:ext uri="{FF2B5EF4-FFF2-40B4-BE49-F238E27FC236}">
                <a16:creationId xmlns:a16="http://schemas.microsoft.com/office/drawing/2014/main" id="{F88B9074-9C86-2505-C63C-BCC8770A2D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906" y="1788266"/>
            <a:ext cx="6259276" cy="4411105"/>
          </a:xfrm>
          <a:prstGeom prst="rect">
            <a:avLst/>
          </a:prstGeom>
          <a:effectLst>
            <a:outerShdw blurRad="63500" sx="102000" sy="102000" algn="ctr" rotWithShape="0">
              <a:prstClr val="black">
                <a:alpha val="40000"/>
              </a:prstClr>
            </a:outerShdw>
          </a:effectLst>
        </p:spPr>
      </p:pic>
      <p:pic>
        <p:nvPicPr>
          <p:cNvPr id="14" name="Grafik 13" descr="Lupe mit einfarbiger Füllung">
            <a:extLst>
              <a:ext uri="{FF2B5EF4-FFF2-40B4-BE49-F238E27FC236}">
                <a16:creationId xmlns:a16="http://schemas.microsoft.com/office/drawing/2014/main" id="{43189634-D702-A074-6AC2-F566D7BFA8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11196984" y="4010186"/>
            <a:ext cx="599742" cy="599742"/>
          </a:xfrm>
          <a:prstGeom prst="rect">
            <a:avLst/>
          </a:prstGeom>
        </p:spPr>
      </p:pic>
      <p:pic>
        <p:nvPicPr>
          <p:cNvPr id="19" name="Grafik 18" descr="Lupe mit einfarbiger Füllung">
            <a:extLst>
              <a:ext uri="{FF2B5EF4-FFF2-40B4-BE49-F238E27FC236}">
                <a16:creationId xmlns:a16="http://schemas.microsoft.com/office/drawing/2014/main" id="{3D9E6EBC-D1CB-68F4-74BD-4F49C4E2D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11196982" y="4985650"/>
            <a:ext cx="599742" cy="599742"/>
          </a:xfrm>
          <a:prstGeom prst="rect">
            <a:avLst/>
          </a:prstGeom>
        </p:spPr>
      </p:pic>
      <p:pic>
        <p:nvPicPr>
          <p:cNvPr id="20" name="Grafik 19" descr="Lupe mit einfarbiger Füllung">
            <a:extLst>
              <a:ext uri="{FF2B5EF4-FFF2-40B4-BE49-F238E27FC236}">
                <a16:creationId xmlns:a16="http://schemas.microsoft.com/office/drawing/2014/main" id="{8AE9F616-EF5B-A215-B7AA-E6798DBF49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6022072" y="4062736"/>
            <a:ext cx="599742" cy="599742"/>
          </a:xfrm>
          <a:prstGeom prst="rect">
            <a:avLst/>
          </a:prstGeom>
        </p:spPr>
      </p:pic>
      <p:pic>
        <p:nvPicPr>
          <p:cNvPr id="22" name="Grafik 21" descr="Lupe mit einfarbiger Füllung">
            <a:extLst>
              <a:ext uri="{FF2B5EF4-FFF2-40B4-BE49-F238E27FC236}">
                <a16:creationId xmlns:a16="http://schemas.microsoft.com/office/drawing/2014/main" id="{77ECD6E0-A7F9-C145-6EFD-7D0A199BA1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06848">
            <a:off x="6022069" y="4865489"/>
            <a:ext cx="599742" cy="599742"/>
          </a:xfrm>
          <a:prstGeom prst="rect">
            <a:avLst/>
          </a:prstGeom>
        </p:spPr>
      </p:pic>
    </p:spTree>
    <p:extLst>
      <p:ext uri="{BB962C8B-B14F-4D97-AF65-F5344CB8AC3E}">
        <p14:creationId xmlns:p14="http://schemas.microsoft.com/office/powerpoint/2010/main" val="3206324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4600F-73D2-0728-4D74-6C8EE87F23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BEBDF3-94A5-ACEE-6680-CA2F9FCCCC81}"/>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EA697084-4A8C-B836-F941-07CD66FC4679}"/>
              </a:ext>
            </a:extLst>
          </p:cNvPr>
          <p:cNvSpPr>
            <a:spLocks noGrp="1"/>
          </p:cNvSpPr>
          <p:nvPr>
            <p:ph type="body" sz="quarter" idx="14"/>
          </p:nvPr>
        </p:nvSpPr>
        <p:spPr/>
        <p:txBody>
          <a:bodyPr/>
          <a:lstStyle/>
          <a:p>
            <a:r>
              <a:rPr lang="de-DE" dirty="0"/>
              <a:t>KERNBOTSCHAFT 3</a:t>
            </a:r>
          </a:p>
        </p:txBody>
      </p:sp>
      <p:sp>
        <p:nvSpPr>
          <p:cNvPr id="3" name="Textfeld 2">
            <a:extLst>
              <a:ext uri="{FF2B5EF4-FFF2-40B4-BE49-F238E27FC236}">
                <a16:creationId xmlns:a16="http://schemas.microsoft.com/office/drawing/2014/main" id="{76A78518-580C-D2A4-637E-FBC92AADFE5E}"/>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F632E305-1A1A-08B1-B3D4-831B29351213}"/>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Vielfältige Anlässe und gezielte Impulse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durch die Lehrkraft helfen Lernenden,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produktiv über Mathematik zu sprechen. </a:t>
            </a:r>
          </a:p>
        </p:txBody>
      </p:sp>
      <p:sp>
        <p:nvSpPr>
          <p:cNvPr id="5" name="Textfeld 4">
            <a:extLst>
              <a:ext uri="{FF2B5EF4-FFF2-40B4-BE49-F238E27FC236}">
                <a16:creationId xmlns:a16="http://schemas.microsoft.com/office/drawing/2014/main" id="{ED7EBFE7-321A-532E-49A8-DB86BFF9EF56}"/>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A0DA8448-A6A9-0B26-0457-8AABB8E1DA0F}"/>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30A66015-B307-46CC-01E2-D19F50C24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32470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F5D8B-F638-370C-1D2E-73615D16135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51A1B113-1A2A-7B99-C571-2443E4356D92}"/>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Aufgabe bietet sich an? </a:t>
            </a:r>
          </a:p>
          <a:p>
            <a:pPr marL="285750" indent="-285750">
              <a:buFont typeface="Arial" panose="020B0604020202020204" pitchFamily="34" charset="0"/>
              <a:buChar char="•"/>
            </a:pPr>
            <a:r>
              <a:rPr lang="de-DE" dirty="0"/>
              <a:t>Wie kann das Kommunizieren die Lernenden beim Lernen von- und miteinander unterstützen?</a:t>
            </a:r>
          </a:p>
          <a:p>
            <a:pPr marL="285750" indent="-285750">
              <a:buFont typeface="Arial" panose="020B0604020202020204" pitchFamily="34" charset="0"/>
              <a:buChar char="•"/>
            </a:pPr>
            <a:r>
              <a:rPr lang="de-DE" sz="1600" dirty="0"/>
              <a:t>Welche Unterstützungsmöglichkeiten möchten Sie berücksichtigen (z. B. sprachliche Hilfen, Mittel und Tipps zum Forschen, Partner-/Gruppenarbeit, …)?</a:t>
            </a:r>
          </a:p>
          <a:p>
            <a:pPr marL="285750" indent="-285750">
              <a:buFont typeface="Arial" panose="020B0604020202020204" pitchFamily="34" charset="0"/>
              <a:buChar char="•"/>
            </a:pPr>
            <a:r>
              <a:rPr lang="de-DE" sz="1600" dirty="0"/>
              <a:t>Welche Impulse könnten sinnvoll sein, damit die Kinder mathematische Gespräche führen können? </a:t>
            </a:r>
          </a:p>
          <a:p>
            <a:pPr marL="285750" indent="-285750">
              <a:buFont typeface="Arial" panose="020B0604020202020204" pitchFamily="34" charset="0"/>
              <a:buChar char="•"/>
            </a:pPr>
            <a:r>
              <a:rPr lang="de-DE" dirty="0"/>
              <a:t>Welche Fachwörter/-sprache benötigen die Kinder, um sich austauschen zu können?</a:t>
            </a:r>
            <a:endParaRPr lang="de-DE" sz="1600" dirty="0"/>
          </a:p>
        </p:txBody>
      </p:sp>
      <p:sp>
        <p:nvSpPr>
          <p:cNvPr id="3" name="Textplatzhalter 2">
            <a:extLst>
              <a:ext uri="{FF2B5EF4-FFF2-40B4-BE49-F238E27FC236}">
                <a16:creationId xmlns:a16="http://schemas.microsoft.com/office/drawing/2014/main" id="{B4FDBFA2-4ACB-7AAB-EB45-A9B136B33171}"/>
              </a:ext>
            </a:extLst>
          </p:cNvPr>
          <p:cNvSpPr>
            <a:spLocks noGrp="1"/>
          </p:cNvSpPr>
          <p:nvPr>
            <p:ph type="body" sz="quarter" idx="15"/>
          </p:nvPr>
        </p:nvSpPr>
        <p:spPr/>
        <p:txBody>
          <a:bodyPr/>
          <a:lstStyle/>
          <a:p>
            <a:r>
              <a:rPr lang="de-DE" dirty="0"/>
              <a:t>Ergänzen Sie Ihre Überlegungen nun um Unterstützungsmöglichkeiten für das Kommunizieren.</a:t>
            </a:r>
          </a:p>
          <a:p>
            <a:r>
              <a:rPr lang="de-DE" dirty="0"/>
              <a:t>Planen Sie, wie Sie das Kommunizieren gezielt anregen und unterstützen können.</a:t>
            </a:r>
          </a:p>
        </p:txBody>
      </p:sp>
      <p:sp>
        <p:nvSpPr>
          <p:cNvPr id="4" name="Titel 3">
            <a:extLst>
              <a:ext uri="{FF2B5EF4-FFF2-40B4-BE49-F238E27FC236}">
                <a16:creationId xmlns:a16="http://schemas.microsoft.com/office/drawing/2014/main" id="{0D7413EA-1562-09B9-85AA-8D13B627635D}"/>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3A713441-E88B-495A-5DE9-642DE157C1CC}"/>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132437973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ECD8-DE30-487E-22A7-7E2262B8235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C8B131A-6A90-F71C-EE19-FF40D372CABA}"/>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3FDA3807-88FC-9240-5E82-A023E643B573}"/>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8E14B77F-19F4-66F4-3D64-D4CD0A26AAD3}"/>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587EA8C0-C1EC-DF2B-9367-15B399EC0BC2}"/>
              </a:ext>
            </a:extLst>
          </p:cNvPr>
          <p:cNvSpPr txBox="1"/>
          <p:nvPr/>
        </p:nvSpPr>
        <p:spPr>
          <a:xfrm>
            <a:off x="0" y="2879221"/>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951F4B6C-4DB1-B4E1-C331-C114F1CF02C8}"/>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58</a:t>
            </a:fld>
            <a:endParaRPr lang="de-DE" sz="1200" noProof="1">
              <a:solidFill>
                <a:schemeClr val="bg2">
                  <a:lumMod val="50000"/>
                </a:schemeClr>
              </a:solidFill>
            </a:endParaRPr>
          </a:p>
        </p:txBody>
      </p:sp>
    </p:spTree>
    <p:extLst>
      <p:ext uri="{BB962C8B-B14F-4D97-AF65-F5344CB8AC3E}">
        <p14:creationId xmlns:p14="http://schemas.microsoft.com/office/powerpoint/2010/main" val="3674094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0CC88F-6BF2-9966-6D54-10C063C6DF66}"/>
              </a:ext>
            </a:extLst>
          </p:cNvPr>
          <p:cNvSpPr>
            <a:spLocks noGrp="1"/>
          </p:cNvSpPr>
          <p:nvPr>
            <p:ph type="title"/>
          </p:nvPr>
        </p:nvSpPr>
        <p:spPr/>
        <p:txBody>
          <a:bodyPr/>
          <a:lstStyle/>
          <a:p>
            <a:r>
              <a:rPr lang="de-DE" dirty="0"/>
              <a:t>Argumentieren am Beispiel ‚Multiplikation verstehen‘</a:t>
            </a:r>
          </a:p>
        </p:txBody>
      </p:sp>
      <p:sp>
        <p:nvSpPr>
          <p:cNvPr id="36" name="Textplatzhalter 35">
            <a:extLst>
              <a:ext uri="{FF2B5EF4-FFF2-40B4-BE49-F238E27FC236}">
                <a16:creationId xmlns:a16="http://schemas.microsoft.com/office/drawing/2014/main" id="{1A61A725-B060-E2EF-B584-B0B8ACE5D281}"/>
              </a:ext>
            </a:extLst>
          </p:cNvPr>
          <p:cNvSpPr>
            <a:spLocks noGrp="1"/>
          </p:cNvSpPr>
          <p:nvPr>
            <p:ph type="body" sz="quarter" idx="15"/>
          </p:nvPr>
        </p:nvSpPr>
        <p:spPr/>
        <p:txBody>
          <a:bodyPr/>
          <a:lstStyle/>
          <a:p>
            <a:r>
              <a:rPr lang="de-DE" dirty="0"/>
              <a:t>(Götze &amp; </a:t>
            </a:r>
            <a:r>
              <a:rPr lang="de-DE" dirty="0" err="1"/>
              <a:t>Baiker</a:t>
            </a:r>
            <a:r>
              <a:rPr lang="de-DE" dirty="0"/>
              <a:t>, 2021)</a:t>
            </a:r>
          </a:p>
          <a:p>
            <a:endParaRPr lang="de-DE" dirty="0"/>
          </a:p>
          <a:p>
            <a:endParaRPr lang="de-DE" dirty="0"/>
          </a:p>
        </p:txBody>
      </p:sp>
      <p:sp>
        <p:nvSpPr>
          <p:cNvPr id="5" name="Textplatzhalter 4">
            <a:extLst>
              <a:ext uri="{FF2B5EF4-FFF2-40B4-BE49-F238E27FC236}">
                <a16:creationId xmlns:a16="http://schemas.microsoft.com/office/drawing/2014/main" id="{3C4B4A74-1040-BA94-E57A-9B6B6B7E2256}"/>
              </a:ext>
            </a:extLst>
          </p:cNvPr>
          <p:cNvSpPr>
            <a:spLocks noGrp="1"/>
          </p:cNvSpPr>
          <p:nvPr>
            <p:ph type="body" sz="quarter" idx="14"/>
          </p:nvPr>
        </p:nvSpPr>
        <p:spPr/>
        <p:txBody>
          <a:bodyPr/>
          <a:lstStyle/>
          <a:p>
            <a:r>
              <a:rPr lang="de-DE" dirty="0"/>
              <a:t>GRUNDLAGEN SCHAFFEN FÜR WEITERE LERNPROZESSE</a:t>
            </a:r>
          </a:p>
        </p:txBody>
      </p:sp>
      <p:sp>
        <p:nvSpPr>
          <p:cNvPr id="14" name="Abgerundetes Rechteck 5">
            <a:extLst>
              <a:ext uri="{FF2B5EF4-FFF2-40B4-BE49-F238E27FC236}">
                <a16:creationId xmlns:a16="http://schemas.microsoft.com/office/drawing/2014/main" id="{6E218101-EF42-71EE-C6E1-6EF7BA17CB5C}"/>
              </a:ext>
            </a:extLst>
          </p:cNvPr>
          <p:cNvSpPr/>
          <p:nvPr/>
        </p:nvSpPr>
        <p:spPr bwMode="auto">
          <a:xfrm>
            <a:off x="488025" y="2062253"/>
            <a:ext cx="2277924"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indent="-11113" defTabSz="457200" hangingPunct="1">
              <a:lnSpc>
                <a:spcPts val="1700"/>
              </a:lnSpc>
              <a:spcBef>
                <a:spcPts val="400"/>
              </a:spcBef>
              <a:buNone/>
            </a:pPr>
            <a:r>
              <a:rPr lang="de-DE" sz="1600" b="0" kern="1200" dirty="0">
                <a:solidFill>
                  <a:srgbClr val="327A86"/>
                </a:solidFill>
                <a:latin typeface="+mn-lt"/>
                <a:ea typeface="+mn-ea"/>
                <a:cs typeface="Calibri"/>
              </a:rPr>
              <a:t>Langfristigkeit</a:t>
            </a:r>
            <a:br>
              <a:rPr lang="de-DE" sz="1600" b="0" kern="1200" dirty="0">
                <a:solidFill>
                  <a:srgbClr val="327A86"/>
                </a:solidFill>
                <a:latin typeface="+mn-lt"/>
                <a:ea typeface="+mn-ea"/>
                <a:cs typeface="Calibri"/>
              </a:rPr>
            </a:br>
            <a:r>
              <a:rPr lang="de-DE" sz="1600" b="0" kern="1200" dirty="0">
                <a:solidFill>
                  <a:srgbClr val="327A86"/>
                </a:solidFill>
                <a:latin typeface="+mn-lt"/>
                <a:ea typeface="+mn-ea"/>
                <a:cs typeface="Calibri"/>
              </a:rPr>
              <a:t>statt Kurzfristigkeit</a:t>
            </a:r>
          </a:p>
        </p:txBody>
      </p:sp>
      <p:sp>
        <p:nvSpPr>
          <p:cNvPr id="15" name="Textfeld 14">
            <a:extLst>
              <a:ext uri="{FF2B5EF4-FFF2-40B4-BE49-F238E27FC236}">
                <a16:creationId xmlns:a16="http://schemas.microsoft.com/office/drawing/2014/main" id="{FBAECEB8-4882-E885-ADE7-F66D9FF7EB72}"/>
              </a:ext>
            </a:extLst>
          </p:cNvPr>
          <p:cNvSpPr txBox="1"/>
          <p:nvPr/>
        </p:nvSpPr>
        <p:spPr>
          <a:xfrm>
            <a:off x="7543868" y="5448098"/>
            <a:ext cx="4520339" cy="584775"/>
          </a:xfrm>
          <a:prstGeom prst="rect">
            <a:avLst/>
          </a:prstGeom>
          <a:noFill/>
        </p:spPr>
        <p:txBody>
          <a:bodyPr wrap="square" rtlCol="0">
            <a:spAutoFit/>
          </a:bodyPr>
          <a:lstStyle/>
          <a:p>
            <a:pPr marL="0" indent="0">
              <a:buNone/>
            </a:pPr>
            <a:r>
              <a:rPr lang="de-DE" sz="1600" b="0" kern="1200" dirty="0">
                <a:solidFill>
                  <a:srgbClr val="327A86"/>
                </a:solidFill>
                <a:latin typeface="+mn-lt"/>
                <a:ea typeface="+mn-ea"/>
                <a:cs typeface="Calibri"/>
              </a:rPr>
              <a:t>Das Zählen und Denken in gleich großen Schritten ermöglicht langfristig ein Weiterlernen. </a:t>
            </a:r>
          </a:p>
        </p:txBody>
      </p:sp>
      <p:sp>
        <p:nvSpPr>
          <p:cNvPr id="27" name="Textfeld 26">
            <a:extLst>
              <a:ext uri="{FF2B5EF4-FFF2-40B4-BE49-F238E27FC236}">
                <a16:creationId xmlns:a16="http://schemas.microsoft.com/office/drawing/2014/main" id="{E092FA0B-9739-84B6-05E2-A7A8F3EDA227}"/>
              </a:ext>
            </a:extLst>
          </p:cNvPr>
          <p:cNvSpPr txBox="1"/>
          <p:nvPr/>
        </p:nvSpPr>
        <p:spPr>
          <a:xfrm>
            <a:off x="5928177" y="3833838"/>
            <a:ext cx="1809510"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r>
              <a:rPr lang="de-DE" sz="1600" b="0" dirty="0">
                <a:solidFill>
                  <a:schemeClr val="tx1"/>
                </a:solidFill>
                <a:latin typeface="Arial" panose="020B0604020202020204" pitchFamily="34" charset="0"/>
                <a:cs typeface="Arial" panose="020B0604020202020204" pitchFamily="34" charset="0"/>
              </a:rPr>
              <a:t>3 · 4 </a:t>
            </a:r>
          </a:p>
          <a:p>
            <a:pPr marL="0" indent="0">
              <a:buNone/>
            </a:pPr>
            <a:r>
              <a:rPr lang="de-DE" sz="1600" b="0" dirty="0">
                <a:solidFill>
                  <a:schemeClr val="tx1"/>
                </a:solidFill>
                <a:latin typeface="Arial" panose="020B0604020202020204" pitchFamily="34" charset="0"/>
                <a:cs typeface="Arial" panose="020B0604020202020204" pitchFamily="34" charset="0"/>
              </a:rPr>
              <a:t>Das sind 3 Vierer, also 12.</a:t>
            </a:r>
          </a:p>
        </p:txBody>
      </p:sp>
      <p:sp>
        <p:nvSpPr>
          <p:cNvPr id="28" name="Textfeld 27">
            <a:extLst>
              <a:ext uri="{FF2B5EF4-FFF2-40B4-BE49-F238E27FC236}">
                <a16:creationId xmlns:a16="http://schemas.microsoft.com/office/drawing/2014/main" id="{9FA5C491-1CD5-E7F5-C5B3-106B55AEB6EC}"/>
              </a:ext>
            </a:extLst>
          </p:cNvPr>
          <p:cNvSpPr txBox="1"/>
          <p:nvPr/>
        </p:nvSpPr>
        <p:spPr>
          <a:xfrm>
            <a:off x="3806575" y="4336631"/>
            <a:ext cx="1404979" cy="830997"/>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defPPr>
              <a:defRPr lang="de-DE"/>
            </a:defPPr>
            <a:lvl1pPr>
              <a:defRPr sz="2400">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r>
              <a:rPr lang="de-DE" sz="1600" b="0" dirty="0">
                <a:solidFill>
                  <a:schemeClr val="tx1"/>
                </a:solidFill>
                <a:latin typeface="Arial" panose="020B0604020202020204" pitchFamily="34" charset="0"/>
                <a:cs typeface="Arial" panose="020B0604020202020204" pitchFamily="34" charset="0"/>
              </a:rPr>
              <a:t>4, 8, 12</a:t>
            </a:r>
          </a:p>
          <a:p>
            <a:pPr marL="0" indent="0">
              <a:buNone/>
            </a:pPr>
            <a:r>
              <a:rPr lang="de-DE" sz="1600" b="0" dirty="0">
                <a:solidFill>
                  <a:schemeClr val="tx1"/>
                </a:solidFill>
                <a:latin typeface="Arial" panose="020B0604020202020204" pitchFamily="34" charset="0"/>
                <a:cs typeface="Arial" panose="020B0604020202020204" pitchFamily="34" charset="0"/>
              </a:rPr>
              <a:t>Immer ein Vierer weiter.</a:t>
            </a:r>
          </a:p>
        </p:txBody>
      </p:sp>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BE4B533A-0BBD-EC42-29B6-43EB357232AE}"/>
                  </a:ext>
                </a:extLst>
              </p:cNvPr>
              <p:cNvSpPr txBox="1"/>
              <p:nvPr/>
            </p:nvSpPr>
            <p:spPr>
              <a:xfrm>
                <a:off x="8368609" y="3554497"/>
                <a:ext cx="2254303" cy="1528880"/>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marL="0" indent="0">
                  <a:buNone/>
                </a:pPr>
                <a14:m>
                  <m:oMath xmlns:m="http://schemas.openxmlformats.org/officeDocument/2006/math">
                    <m:f>
                      <m:fPr>
                        <m:ctrlPr>
                          <a:rPr lang="de-DE" sz="1600" b="0" i="1" dirty="0" smtClean="0">
                            <a:solidFill>
                              <a:schemeClr val="tx1"/>
                            </a:solidFill>
                            <a:latin typeface="Cambria Math" panose="02040503050406030204" pitchFamily="18" charset="0"/>
                            <a:cs typeface="Arial" panose="020B0604020202020204" pitchFamily="34" charset="0"/>
                          </a:rPr>
                        </m:ctrlPr>
                      </m:fPr>
                      <m:num>
                        <m:r>
                          <a:rPr lang="de-DE" sz="1600" b="0" dirty="0" smtClean="0">
                            <a:solidFill>
                              <a:schemeClr val="tx1"/>
                            </a:solidFill>
                            <a:latin typeface="Cambria Math"/>
                            <a:cs typeface="Arial" panose="020B0604020202020204" pitchFamily="34" charset="0"/>
                          </a:rPr>
                          <m:t>1</m:t>
                        </m:r>
                      </m:num>
                      <m:den>
                        <m:r>
                          <a:rPr lang="de-DE" sz="1600" b="0" dirty="0" smtClean="0">
                            <a:solidFill>
                              <a:schemeClr val="tx1"/>
                            </a:solidFill>
                            <a:latin typeface="Cambria Math"/>
                            <a:cs typeface="Arial" panose="020B0604020202020204" pitchFamily="34" charset="0"/>
                          </a:rPr>
                          <m:t>3</m:t>
                        </m:r>
                      </m:den>
                    </m:f>
                  </m:oMath>
                </a14:m>
                <a:r>
                  <a:rPr lang="de-DE" sz="1600" b="0" dirty="0">
                    <a:solidFill>
                      <a:schemeClr val="tx1"/>
                    </a:solidFill>
                    <a:latin typeface="Arial" panose="020B0604020202020204" pitchFamily="34" charset="0"/>
                    <a:cs typeface="Arial" panose="020B0604020202020204" pitchFamily="34" charset="0"/>
                  </a:rPr>
                  <a:t> · 4 das ist ein Drittel </a:t>
                </a:r>
              </a:p>
              <a:p>
                <a:pPr marL="0" indent="0">
                  <a:buNone/>
                </a:pPr>
                <a:r>
                  <a:rPr lang="de-DE" sz="1600" b="0" dirty="0">
                    <a:solidFill>
                      <a:schemeClr val="tx1"/>
                    </a:solidFill>
                    <a:latin typeface="Arial" panose="020B0604020202020204" pitchFamily="34" charset="0"/>
                    <a:cs typeface="Arial" panose="020B0604020202020204" pitchFamily="34" charset="0"/>
                  </a:rPr>
                  <a:t>von einem Vierer.</a:t>
                </a:r>
              </a:p>
              <a:p>
                <a:pPr marL="0" indent="0">
                  <a:buNone/>
                </a:pPr>
                <a:endParaRPr lang="de-DE" sz="1600" b="0" dirty="0">
                  <a:solidFill>
                    <a:schemeClr val="tx1"/>
                  </a:solidFill>
                  <a:latin typeface="Arial" panose="020B0604020202020204" pitchFamily="34" charset="0"/>
                  <a:cs typeface="Arial" panose="020B0604020202020204" pitchFamily="34" charset="0"/>
                </a:endParaRPr>
              </a:p>
              <a:p>
                <a:pPr marL="0" indent="0">
                  <a:buNone/>
                </a:pPr>
                <a14:m>
                  <m:oMath xmlns:m="http://schemas.openxmlformats.org/officeDocument/2006/math">
                    <m:f>
                      <m:fPr>
                        <m:ctrlPr>
                          <a:rPr lang="de-DE" sz="1600" b="0" i="1" dirty="0">
                            <a:solidFill>
                              <a:schemeClr val="tx1"/>
                            </a:solidFill>
                            <a:latin typeface="Cambria Math" panose="02040503050406030204" pitchFamily="18" charset="0"/>
                            <a:cs typeface="Arial" panose="020B0604020202020204" pitchFamily="34" charset="0"/>
                          </a:rPr>
                        </m:ctrlPr>
                      </m:fPr>
                      <m:num>
                        <m:r>
                          <a:rPr lang="de-DE" sz="1600" b="0" dirty="0" smtClean="0">
                            <a:solidFill>
                              <a:schemeClr val="tx1"/>
                            </a:solidFill>
                            <a:latin typeface="Cambria Math"/>
                            <a:cs typeface="Arial" panose="020B0604020202020204" pitchFamily="34" charset="0"/>
                          </a:rPr>
                          <m:t>1</m:t>
                        </m:r>
                      </m:num>
                      <m:den>
                        <m:r>
                          <a:rPr lang="de-DE" sz="1600" b="0" dirty="0" smtClean="0">
                            <a:solidFill>
                              <a:schemeClr val="tx1"/>
                            </a:solidFill>
                            <a:latin typeface="Cambria Math"/>
                            <a:cs typeface="Arial" panose="020B0604020202020204" pitchFamily="34" charset="0"/>
                          </a:rPr>
                          <m:t>3</m:t>
                        </m:r>
                      </m:den>
                    </m:f>
                  </m:oMath>
                </a14:m>
                <a:r>
                  <a:rPr lang="de-DE" sz="1600" b="0"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de-DE" sz="1600" b="0" i="1" dirty="0">
                            <a:solidFill>
                              <a:schemeClr val="tx1"/>
                            </a:solidFill>
                            <a:latin typeface="Cambria Math" panose="02040503050406030204" pitchFamily="18" charset="0"/>
                            <a:cs typeface="Arial" panose="020B0604020202020204" pitchFamily="34" charset="0"/>
                          </a:rPr>
                        </m:ctrlPr>
                      </m:fPr>
                      <m:num>
                        <m:r>
                          <a:rPr lang="de-DE" sz="1600" b="0" dirty="0" smtClean="0">
                            <a:solidFill>
                              <a:schemeClr val="tx1"/>
                            </a:solidFill>
                            <a:latin typeface="Cambria Math"/>
                            <a:cs typeface="Arial" panose="020B0604020202020204" pitchFamily="34" charset="0"/>
                          </a:rPr>
                          <m:t>1</m:t>
                        </m:r>
                      </m:num>
                      <m:den>
                        <m:r>
                          <a:rPr lang="de-DE" sz="1600" b="0" dirty="0" smtClean="0">
                            <a:solidFill>
                              <a:schemeClr val="tx1"/>
                            </a:solidFill>
                            <a:latin typeface="Cambria Math"/>
                            <a:cs typeface="Arial" panose="020B0604020202020204" pitchFamily="34" charset="0"/>
                          </a:rPr>
                          <m:t>4</m:t>
                        </m:r>
                      </m:den>
                    </m:f>
                  </m:oMath>
                </a14:m>
                <a:r>
                  <a:rPr lang="de-DE" sz="1600" b="0" dirty="0">
                    <a:solidFill>
                      <a:schemeClr val="tx1"/>
                    </a:solidFill>
                    <a:latin typeface="Arial" panose="020B0604020202020204" pitchFamily="34" charset="0"/>
                    <a:cs typeface="Arial" panose="020B0604020202020204" pitchFamily="34" charset="0"/>
                  </a:rPr>
                  <a:t> das ist ein Drittel </a:t>
                </a:r>
              </a:p>
              <a:p>
                <a:pPr marL="0" indent="0">
                  <a:buNone/>
                </a:pPr>
                <a:r>
                  <a:rPr lang="de-DE" sz="1600" b="0" dirty="0">
                    <a:solidFill>
                      <a:schemeClr val="tx1"/>
                    </a:solidFill>
                    <a:latin typeface="Arial" panose="020B0604020202020204" pitchFamily="34" charset="0"/>
                    <a:cs typeface="Arial" panose="020B0604020202020204" pitchFamily="34" charset="0"/>
                  </a:rPr>
                  <a:t>von einem Viertel.</a:t>
                </a:r>
              </a:p>
            </p:txBody>
          </p:sp>
        </mc:Choice>
        <mc:Fallback xmlns="">
          <p:sp>
            <p:nvSpPr>
              <p:cNvPr id="29" name="Textfeld 28">
                <a:extLst>
                  <a:ext uri="{FF2B5EF4-FFF2-40B4-BE49-F238E27FC236}">
                    <a16:creationId xmlns:a16="http://schemas.microsoft.com/office/drawing/2014/main" id="{BE4B533A-0BBD-EC42-29B6-43EB357232AE}"/>
                  </a:ext>
                </a:extLst>
              </p:cNvPr>
              <p:cNvSpPr txBox="1">
                <a:spLocks noRot="1" noChangeAspect="1" noMove="1" noResize="1" noEditPoints="1" noAdjustHandles="1" noChangeArrowheads="1" noChangeShapeType="1" noTextEdit="1"/>
              </p:cNvSpPr>
              <p:nvPr/>
            </p:nvSpPr>
            <p:spPr>
              <a:xfrm>
                <a:off x="8368609" y="3554497"/>
                <a:ext cx="2254303" cy="1528880"/>
              </a:xfrm>
              <a:prstGeom prst="rect">
                <a:avLst/>
              </a:prstGeom>
              <a:blipFill>
                <a:blip r:embed="rId3"/>
                <a:stretch>
                  <a:fillRect l="-1111" b="-3252"/>
                </a:stretch>
              </a:blipFill>
              <a:ln w="19050">
                <a:solidFill>
                  <a:schemeClr val="tx2"/>
                </a:solidFill>
              </a:ln>
            </p:spPr>
            <p:txBody>
              <a:bodyPr/>
              <a:lstStyle/>
              <a:p>
                <a:r>
                  <a:rPr lang="de-DE">
                    <a:noFill/>
                  </a:rPr>
                  <a:t> </a:t>
                </a:r>
              </a:p>
            </p:txBody>
          </p:sp>
        </mc:Fallback>
      </mc:AlternateContent>
      <p:sp>
        <p:nvSpPr>
          <p:cNvPr id="30" name="Freihandform: Form 35">
            <a:extLst>
              <a:ext uri="{FF2B5EF4-FFF2-40B4-BE49-F238E27FC236}">
                <a16:creationId xmlns:a16="http://schemas.microsoft.com/office/drawing/2014/main" id="{1C79C638-DEC3-4536-CA51-DDF5C9912652}"/>
              </a:ext>
            </a:extLst>
          </p:cNvPr>
          <p:cNvSpPr/>
          <p:nvPr/>
        </p:nvSpPr>
        <p:spPr>
          <a:xfrm>
            <a:off x="3540579" y="3047275"/>
            <a:ext cx="2035355" cy="1135224"/>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Bef>
                <a:spcPct val="0"/>
              </a:spcBef>
              <a:spcAft>
                <a:spcPct val="35000"/>
              </a:spcAft>
              <a:buNone/>
            </a:pPr>
            <a:r>
              <a:rPr lang="de-DE" sz="1600" b="0" kern="1200" dirty="0">
                <a:solidFill>
                  <a:schemeClr val="tx1"/>
                </a:solidFill>
                <a:latin typeface="Arial" panose="020B0604020202020204" pitchFamily="34" charset="0"/>
                <a:cs typeface="Arial" panose="020B0604020202020204" pitchFamily="34" charset="0"/>
              </a:rPr>
              <a:t>Denken in (ganzen) Sprüngen/ Schritten</a:t>
            </a:r>
          </a:p>
        </p:txBody>
      </p:sp>
      <p:sp>
        <p:nvSpPr>
          <p:cNvPr id="31" name="Freihandform: Form 36">
            <a:extLst>
              <a:ext uri="{FF2B5EF4-FFF2-40B4-BE49-F238E27FC236}">
                <a16:creationId xmlns:a16="http://schemas.microsoft.com/office/drawing/2014/main" id="{4EAB0DB7-B7C1-B0FA-89C3-175EB79339D5}"/>
              </a:ext>
            </a:extLst>
          </p:cNvPr>
          <p:cNvSpPr/>
          <p:nvPr/>
        </p:nvSpPr>
        <p:spPr>
          <a:xfrm>
            <a:off x="5625914" y="2246176"/>
            <a:ext cx="2420955" cy="1274063"/>
          </a:xfrm>
          <a:custGeom>
            <a:avLst/>
            <a:gdLst>
              <a:gd name="connsiteX0" fmla="*/ 0 w 1569523"/>
              <a:gd name="connsiteY0" fmla="*/ 0 h 806710"/>
              <a:gd name="connsiteX1" fmla="*/ 1569523 w 1569523"/>
              <a:gd name="connsiteY1" fmla="*/ 0 h 806710"/>
              <a:gd name="connsiteX2" fmla="*/ 1569523 w 1569523"/>
              <a:gd name="connsiteY2" fmla="*/ 806710 h 806710"/>
              <a:gd name="connsiteX3" fmla="*/ 0 w 1569523"/>
              <a:gd name="connsiteY3" fmla="*/ 806710 h 806710"/>
              <a:gd name="connsiteX4" fmla="*/ 0 w 1569523"/>
              <a:gd name="connsiteY4" fmla="*/ 0 h 80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523" h="806710">
                <a:moveTo>
                  <a:pt x="0" y="0"/>
                </a:moveTo>
                <a:lnTo>
                  <a:pt x="1569523" y="0"/>
                </a:lnTo>
                <a:lnTo>
                  <a:pt x="1569523" y="806710"/>
                </a:lnTo>
                <a:lnTo>
                  <a:pt x="0" y="8067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Bef>
                <a:spcPct val="0"/>
              </a:spcBef>
              <a:spcAft>
                <a:spcPct val="35000"/>
              </a:spcAft>
              <a:buNone/>
            </a:pPr>
            <a:endParaRPr lang="de-DE" sz="1600" b="0" kern="1200" dirty="0">
              <a:solidFill>
                <a:schemeClr val="tx1"/>
              </a:solidFill>
              <a:latin typeface="Calibri" panose="020F0502020204030204" pitchFamily="34" charset="0"/>
              <a:cs typeface="Calibri" panose="020F0502020204030204" pitchFamily="34" charset="0"/>
            </a:endParaRPr>
          </a:p>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Multiplikatives Denken als ein Denken in Bündeln</a:t>
            </a:r>
          </a:p>
        </p:txBody>
      </p:sp>
      <p:sp>
        <p:nvSpPr>
          <p:cNvPr id="32" name="Freihandform: Form 37">
            <a:extLst>
              <a:ext uri="{FF2B5EF4-FFF2-40B4-BE49-F238E27FC236}">
                <a16:creationId xmlns:a16="http://schemas.microsoft.com/office/drawing/2014/main" id="{4DD2C8B4-D0AE-0A25-A6E1-77E97A4CEF7F}"/>
              </a:ext>
            </a:extLst>
          </p:cNvPr>
          <p:cNvSpPr/>
          <p:nvPr/>
        </p:nvSpPr>
        <p:spPr>
          <a:xfrm>
            <a:off x="8239423" y="2218086"/>
            <a:ext cx="2420954" cy="873667"/>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indent="0" defTabSz="711200">
              <a:lnSpc>
                <a:spcPct val="90000"/>
              </a:lnSpc>
              <a:spcAft>
                <a:spcPct val="35000"/>
              </a:spcAft>
              <a:buNone/>
            </a:pPr>
            <a:r>
              <a:rPr lang="de-DE" sz="1600" b="0" dirty="0">
                <a:solidFill>
                  <a:schemeClr val="tx1"/>
                </a:solidFill>
                <a:latin typeface="Arial" panose="020B0604020202020204" pitchFamily="34" charset="0"/>
                <a:cs typeface="Arial" panose="020B0604020202020204" pitchFamily="34" charset="0"/>
              </a:rPr>
              <a:t>Multiplikatives Denken</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in anderen Zahlbereichen</a:t>
            </a:r>
          </a:p>
        </p:txBody>
      </p:sp>
      <p:sp>
        <p:nvSpPr>
          <p:cNvPr id="33" name="Textfeld 32">
            <a:extLst>
              <a:ext uri="{FF2B5EF4-FFF2-40B4-BE49-F238E27FC236}">
                <a16:creationId xmlns:a16="http://schemas.microsoft.com/office/drawing/2014/main" id="{D4109698-99F7-DBAC-C9E5-496EA1B6D8A5}"/>
              </a:ext>
            </a:extLst>
          </p:cNvPr>
          <p:cNvSpPr txBox="1"/>
          <p:nvPr/>
        </p:nvSpPr>
        <p:spPr>
          <a:xfrm>
            <a:off x="1776850" y="5099509"/>
            <a:ext cx="1527110" cy="1077218"/>
          </a:xfrm>
          <a:prstGeom prst="rect">
            <a:avLst/>
          </a:prstGeom>
          <a:noFill/>
          <a:ln w="19050">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marL="0" indent="0">
              <a:buNone/>
            </a:pPr>
            <a:r>
              <a:rPr lang="de-DE" sz="1600" b="0" dirty="0">
                <a:solidFill>
                  <a:schemeClr val="tx1"/>
                </a:solidFill>
                <a:latin typeface="Arial" panose="020B0604020202020204" pitchFamily="34" charset="0"/>
                <a:cs typeface="Arial" panose="020B0604020202020204" pitchFamily="34" charset="0"/>
              </a:rPr>
              <a:t>       3 · 4 =</a:t>
            </a:r>
          </a:p>
          <a:p>
            <a:pPr marL="0" indent="0">
              <a:buNone/>
            </a:pPr>
            <a:r>
              <a:rPr lang="de-DE" sz="1600" b="0" dirty="0">
                <a:solidFill>
                  <a:schemeClr val="tx1"/>
                </a:solidFill>
                <a:latin typeface="Arial" panose="020B0604020202020204" pitchFamily="34" charset="0"/>
                <a:cs typeface="Arial" panose="020B0604020202020204" pitchFamily="34" charset="0"/>
              </a:rPr>
              <a:t>4 + 4 + 4 = </a:t>
            </a:r>
          </a:p>
          <a:p>
            <a:pPr marL="0" indent="0">
              <a:buNone/>
            </a:pPr>
            <a:r>
              <a:rPr lang="de-DE" sz="1600" b="0" dirty="0">
                <a:solidFill>
                  <a:schemeClr val="tx1"/>
                </a:solidFill>
                <a:latin typeface="Arial" panose="020B0604020202020204" pitchFamily="34" charset="0"/>
                <a:cs typeface="Arial" panose="020B0604020202020204" pitchFamily="34" charset="0"/>
              </a:rPr>
              <a:t>      8 + 4 = </a:t>
            </a:r>
          </a:p>
          <a:p>
            <a:pPr marL="0" indent="0">
              <a:buNone/>
            </a:pPr>
            <a:r>
              <a:rPr lang="de-DE" sz="1600" b="0" dirty="0">
                <a:solidFill>
                  <a:schemeClr val="tx1"/>
                </a:solidFill>
                <a:latin typeface="Arial" panose="020B0604020202020204" pitchFamily="34" charset="0"/>
                <a:cs typeface="Arial" panose="020B0604020202020204" pitchFamily="34" charset="0"/>
              </a:rPr>
              <a:t>    10 + 2 = 12</a:t>
            </a:r>
          </a:p>
        </p:txBody>
      </p:sp>
      <p:sp>
        <p:nvSpPr>
          <p:cNvPr id="34" name="Textfeld 33">
            <a:extLst>
              <a:ext uri="{FF2B5EF4-FFF2-40B4-BE49-F238E27FC236}">
                <a16:creationId xmlns:a16="http://schemas.microsoft.com/office/drawing/2014/main" id="{E15CBE8C-1A11-5867-8430-081ABC016072}"/>
              </a:ext>
            </a:extLst>
          </p:cNvPr>
          <p:cNvSpPr txBox="1"/>
          <p:nvPr/>
        </p:nvSpPr>
        <p:spPr>
          <a:xfrm>
            <a:off x="1610703" y="3865860"/>
            <a:ext cx="2137725" cy="584775"/>
          </a:xfrm>
          <a:prstGeom prst="rect">
            <a:avLst/>
          </a:prstGeom>
          <a:noFill/>
        </p:spPr>
        <p:txBody>
          <a:bodyPr wrap="square" rtlCol="0">
            <a:spAutoFit/>
          </a:bodyPr>
          <a:lstStyle/>
          <a:p>
            <a:pPr marL="0" indent="0">
              <a:buNone/>
            </a:pPr>
            <a:r>
              <a:rPr lang="de-DE" sz="1600" b="0" dirty="0">
                <a:solidFill>
                  <a:schemeClr val="tx1"/>
                </a:solidFill>
              </a:rPr>
              <a:t>Additives </a:t>
            </a:r>
          </a:p>
          <a:p>
            <a:pPr marL="0" indent="0">
              <a:buNone/>
            </a:pPr>
            <a:r>
              <a:rPr lang="de-DE" sz="1600" b="0" dirty="0">
                <a:solidFill>
                  <a:schemeClr val="tx1"/>
                </a:solidFill>
              </a:rPr>
              <a:t>Denken</a:t>
            </a:r>
          </a:p>
        </p:txBody>
      </p:sp>
      <p:sp>
        <p:nvSpPr>
          <p:cNvPr id="35" name="Form 34">
            <a:extLst>
              <a:ext uri="{FF2B5EF4-FFF2-40B4-BE49-F238E27FC236}">
                <a16:creationId xmlns:a16="http://schemas.microsoft.com/office/drawing/2014/main" id="{C67FF19B-4F77-728C-760E-63CB59990857}"/>
              </a:ext>
            </a:extLst>
          </p:cNvPr>
          <p:cNvSpPr/>
          <p:nvPr/>
        </p:nvSpPr>
        <p:spPr>
          <a:xfrm>
            <a:off x="299619" y="2168306"/>
            <a:ext cx="11365907"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indent="0">
              <a:buNone/>
            </a:pPr>
            <a:endParaRPr lang="de-DE" b="0"/>
          </a:p>
        </p:txBody>
      </p:sp>
      <p:sp>
        <p:nvSpPr>
          <p:cNvPr id="9" name="Ellipse 33">
            <a:extLst>
              <a:ext uri="{FF2B5EF4-FFF2-40B4-BE49-F238E27FC236}">
                <a16:creationId xmlns:a16="http://schemas.microsoft.com/office/drawing/2014/main" id="{AFEF80E0-6BC4-6311-6897-AE54D4C48FC1}"/>
              </a:ext>
            </a:extLst>
          </p:cNvPr>
          <p:cNvSpPr/>
          <p:nvPr/>
        </p:nvSpPr>
        <p:spPr>
          <a:xfrm>
            <a:off x="475275" y="5618999"/>
            <a:ext cx="108000" cy="108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a:solidFill>
                <a:schemeClr val="tx1"/>
              </a:solidFill>
            </a:endParaRPr>
          </a:p>
        </p:txBody>
      </p:sp>
      <p:grpSp>
        <p:nvGrpSpPr>
          <p:cNvPr id="10" name="Gruppieren 9">
            <a:extLst>
              <a:ext uri="{FF2B5EF4-FFF2-40B4-BE49-F238E27FC236}">
                <a16:creationId xmlns:a16="http://schemas.microsoft.com/office/drawing/2014/main" id="{52BBA674-BEDA-E055-58A0-9C0D508EE807}"/>
              </a:ext>
            </a:extLst>
          </p:cNvPr>
          <p:cNvGrpSpPr/>
          <p:nvPr/>
        </p:nvGrpSpPr>
        <p:grpSpPr>
          <a:xfrm>
            <a:off x="1945097" y="4644129"/>
            <a:ext cx="216000" cy="216000"/>
            <a:chOff x="2596650" y="4051507"/>
            <a:chExt cx="216000" cy="216000"/>
          </a:xfrm>
        </p:grpSpPr>
        <p:sp>
          <p:nvSpPr>
            <p:cNvPr id="11" name="Ellipse 48">
              <a:extLst>
                <a:ext uri="{FF2B5EF4-FFF2-40B4-BE49-F238E27FC236}">
                  <a16:creationId xmlns:a16="http://schemas.microsoft.com/office/drawing/2014/main" id="{8A82143F-13B3-B4FA-F675-B7AFDD2ECFE3}"/>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12" name="Ellipse 49">
              <a:extLst>
                <a:ext uri="{FF2B5EF4-FFF2-40B4-BE49-F238E27FC236}">
                  <a16:creationId xmlns:a16="http://schemas.microsoft.com/office/drawing/2014/main" id="{126DA3B2-AFD2-8619-C1BB-DD9DD69EBBC6}"/>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pic>
        <p:nvPicPr>
          <p:cNvPr id="13" name="Grafik 12">
            <a:extLst>
              <a:ext uri="{FF2B5EF4-FFF2-40B4-BE49-F238E27FC236}">
                <a16:creationId xmlns:a16="http://schemas.microsoft.com/office/drawing/2014/main" id="{C5983FDA-103F-30F0-61AC-14A68EBACA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52931" y="2703959"/>
            <a:ext cx="540000" cy="540000"/>
          </a:xfrm>
          <a:prstGeom prst="rect">
            <a:avLst/>
          </a:prstGeom>
        </p:spPr>
      </p:pic>
      <p:grpSp>
        <p:nvGrpSpPr>
          <p:cNvPr id="16" name="Gruppieren 15">
            <a:extLst>
              <a:ext uri="{FF2B5EF4-FFF2-40B4-BE49-F238E27FC236}">
                <a16:creationId xmlns:a16="http://schemas.microsoft.com/office/drawing/2014/main" id="{F4B03207-1ED3-E854-D409-E0DD3AA01D4D}"/>
              </a:ext>
            </a:extLst>
          </p:cNvPr>
          <p:cNvGrpSpPr/>
          <p:nvPr/>
        </p:nvGrpSpPr>
        <p:grpSpPr>
          <a:xfrm>
            <a:off x="4267200" y="3712142"/>
            <a:ext cx="375150" cy="375150"/>
            <a:chOff x="2596650" y="4051507"/>
            <a:chExt cx="216000" cy="216000"/>
          </a:xfrm>
        </p:grpSpPr>
        <p:sp>
          <p:nvSpPr>
            <p:cNvPr id="17" name="Ellipse 48">
              <a:extLst>
                <a:ext uri="{FF2B5EF4-FFF2-40B4-BE49-F238E27FC236}">
                  <a16:creationId xmlns:a16="http://schemas.microsoft.com/office/drawing/2014/main" id="{83DE350E-EFFF-4261-F266-4F3A36908E51}"/>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18" name="Ellipse 49">
              <a:extLst>
                <a:ext uri="{FF2B5EF4-FFF2-40B4-BE49-F238E27FC236}">
                  <a16:creationId xmlns:a16="http://schemas.microsoft.com/office/drawing/2014/main" id="{C50FA676-0039-74F8-504C-07BAA95EEFE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grpSp>
        <p:nvGrpSpPr>
          <p:cNvPr id="19" name="Gruppieren 18">
            <a:extLst>
              <a:ext uri="{FF2B5EF4-FFF2-40B4-BE49-F238E27FC236}">
                <a16:creationId xmlns:a16="http://schemas.microsoft.com/office/drawing/2014/main" id="{1314C34E-88DE-3108-F149-20F7D81FF55A}"/>
              </a:ext>
            </a:extLst>
          </p:cNvPr>
          <p:cNvGrpSpPr/>
          <p:nvPr/>
        </p:nvGrpSpPr>
        <p:grpSpPr>
          <a:xfrm>
            <a:off x="6509771" y="3234294"/>
            <a:ext cx="416149" cy="416149"/>
            <a:chOff x="2456444" y="4073886"/>
            <a:chExt cx="216000" cy="216000"/>
          </a:xfrm>
        </p:grpSpPr>
        <p:sp>
          <p:nvSpPr>
            <p:cNvPr id="20" name="Ellipse 48">
              <a:extLst>
                <a:ext uri="{FF2B5EF4-FFF2-40B4-BE49-F238E27FC236}">
                  <a16:creationId xmlns:a16="http://schemas.microsoft.com/office/drawing/2014/main" id="{BC358C93-7333-E702-3D31-8F8A04E86A45}"/>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21" name="Ellipse 49">
              <a:extLst>
                <a:ext uri="{FF2B5EF4-FFF2-40B4-BE49-F238E27FC236}">
                  <a16:creationId xmlns:a16="http://schemas.microsoft.com/office/drawing/2014/main" id="{61C1E682-6B73-1CF4-9107-DEEC1764B9B6}"/>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grpSp>
        <p:nvGrpSpPr>
          <p:cNvPr id="23" name="Gruppieren 22">
            <a:extLst>
              <a:ext uri="{FF2B5EF4-FFF2-40B4-BE49-F238E27FC236}">
                <a16:creationId xmlns:a16="http://schemas.microsoft.com/office/drawing/2014/main" id="{DEF59CD1-069B-4327-EBC1-23D942080BA4}"/>
              </a:ext>
            </a:extLst>
          </p:cNvPr>
          <p:cNvGrpSpPr/>
          <p:nvPr/>
        </p:nvGrpSpPr>
        <p:grpSpPr>
          <a:xfrm>
            <a:off x="8984173" y="2850956"/>
            <a:ext cx="531706" cy="527336"/>
            <a:chOff x="2809351" y="4043289"/>
            <a:chExt cx="216000" cy="216000"/>
          </a:xfrm>
        </p:grpSpPr>
        <p:sp>
          <p:nvSpPr>
            <p:cNvPr id="24" name="Ellipse 48">
              <a:extLst>
                <a:ext uri="{FF2B5EF4-FFF2-40B4-BE49-F238E27FC236}">
                  <a16:creationId xmlns:a16="http://schemas.microsoft.com/office/drawing/2014/main" id="{1F45DFE2-6276-CAD3-7227-A11830D41B75}"/>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sp>
          <p:nvSpPr>
            <p:cNvPr id="25" name="Ellipse 49">
              <a:extLst>
                <a:ext uri="{FF2B5EF4-FFF2-40B4-BE49-F238E27FC236}">
                  <a16:creationId xmlns:a16="http://schemas.microsoft.com/office/drawing/2014/main" id="{F76860DA-72A3-E702-31A0-0F729A917AC6}"/>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indent="0">
                <a:buNone/>
              </a:pPr>
              <a:endParaRPr lang="de-DE" b="0" dirty="0">
                <a:solidFill>
                  <a:schemeClr val="tx1"/>
                </a:solidFill>
              </a:endParaRPr>
            </a:p>
          </p:txBody>
        </p:sp>
      </p:grpSp>
    </p:spTree>
    <p:extLst>
      <p:ext uri="{BB962C8B-B14F-4D97-AF65-F5344CB8AC3E}">
        <p14:creationId xmlns:p14="http://schemas.microsoft.com/office/powerpoint/2010/main" val="202664666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DEC8B4-ADE7-C7BB-30FA-22D6918C5F0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3BED09F-7952-7512-B787-60E9A3B39996}"/>
              </a:ext>
            </a:extLst>
          </p:cNvPr>
          <p:cNvSpPr>
            <a:spLocks noGrp="1"/>
          </p:cNvSpPr>
          <p:nvPr>
            <p:ph type="body" sz="quarter" idx="13"/>
          </p:nvPr>
        </p:nvSpPr>
        <p:spPr/>
        <p:txBody>
          <a:bodyPr/>
          <a:lstStyle/>
          <a:p>
            <a:r>
              <a:rPr lang="de-DE" dirty="0"/>
              <a:t>AUFBAU DES 1. MODULS</a:t>
            </a:r>
          </a:p>
        </p:txBody>
      </p:sp>
      <p:sp>
        <p:nvSpPr>
          <p:cNvPr id="3" name="Inhaltsplatzhalter 2">
            <a:extLst>
              <a:ext uri="{FF2B5EF4-FFF2-40B4-BE49-F238E27FC236}">
                <a16:creationId xmlns:a16="http://schemas.microsoft.com/office/drawing/2014/main" id="{7ABE6CE0-EC01-D42B-28ED-DCFF132C0746}"/>
              </a:ext>
            </a:extLst>
          </p:cNvPr>
          <p:cNvSpPr>
            <a:spLocks noGrp="1"/>
          </p:cNvSpPr>
          <p:nvPr>
            <p:ph idx="1"/>
          </p:nvPr>
        </p:nvSpPr>
        <p:spPr/>
        <p:txBody>
          <a:bodyPr/>
          <a:lstStyle/>
          <a:p>
            <a:pPr marL="0" indent="0">
              <a:buNone/>
            </a:pPr>
            <a:r>
              <a:rPr lang="de-DE" b="1" dirty="0"/>
              <a:t>Abschnitt 1 (Folien 1 – 18):</a:t>
            </a:r>
            <a:r>
              <a:rPr lang="de-DE" dirty="0"/>
              <a:t> Zu Beginn werden grundlegende Ideen zu prozessbezogenem Unterricht diskutiert und mit den Erfahrungen aus der Praxis abgeglichen. Anhand eines Praxisbeispiels wird deutlich, dass verschiedene Kompetenzen im Mathematikunterricht oftmals auf natürliche Weise ineinandergreifen und Lernende dabei unterstützen, mathematische Sachverhalte in der Tiefe zu durchdringen. </a:t>
            </a:r>
          </a:p>
          <a:p>
            <a:pPr marL="0" indent="0">
              <a:buNone/>
            </a:pPr>
            <a:r>
              <a:rPr lang="de-DE" b="1" dirty="0"/>
              <a:t>Abschnitte 2 – 4 (Folien 19 – 69)</a:t>
            </a:r>
            <a:r>
              <a:rPr lang="de-DE" dirty="0"/>
              <a:t>: Anhand ausgewählter Praxisbeispiele werden die prozessbezogenen Kompetenzen Darstellen, Kommunizieren und Argumentieren diskutiert. Hierzu wird stets ein Beispiel aus der Unterrichtspraxis aufgegriffen und näher in den Blick genommen, um gemeinsam mögliche Unterstützungsangebote zu diskutieren und mit den Erfahrungen aus der Praxis abzugleichen. Zum Ende jedes Abschnitts haben die Teilnehmenden die Gelegenheit, ihr anstehendes Unterrichtsthema hinsichtlich der prozessbezogenen Kompetenz zu reflektieren und den Transfer in die Praxis zu planen.</a:t>
            </a:r>
          </a:p>
          <a:p>
            <a:pPr marL="0" indent="0">
              <a:buNone/>
            </a:pPr>
            <a:r>
              <a:rPr lang="de-DE" b="1" dirty="0"/>
              <a:t>Abschnitt 5 (Folien 70 – 76):</a:t>
            </a:r>
            <a:r>
              <a:rPr lang="de-DE" dirty="0"/>
              <a:t> Abschließend sollen die Teilnehmenden ihre Überlegungen in Form eines Erprobungs-auftrags auf den eigenen Unterricht übertragen, indem sie eine konkrete Unterrichtsphase in den Blick nehmen.</a:t>
            </a:r>
          </a:p>
        </p:txBody>
      </p:sp>
      <p:sp>
        <p:nvSpPr>
          <p:cNvPr id="4" name="Titel 3">
            <a:extLst>
              <a:ext uri="{FF2B5EF4-FFF2-40B4-BE49-F238E27FC236}">
                <a16:creationId xmlns:a16="http://schemas.microsoft.com/office/drawing/2014/main" id="{FF1A36E8-0AA7-0D88-3DB1-A483C3C337D7}"/>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160932492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54EDE9-F5AC-919C-A866-FA17BB14099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5353F0A-43B6-AA7F-77C4-E2C91355A6E6}"/>
              </a:ext>
            </a:extLst>
          </p:cNvPr>
          <p:cNvSpPr>
            <a:spLocks noGrp="1"/>
          </p:cNvSpPr>
          <p:nvPr>
            <p:ph type="title"/>
          </p:nvPr>
        </p:nvSpPr>
        <p:spPr/>
        <p:txBody>
          <a:bodyPr/>
          <a:lstStyle/>
          <a:p>
            <a:r>
              <a:rPr lang="de-DE" dirty="0"/>
              <a:t>Argumentieren am Beispiel ‚Multiplikation verstehen‘</a:t>
            </a:r>
          </a:p>
        </p:txBody>
      </p:sp>
      <p:sp>
        <p:nvSpPr>
          <p:cNvPr id="5" name="Textplatzhalter 4">
            <a:extLst>
              <a:ext uri="{FF2B5EF4-FFF2-40B4-BE49-F238E27FC236}">
                <a16:creationId xmlns:a16="http://schemas.microsoft.com/office/drawing/2014/main" id="{67F6F108-AA8C-4E77-429F-E702CC9F0595}"/>
              </a:ext>
            </a:extLst>
          </p:cNvPr>
          <p:cNvSpPr>
            <a:spLocks noGrp="1"/>
          </p:cNvSpPr>
          <p:nvPr>
            <p:ph type="body" sz="quarter" idx="14"/>
          </p:nvPr>
        </p:nvSpPr>
        <p:spPr/>
        <p:txBody>
          <a:bodyPr/>
          <a:lstStyle/>
          <a:p>
            <a:r>
              <a:rPr lang="de-DE" dirty="0"/>
              <a:t>GRUNDLAGEN SCHAFFEN FÜR WEITERE LERNPROZESSE</a:t>
            </a:r>
          </a:p>
        </p:txBody>
      </p:sp>
      <p:sp>
        <p:nvSpPr>
          <p:cNvPr id="6" name="Textplatzhalter 5">
            <a:extLst>
              <a:ext uri="{FF2B5EF4-FFF2-40B4-BE49-F238E27FC236}">
                <a16:creationId xmlns:a16="http://schemas.microsoft.com/office/drawing/2014/main" id="{001427E9-9436-91C0-FC83-FBDAE67B4121}"/>
              </a:ext>
            </a:extLst>
          </p:cNvPr>
          <p:cNvSpPr>
            <a:spLocks noGrp="1"/>
          </p:cNvSpPr>
          <p:nvPr>
            <p:ph type="body" sz="quarter" idx="15"/>
          </p:nvPr>
        </p:nvSpPr>
        <p:spPr/>
        <p:txBody>
          <a:bodyPr/>
          <a:lstStyle/>
          <a:p>
            <a:r>
              <a:rPr lang="de-DE" dirty="0"/>
              <a:t>Abbildungen aus: </a:t>
            </a:r>
            <a:r>
              <a:rPr lang="de-DE" dirty="0" err="1"/>
              <a:t>mahiko.dzlm.de</a:t>
            </a:r>
            <a:r>
              <a:rPr lang="de-DE" dirty="0"/>
              <a:t> / Folie aus: Rechenschwierigkeiten vermeiden: Modul „Nicht zählendes Rechnen 1 1 und 1:1“</a:t>
            </a:r>
          </a:p>
        </p:txBody>
      </p:sp>
      <p:sp>
        <p:nvSpPr>
          <p:cNvPr id="7" name="Textplatzhalter 4">
            <a:extLst>
              <a:ext uri="{FF2B5EF4-FFF2-40B4-BE49-F238E27FC236}">
                <a16:creationId xmlns:a16="http://schemas.microsoft.com/office/drawing/2014/main" id="{F2FFFB79-9E19-978F-0A30-82648EE19C7D}"/>
              </a:ext>
            </a:extLst>
          </p:cNvPr>
          <p:cNvSpPr>
            <a:spLocks noGrp="1"/>
          </p:cNvSpPr>
          <p:nvPr>
            <p:ph type="body" sz="quarter" idx="16"/>
          </p:nvPr>
        </p:nvSpPr>
        <p:spPr>
          <a:xfrm>
            <a:off x="526474" y="1800859"/>
            <a:ext cx="11139054" cy="1628142"/>
          </a:xfrm>
        </p:spPr>
        <p:txBody>
          <a:bodyPr>
            <a:normAutofit/>
          </a:bodyPr>
          <a:lstStyle/>
          <a:p>
            <a:pPr marL="0" indent="0">
              <a:buNone/>
            </a:pPr>
            <a:r>
              <a:rPr lang="de-DE" b="1" dirty="0"/>
              <a:t>Die Gruppensprechweise</a:t>
            </a:r>
          </a:p>
          <a:p>
            <a:pPr>
              <a:lnSpc>
                <a:spcPct val="114000"/>
              </a:lnSpc>
              <a:spcBef>
                <a:spcPts val="400"/>
              </a:spcBef>
            </a:pPr>
            <a:r>
              <a:rPr lang="de-DE" dirty="0"/>
              <a:t>als zentrale Denkhandlung: Multiplikation als Zählen in Bündeln bzw. Bilden gleichgroßer Gruppen </a:t>
            </a:r>
          </a:p>
          <a:p>
            <a:pPr>
              <a:lnSpc>
                <a:spcPct val="114000"/>
              </a:lnSpc>
              <a:spcBef>
                <a:spcPts val="400"/>
              </a:spcBef>
            </a:pPr>
            <a:r>
              <a:rPr lang="de-DE" dirty="0"/>
              <a:t>als Bindeglied zwischen den verschiedenen Grundvorstellungen</a:t>
            </a:r>
          </a:p>
          <a:p>
            <a:pPr>
              <a:lnSpc>
                <a:spcPct val="114000"/>
              </a:lnSpc>
              <a:spcBef>
                <a:spcPts val="400"/>
              </a:spcBef>
            </a:pPr>
            <a:r>
              <a:rPr lang="de-DE" dirty="0"/>
              <a:t>relevant für alle graphischen Darstellungen</a:t>
            </a:r>
            <a:endParaRPr lang="de-DE" sz="1100" dirty="0"/>
          </a:p>
        </p:txBody>
      </p:sp>
      <p:pic>
        <p:nvPicPr>
          <p:cNvPr id="8" name="Inhaltsplatzhalter 7">
            <a:extLst>
              <a:ext uri="{FF2B5EF4-FFF2-40B4-BE49-F238E27FC236}">
                <a16:creationId xmlns:a16="http://schemas.microsoft.com/office/drawing/2014/main" id="{D879F141-2042-9457-604D-1B4FAFEB37A0}"/>
              </a:ext>
            </a:extLst>
          </p:cNvPr>
          <p:cNvPicPr>
            <a:picLocks noChangeAspect="1"/>
          </p:cNvPicPr>
          <p:nvPr/>
        </p:nvPicPr>
        <p:blipFill rotWithShape="1">
          <a:blip r:embed="rId3"/>
          <a:srcRect l="60692"/>
          <a:stretch/>
        </p:blipFill>
        <p:spPr>
          <a:xfrm>
            <a:off x="1037841" y="3508754"/>
            <a:ext cx="2878479" cy="1787720"/>
          </a:xfrm>
          <a:prstGeom prst="rect">
            <a:avLst/>
          </a:prstGeom>
        </p:spPr>
      </p:pic>
      <p:sp>
        <p:nvSpPr>
          <p:cNvPr id="22" name="Textfeld 21">
            <a:extLst>
              <a:ext uri="{FF2B5EF4-FFF2-40B4-BE49-F238E27FC236}">
                <a16:creationId xmlns:a16="http://schemas.microsoft.com/office/drawing/2014/main" id="{2A558FA9-C577-50F8-50E3-04F74FF928B7}"/>
              </a:ext>
            </a:extLst>
          </p:cNvPr>
          <p:cNvSpPr txBox="1"/>
          <p:nvPr/>
        </p:nvSpPr>
        <p:spPr>
          <a:xfrm>
            <a:off x="1463561" y="5329165"/>
            <a:ext cx="2298967" cy="584775"/>
          </a:xfrm>
          <a:prstGeom prst="rect">
            <a:avLst/>
          </a:prstGeom>
          <a:noFill/>
        </p:spPr>
        <p:txBody>
          <a:bodyPr wrap="square" rtlCol="0">
            <a:spAutoFit/>
          </a:bodyPr>
          <a:lstStyle/>
          <a:p>
            <a:pPr marL="0" indent="0" algn="ctr">
              <a:buNone/>
            </a:pPr>
            <a:r>
              <a:rPr lang="de-DE" sz="1600" b="0" dirty="0">
                <a:solidFill>
                  <a:schemeClr val="tx1"/>
                </a:solidFill>
                <a:latin typeface="Arial" panose="020B0604020202020204" pitchFamily="34" charset="0"/>
                <a:cs typeface="Arial" panose="020B0604020202020204" pitchFamily="34" charset="0"/>
              </a:rPr>
              <a:t>drei Vierergruppen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von Bonbons </a:t>
            </a:r>
          </a:p>
        </p:txBody>
      </p:sp>
      <p:pic>
        <p:nvPicPr>
          <p:cNvPr id="26" name="Inhaltsplatzhalter 7">
            <a:extLst>
              <a:ext uri="{FF2B5EF4-FFF2-40B4-BE49-F238E27FC236}">
                <a16:creationId xmlns:a16="http://schemas.microsoft.com/office/drawing/2014/main" id="{9AC2B1CE-38BE-56AD-3AA5-E244F351D23E}"/>
              </a:ext>
            </a:extLst>
          </p:cNvPr>
          <p:cNvPicPr>
            <a:picLocks noChangeAspect="1"/>
          </p:cNvPicPr>
          <p:nvPr/>
        </p:nvPicPr>
        <p:blipFill rotWithShape="1">
          <a:blip r:embed="rId3"/>
          <a:srcRect t="41534" r="62986"/>
          <a:stretch/>
        </p:blipFill>
        <p:spPr>
          <a:xfrm>
            <a:off x="7906045" y="3663358"/>
            <a:ext cx="3924594" cy="1513370"/>
          </a:xfrm>
          <a:prstGeom prst="rect">
            <a:avLst/>
          </a:prstGeom>
        </p:spPr>
      </p:pic>
      <p:sp>
        <p:nvSpPr>
          <p:cNvPr id="37" name="Textfeld 36">
            <a:extLst>
              <a:ext uri="{FF2B5EF4-FFF2-40B4-BE49-F238E27FC236}">
                <a16:creationId xmlns:a16="http://schemas.microsoft.com/office/drawing/2014/main" id="{486DD56D-A7E2-6CED-0033-DB04C64DACE9}"/>
              </a:ext>
            </a:extLst>
          </p:cNvPr>
          <p:cNvSpPr txBox="1"/>
          <p:nvPr/>
        </p:nvSpPr>
        <p:spPr>
          <a:xfrm>
            <a:off x="5525569" y="3238045"/>
            <a:ext cx="1220422" cy="461665"/>
          </a:xfrm>
          <a:prstGeom prst="rect">
            <a:avLst/>
          </a:prstGeom>
          <a:noFill/>
        </p:spPr>
        <p:txBody>
          <a:bodyPr wrap="square" rtlCol="0">
            <a:spAutoFit/>
          </a:bodyPr>
          <a:lstStyle/>
          <a:p>
            <a:pPr marL="0" indent="0" algn="ctr">
              <a:buNone/>
            </a:pPr>
            <a:r>
              <a:rPr lang="de-DE" sz="2400" b="1" dirty="0">
                <a:solidFill>
                  <a:srgbClr val="3A6D78"/>
                </a:solidFill>
                <a:latin typeface="Arial" panose="020B0604020202020204" pitchFamily="34" charset="0"/>
                <a:cs typeface="Arial" panose="020B0604020202020204" pitchFamily="34" charset="0"/>
              </a:rPr>
              <a:t>3</a:t>
            </a:r>
            <a:r>
              <a:rPr lang="de-DE" sz="2400" b="1" dirty="0">
                <a:latin typeface="Arial" panose="020B0604020202020204" pitchFamily="34" charset="0"/>
                <a:cs typeface="Arial" panose="020B0604020202020204" pitchFamily="34" charset="0"/>
              </a:rPr>
              <a:t> </a:t>
            </a:r>
            <a:r>
              <a:rPr lang="de-DE" sz="2400" dirty="0">
                <a:latin typeface="Arial" panose="020B0604020202020204" pitchFamily="34" charset="0"/>
                <a:cs typeface="Arial" panose="020B0604020202020204" pitchFamily="34" charset="0"/>
              </a:rPr>
              <a:t>·</a:t>
            </a:r>
            <a:r>
              <a:rPr lang="de-DE" sz="2400" b="1" dirty="0">
                <a:latin typeface="Arial" panose="020B0604020202020204" pitchFamily="34" charset="0"/>
                <a:cs typeface="Arial" panose="020B0604020202020204" pitchFamily="34" charset="0"/>
              </a:rPr>
              <a:t> </a:t>
            </a:r>
            <a:r>
              <a:rPr lang="de-DE" sz="2400" b="1" dirty="0">
                <a:solidFill>
                  <a:srgbClr val="AFD060"/>
                </a:solidFill>
                <a:latin typeface="Arial" panose="020B0604020202020204" pitchFamily="34" charset="0"/>
                <a:cs typeface="Arial" panose="020B0604020202020204" pitchFamily="34" charset="0"/>
              </a:rPr>
              <a:t>4</a:t>
            </a:r>
          </a:p>
        </p:txBody>
      </p:sp>
      <p:sp>
        <p:nvSpPr>
          <p:cNvPr id="38" name="Textfeld 37">
            <a:extLst>
              <a:ext uri="{FF2B5EF4-FFF2-40B4-BE49-F238E27FC236}">
                <a16:creationId xmlns:a16="http://schemas.microsoft.com/office/drawing/2014/main" id="{D04AB4C0-76E9-5283-153E-F64F5B06513D}"/>
              </a:ext>
            </a:extLst>
          </p:cNvPr>
          <p:cNvSpPr txBox="1"/>
          <p:nvPr/>
        </p:nvSpPr>
        <p:spPr>
          <a:xfrm>
            <a:off x="4986297" y="5334688"/>
            <a:ext cx="2298967" cy="584775"/>
          </a:xfrm>
          <a:prstGeom prst="rect">
            <a:avLst/>
          </a:prstGeom>
          <a:noFill/>
        </p:spPr>
        <p:txBody>
          <a:bodyPr wrap="square" rtlCol="0">
            <a:spAutoFit/>
          </a:bodyPr>
          <a:lstStyle/>
          <a:p>
            <a:pPr marL="0" indent="0" algn="ctr">
              <a:buNone/>
            </a:pPr>
            <a:r>
              <a:rPr lang="de-DE" sz="1600" b="0" dirty="0">
                <a:solidFill>
                  <a:schemeClr val="tx1"/>
                </a:solidFill>
                <a:latin typeface="Arial" panose="020B0604020202020204" pitchFamily="34" charset="0"/>
                <a:cs typeface="Arial" panose="020B0604020202020204" pitchFamily="34" charset="0"/>
              </a:rPr>
              <a:t>drei Viererreihen</a:t>
            </a:r>
          </a:p>
          <a:p>
            <a:pPr marL="0" indent="0" algn="ctr">
              <a:buNone/>
            </a:pPr>
            <a:r>
              <a:rPr lang="de-DE" sz="1600" b="0" dirty="0">
                <a:solidFill>
                  <a:schemeClr val="tx1"/>
                </a:solidFill>
                <a:latin typeface="Arial" panose="020B0604020202020204" pitchFamily="34" charset="0"/>
                <a:cs typeface="Arial" panose="020B0604020202020204" pitchFamily="34" charset="0"/>
              </a:rPr>
              <a:t>in einem Punktefeld</a:t>
            </a:r>
          </a:p>
        </p:txBody>
      </p:sp>
      <p:sp>
        <p:nvSpPr>
          <p:cNvPr id="39" name="Textfeld 38">
            <a:extLst>
              <a:ext uri="{FF2B5EF4-FFF2-40B4-BE49-F238E27FC236}">
                <a16:creationId xmlns:a16="http://schemas.microsoft.com/office/drawing/2014/main" id="{B7CC8591-CCB1-7D65-8744-7EB545C7AA58}"/>
              </a:ext>
            </a:extLst>
          </p:cNvPr>
          <p:cNvSpPr txBox="1"/>
          <p:nvPr/>
        </p:nvSpPr>
        <p:spPr>
          <a:xfrm>
            <a:off x="8509033" y="5329165"/>
            <a:ext cx="2298967" cy="584775"/>
          </a:xfrm>
          <a:prstGeom prst="rect">
            <a:avLst/>
          </a:prstGeom>
          <a:noFill/>
        </p:spPr>
        <p:txBody>
          <a:bodyPr wrap="square" rtlCol="0">
            <a:spAutoFit/>
          </a:bodyPr>
          <a:lstStyle/>
          <a:p>
            <a:pPr marL="0" indent="0" algn="ctr">
              <a:buNone/>
            </a:pPr>
            <a:r>
              <a:rPr lang="de-DE" sz="1600" b="0" dirty="0">
                <a:solidFill>
                  <a:schemeClr val="tx1"/>
                </a:solidFill>
                <a:latin typeface="Arial" panose="020B0604020202020204" pitchFamily="34" charset="0"/>
                <a:cs typeface="Arial" panose="020B0604020202020204" pitchFamily="34" charset="0"/>
              </a:rPr>
              <a:t>drei Vierersprünge</a:t>
            </a:r>
          </a:p>
          <a:p>
            <a:pPr marL="0" indent="0" algn="ctr">
              <a:buNone/>
            </a:pPr>
            <a:r>
              <a:rPr lang="de-DE" sz="1600" b="0" dirty="0">
                <a:solidFill>
                  <a:schemeClr val="tx1"/>
                </a:solidFill>
                <a:latin typeface="Arial" panose="020B0604020202020204" pitchFamily="34" charset="0"/>
                <a:cs typeface="Arial" panose="020B0604020202020204" pitchFamily="34" charset="0"/>
              </a:rPr>
              <a:t>am Zahlenstrahl</a:t>
            </a:r>
          </a:p>
        </p:txBody>
      </p:sp>
      <p:pic>
        <p:nvPicPr>
          <p:cNvPr id="40" name="Inhaltsplatzhalter 7">
            <a:extLst>
              <a:ext uri="{FF2B5EF4-FFF2-40B4-BE49-F238E27FC236}">
                <a16:creationId xmlns:a16="http://schemas.microsoft.com/office/drawing/2014/main" id="{E167D6E6-99FF-8C43-8533-0EB5342197FB}"/>
              </a:ext>
            </a:extLst>
          </p:cNvPr>
          <p:cNvPicPr>
            <a:picLocks noChangeAspect="1"/>
          </p:cNvPicPr>
          <p:nvPr/>
        </p:nvPicPr>
        <p:blipFill rotWithShape="1">
          <a:blip r:embed="rId3"/>
          <a:srcRect l="37927" t="48559" r="36156" b="-1"/>
          <a:stretch/>
        </p:blipFill>
        <p:spPr>
          <a:xfrm>
            <a:off x="4521553" y="3674487"/>
            <a:ext cx="3148893" cy="1525844"/>
          </a:xfrm>
          <a:prstGeom prst="rect">
            <a:avLst/>
          </a:prstGeom>
        </p:spPr>
      </p:pic>
    </p:spTree>
    <p:extLst>
      <p:ext uri="{BB962C8B-B14F-4D97-AF65-F5344CB8AC3E}">
        <p14:creationId xmlns:p14="http://schemas.microsoft.com/office/powerpoint/2010/main" val="33059798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38" grpId="0"/>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4AF0-3C71-4991-332A-F3079020EF9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0BAB0A2-3299-B5E9-9BDB-48150C4FA3AE}"/>
              </a:ext>
            </a:extLst>
          </p:cNvPr>
          <p:cNvSpPr>
            <a:spLocks noGrp="1"/>
          </p:cNvSpPr>
          <p:nvPr>
            <p:ph type="title"/>
          </p:nvPr>
        </p:nvSpPr>
        <p:spPr/>
        <p:txBody>
          <a:bodyPr/>
          <a:lstStyle/>
          <a:p>
            <a:r>
              <a:rPr lang="de-DE" dirty="0"/>
              <a:t>Argumentieren am Beispiel ‚Multiplikation verstehen‘</a:t>
            </a:r>
          </a:p>
        </p:txBody>
      </p:sp>
      <p:sp>
        <p:nvSpPr>
          <p:cNvPr id="5" name="Textplatzhalter 4">
            <a:extLst>
              <a:ext uri="{FF2B5EF4-FFF2-40B4-BE49-F238E27FC236}">
                <a16:creationId xmlns:a16="http://schemas.microsoft.com/office/drawing/2014/main" id="{17750537-5500-A4E8-10BE-A0FB75387AF5}"/>
              </a:ext>
            </a:extLst>
          </p:cNvPr>
          <p:cNvSpPr>
            <a:spLocks noGrp="1"/>
          </p:cNvSpPr>
          <p:nvPr>
            <p:ph type="body" sz="quarter" idx="14"/>
          </p:nvPr>
        </p:nvSpPr>
        <p:spPr/>
        <p:txBody>
          <a:bodyPr/>
          <a:lstStyle/>
          <a:p>
            <a:r>
              <a:rPr lang="de-DE" dirty="0"/>
              <a:t>EINE AUFGABE – VIELE VERSCHIEDENE DEUTUNGEN</a:t>
            </a:r>
          </a:p>
        </p:txBody>
      </p:sp>
      <p:pic>
        <p:nvPicPr>
          <p:cNvPr id="8" name="Grafik 7">
            <a:extLst>
              <a:ext uri="{FF2B5EF4-FFF2-40B4-BE49-F238E27FC236}">
                <a16:creationId xmlns:a16="http://schemas.microsoft.com/office/drawing/2014/main" id="{E053CF61-3676-C1B0-C53F-C09F39150AE6}"/>
              </a:ext>
            </a:extLst>
          </p:cNvPr>
          <p:cNvPicPr>
            <a:picLocks noChangeAspect="1"/>
          </p:cNvPicPr>
          <p:nvPr/>
        </p:nvPicPr>
        <p:blipFill>
          <a:blip r:embed="rId3"/>
          <a:stretch>
            <a:fillRect/>
          </a:stretch>
        </p:blipFill>
        <p:spPr>
          <a:xfrm>
            <a:off x="6629336" y="2563682"/>
            <a:ext cx="626957" cy="626957"/>
          </a:xfrm>
          <a:prstGeom prst="rect">
            <a:avLst/>
          </a:prstGeom>
        </p:spPr>
      </p:pic>
      <p:pic>
        <p:nvPicPr>
          <p:cNvPr id="22" name="Grafik 21">
            <a:extLst>
              <a:ext uri="{FF2B5EF4-FFF2-40B4-BE49-F238E27FC236}">
                <a16:creationId xmlns:a16="http://schemas.microsoft.com/office/drawing/2014/main" id="{5662AF3D-92A3-6759-0BF7-BC91B3F30C11}"/>
              </a:ext>
            </a:extLst>
          </p:cNvPr>
          <p:cNvPicPr>
            <a:picLocks noChangeAspect="1"/>
          </p:cNvPicPr>
          <p:nvPr/>
        </p:nvPicPr>
        <p:blipFill>
          <a:blip r:embed="rId3"/>
          <a:stretch>
            <a:fillRect/>
          </a:stretch>
        </p:blipFill>
        <p:spPr>
          <a:xfrm>
            <a:off x="4547031" y="3245031"/>
            <a:ext cx="626957" cy="626957"/>
          </a:xfrm>
          <a:prstGeom prst="rect">
            <a:avLst/>
          </a:prstGeom>
        </p:spPr>
      </p:pic>
      <p:pic>
        <p:nvPicPr>
          <p:cNvPr id="26" name="Grafik 25">
            <a:extLst>
              <a:ext uri="{FF2B5EF4-FFF2-40B4-BE49-F238E27FC236}">
                <a16:creationId xmlns:a16="http://schemas.microsoft.com/office/drawing/2014/main" id="{98851392-375C-FF22-F614-688E8112C6E0}"/>
              </a:ext>
            </a:extLst>
          </p:cNvPr>
          <p:cNvPicPr>
            <a:picLocks noChangeAspect="1"/>
          </p:cNvPicPr>
          <p:nvPr/>
        </p:nvPicPr>
        <p:blipFill>
          <a:blip r:embed="rId3"/>
          <a:stretch>
            <a:fillRect/>
          </a:stretch>
        </p:blipFill>
        <p:spPr>
          <a:xfrm>
            <a:off x="4547030" y="3930143"/>
            <a:ext cx="626957" cy="626957"/>
          </a:xfrm>
          <a:prstGeom prst="rect">
            <a:avLst/>
          </a:prstGeom>
        </p:spPr>
      </p:pic>
      <p:pic>
        <p:nvPicPr>
          <p:cNvPr id="37" name="Grafik 36">
            <a:extLst>
              <a:ext uri="{FF2B5EF4-FFF2-40B4-BE49-F238E27FC236}">
                <a16:creationId xmlns:a16="http://schemas.microsoft.com/office/drawing/2014/main" id="{31997815-38EF-1999-CEF9-C73EFC283A9A}"/>
              </a:ext>
            </a:extLst>
          </p:cNvPr>
          <p:cNvPicPr>
            <a:picLocks noChangeAspect="1"/>
          </p:cNvPicPr>
          <p:nvPr/>
        </p:nvPicPr>
        <p:blipFill>
          <a:blip r:embed="rId3"/>
          <a:stretch>
            <a:fillRect/>
          </a:stretch>
        </p:blipFill>
        <p:spPr>
          <a:xfrm>
            <a:off x="4543685" y="2559919"/>
            <a:ext cx="626957" cy="626957"/>
          </a:xfrm>
          <a:prstGeom prst="rect">
            <a:avLst/>
          </a:prstGeom>
        </p:spPr>
      </p:pic>
      <p:pic>
        <p:nvPicPr>
          <p:cNvPr id="38" name="Grafik 37">
            <a:extLst>
              <a:ext uri="{FF2B5EF4-FFF2-40B4-BE49-F238E27FC236}">
                <a16:creationId xmlns:a16="http://schemas.microsoft.com/office/drawing/2014/main" id="{D402EB41-0535-6C9E-4701-BE308866A96B}"/>
              </a:ext>
            </a:extLst>
          </p:cNvPr>
          <p:cNvPicPr>
            <a:picLocks noChangeAspect="1"/>
          </p:cNvPicPr>
          <p:nvPr/>
        </p:nvPicPr>
        <p:blipFill>
          <a:blip r:embed="rId3"/>
          <a:stretch>
            <a:fillRect/>
          </a:stretch>
        </p:blipFill>
        <p:spPr>
          <a:xfrm>
            <a:off x="5238902" y="2559919"/>
            <a:ext cx="626957" cy="626957"/>
          </a:xfrm>
          <a:prstGeom prst="rect">
            <a:avLst/>
          </a:prstGeom>
        </p:spPr>
      </p:pic>
      <p:pic>
        <p:nvPicPr>
          <p:cNvPr id="39" name="Grafik 38">
            <a:extLst>
              <a:ext uri="{FF2B5EF4-FFF2-40B4-BE49-F238E27FC236}">
                <a16:creationId xmlns:a16="http://schemas.microsoft.com/office/drawing/2014/main" id="{07ABCADE-EA80-BBE9-30DD-2D2F86884E87}"/>
              </a:ext>
            </a:extLst>
          </p:cNvPr>
          <p:cNvPicPr>
            <a:picLocks noChangeAspect="1"/>
          </p:cNvPicPr>
          <p:nvPr/>
        </p:nvPicPr>
        <p:blipFill>
          <a:blip r:embed="rId3"/>
          <a:stretch>
            <a:fillRect/>
          </a:stretch>
        </p:blipFill>
        <p:spPr>
          <a:xfrm>
            <a:off x="5934119" y="2559918"/>
            <a:ext cx="626957" cy="626957"/>
          </a:xfrm>
          <a:prstGeom prst="rect">
            <a:avLst/>
          </a:prstGeom>
        </p:spPr>
      </p:pic>
      <p:pic>
        <p:nvPicPr>
          <p:cNvPr id="2" name="Grafik 1">
            <a:extLst>
              <a:ext uri="{FF2B5EF4-FFF2-40B4-BE49-F238E27FC236}">
                <a16:creationId xmlns:a16="http://schemas.microsoft.com/office/drawing/2014/main" id="{B8FCFF3C-735C-5DF4-9699-2DB2CBBF34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89633" y="1717285"/>
            <a:ext cx="8223068" cy="3915179"/>
          </a:xfrm>
          <a:prstGeom prst="rect">
            <a:avLst/>
          </a:prstGeom>
        </p:spPr>
      </p:pic>
      <p:sp>
        <p:nvSpPr>
          <p:cNvPr id="9" name="Abgerundete rechteckige Legende 8">
            <a:extLst>
              <a:ext uri="{FF2B5EF4-FFF2-40B4-BE49-F238E27FC236}">
                <a16:creationId xmlns:a16="http://schemas.microsoft.com/office/drawing/2014/main" id="{22CA3342-AD4E-6A10-3C31-67570BD2EAA8}"/>
              </a:ext>
            </a:extLst>
          </p:cNvPr>
          <p:cNvSpPr/>
          <p:nvPr/>
        </p:nvSpPr>
        <p:spPr>
          <a:xfrm>
            <a:off x="638909" y="2517181"/>
            <a:ext cx="2380782" cy="1081082"/>
          </a:xfrm>
          <a:prstGeom prst="wedgeRoundRectCallout">
            <a:avLst>
              <a:gd name="adj1" fmla="val 70019"/>
              <a:gd name="adj2" fmla="val 61684"/>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Passt die Darstellung zur Aufgabe 3 • 4 ? </a:t>
            </a:r>
            <a:br>
              <a:rPr lang="de-DE" sz="1600" b="0" dirty="0">
                <a:solidFill>
                  <a:schemeClr val="tx1"/>
                </a:solidFill>
                <a:latin typeface="Arial" panose="020B0604020202020204" pitchFamily="34" charset="0"/>
                <a:cs typeface="Arial" panose="020B0604020202020204" pitchFamily="34" charset="0"/>
              </a:rPr>
            </a:br>
            <a:r>
              <a:rPr lang="de-DE" sz="1600" b="0" dirty="0">
                <a:solidFill>
                  <a:schemeClr val="tx1"/>
                </a:solidFill>
                <a:latin typeface="Arial" panose="020B0604020202020204" pitchFamily="34" charset="0"/>
                <a:cs typeface="Arial" panose="020B0604020202020204" pitchFamily="34" charset="0"/>
              </a:rPr>
              <a:t>Begründe.</a:t>
            </a:r>
          </a:p>
        </p:txBody>
      </p:sp>
      <p:pic>
        <p:nvPicPr>
          <p:cNvPr id="10" name="Grafik 9" descr="Ein Bild, das Zeichnung, Entwurf, Bild, Kinderkunst enthält.&#10;&#10;Automatisch generierte Beschreibung">
            <a:extLst>
              <a:ext uri="{FF2B5EF4-FFF2-40B4-BE49-F238E27FC236}">
                <a16:creationId xmlns:a16="http://schemas.microsoft.com/office/drawing/2014/main" id="{B17F123D-936A-78B9-1510-E4ECBC771BFE}"/>
              </a:ext>
            </a:extLst>
          </p:cNvPr>
          <p:cNvPicPr>
            <a:picLocks noChangeAspect="1"/>
          </p:cNvPicPr>
          <p:nvPr/>
        </p:nvPicPr>
        <p:blipFill rotWithShape="1">
          <a:blip r:embed="rId5">
            <a:extLst>
              <a:ext uri="{28A0092B-C50C-407E-A947-70E740481C1C}">
                <a14:useLocalDpi xmlns:a14="http://schemas.microsoft.com/office/drawing/2010/main" val="0"/>
              </a:ext>
            </a:extLst>
          </a:blip>
          <a:srcRect b="39286"/>
          <a:stretch/>
        </p:blipFill>
        <p:spPr>
          <a:xfrm flipH="1">
            <a:off x="9236442" y="4498738"/>
            <a:ext cx="1666209" cy="1766318"/>
          </a:xfrm>
          <a:prstGeom prst="rect">
            <a:avLst/>
          </a:prstGeom>
        </p:spPr>
      </p:pic>
      <p:pic>
        <p:nvPicPr>
          <p:cNvPr id="11" name="Grafik 10">
            <a:extLst>
              <a:ext uri="{FF2B5EF4-FFF2-40B4-BE49-F238E27FC236}">
                <a16:creationId xmlns:a16="http://schemas.microsoft.com/office/drawing/2014/main" id="{7474C922-F671-B317-45C6-13B1F7F83A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672" b="91639" l="857" r="94259">
                        <a14:foregroundMark x1="87832" y1="74262" x2="87832" y2="74262"/>
                        <a14:foregroundMark x1="83548" y1="69508" x2="81405" y2="69836"/>
                        <a14:foregroundMark x1="82519" y1="75246" x2="73865" y2="76230"/>
                        <a14:foregroundMark x1="91260" y1="88852" x2="85347" y2="84426"/>
                        <a14:foregroundMark x1="91431" y1="77377" x2="94344" y2="88033"/>
                        <a14:foregroundMark x1="82091" y1="53770" x2="83890" y2="30492"/>
                        <a14:foregroundMark x1="16967" y1="68689" x2="17823" y2="27213"/>
                        <a14:foregroundMark x1="17823" y1="27213" x2="13368" y2="69180"/>
                        <a14:foregroundMark x1="13368" y1="69180" x2="18766" y2="62459"/>
                        <a14:foregroundMark x1="6255" y1="79344" x2="4713" y2="73934"/>
                        <a14:foregroundMark x1="857" y1="87213" x2="2314" y2="81639"/>
                        <a14:foregroundMark x1="12425" y1="10656" x2="20051" y2="9836"/>
                        <a14:foregroundMark x1="9854" y1="91639" x2="21165" y2="90492"/>
                        <a14:backgroundMark x1="34019" y1="31803" x2="34019" y2="31803"/>
                      </a14:backgroundRemoval>
                    </a14:imgEffect>
                  </a14:imgLayer>
                </a14:imgProps>
              </a:ext>
            </a:extLst>
          </a:blip>
          <a:srcRect l="34249" r="34202"/>
          <a:stretch/>
        </p:blipFill>
        <p:spPr bwMode="auto">
          <a:xfrm>
            <a:off x="8693149" y="4356201"/>
            <a:ext cx="1262201" cy="2091946"/>
          </a:xfrm>
          <a:prstGeom prst="rect">
            <a:avLst/>
          </a:prstGeom>
          <a:ln>
            <a:noFill/>
          </a:ln>
          <a:extLst>
            <a:ext uri="{53640926-AAD7-44D8-BBD7-CCE9431645EC}">
              <a14:shadowObscured xmlns:a14="http://schemas.microsoft.com/office/drawing/2010/main"/>
            </a:ext>
          </a:extLst>
        </p:spPr>
      </p:pic>
      <p:pic>
        <p:nvPicPr>
          <p:cNvPr id="12" name="Grafik 11" descr="Ein Bild, das Cartoon, Zeichnung, Entwurf, Darstellung enthält.&#10;&#10;Automatisch generierte Beschreibung">
            <a:extLst>
              <a:ext uri="{FF2B5EF4-FFF2-40B4-BE49-F238E27FC236}">
                <a16:creationId xmlns:a16="http://schemas.microsoft.com/office/drawing/2014/main" id="{F259067F-2202-9C0B-0E79-730E89D7586E}"/>
              </a:ext>
            </a:extLst>
          </p:cNvPr>
          <p:cNvPicPr>
            <a:picLocks noChangeAspect="1"/>
          </p:cNvPicPr>
          <p:nvPr/>
        </p:nvPicPr>
        <p:blipFill>
          <a:blip r:embed="rId8">
            <a:extLst>
              <a:ext uri="{28A0092B-C50C-407E-A947-70E740481C1C}">
                <a14:useLocalDpi xmlns:a14="http://schemas.microsoft.com/office/drawing/2010/main" val="0"/>
              </a:ext>
            </a:extLst>
          </a:blip>
          <a:srcRect b="10070"/>
          <a:stretch/>
        </p:blipFill>
        <p:spPr>
          <a:xfrm>
            <a:off x="3427275" y="3557695"/>
            <a:ext cx="1104870" cy="2707361"/>
          </a:xfrm>
          <a:prstGeom prst="rect">
            <a:avLst/>
          </a:prstGeom>
        </p:spPr>
      </p:pic>
      <p:pic>
        <p:nvPicPr>
          <p:cNvPr id="13" name="Grafik 12" descr="Ein Bild, das Kunst, Bild, Zeichnung, Kinderkunst enthält.&#10;&#10;Automatisch generierte Beschreibung">
            <a:extLst>
              <a:ext uri="{FF2B5EF4-FFF2-40B4-BE49-F238E27FC236}">
                <a16:creationId xmlns:a16="http://schemas.microsoft.com/office/drawing/2014/main" id="{A687C7FB-AC27-8DA4-97AF-0D1247A672E3}"/>
              </a:ext>
            </a:extLst>
          </p:cNvPr>
          <p:cNvPicPr>
            <a:picLocks noChangeAspect="1"/>
          </p:cNvPicPr>
          <p:nvPr/>
        </p:nvPicPr>
        <p:blipFill>
          <a:blip r:embed="rId9">
            <a:extLst>
              <a:ext uri="{28A0092B-C50C-407E-A947-70E740481C1C}">
                <a14:useLocalDpi xmlns:a14="http://schemas.microsoft.com/office/drawing/2010/main" val="0"/>
              </a:ext>
            </a:extLst>
          </a:blip>
          <a:srcRect b="36074"/>
          <a:stretch/>
        </p:blipFill>
        <p:spPr>
          <a:xfrm flipH="1">
            <a:off x="7463497" y="4611915"/>
            <a:ext cx="1704548" cy="1654261"/>
          </a:xfrm>
          <a:prstGeom prst="rect">
            <a:avLst/>
          </a:prstGeom>
        </p:spPr>
      </p:pic>
      <p:pic>
        <p:nvPicPr>
          <p:cNvPr id="14" name="Grafik 13">
            <a:extLst>
              <a:ext uri="{FF2B5EF4-FFF2-40B4-BE49-F238E27FC236}">
                <a16:creationId xmlns:a16="http://schemas.microsoft.com/office/drawing/2014/main" id="{8E8C40A4-E8A5-8F82-60F9-79BA8813A186}"/>
              </a:ext>
            </a:extLst>
          </p:cNvPr>
          <p:cNvPicPr>
            <a:picLocks noChangeAspect="1"/>
          </p:cNvPicPr>
          <p:nvPr/>
        </p:nvPicPr>
        <p:blipFill>
          <a:blip r:embed="rId10"/>
          <a:srcRect b="43370"/>
          <a:stretch/>
        </p:blipFill>
        <p:spPr>
          <a:xfrm>
            <a:off x="6943786" y="4690190"/>
            <a:ext cx="1262920" cy="1574866"/>
          </a:xfrm>
          <a:prstGeom prst="rect">
            <a:avLst/>
          </a:prstGeom>
        </p:spPr>
      </p:pic>
      <p:pic>
        <p:nvPicPr>
          <p:cNvPr id="15" name="Grafik 14">
            <a:extLst>
              <a:ext uri="{FF2B5EF4-FFF2-40B4-BE49-F238E27FC236}">
                <a16:creationId xmlns:a16="http://schemas.microsoft.com/office/drawing/2014/main" id="{77EDBDDD-6C5C-00BC-90DD-B565D9514348}"/>
              </a:ext>
            </a:extLst>
          </p:cNvPr>
          <p:cNvPicPr>
            <a:picLocks noChangeAspect="1"/>
          </p:cNvPicPr>
          <p:nvPr/>
        </p:nvPicPr>
        <p:blipFill>
          <a:blip r:embed="rId3"/>
          <a:stretch>
            <a:fillRect/>
          </a:stretch>
        </p:blipFill>
        <p:spPr>
          <a:xfrm>
            <a:off x="6822852" y="2566650"/>
            <a:ext cx="494362" cy="494362"/>
          </a:xfrm>
          <a:prstGeom prst="rect">
            <a:avLst/>
          </a:prstGeom>
        </p:spPr>
      </p:pic>
      <p:pic>
        <p:nvPicPr>
          <p:cNvPr id="16" name="Grafik 15">
            <a:extLst>
              <a:ext uri="{FF2B5EF4-FFF2-40B4-BE49-F238E27FC236}">
                <a16:creationId xmlns:a16="http://schemas.microsoft.com/office/drawing/2014/main" id="{F6EFE721-05CB-4D55-71A9-06B711612A95}"/>
              </a:ext>
            </a:extLst>
          </p:cNvPr>
          <p:cNvPicPr>
            <a:picLocks noChangeAspect="1"/>
          </p:cNvPicPr>
          <p:nvPr/>
        </p:nvPicPr>
        <p:blipFill>
          <a:blip r:embed="rId3"/>
          <a:stretch>
            <a:fillRect/>
          </a:stretch>
        </p:blipFill>
        <p:spPr>
          <a:xfrm>
            <a:off x="5180931" y="3103901"/>
            <a:ext cx="494362" cy="494362"/>
          </a:xfrm>
          <a:prstGeom prst="rect">
            <a:avLst/>
          </a:prstGeom>
        </p:spPr>
      </p:pic>
      <p:pic>
        <p:nvPicPr>
          <p:cNvPr id="17" name="Grafik 16">
            <a:extLst>
              <a:ext uri="{FF2B5EF4-FFF2-40B4-BE49-F238E27FC236}">
                <a16:creationId xmlns:a16="http://schemas.microsoft.com/office/drawing/2014/main" id="{080055EC-EA03-3815-AE85-2DD7ACA414B6}"/>
              </a:ext>
            </a:extLst>
          </p:cNvPr>
          <p:cNvPicPr>
            <a:picLocks noChangeAspect="1"/>
          </p:cNvPicPr>
          <p:nvPr/>
        </p:nvPicPr>
        <p:blipFill>
          <a:blip r:embed="rId3"/>
          <a:stretch>
            <a:fillRect/>
          </a:stretch>
        </p:blipFill>
        <p:spPr>
          <a:xfrm>
            <a:off x="5180931" y="3644120"/>
            <a:ext cx="494362" cy="494362"/>
          </a:xfrm>
          <a:prstGeom prst="rect">
            <a:avLst/>
          </a:prstGeom>
        </p:spPr>
      </p:pic>
      <p:pic>
        <p:nvPicPr>
          <p:cNvPr id="18" name="Grafik 17">
            <a:extLst>
              <a:ext uri="{FF2B5EF4-FFF2-40B4-BE49-F238E27FC236}">
                <a16:creationId xmlns:a16="http://schemas.microsoft.com/office/drawing/2014/main" id="{C6C5FE89-FC6A-DD9D-CB29-1CA9E0E63F8F}"/>
              </a:ext>
            </a:extLst>
          </p:cNvPr>
          <p:cNvPicPr>
            <a:picLocks noChangeAspect="1"/>
          </p:cNvPicPr>
          <p:nvPr/>
        </p:nvPicPr>
        <p:blipFill>
          <a:blip r:embed="rId3"/>
          <a:stretch>
            <a:fillRect/>
          </a:stretch>
        </p:blipFill>
        <p:spPr>
          <a:xfrm>
            <a:off x="5178293" y="2563683"/>
            <a:ext cx="494362" cy="494362"/>
          </a:xfrm>
          <a:prstGeom prst="rect">
            <a:avLst/>
          </a:prstGeom>
        </p:spPr>
      </p:pic>
      <p:pic>
        <p:nvPicPr>
          <p:cNvPr id="19" name="Grafik 18">
            <a:extLst>
              <a:ext uri="{FF2B5EF4-FFF2-40B4-BE49-F238E27FC236}">
                <a16:creationId xmlns:a16="http://schemas.microsoft.com/office/drawing/2014/main" id="{CD1C3ED1-C07D-4207-2A21-0A2933FB89C6}"/>
              </a:ext>
            </a:extLst>
          </p:cNvPr>
          <p:cNvPicPr>
            <a:picLocks noChangeAspect="1"/>
          </p:cNvPicPr>
          <p:nvPr/>
        </p:nvPicPr>
        <p:blipFill>
          <a:blip r:embed="rId3"/>
          <a:stretch>
            <a:fillRect/>
          </a:stretch>
        </p:blipFill>
        <p:spPr>
          <a:xfrm>
            <a:off x="5726479" y="2563683"/>
            <a:ext cx="494362" cy="494362"/>
          </a:xfrm>
          <a:prstGeom prst="rect">
            <a:avLst/>
          </a:prstGeom>
        </p:spPr>
      </p:pic>
      <p:pic>
        <p:nvPicPr>
          <p:cNvPr id="20" name="Grafik 19">
            <a:extLst>
              <a:ext uri="{FF2B5EF4-FFF2-40B4-BE49-F238E27FC236}">
                <a16:creationId xmlns:a16="http://schemas.microsoft.com/office/drawing/2014/main" id="{8D422C63-997E-FE07-A0C3-CC8E9C0A8C90}"/>
              </a:ext>
            </a:extLst>
          </p:cNvPr>
          <p:cNvPicPr>
            <a:picLocks noChangeAspect="1"/>
          </p:cNvPicPr>
          <p:nvPr/>
        </p:nvPicPr>
        <p:blipFill>
          <a:blip r:embed="rId3"/>
          <a:stretch>
            <a:fillRect/>
          </a:stretch>
        </p:blipFill>
        <p:spPr>
          <a:xfrm>
            <a:off x="6274665" y="2563682"/>
            <a:ext cx="494362" cy="494362"/>
          </a:xfrm>
          <a:prstGeom prst="rect">
            <a:avLst/>
          </a:prstGeom>
        </p:spPr>
      </p:pic>
      <p:sp>
        <p:nvSpPr>
          <p:cNvPr id="23" name="Abgerundete rechteckige Legende 22">
            <a:extLst>
              <a:ext uri="{FF2B5EF4-FFF2-40B4-BE49-F238E27FC236}">
                <a16:creationId xmlns:a16="http://schemas.microsoft.com/office/drawing/2014/main" id="{6A848A6C-4A34-199E-F25A-1378DB896BA5}"/>
              </a:ext>
            </a:extLst>
          </p:cNvPr>
          <p:cNvSpPr/>
          <p:nvPr/>
        </p:nvSpPr>
        <p:spPr>
          <a:xfrm>
            <a:off x="9618662" y="3257767"/>
            <a:ext cx="2380782" cy="874219"/>
          </a:xfrm>
          <a:prstGeom prst="wedgeRoundRectCallout">
            <a:avLst>
              <a:gd name="adj1" fmla="val -33131"/>
              <a:gd name="adj2" fmla="val 9253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24" name="Abgerundete rechteckige Legende 23">
            <a:extLst>
              <a:ext uri="{FF2B5EF4-FFF2-40B4-BE49-F238E27FC236}">
                <a16:creationId xmlns:a16="http://schemas.microsoft.com/office/drawing/2014/main" id="{88BB4B18-1E52-B08F-979A-873048AD5AF2}"/>
              </a:ext>
            </a:extLst>
          </p:cNvPr>
          <p:cNvSpPr/>
          <p:nvPr/>
        </p:nvSpPr>
        <p:spPr>
          <a:xfrm>
            <a:off x="4825388" y="4330255"/>
            <a:ext cx="2285584" cy="767559"/>
          </a:xfrm>
          <a:prstGeom prst="wedgeRoundRectCallout">
            <a:avLst>
              <a:gd name="adj1" fmla="val 47723"/>
              <a:gd name="adj2" fmla="val 86246"/>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sp>
        <p:nvSpPr>
          <p:cNvPr id="25" name="Inhaltsplatzhalter 3">
            <a:extLst>
              <a:ext uri="{FF2B5EF4-FFF2-40B4-BE49-F238E27FC236}">
                <a16:creationId xmlns:a16="http://schemas.microsoft.com/office/drawing/2014/main" id="{43CAF91B-449C-9196-323D-E2169D4F5F9B}"/>
              </a:ext>
            </a:extLst>
          </p:cNvPr>
          <p:cNvSpPr txBox="1">
            <a:spLocks/>
          </p:cNvSpPr>
          <p:nvPr/>
        </p:nvSpPr>
        <p:spPr bwMode="auto">
          <a:xfrm>
            <a:off x="8719565" y="1196464"/>
            <a:ext cx="3472435" cy="1821213"/>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Welchen Kindern gelingt es, nachvollziehbar zu argumentieren? Woran lässt sich das erkennen?</a:t>
            </a:r>
          </a:p>
        </p:txBody>
      </p:sp>
      <p:sp>
        <p:nvSpPr>
          <p:cNvPr id="27" name="Abgerundete rechteckige Legende 26">
            <a:extLst>
              <a:ext uri="{FF2B5EF4-FFF2-40B4-BE49-F238E27FC236}">
                <a16:creationId xmlns:a16="http://schemas.microsoft.com/office/drawing/2014/main" id="{12FEE88E-321A-CAED-5BCE-5E63BB11D8F2}"/>
              </a:ext>
            </a:extLst>
          </p:cNvPr>
          <p:cNvSpPr/>
          <p:nvPr/>
        </p:nvSpPr>
        <p:spPr>
          <a:xfrm>
            <a:off x="6741153" y="3295867"/>
            <a:ext cx="2639993" cy="874219"/>
          </a:xfrm>
          <a:prstGeom prst="wedgeRoundRectCallout">
            <a:avLst>
              <a:gd name="adj1" fmla="val 16714"/>
              <a:gd name="adj2" fmla="val 9334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extLst>
      <p:ext uri="{BB962C8B-B14F-4D97-AF65-F5344CB8AC3E}">
        <p14:creationId xmlns:p14="http://schemas.microsoft.com/office/powerpoint/2010/main" val="3331907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4" grpId="0" animBg="1"/>
      <p:bldP spid="25" grpId="0" animBg="1"/>
      <p:bldP spid="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PBK DanielNeu">
            <a:hlinkClick r:id="" action="ppaction://media"/>
            <a:extLst>
              <a:ext uri="{FF2B5EF4-FFF2-40B4-BE49-F238E27FC236}">
                <a16:creationId xmlns:a16="http://schemas.microsoft.com/office/drawing/2014/main" id="{360498AF-C106-9194-B555-30CCF3D4B5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3407" y="1231864"/>
            <a:ext cx="8552852" cy="4810980"/>
          </a:xfrm>
          <a:prstGeom prst="rect">
            <a:avLst/>
          </a:prstGeom>
          <a:ln>
            <a:noFill/>
          </a:ln>
          <a:effectLst>
            <a:softEdge rad="112500"/>
          </a:effectLst>
        </p:spPr>
      </p:pic>
      <p:sp>
        <p:nvSpPr>
          <p:cNvPr id="7" name="Datumsplatzhalter 18">
            <a:extLst>
              <a:ext uri="{FF2B5EF4-FFF2-40B4-BE49-F238E27FC236}">
                <a16:creationId xmlns:a16="http://schemas.microsoft.com/office/drawing/2014/main" id="{BC297585-C7B6-26EF-461C-B4500E6348C9}"/>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F6F2D07E-F00B-C731-46C6-934F9BCB2310}"/>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11ADE9A9-ED0B-2F4D-6F44-DE96B04F841C}"/>
              </a:ext>
            </a:extLst>
          </p:cNvPr>
          <p:cNvSpPr txBox="1">
            <a:spLocks/>
          </p:cNvSpPr>
          <p:nvPr/>
        </p:nvSpPr>
        <p:spPr>
          <a:xfrm>
            <a:off x="10983191" y="6352796"/>
            <a:ext cx="55050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62</a:t>
            </a:fld>
            <a:endParaRPr lang="de-DE" sz="1200" noProof="1">
              <a:solidFill>
                <a:schemeClr val="bg2">
                  <a:lumMod val="50000"/>
                </a:schemeClr>
              </a:solidFill>
            </a:endParaRPr>
          </a:p>
        </p:txBody>
      </p:sp>
      <p:pic>
        <p:nvPicPr>
          <p:cNvPr id="2" name="Grafik 1" descr="Ein Bild, das Kunst, Bild, Zeichnung, Kinderkunst enthält.&#10;&#10;Automatisch generierte Beschreibung">
            <a:extLst>
              <a:ext uri="{FF2B5EF4-FFF2-40B4-BE49-F238E27FC236}">
                <a16:creationId xmlns:a16="http://schemas.microsoft.com/office/drawing/2014/main" id="{07AFC296-3513-738B-AA9C-FB6E274B65AB}"/>
              </a:ext>
            </a:extLst>
          </p:cNvPr>
          <p:cNvPicPr>
            <a:picLocks noChangeAspect="1"/>
          </p:cNvPicPr>
          <p:nvPr/>
        </p:nvPicPr>
        <p:blipFill>
          <a:blip r:embed="rId6">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3" name="Abgerundete rechteckige Legende 2">
            <a:extLst>
              <a:ext uri="{FF2B5EF4-FFF2-40B4-BE49-F238E27FC236}">
                <a16:creationId xmlns:a16="http://schemas.microsoft.com/office/drawing/2014/main" id="{C4D6F50D-4A90-870F-5A69-B52F4073B1B8}"/>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2C9-D60F-4B03-BE30-37A4E9B7F35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AC7B3ED-24AF-8FC3-E60C-A7462C9A02D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20087" y="1161799"/>
            <a:ext cx="8951825" cy="5041027"/>
          </a:xfrm>
          <a:prstGeom prst="rect">
            <a:avLst/>
          </a:prstGeom>
          <a:ln>
            <a:noFill/>
          </a:ln>
          <a:effectLst>
            <a:softEdge rad="112500"/>
          </a:effectLst>
        </p:spPr>
      </p:pic>
      <p:sp>
        <p:nvSpPr>
          <p:cNvPr id="7" name="Datumsplatzhalter 18">
            <a:extLst>
              <a:ext uri="{FF2B5EF4-FFF2-40B4-BE49-F238E27FC236}">
                <a16:creationId xmlns:a16="http://schemas.microsoft.com/office/drawing/2014/main" id="{6F1CB358-799F-8431-11F3-3E0D558DF022}"/>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811955E7-6396-FC05-0935-CEBBE5E88DB8}"/>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CA14F740-C755-4CF2-D4C0-9AFB659A34F0}"/>
              </a:ext>
            </a:extLst>
          </p:cNvPr>
          <p:cNvSpPr txBox="1">
            <a:spLocks/>
          </p:cNvSpPr>
          <p:nvPr/>
        </p:nvSpPr>
        <p:spPr>
          <a:xfrm>
            <a:off x="10983191" y="6352796"/>
            <a:ext cx="550507"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63</a:t>
            </a:fld>
            <a:endParaRPr lang="de-DE" sz="1200" noProof="1">
              <a:solidFill>
                <a:schemeClr val="bg2">
                  <a:lumMod val="50000"/>
                </a:schemeClr>
              </a:solidFill>
            </a:endParaRPr>
          </a:p>
        </p:txBody>
      </p:sp>
      <p:sp>
        <p:nvSpPr>
          <p:cNvPr id="19" name="Textplatzhalter 2">
            <a:extLst>
              <a:ext uri="{FF2B5EF4-FFF2-40B4-BE49-F238E27FC236}">
                <a16:creationId xmlns:a16="http://schemas.microsoft.com/office/drawing/2014/main" id="{E6996504-B0DF-D332-0B8C-DD37A17FC21E}"/>
              </a:ext>
            </a:extLst>
          </p:cNvPr>
          <p:cNvSpPr txBox="1">
            <a:spLocks/>
          </p:cNvSpPr>
          <p:nvPr/>
        </p:nvSpPr>
        <p:spPr>
          <a:xfrm>
            <a:off x="6874246" y="1664425"/>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erkennt, dass die Darstellung nicht zu 3 • 4 passt.</a:t>
            </a:r>
          </a:p>
        </p:txBody>
      </p:sp>
      <p:sp>
        <p:nvSpPr>
          <p:cNvPr id="20" name="Textplatzhalter 2">
            <a:extLst>
              <a:ext uri="{FF2B5EF4-FFF2-40B4-BE49-F238E27FC236}">
                <a16:creationId xmlns:a16="http://schemas.microsoft.com/office/drawing/2014/main" id="{41E30316-3D61-85DA-0837-366B9A383B50}"/>
              </a:ext>
            </a:extLst>
          </p:cNvPr>
          <p:cNvSpPr txBox="1">
            <a:spLocks/>
          </p:cNvSpPr>
          <p:nvPr/>
        </p:nvSpPr>
        <p:spPr>
          <a:xfrm>
            <a:off x="6877371" y="2850533"/>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Begründung: Mit den zur Verfügung stehenden Plättchen könne man nicht 3 Vierer darstellen.</a:t>
            </a:r>
          </a:p>
          <a:p>
            <a:pPr marL="0" indent="0">
              <a:buNone/>
            </a:pPr>
            <a:endParaRPr lang="de-DE" sz="1600" b="0" dirty="0"/>
          </a:p>
        </p:txBody>
      </p:sp>
      <p:sp>
        <p:nvSpPr>
          <p:cNvPr id="21" name="Textplatzhalter 2">
            <a:extLst>
              <a:ext uri="{FF2B5EF4-FFF2-40B4-BE49-F238E27FC236}">
                <a16:creationId xmlns:a16="http://schemas.microsoft.com/office/drawing/2014/main" id="{19D1E2F2-2425-824E-F48D-9C6EB4FDA30D}"/>
              </a:ext>
            </a:extLst>
          </p:cNvPr>
          <p:cNvSpPr txBox="1">
            <a:spLocks/>
          </p:cNvSpPr>
          <p:nvPr/>
        </p:nvSpPr>
        <p:spPr>
          <a:xfrm>
            <a:off x="6927705" y="4676117"/>
            <a:ext cx="3221661"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begründet dies durch Umlegen der Plättchen.</a:t>
            </a:r>
          </a:p>
        </p:txBody>
      </p:sp>
      <p:pic>
        <p:nvPicPr>
          <p:cNvPr id="22" name="Grafik 21">
            <a:extLst>
              <a:ext uri="{FF2B5EF4-FFF2-40B4-BE49-F238E27FC236}">
                <a16:creationId xmlns:a16="http://schemas.microsoft.com/office/drawing/2014/main" id="{7C4E0392-74F2-BD56-846A-98D21A846DEA}"/>
              </a:ext>
            </a:extLst>
          </p:cNvPr>
          <p:cNvPicPr>
            <a:picLocks noChangeAspect="1"/>
          </p:cNvPicPr>
          <p:nvPr/>
        </p:nvPicPr>
        <p:blipFill>
          <a:blip r:embed="rId4"/>
          <a:stretch>
            <a:fillRect/>
          </a:stretch>
        </p:blipFill>
        <p:spPr>
          <a:xfrm>
            <a:off x="4456784" y="2504156"/>
            <a:ext cx="626957" cy="626957"/>
          </a:xfrm>
          <a:prstGeom prst="rect">
            <a:avLst/>
          </a:prstGeom>
        </p:spPr>
      </p:pic>
      <p:pic>
        <p:nvPicPr>
          <p:cNvPr id="23" name="Grafik 22">
            <a:extLst>
              <a:ext uri="{FF2B5EF4-FFF2-40B4-BE49-F238E27FC236}">
                <a16:creationId xmlns:a16="http://schemas.microsoft.com/office/drawing/2014/main" id="{4537F6FC-3139-D857-6401-3524C9782BA2}"/>
              </a:ext>
            </a:extLst>
          </p:cNvPr>
          <p:cNvPicPr>
            <a:picLocks noChangeAspect="1"/>
          </p:cNvPicPr>
          <p:nvPr/>
        </p:nvPicPr>
        <p:blipFill>
          <a:blip r:embed="rId4"/>
          <a:stretch>
            <a:fillRect/>
          </a:stretch>
        </p:blipFill>
        <p:spPr>
          <a:xfrm>
            <a:off x="2374479" y="3185505"/>
            <a:ext cx="626957" cy="626957"/>
          </a:xfrm>
          <a:prstGeom prst="rect">
            <a:avLst/>
          </a:prstGeom>
        </p:spPr>
      </p:pic>
      <p:pic>
        <p:nvPicPr>
          <p:cNvPr id="24" name="Grafik 23">
            <a:extLst>
              <a:ext uri="{FF2B5EF4-FFF2-40B4-BE49-F238E27FC236}">
                <a16:creationId xmlns:a16="http://schemas.microsoft.com/office/drawing/2014/main" id="{7BB951E9-76E6-249B-A73A-660D1FEAB962}"/>
              </a:ext>
            </a:extLst>
          </p:cNvPr>
          <p:cNvPicPr>
            <a:picLocks noChangeAspect="1"/>
          </p:cNvPicPr>
          <p:nvPr/>
        </p:nvPicPr>
        <p:blipFill>
          <a:blip r:embed="rId4"/>
          <a:stretch>
            <a:fillRect/>
          </a:stretch>
        </p:blipFill>
        <p:spPr>
          <a:xfrm>
            <a:off x="2374478" y="3870617"/>
            <a:ext cx="626957" cy="626957"/>
          </a:xfrm>
          <a:prstGeom prst="rect">
            <a:avLst/>
          </a:prstGeom>
        </p:spPr>
      </p:pic>
      <p:pic>
        <p:nvPicPr>
          <p:cNvPr id="25" name="Grafik 24">
            <a:extLst>
              <a:ext uri="{FF2B5EF4-FFF2-40B4-BE49-F238E27FC236}">
                <a16:creationId xmlns:a16="http://schemas.microsoft.com/office/drawing/2014/main" id="{5C1CEEE2-514C-A7F4-9AD2-C5BE362A6AB1}"/>
              </a:ext>
            </a:extLst>
          </p:cNvPr>
          <p:cNvPicPr>
            <a:picLocks noChangeAspect="1"/>
          </p:cNvPicPr>
          <p:nvPr/>
        </p:nvPicPr>
        <p:blipFill>
          <a:blip r:embed="rId4"/>
          <a:stretch>
            <a:fillRect/>
          </a:stretch>
        </p:blipFill>
        <p:spPr>
          <a:xfrm>
            <a:off x="2371133" y="2500393"/>
            <a:ext cx="626957" cy="626957"/>
          </a:xfrm>
          <a:prstGeom prst="rect">
            <a:avLst/>
          </a:prstGeom>
        </p:spPr>
      </p:pic>
      <p:pic>
        <p:nvPicPr>
          <p:cNvPr id="26" name="Grafik 25">
            <a:extLst>
              <a:ext uri="{FF2B5EF4-FFF2-40B4-BE49-F238E27FC236}">
                <a16:creationId xmlns:a16="http://schemas.microsoft.com/office/drawing/2014/main" id="{D6DA8E02-D915-DF5B-3817-341E40A22509}"/>
              </a:ext>
            </a:extLst>
          </p:cNvPr>
          <p:cNvPicPr>
            <a:picLocks noChangeAspect="1"/>
          </p:cNvPicPr>
          <p:nvPr/>
        </p:nvPicPr>
        <p:blipFill>
          <a:blip r:embed="rId4"/>
          <a:stretch>
            <a:fillRect/>
          </a:stretch>
        </p:blipFill>
        <p:spPr>
          <a:xfrm>
            <a:off x="3066350" y="2500393"/>
            <a:ext cx="626957" cy="626957"/>
          </a:xfrm>
          <a:prstGeom prst="rect">
            <a:avLst/>
          </a:prstGeom>
        </p:spPr>
      </p:pic>
      <p:pic>
        <p:nvPicPr>
          <p:cNvPr id="27" name="Grafik 26">
            <a:extLst>
              <a:ext uri="{FF2B5EF4-FFF2-40B4-BE49-F238E27FC236}">
                <a16:creationId xmlns:a16="http://schemas.microsoft.com/office/drawing/2014/main" id="{D687EACB-4D1A-4E3A-8886-8BB90DDB6365}"/>
              </a:ext>
            </a:extLst>
          </p:cNvPr>
          <p:cNvPicPr>
            <a:picLocks noChangeAspect="1"/>
          </p:cNvPicPr>
          <p:nvPr/>
        </p:nvPicPr>
        <p:blipFill>
          <a:blip r:embed="rId4"/>
          <a:stretch>
            <a:fillRect/>
          </a:stretch>
        </p:blipFill>
        <p:spPr>
          <a:xfrm>
            <a:off x="3761567" y="2500392"/>
            <a:ext cx="626957" cy="626957"/>
          </a:xfrm>
          <a:prstGeom prst="rect">
            <a:avLst/>
          </a:prstGeom>
        </p:spPr>
      </p:pic>
      <p:pic>
        <p:nvPicPr>
          <p:cNvPr id="2" name="Grafik 1" descr="Ein Bild, das Kunst, Bild, Zeichnung, Kinderkunst enthält.&#10;&#10;Automatisch generierte Beschreibung">
            <a:extLst>
              <a:ext uri="{FF2B5EF4-FFF2-40B4-BE49-F238E27FC236}">
                <a16:creationId xmlns:a16="http://schemas.microsoft.com/office/drawing/2014/main" id="{09B71989-D5E0-4D15-2798-A56FEB6A4231}"/>
              </a:ext>
            </a:extLst>
          </p:cNvPr>
          <p:cNvPicPr>
            <a:picLocks noChangeAspect="1"/>
          </p:cNvPicPr>
          <p:nvPr/>
        </p:nvPicPr>
        <p:blipFill>
          <a:blip r:embed="rId5">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3" name="Abgerundete rechteckige Legende 2">
            <a:extLst>
              <a:ext uri="{FF2B5EF4-FFF2-40B4-BE49-F238E27FC236}">
                <a16:creationId xmlns:a16="http://schemas.microsoft.com/office/drawing/2014/main" id="{5A9EBE52-DD49-0C0F-DE73-C6604B27AE61}"/>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extLst>
      <p:ext uri="{BB962C8B-B14F-4D97-AF65-F5344CB8AC3E}">
        <p14:creationId xmlns:p14="http://schemas.microsoft.com/office/powerpoint/2010/main" val="12174867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0039-1189-FAA4-6A80-01A7BA68383B}"/>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1595411-1BC7-D054-8AB1-335530D188B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20087" y="1161799"/>
            <a:ext cx="8951825" cy="5041027"/>
          </a:xfrm>
          <a:prstGeom prst="rect">
            <a:avLst/>
          </a:prstGeom>
          <a:ln>
            <a:noFill/>
          </a:ln>
          <a:effectLst>
            <a:softEdge rad="112500"/>
          </a:effectLst>
        </p:spPr>
      </p:pic>
      <p:sp>
        <p:nvSpPr>
          <p:cNvPr id="7" name="Datumsplatzhalter 18">
            <a:extLst>
              <a:ext uri="{FF2B5EF4-FFF2-40B4-BE49-F238E27FC236}">
                <a16:creationId xmlns:a16="http://schemas.microsoft.com/office/drawing/2014/main" id="{0BE30BA9-BD59-ABFF-EEE1-AA84B49597C5}"/>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6A36756C-8C89-A650-1135-6BC5CEC26508}"/>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7946CE77-2913-C6EC-963A-A44EA6EE68D2}"/>
              </a:ext>
            </a:extLst>
          </p:cNvPr>
          <p:cNvSpPr txBox="1">
            <a:spLocks/>
          </p:cNvSpPr>
          <p:nvPr/>
        </p:nvSpPr>
        <p:spPr>
          <a:xfrm>
            <a:off x="10983191" y="6352796"/>
            <a:ext cx="55050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64</a:t>
            </a:fld>
            <a:endParaRPr lang="de-DE" sz="1200" noProof="1">
              <a:solidFill>
                <a:schemeClr val="bg2">
                  <a:lumMod val="50000"/>
                </a:schemeClr>
              </a:solidFill>
            </a:endParaRPr>
          </a:p>
        </p:txBody>
      </p:sp>
      <p:sp>
        <p:nvSpPr>
          <p:cNvPr id="23" name="Textplatzhalter 2">
            <a:extLst>
              <a:ext uri="{FF2B5EF4-FFF2-40B4-BE49-F238E27FC236}">
                <a16:creationId xmlns:a16="http://schemas.microsoft.com/office/drawing/2014/main" id="{F4372AE7-C24D-F53F-877E-CB647EC37B03}"/>
              </a:ext>
            </a:extLst>
          </p:cNvPr>
          <p:cNvSpPr txBox="1">
            <a:spLocks/>
          </p:cNvSpPr>
          <p:nvPr/>
        </p:nvSpPr>
        <p:spPr>
          <a:xfrm>
            <a:off x="6874246" y="1664425"/>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erkennt, dass die Darstellung nicht zu 3 • 4 passt.</a:t>
            </a:r>
          </a:p>
        </p:txBody>
      </p:sp>
      <p:sp>
        <p:nvSpPr>
          <p:cNvPr id="24" name="Textplatzhalter 2">
            <a:extLst>
              <a:ext uri="{FF2B5EF4-FFF2-40B4-BE49-F238E27FC236}">
                <a16:creationId xmlns:a16="http://schemas.microsoft.com/office/drawing/2014/main" id="{48DDB5F0-C36A-2670-367D-13CA485AF835}"/>
              </a:ext>
            </a:extLst>
          </p:cNvPr>
          <p:cNvSpPr txBox="1">
            <a:spLocks/>
          </p:cNvSpPr>
          <p:nvPr/>
        </p:nvSpPr>
        <p:spPr>
          <a:xfrm>
            <a:off x="6877371" y="2850533"/>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Begründung: Mit den zur Verfügung stehenden Plättchen könne man nicht 3 Vierer darstellen.</a:t>
            </a:r>
          </a:p>
          <a:p>
            <a:pPr marL="0" indent="0">
              <a:buNone/>
            </a:pPr>
            <a:endParaRPr lang="de-DE" sz="1600" b="0" dirty="0"/>
          </a:p>
        </p:txBody>
      </p:sp>
      <p:sp>
        <p:nvSpPr>
          <p:cNvPr id="25" name="Textplatzhalter 2">
            <a:extLst>
              <a:ext uri="{FF2B5EF4-FFF2-40B4-BE49-F238E27FC236}">
                <a16:creationId xmlns:a16="http://schemas.microsoft.com/office/drawing/2014/main" id="{81205D7A-D513-46D7-E088-1DEC8CB97575}"/>
              </a:ext>
            </a:extLst>
          </p:cNvPr>
          <p:cNvSpPr txBox="1">
            <a:spLocks/>
          </p:cNvSpPr>
          <p:nvPr/>
        </p:nvSpPr>
        <p:spPr>
          <a:xfrm>
            <a:off x="6927705" y="4676117"/>
            <a:ext cx="3221661"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begründet dies durch Umlegen der Plättchen.</a:t>
            </a:r>
          </a:p>
        </p:txBody>
      </p:sp>
      <p:pic>
        <p:nvPicPr>
          <p:cNvPr id="39" name="Grafik 38">
            <a:extLst>
              <a:ext uri="{FF2B5EF4-FFF2-40B4-BE49-F238E27FC236}">
                <a16:creationId xmlns:a16="http://schemas.microsoft.com/office/drawing/2014/main" id="{36798ABF-9CC4-D8C4-930D-209A2379B0C5}"/>
              </a:ext>
            </a:extLst>
          </p:cNvPr>
          <p:cNvPicPr>
            <a:picLocks noChangeAspect="1"/>
          </p:cNvPicPr>
          <p:nvPr/>
        </p:nvPicPr>
        <p:blipFill>
          <a:blip r:embed="rId4"/>
          <a:stretch>
            <a:fillRect/>
          </a:stretch>
        </p:blipFill>
        <p:spPr>
          <a:xfrm>
            <a:off x="2374479" y="3185505"/>
            <a:ext cx="626957" cy="626957"/>
          </a:xfrm>
          <a:prstGeom prst="rect">
            <a:avLst/>
          </a:prstGeom>
        </p:spPr>
      </p:pic>
      <p:pic>
        <p:nvPicPr>
          <p:cNvPr id="40" name="Grafik 39">
            <a:extLst>
              <a:ext uri="{FF2B5EF4-FFF2-40B4-BE49-F238E27FC236}">
                <a16:creationId xmlns:a16="http://schemas.microsoft.com/office/drawing/2014/main" id="{63007F1A-2F45-B497-E2EB-3D7B50AAE9FC}"/>
              </a:ext>
            </a:extLst>
          </p:cNvPr>
          <p:cNvPicPr>
            <a:picLocks noChangeAspect="1"/>
          </p:cNvPicPr>
          <p:nvPr/>
        </p:nvPicPr>
        <p:blipFill>
          <a:blip r:embed="rId4"/>
          <a:stretch>
            <a:fillRect/>
          </a:stretch>
        </p:blipFill>
        <p:spPr>
          <a:xfrm>
            <a:off x="2374478" y="3870617"/>
            <a:ext cx="626957" cy="626957"/>
          </a:xfrm>
          <a:prstGeom prst="rect">
            <a:avLst/>
          </a:prstGeom>
        </p:spPr>
      </p:pic>
      <p:pic>
        <p:nvPicPr>
          <p:cNvPr id="41" name="Grafik 40">
            <a:extLst>
              <a:ext uri="{FF2B5EF4-FFF2-40B4-BE49-F238E27FC236}">
                <a16:creationId xmlns:a16="http://schemas.microsoft.com/office/drawing/2014/main" id="{6F6B9F96-28C2-F6BB-2197-7BD0B7BE694B}"/>
              </a:ext>
            </a:extLst>
          </p:cNvPr>
          <p:cNvPicPr>
            <a:picLocks noChangeAspect="1"/>
          </p:cNvPicPr>
          <p:nvPr/>
        </p:nvPicPr>
        <p:blipFill>
          <a:blip r:embed="rId4"/>
          <a:stretch>
            <a:fillRect/>
          </a:stretch>
        </p:blipFill>
        <p:spPr>
          <a:xfrm>
            <a:off x="2371133" y="2500393"/>
            <a:ext cx="626957" cy="626957"/>
          </a:xfrm>
          <a:prstGeom prst="rect">
            <a:avLst/>
          </a:prstGeom>
        </p:spPr>
      </p:pic>
      <p:pic>
        <p:nvPicPr>
          <p:cNvPr id="50" name="Grafik 49">
            <a:extLst>
              <a:ext uri="{FF2B5EF4-FFF2-40B4-BE49-F238E27FC236}">
                <a16:creationId xmlns:a16="http://schemas.microsoft.com/office/drawing/2014/main" id="{519F9D29-94DE-9837-8D99-77CAD5A0FF8F}"/>
              </a:ext>
            </a:extLst>
          </p:cNvPr>
          <p:cNvPicPr>
            <a:picLocks noChangeAspect="1"/>
          </p:cNvPicPr>
          <p:nvPr/>
        </p:nvPicPr>
        <p:blipFill>
          <a:blip r:embed="rId4"/>
          <a:stretch>
            <a:fillRect/>
          </a:stretch>
        </p:blipFill>
        <p:spPr>
          <a:xfrm>
            <a:off x="4456784" y="2504156"/>
            <a:ext cx="626957" cy="626957"/>
          </a:xfrm>
          <a:prstGeom prst="rect">
            <a:avLst/>
          </a:prstGeom>
        </p:spPr>
      </p:pic>
      <p:pic>
        <p:nvPicPr>
          <p:cNvPr id="51" name="Grafik 50">
            <a:extLst>
              <a:ext uri="{FF2B5EF4-FFF2-40B4-BE49-F238E27FC236}">
                <a16:creationId xmlns:a16="http://schemas.microsoft.com/office/drawing/2014/main" id="{7AE809EE-8906-7C12-39F1-1EDD7BBA7E94}"/>
              </a:ext>
            </a:extLst>
          </p:cNvPr>
          <p:cNvPicPr>
            <a:picLocks noChangeAspect="1"/>
          </p:cNvPicPr>
          <p:nvPr/>
        </p:nvPicPr>
        <p:blipFill>
          <a:blip r:embed="rId4"/>
          <a:stretch>
            <a:fillRect/>
          </a:stretch>
        </p:blipFill>
        <p:spPr>
          <a:xfrm>
            <a:off x="3066349" y="3179256"/>
            <a:ext cx="626957" cy="626957"/>
          </a:xfrm>
          <a:prstGeom prst="rect">
            <a:avLst/>
          </a:prstGeom>
        </p:spPr>
      </p:pic>
      <p:pic>
        <p:nvPicPr>
          <p:cNvPr id="52" name="Grafik 51">
            <a:extLst>
              <a:ext uri="{FF2B5EF4-FFF2-40B4-BE49-F238E27FC236}">
                <a16:creationId xmlns:a16="http://schemas.microsoft.com/office/drawing/2014/main" id="{4ED485CA-14A2-148E-7050-AB19E1D6A3EF}"/>
              </a:ext>
            </a:extLst>
          </p:cNvPr>
          <p:cNvPicPr>
            <a:picLocks noChangeAspect="1"/>
          </p:cNvPicPr>
          <p:nvPr/>
        </p:nvPicPr>
        <p:blipFill>
          <a:blip r:embed="rId4"/>
          <a:stretch>
            <a:fillRect/>
          </a:stretch>
        </p:blipFill>
        <p:spPr>
          <a:xfrm>
            <a:off x="3066349" y="3870617"/>
            <a:ext cx="626957" cy="626957"/>
          </a:xfrm>
          <a:prstGeom prst="rect">
            <a:avLst/>
          </a:prstGeom>
        </p:spPr>
      </p:pic>
      <p:pic>
        <p:nvPicPr>
          <p:cNvPr id="2" name="Grafik 1" descr="Ein Bild, das Kunst, Bild, Zeichnung, Kinderkunst enthält.&#10;&#10;Automatisch generierte Beschreibung">
            <a:extLst>
              <a:ext uri="{FF2B5EF4-FFF2-40B4-BE49-F238E27FC236}">
                <a16:creationId xmlns:a16="http://schemas.microsoft.com/office/drawing/2014/main" id="{0D60B257-681A-81B0-F5AF-6B3A9628F1FB}"/>
              </a:ext>
            </a:extLst>
          </p:cNvPr>
          <p:cNvPicPr>
            <a:picLocks noChangeAspect="1"/>
          </p:cNvPicPr>
          <p:nvPr/>
        </p:nvPicPr>
        <p:blipFill>
          <a:blip r:embed="rId5">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5" name="Abgerundete rechteckige Legende 4">
            <a:extLst>
              <a:ext uri="{FF2B5EF4-FFF2-40B4-BE49-F238E27FC236}">
                <a16:creationId xmlns:a16="http://schemas.microsoft.com/office/drawing/2014/main" id="{3F4BB88B-6D9A-8894-D053-8D724C7B1A65}"/>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spTree>
    <p:extLst>
      <p:ext uri="{BB962C8B-B14F-4D97-AF65-F5344CB8AC3E}">
        <p14:creationId xmlns:p14="http://schemas.microsoft.com/office/powerpoint/2010/main" val="952956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1959-C0E8-009F-63C7-3D3BAC453D5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CB59944-EFEF-DD01-D646-7B500660893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620087" y="1161799"/>
            <a:ext cx="8951825" cy="5041027"/>
          </a:xfrm>
          <a:prstGeom prst="rect">
            <a:avLst/>
          </a:prstGeom>
          <a:ln>
            <a:noFill/>
          </a:ln>
          <a:effectLst>
            <a:softEdge rad="112500"/>
          </a:effectLst>
        </p:spPr>
      </p:pic>
      <p:sp>
        <p:nvSpPr>
          <p:cNvPr id="7" name="Datumsplatzhalter 18">
            <a:extLst>
              <a:ext uri="{FF2B5EF4-FFF2-40B4-BE49-F238E27FC236}">
                <a16:creationId xmlns:a16="http://schemas.microsoft.com/office/drawing/2014/main" id="{E18E7A1B-C620-02EE-94F0-3EBF20383195}"/>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4" name="Titel 3">
            <a:extLst>
              <a:ext uri="{FF2B5EF4-FFF2-40B4-BE49-F238E27FC236}">
                <a16:creationId xmlns:a16="http://schemas.microsoft.com/office/drawing/2014/main" id="{29D74611-016A-D7BD-3BAE-36D155069985}"/>
              </a:ext>
            </a:extLst>
          </p:cNvPr>
          <p:cNvSpPr>
            <a:spLocks noGrp="1"/>
          </p:cNvSpPr>
          <p:nvPr>
            <p:ph type="title"/>
          </p:nvPr>
        </p:nvSpPr>
        <p:spPr/>
        <p:txBody>
          <a:bodyPr/>
          <a:lstStyle/>
          <a:p>
            <a:r>
              <a:rPr lang="de-DE" dirty="0"/>
              <a:t>Argumentieren am Beispiel ‚Multiplikation verstehen‘</a:t>
            </a:r>
            <a:endParaRPr lang="de-DE" noProof="1"/>
          </a:p>
        </p:txBody>
      </p:sp>
      <p:sp>
        <p:nvSpPr>
          <p:cNvPr id="6" name="Foliennummernplatzhalter 4">
            <a:extLst>
              <a:ext uri="{FF2B5EF4-FFF2-40B4-BE49-F238E27FC236}">
                <a16:creationId xmlns:a16="http://schemas.microsoft.com/office/drawing/2014/main" id="{6D9C0DB6-4F90-59DD-EA11-26AE2C5E4D2D}"/>
              </a:ext>
            </a:extLst>
          </p:cNvPr>
          <p:cNvSpPr txBox="1">
            <a:spLocks/>
          </p:cNvSpPr>
          <p:nvPr/>
        </p:nvSpPr>
        <p:spPr>
          <a:xfrm>
            <a:off x="10983191" y="6352796"/>
            <a:ext cx="55050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65</a:t>
            </a:fld>
            <a:endParaRPr lang="de-DE" sz="1200" noProof="1">
              <a:solidFill>
                <a:schemeClr val="bg2">
                  <a:lumMod val="50000"/>
                </a:schemeClr>
              </a:solidFill>
            </a:endParaRPr>
          </a:p>
        </p:txBody>
      </p:sp>
      <p:sp>
        <p:nvSpPr>
          <p:cNvPr id="23" name="Textplatzhalter 2">
            <a:extLst>
              <a:ext uri="{FF2B5EF4-FFF2-40B4-BE49-F238E27FC236}">
                <a16:creationId xmlns:a16="http://schemas.microsoft.com/office/drawing/2014/main" id="{A84ECA9B-1D8C-4F88-419D-A6C53F510A2E}"/>
              </a:ext>
            </a:extLst>
          </p:cNvPr>
          <p:cNvSpPr txBox="1">
            <a:spLocks/>
          </p:cNvSpPr>
          <p:nvPr/>
        </p:nvSpPr>
        <p:spPr>
          <a:xfrm>
            <a:off x="6874246" y="1664425"/>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erkennt, dass die Darstellung nicht zu 3 • 4 passt.</a:t>
            </a:r>
          </a:p>
        </p:txBody>
      </p:sp>
      <p:sp>
        <p:nvSpPr>
          <p:cNvPr id="24" name="Textplatzhalter 2">
            <a:extLst>
              <a:ext uri="{FF2B5EF4-FFF2-40B4-BE49-F238E27FC236}">
                <a16:creationId xmlns:a16="http://schemas.microsoft.com/office/drawing/2014/main" id="{AD57A9B3-A5A6-FC4D-8BAA-1D433C65704C}"/>
              </a:ext>
            </a:extLst>
          </p:cNvPr>
          <p:cNvSpPr txBox="1">
            <a:spLocks/>
          </p:cNvSpPr>
          <p:nvPr/>
        </p:nvSpPr>
        <p:spPr>
          <a:xfrm>
            <a:off x="6877371" y="2850533"/>
            <a:ext cx="3344263"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Begründung: Mit den zur Verfügung stehenden Plättchen könne man nicht 3 Vierer darstellen.</a:t>
            </a:r>
          </a:p>
          <a:p>
            <a:pPr marL="0" indent="0">
              <a:buNone/>
            </a:pPr>
            <a:endParaRPr lang="de-DE" sz="1600" b="0" dirty="0"/>
          </a:p>
        </p:txBody>
      </p:sp>
      <p:sp>
        <p:nvSpPr>
          <p:cNvPr id="25" name="Textplatzhalter 2">
            <a:extLst>
              <a:ext uri="{FF2B5EF4-FFF2-40B4-BE49-F238E27FC236}">
                <a16:creationId xmlns:a16="http://schemas.microsoft.com/office/drawing/2014/main" id="{98CD6680-B87E-2293-CAD7-AD9A7AB79B2C}"/>
              </a:ext>
            </a:extLst>
          </p:cNvPr>
          <p:cNvSpPr txBox="1">
            <a:spLocks/>
          </p:cNvSpPr>
          <p:nvPr/>
        </p:nvSpPr>
        <p:spPr>
          <a:xfrm>
            <a:off x="6927705" y="4676117"/>
            <a:ext cx="3221661" cy="1020084"/>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dirty="0"/>
              <a:t>Marie begründet dies durch Umlegen der Plättchen.</a:t>
            </a:r>
          </a:p>
        </p:txBody>
      </p:sp>
      <p:pic>
        <p:nvPicPr>
          <p:cNvPr id="39" name="Grafik 38">
            <a:extLst>
              <a:ext uri="{FF2B5EF4-FFF2-40B4-BE49-F238E27FC236}">
                <a16:creationId xmlns:a16="http://schemas.microsoft.com/office/drawing/2014/main" id="{7B322DC6-EC25-65F8-4BB4-9F7E81245350}"/>
              </a:ext>
            </a:extLst>
          </p:cNvPr>
          <p:cNvPicPr>
            <a:picLocks noChangeAspect="1"/>
          </p:cNvPicPr>
          <p:nvPr/>
        </p:nvPicPr>
        <p:blipFill>
          <a:blip r:embed="rId4"/>
          <a:stretch>
            <a:fillRect/>
          </a:stretch>
        </p:blipFill>
        <p:spPr>
          <a:xfrm>
            <a:off x="2374479" y="3185505"/>
            <a:ext cx="626957" cy="626957"/>
          </a:xfrm>
          <a:prstGeom prst="rect">
            <a:avLst/>
          </a:prstGeom>
        </p:spPr>
      </p:pic>
      <p:pic>
        <p:nvPicPr>
          <p:cNvPr id="40" name="Grafik 39">
            <a:extLst>
              <a:ext uri="{FF2B5EF4-FFF2-40B4-BE49-F238E27FC236}">
                <a16:creationId xmlns:a16="http://schemas.microsoft.com/office/drawing/2014/main" id="{DF81259D-9AAA-B19A-A22D-1FD7C180275B}"/>
              </a:ext>
            </a:extLst>
          </p:cNvPr>
          <p:cNvPicPr>
            <a:picLocks noChangeAspect="1"/>
          </p:cNvPicPr>
          <p:nvPr/>
        </p:nvPicPr>
        <p:blipFill>
          <a:blip r:embed="rId4"/>
          <a:stretch>
            <a:fillRect/>
          </a:stretch>
        </p:blipFill>
        <p:spPr>
          <a:xfrm>
            <a:off x="2374478" y="3870617"/>
            <a:ext cx="626957" cy="626957"/>
          </a:xfrm>
          <a:prstGeom prst="rect">
            <a:avLst/>
          </a:prstGeom>
        </p:spPr>
      </p:pic>
      <p:pic>
        <p:nvPicPr>
          <p:cNvPr id="41" name="Grafik 40">
            <a:extLst>
              <a:ext uri="{FF2B5EF4-FFF2-40B4-BE49-F238E27FC236}">
                <a16:creationId xmlns:a16="http://schemas.microsoft.com/office/drawing/2014/main" id="{D2EF4ADD-2A6D-07EF-F4C5-C80540DD4A01}"/>
              </a:ext>
            </a:extLst>
          </p:cNvPr>
          <p:cNvPicPr>
            <a:picLocks noChangeAspect="1"/>
          </p:cNvPicPr>
          <p:nvPr/>
        </p:nvPicPr>
        <p:blipFill>
          <a:blip r:embed="rId4"/>
          <a:stretch>
            <a:fillRect/>
          </a:stretch>
        </p:blipFill>
        <p:spPr>
          <a:xfrm>
            <a:off x="3901964" y="3179255"/>
            <a:ext cx="626957" cy="626957"/>
          </a:xfrm>
          <a:prstGeom prst="rect">
            <a:avLst/>
          </a:prstGeom>
        </p:spPr>
      </p:pic>
      <p:pic>
        <p:nvPicPr>
          <p:cNvPr id="50" name="Grafik 49">
            <a:extLst>
              <a:ext uri="{FF2B5EF4-FFF2-40B4-BE49-F238E27FC236}">
                <a16:creationId xmlns:a16="http://schemas.microsoft.com/office/drawing/2014/main" id="{459C2FAA-BA77-A177-05DF-7A296A231135}"/>
              </a:ext>
            </a:extLst>
          </p:cNvPr>
          <p:cNvPicPr>
            <a:picLocks noChangeAspect="1"/>
          </p:cNvPicPr>
          <p:nvPr/>
        </p:nvPicPr>
        <p:blipFill>
          <a:blip r:embed="rId4"/>
          <a:stretch>
            <a:fillRect/>
          </a:stretch>
        </p:blipFill>
        <p:spPr>
          <a:xfrm>
            <a:off x="3901963" y="3870617"/>
            <a:ext cx="626957" cy="626957"/>
          </a:xfrm>
          <a:prstGeom prst="rect">
            <a:avLst/>
          </a:prstGeom>
        </p:spPr>
      </p:pic>
      <p:pic>
        <p:nvPicPr>
          <p:cNvPr id="51" name="Grafik 50">
            <a:extLst>
              <a:ext uri="{FF2B5EF4-FFF2-40B4-BE49-F238E27FC236}">
                <a16:creationId xmlns:a16="http://schemas.microsoft.com/office/drawing/2014/main" id="{68E3AE34-14DA-C893-C117-CA43E62C4B4E}"/>
              </a:ext>
            </a:extLst>
          </p:cNvPr>
          <p:cNvPicPr>
            <a:picLocks noChangeAspect="1"/>
          </p:cNvPicPr>
          <p:nvPr/>
        </p:nvPicPr>
        <p:blipFill>
          <a:blip r:embed="rId4"/>
          <a:stretch>
            <a:fillRect/>
          </a:stretch>
        </p:blipFill>
        <p:spPr>
          <a:xfrm>
            <a:off x="3066349" y="3179256"/>
            <a:ext cx="626957" cy="626957"/>
          </a:xfrm>
          <a:prstGeom prst="rect">
            <a:avLst/>
          </a:prstGeom>
        </p:spPr>
      </p:pic>
      <p:pic>
        <p:nvPicPr>
          <p:cNvPr id="52" name="Grafik 51">
            <a:extLst>
              <a:ext uri="{FF2B5EF4-FFF2-40B4-BE49-F238E27FC236}">
                <a16:creationId xmlns:a16="http://schemas.microsoft.com/office/drawing/2014/main" id="{0EF8A02A-F01A-102C-3321-E2EF8182B08F}"/>
              </a:ext>
            </a:extLst>
          </p:cNvPr>
          <p:cNvPicPr>
            <a:picLocks noChangeAspect="1"/>
          </p:cNvPicPr>
          <p:nvPr/>
        </p:nvPicPr>
        <p:blipFill>
          <a:blip r:embed="rId4"/>
          <a:stretch>
            <a:fillRect/>
          </a:stretch>
        </p:blipFill>
        <p:spPr>
          <a:xfrm>
            <a:off x="3066349" y="3870617"/>
            <a:ext cx="626957" cy="626957"/>
          </a:xfrm>
          <a:prstGeom prst="rect">
            <a:avLst/>
          </a:prstGeom>
        </p:spPr>
      </p:pic>
      <p:pic>
        <p:nvPicPr>
          <p:cNvPr id="2" name="Grafik 1" descr="Ein Bild, das Kunst, Bild, Zeichnung, Kinderkunst enthält.&#10;&#10;Automatisch generierte Beschreibung">
            <a:extLst>
              <a:ext uri="{FF2B5EF4-FFF2-40B4-BE49-F238E27FC236}">
                <a16:creationId xmlns:a16="http://schemas.microsoft.com/office/drawing/2014/main" id="{0E0A15F1-A36E-7284-9657-36EDD61F29DA}"/>
              </a:ext>
            </a:extLst>
          </p:cNvPr>
          <p:cNvPicPr>
            <a:picLocks noChangeAspect="1"/>
          </p:cNvPicPr>
          <p:nvPr/>
        </p:nvPicPr>
        <p:blipFill>
          <a:blip r:embed="rId5">
            <a:extLst>
              <a:ext uri="{28A0092B-C50C-407E-A947-70E740481C1C}">
                <a14:useLocalDpi xmlns:a14="http://schemas.microsoft.com/office/drawing/2010/main" val="0"/>
              </a:ext>
            </a:extLst>
          </a:blip>
          <a:srcRect b="36074"/>
          <a:stretch/>
        </p:blipFill>
        <p:spPr>
          <a:xfrm flipH="1">
            <a:off x="9960979" y="3429000"/>
            <a:ext cx="1704548" cy="1654261"/>
          </a:xfrm>
          <a:prstGeom prst="rect">
            <a:avLst/>
          </a:prstGeom>
        </p:spPr>
      </p:pic>
      <p:sp>
        <p:nvSpPr>
          <p:cNvPr id="5" name="Abgerundete rechteckige Legende 4">
            <a:extLst>
              <a:ext uri="{FF2B5EF4-FFF2-40B4-BE49-F238E27FC236}">
                <a16:creationId xmlns:a16="http://schemas.microsoft.com/office/drawing/2014/main" id="{057FE44F-B9B1-9245-2AF2-C0A2D33B2FB0}"/>
              </a:ext>
            </a:extLst>
          </p:cNvPr>
          <p:cNvSpPr/>
          <p:nvPr/>
        </p:nvSpPr>
        <p:spPr>
          <a:xfrm>
            <a:off x="9844166" y="2159465"/>
            <a:ext cx="2278049" cy="874219"/>
          </a:xfrm>
          <a:prstGeom prst="wedgeRoundRectCallout">
            <a:avLst>
              <a:gd name="adj1" fmla="val 2759"/>
              <a:gd name="adj2" fmla="val 90437"/>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ich kann daraus nicht 3 Vierer machen.</a:t>
            </a:r>
          </a:p>
        </p:txBody>
      </p:sp>
      <p:grpSp>
        <p:nvGrpSpPr>
          <p:cNvPr id="8" name="Gruppieren 7">
            <a:extLst>
              <a:ext uri="{FF2B5EF4-FFF2-40B4-BE49-F238E27FC236}">
                <a16:creationId xmlns:a16="http://schemas.microsoft.com/office/drawing/2014/main" id="{ECFEFF29-AA91-B1CD-DA2C-AFB51E4BA2F2}"/>
              </a:ext>
            </a:extLst>
          </p:cNvPr>
          <p:cNvGrpSpPr/>
          <p:nvPr/>
        </p:nvGrpSpPr>
        <p:grpSpPr>
          <a:xfrm>
            <a:off x="4583908" y="3185505"/>
            <a:ext cx="2144514" cy="1324363"/>
            <a:chOff x="4583908" y="3185505"/>
            <a:chExt cx="2144514" cy="1324363"/>
          </a:xfrm>
        </p:grpSpPr>
        <p:pic>
          <p:nvPicPr>
            <p:cNvPr id="9" name="Grafik 8">
              <a:extLst>
                <a:ext uri="{FF2B5EF4-FFF2-40B4-BE49-F238E27FC236}">
                  <a16:creationId xmlns:a16="http://schemas.microsoft.com/office/drawing/2014/main" id="{49FC65B4-C997-2A01-E870-BD2ED42B62EB}"/>
                </a:ext>
              </a:extLst>
            </p:cNvPr>
            <p:cNvPicPr>
              <a:picLocks noChangeAspect="1"/>
            </p:cNvPicPr>
            <p:nvPr/>
          </p:nvPicPr>
          <p:blipFill>
            <a:blip r:embed="rId4">
              <a:alphaModFix amt="50000"/>
            </a:blip>
            <a:stretch>
              <a:fillRect/>
            </a:stretch>
          </p:blipFill>
          <p:spPr>
            <a:xfrm>
              <a:off x="4583908" y="3185505"/>
              <a:ext cx="626957" cy="626957"/>
            </a:xfrm>
            <a:prstGeom prst="rect">
              <a:avLst/>
            </a:prstGeom>
          </p:spPr>
        </p:pic>
        <p:pic>
          <p:nvPicPr>
            <p:cNvPr id="10" name="Grafik 9">
              <a:extLst>
                <a:ext uri="{FF2B5EF4-FFF2-40B4-BE49-F238E27FC236}">
                  <a16:creationId xmlns:a16="http://schemas.microsoft.com/office/drawing/2014/main" id="{BB7DCC13-FDC3-B2A4-1E69-F76278AE35C5}"/>
                </a:ext>
              </a:extLst>
            </p:cNvPr>
            <p:cNvPicPr>
              <a:picLocks noChangeAspect="1"/>
            </p:cNvPicPr>
            <p:nvPr/>
          </p:nvPicPr>
          <p:blipFill>
            <a:blip r:embed="rId4">
              <a:alphaModFix amt="50000"/>
            </a:blip>
            <a:stretch>
              <a:fillRect/>
            </a:stretch>
          </p:blipFill>
          <p:spPr>
            <a:xfrm>
              <a:off x="4583908" y="3882911"/>
              <a:ext cx="626957" cy="626957"/>
            </a:xfrm>
            <a:prstGeom prst="rect">
              <a:avLst/>
            </a:prstGeom>
          </p:spPr>
        </p:pic>
        <p:pic>
          <p:nvPicPr>
            <p:cNvPr id="11" name="Grafik 10">
              <a:extLst>
                <a:ext uri="{FF2B5EF4-FFF2-40B4-BE49-F238E27FC236}">
                  <a16:creationId xmlns:a16="http://schemas.microsoft.com/office/drawing/2014/main" id="{56F12662-284E-286A-5F6C-968FBC8EB560}"/>
                </a:ext>
              </a:extLst>
            </p:cNvPr>
            <p:cNvPicPr>
              <a:picLocks noChangeAspect="1"/>
            </p:cNvPicPr>
            <p:nvPr/>
          </p:nvPicPr>
          <p:blipFill>
            <a:blip r:embed="rId4">
              <a:alphaModFix amt="50000"/>
            </a:blip>
            <a:stretch>
              <a:fillRect/>
            </a:stretch>
          </p:blipFill>
          <p:spPr>
            <a:xfrm>
              <a:off x="5409593" y="3185505"/>
              <a:ext cx="626957" cy="626957"/>
            </a:xfrm>
            <a:prstGeom prst="rect">
              <a:avLst/>
            </a:prstGeom>
          </p:spPr>
        </p:pic>
        <p:pic>
          <p:nvPicPr>
            <p:cNvPr id="12" name="Grafik 11">
              <a:extLst>
                <a:ext uri="{FF2B5EF4-FFF2-40B4-BE49-F238E27FC236}">
                  <a16:creationId xmlns:a16="http://schemas.microsoft.com/office/drawing/2014/main" id="{99FF1625-060F-3737-47C5-516FB225D30D}"/>
                </a:ext>
              </a:extLst>
            </p:cNvPr>
            <p:cNvPicPr>
              <a:picLocks noChangeAspect="1"/>
            </p:cNvPicPr>
            <p:nvPr/>
          </p:nvPicPr>
          <p:blipFill>
            <a:blip r:embed="rId4">
              <a:alphaModFix amt="50000"/>
            </a:blip>
            <a:stretch>
              <a:fillRect/>
            </a:stretch>
          </p:blipFill>
          <p:spPr>
            <a:xfrm>
              <a:off x="5409593" y="3882911"/>
              <a:ext cx="626957" cy="626957"/>
            </a:xfrm>
            <a:prstGeom prst="rect">
              <a:avLst/>
            </a:prstGeom>
          </p:spPr>
        </p:pic>
        <p:pic>
          <p:nvPicPr>
            <p:cNvPr id="13" name="Grafik 12">
              <a:extLst>
                <a:ext uri="{FF2B5EF4-FFF2-40B4-BE49-F238E27FC236}">
                  <a16:creationId xmlns:a16="http://schemas.microsoft.com/office/drawing/2014/main" id="{8CF5730D-8D05-862A-FCEB-0F50AD62B477}"/>
                </a:ext>
              </a:extLst>
            </p:cNvPr>
            <p:cNvPicPr>
              <a:picLocks noChangeAspect="1"/>
            </p:cNvPicPr>
            <p:nvPr/>
          </p:nvPicPr>
          <p:blipFill>
            <a:blip r:embed="rId4">
              <a:alphaModFix amt="50000"/>
            </a:blip>
            <a:stretch>
              <a:fillRect/>
            </a:stretch>
          </p:blipFill>
          <p:spPr>
            <a:xfrm>
              <a:off x="6101465" y="3185505"/>
              <a:ext cx="626957" cy="626957"/>
            </a:xfrm>
            <a:prstGeom prst="rect">
              <a:avLst/>
            </a:prstGeom>
          </p:spPr>
        </p:pic>
        <p:pic>
          <p:nvPicPr>
            <p:cNvPr id="14" name="Grafik 13">
              <a:extLst>
                <a:ext uri="{FF2B5EF4-FFF2-40B4-BE49-F238E27FC236}">
                  <a16:creationId xmlns:a16="http://schemas.microsoft.com/office/drawing/2014/main" id="{08A7B0DA-A033-652C-F986-63967F258E98}"/>
                </a:ext>
              </a:extLst>
            </p:cNvPr>
            <p:cNvPicPr>
              <a:picLocks noChangeAspect="1"/>
            </p:cNvPicPr>
            <p:nvPr/>
          </p:nvPicPr>
          <p:blipFill>
            <a:blip r:embed="rId4">
              <a:alphaModFix amt="50000"/>
            </a:blip>
            <a:stretch>
              <a:fillRect/>
            </a:stretch>
          </p:blipFill>
          <p:spPr>
            <a:xfrm>
              <a:off x="6101465" y="3882911"/>
              <a:ext cx="626957" cy="626957"/>
            </a:xfrm>
            <a:prstGeom prst="rect">
              <a:avLst/>
            </a:prstGeom>
          </p:spPr>
        </p:pic>
      </p:grpSp>
      <p:sp>
        <p:nvSpPr>
          <p:cNvPr id="15" name="Rechteck 14">
            <a:extLst>
              <a:ext uri="{FF2B5EF4-FFF2-40B4-BE49-F238E27FC236}">
                <a16:creationId xmlns:a16="http://schemas.microsoft.com/office/drawing/2014/main" id="{0F2D388F-5AA9-A629-FAF9-00D77451E181}"/>
              </a:ext>
            </a:extLst>
          </p:cNvPr>
          <p:cNvSpPr/>
          <p:nvPr/>
        </p:nvSpPr>
        <p:spPr>
          <a:xfrm>
            <a:off x="2285661" y="1706095"/>
            <a:ext cx="3983465" cy="1078411"/>
          </a:xfrm>
          <a:custGeom>
            <a:avLst/>
            <a:gdLst>
              <a:gd name="connsiteX0" fmla="*/ 0 w 3983465"/>
              <a:gd name="connsiteY0" fmla="*/ 0 h 1078411"/>
              <a:gd name="connsiteX1" fmla="*/ 489397 w 3983465"/>
              <a:gd name="connsiteY1" fmla="*/ 0 h 1078411"/>
              <a:gd name="connsiteX2" fmla="*/ 1098298 w 3983465"/>
              <a:gd name="connsiteY2" fmla="*/ 0 h 1078411"/>
              <a:gd name="connsiteX3" fmla="*/ 1627530 w 3983465"/>
              <a:gd name="connsiteY3" fmla="*/ 0 h 1078411"/>
              <a:gd name="connsiteX4" fmla="*/ 2116927 w 3983465"/>
              <a:gd name="connsiteY4" fmla="*/ 0 h 1078411"/>
              <a:gd name="connsiteX5" fmla="*/ 2725828 w 3983465"/>
              <a:gd name="connsiteY5" fmla="*/ 0 h 1078411"/>
              <a:gd name="connsiteX6" fmla="*/ 3294895 w 3983465"/>
              <a:gd name="connsiteY6" fmla="*/ 0 h 1078411"/>
              <a:gd name="connsiteX7" fmla="*/ 3983465 w 3983465"/>
              <a:gd name="connsiteY7" fmla="*/ 0 h 1078411"/>
              <a:gd name="connsiteX8" fmla="*/ 3983465 w 3983465"/>
              <a:gd name="connsiteY8" fmla="*/ 560774 h 1078411"/>
              <a:gd name="connsiteX9" fmla="*/ 3983465 w 3983465"/>
              <a:gd name="connsiteY9" fmla="*/ 1078411 h 1078411"/>
              <a:gd name="connsiteX10" fmla="*/ 3494068 w 3983465"/>
              <a:gd name="connsiteY10" fmla="*/ 1078411 h 1078411"/>
              <a:gd name="connsiteX11" fmla="*/ 3044505 w 3983465"/>
              <a:gd name="connsiteY11" fmla="*/ 1078411 h 1078411"/>
              <a:gd name="connsiteX12" fmla="*/ 2435604 w 3983465"/>
              <a:gd name="connsiteY12" fmla="*/ 1078411 h 1078411"/>
              <a:gd name="connsiteX13" fmla="*/ 1946207 w 3983465"/>
              <a:gd name="connsiteY13" fmla="*/ 1078411 h 1078411"/>
              <a:gd name="connsiteX14" fmla="*/ 1337306 w 3983465"/>
              <a:gd name="connsiteY14" fmla="*/ 1078411 h 1078411"/>
              <a:gd name="connsiteX15" fmla="*/ 688570 w 3983465"/>
              <a:gd name="connsiteY15" fmla="*/ 1078411 h 1078411"/>
              <a:gd name="connsiteX16" fmla="*/ 0 w 3983465"/>
              <a:gd name="connsiteY16" fmla="*/ 1078411 h 1078411"/>
              <a:gd name="connsiteX17" fmla="*/ 0 w 3983465"/>
              <a:gd name="connsiteY17" fmla="*/ 517637 h 1078411"/>
              <a:gd name="connsiteX18" fmla="*/ 0 w 3983465"/>
              <a:gd name="connsiteY18" fmla="*/ 0 h 10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3465" h="1078411" fill="none" extrusionOk="0">
                <a:moveTo>
                  <a:pt x="0" y="0"/>
                </a:moveTo>
                <a:cubicBezTo>
                  <a:pt x="185024" y="-46827"/>
                  <a:pt x="276137" y="57638"/>
                  <a:pt x="489397" y="0"/>
                </a:cubicBezTo>
                <a:cubicBezTo>
                  <a:pt x="702657" y="-57638"/>
                  <a:pt x="793926" y="43015"/>
                  <a:pt x="1098298" y="0"/>
                </a:cubicBezTo>
                <a:cubicBezTo>
                  <a:pt x="1402670" y="-43015"/>
                  <a:pt x="1391144" y="58009"/>
                  <a:pt x="1627530" y="0"/>
                </a:cubicBezTo>
                <a:cubicBezTo>
                  <a:pt x="1863916" y="-58009"/>
                  <a:pt x="1963411" y="28325"/>
                  <a:pt x="2116927" y="0"/>
                </a:cubicBezTo>
                <a:cubicBezTo>
                  <a:pt x="2270443" y="-28325"/>
                  <a:pt x="2511185" y="39145"/>
                  <a:pt x="2725828" y="0"/>
                </a:cubicBezTo>
                <a:cubicBezTo>
                  <a:pt x="2940471" y="-39145"/>
                  <a:pt x="3030588" y="24164"/>
                  <a:pt x="3294895" y="0"/>
                </a:cubicBezTo>
                <a:cubicBezTo>
                  <a:pt x="3559202" y="-24164"/>
                  <a:pt x="3654350" y="40771"/>
                  <a:pt x="3983465" y="0"/>
                </a:cubicBezTo>
                <a:cubicBezTo>
                  <a:pt x="4030768" y="238018"/>
                  <a:pt x="3916230" y="382380"/>
                  <a:pt x="3983465" y="560774"/>
                </a:cubicBezTo>
                <a:cubicBezTo>
                  <a:pt x="4050700" y="739168"/>
                  <a:pt x="3954586" y="825827"/>
                  <a:pt x="3983465" y="1078411"/>
                </a:cubicBezTo>
                <a:cubicBezTo>
                  <a:pt x="3828419" y="1136777"/>
                  <a:pt x="3655627" y="1074061"/>
                  <a:pt x="3494068" y="1078411"/>
                </a:cubicBezTo>
                <a:cubicBezTo>
                  <a:pt x="3332509" y="1082761"/>
                  <a:pt x="3147354" y="1055356"/>
                  <a:pt x="3044505" y="1078411"/>
                </a:cubicBezTo>
                <a:cubicBezTo>
                  <a:pt x="2941656" y="1101466"/>
                  <a:pt x="2617697" y="1057886"/>
                  <a:pt x="2435604" y="1078411"/>
                </a:cubicBezTo>
                <a:cubicBezTo>
                  <a:pt x="2253511" y="1098936"/>
                  <a:pt x="2111322" y="1041969"/>
                  <a:pt x="1946207" y="1078411"/>
                </a:cubicBezTo>
                <a:cubicBezTo>
                  <a:pt x="1781092" y="1114853"/>
                  <a:pt x="1537175" y="1026829"/>
                  <a:pt x="1337306" y="1078411"/>
                </a:cubicBezTo>
                <a:cubicBezTo>
                  <a:pt x="1137437" y="1129993"/>
                  <a:pt x="888546" y="1074185"/>
                  <a:pt x="688570" y="1078411"/>
                </a:cubicBezTo>
                <a:cubicBezTo>
                  <a:pt x="488594" y="1082637"/>
                  <a:pt x="197459" y="1066169"/>
                  <a:pt x="0" y="1078411"/>
                </a:cubicBezTo>
                <a:cubicBezTo>
                  <a:pt x="-7335" y="929703"/>
                  <a:pt x="34232" y="762199"/>
                  <a:pt x="0" y="517637"/>
                </a:cubicBezTo>
                <a:cubicBezTo>
                  <a:pt x="-34232" y="273075"/>
                  <a:pt x="61570" y="253232"/>
                  <a:pt x="0" y="0"/>
                </a:cubicBezTo>
                <a:close/>
              </a:path>
              <a:path w="3983465" h="1078411" stroke="0" extrusionOk="0">
                <a:moveTo>
                  <a:pt x="0" y="0"/>
                </a:moveTo>
                <a:cubicBezTo>
                  <a:pt x="235117" y="-37883"/>
                  <a:pt x="420673" y="52290"/>
                  <a:pt x="529232" y="0"/>
                </a:cubicBezTo>
                <a:cubicBezTo>
                  <a:pt x="637791" y="-52290"/>
                  <a:pt x="757339" y="24351"/>
                  <a:pt x="978794" y="0"/>
                </a:cubicBezTo>
                <a:cubicBezTo>
                  <a:pt x="1200249" y="-24351"/>
                  <a:pt x="1318105" y="73034"/>
                  <a:pt x="1627530" y="0"/>
                </a:cubicBezTo>
                <a:cubicBezTo>
                  <a:pt x="1936955" y="-73034"/>
                  <a:pt x="1971382" y="20496"/>
                  <a:pt x="2156762" y="0"/>
                </a:cubicBezTo>
                <a:cubicBezTo>
                  <a:pt x="2342142" y="-20496"/>
                  <a:pt x="2427628" y="34830"/>
                  <a:pt x="2685994" y="0"/>
                </a:cubicBezTo>
                <a:cubicBezTo>
                  <a:pt x="2944360" y="-34830"/>
                  <a:pt x="3144113" y="73630"/>
                  <a:pt x="3334729" y="0"/>
                </a:cubicBezTo>
                <a:cubicBezTo>
                  <a:pt x="3525345" y="-73630"/>
                  <a:pt x="3814461" y="497"/>
                  <a:pt x="3983465" y="0"/>
                </a:cubicBezTo>
                <a:cubicBezTo>
                  <a:pt x="3985490" y="263003"/>
                  <a:pt x="3946431" y="293884"/>
                  <a:pt x="3983465" y="560774"/>
                </a:cubicBezTo>
                <a:cubicBezTo>
                  <a:pt x="4020499" y="827664"/>
                  <a:pt x="3961985" y="862255"/>
                  <a:pt x="3983465" y="1078411"/>
                </a:cubicBezTo>
                <a:cubicBezTo>
                  <a:pt x="3759067" y="1105216"/>
                  <a:pt x="3608255" y="1070170"/>
                  <a:pt x="3494068" y="1078411"/>
                </a:cubicBezTo>
                <a:cubicBezTo>
                  <a:pt x="3379881" y="1086652"/>
                  <a:pt x="3078932" y="1049292"/>
                  <a:pt x="2925001" y="1078411"/>
                </a:cubicBezTo>
                <a:cubicBezTo>
                  <a:pt x="2771070" y="1107530"/>
                  <a:pt x="2521403" y="1061413"/>
                  <a:pt x="2395770" y="1078411"/>
                </a:cubicBezTo>
                <a:cubicBezTo>
                  <a:pt x="2270137" y="1095409"/>
                  <a:pt x="1928724" y="1034703"/>
                  <a:pt x="1747034" y="1078411"/>
                </a:cubicBezTo>
                <a:cubicBezTo>
                  <a:pt x="1565344" y="1122119"/>
                  <a:pt x="1257615" y="1030729"/>
                  <a:pt x="1098298" y="1078411"/>
                </a:cubicBezTo>
                <a:cubicBezTo>
                  <a:pt x="938981" y="1126093"/>
                  <a:pt x="759234" y="1072613"/>
                  <a:pt x="608901" y="1078411"/>
                </a:cubicBezTo>
                <a:cubicBezTo>
                  <a:pt x="458568" y="1084209"/>
                  <a:pt x="243597" y="1065881"/>
                  <a:pt x="0" y="1078411"/>
                </a:cubicBezTo>
                <a:cubicBezTo>
                  <a:pt x="-4172" y="831676"/>
                  <a:pt x="13474" y="731304"/>
                  <a:pt x="0" y="517637"/>
                </a:cubicBezTo>
                <a:cubicBezTo>
                  <a:pt x="-13474" y="303970"/>
                  <a:pt x="32160" y="218005"/>
                  <a:pt x="0" y="0"/>
                </a:cubicBezTo>
                <a:close/>
              </a:path>
            </a:pathLst>
          </a:custGeom>
          <a:solidFill>
            <a:schemeClr val="bg1">
              <a:lumMod val="95000"/>
            </a:schemeClr>
          </a:solidFill>
          <a:ln w="41275">
            <a:solidFill>
              <a:srgbClr val="327D8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600"/>
              </a:spcBef>
              <a:spcAft>
                <a:spcPts val="600"/>
              </a:spcAft>
              <a:buNone/>
            </a:pPr>
            <a:r>
              <a:rPr lang="de-DE" sz="1600" b="0" dirty="0">
                <a:solidFill>
                  <a:schemeClr val="tx1"/>
                </a:solidFill>
              </a:rPr>
              <a:t>Marie…</a:t>
            </a:r>
          </a:p>
          <a:p>
            <a:pPr marL="0" indent="0">
              <a:lnSpc>
                <a:spcPct val="100000"/>
              </a:lnSpc>
              <a:spcBef>
                <a:spcPts val="0"/>
              </a:spcBef>
              <a:spcAft>
                <a:spcPts val="600"/>
              </a:spcAft>
              <a:buNone/>
            </a:pPr>
            <a:r>
              <a:rPr lang="de-DE" sz="1600" b="0" dirty="0">
                <a:solidFill>
                  <a:schemeClr val="tx1"/>
                </a:solidFill>
              </a:rPr>
              <a:t>(1) denkt in Bündeln und</a:t>
            </a:r>
          </a:p>
          <a:p>
            <a:pPr marL="0" indent="0">
              <a:lnSpc>
                <a:spcPct val="100000"/>
              </a:lnSpc>
              <a:spcBef>
                <a:spcPts val="0"/>
              </a:spcBef>
              <a:spcAft>
                <a:spcPts val="600"/>
              </a:spcAft>
              <a:buNone/>
            </a:pPr>
            <a:r>
              <a:rPr lang="de-DE" sz="1600" b="0" dirty="0">
                <a:solidFill>
                  <a:schemeClr val="tx1"/>
                </a:solidFill>
              </a:rPr>
              <a:t>(2) verwendet multiplikative Sprachmittel.</a:t>
            </a:r>
          </a:p>
        </p:txBody>
      </p:sp>
      <p:pic>
        <p:nvPicPr>
          <p:cNvPr id="16" name="Grafik 15" descr="Ein Bild, das Zeichnung, Entwurf, Bild, Kinderkunst enthält.&#10;&#10;Automatisch generierte Beschreibung">
            <a:extLst>
              <a:ext uri="{FF2B5EF4-FFF2-40B4-BE49-F238E27FC236}">
                <a16:creationId xmlns:a16="http://schemas.microsoft.com/office/drawing/2014/main" id="{DE27CE57-3890-9072-8505-DA791B25A22A}"/>
              </a:ext>
            </a:extLst>
          </p:cNvPr>
          <p:cNvPicPr>
            <a:picLocks noChangeAspect="1"/>
          </p:cNvPicPr>
          <p:nvPr/>
        </p:nvPicPr>
        <p:blipFill rotWithShape="1">
          <a:blip r:embed="rId6">
            <a:extLst>
              <a:ext uri="{28A0092B-C50C-407E-A947-70E740481C1C}">
                <a14:useLocalDpi xmlns:a14="http://schemas.microsoft.com/office/drawing/2010/main" val="0"/>
              </a:ext>
            </a:extLst>
          </a:blip>
          <a:srcRect b="39286"/>
          <a:stretch/>
        </p:blipFill>
        <p:spPr>
          <a:xfrm flipH="1">
            <a:off x="15596317" y="2850533"/>
            <a:ext cx="1666209" cy="1766318"/>
          </a:xfrm>
          <a:prstGeom prst="rect">
            <a:avLst/>
          </a:prstGeom>
        </p:spPr>
      </p:pic>
      <p:pic>
        <p:nvPicPr>
          <p:cNvPr id="17" name="Grafik 16">
            <a:extLst>
              <a:ext uri="{FF2B5EF4-FFF2-40B4-BE49-F238E27FC236}">
                <a16:creationId xmlns:a16="http://schemas.microsoft.com/office/drawing/2014/main" id="{BF9D7C5E-3F68-BBFD-5618-8017F1FE17AB}"/>
              </a:ext>
            </a:extLst>
          </p:cNvPr>
          <p:cNvPicPr>
            <a:picLocks noChangeAspect="1"/>
          </p:cNvPicPr>
          <p:nvPr/>
        </p:nvPicPr>
        <p:blipFill>
          <a:blip r:embed="rId7"/>
          <a:srcRect b="43370"/>
          <a:stretch/>
        </p:blipFill>
        <p:spPr>
          <a:xfrm>
            <a:off x="13303661" y="3041985"/>
            <a:ext cx="1262920" cy="1574866"/>
          </a:xfrm>
          <a:prstGeom prst="rect">
            <a:avLst/>
          </a:prstGeom>
        </p:spPr>
      </p:pic>
      <p:sp>
        <p:nvSpPr>
          <p:cNvPr id="18" name="Abgerundete rechteckige Legende 17">
            <a:extLst>
              <a:ext uri="{FF2B5EF4-FFF2-40B4-BE49-F238E27FC236}">
                <a16:creationId xmlns:a16="http://schemas.microsoft.com/office/drawing/2014/main" id="{0D53D01C-A501-5402-D8C7-421C2CAFDE55}"/>
              </a:ext>
            </a:extLst>
          </p:cNvPr>
          <p:cNvSpPr/>
          <p:nvPr/>
        </p:nvSpPr>
        <p:spPr>
          <a:xfrm>
            <a:off x="15091581" y="1935913"/>
            <a:ext cx="2380782" cy="874219"/>
          </a:xfrm>
          <a:prstGeom prst="wedgeRoundRectCallout">
            <a:avLst>
              <a:gd name="adj1" fmla="val -10830"/>
              <a:gd name="adj2" fmla="val 10843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20" name="Abgerundete rechteckige Legende 19">
            <a:extLst>
              <a:ext uri="{FF2B5EF4-FFF2-40B4-BE49-F238E27FC236}">
                <a16:creationId xmlns:a16="http://schemas.microsoft.com/office/drawing/2014/main" id="{B125C480-4505-393E-B1AB-ED145C1AC925}"/>
              </a:ext>
            </a:extLst>
          </p:cNvPr>
          <p:cNvSpPr/>
          <p:nvPr/>
        </p:nvSpPr>
        <p:spPr>
          <a:xfrm>
            <a:off x="12581128" y="1935913"/>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spTree>
    <p:extLst>
      <p:ext uri="{BB962C8B-B14F-4D97-AF65-F5344CB8AC3E}">
        <p14:creationId xmlns:p14="http://schemas.microsoft.com/office/powerpoint/2010/main" val="392962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1A6B007-61C5-07F3-4B7A-5519DEF562DB}"/>
              </a:ext>
            </a:extLst>
          </p:cNvPr>
          <p:cNvSpPr>
            <a:spLocks noGrp="1"/>
          </p:cNvSpPr>
          <p:nvPr>
            <p:ph type="body" sz="quarter" idx="13"/>
          </p:nvPr>
        </p:nvSpPr>
        <p:spPr/>
        <p:txBody>
          <a:bodyPr/>
          <a:lstStyle/>
          <a:p>
            <a:r>
              <a:rPr lang="de-DE" dirty="0"/>
              <a:t>HINWEISE ZUR FOLGENDEN AKTIVITÄT</a:t>
            </a:r>
          </a:p>
        </p:txBody>
      </p:sp>
      <p:sp>
        <p:nvSpPr>
          <p:cNvPr id="3" name="Inhaltsplatzhalter 2">
            <a:extLst>
              <a:ext uri="{FF2B5EF4-FFF2-40B4-BE49-F238E27FC236}">
                <a16:creationId xmlns:a16="http://schemas.microsoft.com/office/drawing/2014/main" id="{B64BD0D8-F1DA-A795-B575-441747A7AD26}"/>
              </a:ext>
            </a:extLst>
          </p:cNvPr>
          <p:cNvSpPr>
            <a:spLocks noGrp="1"/>
          </p:cNvSpPr>
          <p:nvPr>
            <p:ph idx="1"/>
          </p:nvPr>
        </p:nvSpPr>
        <p:spPr>
          <a:xfrm>
            <a:off x="526263" y="1639658"/>
            <a:ext cx="11139053" cy="4527819"/>
          </a:xfrm>
        </p:spPr>
        <p:txBody>
          <a:bodyPr/>
          <a:lstStyle/>
          <a:p>
            <a:r>
              <a:rPr lang="de-DE" b="1" dirty="0"/>
              <a:t>Ziel: </a:t>
            </a:r>
            <a:r>
              <a:rPr lang="de-DE" dirty="0"/>
              <a:t>Ziel der folgenden Aktivität ist, gemeinsam mit den Teilnehmenden Impulse und Unterstützungsmaßnahmen für zwei Lernende zu entwickeln, deren Argumentationen zur Passung der </a:t>
            </a:r>
            <a:r>
              <a:rPr lang="de-DE" dirty="0" err="1"/>
              <a:t>Plättchendarstellung</a:t>
            </a:r>
            <a:r>
              <a:rPr lang="de-DE" dirty="0"/>
              <a:t> zur Aufgabe 3 • 4 noch nicht passend ist. Das erste Kind verwendet zwar die Satzkonstruktion „Nein, weil…“ formuliert jedoch kein Argument, so dass die Äußerung nicht als Argumentation zu werten ist. Das zweite Kind formuliert zwar eine Argumentation, die jedoch inhaltlich nicht treffend ist, da lediglich die Ränder der Punktefelddarstellung fokussiert werden, nicht aber die gesamte auszufüllende Fläche-</a:t>
            </a:r>
          </a:p>
          <a:p>
            <a:r>
              <a:rPr lang="de-DE" dirty="0"/>
              <a:t>Die sich aus zwei Karten der “Was? Wie? Warum?“-Kartei abzuleitenden möglichen Impulse können z. B. von den Lehrkräften auf Zetteln gesammelt und dann gemeinsam im Plenum besprochen werden. Dabei geht es nicht um die Herausarbeitung eines  einzelnen passenden Impulses, sondern vielmehr um die Entwicklung eines Repertoires, auf das die Lehrkräfte bedarfsgerecht zurückgreifen können. </a:t>
            </a:r>
          </a:p>
          <a:p>
            <a:r>
              <a:rPr lang="de-DE" dirty="0"/>
              <a:t>Weitere Unterstützungsmaßnahmen können auf bisherigen Unterrichtserfahrungen der Lehrkräfte beruhen und der Gruppe geteilt werden.</a:t>
            </a:r>
          </a:p>
        </p:txBody>
      </p:sp>
      <p:sp>
        <p:nvSpPr>
          <p:cNvPr id="4" name="Titel 3">
            <a:extLst>
              <a:ext uri="{FF2B5EF4-FFF2-40B4-BE49-F238E27FC236}">
                <a16:creationId xmlns:a16="http://schemas.microsoft.com/office/drawing/2014/main" id="{13471872-1F39-7F59-305F-BE83BEC6D8F0}"/>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64353903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39115-911E-1CAB-2ACF-962BD7AFA6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3C87C8-6544-0A6E-57C1-C2FDF5E67A22}"/>
              </a:ext>
            </a:extLst>
          </p:cNvPr>
          <p:cNvSpPr>
            <a:spLocks noGrp="1"/>
          </p:cNvSpPr>
          <p:nvPr>
            <p:ph type="title"/>
          </p:nvPr>
        </p:nvSpPr>
        <p:spPr/>
        <p:txBody>
          <a:bodyPr/>
          <a:lstStyle/>
          <a:p>
            <a:r>
              <a:rPr lang="de-DE" dirty="0"/>
              <a:t>Argumentieren am Beispiel ‚Multiplikation verstehen‘</a:t>
            </a:r>
          </a:p>
        </p:txBody>
      </p:sp>
      <p:sp>
        <p:nvSpPr>
          <p:cNvPr id="3" name="Textplatzhalter 2">
            <a:extLst>
              <a:ext uri="{FF2B5EF4-FFF2-40B4-BE49-F238E27FC236}">
                <a16:creationId xmlns:a16="http://schemas.microsoft.com/office/drawing/2014/main" id="{E8AAEF94-75A8-72F3-3139-5B1276F187C8}"/>
              </a:ext>
            </a:extLst>
          </p:cNvPr>
          <p:cNvSpPr>
            <a:spLocks noGrp="1"/>
          </p:cNvSpPr>
          <p:nvPr>
            <p:ph type="body" sz="quarter" idx="13"/>
          </p:nvPr>
        </p:nvSpPr>
        <p:spPr/>
        <p:txBody>
          <a:bodyPr/>
          <a:lstStyle/>
          <a:p>
            <a:pPr>
              <a:lnSpc>
                <a:spcPct val="150000"/>
              </a:lnSpc>
            </a:pPr>
            <a:r>
              <a:rPr lang="de-DE" dirty="0"/>
              <a:t>Wie würden Sie vorgehen, um die Kinder beim Argumentieren zu unterstützen?</a:t>
            </a:r>
          </a:p>
          <a:p>
            <a:pPr marL="342900" indent="-342900">
              <a:lnSpc>
                <a:spcPct val="150000"/>
              </a:lnSpc>
              <a:buAutoNum type="arabicPeriod"/>
            </a:pPr>
            <a:r>
              <a:rPr lang="de-DE" dirty="0"/>
              <a:t>Formulieren Sie konkrete Impulse. Sichten Sie dazu </a:t>
            </a:r>
            <a:br>
              <a:rPr lang="de-DE" dirty="0"/>
            </a:br>
            <a:r>
              <a:rPr lang="de-DE" dirty="0"/>
              <a:t>die Karteikarten 8 und 11 der „Was? Wie? Warum?“-Kartei</a:t>
            </a:r>
          </a:p>
          <a:p>
            <a:pPr marL="342900" indent="-342900">
              <a:lnSpc>
                <a:spcPct val="150000"/>
              </a:lnSpc>
              <a:buAutoNum type="arabicPeriod"/>
            </a:pPr>
            <a:r>
              <a:rPr lang="de-DE" dirty="0"/>
              <a:t>Welche weiteren Unterstützungsmaßnahmen würden Sie anbieten?</a:t>
            </a:r>
          </a:p>
        </p:txBody>
      </p:sp>
      <p:sp>
        <p:nvSpPr>
          <p:cNvPr id="5" name="Textplatzhalter 4">
            <a:extLst>
              <a:ext uri="{FF2B5EF4-FFF2-40B4-BE49-F238E27FC236}">
                <a16:creationId xmlns:a16="http://schemas.microsoft.com/office/drawing/2014/main" id="{00005E85-840B-5B64-C18A-B63ACA523829}"/>
              </a:ext>
            </a:extLst>
          </p:cNvPr>
          <p:cNvSpPr>
            <a:spLocks noGrp="1"/>
          </p:cNvSpPr>
          <p:nvPr>
            <p:ph type="body" sz="quarter" idx="16"/>
          </p:nvPr>
        </p:nvSpPr>
        <p:spPr/>
        <p:txBody>
          <a:bodyPr/>
          <a:lstStyle/>
          <a:p>
            <a:r>
              <a:rPr lang="de-DE" dirty="0"/>
              <a:t>AKTIVITÄT</a:t>
            </a:r>
          </a:p>
        </p:txBody>
      </p:sp>
      <p:sp>
        <p:nvSpPr>
          <p:cNvPr id="11" name="Textplatzhalter 35">
            <a:extLst>
              <a:ext uri="{FF2B5EF4-FFF2-40B4-BE49-F238E27FC236}">
                <a16:creationId xmlns:a16="http://schemas.microsoft.com/office/drawing/2014/main" id="{038D7C0E-B5D9-3259-1348-873C253B1134}"/>
              </a:ext>
            </a:extLst>
          </p:cNvPr>
          <p:cNvSpPr>
            <a:spLocks noGrp="1"/>
          </p:cNvSpPr>
          <p:nvPr>
            <p:ph type="body" sz="quarter" idx="15"/>
          </p:nvPr>
        </p:nvSpPr>
        <p:spPr>
          <a:xfrm>
            <a:off x="526474" y="5999216"/>
            <a:ext cx="11139054" cy="267875"/>
          </a:xfrm>
        </p:spPr>
        <p:txBody>
          <a:bodyPr>
            <a:normAutofit fontScale="55000" lnSpcReduction="20000"/>
          </a:bodyPr>
          <a:lstStyle/>
          <a:p>
            <a:pPr algn="r"/>
            <a:endParaRPr lang="de-DE" dirty="0"/>
          </a:p>
        </p:txBody>
      </p:sp>
      <p:sp>
        <p:nvSpPr>
          <p:cNvPr id="25" name="Textfeld 24">
            <a:extLst>
              <a:ext uri="{FF2B5EF4-FFF2-40B4-BE49-F238E27FC236}">
                <a16:creationId xmlns:a16="http://schemas.microsoft.com/office/drawing/2014/main" id="{16E4CD01-625B-9E6C-2C17-5629CD12AF35}"/>
              </a:ext>
            </a:extLst>
          </p:cNvPr>
          <p:cNvSpPr txBox="1"/>
          <p:nvPr/>
        </p:nvSpPr>
        <p:spPr>
          <a:xfrm>
            <a:off x="6104467" y="651086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7" name="Grafik 6">
            <a:extLst>
              <a:ext uri="{FF2B5EF4-FFF2-40B4-BE49-F238E27FC236}">
                <a16:creationId xmlns:a16="http://schemas.microsoft.com/office/drawing/2014/main" id="{33E4CBA5-13A0-AC4A-8D7E-FB5B758AF9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9605" y="1635362"/>
            <a:ext cx="4937213" cy="2350713"/>
          </a:xfrm>
          <a:prstGeom prst="rect">
            <a:avLst/>
          </a:prstGeom>
        </p:spPr>
      </p:pic>
      <p:pic>
        <p:nvPicPr>
          <p:cNvPr id="14" name="Grafik 13">
            <a:extLst>
              <a:ext uri="{FF2B5EF4-FFF2-40B4-BE49-F238E27FC236}">
                <a16:creationId xmlns:a16="http://schemas.microsoft.com/office/drawing/2014/main" id="{1AC168EE-3D4B-BFF4-CEA2-A71E005A9C16}"/>
              </a:ext>
            </a:extLst>
          </p:cNvPr>
          <p:cNvPicPr>
            <a:picLocks noChangeAspect="1"/>
          </p:cNvPicPr>
          <p:nvPr/>
        </p:nvPicPr>
        <p:blipFill>
          <a:blip r:embed="rId4"/>
          <a:stretch>
            <a:fillRect/>
          </a:stretch>
        </p:blipFill>
        <p:spPr>
          <a:xfrm>
            <a:off x="3069762" y="2037186"/>
            <a:ext cx="349181" cy="349181"/>
          </a:xfrm>
          <a:prstGeom prst="rect">
            <a:avLst/>
          </a:prstGeom>
        </p:spPr>
      </p:pic>
      <p:pic>
        <p:nvPicPr>
          <p:cNvPr id="16" name="Grafik 15">
            <a:extLst>
              <a:ext uri="{FF2B5EF4-FFF2-40B4-BE49-F238E27FC236}">
                <a16:creationId xmlns:a16="http://schemas.microsoft.com/office/drawing/2014/main" id="{F2881052-6195-8D16-76AF-4CD77D2CF77D}"/>
              </a:ext>
            </a:extLst>
          </p:cNvPr>
          <p:cNvPicPr>
            <a:picLocks noChangeAspect="1"/>
          </p:cNvPicPr>
          <p:nvPr/>
        </p:nvPicPr>
        <p:blipFill>
          <a:blip r:embed="rId4"/>
          <a:stretch>
            <a:fillRect/>
          </a:stretch>
        </p:blipFill>
        <p:spPr>
          <a:xfrm>
            <a:off x="1910029" y="2416661"/>
            <a:ext cx="349181" cy="349181"/>
          </a:xfrm>
          <a:prstGeom prst="rect">
            <a:avLst/>
          </a:prstGeom>
        </p:spPr>
      </p:pic>
      <p:pic>
        <p:nvPicPr>
          <p:cNvPr id="17" name="Grafik 16">
            <a:extLst>
              <a:ext uri="{FF2B5EF4-FFF2-40B4-BE49-F238E27FC236}">
                <a16:creationId xmlns:a16="http://schemas.microsoft.com/office/drawing/2014/main" id="{B78810C7-4341-D811-EB87-6900E53438C9}"/>
              </a:ext>
            </a:extLst>
          </p:cNvPr>
          <p:cNvPicPr>
            <a:picLocks noChangeAspect="1"/>
          </p:cNvPicPr>
          <p:nvPr/>
        </p:nvPicPr>
        <p:blipFill>
          <a:blip r:embed="rId4"/>
          <a:stretch>
            <a:fillRect/>
          </a:stretch>
        </p:blipFill>
        <p:spPr>
          <a:xfrm>
            <a:off x="1910029" y="2798232"/>
            <a:ext cx="349181" cy="349181"/>
          </a:xfrm>
          <a:prstGeom prst="rect">
            <a:avLst/>
          </a:prstGeom>
        </p:spPr>
      </p:pic>
      <p:pic>
        <p:nvPicPr>
          <p:cNvPr id="18" name="Grafik 17">
            <a:extLst>
              <a:ext uri="{FF2B5EF4-FFF2-40B4-BE49-F238E27FC236}">
                <a16:creationId xmlns:a16="http://schemas.microsoft.com/office/drawing/2014/main" id="{4142ED82-23EE-4D00-BBDA-38DE4C0E5F29}"/>
              </a:ext>
            </a:extLst>
          </p:cNvPr>
          <p:cNvPicPr>
            <a:picLocks noChangeAspect="1"/>
          </p:cNvPicPr>
          <p:nvPr/>
        </p:nvPicPr>
        <p:blipFill>
          <a:blip r:embed="rId4"/>
          <a:stretch>
            <a:fillRect/>
          </a:stretch>
        </p:blipFill>
        <p:spPr>
          <a:xfrm>
            <a:off x="1908166" y="2035091"/>
            <a:ext cx="349181" cy="349181"/>
          </a:xfrm>
          <a:prstGeom prst="rect">
            <a:avLst/>
          </a:prstGeom>
        </p:spPr>
      </p:pic>
      <p:pic>
        <p:nvPicPr>
          <p:cNvPr id="19" name="Grafik 18">
            <a:extLst>
              <a:ext uri="{FF2B5EF4-FFF2-40B4-BE49-F238E27FC236}">
                <a16:creationId xmlns:a16="http://schemas.microsoft.com/office/drawing/2014/main" id="{B1FBEC74-550E-F59C-5DA2-7B431D8628BF}"/>
              </a:ext>
            </a:extLst>
          </p:cNvPr>
          <p:cNvPicPr>
            <a:picLocks noChangeAspect="1"/>
          </p:cNvPicPr>
          <p:nvPr/>
        </p:nvPicPr>
        <p:blipFill>
          <a:blip r:embed="rId4"/>
          <a:stretch>
            <a:fillRect/>
          </a:stretch>
        </p:blipFill>
        <p:spPr>
          <a:xfrm>
            <a:off x="2295364" y="2035091"/>
            <a:ext cx="349181" cy="349181"/>
          </a:xfrm>
          <a:prstGeom prst="rect">
            <a:avLst/>
          </a:prstGeom>
        </p:spPr>
      </p:pic>
      <p:pic>
        <p:nvPicPr>
          <p:cNvPr id="20" name="Grafik 19">
            <a:extLst>
              <a:ext uri="{FF2B5EF4-FFF2-40B4-BE49-F238E27FC236}">
                <a16:creationId xmlns:a16="http://schemas.microsoft.com/office/drawing/2014/main" id="{B3435750-0441-FA91-9503-E2A3DC74C72B}"/>
              </a:ext>
            </a:extLst>
          </p:cNvPr>
          <p:cNvPicPr>
            <a:picLocks noChangeAspect="1"/>
          </p:cNvPicPr>
          <p:nvPr/>
        </p:nvPicPr>
        <p:blipFill>
          <a:blip r:embed="rId4"/>
          <a:stretch>
            <a:fillRect/>
          </a:stretch>
        </p:blipFill>
        <p:spPr>
          <a:xfrm>
            <a:off x="2682563" y="2035090"/>
            <a:ext cx="349181" cy="349181"/>
          </a:xfrm>
          <a:prstGeom prst="rect">
            <a:avLst/>
          </a:prstGeom>
        </p:spPr>
      </p:pic>
      <p:pic>
        <p:nvPicPr>
          <p:cNvPr id="26" name="Grafik 25" descr="Ein Bild, das Zeichnung, Entwurf, Bild, Kinderkunst enthält.&#10;&#10;Automatisch generierte Beschreibung">
            <a:extLst>
              <a:ext uri="{FF2B5EF4-FFF2-40B4-BE49-F238E27FC236}">
                <a16:creationId xmlns:a16="http://schemas.microsoft.com/office/drawing/2014/main" id="{CF1F5A7E-D846-D636-B896-4BA8FD7670EA}"/>
              </a:ext>
            </a:extLst>
          </p:cNvPr>
          <p:cNvPicPr>
            <a:picLocks noChangeAspect="1"/>
          </p:cNvPicPr>
          <p:nvPr/>
        </p:nvPicPr>
        <p:blipFill rotWithShape="1">
          <a:blip r:embed="rId5">
            <a:extLst>
              <a:ext uri="{28A0092B-C50C-407E-A947-70E740481C1C}">
                <a14:useLocalDpi xmlns:a14="http://schemas.microsoft.com/office/drawing/2010/main" val="0"/>
              </a:ext>
            </a:extLst>
          </a:blip>
          <a:srcRect b="39286"/>
          <a:stretch/>
        </p:blipFill>
        <p:spPr>
          <a:xfrm flipH="1">
            <a:off x="9729552" y="2095255"/>
            <a:ext cx="1666209" cy="1766318"/>
          </a:xfrm>
          <a:prstGeom prst="rect">
            <a:avLst/>
          </a:prstGeom>
        </p:spPr>
      </p:pic>
      <p:pic>
        <p:nvPicPr>
          <p:cNvPr id="27" name="Grafik 26">
            <a:extLst>
              <a:ext uri="{FF2B5EF4-FFF2-40B4-BE49-F238E27FC236}">
                <a16:creationId xmlns:a16="http://schemas.microsoft.com/office/drawing/2014/main" id="{8778F184-D9A0-02B4-78F0-3BE1B760F0BB}"/>
              </a:ext>
            </a:extLst>
          </p:cNvPr>
          <p:cNvPicPr>
            <a:picLocks noChangeAspect="1"/>
          </p:cNvPicPr>
          <p:nvPr/>
        </p:nvPicPr>
        <p:blipFill>
          <a:blip r:embed="rId6"/>
          <a:srcRect b="43370"/>
          <a:stretch/>
        </p:blipFill>
        <p:spPr>
          <a:xfrm>
            <a:off x="7436896" y="2286707"/>
            <a:ext cx="1262920" cy="1574866"/>
          </a:xfrm>
          <a:prstGeom prst="rect">
            <a:avLst/>
          </a:prstGeom>
        </p:spPr>
      </p:pic>
      <p:sp>
        <p:nvSpPr>
          <p:cNvPr id="28" name="Abgerundete rechteckige Legende 27">
            <a:extLst>
              <a:ext uri="{FF2B5EF4-FFF2-40B4-BE49-F238E27FC236}">
                <a16:creationId xmlns:a16="http://schemas.microsoft.com/office/drawing/2014/main" id="{A671D378-EC91-9CD8-8AB9-E1FBDF5FFAEC}"/>
              </a:ext>
            </a:extLst>
          </p:cNvPr>
          <p:cNvSpPr/>
          <p:nvPr/>
        </p:nvSpPr>
        <p:spPr>
          <a:xfrm>
            <a:off x="9224816" y="1180635"/>
            <a:ext cx="2380782" cy="874219"/>
          </a:xfrm>
          <a:prstGeom prst="wedgeRoundRectCallout">
            <a:avLst>
              <a:gd name="adj1" fmla="val -10830"/>
              <a:gd name="adj2" fmla="val 10843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29" name="Abgerundete rechteckige Legende 28">
            <a:extLst>
              <a:ext uri="{FF2B5EF4-FFF2-40B4-BE49-F238E27FC236}">
                <a16:creationId xmlns:a16="http://schemas.microsoft.com/office/drawing/2014/main" id="{15D8B98C-A992-BBB7-5495-49F2B66C8B2D}"/>
              </a:ext>
            </a:extLst>
          </p:cNvPr>
          <p:cNvSpPr/>
          <p:nvPr/>
        </p:nvSpPr>
        <p:spPr>
          <a:xfrm>
            <a:off x="6747256" y="1181330"/>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sp>
        <p:nvSpPr>
          <p:cNvPr id="30" name="Abgerundete rechteckige Legende 29">
            <a:extLst>
              <a:ext uri="{FF2B5EF4-FFF2-40B4-BE49-F238E27FC236}">
                <a16:creationId xmlns:a16="http://schemas.microsoft.com/office/drawing/2014/main" id="{96DC01B1-5948-B68E-BFD3-44DEFCE6E7E9}"/>
              </a:ext>
            </a:extLst>
          </p:cNvPr>
          <p:cNvSpPr/>
          <p:nvPr/>
        </p:nvSpPr>
        <p:spPr>
          <a:xfrm>
            <a:off x="3490613" y="2501942"/>
            <a:ext cx="2380782" cy="1081082"/>
          </a:xfrm>
          <a:prstGeom prst="wedgeRoundRectCallout">
            <a:avLst>
              <a:gd name="adj1" fmla="val -65027"/>
              <a:gd name="adj2" fmla="val 41675"/>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latin typeface="Arial" panose="020B0604020202020204" pitchFamily="34" charset="0"/>
                <a:cs typeface="Arial" panose="020B0604020202020204" pitchFamily="34" charset="0"/>
              </a:rPr>
              <a:t>Passt die Darstellung zur Aufgabe </a:t>
            </a:r>
          </a:p>
          <a:p>
            <a:pPr marL="0" indent="0" algn="ctr">
              <a:buNone/>
            </a:pPr>
            <a:r>
              <a:rPr lang="de-DE" sz="1600" b="0" dirty="0">
                <a:solidFill>
                  <a:schemeClr val="tx1"/>
                </a:solidFill>
                <a:latin typeface="Arial" panose="020B0604020202020204" pitchFamily="34" charset="0"/>
                <a:cs typeface="Arial" panose="020B0604020202020204" pitchFamily="34" charset="0"/>
              </a:rPr>
              <a:t>3 • 4 ?</a:t>
            </a:r>
          </a:p>
        </p:txBody>
      </p:sp>
      <p:sp>
        <p:nvSpPr>
          <p:cNvPr id="8" name="Textfeld 7">
            <a:hlinkClick r:id="rId7"/>
            <a:extLst>
              <a:ext uri="{FF2B5EF4-FFF2-40B4-BE49-F238E27FC236}">
                <a16:creationId xmlns:a16="http://schemas.microsoft.com/office/drawing/2014/main" id="{621DC12F-CB20-0A0A-022B-495C70780F7D}"/>
              </a:ext>
            </a:extLst>
          </p:cNvPr>
          <p:cNvSpPr txBox="1"/>
          <p:nvPr/>
        </p:nvSpPr>
        <p:spPr>
          <a:xfrm>
            <a:off x="7436896" y="4640507"/>
            <a:ext cx="3958865" cy="637849"/>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72000" rIns="288000" bIns="72000" rtlCol="0">
            <a:spAutoFit/>
          </a:bodyPr>
          <a:lstStyle/>
          <a:p>
            <a:pPr marL="0" indent="0">
              <a:spcBef>
                <a:spcPts val="400"/>
              </a:spcBef>
              <a:buNone/>
            </a:pPr>
            <a:r>
              <a:rPr kumimoji="0" lang="de-DE" sz="1600" b="0" i="0" u="none" strike="noStrike" kern="1200" cap="none" spc="0" normalizeH="0" baseline="0" noProof="0" dirty="0">
                <a:ln>
                  <a:noFill/>
                </a:ln>
                <a:solidFill>
                  <a:prstClr val="black"/>
                </a:solidFill>
                <a:effectLst/>
                <a:uLnTx/>
                <a:uFillTx/>
                <a:ea typeface="ＭＳ Ｐゴシック" charset="-128"/>
                <a:cs typeface="Calibri"/>
              </a:rPr>
              <a:t>Kartei “Was? Wie? Warum?“</a:t>
            </a:r>
            <a:br>
              <a:rPr kumimoji="0" lang="de-DE" sz="1600" b="0" i="0" u="none" strike="noStrike" kern="1200" cap="none" spc="0" normalizeH="0" baseline="0" noProof="0" dirty="0">
                <a:ln>
                  <a:noFill/>
                </a:ln>
                <a:solidFill>
                  <a:prstClr val="black"/>
                </a:solidFill>
                <a:effectLst/>
                <a:uLnTx/>
                <a:uFillTx/>
                <a:ea typeface="ＭＳ Ｐゴシック" charset="-128"/>
                <a:cs typeface="Calibri"/>
              </a:rPr>
            </a:b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https://</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pikas.dzlm.de</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128"/>
                <a:cs typeface="Arial" panose="020B0604020202020204" pitchFamily="34" charset="0"/>
              </a:rPr>
              <a:t>node</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cs typeface="Arial" panose="020B0604020202020204" pitchFamily="34" charset="0"/>
              </a:rPr>
              <a:t>/2286</a:t>
            </a:r>
          </a:p>
        </p:txBody>
      </p:sp>
      <p:pic>
        <p:nvPicPr>
          <p:cNvPr id="9" name="Grafik 8">
            <a:extLst>
              <a:ext uri="{FF2B5EF4-FFF2-40B4-BE49-F238E27FC236}">
                <a16:creationId xmlns:a16="http://schemas.microsoft.com/office/drawing/2014/main" id="{8E45390A-095A-B421-072C-6525577983F8}"/>
              </a:ext>
            </a:extLst>
          </p:cNvPr>
          <p:cNvPicPr>
            <a:picLocks noChangeAspect="1"/>
          </p:cNvPicPr>
          <p:nvPr/>
        </p:nvPicPr>
        <p:blipFill>
          <a:blip r:embed="rId8"/>
          <a:stretch>
            <a:fillRect/>
          </a:stretch>
        </p:blipFill>
        <p:spPr>
          <a:xfrm>
            <a:off x="7651956" y="4808814"/>
            <a:ext cx="259200" cy="259200"/>
          </a:xfrm>
          <a:prstGeom prst="rect">
            <a:avLst/>
          </a:prstGeom>
          <a:ln>
            <a:noFill/>
          </a:ln>
        </p:spPr>
      </p:pic>
    </p:spTree>
    <p:extLst>
      <p:ext uri="{BB962C8B-B14F-4D97-AF65-F5344CB8AC3E}">
        <p14:creationId xmlns:p14="http://schemas.microsoft.com/office/powerpoint/2010/main" val="351488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9C24-C841-BF04-35A7-77851F1ED500}"/>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B7A173FC-C8BB-93A9-85D0-2BA744F28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97" y="1739513"/>
            <a:ext cx="6190649" cy="4383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09F855C2-CAFC-8000-8036-A291F2159FFD}"/>
              </a:ext>
            </a:extLst>
          </p:cNvPr>
          <p:cNvSpPr>
            <a:spLocks noGrp="1"/>
          </p:cNvSpPr>
          <p:nvPr>
            <p:ph type="title"/>
          </p:nvPr>
        </p:nvSpPr>
        <p:spPr/>
        <p:txBody>
          <a:bodyPr/>
          <a:lstStyle/>
          <a:p>
            <a:r>
              <a:rPr lang="de-DE" dirty="0"/>
              <a:t>Argumentieren am Beispiel ‚Multiplikation verstehen‘</a:t>
            </a:r>
          </a:p>
        </p:txBody>
      </p:sp>
      <p:sp>
        <p:nvSpPr>
          <p:cNvPr id="4" name="Textplatzhalter 3">
            <a:extLst>
              <a:ext uri="{FF2B5EF4-FFF2-40B4-BE49-F238E27FC236}">
                <a16:creationId xmlns:a16="http://schemas.microsoft.com/office/drawing/2014/main" id="{8E517A36-12D5-74FA-CFC8-9D69B47DB39E}"/>
              </a:ext>
            </a:extLst>
          </p:cNvPr>
          <p:cNvSpPr>
            <a:spLocks noGrp="1"/>
          </p:cNvSpPr>
          <p:nvPr>
            <p:ph type="body" sz="quarter" idx="14"/>
          </p:nvPr>
        </p:nvSpPr>
        <p:spPr/>
        <p:txBody>
          <a:bodyPr/>
          <a:lstStyle/>
          <a:p>
            <a:r>
              <a:rPr lang="de-DE" dirty="0"/>
              <a:t>ARGUMENTIEREN MIT DER „WAS? WIE? WARUM?“ – KARTEI FÖRDERN</a:t>
            </a:r>
          </a:p>
        </p:txBody>
      </p:sp>
      <p:pic>
        <p:nvPicPr>
          <p:cNvPr id="8" name="Grafik 7" descr="Ein Bild, das Zeichnung, Entwurf, Bild, Kinderkunst enthält.&#10;&#10;Automatisch generierte Beschreibung">
            <a:extLst>
              <a:ext uri="{FF2B5EF4-FFF2-40B4-BE49-F238E27FC236}">
                <a16:creationId xmlns:a16="http://schemas.microsoft.com/office/drawing/2014/main" id="{A95D4414-EB0F-F6BC-A02C-817B8DAE57A3}"/>
              </a:ext>
            </a:extLst>
          </p:cNvPr>
          <p:cNvPicPr>
            <a:picLocks noChangeAspect="1"/>
          </p:cNvPicPr>
          <p:nvPr/>
        </p:nvPicPr>
        <p:blipFill rotWithShape="1">
          <a:blip r:embed="rId4">
            <a:extLst>
              <a:ext uri="{28A0092B-C50C-407E-A947-70E740481C1C}">
                <a14:useLocalDpi xmlns:a14="http://schemas.microsoft.com/office/drawing/2010/main" val="0"/>
              </a:ext>
            </a:extLst>
          </a:blip>
          <a:srcRect b="39286"/>
          <a:stretch/>
        </p:blipFill>
        <p:spPr>
          <a:xfrm flipH="1">
            <a:off x="9789480" y="4033624"/>
            <a:ext cx="1666209" cy="1766318"/>
          </a:xfrm>
          <a:prstGeom prst="rect">
            <a:avLst/>
          </a:prstGeom>
        </p:spPr>
      </p:pic>
      <p:pic>
        <p:nvPicPr>
          <p:cNvPr id="15" name="Grafik 14">
            <a:extLst>
              <a:ext uri="{FF2B5EF4-FFF2-40B4-BE49-F238E27FC236}">
                <a16:creationId xmlns:a16="http://schemas.microsoft.com/office/drawing/2014/main" id="{A3FDF887-1E8D-8DEC-3A1A-9D6A6CB4A208}"/>
              </a:ext>
            </a:extLst>
          </p:cNvPr>
          <p:cNvPicPr>
            <a:picLocks noChangeAspect="1"/>
          </p:cNvPicPr>
          <p:nvPr/>
        </p:nvPicPr>
        <p:blipFill>
          <a:blip r:embed="rId5"/>
          <a:srcRect b="43370"/>
          <a:stretch/>
        </p:blipFill>
        <p:spPr>
          <a:xfrm>
            <a:off x="8721676" y="4240191"/>
            <a:ext cx="1262920" cy="1574866"/>
          </a:xfrm>
          <a:prstGeom prst="rect">
            <a:avLst/>
          </a:prstGeom>
        </p:spPr>
      </p:pic>
      <p:sp>
        <p:nvSpPr>
          <p:cNvPr id="16" name="Abgerundete rechteckige Legende 15">
            <a:extLst>
              <a:ext uri="{FF2B5EF4-FFF2-40B4-BE49-F238E27FC236}">
                <a16:creationId xmlns:a16="http://schemas.microsoft.com/office/drawing/2014/main" id="{738A96CC-5AD9-6C14-5A6A-DCCFBA1F30C6}"/>
              </a:ext>
            </a:extLst>
          </p:cNvPr>
          <p:cNvSpPr/>
          <p:nvPr/>
        </p:nvSpPr>
        <p:spPr>
          <a:xfrm>
            <a:off x="9363808" y="2173601"/>
            <a:ext cx="2301718" cy="874219"/>
          </a:xfrm>
          <a:prstGeom prst="wedgeRoundRectCallout">
            <a:avLst>
              <a:gd name="adj1" fmla="val 13617"/>
              <a:gd name="adj2" fmla="val 14966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17" name="Abgerundete rechteckige Legende 16">
            <a:extLst>
              <a:ext uri="{FF2B5EF4-FFF2-40B4-BE49-F238E27FC236}">
                <a16:creationId xmlns:a16="http://schemas.microsoft.com/office/drawing/2014/main" id="{FF9C43B5-BD91-EF53-DE40-DAF0DA9271F4}"/>
              </a:ext>
            </a:extLst>
          </p:cNvPr>
          <p:cNvSpPr/>
          <p:nvPr/>
        </p:nvSpPr>
        <p:spPr>
          <a:xfrm>
            <a:off x="8113876" y="3131393"/>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pic>
        <p:nvPicPr>
          <p:cNvPr id="12" name="Grafik 11" descr="Lupe mit einfarbiger Füllung">
            <a:extLst>
              <a:ext uri="{FF2B5EF4-FFF2-40B4-BE49-F238E27FC236}">
                <a16:creationId xmlns:a16="http://schemas.microsoft.com/office/drawing/2014/main" id="{01B962EF-C37E-5FC3-2D30-F01B0F7710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30560">
            <a:off x="583623" y="4616911"/>
            <a:ext cx="599742" cy="599742"/>
          </a:xfrm>
          <a:prstGeom prst="rect">
            <a:avLst/>
          </a:prstGeom>
        </p:spPr>
      </p:pic>
      <p:pic>
        <p:nvPicPr>
          <p:cNvPr id="13" name="Grafik 12" descr="Lupe mit einfarbiger Füllung">
            <a:extLst>
              <a:ext uri="{FF2B5EF4-FFF2-40B4-BE49-F238E27FC236}">
                <a16:creationId xmlns:a16="http://schemas.microsoft.com/office/drawing/2014/main" id="{0AF7D4BE-0317-B0D2-39BB-B20B3F9CC9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10717">
            <a:off x="6561470" y="3950160"/>
            <a:ext cx="599742" cy="599742"/>
          </a:xfrm>
          <a:prstGeom prst="rect">
            <a:avLst/>
          </a:prstGeom>
        </p:spPr>
      </p:pic>
      <p:pic>
        <p:nvPicPr>
          <p:cNvPr id="14" name="Grafik 13" descr="Lupe mit einfarbiger Füllung">
            <a:extLst>
              <a:ext uri="{FF2B5EF4-FFF2-40B4-BE49-F238E27FC236}">
                <a16:creationId xmlns:a16="http://schemas.microsoft.com/office/drawing/2014/main" id="{804BE380-651E-CF0D-4BCF-BB9A65981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06848">
            <a:off x="6561471" y="4689721"/>
            <a:ext cx="599742" cy="599742"/>
          </a:xfrm>
          <a:prstGeom prst="rect">
            <a:avLst/>
          </a:prstGeom>
        </p:spPr>
      </p:pic>
    </p:spTree>
    <p:extLst>
      <p:ext uri="{BB962C8B-B14F-4D97-AF65-F5344CB8AC3E}">
        <p14:creationId xmlns:p14="http://schemas.microsoft.com/office/powerpoint/2010/main" val="900219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941B4-4B9F-20AE-9F72-088344DBC605}"/>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E32FB13F-B0CF-67F0-5467-F4D32029C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19" y="1739514"/>
            <a:ext cx="6196227" cy="4376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A282B217-65CE-66D2-8962-76B6043CAFB9}"/>
              </a:ext>
            </a:extLst>
          </p:cNvPr>
          <p:cNvSpPr>
            <a:spLocks noGrp="1"/>
          </p:cNvSpPr>
          <p:nvPr>
            <p:ph type="title"/>
          </p:nvPr>
        </p:nvSpPr>
        <p:spPr/>
        <p:txBody>
          <a:bodyPr/>
          <a:lstStyle/>
          <a:p>
            <a:r>
              <a:rPr lang="de-DE" dirty="0"/>
              <a:t>Argumentieren am Beispiel ‚Multiplikation verstehen‘</a:t>
            </a:r>
          </a:p>
        </p:txBody>
      </p:sp>
      <p:sp>
        <p:nvSpPr>
          <p:cNvPr id="4" name="Textplatzhalter 3">
            <a:extLst>
              <a:ext uri="{FF2B5EF4-FFF2-40B4-BE49-F238E27FC236}">
                <a16:creationId xmlns:a16="http://schemas.microsoft.com/office/drawing/2014/main" id="{71A54FB5-A8BE-BD80-6ACB-CAD406EE6D45}"/>
              </a:ext>
            </a:extLst>
          </p:cNvPr>
          <p:cNvSpPr>
            <a:spLocks noGrp="1"/>
          </p:cNvSpPr>
          <p:nvPr>
            <p:ph type="body" sz="quarter" idx="14"/>
          </p:nvPr>
        </p:nvSpPr>
        <p:spPr/>
        <p:txBody>
          <a:bodyPr/>
          <a:lstStyle/>
          <a:p>
            <a:r>
              <a:rPr lang="de-DE" dirty="0"/>
              <a:t>ARGUMENTIEREN MIT DER „WAS? WIE? WARUM?“ – KARTEI FÖRDERN</a:t>
            </a:r>
          </a:p>
        </p:txBody>
      </p:sp>
      <p:pic>
        <p:nvPicPr>
          <p:cNvPr id="13" name="Grafik 12" descr="Lupe mit einfarbiger Füllung">
            <a:extLst>
              <a:ext uri="{FF2B5EF4-FFF2-40B4-BE49-F238E27FC236}">
                <a16:creationId xmlns:a16="http://schemas.microsoft.com/office/drawing/2014/main" id="{3068DEC5-E694-FF09-B023-D01832592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30560">
            <a:off x="613547" y="4633543"/>
            <a:ext cx="599742" cy="599742"/>
          </a:xfrm>
          <a:prstGeom prst="rect">
            <a:avLst/>
          </a:prstGeom>
        </p:spPr>
      </p:pic>
      <p:pic>
        <p:nvPicPr>
          <p:cNvPr id="14" name="Grafik 13" descr="Lupe mit einfarbiger Füllung">
            <a:extLst>
              <a:ext uri="{FF2B5EF4-FFF2-40B4-BE49-F238E27FC236}">
                <a16:creationId xmlns:a16="http://schemas.microsoft.com/office/drawing/2014/main" id="{5B2526C1-5D6B-399D-8176-7FD14BE526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6848">
            <a:off x="6432719" y="4049990"/>
            <a:ext cx="599742" cy="599742"/>
          </a:xfrm>
          <a:prstGeom prst="rect">
            <a:avLst/>
          </a:prstGeom>
        </p:spPr>
      </p:pic>
      <p:pic>
        <p:nvPicPr>
          <p:cNvPr id="7" name="Grafik 6" descr="Ein Bild, das Zeichnung, Entwurf, Bild, Kinderkunst enthält.&#10;&#10;Automatisch generierte Beschreibung">
            <a:extLst>
              <a:ext uri="{FF2B5EF4-FFF2-40B4-BE49-F238E27FC236}">
                <a16:creationId xmlns:a16="http://schemas.microsoft.com/office/drawing/2014/main" id="{FEF1F580-8CB8-A337-B772-8FE32108E1E9}"/>
              </a:ext>
            </a:extLst>
          </p:cNvPr>
          <p:cNvPicPr>
            <a:picLocks noChangeAspect="1"/>
          </p:cNvPicPr>
          <p:nvPr/>
        </p:nvPicPr>
        <p:blipFill rotWithShape="1">
          <a:blip r:embed="rId6">
            <a:extLst>
              <a:ext uri="{28A0092B-C50C-407E-A947-70E740481C1C}">
                <a14:useLocalDpi xmlns:a14="http://schemas.microsoft.com/office/drawing/2010/main" val="0"/>
              </a:ext>
            </a:extLst>
          </a:blip>
          <a:srcRect b="39286"/>
          <a:stretch/>
        </p:blipFill>
        <p:spPr>
          <a:xfrm flipH="1">
            <a:off x="9789480" y="4033624"/>
            <a:ext cx="1666209" cy="1766318"/>
          </a:xfrm>
          <a:prstGeom prst="rect">
            <a:avLst/>
          </a:prstGeom>
        </p:spPr>
      </p:pic>
      <p:pic>
        <p:nvPicPr>
          <p:cNvPr id="15" name="Grafik 14">
            <a:extLst>
              <a:ext uri="{FF2B5EF4-FFF2-40B4-BE49-F238E27FC236}">
                <a16:creationId xmlns:a16="http://schemas.microsoft.com/office/drawing/2014/main" id="{4DA050B2-7F23-48FD-5F55-AC416BCF6B7F}"/>
              </a:ext>
            </a:extLst>
          </p:cNvPr>
          <p:cNvPicPr>
            <a:picLocks noChangeAspect="1"/>
          </p:cNvPicPr>
          <p:nvPr/>
        </p:nvPicPr>
        <p:blipFill>
          <a:blip r:embed="rId7"/>
          <a:srcRect b="43370"/>
          <a:stretch/>
        </p:blipFill>
        <p:spPr>
          <a:xfrm>
            <a:off x="8721676" y="4240191"/>
            <a:ext cx="1262920" cy="1574866"/>
          </a:xfrm>
          <a:prstGeom prst="rect">
            <a:avLst/>
          </a:prstGeom>
        </p:spPr>
      </p:pic>
      <p:sp>
        <p:nvSpPr>
          <p:cNvPr id="16" name="Abgerundete rechteckige Legende 15">
            <a:extLst>
              <a:ext uri="{FF2B5EF4-FFF2-40B4-BE49-F238E27FC236}">
                <a16:creationId xmlns:a16="http://schemas.microsoft.com/office/drawing/2014/main" id="{087E4B8D-22E9-AE46-C777-B4D229FA1388}"/>
              </a:ext>
            </a:extLst>
          </p:cNvPr>
          <p:cNvSpPr/>
          <p:nvPr/>
        </p:nvSpPr>
        <p:spPr>
          <a:xfrm>
            <a:off x="9363808" y="2173601"/>
            <a:ext cx="2301718" cy="874219"/>
          </a:xfrm>
          <a:prstGeom prst="wedgeRoundRectCallout">
            <a:avLst>
              <a:gd name="adj1" fmla="val 13617"/>
              <a:gd name="adj2" fmla="val 149668"/>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Nach unten sind es 3, oben sind es 4.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Da passt also 3 mal 4.</a:t>
            </a:r>
          </a:p>
        </p:txBody>
      </p:sp>
      <p:sp>
        <p:nvSpPr>
          <p:cNvPr id="17" name="Abgerundete rechteckige Legende 16">
            <a:extLst>
              <a:ext uri="{FF2B5EF4-FFF2-40B4-BE49-F238E27FC236}">
                <a16:creationId xmlns:a16="http://schemas.microsoft.com/office/drawing/2014/main" id="{4746742F-E518-8929-FBBA-F3C525F6CAA2}"/>
              </a:ext>
            </a:extLst>
          </p:cNvPr>
          <p:cNvSpPr/>
          <p:nvPr/>
        </p:nvSpPr>
        <p:spPr>
          <a:xfrm>
            <a:off x="8113876" y="3131393"/>
            <a:ext cx="2296159" cy="767559"/>
          </a:xfrm>
          <a:prstGeom prst="wedgeRoundRectCallout">
            <a:avLst>
              <a:gd name="adj1" fmla="val 5669"/>
              <a:gd name="adj2" fmla="val 95213"/>
              <a:gd name="adj3" fmla="val 16667"/>
            </a:avLst>
          </a:prstGeom>
          <a:solidFill>
            <a:schemeClr val="bg1"/>
          </a:solid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ysClr val="windowText" lastClr="000000"/>
                </a:solidFill>
                <a:latin typeface="Arial" panose="020B0604020202020204" pitchFamily="34" charset="0"/>
                <a:cs typeface="Arial" panose="020B0604020202020204" pitchFamily="34" charset="0"/>
              </a:rPr>
              <a:t>Nein, </a:t>
            </a:r>
            <a:br>
              <a:rPr lang="de-DE" sz="1600" b="0" dirty="0">
                <a:solidFill>
                  <a:sysClr val="windowText" lastClr="000000"/>
                </a:solidFill>
                <a:latin typeface="Arial" panose="020B0604020202020204" pitchFamily="34" charset="0"/>
                <a:cs typeface="Arial" panose="020B0604020202020204" pitchFamily="34" charset="0"/>
              </a:rPr>
            </a:br>
            <a:r>
              <a:rPr lang="de-DE" sz="1600" b="0" dirty="0">
                <a:solidFill>
                  <a:sysClr val="windowText" lastClr="000000"/>
                </a:solidFill>
                <a:latin typeface="Arial" panose="020B0604020202020204" pitchFamily="34" charset="0"/>
                <a:cs typeface="Arial" panose="020B0604020202020204" pitchFamily="34" charset="0"/>
              </a:rPr>
              <a:t>weil das ist nicht 3 • 4.</a:t>
            </a:r>
          </a:p>
        </p:txBody>
      </p:sp>
      <p:pic>
        <p:nvPicPr>
          <p:cNvPr id="18" name="Grafik 17" descr="Lupe mit einfarbiger Füllung">
            <a:extLst>
              <a:ext uri="{FF2B5EF4-FFF2-40B4-BE49-F238E27FC236}">
                <a16:creationId xmlns:a16="http://schemas.microsoft.com/office/drawing/2014/main" id="{6B421549-38B5-4651-14E8-B1375DA618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6848">
            <a:off x="6449412" y="4660432"/>
            <a:ext cx="599742" cy="599742"/>
          </a:xfrm>
          <a:prstGeom prst="rect">
            <a:avLst/>
          </a:prstGeom>
        </p:spPr>
      </p:pic>
    </p:spTree>
    <p:extLst>
      <p:ext uri="{BB962C8B-B14F-4D97-AF65-F5344CB8AC3E}">
        <p14:creationId xmlns:p14="http://schemas.microsoft.com/office/powerpoint/2010/main" val="161936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0DB9397-66C5-6038-9B75-80B5166C034B}"/>
              </a:ext>
            </a:extLst>
          </p:cNvPr>
          <p:cNvSpPr>
            <a:spLocks noGrp="1"/>
          </p:cNvSpPr>
          <p:nvPr>
            <p:ph type="title"/>
          </p:nvPr>
        </p:nvSpPr>
        <p:spPr/>
        <p:txBody>
          <a:bodyPr/>
          <a:lstStyle/>
          <a:p>
            <a:r>
              <a:rPr lang="de-DE" dirty="0"/>
              <a:t>Prozessbezogene Kompetenzen herausfordern und unterstützen</a:t>
            </a:r>
          </a:p>
        </p:txBody>
      </p:sp>
      <p:sp>
        <p:nvSpPr>
          <p:cNvPr id="8" name="Textfeld 7">
            <a:extLst>
              <a:ext uri="{FF2B5EF4-FFF2-40B4-BE49-F238E27FC236}">
                <a16:creationId xmlns:a16="http://schemas.microsoft.com/office/drawing/2014/main" id="{BC314768-6F98-495F-FD9E-FC5CE843A89A}"/>
              </a:ext>
            </a:extLst>
          </p:cNvPr>
          <p:cNvSpPr txBox="1"/>
          <p:nvPr/>
        </p:nvSpPr>
        <p:spPr>
          <a:xfrm>
            <a:off x="625943" y="3541770"/>
            <a:ext cx="4490103" cy="969496"/>
          </a:xfrm>
          <a:prstGeom prst="rect">
            <a:avLst/>
          </a:prstGeom>
          <a:noFill/>
        </p:spPr>
        <p:txBody>
          <a:bodyPr wrap="square" rtlCol="0">
            <a:spAutoFit/>
          </a:bodyPr>
          <a:lstStyle/>
          <a:p>
            <a:pPr marL="0" indent="0" algn="ctr">
              <a:buNone/>
            </a:pPr>
            <a:r>
              <a:rPr lang="de-DE" b="0" dirty="0">
                <a:solidFill>
                  <a:schemeClr val="bg1"/>
                </a:solidFill>
                <a:latin typeface="Chalkboard" panose="03050602040202020205" pitchFamily="66" charset="77"/>
              </a:rPr>
              <a:t>Warum wird die Zielzahl um 2 größer? Zeige und erkläre.</a:t>
            </a:r>
          </a:p>
          <a:p>
            <a:pPr marL="0" indent="0" algn="ctr">
              <a:buNone/>
            </a:pPr>
            <a:endParaRPr lang="de-DE" b="0" dirty="0">
              <a:solidFill>
                <a:schemeClr val="bg1"/>
              </a:solidFill>
              <a:latin typeface="Chalkboard" panose="03050602040202020205" pitchFamily="66" charset="77"/>
            </a:endParaRPr>
          </a:p>
        </p:txBody>
      </p:sp>
      <p:pic>
        <p:nvPicPr>
          <p:cNvPr id="9" name="Picture 2">
            <a:extLst>
              <a:ext uri="{FF2B5EF4-FFF2-40B4-BE49-F238E27FC236}">
                <a16:creationId xmlns:a16="http://schemas.microsoft.com/office/drawing/2014/main" id="{631750D0-3366-3DD9-FB24-086A3AE02DA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3902" y="1842654"/>
            <a:ext cx="7827457" cy="382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3">
            <a:extLst>
              <a:ext uri="{FF2B5EF4-FFF2-40B4-BE49-F238E27FC236}">
                <a16:creationId xmlns:a16="http://schemas.microsoft.com/office/drawing/2014/main" id="{9BBD9994-079F-0E52-5578-BB965A983BF7}"/>
              </a:ext>
            </a:extLst>
          </p:cNvPr>
          <p:cNvSpPr txBox="1">
            <a:spLocks/>
          </p:cNvSpPr>
          <p:nvPr/>
        </p:nvSpPr>
        <p:spPr bwMode="auto">
          <a:xfrm>
            <a:off x="8719565" y="3937880"/>
            <a:ext cx="3472435" cy="2313656"/>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sz="1600" b="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a:t>
            </a:r>
            <a:r>
              <a:rPr lang="de-DE" sz="1600" b="0" i="1" dirty="0">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fordern Sie prozessbezogene Kompetenzen in Ihrem Unterricht heraus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und wie unterstützen Sie?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Welche Herausforderungen nehmen Sie wahr?</a:t>
            </a:r>
          </a:p>
        </p:txBody>
      </p:sp>
    </p:spTree>
    <p:extLst>
      <p:ext uri="{BB962C8B-B14F-4D97-AF65-F5344CB8AC3E}">
        <p14:creationId xmlns:p14="http://schemas.microsoft.com/office/powerpoint/2010/main" val="193099728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A9D82-9B14-6028-72A0-BB3D3785FB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FEDB73-083C-1A0A-3F53-64483EC00AC9}"/>
              </a:ext>
            </a:extLst>
          </p:cNvPr>
          <p:cNvSpPr>
            <a:spLocks noGrp="1"/>
          </p:cNvSpPr>
          <p:nvPr>
            <p:ph type="title"/>
          </p:nvPr>
        </p:nvSpPr>
        <p:spPr/>
        <p:txBody>
          <a:bodyPr/>
          <a:lstStyle/>
          <a:p>
            <a:r>
              <a:rPr lang="de-DE" dirty="0"/>
              <a:t>Bedeutung prozessbezogener Kompetenzen</a:t>
            </a:r>
          </a:p>
        </p:txBody>
      </p:sp>
      <p:sp>
        <p:nvSpPr>
          <p:cNvPr id="15" name="Textplatzhalter 14">
            <a:extLst>
              <a:ext uri="{FF2B5EF4-FFF2-40B4-BE49-F238E27FC236}">
                <a16:creationId xmlns:a16="http://schemas.microsoft.com/office/drawing/2014/main" id="{3255100D-F2BC-1B62-7C7B-1913238D12BB}"/>
              </a:ext>
            </a:extLst>
          </p:cNvPr>
          <p:cNvSpPr>
            <a:spLocks noGrp="1"/>
          </p:cNvSpPr>
          <p:nvPr>
            <p:ph type="body" sz="quarter" idx="14"/>
          </p:nvPr>
        </p:nvSpPr>
        <p:spPr/>
        <p:txBody>
          <a:bodyPr/>
          <a:lstStyle/>
          <a:p>
            <a:r>
              <a:rPr lang="de-DE" dirty="0"/>
              <a:t>KERNBOTSCHAFT 4</a:t>
            </a:r>
          </a:p>
        </p:txBody>
      </p:sp>
      <p:sp>
        <p:nvSpPr>
          <p:cNvPr id="3" name="Textfeld 2">
            <a:extLst>
              <a:ext uri="{FF2B5EF4-FFF2-40B4-BE49-F238E27FC236}">
                <a16:creationId xmlns:a16="http://schemas.microsoft.com/office/drawing/2014/main" id="{C762DDA8-4428-EEA3-0CE6-206D2100CFDA}"/>
              </a:ext>
            </a:extLst>
          </p:cNvPr>
          <p:cNvSpPr txBox="1"/>
          <p:nvPr/>
        </p:nvSpPr>
        <p:spPr>
          <a:xfrm>
            <a:off x="1232115" y="360335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Gefaltete Ecke 3">
            <a:extLst>
              <a:ext uri="{FF2B5EF4-FFF2-40B4-BE49-F238E27FC236}">
                <a16:creationId xmlns:a16="http://schemas.microsoft.com/office/drawing/2014/main" id="{0B1D38F6-B9A1-B910-8BE7-6314D121CC8C}"/>
              </a:ext>
            </a:extLst>
          </p:cNvPr>
          <p:cNvSpPr/>
          <p:nvPr/>
        </p:nvSpPr>
        <p:spPr>
          <a:xfrm>
            <a:off x="2791474" y="1894538"/>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Argumentieren geht über reines Beschreiben von Zusammenhängen hinaus </a:t>
            </a:r>
          </a:p>
          <a:p>
            <a:pPr marL="0" indent="0" algn="ctr" hangingPunct="1">
              <a:lnSpc>
                <a:spcPct val="200000"/>
              </a:lnSpc>
              <a:buNone/>
            </a:pPr>
            <a:r>
              <a:rPr lang="de-DE" sz="2400" b="0" dirty="0">
                <a:solidFill>
                  <a:schemeClr val="tx1"/>
                </a:solidFill>
                <a:latin typeface="Arial" panose="020B0604020202020204" pitchFamily="34" charset="0"/>
                <a:cs typeface="Arial" panose="020B0604020202020204" pitchFamily="34" charset="0"/>
              </a:rPr>
              <a:t>und sollte durch Begründungsanlässe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und darauf ausgerichtete Impulse </a:t>
            </a:r>
            <a:br>
              <a:rPr lang="de-DE" sz="2400" b="0" dirty="0">
                <a:solidFill>
                  <a:schemeClr val="tx1"/>
                </a:solidFill>
                <a:latin typeface="Arial" panose="020B0604020202020204" pitchFamily="34" charset="0"/>
                <a:cs typeface="Arial" panose="020B0604020202020204" pitchFamily="34" charset="0"/>
              </a:rPr>
            </a:br>
            <a:r>
              <a:rPr lang="de-DE" sz="2400" b="0" dirty="0">
                <a:solidFill>
                  <a:schemeClr val="tx1"/>
                </a:solidFill>
                <a:latin typeface="Arial" panose="020B0604020202020204" pitchFamily="34" charset="0"/>
                <a:cs typeface="Arial" panose="020B0604020202020204" pitchFamily="34" charset="0"/>
              </a:rPr>
              <a:t>unterstützt werden.</a:t>
            </a:r>
          </a:p>
        </p:txBody>
      </p:sp>
      <p:sp>
        <p:nvSpPr>
          <p:cNvPr id="5" name="Textfeld 4">
            <a:extLst>
              <a:ext uri="{FF2B5EF4-FFF2-40B4-BE49-F238E27FC236}">
                <a16:creationId xmlns:a16="http://schemas.microsoft.com/office/drawing/2014/main" id="{F33D15CA-A4C5-912D-04D4-43B6398DFC02}"/>
              </a:ext>
            </a:extLst>
          </p:cNvPr>
          <p:cNvSpPr txBox="1"/>
          <p:nvPr/>
        </p:nvSpPr>
        <p:spPr>
          <a:xfrm>
            <a:off x="10254343" y="323305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6" name="Textfeld 5">
            <a:extLst>
              <a:ext uri="{FF2B5EF4-FFF2-40B4-BE49-F238E27FC236}">
                <a16:creationId xmlns:a16="http://schemas.microsoft.com/office/drawing/2014/main" id="{6AC43160-7FE3-A6FA-5405-61867F9BF3BE}"/>
              </a:ext>
            </a:extLst>
          </p:cNvPr>
          <p:cNvSpPr txBox="1"/>
          <p:nvPr/>
        </p:nvSpPr>
        <p:spPr>
          <a:xfrm>
            <a:off x="10956471" y="395151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9" name="Picture 3">
            <a:extLst>
              <a:ext uri="{FF2B5EF4-FFF2-40B4-BE49-F238E27FC236}">
                <a16:creationId xmlns:a16="http://schemas.microsoft.com/office/drawing/2014/main" id="{0F3F12B3-3FEF-280E-2842-8189CB4AB3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10600" y="4708514"/>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53515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10C9E-FA25-111E-9F14-8A674FE7DFD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8E893BCC-5AB7-D53B-A72C-3B9E6E7E8EF3}"/>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Aufgabe bietet sich an? </a:t>
            </a:r>
          </a:p>
          <a:p>
            <a:pPr marL="285750" indent="-285750">
              <a:buFont typeface="Arial" panose="020B0604020202020204" pitchFamily="34" charset="0"/>
              <a:buChar char="•"/>
            </a:pPr>
            <a:r>
              <a:rPr lang="de-DE" dirty="0"/>
              <a:t>Welche mathematischen Strukturen bzw. Muster können/sollen durchdrungen werden?</a:t>
            </a:r>
          </a:p>
          <a:p>
            <a:pPr marL="285750" indent="-285750">
              <a:buFont typeface="Arial" panose="020B0604020202020204" pitchFamily="34" charset="0"/>
              <a:buChar char="•"/>
            </a:pPr>
            <a:r>
              <a:rPr lang="de-DE" dirty="0"/>
              <a:t>Wie kann das Argumentieren die Lernenden unterstützen, ein vertieftes Verständnis zu erlangen?</a:t>
            </a:r>
          </a:p>
          <a:p>
            <a:pPr marL="285750" indent="-285750">
              <a:buFont typeface="Arial" panose="020B0604020202020204" pitchFamily="34" charset="0"/>
              <a:buChar char="•"/>
            </a:pPr>
            <a:r>
              <a:rPr lang="de-DE" sz="1600" dirty="0"/>
              <a:t>Welche Unterstützungsmöglichkeiten möchten Sie berücksichtigen (z. B. sprachliche Hilfen, Mittel und Tipps zum Forschen, …)?</a:t>
            </a:r>
          </a:p>
          <a:p>
            <a:pPr marL="285750" indent="-285750">
              <a:buFont typeface="Arial" panose="020B0604020202020204" pitchFamily="34" charset="0"/>
              <a:buChar char="•"/>
            </a:pPr>
            <a:r>
              <a:rPr lang="de-DE" sz="1600" dirty="0"/>
              <a:t>Welche Impulse könnten sinnvoll sein, damit die Kinder ihre Einsichten argumentieren können? </a:t>
            </a:r>
          </a:p>
        </p:txBody>
      </p:sp>
      <p:sp>
        <p:nvSpPr>
          <p:cNvPr id="3" name="Textplatzhalter 2">
            <a:extLst>
              <a:ext uri="{FF2B5EF4-FFF2-40B4-BE49-F238E27FC236}">
                <a16:creationId xmlns:a16="http://schemas.microsoft.com/office/drawing/2014/main" id="{1778B19C-61D2-6A0B-188B-6753BE2FF68C}"/>
              </a:ext>
            </a:extLst>
          </p:cNvPr>
          <p:cNvSpPr>
            <a:spLocks noGrp="1"/>
          </p:cNvSpPr>
          <p:nvPr>
            <p:ph type="body" sz="quarter" idx="15"/>
          </p:nvPr>
        </p:nvSpPr>
        <p:spPr/>
        <p:txBody>
          <a:bodyPr/>
          <a:lstStyle/>
          <a:p>
            <a:r>
              <a:rPr lang="de-DE" dirty="0"/>
              <a:t>Ergänzen Sie Ihre Überlegungen nun um Unterstützungsmöglichkeiten für das Argumentieren.</a:t>
            </a:r>
          </a:p>
          <a:p>
            <a:r>
              <a:rPr lang="de-DE" dirty="0"/>
              <a:t>Planen Sie, wie Sie das Argumentieren gezielt anregen und unterstützen können.</a:t>
            </a:r>
          </a:p>
        </p:txBody>
      </p:sp>
      <p:sp>
        <p:nvSpPr>
          <p:cNvPr id="4" name="Titel 3">
            <a:extLst>
              <a:ext uri="{FF2B5EF4-FFF2-40B4-BE49-F238E27FC236}">
                <a16:creationId xmlns:a16="http://schemas.microsoft.com/office/drawing/2014/main" id="{061A2FB5-4D6A-464F-B649-2F2164C42004}"/>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56B285D7-94F8-9C0E-0D5E-B6ED465B9C0F}"/>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3783029557"/>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45AD5-7579-1402-D64F-164B6338307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89A37CF-2EE3-72C1-BA1E-CE5B7D041F51}"/>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41057A38-C482-6830-4E48-86FE8C9DFD49}"/>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CDC7EEE3-C6AD-75E5-6C9D-55CFE5DA6340}"/>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85E03047-848C-B69E-E98D-681685E901A8}"/>
              </a:ext>
            </a:extLst>
          </p:cNvPr>
          <p:cNvSpPr txBox="1"/>
          <p:nvPr/>
        </p:nvSpPr>
        <p:spPr>
          <a:xfrm>
            <a:off x="-9427" y="3345701"/>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495CF914-88F3-7A0F-5238-DF24A535B2CB}"/>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72</a:t>
            </a:fld>
            <a:endParaRPr lang="de-DE" sz="1200" noProof="1">
              <a:solidFill>
                <a:schemeClr val="bg2">
                  <a:lumMod val="50000"/>
                </a:schemeClr>
              </a:solidFill>
            </a:endParaRPr>
          </a:p>
        </p:txBody>
      </p:sp>
    </p:spTree>
    <p:extLst>
      <p:ext uri="{BB962C8B-B14F-4D97-AF65-F5344CB8AC3E}">
        <p14:creationId xmlns:p14="http://schemas.microsoft.com/office/powerpoint/2010/main" val="28521621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3E376-283E-5F21-3DDD-DB9AD3DF1F0A}"/>
              </a:ext>
            </a:extLst>
          </p:cNvPr>
          <p:cNvSpPr>
            <a:spLocks noGrp="1"/>
          </p:cNvSpPr>
          <p:nvPr>
            <p:ph type="title"/>
          </p:nvPr>
        </p:nvSpPr>
        <p:spPr/>
        <p:txBody>
          <a:bodyPr/>
          <a:lstStyle/>
          <a:p>
            <a:r>
              <a:rPr lang="de-DE" dirty="0"/>
              <a:t>Reflexion</a:t>
            </a:r>
          </a:p>
        </p:txBody>
      </p:sp>
      <p:sp>
        <p:nvSpPr>
          <p:cNvPr id="4" name="Textplatzhalter 3">
            <a:extLst>
              <a:ext uri="{FF2B5EF4-FFF2-40B4-BE49-F238E27FC236}">
                <a16:creationId xmlns:a16="http://schemas.microsoft.com/office/drawing/2014/main" id="{DF994A63-71C8-EE18-E960-79E1352C9663}"/>
              </a:ext>
            </a:extLst>
          </p:cNvPr>
          <p:cNvSpPr>
            <a:spLocks noGrp="1"/>
          </p:cNvSpPr>
          <p:nvPr>
            <p:ph type="body" sz="quarter" idx="14"/>
          </p:nvPr>
        </p:nvSpPr>
        <p:spPr/>
        <p:txBody>
          <a:bodyPr/>
          <a:lstStyle/>
          <a:p>
            <a:r>
              <a:rPr lang="de-DE" dirty="0"/>
              <a:t>KERNBOTSCHAFTEN DES 1. MODULS</a:t>
            </a:r>
          </a:p>
        </p:txBody>
      </p:sp>
      <p:sp>
        <p:nvSpPr>
          <p:cNvPr id="21" name="Inhaltsplatzhalter 2">
            <a:extLst>
              <a:ext uri="{FF2B5EF4-FFF2-40B4-BE49-F238E27FC236}">
                <a16:creationId xmlns:a16="http://schemas.microsoft.com/office/drawing/2014/main" id="{7301516C-156B-3B07-DBEA-0176189F269D}"/>
              </a:ext>
            </a:extLst>
          </p:cNvPr>
          <p:cNvSpPr txBox="1">
            <a:spLocks/>
          </p:cNvSpPr>
          <p:nvPr/>
        </p:nvSpPr>
        <p:spPr>
          <a:xfrm>
            <a:off x="1101873" y="1769752"/>
            <a:ext cx="10800000" cy="940407"/>
          </a:xfrm>
          <a:prstGeom prst="rect">
            <a:avLst/>
          </a:prstGeom>
          <a:ln w="28575">
            <a:solidFill>
              <a:srgbClr val="327D87"/>
            </a:solidFill>
            <a:prstDash val="solid"/>
          </a:ln>
        </p:spPr>
        <p:txBody>
          <a:bodyPr lIns="91440" tIns="45720" rIns="91440" bIns="45720" anchor="ctr"/>
          <a:lst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marL="0" indent="0" algn="ctr" hangingPunct="1">
              <a:buNone/>
            </a:pPr>
            <a:r>
              <a:rPr lang="de-DE" sz="1800" dirty="0">
                <a:latin typeface="Arial" panose="020B0604020202020204" pitchFamily="34" charset="0"/>
                <a:cs typeface="Arial" panose="020B0604020202020204" pitchFamily="34" charset="0"/>
              </a:rPr>
              <a:t>Prozessbezogene Kompetenzen sollten von Anfang an gefördert werden, </a:t>
            </a:r>
          </a:p>
          <a:p>
            <a:pPr marL="0" indent="0" algn="ctr" hangingPunct="1">
              <a:buNone/>
            </a:pPr>
            <a:r>
              <a:rPr lang="de-DE" sz="1800" dirty="0">
                <a:latin typeface="Arial" panose="020B0604020202020204" pitchFamily="34" charset="0"/>
                <a:cs typeface="Arial" panose="020B0604020202020204" pitchFamily="34" charset="0"/>
              </a:rPr>
              <a:t>um einen verstehensorientierten Zugang zu Inhalten zu ermöglichen.</a:t>
            </a:r>
            <a:endParaRPr lang="de-DE" sz="1800" dirty="0">
              <a:solidFill>
                <a:schemeClr val="tx1"/>
              </a:solidFill>
              <a:latin typeface="Arial" panose="020B0604020202020204" pitchFamily="34" charset="0"/>
              <a:cs typeface="Arial" panose="020B0604020202020204" pitchFamily="34" charset="0"/>
            </a:endParaRPr>
          </a:p>
        </p:txBody>
      </p:sp>
      <p:pic>
        <p:nvPicPr>
          <p:cNvPr id="22" name="Grafik 4" descr="Ein Bild, das Zubehör, Behälter enthält.&#10;&#10;Beschreibung automatisch generiert.">
            <a:extLst>
              <a:ext uri="{FF2B5EF4-FFF2-40B4-BE49-F238E27FC236}">
                <a16:creationId xmlns:a16="http://schemas.microsoft.com/office/drawing/2014/main" id="{67646180-B3BA-D588-024F-E13A7A49227E}"/>
              </a:ext>
            </a:extLst>
          </p:cNvPr>
          <p:cNvPicPr>
            <a:picLocks noChangeAspect="1"/>
          </p:cNvPicPr>
          <p:nvPr/>
        </p:nvPicPr>
        <p:blipFill>
          <a:blip r:embed="rId3"/>
          <a:stretch>
            <a:fillRect/>
          </a:stretch>
        </p:blipFill>
        <p:spPr>
          <a:xfrm>
            <a:off x="439339" y="2060656"/>
            <a:ext cx="475478" cy="408658"/>
          </a:xfrm>
          <a:prstGeom prst="rect">
            <a:avLst/>
          </a:prstGeom>
        </p:spPr>
      </p:pic>
      <p:sp>
        <p:nvSpPr>
          <p:cNvPr id="23" name="Inhaltsplatzhalter 2">
            <a:extLst>
              <a:ext uri="{FF2B5EF4-FFF2-40B4-BE49-F238E27FC236}">
                <a16:creationId xmlns:a16="http://schemas.microsoft.com/office/drawing/2014/main" id="{6F5EEBC9-B273-EC85-6646-977078B5C36C}"/>
              </a:ext>
            </a:extLst>
          </p:cNvPr>
          <p:cNvSpPr txBox="1">
            <a:spLocks/>
          </p:cNvSpPr>
          <p:nvPr/>
        </p:nvSpPr>
        <p:spPr>
          <a:xfrm>
            <a:off x="1096423" y="2876236"/>
            <a:ext cx="10800000" cy="99106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1">
              <a:lnSpc>
                <a:spcPct val="100000"/>
              </a:lnSpc>
              <a:spcBef>
                <a:spcPts val="500"/>
              </a:spcBef>
              <a:buNone/>
            </a:pPr>
            <a:r>
              <a:rPr lang="de-DE" sz="1800" b="0" dirty="0">
                <a:solidFill>
                  <a:schemeClr val="tx1"/>
                </a:solidFill>
              </a:rPr>
              <a:t>Der gezielte Einsatz von Material und Darstellungen unterstützt Lernende </a:t>
            </a:r>
          </a:p>
          <a:p>
            <a:pPr marL="0" indent="0" algn="ctr" hangingPunct="1">
              <a:lnSpc>
                <a:spcPct val="100000"/>
              </a:lnSpc>
              <a:spcBef>
                <a:spcPts val="500"/>
              </a:spcBef>
              <a:buNone/>
            </a:pPr>
            <a:r>
              <a:rPr lang="de-DE" sz="1800" b="0" dirty="0">
                <a:solidFill>
                  <a:schemeClr val="tx1"/>
                </a:solidFill>
              </a:rPr>
              <a:t>beim Verstehen von und Sprechen über Mathematik.</a:t>
            </a:r>
          </a:p>
        </p:txBody>
      </p:sp>
      <p:sp>
        <p:nvSpPr>
          <p:cNvPr id="24" name="Inhaltsplatzhalter 2">
            <a:extLst>
              <a:ext uri="{FF2B5EF4-FFF2-40B4-BE49-F238E27FC236}">
                <a16:creationId xmlns:a16="http://schemas.microsoft.com/office/drawing/2014/main" id="{A182AB76-6C9F-4B8D-A4DF-FDEE9AD284B1}"/>
              </a:ext>
            </a:extLst>
          </p:cNvPr>
          <p:cNvSpPr txBox="1">
            <a:spLocks/>
          </p:cNvSpPr>
          <p:nvPr/>
        </p:nvSpPr>
        <p:spPr>
          <a:xfrm>
            <a:off x="1096424" y="4033376"/>
            <a:ext cx="10800000" cy="90607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None/>
            </a:pPr>
            <a:r>
              <a:rPr lang="de-DE" sz="1800" b="0" dirty="0"/>
              <a:t>Vielfältige Anlässe und gezielte Impulse durch die Lehrkraft helfen Lernenden,</a:t>
            </a:r>
          </a:p>
          <a:p>
            <a:pPr marL="0" indent="0" algn="ctr">
              <a:lnSpc>
                <a:spcPct val="100000"/>
              </a:lnSpc>
              <a:spcBef>
                <a:spcPts val="500"/>
              </a:spcBef>
              <a:buNone/>
            </a:pPr>
            <a:r>
              <a:rPr lang="de-DE" sz="1800" b="0" dirty="0"/>
              <a:t>produktiv über Mathematik zu sprechen. </a:t>
            </a:r>
          </a:p>
        </p:txBody>
      </p:sp>
      <p:sp>
        <p:nvSpPr>
          <p:cNvPr id="25" name="Inhaltsplatzhalter 2">
            <a:extLst>
              <a:ext uri="{FF2B5EF4-FFF2-40B4-BE49-F238E27FC236}">
                <a16:creationId xmlns:a16="http://schemas.microsoft.com/office/drawing/2014/main" id="{0D7DDCFD-C0C0-237D-81CC-7C6E0523DC05}"/>
              </a:ext>
            </a:extLst>
          </p:cNvPr>
          <p:cNvSpPr txBox="1">
            <a:spLocks/>
          </p:cNvSpPr>
          <p:nvPr/>
        </p:nvSpPr>
        <p:spPr>
          <a:xfrm>
            <a:off x="1096423" y="5092822"/>
            <a:ext cx="10800000" cy="1011027"/>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hangingPunct="1">
              <a:lnSpc>
                <a:spcPct val="100000"/>
              </a:lnSpc>
              <a:spcBef>
                <a:spcPts val="500"/>
              </a:spcBef>
              <a:buNone/>
            </a:pPr>
            <a:r>
              <a:rPr lang="de-DE" sz="1800" b="0" dirty="0">
                <a:solidFill>
                  <a:schemeClr val="tx1"/>
                </a:solidFill>
              </a:rPr>
              <a:t>Argumentieren geht über reines Beschreiben von Zusammenhängen hinaus </a:t>
            </a:r>
          </a:p>
          <a:p>
            <a:pPr marL="0" indent="0" algn="ctr" hangingPunct="1">
              <a:lnSpc>
                <a:spcPct val="100000"/>
              </a:lnSpc>
              <a:spcBef>
                <a:spcPts val="500"/>
              </a:spcBef>
              <a:buNone/>
            </a:pPr>
            <a:r>
              <a:rPr lang="de-DE" sz="1800" b="0" dirty="0">
                <a:solidFill>
                  <a:schemeClr val="tx1"/>
                </a:solidFill>
              </a:rPr>
              <a:t>und sollte durch Begründungsanlässe und darauf ausgerichtete Impulse unterstützt werden.</a:t>
            </a:r>
          </a:p>
        </p:txBody>
      </p:sp>
      <p:sp>
        <p:nvSpPr>
          <p:cNvPr id="26" name="Textfeld 25">
            <a:extLst>
              <a:ext uri="{FF2B5EF4-FFF2-40B4-BE49-F238E27FC236}">
                <a16:creationId xmlns:a16="http://schemas.microsoft.com/office/drawing/2014/main" id="{9AC0562E-256F-BB3E-3EE8-32DEB1A4B693}"/>
              </a:ext>
            </a:extLst>
          </p:cNvPr>
          <p:cNvSpPr txBox="1"/>
          <p:nvPr/>
        </p:nvSpPr>
        <p:spPr>
          <a:xfrm>
            <a:off x="501032" y="2061110"/>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1.</a:t>
            </a:r>
            <a:endParaRPr lang="de-DE" dirty="0">
              <a:solidFill>
                <a:schemeClr val="tx1"/>
              </a:solidFill>
            </a:endParaRPr>
          </a:p>
        </p:txBody>
      </p:sp>
      <p:pic>
        <p:nvPicPr>
          <p:cNvPr id="27" name="Grafik 4" descr="Ein Bild, das Zubehör, Behälter enthält.&#10;&#10;Beschreibung automatisch generiert.">
            <a:extLst>
              <a:ext uri="{FF2B5EF4-FFF2-40B4-BE49-F238E27FC236}">
                <a16:creationId xmlns:a16="http://schemas.microsoft.com/office/drawing/2014/main" id="{AB68D417-A3DF-76EB-BDE1-643EC1797FE3}"/>
              </a:ext>
            </a:extLst>
          </p:cNvPr>
          <p:cNvPicPr>
            <a:picLocks noChangeAspect="1"/>
          </p:cNvPicPr>
          <p:nvPr/>
        </p:nvPicPr>
        <p:blipFill>
          <a:blip r:embed="rId3"/>
          <a:stretch>
            <a:fillRect/>
          </a:stretch>
        </p:blipFill>
        <p:spPr>
          <a:xfrm>
            <a:off x="447064" y="3184096"/>
            <a:ext cx="475478" cy="408658"/>
          </a:xfrm>
          <a:prstGeom prst="rect">
            <a:avLst/>
          </a:prstGeom>
        </p:spPr>
      </p:pic>
      <p:sp>
        <p:nvSpPr>
          <p:cNvPr id="28" name="Textfeld 27">
            <a:extLst>
              <a:ext uri="{FF2B5EF4-FFF2-40B4-BE49-F238E27FC236}">
                <a16:creationId xmlns:a16="http://schemas.microsoft.com/office/drawing/2014/main" id="{ADC1EBEB-8733-9714-A4F5-332EEC419EF2}"/>
              </a:ext>
            </a:extLst>
          </p:cNvPr>
          <p:cNvSpPr txBox="1"/>
          <p:nvPr/>
        </p:nvSpPr>
        <p:spPr>
          <a:xfrm>
            <a:off x="501032" y="3203759"/>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2.</a:t>
            </a:r>
            <a:endParaRPr lang="de-DE" dirty="0">
              <a:solidFill>
                <a:schemeClr val="tx1"/>
              </a:solidFill>
            </a:endParaRPr>
          </a:p>
        </p:txBody>
      </p:sp>
      <p:pic>
        <p:nvPicPr>
          <p:cNvPr id="29" name="Grafik 4" descr="Ein Bild, das Zubehör, Behälter enthält.&#10;&#10;Beschreibung automatisch generiert.">
            <a:extLst>
              <a:ext uri="{FF2B5EF4-FFF2-40B4-BE49-F238E27FC236}">
                <a16:creationId xmlns:a16="http://schemas.microsoft.com/office/drawing/2014/main" id="{A0FB62F7-2598-101B-A49F-08C7BC5E3FD6}"/>
              </a:ext>
            </a:extLst>
          </p:cNvPr>
          <p:cNvPicPr>
            <a:picLocks noChangeAspect="1"/>
          </p:cNvPicPr>
          <p:nvPr/>
        </p:nvPicPr>
        <p:blipFill>
          <a:blip r:embed="rId3"/>
          <a:stretch>
            <a:fillRect/>
          </a:stretch>
        </p:blipFill>
        <p:spPr>
          <a:xfrm>
            <a:off x="435386" y="4282083"/>
            <a:ext cx="475478" cy="408658"/>
          </a:xfrm>
          <a:prstGeom prst="rect">
            <a:avLst/>
          </a:prstGeom>
        </p:spPr>
      </p:pic>
      <p:sp>
        <p:nvSpPr>
          <p:cNvPr id="30" name="Textfeld 29">
            <a:extLst>
              <a:ext uri="{FF2B5EF4-FFF2-40B4-BE49-F238E27FC236}">
                <a16:creationId xmlns:a16="http://schemas.microsoft.com/office/drawing/2014/main" id="{02BE6540-E584-8387-B799-8156B9428BAD}"/>
              </a:ext>
            </a:extLst>
          </p:cNvPr>
          <p:cNvSpPr txBox="1"/>
          <p:nvPr/>
        </p:nvSpPr>
        <p:spPr>
          <a:xfrm>
            <a:off x="493575" y="4294443"/>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3.</a:t>
            </a:r>
            <a:endParaRPr lang="de-DE" dirty="0">
              <a:solidFill>
                <a:schemeClr val="tx1"/>
              </a:solidFill>
            </a:endParaRPr>
          </a:p>
        </p:txBody>
      </p:sp>
      <p:pic>
        <p:nvPicPr>
          <p:cNvPr id="31" name="Grafik 4" descr="Ein Bild, das Zubehör, Behälter enthält.&#10;&#10;Beschreibung automatisch generiert.">
            <a:extLst>
              <a:ext uri="{FF2B5EF4-FFF2-40B4-BE49-F238E27FC236}">
                <a16:creationId xmlns:a16="http://schemas.microsoft.com/office/drawing/2014/main" id="{549439B8-A11E-AAA1-FC27-A04923567780}"/>
              </a:ext>
            </a:extLst>
          </p:cNvPr>
          <p:cNvPicPr>
            <a:picLocks noChangeAspect="1"/>
          </p:cNvPicPr>
          <p:nvPr/>
        </p:nvPicPr>
        <p:blipFill>
          <a:blip r:embed="rId3"/>
          <a:stretch>
            <a:fillRect/>
          </a:stretch>
        </p:blipFill>
        <p:spPr>
          <a:xfrm>
            <a:off x="435236" y="5340744"/>
            <a:ext cx="475478" cy="408658"/>
          </a:xfrm>
          <a:prstGeom prst="rect">
            <a:avLst/>
          </a:prstGeom>
        </p:spPr>
      </p:pic>
      <p:sp>
        <p:nvSpPr>
          <p:cNvPr id="32" name="Textfeld 31">
            <a:extLst>
              <a:ext uri="{FF2B5EF4-FFF2-40B4-BE49-F238E27FC236}">
                <a16:creationId xmlns:a16="http://schemas.microsoft.com/office/drawing/2014/main" id="{79B225FA-2BE1-011E-326D-CF33FD34CF13}"/>
              </a:ext>
            </a:extLst>
          </p:cNvPr>
          <p:cNvSpPr txBox="1"/>
          <p:nvPr/>
        </p:nvSpPr>
        <p:spPr>
          <a:xfrm>
            <a:off x="491006" y="5361782"/>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4.</a:t>
            </a:r>
            <a:endParaRPr lang="de-DE" dirty="0">
              <a:solidFill>
                <a:schemeClr val="tx1"/>
              </a:solidFill>
            </a:endParaRPr>
          </a:p>
        </p:txBody>
      </p:sp>
      <p:sp>
        <p:nvSpPr>
          <p:cNvPr id="9" name="Textfeld 8">
            <a:extLst>
              <a:ext uri="{FF2B5EF4-FFF2-40B4-BE49-F238E27FC236}">
                <a16:creationId xmlns:a16="http://schemas.microsoft.com/office/drawing/2014/main" id="{368EEAA8-A9A7-9ED8-30C8-AE398220C47C}"/>
              </a:ext>
            </a:extLst>
          </p:cNvPr>
          <p:cNvSpPr txBox="1"/>
          <p:nvPr/>
        </p:nvSpPr>
        <p:spPr>
          <a:xfrm>
            <a:off x="6350000" y="32893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0" name="Textfeld 9">
            <a:extLst>
              <a:ext uri="{FF2B5EF4-FFF2-40B4-BE49-F238E27FC236}">
                <a16:creationId xmlns:a16="http://schemas.microsoft.com/office/drawing/2014/main" id="{2A74862E-3265-2E07-7EC5-11B5218DDC01}"/>
              </a:ext>
            </a:extLst>
          </p:cNvPr>
          <p:cNvSpPr txBox="1"/>
          <p:nvPr/>
        </p:nvSpPr>
        <p:spPr>
          <a:xfrm>
            <a:off x="8991600" y="-9652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D516C86F-2EFE-5F15-7764-A4FBFFFC294B}"/>
              </a:ext>
            </a:extLst>
          </p:cNvPr>
          <p:cNvSpPr txBox="1"/>
          <p:nvPr/>
        </p:nvSpPr>
        <p:spPr>
          <a:xfrm>
            <a:off x="9626600" y="-11557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3" name="Textfeld 2">
            <a:extLst>
              <a:ext uri="{FF2B5EF4-FFF2-40B4-BE49-F238E27FC236}">
                <a16:creationId xmlns:a16="http://schemas.microsoft.com/office/drawing/2014/main" id="{D40F12B9-38C7-98AB-026F-D1D7F670DE03}"/>
              </a:ext>
            </a:extLst>
          </p:cNvPr>
          <p:cNvSpPr txBox="1"/>
          <p:nvPr/>
        </p:nvSpPr>
        <p:spPr>
          <a:xfrm>
            <a:off x="7754112" y="45262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5" name="Textfeld 4">
            <a:extLst>
              <a:ext uri="{FF2B5EF4-FFF2-40B4-BE49-F238E27FC236}">
                <a16:creationId xmlns:a16="http://schemas.microsoft.com/office/drawing/2014/main" id="{AD9C41EA-5009-8D62-9CE4-CEBD6F3E1712}"/>
              </a:ext>
            </a:extLst>
          </p:cNvPr>
          <p:cNvSpPr txBox="1"/>
          <p:nvPr/>
        </p:nvSpPr>
        <p:spPr>
          <a:xfrm>
            <a:off x="5392271" y="418203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269958308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86B5-5A39-5CEE-B3C0-9EA47B47B81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AF278B2-B4F7-D28F-A49C-93CECAAB998F}"/>
              </a:ext>
            </a:extLst>
          </p:cNvPr>
          <p:cNvSpPr>
            <a:spLocks noGrp="1"/>
          </p:cNvSpPr>
          <p:nvPr>
            <p:ph type="body" sz="quarter" idx="13"/>
          </p:nvPr>
        </p:nvSpPr>
        <p:spPr/>
        <p:txBody>
          <a:bodyPr/>
          <a:lstStyle/>
          <a:p>
            <a:r>
              <a:rPr lang="de-DE" sz="1600" dirty="0"/>
              <a:t>Welche Ihrer zuvor formulierten Unterstützungsmöglichkeiten und Impulse könnten die Kinder vor dem Hintergrund des Lernziels dazu anregen, Ihr Verständnis durch das Darstellen, Kommunizieren und/oder Argumentieren weiterzuentwickeln? </a:t>
            </a:r>
          </a:p>
        </p:txBody>
      </p:sp>
      <p:sp>
        <p:nvSpPr>
          <p:cNvPr id="3" name="Textplatzhalter 2">
            <a:extLst>
              <a:ext uri="{FF2B5EF4-FFF2-40B4-BE49-F238E27FC236}">
                <a16:creationId xmlns:a16="http://schemas.microsoft.com/office/drawing/2014/main" id="{04868894-A83B-CA8D-099C-624047712F12}"/>
              </a:ext>
            </a:extLst>
          </p:cNvPr>
          <p:cNvSpPr>
            <a:spLocks noGrp="1"/>
          </p:cNvSpPr>
          <p:nvPr>
            <p:ph type="body" sz="quarter" idx="15"/>
          </p:nvPr>
        </p:nvSpPr>
        <p:spPr/>
        <p:txBody>
          <a:bodyPr/>
          <a:lstStyle/>
          <a:p>
            <a:r>
              <a:rPr lang="de-DE" dirty="0"/>
              <a:t>Nehmen Sie nun </a:t>
            </a:r>
            <a:r>
              <a:rPr lang="de-DE" u="sng" dirty="0"/>
              <a:t>eine</a:t>
            </a:r>
            <a:r>
              <a:rPr lang="de-DE" dirty="0"/>
              <a:t> konkrete Unterrichtsphase in den Blick.</a:t>
            </a:r>
          </a:p>
        </p:txBody>
      </p:sp>
      <p:sp>
        <p:nvSpPr>
          <p:cNvPr id="4" name="Titel 3">
            <a:extLst>
              <a:ext uri="{FF2B5EF4-FFF2-40B4-BE49-F238E27FC236}">
                <a16:creationId xmlns:a16="http://schemas.microsoft.com/office/drawing/2014/main" id="{D8254550-2D81-469C-3EEB-D3A1B5B58ABE}"/>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340BAE25-B737-4285-9DDB-FAC7DB75E323}"/>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134756136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833B80F-A708-70D9-21F1-18E6E4A2329C}"/>
              </a:ext>
            </a:extLst>
          </p:cNvPr>
          <p:cNvSpPr>
            <a:spLocks noGrp="1"/>
          </p:cNvSpPr>
          <p:nvPr>
            <p:ph type="body" sz="quarter" idx="14"/>
          </p:nvPr>
        </p:nvSpPr>
        <p:spPr>
          <a:xfrm>
            <a:off x="1461687" y="1660387"/>
            <a:ext cx="10535580" cy="2225815"/>
          </a:xfrm>
        </p:spPr>
        <p:txBody>
          <a:bodyPr/>
          <a:lstStyle/>
          <a:p>
            <a:r>
              <a:rPr lang="de-DE" dirty="0"/>
              <a:t>Führen Sie die geplante Aktivität mit Blick auf die Förderung der prozessbezogenen Kompetenzen </a:t>
            </a:r>
            <a:r>
              <a:rPr lang="de-DE" i="1" dirty="0"/>
              <a:t>Argumentieren</a:t>
            </a:r>
            <a:r>
              <a:rPr lang="de-DE" dirty="0"/>
              <a:t>, </a:t>
            </a:r>
            <a:r>
              <a:rPr lang="de-DE" i="1" dirty="0"/>
              <a:t>Darstellen</a:t>
            </a:r>
            <a:r>
              <a:rPr lang="de-DE" dirty="0"/>
              <a:t> und / oder </a:t>
            </a:r>
            <a:r>
              <a:rPr lang="de-DE" i="1" dirty="0"/>
              <a:t>Kommunizieren</a:t>
            </a:r>
            <a:r>
              <a:rPr lang="de-DE" dirty="0"/>
              <a:t> durch und reflektieren Sie mit Hilfe des Reflexionsbogens.</a:t>
            </a:r>
          </a:p>
          <a:p>
            <a:endParaRPr lang="de-DE" dirty="0"/>
          </a:p>
        </p:txBody>
      </p:sp>
      <p:sp>
        <p:nvSpPr>
          <p:cNvPr id="4" name="Titel 3">
            <a:extLst>
              <a:ext uri="{FF2B5EF4-FFF2-40B4-BE49-F238E27FC236}">
                <a16:creationId xmlns:a16="http://schemas.microsoft.com/office/drawing/2014/main" id="{204DBD16-5394-72C3-5D71-5C0C76578A49}"/>
              </a:ext>
            </a:extLst>
          </p:cNvPr>
          <p:cNvSpPr>
            <a:spLocks noGrp="1"/>
          </p:cNvSpPr>
          <p:nvPr>
            <p:ph type="title"/>
          </p:nvPr>
        </p:nvSpPr>
        <p:spPr/>
        <p:txBody>
          <a:bodyPr/>
          <a:lstStyle/>
          <a:p>
            <a:r>
              <a:rPr lang="de-DE" dirty="0"/>
              <a:t>Planung eines Erprobungsauftrags</a:t>
            </a:r>
          </a:p>
        </p:txBody>
      </p:sp>
      <p:sp>
        <p:nvSpPr>
          <p:cNvPr id="5" name="Textplatzhalter 4">
            <a:extLst>
              <a:ext uri="{FF2B5EF4-FFF2-40B4-BE49-F238E27FC236}">
                <a16:creationId xmlns:a16="http://schemas.microsoft.com/office/drawing/2014/main" id="{598D76D6-ED5F-7BC4-E79C-D61A0D37269A}"/>
              </a:ext>
            </a:extLst>
          </p:cNvPr>
          <p:cNvSpPr>
            <a:spLocks noGrp="1"/>
          </p:cNvSpPr>
          <p:nvPr>
            <p:ph type="body" sz="quarter" idx="15"/>
          </p:nvPr>
        </p:nvSpPr>
        <p:spPr/>
        <p:txBody>
          <a:bodyPr/>
          <a:lstStyle/>
          <a:p>
            <a:r>
              <a:rPr lang="de-DE" dirty="0"/>
              <a:t>ERPROBUNGSAUFTRAG</a:t>
            </a:r>
          </a:p>
        </p:txBody>
      </p:sp>
      <p:pic>
        <p:nvPicPr>
          <p:cNvPr id="12" name="Grafik 11">
            <a:extLst>
              <a:ext uri="{FF2B5EF4-FFF2-40B4-BE49-F238E27FC236}">
                <a16:creationId xmlns:a16="http://schemas.microsoft.com/office/drawing/2014/main" id="{3CA255D1-C5EC-7A58-A6E3-7B609A37F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860" y="3618753"/>
            <a:ext cx="10414001" cy="534898"/>
          </a:xfrm>
          <a:prstGeom prst="rect">
            <a:avLst/>
          </a:prstGeom>
        </p:spPr>
      </p:pic>
      <p:pic>
        <p:nvPicPr>
          <p:cNvPr id="9" name="Grafik 8">
            <a:extLst>
              <a:ext uri="{FF2B5EF4-FFF2-40B4-BE49-F238E27FC236}">
                <a16:creationId xmlns:a16="http://schemas.microsoft.com/office/drawing/2014/main" id="{D1AB10AC-5245-1B1E-F3DB-AF5CEE24BE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04329">
            <a:off x="2995041" y="2735173"/>
            <a:ext cx="2364220" cy="3325801"/>
          </a:xfrm>
          <a:prstGeom prst="rect">
            <a:avLst/>
          </a:prstGeom>
          <a:effectLst>
            <a:outerShdw blurRad="63500" sx="102000" sy="102000" algn="ctr" rotWithShape="0">
              <a:prstClr val="black">
                <a:alpha val="40000"/>
              </a:prstClr>
            </a:outerShdw>
          </a:effectLst>
        </p:spPr>
      </p:pic>
      <p:pic>
        <p:nvPicPr>
          <p:cNvPr id="6" name="Grafik 5">
            <a:extLst>
              <a:ext uri="{FF2B5EF4-FFF2-40B4-BE49-F238E27FC236}">
                <a16:creationId xmlns:a16="http://schemas.microsoft.com/office/drawing/2014/main" id="{BE120737-ADAE-FF8F-27F6-4373D6A4BD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382923">
            <a:off x="6276538" y="2784856"/>
            <a:ext cx="2369073" cy="33326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912142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D09F-FA80-272F-41AA-55014CAEB7DD}"/>
            </a:ext>
          </a:extLst>
        </p:cNvPr>
        <p:cNvGrpSpPr/>
        <p:nvPr/>
      </p:nvGrpSpPr>
      <p:grpSpPr>
        <a:xfrm>
          <a:off x="0" y="0"/>
          <a:ext cx="0" cy="0"/>
          <a:chOff x="0" y="0"/>
          <a:chExt cx="0" cy="0"/>
        </a:xfrm>
      </p:grpSpPr>
    </p:spTree>
    <p:extLst>
      <p:ext uri="{BB962C8B-B14F-4D97-AF65-F5344CB8AC3E}">
        <p14:creationId xmlns:p14="http://schemas.microsoft.com/office/powerpoint/2010/main" val="217550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43CDE-C2C6-86CC-DC29-31A7308131E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11FD217-3E84-A2C3-B1EF-E247D157CED6}"/>
              </a:ext>
            </a:extLst>
          </p:cNvPr>
          <p:cNvSpPr>
            <a:spLocks noGrp="1"/>
          </p:cNvSpPr>
          <p:nvPr>
            <p:ph type="title"/>
          </p:nvPr>
        </p:nvSpPr>
        <p:spPr/>
        <p:txBody>
          <a:bodyPr/>
          <a:lstStyle/>
          <a:p>
            <a:r>
              <a:rPr lang="de-DE" dirty="0"/>
              <a:t>Verwendete und weiterführende Literatur</a:t>
            </a:r>
          </a:p>
        </p:txBody>
      </p:sp>
      <p:sp>
        <p:nvSpPr>
          <p:cNvPr id="6" name="Textplatzhalter 5">
            <a:extLst>
              <a:ext uri="{FF2B5EF4-FFF2-40B4-BE49-F238E27FC236}">
                <a16:creationId xmlns:a16="http://schemas.microsoft.com/office/drawing/2014/main" id="{EE5AAE12-C183-61BA-3FC6-4DE5784FE949}"/>
              </a:ext>
            </a:extLst>
          </p:cNvPr>
          <p:cNvSpPr>
            <a:spLocks noGrp="1"/>
          </p:cNvSpPr>
          <p:nvPr>
            <p:ph type="body" sz="quarter" idx="15"/>
          </p:nvPr>
        </p:nvSpPr>
        <p:spPr/>
        <p:txBody>
          <a:bodyPr/>
          <a:lstStyle/>
          <a:p>
            <a:endParaRPr lang="de-DE"/>
          </a:p>
        </p:txBody>
      </p:sp>
      <p:sp>
        <p:nvSpPr>
          <p:cNvPr id="7" name="Textplatzhalter 6">
            <a:extLst>
              <a:ext uri="{FF2B5EF4-FFF2-40B4-BE49-F238E27FC236}">
                <a16:creationId xmlns:a16="http://schemas.microsoft.com/office/drawing/2014/main" id="{96E580D1-9C4A-786D-B2A4-9F7E38BA2312}"/>
              </a:ext>
            </a:extLst>
          </p:cNvPr>
          <p:cNvSpPr>
            <a:spLocks noGrp="1"/>
          </p:cNvSpPr>
          <p:nvPr>
            <p:ph type="body" sz="quarter" idx="16"/>
          </p:nvPr>
        </p:nvSpPr>
        <p:spPr>
          <a:xfrm>
            <a:off x="526474" y="1287624"/>
            <a:ext cx="11139054" cy="4609323"/>
          </a:xfrm>
        </p:spPr>
        <p:txBody>
          <a:bodyPr/>
          <a:lstStyle/>
          <a:p>
            <a:r>
              <a:rPr lang="de-DE" dirty="0"/>
              <a:t>Götze, D., &amp; </a:t>
            </a:r>
            <a:r>
              <a:rPr lang="de-DE" dirty="0" err="1"/>
              <a:t>Baiker</a:t>
            </a:r>
            <a:r>
              <a:rPr lang="de-DE" dirty="0"/>
              <a:t>, A. (2021). Language-responsive support </a:t>
            </a:r>
            <a:r>
              <a:rPr lang="de-DE" dirty="0" err="1"/>
              <a:t>for</a:t>
            </a:r>
            <a:r>
              <a:rPr lang="de-DE" dirty="0"/>
              <a:t> </a:t>
            </a:r>
            <a:r>
              <a:rPr lang="de-DE" dirty="0" err="1"/>
              <a:t>multiplicative</a:t>
            </a:r>
            <a:r>
              <a:rPr lang="de-DE" dirty="0"/>
              <a:t> </a:t>
            </a:r>
            <a:r>
              <a:rPr lang="de-DE" dirty="0" err="1"/>
              <a:t>thinking</a:t>
            </a:r>
            <a:r>
              <a:rPr lang="de-DE" dirty="0"/>
              <a:t> </a:t>
            </a:r>
            <a:r>
              <a:rPr lang="de-DE" dirty="0" err="1"/>
              <a:t>as</a:t>
            </a:r>
            <a:r>
              <a:rPr lang="de-DE" dirty="0"/>
              <a:t> </a:t>
            </a:r>
            <a:r>
              <a:rPr lang="de-DE" dirty="0" err="1"/>
              <a:t>unitizing</a:t>
            </a:r>
            <a:r>
              <a:rPr lang="de-DE" dirty="0"/>
              <a:t>: </a:t>
            </a:r>
            <a:r>
              <a:rPr lang="de-DE" dirty="0" err="1"/>
              <a:t>Results</a:t>
            </a:r>
            <a:r>
              <a:rPr lang="de-DE" dirty="0"/>
              <a:t> </a:t>
            </a:r>
            <a:r>
              <a:rPr lang="de-DE" dirty="0" err="1"/>
              <a:t>of</a:t>
            </a:r>
            <a:r>
              <a:rPr lang="de-DE" dirty="0"/>
              <a:t> an </a:t>
            </a:r>
            <a:r>
              <a:rPr lang="de-DE" dirty="0" err="1"/>
              <a:t>intervention</a:t>
            </a:r>
            <a:r>
              <a:rPr lang="de-DE" dirty="0"/>
              <a:t> </a:t>
            </a:r>
            <a:r>
              <a:rPr lang="de-DE" dirty="0" err="1"/>
              <a:t>study</a:t>
            </a:r>
            <a:r>
              <a:rPr lang="de-DE" dirty="0"/>
              <a:t> in </a:t>
            </a:r>
            <a:r>
              <a:rPr lang="de-DE" dirty="0" err="1"/>
              <a:t>the</a:t>
            </a:r>
            <a:r>
              <a:rPr lang="de-DE" dirty="0"/>
              <a:t> </a:t>
            </a:r>
            <a:r>
              <a:rPr lang="de-DE" dirty="0" err="1"/>
              <a:t>second</a:t>
            </a:r>
            <a:r>
              <a:rPr lang="de-DE" dirty="0"/>
              <a:t> grade. </a:t>
            </a:r>
            <a:r>
              <a:rPr lang="de-DE" i="1" dirty="0"/>
              <a:t>ZDM – </a:t>
            </a:r>
            <a:r>
              <a:rPr lang="de-DE" i="1" dirty="0" err="1"/>
              <a:t>Mathematics</a:t>
            </a:r>
            <a:r>
              <a:rPr lang="de-DE" i="1" dirty="0"/>
              <a:t> Education</a:t>
            </a:r>
            <a:r>
              <a:rPr lang="de-DE" dirty="0"/>
              <a:t>, </a:t>
            </a:r>
            <a:r>
              <a:rPr lang="de-DE" i="1" dirty="0"/>
              <a:t>53</a:t>
            </a:r>
            <a:r>
              <a:rPr lang="de-DE" dirty="0"/>
              <a:t>(2), 263–275. </a:t>
            </a:r>
            <a:r>
              <a:rPr lang="de-DE" dirty="0">
                <a:hlinkClick r:id="rId3"/>
              </a:rPr>
              <a:t>https://doi.org/10.1007/s11858-020-01206-1</a:t>
            </a:r>
            <a:endParaRPr lang="de-DE" dirty="0"/>
          </a:p>
          <a:p>
            <a:r>
              <a:rPr lang="de-DE" dirty="0"/>
              <a:t>Krauthausen, G. (2018). </a:t>
            </a:r>
            <a:r>
              <a:rPr lang="de-DE" i="1" dirty="0"/>
              <a:t>Einführung in die Mathematikdidaktik – Grundschule</a:t>
            </a:r>
            <a:r>
              <a:rPr lang="de-DE" dirty="0"/>
              <a:t>. Springer Berlin Heidelberg. </a:t>
            </a:r>
            <a:r>
              <a:rPr lang="de-DE" dirty="0">
                <a:hlinkClick r:id="rId4"/>
              </a:rPr>
              <a:t>https://doi.org/10.1007/978-3-662-54692-5</a:t>
            </a:r>
            <a:endParaRPr lang="de-DE" dirty="0"/>
          </a:p>
          <a:p>
            <a:r>
              <a:rPr lang="de-DE" sz="1600" dirty="0">
                <a:latin typeface="+mn-lt"/>
              </a:rPr>
              <a:t>Ministerium </a:t>
            </a:r>
            <a:r>
              <a:rPr lang="de-DE" sz="1600" dirty="0" err="1">
                <a:latin typeface="+mn-lt"/>
              </a:rPr>
              <a:t>für</a:t>
            </a:r>
            <a:r>
              <a:rPr lang="de-DE" sz="1600" dirty="0">
                <a:latin typeface="+mn-lt"/>
              </a:rPr>
              <a:t> Schule und Bildung des Landes Nordrhein-Westfalen (2021). </a:t>
            </a:r>
            <a:r>
              <a:rPr lang="de-DE" sz="1600" i="1" dirty="0">
                <a:latin typeface="+mn-lt"/>
              </a:rPr>
              <a:t>Lehrpläne </a:t>
            </a:r>
            <a:r>
              <a:rPr lang="de-DE" sz="1600" i="1" dirty="0" err="1">
                <a:latin typeface="+mn-lt"/>
              </a:rPr>
              <a:t>für</a:t>
            </a:r>
            <a:r>
              <a:rPr lang="de-DE" sz="1600" i="1" dirty="0">
                <a:latin typeface="+mn-lt"/>
              </a:rPr>
              <a:t> die Primarstufe in Nordrhein-Westfalen</a:t>
            </a:r>
            <a:r>
              <a:rPr lang="de-DE" sz="1600" dirty="0">
                <a:latin typeface="+mn-lt"/>
              </a:rPr>
              <a:t>. Ritterbach Verlag.</a:t>
            </a:r>
          </a:p>
          <a:p>
            <a:endParaRPr lang="de-DE" sz="1600" dirty="0">
              <a:latin typeface="+mn-lt"/>
            </a:endParaRPr>
          </a:p>
          <a:p>
            <a:pPr marL="0" indent="0">
              <a:buNone/>
            </a:pPr>
            <a:endParaRPr lang="de-DE" sz="1600" dirty="0">
              <a:latin typeface="+mn-lt"/>
            </a:endParaRPr>
          </a:p>
          <a:p>
            <a:endParaRPr lang="de-DE" dirty="0"/>
          </a:p>
        </p:txBody>
      </p:sp>
    </p:spTree>
    <p:extLst>
      <p:ext uri="{BB962C8B-B14F-4D97-AF65-F5344CB8AC3E}">
        <p14:creationId xmlns:p14="http://schemas.microsoft.com/office/powerpoint/2010/main" val="5573033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560D-24BE-1ACB-0C19-D64E4739C18C}"/>
            </a:ext>
          </a:extLst>
        </p:cNvPr>
        <p:cNvGrpSpPr/>
        <p:nvPr/>
      </p:nvGrpSpPr>
      <p:grpSpPr>
        <a:xfrm>
          <a:off x="0" y="0"/>
          <a:ext cx="0" cy="0"/>
          <a:chOff x="0" y="0"/>
          <a:chExt cx="0" cy="0"/>
        </a:xfrm>
      </p:grpSpPr>
      <p:pic>
        <p:nvPicPr>
          <p:cNvPr id="9" name="Picture 2">
            <a:extLst>
              <a:ext uri="{FF2B5EF4-FFF2-40B4-BE49-F238E27FC236}">
                <a16:creationId xmlns:a16="http://schemas.microsoft.com/office/drawing/2014/main" id="{3B334CE3-13F6-FD15-96C6-A8843F70D7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5554" y="3896643"/>
            <a:ext cx="4816532" cy="235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AC42B2BD-63DB-C881-98FB-B65CB8B8E646}"/>
              </a:ext>
            </a:extLst>
          </p:cNvPr>
          <p:cNvSpPr txBox="1"/>
          <p:nvPr/>
        </p:nvSpPr>
        <p:spPr>
          <a:xfrm>
            <a:off x="625943" y="3541770"/>
            <a:ext cx="4490103" cy="384721"/>
          </a:xfrm>
          <a:prstGeom prst="rect">
            <a:avLst/>
          </a:prstGeom>
          <a:noFill/>
        </p:spPr>
        <p:txBody>
          <a:bodyPr wrap="square" rtlCol="0">
            <a:spAutoFit/>
          </a:bodyPr>
          <a:lstStyle/>
          <a:p>
            <a:pPr marL="0" indent="0" algn="ctr">
              <a:buNone/>
            </a:pPr>
            <a:endParaRPr lang="de-DE" b="0" dirty="0">
              <a:solidFill>
                <a:schemeClr val="bg1"/>
              </a:solidFill>
              <a:latin typeface="Chalkboard" panose="03050602040202020205" pitchFamily="66" charset="77"/>
            </a:endParaRPr>
          </a:p>
        </p:txBody>
      </p:sp>
      <p:sp>
        <p:nvSpPr>
          <p:cNvPr id="11" name="Abgerundete rechteckige Legende 35">
            <a:extLst>
              <a:ext uri="{FF2B5EF4-FFF2-40B4-BE49-F238E27FC236}">
                <a16:creationId xmlns:a16="http://schemas.microsoft.com/office/drawing/2014/main" id="{06469541-7676-B755-FEB7-00DA36F48977}"/>
              </a:ext>
            </a:extLst>
          </p:cNvPr>
          <p:cNvSpPr/>
          <p:nvPr/>
        </p:nvSpPr>
        <p:spPr>
          <a:xfrm>
            <a:off x="200295" y="3106526"/>
            <a:ext cx="3263646" cy="2304910"/>
          </a:xfrm>
          <a:prstGeom prst="wedgeRoundRectCallout">
            <a:avLst>
              <a:gd name="adj1" fmla="val 60659"/>
              <a:gd name="adj2" fmla="val 351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Prozessbezogene Kompetenzen finde ich wichtig. Ich habe auch schon einmal eine Unterrichtsreihe gemacht, in der das Darstellen </a:t>
            </a:r>
            <a:br>
              <a:rPr lang="de-DE" sz="1600" b="0" dirty="0">
                <a:solidFill>
                  <a:schemeClr val="tx1"/>
                </a:solidFill>
              </a:rPr>
            </a:br>
            <a:r>
              <a:rPr lang="de-DE" sz="1600" b="0" dirty="0">
                <a:solidFill>
                  <a:schemeClr val="tx1"/>
                </a:solidFill>
              </a:rPr>
              <a:t>gefördert wurde. </a:t>
            </a:r>
          </a:p>
        </p:txBody>
      </p:sp>
      <p:sp>
        <p:nvSpPr>
          <p:cNvPr id="12" name="Abgerundete rechteckige Legende 35">
            <a:extLst>
              <a:ext uri="{FF2B5EF4-FFF2-40B4-BE49-F238E27FC236}">
                <a16:creationId xmlns:a16="http://schemas.microsoft.com/office/drawing/2014/main" id="{7903EC00-E058-4EE6-3F0F-CF69C0792419}"/>
              </a:ext>
            </a:extLst>
          </p:cNvPr>
          <p:cNvSpPr/>
          <p:nvPr/>
        </p:nvSpPr>
        <p:spPr>
          <a:xfrm>
            <a:off x="9179073" y="1466360"/>
            <a:ext cx="2386984" cy="2267770"/>
          </a:xfrm>
          <a:prstGeom prst="wedgeRoundRectCallout">
            <a:avLst>
              <a:gd name="adj1" fmla="val -81655"/>
              <a:gd name="adj2" fmla="val 5413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Meine Kinder können sich mit den Inhalten schon schwer auseinandersetzen. </a:t>
            </a:r>
          </a:p>
          <a:p>
            <a:pPr marL="0" indent="0" algn="ctr">
              <a:buNone/>
            </a:pPr>
            <a:r>
              <a:rPr lang="de-DE" sz="1600" b="0" dirty="0">
                <a:solidFill>
                  <a:schemeClr val="tx1"/>
                </a:solidFill>
              </a:rPr>
              <a:t>Wie sollen sie dann prozessbezogene Kompetenzen </a:t>
            </a:r>
            <a:br>
              <a:rPr lang="de-DE" sz="1600" b="0" dirty="0">
                <a:solidFill>
                  <a:schemeClr val="tx1"/>
                </a:solidFill>
              </a:rPr>
            </a:br>
            <a:r>
              <a:rPr lang="de-DE" sz="1600" b="0" dirty="0">
                <a:solidFill>
                  <a:schemeClr val="tx1"/>
                </a:solidFill>
              </a:rPr>
              <a:t>entwickeln können?</a:t>
            </a:r>
          </a:p>
        </p:txBody>
      </p:sp>
      <p:sp>
        <p:nvSpPr>
          <p:cNvPr id="13" name="Abgerundete rechteckige Legende 35">
            <a:extLst>
              <a:ext uri="{FF2B5EF4-FFF2-40B4-BE49-F238E27FC236}">
                <a16:creationId xmlns:a16="http://schemas.microsoft.com/office/drawing/2014/main" id="{59A90077-847E-EEF4-C733-21D0A6396F36}"/>
              </a:ext>
            </a:extLst>
          </p:cNvPr>
          <p:cNvSpPr/>
          <p:nvPr/>
        </p:nvSpPr>
        <p:spPr>
          <a:xfrm>
            <a:off x="6326595" y="1152404"/>
            <a:ext cx="2528598" cy="1941506"/>
          </a:xfrm>
          <a:prstGeom prst="wedgeRoundRectCallout">
            <a:avLst>
              <a:gd name="adj1" fmla="val -9993"/>
              <a:gd name="adj2" fmla="val 8704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Also für meine leistungsstarken Kinder sind solche Aufgaben immer super.</a:t>
            </a:r>
          </a:p>
        </p:txBody>
      </p:sp>
      <p:sp>
        <p:nvSpPr>
          <p:cNvPr id="2" name="Textfeld 1">
            <a:extLst>
              <a:ext uri="{FF2B5EF4-FFF2-40B4-BE49-F238E27FC236}">
                <a16:creationId xmlns:a16="http://schemas.microsoft.com/office/drawing/2014/main" id="{7B7CCFE8-943A-E1DD-5DC1-433E757A1BDC}"/>
              </a:ext>
            </a:extLst>
          </p:cNvPr>
          <p:cNvSpPr txBox="1"/>
          <p:nvPr/>
        </p:nvSpPr>
        <p:spPr>
          <a:xfrm>
            <a:off x="477520" y="524256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8" name="Inhaltsplatzhalter 3">
            <a:extLst>
              <a:ext uri="{FF2B5EF4-FFF2-40B4-BE49-F238E27FC236}">
                <a16:creationId xmlns:a16="http://schemas.microsoft.com/office/drawing/2014/main" id="{87B6AA85-41AA-5138-7EEA-BCE774EE5AF6}"/>
              </a:ext>
            </a:extLst>
          </p:cNvPr>
          <p:cNvSpPr txBox="1">
            <a:spLocks/>
          </p:cNvSpPr>
          <p:nvPr/>
        </p:nvSpPr>
        <p:spPr bwMode="auto">
          <a:xfrm>
            <a:off x="8719565" y="3937880"/>
            <a:ext cx="3472435" cy="2313656"/>
          </a:xfrm>
          <a:prstGeom prst="rect">
            <a:avLst/>
          </a:prstGeom>
          <a:solidFill>
            <a:srgbClr val="CCDEE1"/>
          </a:solidFill>
          <a:ln w="0">
            <a:noFill/>
            <a:miter lim="800000"/>
          </a:ln>
        </p:spPr>
        <p:txBody>
          <a:bodyPr vert="horz" wrap="square" lIns="252000" tIns="216000" rIns="252000" bIns="216000" rtlCol="0">
            <a:spAutoFit/>
          </a:bodyPr>
          <a:lstStyle>
            <a:lvl1pPr marL="0" indent="-216000" algn="l" rtl="0" eaLnBrk="1" fontAlgn="base" hangingPunct="1">
              <a:lnSpc>
                <a:spcPct val="100000"/>
              </a:lnSpc>
              <a:spcBef>
                <a:spcPts val="576"/>
              </a:spcBef>
              <a:spcAft>
                <a:spcPts val="600"/>
              </a:spcAft>
              <a:buClr>
                <a:schemeClr val="tx2"/>
              </a:buClr>
              <a:buSzPct val="85000"/>
              <a:buFont typeface="Wingdings" panose="05000000000000000000" pitchFamily="2" charset="2"/>
              <a:buChar char="§"/>
              <a:defRPr sz="1800">
                <a:solidFill>
                  <a:schemeClr val="tx1"/>
                </a:solidFill>
                <a:latin typeface="Calibri"/>
                <a:ea typeface="+mn-ea"/>
                <a:cs typeface="Calibri"/>
              </a:defRPr>
            </a:lvl1pPr>
            <a:lvl2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2pPr>
            <a:lvl3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3pPr>
            <a:lvl4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4pPr>
            <a:lvl5pPr marL="432000" indent="-216000" algn="l" rtl="0" eaLnBrk="1" fontAlgn="base" hangingPunct="1">
              <a:lnSpc>
                <a:spcPct val="100000"/>
              </a:lnSpc>
              <a:spcBef>
                <a:spcPct val="20000"/>
              </a:spcBef>
              <a:spcAft>
                <a:spcPts val="600"/>
              </a:spcAft>
              <a:buClr>
                <a:schemeClr val="tx2"/>
              </a:buClr>
              <a:buSzPct val="85000"/>
              <a:buFont typeface="Wingdings" panose="05000000000000000000" pitchFamily="2" charset="2"/>
              <a:buChar char="§"/>
              <a:defRPr sz="16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4"/>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5"/>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5"/>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5"/>
              </a:buBlip>
              <a:defRPr sz="1200">
                <a:solidFill>
                  <a:schemeClr val="tx1"/>
                </a:solidFill>
                <a:latin typeface="+mn-lt"/>
                <a:ea typeface="+mn-ea"/>
              </a:defRPr>
            </a:lvl9pPr>
          </a:lstStyle>
          <a:p>
            <a:pPr indent="0">
              <a:buNone/>
            </a:pPr>
            <a:r>
              <a:rPr lang="de-DE" sz="1600" b="0" dirty="0">
                <a:solidFill>
                  <a:srgbClr val="327D87"/>
                </a:solidFill>
                <a:latin typeface="Arial" panose="020B0604020202020204" pitchFamily="34" charset="0"/>
                <a:cs typeface="Arial" panose="020B0604020202020204" pitchFamily="34" charset="0"/>
              </a:rPr>
              <a:t>DENKMOMENT</a:t>
            </a:r>
            <a:endParaRPr lang="de-DE" b="0" kern="0" dirty="0">
              <a:latin typeface="Arial" panose="020B0604020202020204" pitchFamily="34" charset="0"/>
              <a:cs typeface="Arial" panose="020B0604020202020204" pitchFamily="34" charset="0"/>
            </a:endParaRPr>
          </a:p>
          <a:p>
            <a:pPr indent="0">
              <a:buNone/>
            </a:pPr>
            <a:r>
              <a:rPr lang="de-DE" sz="1600" b="0" dirty="0">
                <a:latin typeface="Arial" panose="020B0604020202020204" pitchFamily="34" charset="0"/>
                <a:cs typeface="Arial" panose="020B0604020202020204" pitchFamily="34" charset="0"/>
              </a:rPr>
              <a:t>Wie</a:t>
            </a:r>
            <a:r>
              <a:rPr lang="de-DE" sz="1600" b="0" i="1" dirty="0">
                <a:latin typeface="Arial" panose="020B0604020202020204" pitchFamily="34" charset="0"/>
                <a:cs typeface="Arial" panose="020B0604020202020204" pitchFamily="34" charset="0"/>
              </a:rPr>
              <a:t> </a:t>
            </a:r>
            <a:r>
              <a:rPr lang="de-DE" sz="1600" b="0" dirty="0">
                <a:latin typeface="Arial" panose="020B0604020202020204" pitchFamily="34" charset="0"/>
                <a:cs typeface="Arial" panose="020B0604020202020204" pitchFamily="34" charset="0"/>
              </a:rPr>
              <a:t>fordern Sie prozessbezogene Kompetenzen in Ihrem Unterricht heraus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und wie unterstützen Sie? </a:t>
            </a:r>
            <a:br>
              <a:rPr lang="de-DE" sz="1600" b="0" dirty="0">
                <a:latin typeface="Arial" panose="020B0604020202020204" pitchFamily="34" charset="0"/>
                <a:cs typeface="Arial" panose="020B0604020202020204" pitchFamily="34" charset="0"/>
              </a:rPr>
            </a:br>
            <a:r>
              <a:rPr lang="de-DE" sz="1600" b="0" dirty="0">
                <a:latin typeface="Arial" panose="020B0604020202020204" pitchFamily="34" charset="0"/>
                <a:cs typeface="Arial" panose="020B0604020202020204" pitchFamily="34" charset="0"/>
              </a:rPr>
              <a:t>Welche Herausforderungen nehmen Sie wahr?</a:t>
            </a:r>
          </a:p>
        </p:txBody>
      </p:sp>
      <p:sp>
        <p:nvSpPr>
          <p:cNvPr id="3" name="Abgerundete rechteckige Legende 35">
            <a:extLst>
              <a:ext uri="{FF2B5EF4-FFF2-40B4-BE49-F238E27FC236}">
                <a16:creationId xmlns:a16="http://schemas.microsoft.com/office/drawing/2014/main" id="{6306A3AF-3D54-D4C6-C1F0-05E89A338596}"/>
              </a:ext>
            </a:extLst>
          </p:cNvPr>
          <p:cNvSpPr/>
          <p:nvPr/>
        </p:nvSpPr>
        <p:spPr>
          <a:xfrm>
            <a:off x="1737695" y="1165020"/>
            <a:ext cx="4265020" cy="1814461"/>
          </a:xfrm>
          <a:prstGeom prst="wedgeRoundRectCallout">
            <a:avLst>
              <a:gd name="adj1" fmla="val 18052"/>
              <a:gd name="adj2" fmla="val 9313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Ich versuche, prozessbezogene Kompetenzen schon immer mitzudenken, weil sie so wichtig für das Verstehen der Inhalte sind. </a:t>
            </a:r>
            <a:br>
              <a:rPr lang="de-DE" sz="1600" b="0" dirty="0">
                <a:solidFill>
                  <a:schemeClr val="tx1"/>
                </a:solidFill>
              </a:rPr>
            </a:br>
            <a:r>
              <a:rPr lang="de-DE" sz="1600" b="0" dirty="0">
                <a:solidFill>
                  <a:schemeClr val="tx1"/>
                </a:solidFill>
              </a:rPr>
              <a:t>Wie kann ich Kinder konkret unterstützen?</a:t>
            </a:r>
          </a:p>
        </p:txBody>
      </p:sp>
      <p:sp>
        <p:nvSpPr>
          <p:cNvPr id="7" name="Titel 1">
            <a:extLst>
              <a:ext uri="{FF2B5EF4-FFF2-40B4-BE49-F238E27FC236}">
                <a16:creationId xmlns:a16="http://schemas.microsoft.com/office/drawing/2014/main" id="{2AFD01EC-DD3B-D253-BDF4-D58A0FA600B4}"/>
              </a:ext>
            </a:extLst>
          </p:cNvPr>
          <p:cNvSpPr>
            <a:spLocks noGrp="1"/>
          </p:cNvSpPr>
          <p:nvPr>
            <p:ph type="title"/>
          </p:nvPr>
        </p:nvSpPr>
        <p:spPr>
          <a:xfrm>
            <a:off x="1461688" y="223110"/>
            <a:ext cx="10203839" cy="653602"/>
          </a:xfrm>
        </p:spPr>
        <p:txBody>
          <a:bodyPr>
            <a:normAutofit/>
          </a:bodyPr>
          <a:lstStyle/>
          <a:p>
            <a:r>
              <a:rPr lang="de-DE" dirty="0"/>
              <a:t>Prozessbezogene Kompetenzen herausfordern und unterstützen</a:t>
            </a:r>
          </a:p>
        </p:txBody>
      </p:sp>
    </p:spTree>
    <p:extLst>
      <p:ext uri="{BB962C8B-B14F-4D97-AF65-F5344CB8AC3E}">
        <p14:creationId xmlns:p14="http://schemas.microsoft.com/office/powerpoint/2010/main" val="341584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117F133-9A2B-A08D-B2CF-14D179635CC2}"/>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6C76F420-74B3-8C1A-E606-3BE1B64354A5}"/>
              </a:ext>
            </a:extLst>
          </p:cNvPr>
          <p:cNvSpPr>
            <a:spLocks noGrp="1"/>
          </p:cNvSpPr>
          <p:nvPr>
            <p:ph idx="1"/>
          </p:nvPr>
        </p:nvSpPr>
        <p:spPr/>
        <p:txBody>
          <a:bodyPr>
            <a:normAutofit/>
          </a:bodyPr>
          <a:lstStyle/>
          <a:p>
            <a:r>
              <a:rPr lang="de-DE" dirty="0"/>
              <a:t>Bedeutung prozessbezogener Kompetenzen</a:t>
            </a:r>
          </a:p>
          <a:p>
            <a:r>
              <a:rPr lang="de-DE" dirty="0"/>
              <a:t>Darstellen am Beispiel ‚Zahlenraupen‘</a:t>
            </a:r>
          </a:p>
          <a:p>
            <a:r>
              <a:rPr lang="de-DE" dirty="0"/>
              <a:t>Kommunizieren am Beispiel ‚Wimmelbild – Anzahlen‘ </a:t>
            </a:r>
          </a:p>
          <a:p>
            <a:r>
              <a:rPr lang="de-DE" dirty="0"/>
              <a:t>Argumentieren am Beispiel ‚Multiplikation verstehen‘</a:t>
            </a:r>
          </a:p>
          <a:p>
            <a:r>
              <a:rPr lang="de-DE" dirty="0"/>
              <a:t>Reflexion und Planung eines Erprobungsauftrags</a:t>
            </a:r>
          </a:p>
        </p:txBody>
      </p:sp>
      <p:sp>
        <p:nvSpPr>
          <p:cNvPr id="6" name="Datumsplatzhalter 18">
            <a:extLst>
              <a:ext uri="{FF2B5EF4-FFF2-40B4-BE49-F238E27FC236}">
                <a16:creationId xmlns:a16="http://schemas.microsoft.com/office/drawing/2014/main" id="{FD0BDBC5-801A-659F-1B18-BE950E7024EE}"/>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5E506FA0-36B8-AE5F-AF8A-5F03DCE70E2E}"/>
              </a:ext>
            </a:extLst>
          </p:cNvPr>
          <p:cNvSpPr txBox="1"/>
          <p:nvPr/>
        </p:nvSpPr>
        <p:spPr>
          <a:xfrm>
            <a:off x="0" y="1454609"/>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2909FBC9-670A-EDD3-1F25-E88D8EE7DCB8}"/>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9</a:t>
            </a:fld>
            <a:endParaRPr lang="de-DE" sz="1200" noProof="1">
              <a:solidFill>
                <a:schemeClr val="bg2">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a:themeElements>
    <a:clrScheme name="Benutzerdefiniert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17C8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Calibri"/>
        <a:ea typeface="Calibri"/>
        <a:cs typeface="Calibri"/>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10851</Words>
  <Application>Microsoft Macintosh PowerPoint</Application>
  <PresentationFormat>Breitbild</PresentationFormat>
  <Paragraphs>970</Paragraphs>
  <Slides>78</Slides>
  <Notes>72</Notes>
  <HiddenSlides>12</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78</vt:i4>
      </vt:variant>
    </vt:vector>
  </HeadingPairs>
  <TitlesOfParts>
    <vt:vector size="88" baseType="lpstr">
      <vt:lpstr>ＭＳ Ｐゴシック</vt:lpstr>
      <vt:lpstr>Arial</vt:lpstr>
      <vt:lpstr>Calibri</vt:lpstr>
      <vt:lpstr>Cambria Math</vt:lpstr>
      <vt:lpstr>Chalkboard</vt:lpstr>
      <vt:lpstr>Comic Sans MS</vt:lpstr>
      <vt:lpstr>Helvetica</vt:lpstr>
      <vt:lpstr>Open Sans</vt:lpstr>
      <vt:lpstr>Wingdings</vt:lpstr>
      <vt:lpstr>Office</vt:lpstr>
      <vt:lpstr>FACHOFFENSIVE MATHEMATIK</vt:lpstr>
      <vt:lpstr>Prozessbezogene Kompetenzen herausfordern und unterstützen</vt:lpstr>
      <vt:lpstr>Nutzungsbedingungen</vt:lpstr>
      <vt:lpstr>Nutzungsbedingungen</vt:lpstr>
      <vt:lpstr>Hintergrundinformationen für Moderierende</vt:lpstr>
      <vt:lpstr>Hintergrundinformationen für Moderierende</vt:lpstr>
      <vt:lpstr>Prozessbezogene Kompetenzen herausfordern und unterstützen</vt:lpstr>
      <vt:lpstr>Prozessbezogene Kompetenzen herausfordern und unterstützen</vt:lpstr>
      <vt:lpstr>Gliederung</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Bedeutung prozessbezogener Kompetenzen</vt:lpstr>
      <vt:lpstr>Gliederung</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Darstellen am Beispiel ‚Zahlenraupen‘</vt:lpstr>
      <vt:lpstr>Hintergrundinformationen für Moderierende</vt:lpstr>
      <vt:lpstr>Darstellen am Beispiel ‚Zahlenraupen‘</vt:lpstr>
      <vt:lpstr>Die Kartei „Was? Wie? Warum?“</vt:lpstr>
      <vt:lpstr>Die Kartei „Was? Wie? Warum?“</vt:lpstr>
      <vt:lpstr>Darstellen am Beispiel ‚Zahlenraupen‘</vt:lpstr>
      <vt:lpstr>Bedeutung prozessbezogener Kompetenzen</vt:lpstr>
      <vt:lpstr>Planung eines Erprobungsauftrags</vt:lpstr>
      <vt:lpstr>Gliederung</vt:lpstr>
      <vt:lpstr>Hintergrundinformationen für Moderierende</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Kommunizieren am Beispiel ,Wimmelbild – Anzahlen´</vt:lpstr>
      <vt:lpstr>Bedeutung prozessbezogener Kompetenzen</vt:lpstr>
      <vt:lpstr>Planung eines Erprobungsauftrags</vt:lpstr>
      <vt:lpstr>Gliederung</vt:lpstr>
      <vt:lpstr>Argumentieren am Beispiel ‚Multiplikation verstehen‘</vt:lpstr>
      <vt:lpstr>Argumentieren am Beispiel ‚Multiplikation verstehen‘</vt:lpstr>
      <vt:lpstr>Argumentieren am Beispiel ‚Multiplikation verstehen‘</vt:lpstr>
      <vt:lpstr>Argumentieren am Beispiel ‚Multiplikation verstehen‘</vt:lpstr>
      <vt:lpstr>Argumentieren am Beispiel ‚Multiplikation verstehen‘</vt:lpstr>
      <vt:lpstr>Argumentieren am Beispiel ‚Multiplikation verstehen‘</vt:lpstr>
      <vt:lpstr>Argumentieren am Beispiel ‚Multiplikation verstehen‘</vt:lpstr>
      <vt:lpstr>PowerPoint-Präsentation</vt:lpstr>
      <vt:lpstr>Argumentieren am Beispiel ‚Multiplikation verstehen‘</vt:lpstr>
      <vt:lpstr>Argumentieren am Beispiel ‚Multiplikation verstehen‘</vt:lpstr>
      <vt:lpstr>Argumentieren am Beispiel ‚Multiplikation verstehen‘</vt:lpstr>
      <vt:lpstr>Bedeutung prozessbezogener Kompetenzen</vt:lpstr>
      <vt:lpstr>Planung eines Erprobungsauftrags</vt:lpstr>
      <vt:lpstr>Gliederung</vt:lpstr>
      <vt:lpstr>Reflexion</vt:lpstr>
      <vt:lpstr>Planung eines Erprobungsauftrags</vt:lpstr>
      <vt:lpstr>Planung eines Erprobungsauftrags</vt:lpstr>
      <vt:lpstr>PowerPoint-Präsentation</vt:lpstr>
      <vt:lpstr>PowerPoint-Präsentation</vt:lpstr>
      <vt:lpstr>Verwendete und weiterführende 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Dominik Zorn</cp:lastModifiedBy>
  <cp:revision>413</cp:revision>
  <dcterms:modified xsi:type="dcterms:W3CDTF">2025-07-14T13:52:05Z</dcterms:modified>
  <cp:category/>
</cp:coreProperties>
</file>